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5122525" cy="10693400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891" y="-8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FR" sz="4400" b="0" strike="noStrike" spc="-1">
                <a:latin typeface="Arial"/>
              </a:rPr>
              <a:t>Cliquez pour déplacer la diapo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fr-FR" sz="2000" b="0" strike="noStrike" spc="-1">
                <a:latin typeface="Arial"/>
              </a:rPr>
              <a:t>Cliquez pour modifier le format des notes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fr-FR" sz="1400" b="0" strike="noStrike" spc="-1">
                <a:latin typeface="Times New Roman"/>
              </a:rPr>
              <a:t>&lt;en-tête&gt;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fr-FR" sz="1400" b="0" strike="noStrike" spc="-1">
                <a:latin typeface="Times New Roman"/>
              </a:rPr>
              <a:t>&lt;date/heure&gt;</a:t>
            </a:r>
          </a:p>
        </p:txBody>
      </p:sp>
      <p:sp>
        <p:nvSpPr>
          <p:cNvPr id="42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fr-FR" sz="1400" b="0" strike="noStrike" spc="-1">
                <a:latin typeface="Times New Roman"/>
              </a:rPr>
              <a:t>&lt;pied de page&gt;</a:t>
            </a:r>
          </a:p>
        </p:txBody>
      </p:sp>
      <p:sp>
        <p:nvSpPr>
          <p:cNvPr id="43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A007F373-8942-4380-84AB-143E76FE001D}" type="slidenum">
              <a:rPr lang="fr-FR" sz="1400" b="0" strike="noStrike" spc="-1">
                <a:latin typeface="Times New Roman"/>
              </a:rPr>
              <a:t>‹N°›</a:t>
            </a:fld>
            <a:endParaRPr lang="fr-FR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3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4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6C7616CC-05BF-45ED-BA97-46BAD381886F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fr-FR" sz="8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1BA108BA-0E6E-4894-AC53-A9A5F52EB911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2</a:t>
            </a:fld>
            <a:endParaRPr lang="fr-FR" sz="8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1BA108BA-0E6E-4894-AC53-A9A5F52EB911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 lang="fr-FR" sz="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5354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1BA108BA-0E6E-4894-AC53-A9A5F52EB911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4</a:t>
            </a:fld>
            <a:endParaRPr lang="fr-FR" sz="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70768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1BA108BA-0E6E-4894-AC53-A9A5F52EB911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5</a:t>
            </a:fld>
            <a:endParaRPr lang="fr-FR" sz="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1529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</p:spPr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680400" y="4715280"/>
            <a:ext cx="5437440" cy="4466520"/>
          </a:xfrm>
          <a:prstGeom prst="rect">
            <a:avLst/>
          </a:prstGeom>
        </p:spPr>
        <p:txBody>
          <a:bodyPr lIns="63000" tIns="31320" rIns="63000" bIns="31320">
            <a:noAutofit/>
          </a:bodyPr>
          <a:lstStyle/>
          <a:p>
            <a:endParaRPr lang="fr-FR" sz="2000" b="0" strike="noStrike" spc="-1">
              <a:latin typeface="Arial"/>
            </a:endParaRPr>
          </a:p>
        </p:txBody>
      </p:sp>
      <p:sp>
        <p:nvSpPr>
          <p:cNvPr id="87" name="CustomShape 3"/>
          <p:cNvSpPr/>
          <p:nvPr/>
        </p:nvSpPr>
        <p:spPr>
          <a:xfrm>
            <a:off x="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>
              <a:lnSpc>
                <a:spcPct val="100000"/>
              </a:lnSpc>
            </a:pPr>
            <a:r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1/2</a:t>
            </a:r>
            <a:endParaRPr lang="fr-FR" sz="800" b="0" strike="noStrike" spc="-1">
              <a:latin typeface="Arial"/>
            </a:endParaRPr>
          </a:p>
        </p:txBody>
      </p:sp>
      <p:sp>
        <p:nvSpPr>
          <p:cNvPr id="88" name="CustomShape 4"/>
          <p:cNvSpPr/>
          <p:nvPr/>
        </p:nvSpPr>
        <p:spPr>
          <a:xfrm>
            <a:off x="3850560" y="9428400"/>
            <a:ext cx="2945520" cy="49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3000" tIns="31320" rIns="63000" bIns="31320" anchor="b">
            <a:noAutofit/>
          </a:bodyPr>
          <a:lstStyle/>
          <a:p>
            <a:pPr algn="r">
              <a:lnSpc>
                <a:spcPct val="100000"/>
              </a:lnSpc>
            </a:pPr>
            <a:fld id="{1BA108BA-0E6E-4894-AC53-A9A5F52EB911}" type="slidenum">
              <a:rPr lang="fr-FR" sz="800" b="0" strike="noStrike" spc="-1">
                <a:solidFill>
                  <a:srgbClr val="000000"/>
                </a:solidFill>
                <a:latin typeface="+mn-lt"/>
                <a:ea typeface="+mn-ea"/>
              </a:rPr>
              <a:t>6</a:t>
            </a:fld>
            <a:endParaRPr lang="fr-FR" sz="8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5668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0980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0980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772956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7729560" y="574164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357880" y="250200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9959400" y="250200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756000" y="574164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5357880" y="574164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9959400" y="5741640"/>
            <a:ext cx="4382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756000" y="2502000"/>
            <a:ext cx="13609800" cy="62017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0980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128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7729560" y="2502000"/>
            <a:ext cx="664128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756000" y="426600"/>
            <a:ext cx="13609800" cy="8276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7729560" y="2502000"/>
            <a:ext cx="664128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128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772956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7729560" y="574164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fr-FR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7729560" y="2502000"/>
            <a:ext cx="664128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756000" y="5741640"/>
            <a:ext cx="13609800" cy="29581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fr-FR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756000" y="426600"/>
            <a:ext cx="13609800" cy="17852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fr-FR" sz="4400" b="0" strike="noStrike" spc="-1">
                <a:latin typeface="Arial"/>
              </a:rPr>
              <a:t>Cliquez pour éditer le format du texte-titre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756000" y="2502000"/>
            <a:ext cx="13609800" cy="62017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3200" b="0" strike="noStrike" spc="-1">
                <a:latin typeface="Arial"/>
              </a:rPr>
              <a:t>Cliquez pour éditer le format du plan de texte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800" b="0" strike="noStrike" spc="-1">
                <a:latin typeface="Arial"/>
              </a:rPr>
              <a:t>Second niveau de plan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400" b="0" strike="noStrike" spc="-1">
                <a:latin typeface="Arial"/>
              </a:rPr>
              <a:t>Troisième niveau de plan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2000" b="0" strike="noStrike" spc="-1">
                <a:latin typeface="Arial"/>
              </a:rPr>
              <a:t>Quatrième niveau de plan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Cinquième niveau de plan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Sixième niveau de plan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strike="noStrike" spc="-1">
                <a:latin typeface="Arial"/>
              </a:rPr>
              <a:t>Septième niveau de plan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CustomShape 1"/>
          <p:cNvSpPr/>
          <p:nvPr/>
        </p:nvSpPr>
        <p:spPr>
          <a:xfrm>
            <a:off x="1320480" y="5850720"/>
            <a:ext cx="12600720" cy="39304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endParaRPr lang="fr-FR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Ce document est à remettre avec l’offre en version PDF taille A3 </a:t>
            </a:r>
            <a:endParaRPr lang="fr-FR" sz="1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1800" b="0" strike="noStrike" spc="-1" dirty="0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Ce document doit </a:t>
            </a:r>
            <a:r>
              <a:rPr lang="fr-FR" sz="1800" b="0" strike="noStrike" spc="-1">
                <a:solidFill>
                  <a:srgbClr val="000000"/>
                </a:solidFill>
                <a:latin typeface="Arial"/>
                <a:ea typeface="DejaVu Sans"/>
              </a:rPr>
              <a:t>être complété en </a:t>
            </a: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vue de constituer un dossier qui présentera une liste des références précisant pour chacune d’elles :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pc="-1" dirty="0">
                <a:solidFill>
                  <a:srgbClr val="000000"/>
                </a:solidFill>
                <a:latin typeface="Arial"/>
                <a:ea typeface="DejaVu Sans"/>
              </a:rPr>
              <a:t>- </a:t>
            </a: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le nom du maître d’ouvrage, 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- l’importance, et la complexité de l’opération, 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- l’année de sa livraison, 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- la mission réellement effectuée et son montant.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RAPPEL: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r>
              <a:rPr lang="fr-FR" sz="1800" b="0" strike="noStrike" spc="-1" dirty="0">
                <a:solidFill>
                  <a:srgbClr val="000000"/>
                </a:solidFill>
                <a:latin typeface="Arial"/>
                <a:ea typeface="DejaVu Sans"/>
              </a:rPr>
              <a:t>Pour l’ensemble de l’équipe candidate, un maximum de 5 références, datant de moins de 10 ans, dont 3 minimum pour le mandataire (références numérotées 1, 2 et 3).</a:t>
            </a:r>
            <a:endParaRPr lang="fr-FR" sz="1800" b="0" strike="noStrike" spc="-1" dirty="0">
              <a:latin typeface="Arial"/>
            </a:endParaRPr>
          </a:p>
          <a:p>
            <a:pPr marL="737640" algn="just">
              <a:lnSpc>
                <a:spcPct val="100000"/>
              </a:lnSpc>
            </a:pPr>
            <a:endParaRPr lang="fr-FR" sz="1800" b="0" strike="noStrike" spc="-1" dirty="0">
              <a:latin typeface="Arial"/>
            </a:endParaRPr>
          </a:p>
        </p:txBody>
      </p:sp>
      <p:sp>
        <p:nvSpPr>
          <p:cNvPr id="45" name="CustomShape 2"/>
          <p:cNvSpPr/>
          <p:nvPr/>
        </p:nvSpPr>
        <p:spPr>
          <a:xfrm>
            <a:off x="1333080" y="1746360"/>
            <a:ext cx="13032720" cy="21837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fr-FR" sz="1200" b="1" strike="noStrike" spc="-1" dirty="0">
                <a:solidFill>
                  <a:srgbClr val="0000FF"/>
                </a:solidFill>
                <a:latin typeface="Arial"/>
                <a:ea typeface="Times New Roman"/>
              </a:rPr>
              <a:t> </a:t>
            </a:r>
            <a:endParaRPr lang="fr-FR" sz="1200" b="0" strike="noStrike" spc="-1" dirty="0">
              <a:latin typeface="Arial"/>
            </a:endParaRPr>
          </a:p>
          <a:p>
            <a:pPr algn="ctr"/>
            <a:r>
              <a:rPr lang="fr-FR" sz="2800" b="1" strike="noStrike" cap="small" spc="-1" dirty="0">
                <a:solidFill>
                  <a:srgbClr val="0000FF"/>
                </a:solidFill>
                <a:latin typeface="Arial"/>
                <a:ea typeface="Times New Roman"/>
              </a:rPr>
              <a:t>Marché de maîtrise d’œuvre n° 2025-</a:t>
            </a:r>
            <a:r>
              <a:rPr lang="fr-FR" sz="2800" b="1" cap="small" spc="-1" dirty="0">
                <a:solidFill>
                  <a:srgbClr val="0000FF"/>
                </a:solidFill>
                <a:latin typeface="Arial"/>
                <a:ea typeface="Times New Roman"/>
              </a:rPr>
              <a:t>1375</a:t>
            </a:r>
            <a:br>
              <a:rPr dirty="0"/>
            </a:br>
            <a:r>
              <a:rPr lang="fr-FR" sz="2800" b="1" cap="small" spc="-1" dirty="0">
                <a:solidFill>
                  <a:srgbClr val="0000FF"/>
                </a:solidFill>
                <a:latin typeface="Arial"/>
              </a:rPr>
              <a:t>Réfection de la Halle Des Sports au complexe sportif de La Floride de BAYONNE</a:t>
            </a:r>
            <a:endParaRPr lang="fr-FR" sz="2800" b="0" strike="noStrike" cap="small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sz="2000" b="1" strike="noStrike" spc="-1" dirty="0">
                <a:solidFill>
                  <a:srgbClr val="000000"/>
                </a:solidFill>
                <a:latin typeface="Arial"/>
                <a:ea typeface="Times New Roman"/>
              </a:rPr>
              <a:t>Cadre de présentation graphique des références</a:t>
            </a:r>
            <a:endParaRPr lang="fr-FR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fr-FR" sz="20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1"/>
          <p:cNvGrpSpPr/>
          <p:nvPr/>
        </p:nvGrpSpPr>
        <p:grpSpPr>
          <a:xfrm>
            <a:off x="144000" y="666361"/>
            <a:ext cx="14399640" cy="9912960"/>
            <a:chOff x="144000" y="666360"/>
            <a:chExt cx="14399640" cy="10046363"/>
          </a:xfrm>
        </p:grpSpPr>
        <p:sp>
          <p:nvSpPr>
            <p:cNvPr id="47" name="CustomShape 2"/>
            <p:cNvSpPr/>
            <p:nvPr/>
          </p:nvSpPr>
          <p:spPr>
            <a:xfrm>
              <a:off x="144360" y="666360"/>
              <a:ext cx="14399280" cy="7037280"/>
            </a:xfrm>
            <a:prstGeom prst="rect">
              <a:avLst/>
            </a:prstGeom>
            <a:noFill/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Eléments graphiques : </a:t>
              </a:r>
              <a:r>
                <a:rPr lang="fr-FR" sz="1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photos et/ou plans. </a:t>
              </a:r>
              <a:endParaRPr lang="fr-FR" sz="1000" b="0" strike="noStrike" spc="-1">
                <a:latin typeface="Arial"/>
              </a:endParaRPr>
            </a:p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 </a:t>
              </a:r>
              <a:r>
                <a:rPr lang="fr-FR" sz="1000" b="0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:</a:t>
              </a:r>
              <a:endParaRPr lang="fr-FR" sz="1000" b="0" strike="noStrike" spc="-1">
                <a:latin typeface="Arial"/>
              </a:endParaRPr>
            </a:p>
          </p:txBody>
        </p:sp>
        <p:sp>
          <p:nvSpPr>
            <p:cNvPr id="48" name="CustomShape 3"/>
            <p:cNvSpPr/>
            <p:nvPr/>
          </p:nvSpPr>
          <p:spPr>
            <a:xfrm>
              <a:off x="144000" y="7776000"/>
              <a:ext cx="7703640" cy="2936723"/>
            </a:xfrm>
            <a:prstGeom prst="rect">
              <a:avLst/>
            </a:prstGeom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Nom du maître d’ouvrage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Description de l'opération : construction / réhabilitation, etc…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Montant des travaux Hors Taxes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Surface utile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Année de livraison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Mission(s) de maîtrise d’œuvre exécutée(s)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Démarche HQE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Référence commune oui / non ?</a:t>
              </a:r>
            </a:p>
            <a:p>
              <a:pPr>
                <a:lnSpc>
                  <a:spcPct val="115000"/>
                </a:lnSpc>
              </a:pPr>
              <a:r>
                <a:rPr lang="fr-FR" sz="1200" b="1" spc="-1" dirty="0">
                  <a:solidFill>
                    <a:srgbClr val="000000"/>
                  </a:solidFill>
                  <a:latin typeface="Calibri"/>
                  <a:ea typeface="DejaVu Sans"/>
                </a:rPr>
                <a:t>Intervention en secteur sauvegardé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du mandataire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 architecte oui / non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BE oui / non : (indiquer le nom)</a:t>
              </a:r>
              <a:endParaRPr lang="fr-FR" sz="1400" b="0" strike="noStrike" spc="-1" dirty="0">
                <a:latin typeface="Arial"/>
              </a:endParaRPr>
            </a:p>
          </p:txBody>
        </p:sp>
      </p:grpSp>
      <p:sp>
        <p:nvSpPr>
          <p:cNvPr id="49" name="CustomShape 4"/>
          <p:cNvSpPr/>
          <p:nvPr/>
        </p:nvSpPr>
        <p:spPr>
          <a:xfrm>
            <a:off x="180000" y="180000"/>
            <a:ext cx="3132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000" b="1" strike="noStrike" spc="-1">
                <a:solidFill>
                  <a:srgbClr val="00294B"/>
                </a:solidFill>
                <a:latin typeface="Arial"/>
                <a:ea typeface="DejaVu Sans"/>
              </a:rPr>
              <a:t>NOM Groupement </a:t>
            </a:r>
            <a:endParaRPr lang="fr-FR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000" b="0" strike="noStrike" spc="-1">
              <a:latin typeface="Arial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3781440" y="4407840"/>
            <a:ext cx="7558920" cy="53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6"/>
          <p:cNvSpPr/>
          <p:nvPr/>
        </p:nvSpPr>
        <p:spPr>
          <a:xfrm>
            <a:off x="7920000" y="7785000"/>
            <a:ext cx="6640920" cy="213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294B"/>
                </a:solidFill>
                <a:latin typeface="Arial"/>
              </a:rPr>
              <a:t>Nom de la réalisation, lieu de réalisation</a:t>
            </a:r>
            <a:endParaRPr lang="fr-FR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3000" b="1" i="1" strike="noStrike" spc="-1" dirty="0">
                <a:solidFill>
                  <a:srgbClr val="00294B"/>
                </a:solidFill>
                <a:latin typeface="Arial"/>
              </a:rPr>
              <a:t>- Référence n°1 -</a:t>
            </a:r>
            <a:endParaRPr lang="fr-FR" sz="3000" b="0" strike="noStrike" spc="-1" dirty="0">
              <a:latin typeface="Arial"/>
            </a:endParaRPr>
          </a:p>
        </p:txBody>
      </p:sp>
      <p:sp>
        <p:nvSpPr>
          <p:cNvPr id="52" name="TextShape 7"/>
          <p:cNvSpPr txBox="1"/>
          <p:nvPr/>
        </p:nvSpPr>
        <p:spPr>
          <a:xfrm>
            <a:off x="13896000" y="10152000"/>
            <a:ext cx="1001160" cy="42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sz="1800" b="0" i="1" strike="noStrike" spc="-1">
                <a:latin typeface="Times New Roman"/>
              </a:rPr>
              <a:t>Page </a:t>
            </a:r>
            <a:fld id="{1844917F-8889-4CFA-97C7-DCB248A5ECB2}" type="slidenum">
              <a:rPr lang="fr-FR" sz="1800" b="0" i="1" strike="noStrike" spc="-1">
                <a:latin typeface="Times New Roman"/>
              </a:rPr>
              <a:t>2</a:t>
            </a:fld>
            <a:endParaRPr lang="fr-FR" sz="1800" b="0" i="1" strike="noStrike" spc="-1">
              <a:latin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1"/>
          <p:cNvGrpSpPr/>
          <p:nvPr/>
        </p:nvGrpSpPr>
        <p:grpSpPr>
          <a:xfrm>
            <a:off x="144000" y="666361"/>
            <a:ext cx="14399640" cy="9912960"/>
            <a:chOff x="144000" y="666360"/>
            <a:chExt cx="14399640" cy="10046363"/>
          </a:xfrm>
        </p:grpSpPr>
        <p:sp>
          <p:nvSpPr>
            <p:cNvPr id="47" name="CustomShape 2"/>
            <p:cNvSpPr/>
            <p:nvPr/>
          </p:nvSpPr>
          <p:spPr>
            <a:xfrm>
              <a:off x="144360" y="666360"/>
              <a:ext cx="14399280" cy="7037280"/>
            </a:xfrm>
            <a:prstGeom prst="rect">
              <a:avLst/>
            </a:prstGeom>
            <a:noFill/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Eléments graphiques : </a:t>
              </a:r>
              <a:r>
                <a:rPr lang="fr-FR" sz="1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photos et/ou plans. </a:t>
              </a:r>
              <a:endParaRPr lang="fr-FR" sz="1000" b="0" strike="noStrike" spc="-1">
                <a:latin typeface="Arial"/>
              </a:endParaRPr>
            </a:p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 </a:t>
              </a:r>
              <a:r>
                <a:rPr lang="fr-FR" sz="1000" b="0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:</a:t>
              </a:r>
              <a:endParaRPr lang="fr-FR" sz="1000" b="0" strike="noStrike" spc="-1">
                <a:latin typeface="Arial"/>
              </a:endParaRPr>
            </a:p>
          </p:txBody>
        </p:sp>
        <p:sp>
          <p:nvSpPr>
            <p:cNvPr id="48" name="CustomShape 3"/>
            <p:cNvSpPr/>
            <p:nvPr/>
          </p:nvSpPr>
          <p:spPr>
            <a:xfrm>
              <a:off x="144000" y="7776000"/>
              <a:ext cx="7703640" cy="2936723"/>
            </a:xfrm>
            <a:prstGeom prst="rect">
              <a:avLst/>
            </a:prstGeom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Nom du maître d’ouvrage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Description de l'opération : construction / réhabilitation, etc…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Montant des travaux Hors Taxes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Surface utile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Année de livraison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Mission(s) de maîtrise d’œuvre exécutée(s)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Démarche HQE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Référence commune oui / non ?</a:t>
              </a:r>
            </a:p>
            <a:p>
              <a:pPr>
                <a:lnSpc>
                  <a:spcPct val="115000"/>
                </a:lnSpc>
              </a:pPr>
              <a:r>
                <a:rPr lang="fr-FR" sz="1200" b="1" spc="-1" dirty="0">
                  <a:solidFill>
                    <a:srgbClr val="000000"/>
                  </a:solidFill>
                  <a:latin typeface="Calibri"/>
                  <a:ea typeface="DejaVu Sans"/>
                </a:rPr>
                <a:t>Intervention en secteur sauvegardé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du mandataire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 architecte oui / non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BE oui / non : (indiquer le nom)</a:t>
              </a:r>
              <a:endParaRPr lang="fr-FR" sz="1400" b="0" strike="noStrike" spc="-1" dirty="0">
                <a:latin typeface="Arial"/>
              </a:endParaRPr>
            </a:p>
          </p:txBody>
        </p:sp>
      </p:grpSp>
      <p:sp>
        <p:nvSpPr>
          <p:cNvPr id="49" name="CustomShape 4"/>
          <p:cNvSpPr/>
          <p:nvPr/>
        </p:nvSpPr>
        <p:spPr>
          <a:xfrm>
            <a:off x="180000" y="180000"/>
            <a:ext cx="3132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000" b="1" strike="noStrike" spc="-1">
                <a:solidFill>
                  <a:srgbClr val="00294B"/>
                </a:solidFill>
                <a:latin typeface="Arial"/>
                <a:ea typeface="DejaVu Sans"/>
              </a:rPr>
              <a:t>NOM Groupement </a:t>
            </a:r>
            <a:endParaRPr lang="fr-FR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000" b="0" strike="noStrike" spc="-1">
              <a:latin typeface="Arial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3781440" y="4407840"/>
            <a:ext cx="7558920" cy="53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6"/>
          <p:cNvSpPr/>
          <p:nvPr/>
        </p:nvSpPr>
        <p:spPr>
          <a:xfrm>
            <a:off x="7920000" y="7785000"/>
            <a:ext cx="6640920" cy="213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294B"/>
                </a:solidFill>
                <a:latin typeface="Arial"/>
              </a:rPr>
              <a:t>Nom de la réalisation, lieu de réalisation</a:t>
            </a:r>
            <a:endParaRPr lang="fr-FR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3000" b="1" i="1" strike="noStrike" spc="-1" dirty="0">
                <a:solidFill>
                  <a:srgbClr val="00294B"/>
                </a:solidFill>
                <a:latin typeface="Arial"/>
              </a:rPr>
              <a:t>- Référence n°2 -</a:t>
            </a:r>
            <a:endParaRPr lang="fr-FR" sz="3000" b="0" strike="noStrike" spc="-1" dirty="0">
              <a:latin typeface="Arial"/>
            </a:endParaRPr>
          </a:p>
        </p:txBody>
      </p:sp>
      <p:sp>
        <p:nvSpPr>
          <p:cNvPr id="52" name="TextShape 7"/>
          <p:cNvSpPr txBox="1"/>
          <p:nvPr/>
        </p:nvSpPr>
        <p:spPr>
          <a:xfrm>
            <a:off x="13896000" y="10152000"/>
            <a:ext cx="1001160" cy="42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sz="1800" b="0" i="1" strike="noStrike" spc="-1">
                <a:latin typeface="Times New Roman"/>
              </a:rPr>
              <a:t>Page </a:t>
            </a:r>
            <a:fld id="{1844917F-8889-4CFA-97C7-DCB248A5ECB2}" type="slidenum">
              <a:rPr lang="fr-FR" sz="1800" b="0" i="1" strike="noStrike" spc="-1">
                <a:latin typeface="Times New Roman"/>
              </a:rPr>
              <a:t>3</a:t>
            </a:fld>
            <a:endParaRPr lang="fr-FR" sz="1800" b="0" i="1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27273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1"/>
          <p:cNvGrpSpPr/>
          <p:nvPr/>
        </p:nvGrpSpPr>
        <p:grpSpPr>
          <a:xfrm>
            <a:off x="144000" y="666361"/>
            <a:ext cx="14399640" cy="9912960"/>
            <a:chOff x="144000" y="666360"/>
            <a:chExt cx="14399640" cy="10046363"/>
          </a:xfrm>
        </p:grpSpPr>
        <p:sp>
          <p:nvSpPr>
            <p:cNvPr id="47" name="CustomShape 2"/>
            <p:cNvSpPr/>
            <p:nvPr/>
          </p:nvSpPr>
          <p:spPr>
            <a:xfrm>
              <a:off x="144360" y="666360"/>
              <a:ext cx="14399280" cy="7037280"/>
            </a:xfrm>
            <a:prstGeom prst="rect">
              <a:avLst/>
            </a:prstGeom>
            <a:noFill/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Eléments graphiques : </a:t>
              </a:r>
              <a:r>
                <a:rPr lang="fr-FR" sz="1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photos et/ou plans. </a:t>
              </a:r>
              <a:endParaRPr lang="fr-FR" sz="1000" b="0" strike="noStrike" spc="-1">
                <a:latin typeface="Arial"/>
              </a:endParaRPr>
            </a:p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 </a:t>
              </a:r>
              <a:r>
                <a:rPr lang="fr-FR" sz="1000" b="0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:</a:t>
              </a:r>
              <a:endParaRPr lang="fr-FR" sz="1000" b="0" strike="noStrike" spc="-1">
                <a:latin typeface="Arial"/>
              </a:endParaRPr>
            </a:p>
          </p:txBody>
        </p:sp>
        <p:sp>
          <p:nvSpPr>
            <p:cNvPr id="48" name="CustomShape 3"/>
            <p:cNvSpPr/>
            <p:nvPr/>
          </p:nvSpPr>
          <p:spPr>
            <a:xfrm>
              <a:off x="144000" y="7776000"/>
              <a:ext cx="7703640" cy="2936723"/>
            </a:xfrm>
            <a:prstGeom prst="rect">
              <a:avLst/>
            </a:prstGeom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Nom du maître d’ouvrage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Description de l'opération : construction / réhabilitation, etc…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Montant des travaux Hors Taxes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Surface utile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Année de livraison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Mission(s) de maîtrise d’œuvre exécutée(s)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Démarche HQE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Référence commune oui / non ?</a:t>
              </a:r>
            </a:p>
            <a:p>
              <a:pPr>
                <a:lnSpc>
                  <a:spcPct val="115000"/>
                </a:lnSpc>
              </a:pPr>
              <a:r>
                <a:rPr lang="fr-FR" sz="1200" b="1" spc="-1" dirty="0">
                  <a:solidFill>
                    <a:srgbClr val="000000"/>
                  </a:solidFill>
                  <a:latin typeface="Calibri"/>
                  <a:ea typeface="DejaVu Sans"/>
                </a:rPr>
                <a:t>Intervention en secteur sauvegardé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du mandataire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 architecte oui / non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BE oui / non : (indiquer le nom)</a:t>
              </a:r>
              <a:endParaRPr lang="fr-FR" sz="1400" b="0" strike="noStrike" spc="-1" dirty="0">
                <a:latin typeface="Arial"/>
              </a:endParaRPr>
            </a:p>
          </p:txBody>
        </p:sp>
      </p:grpSp>
      <p:sp>
        <p:nvSpPr>
          <p:cNvPr id="49" name="CustomShape 4"/>
          <p:cNvSpPr/>
          <p:nvPr/>
        </p:nvSpPr>
        <p:spPr>
          <a:xfrm>
            <a:off x="180000" y="180000"/>
            <a:ext cx="3132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000" b="1" strike="noStrike" spc="-1">
                <a:solidFill>
                  <a:srgbClr val="00294B"/>
                </a:solidFill>
                <a:latin typeface="Arial"/>
                <a:ea typeface="DejaVu Sans"/>
              </a:rPr>
              <a:t>NOM Groupement </a:t>
            </a:r>
            <a:endParaRPr lang="fr-FR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000" b="0" strike="noStrike" spc="-1">
              <a:latin typeface="Arial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3781440" y="4407840"/>
            <a:ext cx="7558920" cy="53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6"/>
          <p:cNvSpPr/>
          <p:nvPr/>
        </p:nvSpPr>
        <p:spPr>
          <a:xfrm>
            <a:off x="7920000" y="7785000"/>
            <a:ext cx="6640920" cy="213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294B"/>
                </a:solidFill>
                <a:latin typeface="Arial"/>
              </a:rPr>
              <a:t>Nom de la réalisation, lieu de réalisation</a:t>
            </a:r>
            <a:endParaRPr lang="fr-FR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3000" b="1" i="1" strike="noStrike" spc="-1" dirty="0">
                <a:solidFill>
                  <a:srgbClr val="00294B"/>
                </a:solidFill>
                <a:latin typeface="Arial"/>
              </a:rPr>
              <a:t>- Référence n°3 -</a:t>
            </a:r>
            <a:endParaRPr lang="fr-FR" sz="3000" b="0" strike="noStrike" spc="-1" dirty="0">
              <a:latin typeface="Arial"/>
            </a:endParaRPr>
          </a:p>
        </p:txBody>
      </p:sp>
      <p:sp>
        <p:nvSpPr>
          <p:cNvPr id="52" name="TextShape 7"/>
          <p:cNvSpPr txBox="1"/>
          <p:nvPr/>
        </p:nvSpPr>
        <p:spPr>
          <a:xfrm>
            <a:off x="13896000" y="10152000"/>
            <a:ext cx="1001160" cy="42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sz="1800" b="0" i="1" strike="noStrike" spc="-1">
                <a:latin typeface="Times New Roman"/>
              </a:rPr>
              <a:t>Page </a:t>
            </a:r>
            <a:fld id="{1844917F-8889-4CFA-97C7-DCB248A5ECB2}" type="slidenum">
              <a:rPr lang="fr-FR" sz="1800" b="0" i="1" strike="noStrike" spc="-1">
                <a:latin typeface="Times New Roman"/>
              </a:rPr>
              <a:t>4</a:t>
            </a:fld>
            <a:endParaRPr lang="fr-FR" sz="1800" b="0" i="1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5345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1"/>
          <p:cNvGrpSpPr/>
          <p:nvPr/>
        </p:nvGrpSpPr>
        <p:grpSpPr>
          <a:xfrm>
            <a:off x="144000" y="666361"/>
            <a:ext cx="14399640" cy="9912960"/>
            <a:chOff x="144000" y="666360"/>
            <a:chExt cx="14399640" cy="10046363"/>
          </a:xfrm>
        </p:grpSpPr>
        <p:sp>
          <p:nvSpPr>
            <p:cNvPr id="47" name="CustomShape 2"/>
            <p:cNvSpPr/>
            <p:nvPr/>
          </p:nvSpPr>
          <p:spPr>
            <a:xfrm>
              <a:off x="144360" y="666360"/>
              <a:ext cx="14399280" cy="7037280"/>
            </a:xfrm>
            <a:prstGeom prst="rect">
              <a:avLst/>
            </a:prstGeom>
            <a:noFill/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Eléments graphiques : </a:t>
              </a:r>
              <a:r>
                <a:rPr lang="fr-FR" sz="1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photos et/ou plans. </a:t>
              </a:r>
              <a:endParaRPr lang="fr-FR" sz="1000" b="0" strike="noStrike" spc="-1">
                <a:latin typeface="Arial"/>
              </a:endParaRPr>
            </a:p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 </a:t>
              </a:r>
              <a:r>
                <a:rPr lang="fr-FR" sz="1000" b="0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:</a:t>
              </a:r>
              <a:endParaRPr lang="fr-FR" sz="1000" b="0" strike="noStrike" spc="-1">
                <a:latin typeface="Arial"/>
              </a:endParaRPr>
            </a:p>
          </p:txBody>
        </p:sp>
        <p:sp>
          <p:nvSpPr>
            <p:cNvPr id="48" name="CustomShape 3"/>
            <p:cNvSpPr/>
            <p:nvPr/>
          </p:nvSpPr>
          <p:spPr>
            <a:xfrm>
              <a:off x="144000" y="7776000"/>
              <a:ext cx="7703640" cy="2936723"/>
            </a:xfrm>
            <a:prstGeom prst="rect">
              <a:avLst/>
            </a:prstGeom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Nom du maître d’ouvrage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Description de l'opération : construction / réhabilitation, etc…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Montant des travaux Hors Taxes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Surface utile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Année de livraison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Mission(s) de maîtrise d’œuvre exécutée(s)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Démarche HQE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Référence commune oui / non ?</a:t>
              </a:r>
            </a:p>
            <a:p>
              <a:pPr>
                <a:lnSpc>
                  <a:spcPct val="115000"/>
                </a:lnSpc>
              </a:pPr>
              <a:r>
                <a:rPr lang="fr-FR" sz="1200" b="1" spc="-1" dirty="0">
                  <a:solidFill>
                    <a:srgbClr val="000000"/>
                  </a:solidFill>
                  <a:latin typeface="Calibri"/>
                  <a:ea typeface="DejaVu Sans"/>
                </a:rPr>
                <a:t>Intervention en secteur sauvegardé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du mandataire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 architecte oui / non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BE oui / non : (indiquer le nom)</a:t>
              </a:r>
              <a:endParaRPr lang="fr-FR" sz="1400" b="0" strike="noStrike" spc="-1" dirty="0">
                <a:latin typeface="Arial"/>
              </a:endParaRPr>
            </a:p>
          </p:txBody>
        </p:sp>
      </p:grpSp>
      <p:sp>
        <p:nvSpPr>
          <p:cNvPr id="49" name="CustomShape 4"/>
          <p:cNvSpPr/>
          <p:nvPr/>
        </p:nvSpPr>
        <p:spPr>
          <a:xfrm>
            <a:off x="180000" y="180000"/>
            <a:ext cx="3132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000" b="1" strike="noStrike" spc="-1">
                <a:solidFill>
                  <a:srgbClr val="00294B"/>
                </a:solidFill>
                <a:latin typeface="Arial"/>
                <a:ea typeface="DejaVu Sans"/>
              </a:rPr>
              <a:t>NOM Groupement </a:t>
            </a:r>
            <a:endParaRPr lang="fr-FR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000" b="0" strike="noStrike" spc="-1">
              <a:latin typeface="Arial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3781440" y="4407840"/>
            <a:ext cx="7558920" cy="53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6"/>
          <p:cNvSpPr/>
          <p:nvPr/>
        </p:nvSpPr>
        <p:spPr>
          <a:xfrm>
            <a:off x="7920000" y="7785000"/>
            <a:ext cx="6640920" cy="213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294B"/>
                </a:solidFill>
                <a:latin typeface="Arial"/>
              </a:rPr>
              <a:t>Nom de la réalisation, lieu de réalisation</a:t>
            </a:r>
            <a:endParaRPr lang="fr-FR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3000" b="1" i="1" strike="noStrike" spc="-1" dirty="0">
                <a:solidFill>
                  <a:srgbClr val="00294B"/>
                </a:solidFill>
                <a:latin typeface="Arial"/>
              </a:rPr>
              <a:t>- Référence n°4 -</a:t>
            </a:r>
            <a:endParaRPr lang="fr-FR" sz="3000" b="0" strike="noStrike" spc="-1" dirty="0">
              <a:latin typeface="Arial"/>
            </a:endParaRPr>
          </a:p>
        </p:txBody>
      </p:sp>
      <p:sp>
        <p:nvSpPr>
          <p:cNvPr id="52" name="TextShape 7"/>
          <p:cNvSpPr txBox="1"/>
          <p:nvPr/>
        </p:nvSpPr>
        <p:spPr>
          <a:xfrm>
            <a:off x="13896000" y="10152000"/>
            <a:ext cx="1001160" cy="42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sz="1800" b="0" i="1" strike="noStrike" spc="-1">
                <a:latin typeface="Times New Roman"/>
              </a:rPr>
              <a:t>Page </a:t>
            </a:r>
            <a:fld id="{1844917F-8889-4CFA-97C7-DCB248A5ECB2}" type="slidenum">
              <a:rPr lang="fr-FR" sz="1800" b="0" i="1" strike="noStrike" spc="-1">
                <a:latin typeface="Times New Roman"/>
              </a:rPr>
              <a:t>5</a:t>
            </a:fld>
            <a:endParaRPr lang="fr-FR" sz="1800" b="0" i="1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5094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1"/>
          <p:cNvGrpSpPr/>
          <p:nvPr/>
        </p:nvGrpSpPr>
        <p:grpSpPr>
          <a:xfrm>
            <a:off x="144000" y="666361"/>
            <a:ext cx="14399640" cy="9912960"/>
            <a:chOff x="144000" y="666360"/>
            <a:chExt cx="14399640" cy="10046363"/>
          </a:xfrm>
        </p:grpSpPr>
        <p:sp>
          <p:nvSpPr>
            <p:cNvPr id="47" name="CustomShape 2"/>
            <p:cNvSpPr/>
            <p:nvPr/>
          </p:nvSpPr>
          <p:spPr>
            <a:xfrm>
              <a:off x="144360" y="666360"/>
              <a:ext cx="14399280" cy="7037280"/>
            </a:xfrm>
            <a:prstGeom prst="rect">
              <a:avLst/>
            </a:prstGeom>
            <a:noFill/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Eléments graphiques : </a:t>
              </a:r>
              <a:r>
                <a:rPr lang="fr-FR" sz="1000" b="1" strike="noStrike" spc="-1">
                  <a:solidFill>
                    <a:srgbClr val="000000"/>
                  </a:solidFill>
                  <a:latin typeface="Calibri"/>
                  <a:ea typeface="DejaVu Sans"/>
                </a:rPr>
                <a:t>photos et/ou plans. </a:t>
              </a:r>
              <a:endParaRPr lang="fr-FR" sz="1000" b="0" strike="noStrike" spc="-1">
                <a:latin typeface="Arial"/>
              </a:endParaRPr>
            </a:p>
            <a:p>
              <a:pPr marL="737640" indent="-285120">
                <a:lnSpc>
                  <a:spcPct val="115000"/>
                </a:lnSpc>
              </a:pPr>
              <a:r>
                <a:rPr lang="fr-FR" sz="1000" b="1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 </a:t>
              </a:r>
              <a:r>
                <a:rPr lang="fr-FR" sz="1000" b="0" strike="noStrike" spc="-1">
                  <a:solidFill>
                    <a:srgbClr val="456487"/>
                  </a:solidFill>
                  <a:latin typeface="Arial"/>
                  <a:ea typeface="DejaVu Sans"/>
                </a:rPr>
                <a:t>:</a:t>
              </a:r>
              <a:endParaRPr lang="fr-FR" sz="1000" b="0" strike="noStrike" spc="-1">
                <a:latin typeface="Arial"/>
              </a:endParaRPr>
            </a:p>
          </p:txBody>
        </p:sp>
        <p:sp>
          <p:nvSpPr>
            <p:cNvPr id="48" name="CustomShape 3"/>
            <p:cNvSpPr/>
            <p:nvPr/>
          </p:nvSpPr>
          <p:spPr>
            <a:xfrm>
              <a:off x="144000" y="7776000"/>
              <a:ext cx="7703640" cy="2936723"/>
            </a:xfrm>
            <a:prstGeom prst="rect">
              <a:avLst/>
            </a:prstGeom>
            <a:ln w="12600">
              <a:solidFill>
                <a:srgbClr val="62C4DD"/>
              </a:solidFill>
              <a:prstDash val="sysDot"/>
              <a:rou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/>
          </p:style>
          <p:txBody>
            <a:bodyPr lIns="90000" tIns="45000" rIns="90000" bIns="45000"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Nom du maître d’ouvrage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Description de l'opération : construction / réhabilitation, etc…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Montant des travaux Hors Taxes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Surface utile : 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Année de livraison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Mission(s) de maîtrise d’œuvre exécutée(s) :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Démarche HQE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200" b="1" strike="noStrike" spc="-1" dirty="0">
                  <a:solidFill>
                    <a:srgbClr val="000000"/>
                  </a:solidFill>
                  <a:latin typeface="Calibri"/>
                  <a:ea typeface="DejaVu Sans"/>
                </a:rPr>
                <a:t>Référence commune oui / non ?</a:t>
              </a:r>
            </a:p>
            <a:p>
              <a:pPr>
                <a:lnSpc>
                  <a:spcPct val="115000"/>
                </a:lnSpc>
              </a:pPr>
              <a:r>
                <a:rPr lang="fr-FR" sz="1200" b="1" spc="-1" dirty="0">
                  <a:solidFill>
                    <a:srgbClr val="000000"/>
                  </a:solidFill>
                  <a:latin typeface="Calibri"/>
                  <a:ea typeface="DejaVu Sans"/>
                </a:rPr>
                <a:t>Intervention en secteur sauvegardé : oui / non ?</a:t>
              </a: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endParaRPr lang="fr-FR" sz="12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du mandataire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 architecte oui / non : (indiquer le nom)</a:t>
              </a:r>
              <a:endParaRPr lang="fr-FR" sz="1400" b="0" strike="noStrike" spc="-1" dirty="0">
                <a:latin typeface="Arial"/>
              </a:endParaRPr>
            </a:p>
            <a:p>
              <a:pPr>
                <a:lnSpc>
                  <a:spcPct val="115000"/>
                </a:lnSpc>
              </a:pPr>
              <a:r>
                <a:rPr lang="fr-FR" sz="1400" b="1" strike="noStrike" spc="-1" dirty="0">
                  <a:solidFill>
                    <a:srgbClr val="000000"/>
                  </a:solidFill>
                  <a:latin typeface="Arial"/>
                  <a:ea typeface="DejaVu Sans"/>
                </a:rPr>
                <a:t>Référence BE oui / non : (indiquer le nom)</a:t>
              </a:r>
              <a:endParaRPr lang="fr-FR" sz="1400" b="0" strike="noStrike" spc="-1" dirty="0">
                <a:latin typeface="Arial"/>
              </a:endParaRPr>
            </a:p>
          </p:txBody>
        </p:sp>
      </p:grpSp>
      <p:sp>
        <p:nvSpPr>
          <p:cNvPr id="49" name="CustomShape 4"/>
          <p:cNvSpPr/>
          <p:nvPr/>
        </p:nvSpPr>
        <p:spPr>
          <a:xfrm>
            <a:off x="180000" y="180000"/>
            <a:ext cx="3132000" cy="48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9720" tIns="49680" rIns="99720" bIns="4968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000" b="1" strike="noStrike" spc="-1">
                <a:solidFill>
                  <a:srgbClr val="00294B"/>
                </a:solidFill>
                <a:latin typeface="Arial"/>
                <a:ea typeface="DejaVu Sans"/>
              </a:rPr>
              <a:t>NOM Groupement </a:t>
            </a:r>
            <a:endParaRPr lang="fr-FR" sz="20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000" b="0" strike="noStrike" spc="-1">
              <a:latin typeface="Arial"/>
            </a:endParaRPr>
          </a:p>
        </p:txBody>
      </p:sp>
      <p:sp>
        <p:nvSpPr>
          <p:cNvPr id="50" name="CustomShape 5"/>
          <p:cNvSpPr/>
          <p:nvPr/>
        </p:nvSpPr>
        <p:spPr>
          <a:xfrm>
            <a:off x="3781440" y="4407840"/>
            <a:ext cx="7558920" cy="537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" name="CustomShape 6"/>
          <p:cNvSpPr/>
          <p:nvPr/>
        </p:nvSpPr>
        <p:spPr>
          <a:xfrm>
            <a:off x="7920000" y="7785000"/>
            <a:ext cx="6640920" cy="2130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fr-FR" sz="2400" b="1" strike="noStrike" spc="-1" dirty="0">
                <a:solidFill>
                  <a:srgbClr val="00294B"/>
                </a:solidFill>
                <a:latin typeface="Arial"/>
              </a:rPr>
              <a:t>Nom de la réalisation, lieu de réalisation</a:t>
            </a:r>
            <a:endParaRPr lang="fr-FR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endParaRPr lang="fr-FR" sz="2400" b="0" strike="noStrike" spc="-1" dirty="0"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fr-FR" sz="3000" b="1" i="1" strike="noStrike" spc="-1" dirty="0">
                <a:solidFill>
                  <a:srgbClr val="00294B"/>
                </a:solidFill>
                <a:latin typeface="Arial"/>
              </a:rPr>
              <a:t>- Référence n°5 -</a:t>
            </a:r>
            <a:endParaRPr lang="fr-FR" sz="3000" b="0" strike="noStrike" spc="-1" dirty="0">
              <a:latin typeface="Arial"/>
            </a:endParaRPr>
          </a:p>
        </p:txBody>
      </p:sp>
      <p:sp>
        <p:nvSpPr>
          <p:cNvPr id="52" name="TextShape 7"/>
          <p:cNvSpPr txBox="1"/>
          <p:nvPr/>
        </p:nvSpPr>
        <p:spPr>
          <a:xfrm>
            <a:off x="13896000" y="10152000"/>
            <a:ext cx="1001160" cy="4273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sz="1800" b="0" i="1" strike="noStrike" spc="-1">
                <a:latin typeface="Times New Roman"/>
              </a:rPr>
              <a:t>Page </a:t>
            </a:r>
            <a:fld id="{1844917F-8889-4CFA-97C7-DCB248A5ECB2}" type="slidenum">
              <a:rPr lang="fr-FR" sz="1800" b="0" i="1" strike="noStrike" spc="-1">
                <a:latin typeface="Times New Roman"/>
              </a:rPr>
              <a:t>6</a:t>
            </a:fld>
            <a:endParaRPr lang="fr-FR" sz="1800" b="0" i="1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8624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2702</TotalTime>
  <Words>752</Words>
  <Application>Microsoft Office PowerPoint</Application>
  <PresentationFormat>Personnalisé</PresentationFormat>
  <Paragraphs>136</Paragraphs>
  <Slides>6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CRINIERE Frédéric</dc:creator>
  <dc:description/>
  <cp:lastModifiedBy>Fanny DI FIORE</cp:lastModifiedBy>
  <cp:revision>80</cp:revision>
  <cp:lastPrinted>2017-02-06T11:27:22Z</cp:lastPrinted>
  <dcterms:created xsi:type="dcterms:W3CDTF">2013-09-30T13:42:13Z</dcterms:created>
  <dcterms:modified xsi:type="dcterms:W3CDTF">2025-07-24T14:22:21Z</dcterms:modified>
  <dc:language>fr-FR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ntentTypeId">
    <vt:lpwstr>0x0101008F513FF31391B54CA91D8BED6AC10F60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6</vt:i4>
  </property>
  <property fmtid="{D5CDD505-2E9C-101B-9397-08002B2CF9AE}" pid="9" name="PresentationFormat">
    <vt:lpwstr>Personnalisé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6</vt:i4>
  </property>
</Properties>
</file>