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5" r:id="rId2"/>
    <p:sldId id="272" r:id="rId3"/>
    <p:sldId id="326" r:id="rId4"/>
    <p:sldId id="331" r:id="rId5"/>
    <p:sldId id="332" r:id="rId6"/>
    <p:sldId id="333" r:id="rId7"/>
    <p:sldId id="334" r:id="rId8"/>
  </p:sldIdLst>
  <p:sldSz cx="12801600" cy="9601200" type="A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lentin Lambourg" initials="VL" lastIdx="1" clrIdx="0">
    <p:extLst>
      <p:ext uri="{19B8F6BF-5375-455C-9EA6-DF929625EA0E}">
        <p15:presenceInfo xmlns:p15="http://schemas.microsoft.com/office/powerpoint/2012/main" userId="S-1-5-21-513225333-2007387984-3988352295-1714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5466"/>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3" d="100"/>
          <a:sy n="83" d="100"/>
        </p:scale>
        <p:origin x="151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960120" y="1571308"/>
            <a:ext cx="10881360" cy="3342640"/>
          </a:xfrm>
        </p:spPr>
        <p:txBody>
          <a:bodyPr anchor="b"/>
          <a:lstStyle>
            <a:lvl1pPr algn="ctr">
              <a:defRPr sz="8400"/>
            </a:lvl1pPr>
          </a:lstStyle>
          <a:p>
            <a:r>
              <a:rPr lang="fr-FR"/>
              <a:t>Modifiez le style du titre</a:t>
            </a:r>
            <a:endParaRPr lang="en-US" dirty="0"/>
          </a:p>
        </p:txBody>
      </p:sp>
      <p:sp>
        <p:nvSpPr>
          <p:cNvPr id="3" name="Subtitle 2"/>
          <p:cNvSpPr>
            <a:spLocks noGrp="1"/>
          </p:cNvSpPr>
          <p:nvPr>
            <p:ph type="subTitle" idx="1"/>
          </p:nvPr>
        </p:nvSpPr>
        <p:spPr>
          <a:xfrm>
            <a:off x="1600200" y="5042853"/>
            <a:ext cx="9601200" cy="2318067"/>
          </a:xfrm>
        </p:spPr>
        <p:txBody>
          <a:bodyPr/>
          <a:lstStyle>
            <a:lvl1pPr marL="0" indent="0" algn="ctr">
              <a:buNone/>
              <a:defRPr sz="3360"/>
            </a:lvl1pPr>
            <a:lvl2pPr marL="640080" indent="0" algn="ctr">
              <a:buNone/>
              <a:defRPr sz="2800"/>
            </a:lvl2pPr>
            <a:lvl3pPr marL="1280160" indent="0" algn="ctr">
              <a:buNone/>
              <a:defRPr sz="2520"/>
            </a:lvl3pPr>
            <a:lvl4pPr marL="1920240" indent="0" algn="ctr">
              <a:buNone/>
              <a:defRPr sz="2240"/>
            </a:lvl4pPr>
            <a:lvl5pPr marL="2560320" indent="0" algn="ctr">
              <a:buNone/>
              <a:defRPr sz="2240"/>
            </a:lvl5pPr>
            <a:lvl6pPr marL="3200400" indent="0" algn="ctr">
              <a:buNone/>
              <a:defRPr sz="2240"/>
            </a:lvl6pPr>
            <a:lvl7pPr marL="3840480" indent="0" algn="ctr">
              <a:buNone/>
              <a:defRPr sz="2240"/>
            </a:lvl7pPr>
            <a:lvl8pPr marL="4480560" indent="0" algn="ctr">
              <a:buNone/>
              <a:defRPr sz="2240"/>
            </a:lvl8pPr>
            <a:lvl9pPr marL="5120640" indent="0" algn="ctr">
              <a:buNone/>
              <a:defRPr sz="224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6834110C-819A-489D-B849-49B5B8500C02}" type="datetimeFigureOut">
              <a:rPr lang="fr-FR" smtClean="0"/>
              <a:t>05/09/2025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CD809D0-3638-483D-BC48-FEEE1760EF4C}" type="slidenum">
              <a:rPr lang="fr-FR" smtClean="0"/>
              <a:t>‹N°›</a:t>
            </a:fld>
            <a:endParaRPr lang="fr-FR"/>
          </a:p>
        </p:txBody>
      </p:sp>
    </p:spTree>
    <p:extLst>
      <p:ext uri="{BB962C8B-B14F-4D97-AF65-F5344CB8AC3E}">
        <p14:creationId xmlns:p14="http://schemas.microsoft.com/office/powerpoint/2010/main" val="12193611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6834110C-819A-489D-B849-49B5B8500C02}" type="datetimeFigureOut">
              <a:rPr lang="fr-FR" smtClean="0"/>
              <a:t>05/09/2025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CD809D0-3638-483D-BC48-FEEE1760EF4C}" type="slidenum">
              <a:rPr lang="fr-FR" smtClean="0"/>
              <a:t>‹N°›</a:t>
            </a:fld>
            <a:endParaRPr lang="fr-FR"/>
          </a:p>
        </p:txBody>
      </p:sp>
    </p:spTree>
    <p:extLst>
      <p:ext uri="{BB962C8B-B14F-4D97-AF65-F5344CB8AC3E}">
        <p14:creationId xmlns:p14="http://schemas.microsoft.com/office/powerpoint/2010/main" val="38375266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61146" y="511175"/>
            <a:ext cx="2760345" cy="8136573"/>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880111" y="511175"/>
            <a:ext cx="8121015" cy="813657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6834110C-819A-489D-B849-49B5B8500C02}" type="datetimeFigureOut">
              <a:rPr lang="fr-FR" smtClean="0"/>
              <a:t>05/09/2025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CD809D0-3638-483D-BC48-FEEE1760EF4C}" type="slidenum">
              <a:rPr lang="fr-FR" smtClean="0"/>
              <a:t>‹N°›</a:t>
            </a:fld>
            <a:endParaRPr lang="fr-FR"/>
          </a:p>
        </p:txBody>
      </p:sp>
    </p:spTree>
    <p:extLst>
      <p:ext uri="{BB962C8B-B14F-4D97-AF65-F5344CB8AC3E}">
        <p14:creationId xmlns:p14="http://schemas.microsoft.com/office/powerpoint/2010/main" val="2006664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6834110C-819A-489D-B849-49B5B8500C02}" type="datetimeFigureOut">
              <a:rPr lang="fr-FR" smtClean="0"/>
              <a:t>05/09/2025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CD809D0-3638-483D-BC48-FEEE1760EF4C}" type="slidenum">
              <a:rPr lang="fr-FR" smtClean="0"/>
              <a:t>‹N°›</a:t>
            </a:fld>
            <a:endParaRPr lang="fr-FR"/>
          </a:p>
        </p:txBody>
      </p:sp>
    </p:spTree>
    <p:extLst>
      <p:ext uri="{BB962C8B-B14F-4D97-AF65-F5344CB8AC3E}">
        <p14:creationId xmlns:p14="http://schemas.microsoft.com/office/powerpoint/2010/main" val="2946821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873443" y="2393635"/>
            <a:ext cx="11041380" cy="3993832"/>
          </a:xfrm>
        </p:spPr>
        <p:txBody>
          <a:bodyPr anchor="b"/>
          <a:lstStyle>
            <a:lvl1pPr>
              <a:defRPr sz="8400"/>
            </a:lvl1pPr>
          </a:lstStyle>
          <a:p>
            <a:r>
              <a:rPr lang="fr-FR"/>
              <a:t>Modifiez le style du titre</a:t>
            </a:r>
            <a:endParaRPr lang="en-US" dirty="0"/>
          </a:p>
        </p:txBody>
      </p:sp>
      <p:sp>
        <p:nvSpPr>
          <p:cNvPr id="3" name="Text Placeholder 2"/>
          <p:cNvSpPr>
            <a:spLocks noGrp="1"/>
          </p:cNvSpPr>
          <p:nvPr>
            <p:ph type="body" idx="1"/>
          </p:nvPr>
        </p:nvSpPr>
        <p:spPr>
          <a:xfrm>
            <a:off x="873443" y="6425250"/>
            <a:ext cx="11041380" cy="2100262"/>
          </a:xfrm>
        </p:spPr>
        <p:txBody>
          <a:bodyPr/>
          <a:lstStyle>
            <a:lvl1pPr marL="0" indent="0">
              <a:buNone/>
              <a:defRPr sz="3360">
                <a:solidFill>
                  <a:schemeClr val="tx1"/>
                </a:solidFill>
              </a:defRPr>
            </a:lvl1pPr>
            <a:lvl2pPr marL="640080" indent="0">
              <a:buNone/>
              <a:defRPr sz="2800">
                <a:solidFill>
                  <a:schemeClr val="tx1">
                    <a:tint val="75000"/>
                  </a:schemeClr>
                </a:solidFill>
              </a:defRPr>
            </a:lvl2pPr>
            <a:lvl3pPr marL="1280160" indent="0">
              <a:buNone/>
              <a:defRPr sz="2520">
                <a:solidFill>
                  <a:schemeClr val="tx1">
                    <a:tint val="75000"/>
                  </a:schemeClr>
                </a:solidFill>
              </a:defRPr>
            </a:lvl3pPr>
            <a:lvl4pPr marL="1920240" indent="0">
              <a:buNone/>
              <a:defRPr sz="2240">
                <a:solidFill>
                  <a:schemeClr val="tx1">
                    <a:tint val="75000"/>
                  </a:schemeClr>
                </a:solidFill>
              </a:defRPr>
            </a:lvl4pPr>
            <a:lvl5pPr marL="2560320" indent="0">
              <a:buNone/>
              <a:defRPr sz="2240">
                <a:solidFill>
                  <a:schemeClr val="tx1">
                    <a:tint val="75000"/>
                  </a:schemeClr>
                </a:solidFill>
              </a:defRPr>
            </a:lvl5pPr>
            <a:lvl6pPr marL="3200400" indent="0">
              <a:buNone/>
              <a:defRPr sz="2240">
                <a:solidFill>
                  <a:schemeClr val="tx1">
                    <a:tint val="75000"/>
                  </a:schemeClr>
                </a:solidFill>
              </a:defRPr>
            </a:lvl6pPr>
            <a:lvl7pPr marL="3840480" indent="0">
              <a:buNone/>
              <a:defRPr sz="2240">
                <a:solidFill>
                  <a:schemeClr val="tx1">
                    <a:tint val="75000"/>
                  </a:schemeClr>
                </a:solidFill>
              </a:defRPr>
            </a:lvl7pPr>
            <a:lvl8pPr marL="4480560" indent="0">
              <a:buNone/>
              <a:defRPr sz="2240">
                <a:solidFill>
                  <a:schemeClr val="tx1">
                    <a:tint val="75000"/>
                  </a:schemeClr>
                </a:solidFill>
              </a:defRPr>
            </a:lvl8pPr>
            <a:lvl9pPr marL="5120640" indent="0">
              <a:buNone/>
              <a:defRPr sz="224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6834110C-819A-489D-B849-49B5B8500C02}" type="datetimeFigureOut">
              <a:rPr lang="fr-FR" smtClean="0"/>
              <a:t>05/09/2025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CD809D0-3638-483D-BC48-FEEE1760EF4C}" type="slidenum">
              <a:rPr lang="fr-FR" smtClean="0"/>
              <a:t>‹N°›</a:t>
            </a:fld>
            <a:endParaRPr lang="fr-FR"/>
          </a:p>
        </p:txBody>
      </p:sp>
    </p:spTree>
    <p:extLst>
      <p:ext uri="{BB962C8B-B14F-4D97-AF65-F5344CB8AC3E}">
        <p14:creationId xmlns:p14="http://schemas.microsoft.com/office/powerpoint/2010/main" val="1533661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80110" y="2555875"/>
            <a:ext cx="5440680" cy="609187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480810" y="2555875"/>
            <a:ext cx="5440680" cy="609187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6834110C-819A-489D-B849-49B5B8500C02}" type="datetimeFigureOut">
              <a:rPr lang="fr-FR" smtClean="0"/>
              <a:t>05/09/2025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ACD809D0-3638-483D-BC48-FEEE1760EF4C}" type="slidenum">
              <a:rPr lang="fr-FR" smtClean="0"/>
              <a:t>‹N°›</a:t>
            </a:fld>
            <a:endParaRPr lang="fr-FR"/>
          </a:p>
        </p:txBody>
      </p:sp>
    </p:spTree>
    <p:extLst>
      <p:ext uri="{BB962C8B-B14F-4D97-AF65-F5344CB8AC3E}">
        <p14:creationId xmlns:p14="http://schemas.microsoft.com/office/powerpoint/2010/main" val="11097776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81777" y="511177"/>
            <a:ext cx="11041380" cy="1855788"/>
          </a:xfrm>
        </p:spPr>
        <p:txBody>
          <a:bodyPr/>
          <a:lstStyle/>
          <a:p>
            <a:r>
              <a:rPr lang="fr-FR"/>
              <a:t>Modifiez le style du titre</a:t>
            </a:r>
            <a:endParaRPr lang="en-US" dirty="0"/>
          </a:p>
        </p:txBody>
      </p:sp>
      <p:sp>
        <p:nvSpPr>
          <p:cNvPr id="3" name="Text Placeholder 2"/>
          <p:cNvSpPr>
            <a:spLocks noGrp="1"/>
          </p:cNvSpPr>
          <p:nvPr>
            <p:ph type="body" idx="1"/>
          </p:nvPr>
        </p:nvSpPr>
        <p:spPr>
          <a:xfrm>
            <a:off x="881779" y="2353628"/>
            <a:ext cx="5415676"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fr-FR"/>
              <a:t>Cliquez pour modifier les styles du texte du masque</a:t>
            </a:r>
          </a:p>
        </p:txBody>
      </p:sp>
      <p:sp>
        <p:nvSpPr>
          <p:cNvPr id="4" name="Content Placeholder 3"/>
          <p:cNvSpPr>
            <a:spLocks noGrp="1"/>
          </p:cNvSpPr>
          <p:nvPr>
            <p:ph sz="half" idx="2"/>
          </p:nvPr>
        </p:nvSpPr>
        <p:spPr>
          <a:xfrm>
            <a:off x="881779" y="3507105"/>
            <a:ext cx="5415676" cy="515842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480811" y="2353628"/>
            <a:ext cx="5442347"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fr-FR"/>
              <a:t>Cliquez pour modifier les styles du texte du masque</a:t>
            </a:r>
          </a:p>
        </p:txBody>
      </p:sp>
      <p:sp>
        <p:nvSpPr>
          <p:cNvPr id="6" name="Content Placeholder 5"/>
          <p:cNvSpPr>
            <a:spLocks noGrp="1"/>
          </p:cNvSpPr>
          <p:nvPr>
            <p:ph sz="quarter" idx="4"/>
          </p:nvPr>
        </p:nvSpPr>
        <p:spPr>
          <a:xfrm>
            <a:off x="6480811" y="3507105"/>
            <a:ext cx="5442347" cy="515842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6834110C-819A-489D-B849-49B5B8500C02}" type="datetimeFigureOut">
              <a:rPr lang="fr-FR" smtClean="0"/>
              <a:t>05/09/2025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ACD809D0-3638-483D-BC48-FEEE1760EF4C}" type="slidenum">
              <a:rPr lang="fr-FR" smtClean="0"/>
              <a:t>‹N°›</a:t>
            </a:fld>
            <a:endParaRPr lang="fr-FR"/>
          </a:p>
        </p:txBody>
      </p:sp>
    </p:spTree>
    <p:extLst>
      <p:ext uri="{BB962C8B-B14F-4D97-AF65-F5344CB8AC3E}">
        <p14:creationId xmlns:p14="http://schemas.microsoft.com/office/powerpoint/2010/main" val="3524002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6834110C-819A-489D-B849-49B5B8500C02}" type="datetimeFigureOut">
              <a:rPr lang="fr-FR" smtClean="0"/>
              <a:t>05/09/2025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ACD809D0-3638-483D-BC48-FEEE1760EF4C}" type="slidenum">
              <a:rPr lang="fr-FR" smtClean="0"/>
              <a:t>‹N°›</a:t>
            </a:fld>
            <a:endParaRPr lang="fr-FR"/>
          </a:p>
        </p:txBody>
      </p:sp>
    </p:spTree>
    <p:extLst>
      <p:ext uri="{BB962C8B-B14F-4D97-AF65-F5344CB8AC3E}">
        <p14:creationId xmlns:p14="http://schemas.microsoft.com/office/powerpoint/2010/main" val="2278789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34110C-819A-489D-B849-49B5B8500C02}" type="datetimeFigureOut">
              <a:rPr lang="fr-FR" smtClean="0"/>
              <a:t>05/09/2025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ACD809D0-3638-483D-BC48-FEEE1760EF4C}" type="slidenum">
              <a:rPr lang="fr-FR" smtClean="0"/>
              <a:t>‹N°›</a:t>
            </a:fld>
            <a:endParaRPr lang="fr-FR"/>
          </a:p>
        </p:txBody>
      </p:sp>
    </p:spTree>
    <p:extLst>
      <p:ext uri="{BB962C8B-B14F-4D97-AF65-F5344CB8AC3E}">
        <p14:creationId xmlns:p14="http://schemas.microsoft.com/office/powerpoint/2010/main" val="2517905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fr-FR"/>
              <a:t>Modifiez le style du titre</a:t>
            </a:r>
            <a:endParaRPr lang="en-US" dirty="0"/>
          </a:p>
        </p:txBody>
      </p:sp>
      <p:sp>
        <p:nvSpPr>
          <p:cNvPr id="3" name="Content Placeholder 2"/>
          <p:cNvSpPr>
            <a:spLocks noGrp="1"/>
          </p:cNvSpPr>
          <p:nvPr>
            <p:ph idx="1"/>
          </p:nvPr>
        </p:nvSpPr>
        <p:spPr>
          <a:xfrm>
            <a:off x="5442347" y="1382397"/>
            <a:ext cx="6480810" cy="6823075"/>
          </a:xfrm>
        </p:spPr>
        <p:txBody>
          <a:bodyPr/>
          <a:lstStyle>
            <a:lvl1pPr>
              <a:defRPr sz="4480"/>
            </a:lvl1pPr>
            <a:lvl2pPr>
              <a:defRPr sz="3920"/>
            </a:lvl2pPr>
            <a:lvl3pPr>
              <a:defRPr sz="3360"/>
            </a:lvl3pPr>
            <a:lvl4pPr>
              <a:defRPr sz="2800"/>
            </a:lvl4pPr>
            <a:lvl5pPr>
              <a:defRPr sz="2800"/>
            </a:lvl5pPr>
            <a:lvl6pPr>
              <a:defRPr sz="2800"/>
            </a:lvl6pPr>
            <a:lvl7pPr>
              <a:defRPr sz="2800"/>
            </a:lvl7pPr>
            <a:lvl8pPr>
              <a:defRPr sz="2800"/>
            </a:lvl8pPr>
            <a:lvl9pPr>
              <a:defRPr sz="2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6834110C-819A-489D-B849-49B5B8500C02}" type="datetimeFigureOut">
              <a:rPr lang="fr-FR" smtClean="0"/>
              <a:t>05/09/2025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ACD809D0-3638-483D-BC48-FEEE1760EF4C}" type="slidenum">
              <a:rPr lang="fr-FR" smtClean="0"/>
              <a:t>‹N°›</a:t>
            </a:fld>
            <a:endParaRPr lang="fr-FR"/>
          </a:p>
        </p:txBody>
      </p:sp>
    </p:spTree>
    <p:extLst>
      <p:ext uri="{BB962C8B-B14F-4D97-AF65-F5344CB8AC3E}">
        <p14:creationId xmlns:p14="http://schemas.microsoft.com/office/powerpoint/2010/main" val="3729231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fr-FR"/>
              <a:t>Modifiez le style du titre</a:t>
            </a:r>
            <a:endParaRPr lang="en-US" dirty="0"/>
          </a:p>
        </p:txBody>
      </p:sp>
      <p:sp>
        <p:nvSpPr>
          <p:cNvPr id="3" name="Picture Placeholder 2"/>
          <p:cNvSpPr>
            <a:spLocks noGrp="1" noChangeAspect="1"/>
          </p:cNvSpPr>
          <p:nvPr>
            <p:ph type="pic" idx="1"/>
          </p:nvPr>
        </p:nvSpPr>
        <p:spPr>
          <a:xfrm>
            <a:off x="5442347" y="1382397"/>
            <a:ext cx="6480810" cy="6823075"/>
          </a:xfrm>
        </p:spPr>
        <p:txBody>
          <a:bodyPr anchor="t"/>
          <a:lstStyle>
            <a:lvl1pPr marL="0" indent="0">
              <a:buNone/>
              <a:defRPr sz="4480"/>
            </a:lvl1pPr>
            <a:lvl2pPr marL="640080" indent="0">
              <a:buNone/>
              <a:defRPr sz="3920"/>
            </a:lvl2pPr>
            <a:lvl3pPr marL="1280160" indent="0">
              <a:buNone/>
              <a:defRPr sz="336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r>
              <a:rPr lang="fr-FR"/>
              <a:t>Cliquez sur l'icône pour ajouter une image</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6834110C-819A-489D-B849-49B5B8500C02}" type="datetimeFigureOut">
              <a:rPr lang="fr-FR" smtClean="0"/>
              <a:t>05/09/2025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ACD809D0-3638-483D-BC48-FEEE1760EF4C}" type="slidenum">
              <a:rPr lang="fr-FR" smtClean="0"/>
              <a:t>‹N°›</a:t>
            </a:fld>
            <a:endParaRPr lang="fr-FR"/>
          </a:p>
        </p:txBody>
      </p:sp>
    </p:spTree>
    <p:extLst>
      <p:ext uri="{BB962C8B-B14F-4D97-AF65-F5344CB8AC3E}">
        <p14:creationId xmlns:p14="http://schemas.microsoft.com/office/powerpoint/2010/main" val="4072598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0110" y="511177"/>
            <a:ext cx="11041380" cy="1855788"/>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880110" y="2555875"/>
            <a:ext cx="11041380" cy="609187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80110" y="8898892"/>
            <a:ext cx="2880360" cy="511175"/>
          </a:xfrm>
          <a:prstGeom prst="rect">
            <a:avLst/>
          </a:prstGeom>
        </p:spPr>
        <p:txBody>
          <a:bodyPr vert="horz" lIns="91440" tIns="45720" rIns="91440" bIns="45720" rtlCol="0" anchor="ctr"/>
          <a:lstStyle>
            <a:lvl1pPr algn="l">
              <a:defRPr sz="1680">
                <a:solidFill>
                  <a:schemeClr val="tx1">
                    <a:tint val="75000"/>
                  </a:schemeClr>
                </a:solidFill>
              </a:defRPr>
            </a:lvl1pPr>
          </a:lstStyle>
          <a:p>
            <a:fld id="{6834110C-819A-489D-B849-49B5B8500C02}" type="datetimeFigureOut">
              <a:rPr lang="fr-FR" smtClean="0"/>
              <a:t>05/09/2025</a:t>
            </a:fld>
            <a:endParaRPr lang="fr-FR"/>
          </a:p>
        </p:txBody>
      </p:sp>
      <p:sp>
        <p:nvSpPr>
          <p:cNvPr id="5" name="Footer Placeholder 4"/>
          <p:cNvSpPr>
            <a:spLocks noGrp="1"/>
          </p:cNvSpPr>
          <p:nvPr>
            <p:ph type="ftr" sz="quarter" idx="3"/>
          </p:nvPr>
        </p:nvSpPr>
        <p:spPr>
          <a:xfrm>
            <a:off x="4240530" y="8898892"/>
            <a:ext cx="4320540" cy="511175"/>
          </a:xfrm>
          <a:prstGeom prst="rect">
            <a:avLst/>
          </a:prstGeom>
        </p:spPr>
        <p:txBody>
          <a:bodyPr vert="horz" lIns="91440" tIns="45720" rIns="91440" bIns="45720" rtlCol="0" anchor="ctr"/>
          <a:lstStyle>
            <a:lvl1pPr algn="ctr">
              <a:defRPr sz="168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9041130" y="8898892"/>
            <a:ext cx="2880360" cy="511175"/>
          </a:xfrm>
          <a:prstGeom prst="rect">
            <a:avLst/>
          </a:prstGeom>
        </p:spPr>
        <p:txBody>
          <a:bodyPr vert="horz" lIns="91440" tIns="45720" rIns="91440" bIns="45720" rtlCol="0" anchor="ctr"/>
          <a:lstStyle>
            <a:lvl1pPr algn="r">
              <a:defRPr sz="1680">
                <a:solidFill>
                  <a:schemeClr val="tx1">
                    <a:tint val="75000"/>
                  </a:schemeClr>
                </a:solidFill>
              </a:defRPr>
            </a:lvl1pPr>
          </a:lstStyle>
          <a:p>
            <a:fld id="{ACD809D0-3638-483D-BC48-FEEE1760EF4C}" type="slidenum">
              <a:rPr lang="fr-FR" smtClean="0"/>
              <a:t>‹N°›</a:t>
            </a:fld>
            <a:endParaRPr lang="fr-FR"/>
          </a:p>
        </p:txBody>
      </p:sp>
    </p:spTree>
    <p:extLst>
      <p:ext uri="{BB962C8B-B14F-4D97-AF65-F5344CB8AC3E}">
        <p14:creationId xmlns:p14="http://schemas.microsoft.com/office/powerpoint/2010/main" val="94444696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280160" rtl="0" eaLnBrk="1" latinLnBrk="0" hangingPunct="1">
        <a:lnSpc>
          <a:spcPct val="90000"/>
        </a:lnSpc>
        <a:spcBef>
          <a:spcPct val="0"/>
        </a:spcBef>
        <a:buNone/>
        <a:defRPr sz="6160" kern="1200">
          <a:solidFill>
            <a:schemeClr val="tx1"/>
          </a:solidFill>
          <a:latin typeface="+mj-lt"/>
          <a:ea typeface="+mj-ea"/>
          <a:cs typeface="+mj-cs"/>
        </a:defRPr>
      </a:lvl1pPr>
    </p:titleStyle>
    <p:bodyStyle>
      <a:lvl1pPr marL="320040" indent="-320040" algn="l" defTabSz="1280160" rtl="0" eaLnBrk="1" latinLnBrk="0" hangingPunct="1">
        <a:lnSpc>
          <a:spcPct val="90000"/>
        </a:lnSpc>
        <a:spcBef>
          <a:spcPts val="1400"/>
        </a:spcBef>
        <a:buFont typeface="Arial" panose="020B0604020202020204" pitchFamily="34" charset="0"/>
        <a:buChar char="•"/>
        <a:defRPr sz="3920" kern="1200">
          <a:solidFill>
            <a:schemeClr val="tx1"/>
          </a:solidFill>
          <a:latin typeface="+mn-lt"/>
          <a:ea typeface="+mn-ea"/>
          <a:cs typeface="+mn-cs"/>
        </a:defRPr>
      </a:lvl1pPr>
      <a:lvl2pPr marL="960120" indent="-320040" algn="l" defTabSz="1280160" rtl="0" eaLnBrk="1" latinLnBrk="0" hangingPunct="1">
        <a:lnSpc>
          <a:spcPct val="90000"/>
        </a:lnSpc>
        <a:spcBef>
          <a:spcPts val="700"/>
        </a:spcBef>
        <a:buFont typeface="Arial" panose="020B0604020202020204" pitchFamily="34" charset="0"/>
        <a:buChar char="•"/>
        <a:defRPr sz="3360" kern="1200">
          <a:solidFill>
            <a:schemeClr val="tx1"/>
          </a:solidFill>
          <a:latin typeface="+mn-lt"/>
          <a:ea typeface="+mn-ea"/>
          <a:cs typeface="+mn-cs"/>
        </a:defRPr>
      </a:lvl2pPr>
      <a:lvl3pPr marL="1600200" indent="-320040" algn="l" defTabSz="1280160" rtl="0" eaLnBrk="1" latinLnBrk="0" hangingPunct="1">
        <a:lnSpc>
          <a:spcPct val="90000"/>
        </a:lnSpc>
        <a:spcBef>
          <a:spcPts val="700"/>
        </a:spcBef>
        <a:buFont typeface="Arial" panose="020B0604020202020204" pitchFamily="34" charset="0"/>
        <a:buChar char="•"/>
        <a:defRPr sz="2800" kern="1200">
          <a:solidFill>
            <a:schemeClr val="tx1"/>
          </a:solidFill>
          <a:latin typeface="+mn-lt"/>
          <a:ea typeface="+mn-ea"/>
          <a:cs typeface="+mn-cs"/>
        </a:defRPr>
      </a:lvl3pPr>
      <a:lvl4pPr marL="2240280"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4pPr>
      <a:lvl5pPr marL="2880360"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5pPr>
      <a:lvl6pPr marL="3520440"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6pPr>
      <a:lvl7pPr marL="4160520"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7pPr>
      <a:lvl8pPr marL="4800600"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8pPr>
      <a:lvl9pPr marL="5440680"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9pPr>
    </p:bodyStyle>
    <p:otherStyle>
      <a:defPPr>
        <a:defRPr lang="en-US"/>
      </a:defPPr>
      <a:lvl1pPr marL="0" algn="l" defTabSz="1280160" rtl="0" eaLnBrk="1" latinLnBrk="0" hangingPunct="1">
        <a:defRPr sz="2520" kern="1200">
          <a:solidFill>
            <a:schemeClr val="tx1"/>
          </a:solidFill>
          <a:latin typeface="+mn-lt"/>
          <a:ea typeface="+mn-ea"/>
          <a:cs typeface="+mn-cs"/>
        </a:defRPr>
      </a:lvl1pPr>
      <a:lvl2pPr marL="640080" algn="l" defTabSz="1280160" rtl="0" eaLnBrk="1" latinLnBrk="0" hangingPunct="1">
        <a:defRPr sz="2520" kern="1200">
          <a:solidFill>
            <a:schemeClr val="tx1"/>
          </a:solidFill>
          <a:latin typeface="+mn-lt"/>
          <a:ea typeface="+mn-ea"/>
          <a:cs typeface="+mn-cs"/>
        </a:defRPr>
      </a:lvl2pPr>
      <a:lvl3pPr marL="1280160" algn="l" defTabSz="1280160" rtl="0" eaLnBrk="1" latinLnBrk="0" hangingPunct="1">
        <a:defRPr sz="2520" kern="1200">
          <a:solidFill>
            <a:schemeClr val="tx1"/>
          </a:solidFill>
          <a:latin typeface="+mn-lt"/>
          <a:ea typeface="+mn-ea"/>
          <a:cs typeface="+mn-cs"/>
        </a:defRPr>
      </a:lvl3pPr>
      <a:lvl4pPr marL="1920240" algn="l" defTabSz="1280160" rtl="0" eaLnBrk="1" latinLnBrk="0" hangingPunct="1">
        <a:defRPr sz="2520" kern="1200">
          <a:solidFill>
            <a:schemeClr val="tx1"/>
          </a:solidFill>
          <a:latin typeface="+mn-lt"/>
          <a:ea typeface="+mn-ea"/>
          <a:cs typeface="+mn-cs"/>
        </a:defRPr>
      </a:lvl4pPr>
      <a:lvl5pPr marL="2560320" algn="l" defTabSz="1280160" rtl="0" eaLnBrk="1" latinLnBrk="0" hangingPunct="1">
        <a:defRPr sz="2520" kern="1200">
          <a:solidFill>
            <a:schemeClr val="tx1"/>
          </a:solidFill>
          <a:latin typeface="+mn-lt"/>
          <a:ea typeface="+mn-ea"/>
          <a:cs typeface="+mn-cs"/>
        </a:defRPr>
      </a:lvl5pPr>
      <a:lvl6pPr marL="3200400" algn="l" defTabSz="1280160" rtl="0" eaLnBrk="1" latinLnBrk="0" hangingPunct="1">
        <a:defRPr sz="2520" kern="1200">
          <a:solidFill>
            <a:schemeClr val="tx1"/>
          </a:solidFill>
          <a:latin typeface="+mn-lt"/>
          <a:ea typeface="+mn-ea"/>
          <a:cs typeface="+mn-cs"/>
        </a:defRPr>
      </a:lvl6pPr>
      <a:lvl7pPr marL="3840480" algn="l" defTabSz="1280160" rtl="0" eaLnBrk="1" latinLnBrk="0" hangingPunct="1">
        <a:defRPr sz="2520" kern="1200">
          <a:solidFill>
            <a:schemeClr val="tx1"/>
          </a:solidFill>
          <a:latin typeface="+mn-lt"/>
          <a:ea typeface="+mn-ea"/>
          <a:cs typeface="+mn-cs"/>
        </a:defRPr>
      </a:lvl7pPr>
      <a:lvl8pPr marL="4480560" algn="l" defTabSz="1280160" rtl="0" eaLnBrk="1" latinLnBrk="0" hangingPunct="1">
        <a:defRPr sz="2520" kern="1200">
          <a:solidFill>
            <a:schemeClr val="tx1"/>
          </a:solidFill>
          <a:latin typeface="+mn-lt"/>
          <a:ea typeface="+mn-ea"/>
          <a:cs typeface="+mn-cs"/>
        </a:defRPr>
      </a:lvl8pPr>
      <a:lvl9pPr marL="5120640" algn="l" defTabSz="1280160" rtl="0" eaLnBrk="1" latinLnBrk="0" hangingPunct="1">
        <a:defRPr sz="25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tags" Target="../tags/tag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91444" y="94144"/>
            <a:ext cx="4737600" cy="9632060"/>
          </a:xfrm>
          <a:prstGeom prst="rect">
            <a:avLst/>
          </a:prstGeom>
          <a:solidFill>
            <a:srgbClr val="002060"/>
          </a:solidFill>
        </p:spPr>
        <p:txBody>
          <a:bodyPr wrap="square" rtlCol="0">
            <a:spAutoFit/>
          </a:bodyPr>
          <a:lstStyle/>
          <a:p>
            <a:pPr algn="ctr">
              <a:lnSpc>
                <a:spcPct val="50000"/>
              </a:lnSpc>
            </a:pPr>
            <a:endParaRPr lang="fr-FR" sz="2240" b="1" dirty="0">
              <a:latin typeface="Century Gothic" panose="020B0502020202020204" pitchFamily="34" charset="0"/>
            </a:endParaRPr>
          </a:p>
          <a:p>
            <a:pPr algn="ctr"/>
            <a:endParaRPr lang="fr-FR" sz="3528" b="1" dirty="0">
              <a:solidFill>
                <a:srgbClr val="FFFFFF"/>
              </a:solidFill>
              <a:latin typeface="Calibri" panose="020F0502020204030204" pitchFamily="34" charset="0"/>
              <a:ea typeface="Times New Roman" panose="02020603050405020304" pitchFamily="18" charset="0"/>
              <a:cs typeface="Calibri" panose="020F0502020204030204" pitchFamily="34" charset="0"/>
            </a:endParaRPr>
          </a:p>
          <a:p>
            <a:pPr algn="ctr"/>
            <a:endParaRPr lang="fr-FR" sz="3528" b="1" dirty="0">
              <a:solidFill>
                <a:srgbClr val="FFFFFF"/>
              </a:solidFill>
              <a:latin typeface="Calibri" panose="020F0502020204030204" pitchFamily="34" charset="0"/>
              <a:ea typeface="Times New Roman" panose="02020603050405020304" pitchFamily="18" charset="0"/>
              <a:cs typeface="Calibri" panose="020F0502020204030204" pitchFamily="34" charset="0"/>
            </a:endParaRPr>
          </a:p>
          <a:p>
            <a:pPr algn="ctr"/>
            <a:endParaRPr lang="fr-FR" sz="3528" b="1" dirty="0">
              <a:solidFill>
                <a:srgbClr val="FFFFFF"/>
              </a:solidFill>
              <a:latin typeface="Calibri" panose="020F0502020204030204" pitchFamily="34" charset="0"/>
              <a:ea typeface="Times New Roman" panose="02020603050405020304" pitchFamily="18" charset="0"/>
              <a:cs typeface="Calibri" panose="020F0502020204030204" pitchFamily="34" charset="0"/>
            </a:endParaRPr>
          </a:p>
          <a:p>
            <a:pPr algn="ctr"/>
            <a:endParaRPr lang="fr-FR" sz="3528" b="1" dirty="0">
              <a:solidFill>
                <a:srgbClr val="FFFFFF"/>
              </a:solidFill>
              <a:latin typeface="Calibri" panose="020F0502020204030204" pitchFamily="34" charset="0"/>
              <a:ea typeface="Times New Roman" panose="02020603050405020304" pitchFamily="18" charset="0"/>
              <a:cs typeface="Calibri" panose="020F0502020204030204" pitchFamily="34" charset="0"/>
            </a:endParaRPr>
          </a:p>
          <a:p>
            <a:pPr algn="ctr"/>
            <a:r>
              <a:rPr lang="fr-FR" sz="2800" b="1" u="sng" dirty="0">
                <a:solidFill>
                  <a:srgbClr val="FFFFFF"/>
                </a:solidFill>
                <a:ea typeface="Times New Roman" panose="02020603050405020304" pitchFamily="18" charset="0"/>
                <a:cs typeface="Calibri" panose="020F0502020204030204" pitchFamily="34" charset="0"/>
              </a:rPr>
              <a:t>CONCOURS – 20250084</a:t>
            </a:r>
          </a:p>
          <a:p>
            <a:pPr algn="ctr"/>
            <a:r>
              <a:rPr lang="fr-FR" sz="2800" b="1" dirty="0">
                <a:solidFill>
                  <a:srgbClr val="FFFFFF"/>
                </a:solidFill>
                <a:ea typeface="Times New Roman" panose="02020603050405020304" pitchFamily="18" charset="0"/>
                <a:cs typeface="Calibri" panose="020F0502020204030204" pitchFamily="34" charset="0"/>
              </a:rPr>
              <a:t>CONSTRUCTION D’UNE PLATEFORME PHARMACO-LOGISTIQUE POUR LES BESOINS DU CENTRE HOSPITALIER DE VALENCIENNES</a:t>
            </a:r>
          </a:p>
          <a:p>
            <a:pPr algn="ctr"/>
            <a:endParaRPr lang="fr-FR" sz="2800" b="1" dirty="0">
              <a:solidFill>
                <a:schemeClr val="bg1"/>
              </a:solidFill>
              <a:ea typeface="Times New Roman" panose="02020603050405020304" pitchFamily="18" charset="0"/>
              <a:cs typeface="Calibri" panose="020F0502020204030204" pitchFamily="34" charset="0"/>
            </a:endParaRPr>
          </a:p>
          <a:p>
            <a:pPr algn="ctr"/>
            <a:endParaRPr lang="fr-FR" sz="2800" b="1" dirty="0">
              <a:solidFill>
                <a:srgbClr val="FFFFFF"/>
              </a:solidFill>
              <a:ea typeface="Times New Roman" panose="02020603050405020304" pitchFamily="18" charset="0"/>
              <a:cs typeface="Calibri" panose="020F0502020204030204" pitchFamily="34" charset="0"/>
            </a:endParaRPr>
          </a:p>
          <a:p>
            <a:pPr algn="ctr"/>
            <a:r>
              <a:rPr lang="fr-FR" sz="2800" b="1" dirty="0">
                <a:solidFill>
                  <a:srgbClr val="FFFFFF"/>
                </a:solidFill>
                <a:ea typeface="Times New Roman" panose="02020603050405020304" pitchFamily="18" charset="0"/>
                <a:cs typeface="Calibri" panose="020F0502020204030204" pitchFamily="34" charset="0"/>
              </a:rPr>
              <a:t>Carnet de références</a:t>
            </a:r>
            <a:endParaRPr lang="fr-FR" sz="3528" b="1" dirty="0">
              <a:solidFill>
                <a:srgbClr val="FFFFFF"/>
              </a:solidFill>
              <a:latin typeface="Calibri" panose="020F0502020204030204" pitchFamily="34" charset="0"/>
              <a:ea typeface="Times New Roman" panose="02020603050405020304" pitchFamily="18" charset="0"/>
              <a:cs typeface="Calibri" panose="020F0502020204030204" pitchFamily="34" charset="0"/>
            </a:endParaRPr>
          </a:p>
          <a:p>
            <a:pPr algn="ctr"/>
            <a:endParaRPr lang="fr-FR" sz="3528" b="1" dirty="0">
              <a:solidFill>
                <a:srgbClr val="FFFFFF"/>
              </a:solidFill>
              <a:latin typeface="Calibri" panose="020F0502020204030204" pitchFamily="34" charset="0"/>
              <a:ea typeface="Times New Roman" panose="02020603050405020304" pitchFamily="18" charset="0"/>
              <a:cs typeface="Calibri" panose="020F0502020204030204" pitchFamily="34" charset="0"/>
            </a:endParaRPr>
          </a:p>
          <a:p>
            <a:pPr algn="ctr"/>
            <a:endParaRPr lang="fr-FR" sz="3528" b="1" dirty="0">
              <a:solidFill>
                <a:srgbClr val="FFFFFF"/>
              </a:solidFill>
              <a:latin typeface="Calibri" panose="020F0502020204030204" pitchFamily="34" charset="0"/>
              <a:ea typeface="Times New Roman" panose="02020603050405020304" pitchFamily="18" charset="0"/>
              <a:cs typeface="Calibri" panose="020F0502020204030204" pitchFamily="34" charset="0"/>
            </a:endParaRPr>
          </a:p>
          <a:p>
            <a:pPr algn="ctr"/>
            <a:endParaRPr lang="fr-FR" sz="3528" b="1" dirty="0">
              <a:solidFill>
                <a:srgbClr val="FFFFFF"/>
              </a:solidFill>
              <a:latin typeface="Calibri" panose="020F0502020204030204" pitchFamily="34" charset="0"/>
              <a:ea typeface="Times New Roman" panose="02020603050405020304" pitchFamily="18" charset="0"/>
              <a:cs typeface="Calibri" panose="020F0502020204030204" pitchFamily="34" charset="0"/>
            </a:endParaRPr>
          </a:p>
          <a:p>
            <a:pPr algn="ctr"/>
            <a:endParaRPr lang="fr-FR" sz="3528" b="1" dirty="0">
              <a:solidFill>
                <a:srgbClr val="FFFFFF"/>
              </a:solidFill>
              <a:latin typeface="Calibri" panose="020F0502020204030204" pitchFamily="34" charset="0"/>
              <a:ea typeface="Times New Roman" panose="02020603050405020304" pitchFamily="18" charset="0"/>
              <a:cs typeface="Calibri" panose="020F0502020204030204" pitchFamily="34" charset="0"/>
            </a:endParaRPr>
          </a:p>
          <a:p>
            <a:pPr algn="ctr"/>
            <a:endParaRPr lang="fr-FR" sz="3528" dirty="0">
              <a:latin typeface="Calibri" panose="020F0502020204030204" pitchFamily="34" charset="0"/>
              <a:ea typeface="Times New Roman" panose="02020603050405020304" pitchFamily="18" charset="0"/>
              <a:cs typeface="Times New Roman" panose="02020603050405020304" pitchFamily="18" charset="0"/>
            </a:endParaRPr>
          </a:p>
          <a:p>
            <a:pPr algn="ctr">
              <a:lnSpc>
                <a:spcPct val="50000"/>
              </a:lnSpc>
            </a:pPr>
            <a:endParaRPr lang="fr-FR" sz="2240" b="1" dirty="0">
              <a:latin typeface="Century Gothic" panose="020B0502020202020204" pitchFamily="34" charset="0"/>
            </a:endParaRPr>
          </a:p>
        </p:txBody>
      </p:sp>
      <p:sp>
        <p:nvSpPr>
          <p:cNvPr id="2" name="ZoneTexte 1"/>
          <p:cNvSpPr txBox="1"/>
          <p:nvPr/>
        </p:nvSpPr>
        <p:spPr>
          <a:xfrm>
            <a:off x="5871938" y="593376"/>
            <a:ext cx="6179395" cy="1323439"/>
          </a:xfrm>
          <a:prstGeom prst="rect">
            <a:avLst/>
          </a:prstGeom>
          <a:noFill/>
        </p:spPr>
        <p:txBody>
          <a:bodyPr wrap="square" rtlCol="0">
            <a:spAutoFit/>
          </a:bodyPr>
          <a:lstStyle/>
          <a:p>
            <a:pPr algn="ctr"/>
            <a:r>
              <a:rPr lang="fr-FR" sz="4000" dirty="0">
                <a:solidFill>
                  <a:srgbClr val="002060"/>
                </a:solidFill>
              </a:rPr>
              <a:t>GROUPEMENT :</a:t>
            </a:r>
          </a:p>
          <a:p>
            <a:pPr algn="ctr"/>
            <a:r>
              <a:rPr lang="fr-FR" sz="4000" dirty="0">
                <a:solidFill>
                  <a:srgbClr val="002060"/>
                </a:solidFill>
              </a:rPr>
              <a:t>… </a:t>
            </a:r>
          </a:p>
        </p:txBody>
      </p:sp>
      <p:sp>
        <p:nvSpPr>
          <p:cNvPr id="37" name="Rectangle 36">
            <a:extLst>
              <a:ext uri="{FF2B5EF4-FFF2-40B4-BE49-F238E27FC236}">
                <a16:creationId xmlns:a16="http://schemas.microsoft.com/office/drawing/2014/main" id="{BA6C728F-43EE-83A7-0FFF-63D444DB7F03}"/>
              </a:ext>
            </a:extLst>
          </p:cNvPr>
          <p:cNvSpPr/>
          <p:nvPr/>
        </p:nvSpPr>
        <p:spPr>
          <a:xfrm>
            <a:off x="12014864" y="8800827"/>
            <a:ext cx="494400" cy="45187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108" dirty="0"/>
          </a:p>
        </p:txBody>
      </p:sp>
      <p:sp>
        <p:nvSpPr>
          <p:cNvPr id="38" name="Espace réservé du numéro de diapositive 2">
            <a:extLst>
              <a:ext uri="{FF2B5EF4-FFF2-40B4-BE49-F238E27FC236}">
                <a16:creationId xmlns:a16="http://schemas.microsoft.com/office/drawing/2014/main" id="{BEDDD0D4-DE43-EE89-3778-5C8A47ED8FF8}"/>
              </a:ext>
            </a:extLst>
          </p:cNvPr>
          <p:cNvSpPr>
            <a:spLocks noGrp="1"/>
          </p:cNvSpPr>
          <p:nvPr>
            <p:ph type="sldNum" sz="quarter" idx="12"/>
          </p:nvPr>
        </p:nvSpPr>
        <p:spPr>
          <a:xfrm>
            <a:off x="11931153" y="8780851"/>
            <a:ext cx="494399" cy="471855"/>
          </a:xfrm>
        </p:spPr>
        <p:txBody>
          <a:bodyPr/>
          <a:lstStyle/>
          <a:p>
            <a:fld id="{54689326-9E98-40CA-ACD5-82F1B1681A80}" type="slidenum">
              <a:rPr lang="fr-FR" b="1" smtClean="0">
                <a:solidFill>
                  <a:schemeClr val="bg1"/>
                </a:solidFill>
                <a:latin typeface="Century Gothic" panose="020B0502020202020204" pitchFamily="34" charset="0"/>
              </a:rPr>
              <a:t>1</a:t>
            </a:fld>
            <a:endParaRPr lang="fr-FR" b="1" dirty="0">
              <a:solidFill>
                <a:schemeClr val="bg1"/>
              </a:solidFill>
              <a:latin typeface="Century Gothic" panose="020B0502020202020204" pitchFamily="34" charset="0"/>
            </a:endParaRPr>
          </a:p>
        </p:txBody>
      </p:sp>
      <p:sp>
        <p:nvSpPr>
          <p:cNvPr id="6" name="Rectangle 5"/>
          <p:cNvSpPr/>
          <p:nvPr/>
        </p:nvSpPr>
        <p:spPr>
          <a:xfrm>
            <a:off x="5243332" y="2662177"/>
            <a:ext cx="7349924" cy="48729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572136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rot="16200000">
            <a:off x="-4388516" y="4399951"/>
            <a:ext cx="9601204" cy="801310"/>
          </a:xfrm>
          <a:prstGeom prst="rect">
            <a:avLst/>
          </a:prstGeom>
          <a:solidFill>
            <a:srgbClr val="002060"/>
          </a:solidFill>
        </p:spPr>
        <p:txBody>
          <a:bodyPr wrap="square" rtlCol="0">
            <a:spAutoFit/>
          </a:bodyPr>
          <a:lstStyle/>
          <a:p>
            <a:pPr algn="ctr">
              <a:lnSpc>
                <a:spcPct val="50000"/>
              </a:lnSpc>
            </a:pPr>
            <a:endParaRPr lang="fr-FR" sz="2240" b="1" dirty="0">
              <a:solidFill>
                <a:schemeClr val="bg1"/>
              </a:solidFill>
              <a:latin typeface="Century Gothic" panose="020B0502020202020204" pitchFamily="34" charset="0"/>
            </a:endParaRPr>
          </a:p>
          <a:p>
            <a:pPr algn="ctr"/>
            <a:r>
              <a:rPr lang="fr-FR" sz="2240" b="1" dirty="0">
                <a:solidFill>
                  <a:schemeClr val="bg1"/>
                </a:solidFill>
              </a:rPr>
              <a:t>REFERENCES</a:t>
            </a:r>
          </a:p>
          <a:p>
            <a:pPr algn="ctr">
              <a:lnSpc>
                <a:spcPct val="50000"/>
              </a:lnSpc>
            </a:pPr>
            <a:endParaRPr lang="fr-FR" sz="2240" b="1" dirty="0">
              <a:solidFill>
                <a:schemeClr val="bg1"/>
              </a:solidFill>
              <a:latin typeface="Century Gothic" panose="020B0502020202020204" pitchFamily="34" charset="0"/>
            </a:endParaRPr>
          </a:p>
        </p:txBody>
      </p:sp>
      <p:sp>
        <p:nvSpPr>
          <p:cNvPr id="3" name="object 13">
            <a:extLst>
              <a:ext uri="{FF2B5EF4-FFF2-40B4-BE49-F238E27FC236}">
                <a16:creationId xmlns:a16="http://schemas.microsoft.com/office/drawing/2014/main" id="{8DF18AD0-6314-3CFE-906F-D87C37E8DF71}"/>
              </a:ext>
            </a:extLst>
          </p:cNvPr>
          <p:cNvSpPr txBox="1"/>
          <p:nvPr/>
        </p:nvSpPr>
        <p:spPr>
          <a:xfrm>
            <a:off x="1096804" y="1"/>
            <a:ext cx="16140002" cy="1006510"/>
          </a:xfrm>
          <a:prstGeom prst="rect">
            <a:avLst/>
          </a:prstGeom>
        </p:spPr>
        <p:txBody>
          <a:bodyPr vert="horz" wrap="square" lIns="0" tIns="140923" rIns="0" bIns="0" rtlCol="0">
            <a:spAutoFit/>
          </a:bodyPr>
          <a:lstStyle/>
          <a:p>
            <a:pPr marL="30639" marR="12256">
              <a:lnSpc>
                <a:spcPts val="7962"/>
              </a:lnSpc>
              <a:spcBef>
                <a:spcPts val="1107"/>
              </a:spcBef>
            </a:pPr>
            <a:r>
              <a:rPr lang="fr-FR" sz="2800" b="1" spc="749" dirty="0">
                <a:solidFill>
                  <a:srgbClr val="0A0847"/>
                </a:solidFill>
                <a:cs typeface="Lucida Sans Unicode"/>
              </a:rPr>
              <a:t>PREAMBULE</a:t>
            </a:r>
            <a:endParaRPr sz="2800" b="1" dirty="0">
              <a:solidFill>
                <a:srgbClr val="0A0847"/>
              </a:solidFill>
              <a:cs typeface="Lucida Sans Unicode"/>
            </a:endParaRPr>
          </a:p>
        </p:txBody>
      </p:sp>
      <p:cxnSp>
        <p:nvCxnSpPr>
          <p:cNvPr id="6" name="Connecteur droit 5">
            <a:extLst>
              <a:ext uri="{FF2B5EF4-FFF2-40B4-BE49-F238E27FC236}">
                <a16:creationId xmlns:a16="http://schemas.microsoft.com/office/drawing/2014/main" id="{45B62D55-A3D2-7BB0-2B8F-B62982201860}"/>
              </a:ext>
            </a:extLst>
          </p:cNvPr>
          <p:cNvCxnSpPr>
            <a:cxnSpLocks/>
          </p:cNvCxnSpPr>
          <p:nvPr/>
        </p:nvCxnSpPr>
        <p:spPr>
          <a:xfrm>
            <a:off x="831217" y="1131204"/>
            <a:ext cx="11317153" cy="0"/>
          </a:xfrm>
          <a:prstGeom prst="line">
            <a:avLst/>
          </a:prstGeom>
          <a:ln w="38100">
            <a:solidFill>
              <a:srgbClr val="A9C2D3"/>
            </a:solidFill>
          </a:ln>
        </p:spPr>
        <p:style>
          <a:lnRef idx="1">
            <a:schemeClr val="accent1"/>
          </a:lnRef>
          <a:fillRef idx="0">
            <a:schemeClr val="accent1"/>
          </a:fillRef>
          <a:effectRef idx="0">
            <a:schemeClr val="accent1"/>
          </a:effectRef>
          <a:fontRef idx="minor">
            <a:schemeClr val="tx1"/>
          </a:fontRef>
        </p:style>
      </p:cxnSp>
      <p:sp>
        <p:nvSpPr>
          <p:cNvPr id="7" name="ZoneTexte 6">
            <a:extLst>
              <a:ext uri="{FF2B5EF4-FFF2-40B4-BE49-F238E27FC236}">
                <a16:creationId xmlns:a16="http://schemas.microsoft.com/office/drawing/2014/main" id="{60D979B2-1DFE-FC9D-6E47-57272DE2B0FE}"/>
              </a:ext>
            </a:extLst>
          </p:cNvPr>
          <p:cNvSpPr txBox="1"/>
          <p:nvPr/>
        </p:nvSpPr>
        <p:spPr>
          <a:xfrm>
            <a:off x="1096804" y="1392796"/>
            <a:ext cx="10942799" cy="10426572"/>
          </a:xfrm>
          <a:prstGeom prst="rect">
            <a:avLst/>
          </a:prstGeom>
          <a:noFill/>
        </p:spPr>
        <p:txBody>
          <a:bodyPr wrap="square">
            <a:spAutoFit/>
          </a:bodyPr>
          <a:lstStyle/>
          <a:p>
            <a:pPr defTabSz="2205692" fontAlgn="base">
              <a:spcBef>
                <a:spcPct val="0"/>
              </a:spcBef>
              <a:spcAft>
                <a:spcPct val="0"/>
              </a:spcAft>
              <a:defRPr/>
            </a:pPr>
            <a:r>
              <a:rPr lang="fr-FR" altLang="fr-FR" sz="1680" b="1" u="sng" dirty="0">
                <a:solidFill>
                  <a:srgbClr val="002060"/>
                </a:solidFill>
                <a:latin typeface="+mj-lt"/>
              </a:rPr>
              <a:t>Le candidat fournira un fichier unique de références contenant </a:t>
            </a:r>
            <a:r>
              <a:rPr lang="fr-FR" altLang="fr-FR" sz="1680" b="1" u="sng" dirty="0" smtClean="0">
                <a:solidFill>
                  <a:srgbClr val="002060"/>
                </a:solidFill>
                <a:latin typeface="+mj-lt"/>
              </a:rPr>
              <a:t>:</a:t>
            </a:r>
            <a:endParaRPr lang="fr-FR" altLang="fr-FR" sz="1680" b="1" u="sng" dirty="0">
              <a:solidFill>
                <a:srgbClr val="002060"/>
              </a:solidFill>
              <a:latin typeface="+mj-lt"/>
            </a:endParaRPr>
          </a:p>
          <a:p>
            <a:pPr marL="689279" indent="-689279" defTabSz="2205692" fontAlgn="base">
              <a:spcBef>
                <a:spcPct val="0"/>
              </a:spcBef>
              <a:spcAft>
                <a:spcPct val="0"/>
              </a:spcAft>
              <a:buFontTx/>
              <a:buChar char="-"/>
              <a:defRPr/>
            </a:pPr>
            <a:endParaRPr lang="fr-FR" altLang="fr-FR" sz="1680" dirty="0">
              <a:solidFill>
                <a:srgbClr val="002060"/>
              </a:solidFill>
              <a:latin typeface="+mj-lt"/>
            </a:endParaRPr>
          </a:p>
          <a:p>
            <a:pPr algn="just" defTabSz="2205692" fontAlgn="base">
              <a:spcBef>
                <a:spcPct val="0"/>
              </a:spcBef>
              <a:spcAft>
                <a:spcPct val="0"/>
              </a:spcAft>
              <a:defRPr/>
            </a:pPr>
            <a:r>
              <a:rPr lang="fr-FR" altLang="fr-FR" sz="1680" b="1" dirty="0" smtClean="0">
                <a:solidFill>
                  <a:srgbClr val="002060"/>
                </a:solidFill>
                <a:latin typeface="+mj-lt"/>
              </a:rPr>
              <a:t>4 </a:t>
            </a:r>
            <a:r>
              <a:rPr lang="fr-FR" altLang="fr-FR" sz="1680" b="1" dirty="0">
                <a:solidFill>
                  <a:srgbClr val="002060"/>
                </a:solidFill>
                <a:latin typeface="+mj-lt"/>
              </a:rPr>
              <a:t>références </a:t>
            </a:r>
            <a:r>
              <a:rPr lang="fr-FR" altLang="fr-FR" sz="1680" dirty="0">
                <a:solidFill>
                  <a:srgbClr val="002060"/>
                </a:solidFill>
                <a:latin typeface="+mj-lt"/>
              </a:rPr>
              <a:t>en lien avec les compétences </a:t>
            </a:r>
            <a:r>
              <a:rPr lang="fr-FR" altLang="fr-FR" sz="1680" dirty="0" smtClean="0">
                <a:solidFill>
                  <a:srgbClr val="002060"/>
                </a:solidFill>
                <a:latin typeface="+mj-lt"/>
              </a:rPr>
              <a:t>explicitées </a:t>
            </a:r>
            <a:r>
              <a:rPr lang="fr-FR" altLang="fr-FR" sz="1680" dirty="0">
                <a:solidFill>
                  <a:srgbClr val="002060"/>
                </a:solidFill>
                <a:latin typeface="+mj-lt"/>
              </a:rPr>
              <a:t>pour le projet. Les références peuvent être en cours ou réalisées, étant précisé que des références de plus de trois ans peuvent être produites. Ce document inclut la présentation des projets, 1 page par projet, librement composées sous réserves des éléments suivants : </a:t>
            </a:r>
            <a:endParaRPr lang="fr-FR" altLang="fr-FR" sz="1680" dirty="0" smtClean="0">
              <a:solidFill>
                <a:srgbClr val="002060"/>
              </a:solidFill>
              <a:latin typeface="+mj-lt"/>
            </a:endParaRPr>
          </a:p>
          <a:p>
            <a:pPr defTabSz="2205692" fontAlgn="base">
              <a:spcBef>
                <a:spcPct val="0"/>
              </a:spcBef>
              <a:spcAft>
                <a:spcPct val="0"/>
              </a:spcAft>
              <a:defRPr/>
            </a:pPr>
            <a:endParaRPr lang="fr-FR" altLang="fr-FR" sz="1680" dirty="0">
              <a:solidFill>
                <a:srgbClr val="002060"/>
              </a:solidFill>
              <a:latin typeface="+mj-lt"/>
            </a:endParaRPr>
          </a:p>
          <a:p>
            <a:pPr defTabSz="2205692" fontAlgn="base">
              <a:spcBef>
                <a:spcPct val="0"/>
              </a:spcBef>
              <a:spcAft>
                <a:spcPct val="0"/>
              </a:spcAft>
              <a:defRPr/>
            </a:pPr>
            <a:r>
              <a:rPr lang="fr-FR" altLang="fr-FR" sz="1680" dirty="0" smtClean="0">
                <a:solidFill>
                  <a:srgbClr val="002060"/>
                </a:solidFill>
                <a:latin typeface="+mj-lt"/>
              </a:rPr>
              <a:t>Au </a:t>
            </a:r>
            <a:r>
              <a:rPr lang="fr-FR" altLang="fr-FR" sz="1680" dirty="0">
                <a:solidFill>
                  <a:srgbClr val="002060"/>
                </a:solidFill>
                <a:latin typeface="+mj-lt"/>
              </a:rPr>
              <a:t>titre des exigences d’expérience </a:t>
            </a:r>
            <a:r>
              <a:rPr lang="fr-FR" altLang="fr-FR" sz="1680" dirty="0" smtClean="0">
                <a:solidFill>
                  <a:srgbClr val="002060"/>
                </a:solidFill>
                <a:latin typeface="+mj-lt"/>
              </a:rPr>
              <a:t>professionnelle, </a:t>
            </a:r>
            <a:r>
              <a:rPr lang="fr-FR" altLang="fr-FR" sz="1680" dirty="0">
                <a:solidFill>
                  <a:srgbClr val="002060"/>
                </a:solidFill>
                <a:latin typeface="+mj-lt"/>
              </a:rPr>
              <a:t>le candidat identifiera distinctement :</a:t>
            </a:r>
          </a:p>
          <a:p>
            <a:pPr defTabSz="2205692" fontAlgn="base">
              <a:spcBef>
                <a:spcPct val="0"/>
              </a:spcBef>
              <a:spcAft>
                <a:spcPct val="0"/>
              </a:spcAft>
              <a:defRPr/>
            </a:pPr>
            <a:endParaRPr lang="fr-FR" altLang="fr-FR" sz="1680" dirty="0">
              <a:solidFill>
                <a:srgbClr val="002060"/>
              </a:solidFill>
              <a:latin typeface="+mj-lt"/>
            </a:endParaRPr>
          </a:p>
          <a:p>
            <a:pPr algn="just" defTabSz="2205692" fontAlgn="base">
              <a:spcBef>
                <a:spcPct val="0"/>
              </a:spcBef>
              <a:spcAft>
                <a:spcPct val="0"/>
              </a:spcAft>
              <a:defRPr/>
            </a:pPr>
            <a:r>
              <a:rPr lang="fr-FR" altLang="fr-FR" sz="1680" dirty="0" smtClean="0">
                <a:solidFill>
                  <a:srgbClr val="002060"/>
                </a:solidFill>
                <a:latin typeface="+mj-lt"/>
              </a:rPr>
              <a:t>- Le </a:t>
            </a:r>
            <a:r>
              <a:rPr lang="fr-FR" altLang="fr-FR" sz="1680" dirty="0">
                <a:solidFill>
                  <a:srgbClr val="002060"/>
                </a:solidFill>
                <a:latin typeface="+mj-lt"/>
              </a:rPr>
              <a:t>projet (au nombre de 1) de logistique hospitalière d’importance équivalente à l’opération envisagée [niveau minimum d’expérience n°1] ;</a:t>
            </a:r>
          </a:p>
          <a:p>
            <a:pPr algn="just" defTabSz="2205692" fontAlgn="base">
              <a:spcBef>
                <a:spcPct val="0"/>
              </a:spcBef>
              <a:spcAft>
                <a:spcPct val="0"/>
              </a:spcAft>
              <a:defRPr/>
            </a:pPr>
            <a:r>
              <a:rPr lang="fr-FR" altLang="fr-FR" sz="1680" dirty="0" smtClean="0">
                <a:solidFill>
                  <a:srgbClr val="002060"/>
                </a:solidFill>
                <a:latin typeface="+mj-lt"/>
              </a:rPr>
              <a:t>- Les </a:t>
            </a:r>
            <a:r>
              <a:rPr lang="fr-FR" altLang="fr-FR" sz="1680" dirty="0">
                <a:solidFill>
                  <a:srgbClr val="002060"/>
                </a:solidFill>
                <a:latin typeface="+mj-lt"/>
              </a:rPr>
              <a:t>missions ou projets (au nombre de 3) de complexité comparables à l’objet du présent marché sur les aspect techniques suivants </a:t>
            </a:r>
            <a:r>
              <a:rPr lang="fr-FR" altLang="fr-FR" sz="1680" dirty="0" smtClean="0">
                <a:solidFill>
                  <a:srgbClr val="002060"/>
                </a:solidFill>
                <a:latin typeface="+mj-lt"/>
              </a:rPr>
              <a:t>[niveau minimum d’expérience n°2] : </a:t>
            </a:r>
          </a:p>
          <a:p>
            <a:pPr marL="742950" lvl="1" indent="-285750" defTabSz="2205692" fontAlgn="base">
              <a:spcBef>
                <a:spcPct val="0"/>
              </a:spcBef>
              <a:spcAft>
                <a:spcPct val="0"/>
              </a:spcAft>
              <a:buFont typeface="Wingdings" panose="05000000000000000000" pitchFamily="2" charset="2"/>
              <a:buChar char="Ø"/>
              <a:defRPr/>
            </a:pPr>
            <a:r>
              <a:rPr lang="fr-FR" altLang="fr-FR" sz="1680" dirty="0" smtClean="0">
                <a:solidFill>
                  <a:srgbClr val="002060"/>
                </a:solidFill>
                <a:latin typeface="+mj-lt"/>
              </a:rPr>
              <a:t>Blanchisserie</a:t>
            </a:r>
            <a:r>
              <a:rPr lang="fr-FR" altLang="fr-FR" sz="1680" dirty="0">
                <a:solidFill>
                  <a:srgbClr val="002060"/>
                </a:solidFill>
                <a:latin typeface="+mj-lt"/>
              </a:rPr>
              <a:t>, cuisine centrale, pharmacie </a:t>
            </a:r>
            <a:r>
              <a:rPr lang="fr-FR" altLang="fr-FR" sz="1680" dirty="0" smtClean="0">
                <a:solidFill>
                  <a:srgbClr val="002060"/>
                </a:solidFill>
                <a:latin typeface="+mj-lt"/>
              </a:rPr>
              <a:t>hospitalière.</a:t>
            </a:r>
          </a:p>
          <a:p>
            <a:pPr marL="742950" lvl="1" indent="-285750" defTabSz="2205692" fontAlgn="base">
              <a:spcBef>
                <a:spcPct val="0"/>
              </a:spcBef>
              <a:spcAft>
                <a:spcPct val="0"/>
              </a:spcAft>
              <a:buFont typeface="Wingdings" panose="05000000000000000000" pitchFamily="2" charset="2"/>
              <a:buChar char="Ø"/>
              <a:defRPr/>
            </a:pPr>
            <a:r>
              <a:rPr lang="fr-FR" altLang="fr-FR" sz="1680" dirty="0">
                <a:solidFill>
                  <a:srgbClr val="002060"/>
                </a:solidFill>
                <a:latin typeface="+mj-lt"/>
              </a:rPr>
              <a:t>P</a:t>
            </a:r>
            <a:r>
              <a:rPr lang="fr-FR" altLang="fr-FR" sz="1680" dirty="0" smtClean="0">
                <a:solidFill>
                  <a:srgbClr val="002060"/>
                </a:solidFill>
                <a:latin typeface="+mj-lt"/>
              </a:rPr>
              <a:t>rojet </a:t>
            </a:r>
            <a:r>
              <a:rPr lang="fr-FR" altLang="fr-FR" sz="1680" dirty="0">
                <a:solidFill>
                  <a:srgbClr val="002060"/>
                </a:solidFill>
                <a:latin typeface="+mj-lt"/>
              </a:rPr>
              <a:t>à faible impact carbone (labellisation ou anticipation des seuils réglementaire de la </a:t>
            </a:r>
            <a:r>
              <a:rPr lang="fr-FR" altLang="fr-FR" sz="1680" dirty="0" smtClean="0">
                <a:solidFill>
                  <a:srgbClr val="002060"/>
                </a:solidFill>
                <a:latin typeface="+mj-lt"/>
              </a:rPr>
              <a:t>RE2020).</a:t>
            </a:r>
          </a:p>
          <a:p>
            <a:pPr marL="742950" lvl="1" indent="-285750" defTabSz="2205692" fontAlgn="base">
              <a:spcBef>
                <a:spcPct val="0"/>
              </a:spcBef>
              <a:spcAft>
                <a:spcPct val="0"/>
              </a:spcAft>
              <a:buFont typeface="Wingdings" panose="05000000000000000000" pitchFamily="2" charset="2"/>
              <a:buChar char="Ø"/>
              <a:defRPr/>
            </a:pPr>
            <a:r>
              <a:rPr lang="fr-FR" altLang="fr-FR" sz="1680" dirty="0">
                <a:solidFill>
                  <a:srgbClr val="002060"/>
                </a:solidFill>
                <a:latin typeface="+mj-lt"/>
              </a:rPr>
              <a:t>P</a:t>
            </a:r>
            <a:r>
              <a:rPr lang="fr-FR" altLang="fr-FR" sz="1680" dirty="0" smtClean="0">
                <a:solidFill>
                  <a:srgbClr val="002060"/>
                </a:solidFill>
                <a:latin typeface="+mj-lt"/>
              </a:rPr>
              <a:t>rojet </a:t>
            </a:r>
            <a:r>
              <a:rPr lang="fr-FR" altLang="fr-FR" sz="1680" dirty="0">
                <a:solidFill>
                  <a:srgbClr val="002060"/>
                </a:solidFill>
                <a:latin typeface="+mj-lt"/>
              </a:rPr>
              <a:t>recourant à des matériaux de réemploi, </a:t>
            </a:r>
            <a:r>
              <a:rPr lang="fr-FR" altLang="fr-FR" sz="1680" dirty="0" err="1">
                <a:solidFill>
                  <a:srgbClr val="002060"/>
                </a:solidFill>
                <a:latin typeface="+mj-lt"/>
              </a:rPr>
              <a:t>biosourcés</a:t>
            </a:r>
            <a:r>
              <a:rPr lang="fr-FR" altLang="fr-FR" sz="1680" dirty="0">
                <a:solidFill>
                  <a:srgbClr val="002060"/>
                </a:solidFill>
                <a:latin typeface="+mj-lt"/>
              </a:rPr>
              <a:t> ou </a:t>
            </a:r>
            <a:r>
              <a:rPr lang="fr-FR" altLang="fr-FR" sz="1680" dirty="0" err="1" smtClean="0">
                <a:solidFill>
                  <a:srgbClr val="002060"/>
                </a:solidFill>
                <a:latin typeface="+mj-lt"/>
              </a:rPr>
              <a:t>géosourcés</a:t>
            </a:r>
            <a:r>
              <a:rPr lang="fr-FR" altLang="fr-FR" sz="1680" dirty="0" smtClean="0">
                <a:solidFill>
                  <a:srgbClr val="002060"/>
                </a:solidFill>
                <a:latin typeface="+mj-lt"/>
              </a:rPr>
              <a:t>. </a:t>
            </a:r>
          </a:p>
          <a:p>
            <a:pPr algn="just" defTabSz="2205692" fontAlgn="base">
              <a:spcBef>
                <a:spcPct val="0"/>
              </a:spcBef>
              <a:spcAft>
                <a:spcPct val="0"/>
              </a:spcAft>
              <a:defRPr/>
            </a:pPr>
            <a:endParaRPr lang="fr-FR" sz="1680" dirty="0" smtClean="0">
              <a:solidFill>
                <a:srgbClr val="002060"/>
              </a:solidFill>
              <a:latin typeface="+mj-lt"/>
            </a:endParaRPr>
          </a:p>
          <a:p>
            <a:pPr algn="just" defTabSz="2205692" fontAlgn="base">
              <a:spcBef>
                <a:spcPct val="0"/>
              </a:spcBef>
              <a:spcAft>
                <a:spcPct val="0"/>
              </a:spcAft>
              <a:defRPr/>
            </a:pPr>
            <a:endParaRPr lang="fr-FR" sz="1680" dirty="0">
              <a:solidFill>
                <a:srgbClr val="002060"/>
              </a:solidFill>
              <a:latin typeface="+mj-lt"/>
            </a:endParaRPr>
          </a:p>
          <a:p>
            <a:pPr algn="just" defTabSz="2205692" fontAlgn="base">
              <a:spcBef>
                <a:spcPct val="0"/>
              </a:spcBef>
              <a:spcAft>
                <a:spcPct val="0"/>
              </a:spcAft>
              <a:defRPr/>
            </a:pPr>
            <a:r>
              <a:rPr lang="fr-FR" sz="1680" dirty="0" smtClean="0">
                <a:solidFill>
                  <a:srgbClr val="002060"/>
                </a:solidFill>
                <a:latin typeface="+mj-lt"/>
              </a:rPr>
              <a:t>Le </a:t>
            </a:r>
            <a:r>
              <a:rPr lang="fr-FR" sz="1680" dirty="0">
                <a:solidFill>
                  <a:srgbClr val="002060"/>
                </a:solidFill>
                <a:latin typeface="+mj-lt"/>
              </a:rPr>
              <a:t>candidat présentera </a:t>
            </a:r>
            <a:r>
              <a:rPr lang="fr-FR" sz="1680" dirty="0" smtClean="0">
                <a:solidFill>
                  <a:srgbClr val="002060"/>
                </a:solidFill>
                <a:latin typeface="+mj-lt"/>
              </a:rPr>
              <a:t>ces 4 </a:t>
            </a:r>
            <a:r>
              <a:rPr lang="fr-FR" sz="1680" dirty="0">
                <a:solidFill>
                  <a:srgbClr val="002060"/>
                </a:solidFill>
                <a:latin typeface="+mj-lt"/>
              </a:rPr>
              <a:t>références représentatives de son expérience en lien avec l’objet du </a:t>
            </a:r>
            <a:r>
              <a:rPr lang="fr-FR" sz="1680" dirty="0" smtClean="0">
                <a:solidFill>
                  <a:srgbClr val="002060"/>
                </a:solidFill>
                <a:latin typeface="+mj-lt"/>
              </a:rPr>
              <a:t>concours dans les diapositives qui suivent. Il </a:t>
            </a:r>
            <a:r>
              <a:rPr lang="fr-FR" sz="1680" dirty="0">
                <a:solidFill>
                  <a:srgbClr val="002060"/>
                </a:solidFill>
                <a:latin typeface="+mj-lt"/>
              </a:rPr>
              <a:t>a la faculté d’en indiquer un plus grand nombre. </a:t>
            </a:r>
            <a:r>
              <a:rPr lang="fr-FR" sz="1680" b="1" dirty="0">
                <a:solidFill>
                  <a:srgbClr val="002060"/>
                </a:solidFill>
                <a:latin typeface="+mj-lt"/>
              </a:rPr>
              <a:t>Dans ce cas, les 4 premières références listées (ou signalées comme prioritaires par le candidat) seront seules prises en compte pour l’analyse de </a:t>
            </a:r>
            <a:r>
              <a:rPr lang="fr-FR" sz="1680" b="1" dirty="0" smtClean="0">
                <a:solidFill>
                  <a:srgbClr val="002060"/>
                </a:solidFill>
                <a:latin typeface="+mj-lt"/>
              </a:rPr>
              <a:t>sa </a:t>
            </a:r>
            <a:r>
              <a:rPr lang="fr-FR" sz="1680" b="1" dirty="0">
                <a:solidFill>
                  <a:srgbClr val="002060"/>
                </a:solidFill>
                <a:latin typeface="+mj-lt"/>
              </a:rPr>
              <a:t>candidature</a:t>
            </a:r>
            <a:r>
              <a:rPr lang="fr-FR" sz="1680" b="1" dirty="0" smtClean="0">
                <a:solidFill>
                  <a:srgbClr val="002060"/>
                </a:solidFill>
                <a:latin typeface="+mj-lt"/>
              </a:rPr>
              <a:t>.</a:t>
            </a:r>
          </a:p>
          <a:p>
            <a:pPr algn="just" defTabSz="2205692" fontAlgn="base">
              <a:spcBef>
                <a:spcPct val="0"/>
              </a:spcBef>
              <a:spcAft>
                <a:spcPct val="0"/>
              </a:spcAft>
              <a:defRPr/>
            </a:pPr>
            <a:endParaRPr lang="fr-FR" sz="1680" b="1" dirty="0" smtClean="0">
              <a:solidFill>
                <a:srgbClr val="002060"/>
              </a:solidFill>
              <a:latin typeface="+mj-lt"/>
            </a:endParaRPr>
          </a:p>
          <a:p>
            <a:pPr algn="just" defTabSz="2205692" fontAlgn="base">
              <a:spcBef>
                <a:spcPct val="0"/>
              </a:spcBef>
              <a:spcAft>
                <a:spcPct val="0"/>
              </a:spcAft>
              <a:defRPr/>
            </a:pPr>
            <a:endParaRPr lang="fr-FR" sz="1000" b="1" dirty="0">
              <a:solidFill>
                <a:srgbClr val="002060"/>
              </a:solidFill>
              <a:latin typeface="+mj-lt"/>
            </a:endParaRPr>
          </a:p>
          <a:p>
            <a:pPr marL="1102360" indent="-1102360" defTabSz="2205692" eaLnBrk="0" fontAlgn="base" hangingPunct="0">
              <a:lnSpc>
                <a:spcPct val="115000"/>
              </a:lnSpc>
              <a:spcBef>
                <a:spcPct val="0"/>
              </a:spcBef>
              <a:spcAft>
                <a:spcPts val="724"/>
              </a:spcAft>
              <a:defRPr/>
            </a:pPr>
            <a:r>
              <a:rPr lang="fr-FR" sz="1680" b="1" i="1" dirty="0">
                <a:solidFill>
                  <a:srgbClr val="002060"/>
                </a:solidFill>
                <a:latin typeface="+mj-lt"/>
                <a:ea typeface="Arial" panose="020B0604020202020204" pitchFamily="34" charset="0"/>
                <a:cs typeface="Arial" panose="020B0604020202020204" pitchFamily="34" charset="0"/>
              </a:rPr>
              <a:t>La MOA sera attentive aux éléments </a:t>
            </a:r>
            <a:r>
              <a:rPr lang="fr-FR" sz="1680" b="1" i="1" dirty="0" smtClean="0">
                <a:solidFill>
                  <a:srgbClr val="002060"/>
                </a:solidFill>
                <a:latin typeface="+mj-lt"/>
                <a:ea typeface="Arial" panose="020B0604020202020204" pitchFamily="34" charset="0"/>
                <a:cs typeface="Arial" panose="020B0604020202020204" pitchFamily="34" charset="0"/>
              </a:rPr>
              <a:t>suivants :</a:t>
            </a:r>
            <a:endParaRPr lang="fr-FR" sz="1680" b="1" dirty="0">
              <a:solidFill>
                <a:srgbClr val="002060"/>
              </a:solidFill>
              <a:latin typeface="+mj-lt"/>
              <a:ea typeface="Arial" panose="020B0604020202020204" pitchFamily="34" charset="0"/>
              <a:cs typeface="Arial" panose="020B0604020202020204" pitchFamily="34" charset="0"/>
            </a:endParaRPr>
          </a:p>
          <a:p>
            <a:pPr marL="1006793" indent="-382270" defTabSz="2205692" eaLnBrk="0" fontAlgn="base" hangingPunct="0">
              <a:lnSpc>
                <a:spcPct val="115000"/>
              </a:lnSpc>
              <a:spcBef>
                <a:spcPct val="0"/>
              </a:spcBef>
              <a:spcAft>
                <a:spcPts val="724"/>
              </a:spcAft>
              <a:buFont typeface="Arial" panose="020B0604020202020204" pitchFamily="34" charset="0"/>
              <a:buChar char="•"/>
              <a:defRPr/>
            </a:pPr>
            <a:r>
              <a:rPr lang="fr-FR" sz="1680" i="1" dirty="0">
                <a:solidFill>
                  <a:srgbClr val="002060"/>
                </a:solidFill>
                <a:latin typeface="+mj-lt"/>
                <a:ea typeface="Arial" panose="020B0604020202020204" pitchFamily="34" charset="0"/>
                <a:cs typeface="Arial" panose="020B0604020202020204" pitchFamily="34" charset="0"/>
              </a:rPr>
              <a:t>Surfaces équivalentes ou </a:t>
            </a:r>
            <a:r>
              <a:rPr lang="fr-FR" sz="1680" i="1" dirty="0" smtClean="0">
                <a:solidFill>
                  <a:srgbClr val="002060"/>
                </a:solidFill>
                <a:latin typeface="+mj-lt"/>
                <a:ea typeface="Arial" panose="020B0604020202020204" pitchFamily="34" charset="0"/>
                <a:cs typeface="Arial" panose="020B0604020202020204" pitchFamily="34" charset="0"/>
              </a:rPr>
              <a:t>proches ;</a:t>
            </a:r>
            <a:endParaRPr lang="fr-FR" sz="1680" i="1" dirty="0">
              <a:solidFill>
                <a:srgbClr val="002060"/>
              </a:solidFill>
              <a:latin typeface="+mj-lt"/>
              <a:ea typeface="Arial" panose="020B0604020202020204" pitchFamily="34" charset="0"/>
              <a:cs typeface="Arial" panose="020B0604020202020204" pitchFamily="34" charset="0"/>
            </a:endParaRPr>
          </a:p>
          <a:p>
            <a:pPr marL="1006793" indent="-382270" defTabSz="2205692" eaLnBrk="0" fontAlgn="base" hangingPunct="0">
              <a:lnSpc>
                <a:spcPct val="115000"/>
              </a:lnSpc>
              <a:spcBef>
                <a:spcPct val="0"/>
              </a:spcBef>
              <a:spcAft>
                <a:spcPts val="724"/>
              </a:spcAft>
              <a:buFont typeface="Arial" panose="020B0604020202020204" pitchFamily="34" charset="0"/>
              <a:buChar char="•"/>
              <a:defRPr/>
            </a:pPr>
            <a:r>
              <a:rPr lang="fr-FR" sz="1680" i="1" dirty="0">
                <a:solidFill>
                  <a:srgbClr val="002060"/>
                </a:solidFill>
                <a:latin typeface="+mj-lt"/>
                <a:ea typeface="Arial" panose="020B0604020202020204" pitchFamily="34" charset="0"/>
                <a:cs typeface="Arial" panose="020B0604020202020204" pitchFamily="34" charset="0"/>
              </a:rPr>
              <a:t>Montant prévisionnel des travaux équivalent ou </a:t>
            </a:r>
            <a:r>
              <a:rPr lang="fr-FR" sz="1680" i="1" dirty="0" smtClean="0">
                <a:solidFill>
                  <a:srgbClr val="002060"/>
                </a:solidFill>
                <a:latin typeface="+mj-lt"/>
                <a:ea typeface="Arial" panose="020B0604020202020204" pitchFamily="34" charset="0"/>
                <a:cs typeface="Arial" panose="020B0604020202020204" pitchFamily="34" charset="0"/>
              </a:rPr>
              <a:t>proche ;</a:t>
            </a:r>
            <a:endParaRPr lang="fr-FR" sz="1680" i="1" dirty="0">
              <a:solidFill>
                <a:srgbClr val="002060"/>
              </a:solidFill>
              <a:latin typeface="+mj-lt"/>
              <a:ea typeface="Arial" panose="020B0604020202020204" pitchFamily="34" charset="0"/>
              <a:cs typeface="Arial" panose="020B0604020202020204" pitchFamily="34" charset="0"/>
            </a:endParaRPr>
          </a:p>
          <a:p>
            <a:pPr marL="1006793" indent="-382270" defTabSz="2205692" eaLnBrk="0" fontAlgn="base" hangingPunct="0">
              <a:lnSpc>
                <a:spcPct val="115000"/>
              </a:lnSpc>
              <a:spcBef>
                <a:spcPct val="0"/>
              </a:spcBef>
              <a:spcAft>
                <a:spcPts val="724"/>
              </a:spcAft>
              <a:buFont typeface="Arial" panose="020B0604020202020204" pitchFamily="34" charset="0"/>
              <a:buChar char="•"/>
              <a:defRPr/>
            </a:pPr>
            <a:r>
              <a:rPr lang="fr-FR" sz="1680" i="1" dirty="0">
                <a:solidFill>
                  <a:srgbClr val="002060"/>
                </a:solidFill>
                <a:latin typeface="+mj-lt"/>
                <a:ea typeface="Arial" panose="020B0604020202020204" pitchFamily="34" charset="0"/>
                <a:cs typeface="Arial" panose="020B0604020202020204" pitchFamily="34" charset="0"/>
              </a:rPr>
              <a:t>Construction présentant une démarche environnementale</a:t>
            </a:r>
            <a:r>
              <a:rPr lang="fr-FR" sz="1680" i="1" dirty="0" smtClean="0">
                <a:solidFill>
                  <a:srgbClr val="002060"/>
                </a:solidFill>
                <a:latin typeface="+mj-lt"/>
                <a:ea typeface="Arial" panose="020B0604020202020204" pitchFamily="34" charset="0"/>
                <a:cs typeface="Arial" panose="020B0604020202020204" pitchFamily="34" charset="0"/>
              </a:rPr>
              <a:t>.</a:t>
            </a:r>
            <a:endParaRPr lang="fr-FR" altLang="fr-FR" sz="1680" dirty="0" smtClean="0">
              <a:solidFill>
                <a:srgbClr val="002060"/>
              </a:solidFill>
              <a:latin typeface="+mj-lt"/>
            </a:endParaRPr>
          </a:p>
          <a:p>
            <a:pPr defTabSz="2205692" fontAlgn="base">
              <a:spcBef>
                <a:spcPct val="0"/>
              </a:spcBef>
              <a:spcAft>
                <a:spcPct val="0"/>
              </a:spcAft>
              <a:defRPr/>
            </a:pPr>
            <a:endParaRPr lang="fr-FR" altLang="fr-FR" sz="1680" dirty="0" smtClean="0">
              <a:solidFill>
                <a:srgbClr val="002060"/>
              </a:solidFill>
              <a:latin typeface="+mj-lt"/>
            </a:endParaRPr>
          </a:p>
          <a:p>
            <a:pPr marL="624523" defTabSz="2205692" eaLnBrk="0" fontAlgn="base" hangingPunct="0">
              <a:lnSpc>
                <a:spcPct val="115000"/>
              </a:lnSpc>
              <a:spcBef>
                <a:spcPct val="0"/>
              </a:spcBef>
              <a:spcAft>
                <a:spcPts val="724"/>
              </a:spcAft>
              <a:defRPr/>
            </a:pPr>
            <a:r>
              <a:rPr lang="fr-FR" sz="1680" b="1" i="1" dirty="0" smtClean="0">
                <a:solidFill>
                  <a:srgbClr val="002060"/>
                </a:solidFill>
                <a:latin typeface="+mj-lt"/>
                <a:ea typeface="Arial" panose="020B0604020202020204" pitchFamily="34" charset="0"/>
                <a:cs typeface="Arial" panose="020B0604020202020204" pitchFamily="34" charset="0"/>
              </a:rPr>
              <a:t>NB</a:t>
            </a:r>
            <a:r>
              <a:rPr lang="fr-FR" sz="1680" b="1" i="1" dirty="0">
                <a:solidFill>
                  <a:srgbClr val="002060"/>
                </a:solidFill>
                <a:latin typeface="+mj-lt"/>
                <a:ea typeface="Arial" panose="020B0604020202020204" pitchFamily="34" charset="0"/>
                <a:cs typeface="Arial" panose="020B0604020202020204" pitchFamily="34" charset="0"/>
              </a:rPr>
              <a:t>: seuls les projets lauréats de concours sont </a:t>
            </a:r>
            <a:r>
              <a:rPr lang="fr-FR" sz="1680" b="1" i="1" dirty="0" smtClean="0">
                <a:solidFill>
                  <a:srgbClr val="002060"/>
                </a:solidFill>
                <a:latin typeface="+mj-lt"/>
                <a:ea typeface="Arial" panose="020B0604020202020204" pitchFamily="34" charset="0"/>
                <a:cs typeface="Arial" panose="020B0604020202020204" pitchFamily="34" charset="0"/>
              </a:rPr>
              <a:t>acceptés.</a:t>
            </a:r>
          </a:p>
          <a:p>
            <a:pPr marL="624523" defTabSz="2205692" eaLnBrk="0" fontAlgn="base" hangingPunct="0">
              <a:lnSpc>
                <a:spcPct val="115000"/>
              </a:lnSpc>
              <a:spcBef>
                <a:spcPct val="0"/>
              </a:spcBef>
              <a:spcAft>
                <a:spcPts val="724"/>
              </a:spcAft>
              <a:defRPr/>
            </a:pPr>
            <a:endParaRPr lang="fr-FR" sz="1680" b="1" i="1" dirty="0" smtClean="0">
              <a:solidFill>
                <a:srgbClr val="002060"/>
              </a:solidFill>
              <a:latin typeface="+mj-lt"/>
              <a:ea typeface="Arial" panose="020B0604020202020204" pitchFamily="34" charset="0"/>
              <a:cs typeface="Arial" panose="020B0604020202020204" pitchFamily="34" charset="0"/>
            </a:endParaRPr>
          </a:p>
          <a:p>
            <a:pPr marL="624523" defTabSz="2205692" eaLnBrk="0" fontAlgn="base" hangingPunct="0">
              <a:lnSpc>
                <a:spcPct val="115000"/>
              </a:lnSpc>
              <a:spcBef>
                <a:spcPct val="0"/>
              </a:spcBef>
              <a:spcAft>
                <a:spcPts val="724"/>
              </a:spcAft>
              <a:defRPr/>
            </a:pPr>
            <a:endParaRPr lang="fr-FR" sz="1680" b="1" i="1" dirty="0">
              <a:solidFill>
                <a:srgbClr val="002060"/>
              </a:solidFill>
              <a:latin typeface="+mj-lt"/>
              <a:ea typeface="Arial" panose="020B0604020202020204" pitchFamily="34" charset="0"/>
              <a:cs typeface="Arial" panose="020B0604020202020204" pitchFamily="34" charset="0"/>
            </a:endParaRPr>
          </a:p>
          <a:p>
            <a:pPr marL="624523" defTabSz="2205692" eaLnBrk="0" fontAlgn="base" hangingPunct="0">
              <a:lnSpc>
                <a:spcPct val="115000"/>
              </a:lnSpc>
              <a:spcBef>
                <a:spcPct val="0"/>
              </a:spcBef>
              <a:spcAft>
                <a:spcPts val="724"/>
              </a:spcAft>
              <a:defRPr/>
            </a:pPr>
            <a:endParaRPr lang="fr-FR" sz="1680" b="1" i="1" dirty="0">
              <a:solidFill>
                <a:srgbClr val="002060"/>
              </a:solidFill>
              <a:latin typeface="+mj-lt"/>
              <a:ea typeface="Arial" panose="020B0604020202020204" pitchFamily="34" charset="0"/>
              <a:cs typeface="Arial" panose="020B0604020202020204" pitchFamily="34" charset="0"/>
            </a:endParaRPr>
          </a:p>
          <a:p>
            <a:pPr marL="624523" defTabSz="2205692" eaLnBrk="0" fontAlgn="base" hangingPunct="0">
              <a:lnSpc>
                <a:spcPct val="115000"/>
              </a:lnSpc>
              <a:spcBef>
                <a:spcPct val="0"/>
              </a:spcBef>
              <a:spcAft>
                <a:spcPts val="724"/>
              </a:spcAft>
              <a:defRPr/>
            </a:pPr>
            <a:endParaRPr lang="fr-FR" sz="1680" b="1" i="1" dirty="0" smtClean="0">
              <a:solidFill>
                <a:srgbClr val="002060"/>
              </a:solidFill>
              <a:latin typeface="+mj-lt"/>
              <a:ea typeface="Arial" panose="020B0604020202020204" pitchFamily="34" charset="0"/>
              <a:cs typeface="Arial" panose="020B0604020202020204" pitchFamily="34" charset="0"/>
            </a:endParaRPr>
          </a:p>
          <a:p>
            <a:pPr marL="624523" defTabSz="2205692" eaLnBrk="0" fontAlgn="base" hangingPunct="0">
              <a:lnSpc>
                <a:spcPct val="115000"/>
              </a:lnSpc>
              <a:spcBef>
                <a:spcPct val="0"/>
              </a:spcBef>
              <a:spcAft>
                <a:spcPts val="724"/>
              </a:spcAft>
              <a:defRPr/>
            </a:pPr>
            <a:endParaRPr lang="fr-FR" sz="1680" b="1" i="1" dirty="0">
              <a:solidFill>
                <a:srgbClr val="002060"/>
              </a:solidFill>
              <a:latin typeface="+mj-lt"/>
              <a:ea typeface="Arial" panose="020B0604020202020204" pitchFamily="34" charset="0"/>
              <a:cs typeface="Arial" panose="020B0604020202020204" pitchFamily="34" charset="0"/>
            </a:endParaRPr>
          </a:p>
          <a:p>
            <a:pPr marL="827135" indent="-827135" algn="just">
              <a:buFont typeface="Wingdings" panose="05000000000000000000" pitchFamily="2" charset="2"/>
              <a:buChar char="§"/>
            </a:pPr>
            <a:endParaRPr lang="fr-FR" sz="1680" dirty="0">
              <a:solidFill>
                <a:srgbClr val="002060"/>
              </a:solidFill>
              <a:highlight>
                <a:srgbClr val="FFFF00"/>
              </a:highlight>
              <a:ea typeface="Calibri" panose="020F0502020204030204" pitchFamily="34" charset="0"/>
              <a:cs typeface="Calibri" panose="020F0502020204030204" pitchFamily="34" charset="0"/>
            </a:endParaRPr>
          </a:p>
        </p:txBody>
      </p:sp>
      <p:sp>
        <p:nvSpPr>
          <p:cNvPr id="29" name="Rectangle 28">
            <a:extLst>
              <a:ext uri="{FF2B5EF4-FFF2-40B4-BE49-F238E27FC236}">
                <a16:creationId xmlns:a16="http://schemas.microsoft.com/office/drawing/2014/main" id="{F2EC689D-F34F-21FB-A749-CB28C3064227}"/>
              </a:ext>
            </a:extLst>
          </p:cNvPr>
          <p:cNvSpPr/>
          <p:nvPr/>
        </p:nvSpPr>
        <p:spPr>
          <a:xfrm>
            <a:off x="12048121" y="98674"/>
            <a:ext cx="494400" cy="45187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108" dirty="0"/>
          </a:p>
        </p:txBody>
      </p:sp>
      <p:sp>
        <p:nvSpPr>
          <p:cNvPr id="30" name="Espace réservé du numéro de diapositive 2">
            <a:extLst>
              <a:ext uri="{FF2B5EF4-FFF2-40B4-BE49-F238E27FC236}">
                <a16:creationId xmlns:a16="http://schemas.microsoft.com/office/drawing/2014/main" id="{04AC3004-25A5-1426-89EA-02F8BCC3CE94}"/>
              </a:ext>
            </a:extLst>
          </p:cNvPr>
          <p:cNvSpPr txBox="1">
            <a:spLocks/>
          </p:cNvSpPr>
          <p:nvPr/>
        </p:nvSpPr>
        <p:spPr>
          <a:xfrm>
            <a:off x="11964410" y="78698"/>
            <a:ext cx="494399" cy="471855"/>
          </a:xfrm>
          <a:prstGeom prst="rect">
            <a:avLst/>
          </a:prstGeom>
        </p:spPr>
        <p:txBody>
          <a:bodyPr vert="horz" lIns="91440" tIns="45720" rIns="91440" bIns="45720" rtlCol="0" anchor="ctr"/>
          <a:lstStyle>
            <a:defPPr>
              <a:defRPr lang="en-US"/>
            </a:defPPr>
            <a:lvl1pPr marL="0" algn="r" defTabSz="457200" rtl="0" eaLnBrk="1" latinLnBrk="0" hangingPunct="1">
              <a:defRPr sz="168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4689326-9E98-40CA-ACD5-82F1B1681A80}" type="slidenum">
              <a:rPr lang="fr-FR" b="1" smtClean="0">
                <a:solidFill>
                  <a:schemeClr val="bg1"/>
                </a:solidFill>
                <a:latin typeface="Century Gothic" panose="020B0502020202020204" pitchFamily="34" charset="0"/>
              </a:rPr>
              <a:pPr/>
              <a:t>2</a:t>
            </a:fld>
            <a:endParaRPr lang="fr-FR" b="1"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167232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bject 13">
            <a:extLst>
              <a:ext uri="{FF2B5EF4-FFF2-40B4-BE49-F238E27FC236}">
                <a16:creationId xmlns:a16="http://schemas.microsoft.com/office/drawing/2014/main" id="{9A30B933-BF69-617B-9B93-8CE19F7D9D54}"/>
              </a:ext>
            </a:extLst>
          </p:cNvPr>
          <p:cNvSpPr txBox="1"/>
          <p:nvPr/>
        </p:nvSpPr>
        <p:spPr>
          <a:xfrm>
            <a:off x="1023978" y="4187327"/>
            <a:ext cx="11187631" cy="584576"/>
          </a:xfrm>
          <a:prstGeom prst="rect">
            <a:avLst/>
          </a:prstGeom>
        </p:spPr>
        <p:txBody>
          <a:bodyPr vert="horz" wrap="square" lIns="0" tIns="75494" rIns="0" bIns="0" rtlCol="0">
            <a:spAutoFit/>
          </a:bodyPr>
          <a:lstStyle/>
          <a:p>
            <a:pPr marL="16414" marR="6566" algn="ctr">
              <a:lnSpc>
                <a:spcPts val="4266"/>
              </a:lnSpc>
              <a:spcBef>
                <a:spcPts val="594"/>
              </a:spcBef>
            </a:pPr>
            <a:r>
              <a:rPr lang="fr-FR" sz="2800" b="1" spc="402" dirty="0">
                <a:solidFill>
                  <a:srgbClr val="0A0847"/>
                </a:solidFill>
                <a:cs typeface="Lucida Sans Unicode"/>
              </a:rPr>
              <a:t>REFERENCES </a:t>
            </a:r>
            <a:r>
              <a:rPr lang="fr-FR" altLang="fr-FR" sz="2800" dirty="0">
                <a:solidFill>
                  <a:srgbClr val="FF0000"/>
                </a:solidFill>
                <a:latin typeface="+mj-lt"/>
              </a:rPr>
              <a:t>à répartir au choix du groupement  </a:t>
            </a:r>
            <a:r>
              <a:rPr lang="fr-FR" sz="2800" b="1" spc="402" dirty="0">
                <a:solidFill>
                  <a:srgbClr val="0A0847"/>
                </a:solidFill>
                <a:cs typeface="Lucida Sans Unicode"/>
              </a:rPr>
              <a:t>: </a:t>
            </a:r>
          </a:p>
        </p:txBody>
      </p:sp>
      <p:sp>
        <p:nvSpPr>
          <p:cNvPr id="17" name="Rectangle 16">
            <a:extLst>
              <a:ext uri="{FF2B5EF4-FFF2-40B4-BE49-F238E27FC236}">
                <a16:creationId xmlns:a16="http://schemas.microsoft.com/office/drawing/2014/main" id="{D32EB24B-6223-EEA2-FC7B-6CE8FAD77E4D}"/>
              </a:ext>
            </a:extLst>
          </p:cNvPr>
          <p:cNvSpPr/>
          <p:nvPr/>
        </p:nvSpPr>
        <p:spPr>
          <a:xfrm>
            <a:off x="12048121" y="98674"/>
            <a:ext cx="494400" cy="45187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108" dirty="0"/>
          </a:p>
        </p:txBody>
      </p:sp>
      <p:sp>
        <p:nvSpPr>
          <p:cNvPr id="18" name="Espace réservé du numéro de diapositive 2">
            <a:extLst>
              <a:ext uri="{FF2B5EF4-FFF2-40B4-BE49-F238E27FC236}">
                <a16:creationId xmlns:a16="http://schemas.microsoft.com/office/drawing/2014/main" id="{08FC8CE9-3360-279A-C57F-15261BF2C187}"/>
              </a:ext>
            </a:extLst>
          </p:cNvPr>
          <p:cNvSpPr txBox="1">
            <a:spLocks/>
          </p:cNvSpPr>
          <p:nvPr/>
        </p:nvSpPr>
        <p:spPr>
          <a:xfrm>
            <a:off x="11964410" y="78698"/>
            <a:ext cx="494399" cy="471855"/>
          </a:xfrm>
          <a:prstGeom prst="rect">
            <a:avLst/>
          </a:prstGeom>
        </p:spPr>
        <p:txBody>
          <a:bodyPr vert="horz" lIns="91440" tIns="45720" rIns="91440" bIns="45720" rtlCol="0" anchor="ctr"/>
          <a:lstStyle>
            <a:defPPr>
              <a:defRPr lang="en-US"/>
            </a:defPPr>
            <a:lvl1pPr marL="0" algn="r" defTabSz="457200" rtl="0" eaLnBrk="1" latinLnBrk="0" hangingPunct="1">
              <a:defRPr sz="168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4689326-9E98-40CA-ACD5-82F1B1681A80}" type="slidenum">
              <a:rPr lang="fr-FR" b="1" smtClean="0">
                <a:solidFill>
                  <a:schemeClr val="bg1"/>
                </a:solidFill>
                <a:latin typeface="Century Gothic" panose="020B0502020202020204" pitchFamily="34" charset="0"/>
              </a:rPr>
              <a:pPr/>
              <a:t>3</a:t>
            </a:fld>
            <a:endParaRPr lang="fr-FR" b="1" dirty="0">
              <a:solidFill>
                <a:schemeClr val="bg1"/>
              </a:solidFill>
              <a:latin typeface="Century Gothic" panose="020B0502020202020204" pitchFamily="34" charset="0"/>
            </a:endParaRPr>
          </a:p>
        </p:txBody>
      </p:sp>
      <p:sp>
        <p:nvSpPr>
          <p:cNvPr id="19" name="object 13">
            <a:extLst>
              <a:ext uri="{FF2B5EF4-FFF2-40B4-BE49-F238E27FC236}">
                <a16:creationId xmlns:a16="http://schemas.microsoft.com/office/drawing/2014/main" id="{309930F4-0F22-08C2-2D37-3D7557CF69EC}"/>
              </a:ext>
            </a:extLst>
          </p:cNvPr>
          <p:cNvSpPr txBox="1"/>
          <p:nvPr/>
        </p:nvSpPr>
        <p:spPr>
          <a:xfrm>
            <a:off x="-2225516" y="175001"/>
            <a:ext cx="16140002" cy="880963"/>
          </a:xfrm>
          <a:prstGeom prst="rect">
            <a:avLst/>
          </a:prstGeom>
        </p:spPr>
        <p:txBody>
          <a:bodyPr vert="horz" wrap="square" lIns="0" tIns="140923" rIns="0" bIns="0" rtlCol="0">
            <a:spAutoFit/>
          </a:bodyPr>
          <a:lstStyle/>
          <a:p>
            <a:pPr algn="ctr"/>
            <a:r>
              <a:rPr lang="fr-FR" sz="2800" b="1" dirty="0">
                <a:solidFill>
                  <a:srgbClr val="002060"/>
                </a:solidFill>
                <a:ea typeface="Times New Roman" panose="02020603050405020304" pitchFamily="18" charset="0"/>
                <a:cs typeface="Calibri" panose="020F0502020204030204" pitchFamily="34" charset="0"/>
              </a:rPr>
              <a:t>CONCOURS</a:t>
            </a:r>
            <a:endParaRPr lang="fr-FR" sz="2800" dirty="0">
              <a:solidFill>
                <a:srgbClr val="002060"/>
              </a:solidFill>
              <a:ea typeface="Times New Roman" panose="02020603050405020304" pitchFamily="18" charset="0"/>
              <a:cs typeface="Times New Roman" panose="02020603050405020304" pitchFamily="18" charset="0"/>
            </a:endParaRPr>
          </a:p>
          <a:p>
            <a:pPr algn="ctr"/>
            <a:r>
              <a:rPr lang="fr-FR" sz="2000" b="1" dirty="0" smtClean="0">
                <a:solidFill>
                  <a:srgbClr val="002060"/>
                </a:solidFill>
                <a:ea typeface="Times New Roman" panose="02020603050405020304" pitchFamily="18" charset="0"/>
                <a:cs typeface="Calibri" panose="020F0502020204030204" pitchFamily="34" charset="0"/>
              </a:rPr>
              <a:t>OBJET</a:t>
            </a:r>
            <a:endParaRPr lang="fr-FR" sz="2000" b="1" dirty="0">
              <a:solidFill>
                <a:srgbClr val="002060"/>
              </a:solidFill>
              <a:ea typeface="Times New Roman" panose="02020603050405020304" pitchFamily="18" charset="0"/>
              <a:cs typeface="Calibri" panose="020F0502020204030204" pitchFamily="34" charset="0"/>
            </a:endParaRPr>
          </a:p>
        </p:txBody>
      </p:sp>
      <p:cxnSp>
        <p:nvCxnSpPr>
          <p:cNvPr id="20" name="Connecteur droit 19">
            <a:extLst>
              <a:ext uri="{FF2B5EF4-FFF2-40B4-BE49-F238E27FC236}">
                <a16:creationId xmlns:a16="http://schemas.microsoft.com/office/drawing/2014/main" id="{ABAC87D0-86C0-5E22-2F28-DA554A2E5E2C}"/>
              </a:ext>
            </a:extLst>
          </p:cNvPr>
          <p:cNvCxnSpPr>
            <a:cxnSpLocks/>
          </p:cNvCxnSpPr>
          <p:nvPr/>
        </p:nvCxnSpPr>
        <p:spPr>
          <a:xfrm>
            <a:off x="711743" y="735680"/>
            <a:ext cx="11317153" cy="0"/>
          </a:xfrm>
          <a:prstGeom prst="line">
            <a:avLst/>
          </a:prstGeom>
          <a:ln w="38100">
            <a:solidFill>
              <a:srgbClr val="A9C2D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38008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rot="16200000">
            <a:off x="-4640502" y="4582077"/>
            <a:ext cx="9601204" cy="437043"/>
          </a:xfrm>
          <a:prstGeom prst="rect">
            <a:avLst/>
          </a:prstGeom>
          <a:solidFill>
            <a:srgbClr val="002060"/>
          </a:solidFill>
        </p:spPr>
        <p:txBody>
          <a:bodyPr wrap="square" rtlCol="0">
            <a:spAutoFit/>
          </a:bodyPr>
          <a:lstStyle/>
          <a:p>
            <a:pPr algn="ctr"/>
            <a:r>
              <a:rPr lang="fr-FR" sz="2240" b="1" dirty="0">
                <a:solidFill>
                  <a:schemeClr val="bg1"/>
                </a:solidFill>
              </a:rPr>
              <a:t>REFERENCE 1</a:t>
            </a:r>
          </a:p>
        </p:txBody>
      </p:sp>
      <p:sp>
        <p:nvSpPr>
          <p:cNvPr id="11" name="Rectangle 10"/>
          <p:cNvSpPr/>
          <p:nvPr/>
        </p:nvSpPr>
        <p:spPr>
          <a:xfrm>
            <a:off x="5016225" y="735863"/>
            <a:ext cx="7526296" cy="4924657"/>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528"/>
          </a:p>
        </p:txBody>
      </p:sp>
      <p:sp>
        <p:nvSpPr>
          <p:cNvPr id="16" name="ZoneTexte 15"/>
          <p:cNvSpPr txBox="1"/>
          <p:nvPr/>
        </p:nvSpPr>
        <p:spPr>
          <a:xfrm>
            <a:off x="6639501" y="2384276"/>
            <a:ext cx="3556059" cy="1384995"/>
          </a:xfrm>
          <a:prstGeom prst="rect">
            <a:avLst/>
          </a:prstGeom>
          <a:noFill/>
        </p:spPr>
        <p:txBody>
          <a:bodyPr wrap="square" rtlCol="0">
            <a:spAutoFit/>
          </a:bodyPr>
          <a:lstStyle/>
          <a:p>
            <a:pPr eaLnBrk="1" hangingPunct="1"/>
            <a:r>
              <a:rPr lang="fr-FR" altLang="fr-FR" sz="1400" i="1" dirty="0"/>
              <a:t>Documents graphiques : </a:t>
            </a:r>
          </a:p>
          <a:p>
            <a:pPr eaLnBrk="1" hangingPunct="1"/>
            <a:r>
              <a:rPr lang="fr-FR" altLang="fr-FR" sz="1400" i="1" dirty="0"/>
              <a:t>PLAN MASSE</a:t>
            </a:r>
          </a:p>
          <a:p>
            <a:pPr eaLnBrk="1" hangingPunct="1"/>
            <a:r>
              <a:rPr lang="fr-FR" altLang="fr-FR" sz="1400" i="1" dirty="0"/>
              <a:t>PERSPECTIVE</a:t>
            </a:r>
          </a:p>
          <a:p>
            <a:pPr eaLnBrk="1" hangingPunct="1"/>
            <a:r>
              <a:rPr lang="fr-FR" altLang="fr-FR" sz="1400" i="1" dirty="0"/>
              <a:t>VUES EXTERIEURES, NTERIEURES</a:t>
            </a:r>
          </a:p>
          <a:p>
            <a:pPr eaLnBrk="1" hangingPunct="1"/>
            <a:r>
              <a:rPr lang="fr-FR" altLang="fr-FR" sz="1400" i="1" dirty="0"/>
              <a:t>AUTRE(S) ELEMENT(S) JUGE(S) PERTINENT (S) A LA DEFINITION DU PROJET </a:t>
            </a:r>
          </a:p>
        </p:txBody>
      </p:sp>
      <p:sp>
        <p:nvSpPr>
          <p:cNvPr id="9" name="Rectangle 8">
            <a:extLst>
              <a:ext uri="{FF2B5EF4-FFF2-40B4-BE49-F238E27FC236}">
                <a16:creationId xmlns:a16="http://schemas.microsoft.com/office/drawing/2014/main" id="{C8A66C49-7742-2559-D585-A4352E871340}"/>
              </a:ext>
            </a:extLst>
          </p:cNvPr>
          <p:cNvSpPr/>
          <p:nvPr/>
        </p:nvSpPr>
        <p:spPr>
          <a:xfrm>
            <a:off x="5029868" y="5852352"/>
            <a:ext cx="3626855" cy="3507506"/>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528"/>
          </a:p>
        </p:txBody>
      </p:sp>
      <p:sp>
        <p:nvSpPr>
          <p:cNvPr id="21" name="Rectangle 20">
            <a:extLst>
              <a:ext uri="{FF2B5EF4-FFF2-40B4-BE49-F238E27FC236}">
                <a16:creationId xmlns:a16="http://schemas.microsoft.com/office/drawing/2014/main" id="{050B7FCE-B130-1374-F947-F9EC00354EC1}"/>
              </a:ext>
            </a:extLst>
          </p:cNvPr>
          <p:cNvSpPr/>
          <p:nvPr/>
        </p:nvSpPr>
        <p:spPr>
          <a:xfrm>
            <a:off x="8945880" y="5852352"/>
            <a:ext cx="3598639" cy="3507506"/>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528"/>
          </a:p>
        </p:txBody>
      </p:sp>
      <p:sp>
        <p:nvSpPr>
          <p:cNvPr id="22" name="ZoneTexte 21">
            <a:extLst>
              <a:ext uri="{FF2B5EF4-FFF2-40B4-BE49-F238E27FC236}">
                <a16:creationId xmlns:a16="http://schemas.microsoft.com/office/drawing/2014/main" id="{76B9C419-FA52-6563-7383-D2F658340FA0}"/>
              </a:ext>
            </a:extLst>
          </p:cNvPr>
          <p:cNvSpPr txBox="1"/>
          <p:nvPr/>
        </p:nvSpPr>
        <p:spPr>
          <a:xfrm>
            <a:off x="5116296" y="6911640"/>
            <a:ext cx="3393779" cy="1384995"/>
          </a:xfrm>
          <a:prstGeom prst="rect">
            <a:avLst/>
          </a:prstGeom>
          <a:noFill/>
        </p:spPr>
        <p:txBody>
          <a:bodyPr wrap="square" rtlCol="0">
            <a:spAutoFit/>
          </a:bodyPr>
          <a:lstStyle/>
          <a:p>
            <a:pPr eaLnBrk="1" hangingPunct="1"/>
            <a:r>
              <a:rPr lang="fr-FR" altLang="fr-FR" sz="1400" i="1" dirty="0"/>
              <a:t>Documents graphiques : </a:t>
            </a:r>
          </a:p>
          <a:p>
            <a:pPr eaLnBrk="1" hangingPunct="1"/>
            <a:r>
              <a:rPr lang="fr-FR" altLang="fr-FR" sz="1400" i="1" dirty="0"/>
              <a:t>PLAN MASSE</a:t>
            </a:r>
          </a:p>
          <a:p>
            <a:pPr eaLnBrk="1" hangingPunct="1"/>
            <a:r>
              <a:rPr lang="fr-FR" altLang="fr-FR" sz="1400" i="1" dirty="0"/>
              <a:t>PERSPECTIVE</a:t>
            </a:r>
          </a:p>
          <a:p>
            <a:r>
              <a:rPr lang="fr-FR" altLang="fr-FR" sz="1400" i="1" dirty="0"/>
              <a:t>VUES EXTERIEURES, NTERIEURES</a:t>
            </a:r>
          </a:p>
          <a:p>
            <a:pPr eaLnBrk="1" hangingPunct="1"/>
            <a:r>
              <a:rPr lang="fr-FR" altLang="fr-FR" sz="1400" i="1" dirty="0"/>
              <a:t>AUTRE(S) ELEMENT(S) JUGE(S) PERTINENT (S) A LA DEFINITION DU PROJET </a:t>
            </a:r>
          </a:p>
        </p:txBody>
      </p:sp>
      <p:sp>
        <p:nvSpPr>
          <p:cNvPr id="23" name="ZoneTexte 22">
            <a:extLst>
              <a:ext uri="{FF2B5EF4-FFF2-40B4-BE49-F238E27FC236}">
                <a16:creationId xmlns:a16="http://schemas.microsoft.com/office/drawing/2014/main" id="{37BAF8E2-7641-0F8D-9EC7-C2D8F3143092}"/>
              </a:ext>
            </a:extLst>
          </p:cNvPr>
          <p:cNvSpPr txBox="1"/>
          <p:nvPr/>
        </p:nvSpPr>
        <p:spPr>
          <a:xfrm>
            <a:off x="9148742" y="6911640"/>
            <a:ext cx="3393779" cy="1384995"/>
          </a:xfrm>
          <a:prstGeom prst="rect">
            <a:avLst/>
          </a:prstGeom>
          <a:noFill/>
        </p:spPr>
        <p:txBody>
          <a:bodyPr wrap="square" rtlCol="0">
            <a:spAutoFit/>
          </a:bodyPr>
          <a:lstStyle/>
          <a:p>
            <a:pPr eaLnBrk="1" hangingPunct="1"/>
            <a:r>
              <a:rPr lang="fr-FR" altLang="fr-FR" sz="1400" i="1" dirty="0"/>
              <a:t>Documents graphiques : </a:t>
            </a:r>
          </a:p>
          <a:p>
            <a:pPr eaLnBrk="1" hangingPunct="1"/>
            <a:r>
              <a:rPr lang="fr-FR" altLang="fr-FR" sz="1400" i="1" dirty="0"/>
              <a:t>PLAN MASSE</a:t>
            </a:r>
          </a:p>
          <a:p>
            <a:pPr eaLnBrk="1" hangingPunct="1"/>
            <a:r>
              <a:rPr lang="fr-FR" altLang="fr-FR" sz="1400" i="1" dirty="0"/>
              <a:t>PERSPECTIVE</a:t>
            </a:r>
          </a:p>
          <a:p>
            <a:r>
              <a:rPr lang="fr-FR" altLang="fr-FR" sz="1400" i="1" dirty="0"/>
              <a:t>VUES EXTERIEURES, NTERIEURES</a:t>
            </a:r>
          </a:p>
          <a:p>
            <a:pPr eaLnBrk="1" hangingPunct="1"/>
            <a:r>
              <a:rPr lang="fr-FR" altLang="fr-FR" sz="1400" i="1" dirty="0"/>
              <a:t>AUTRE(S) ELEMENT(S) JUGE(S) PERTINENT (S) A LA DEFINITION DU PROJET </a:t>
            </a:r>
          </a:p>
        </p:txBody>
      </p:sp>
      <p:sp>
        <p:nvSpPr>
          <p:cNvPr id="31" name="Rectangle 30">
            <a:extLst>
              <a:ext uri="{FF2B5EF4-FFF2-40B4-BE49-F238E27FC236}">
                <a16:creationId xmlns:a16="http://schemas.microsoft.com/office/drawing/2014/main" id="{E4D7408A-6F9F-6CE2-3CE8-B553D9E497F0}"/>
              </a:ext>
            </a:extLst>
          </p:cNvPr>
          <p:cNvSpPr/>
          <p:nvPr/>
        </p:nvSpPr>
        <p:spPr>
          <a:xfrm>
            <a:off x="12048121" y="98674"/>
            <a:ext cx="494400" cy="45187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108" dirty="0"/>
          </a:p>
        </p:txBody>
      </p:sp>
      <p:sp>
        <p:nvSpPr>
          <p:cNvPr id="32" name="Espace réservé du numéro de diapositive 2">
            <a:extLst>
              <a:ext uri="{FF2B5EF4-FFF2-40B4-BE49-F238E27FC236}">
                <a16:creationId xmlns:a16="http://schemas.microsoft.com/office/drawing/2014/main" id="{0924A2AE-5D02-A279-8D1F-B59F7C080194}"/>
              </a:ext>
            </a:extLst>
          </p:cNvPr>
          <p:cNvSpPr>
            <a:spLocks noGrp="1"/>
          </p:cNvSpPr>
          <p:nvPr>
            <p:ph type="sldNum" sz="quarter" idx="12"/>
          </p:nvPr>
        </p:nvSpPr>
        <p:spPr>
          <a:xfrm>
            <a:off x="11964410" y="78698"/>
            <a:ext cx="494399" cy="471855"/>
          </a:xfrm>
        </p:spPr>
        <p:txBody>
          <a:bodyPr/>
          <a:lstStyle/>
          <a:p>
            <a:fld id="{54689326-9E98-40CA-ACD5-82F1B1681A80}" type="slidenum">
              <a:rPr lang="fr-FR" b="1" smtClean="0">
                <a:solidFill>
                  <a:schemeClr val="bg1"/>
                </a:solidFill>
                <a:latin typeface="Century Gothic" panose="020B0502020202020204" pitchFamily="34" charset="0"/>
              </a:rPr>
              <a:t>4</a:t>
            </a:fld>
            <a:endParaRPr lang="fr-FR" b="1" dirty="0">
              <a:solidFill>
                <a:schemeClr val="bg1"/>
              </a:solidFill>
              <a:latin typeface="Century Gothic" panose="020B0502020202020204" pitchFamily="34" charset="0"/>
            </a:endParaRPr>
          </a:p>
        </p:txBody>
      </p:sp>
      <p:sp>
        <p:nvSpPr>
          <p:cNvPr id="2" name="ZoneTexte 14">
            <a:extLst>
              <a:ext uri="{FF2B5EF4-FFF2-40B4-BE49-F238E27FC236}">
                <a16:creationId xmlns:a16="http://schemas.microsoft.com/office/drawing/2014/main" id="{9B51DD0E-08C9-761E-334E-442B17364433}"/>
              </a:ext>
            </a:extLst>
          </p:cNvPr>
          <p:cNvSpPr txBox="1">
            <a:spLocks noChangeArrowheads="1"/>
          </p:cNvSpPr>
          <p:nvPr>
            <p:custDataLst>
              <p:tags r:id="rId1"/>
            </p:custDataLst>
          </p:nvPr>
        </p:nvSpPr>
        <p:spPr bwMode="auto">
          <a:xfrm>
            <a:off x="640358" y="735863"/>
            <a:ext cx="4387511" cy="726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fr-FR" altLang="fr-FR" b="1" u="sng" dirty="0">
                <a:solidFill>
                  <a:srgbClr val="002060"/>
                </a:solidFill>
              </a:rPr>
              <a:t>Renseignement sur la référence présentée :</a:t>
            </a:r>
          </a:p>
          <a:p>
            <a:endParaRPr lang="fr-FR" altLang="fr-FR" sz="1400" b="1" u="sng" dirty="0">
              <a:solidFill>
                <a:srgbClr val="002060"/>
              </a:solidFill>
            </a:endParaRPr>
          </a:p>
          <a:p>
            <a:r>
              <a:rPr lang="fr-FR" altLang="fr-FR" sz="1400" dirty="0">
                <a:solidFill>
                  <a:srgbClr val="002060"/>
                </a:solidFill>
              </a:rPr>
              <a:t>Désignation de l’opération : </a:t>
            </a:r>
            <a:r>
              <a:rPr lang="fr-FR" sz="1400" b="1" i="1" dirty="0">
                <a:solidFill>
                  <a:schemeClr val="accent1">
                    <a:lumMod val="75000"/>
                  </a:schemeClr>
                </a:solidFill>
              </a:rPr>
              <a:t>A compléter</a:t>
            </a:r>
          </a:p>
          <a:p>
            <a:endParaRPr lang="fr-FR" altLang="fr-FR" sz="1400" dirty="0">
              <a:solidFill>
                <a:srgbClr val="002060"/>
              </a:solidFill>
            </a:endParaRPr>
          </a:p>
          <a:p>
            <a:r>
              <a:rPr lang="fr-FR" altLang="fr-FR" sz="1400" dirty="0">
                <a:solidFill>
                  <a:srgbClr val="002060"/>
                </a:solidFill>
              </a:rPr>
              <a:t>Lieu de réalisation :</a:t>
            </a:r>
            <a:r>
              <a:rPr lang="fr-FR" sz="1400" b="1" i="1" dirty="0">
                <a:solidFill>
                  <a:schemeClr val="accent1">
                    <a:lumMod val="75000"/>
                  </a:schemeClr>
                </a:solidFill>
              </a:rPr>
              <a:t>A compléter</a:t>
            </a:r>
          </a:p>
          <a:p>
            <a:endParaRPr lang="fr-FR" altLang="fr-FR" sz="1400" dirty="0">
              <a:solidFill>
                <a:srgbClr val="002060"/>
              </a:solidFill>
            </a:endParaRPr>
          </a:p>
          <a:p>
            <a:r>
              <a:rPr lang="fr-FR" altLang="fr-FR" sz="1400" dirty="0">
                <a:solidFill>
                  <a:srgbClr val="002060"/>
                </a:solidFill>
              </a:rPr>
              <a:t>Maître d’ouvrage : </a:t>
            </a:r>
            <a:r>
              <a:rPr lang="fr-FR" sz="1400" b="1" i="1" dirty="0">
                <a:solidFill>
                  <a:schemeClr val="accent1">
                    <a:lumMod val="75000"/>
                  </a:schemeClr>
                </a:solidFill>
              </a:rPr>
              <a:t>A compléter			</a:t>
            </a:r>
          </a:p>
          <a:p>
            <a:endParaRPr lang="fr-FR" altLang="fr-FR" sz="1400" dirty="0">
              <a:solidFill>
                <a:srgbClr val="002060"/>
              </a:solidFill>
            </a:endParaRPr>
          </a:p>
          <a:p>
            <a:r>
              <a:rPr lang="fr-FR" altLang="fr-FR" sz="1400" dirty="0">
                <a:solidFill>
                  <a:srgbClr val="002060"/>
                </a:solidFill>
              </a:rPr>
              <a:t>Type d’ouvrage : </a:t>
            </a:r>
            <a:r>
              <a:rPr lang="fr-FR" sz="1400" b="1" i="1" dirty="0">
                <a:solidFill>
                  <a:schemeClr val="accent1">
                    <a:lumMod val="75000"/>
                  </a:schemeClr>
                </a:solidFill>
              </a:rPr>
              <a:t>A compléter</a:t>
            </a:r>
          </a:p>
          <a:p>
            <a:endParaRPr lang="fr-FR" altLang="fr-FR" sz="1400" dirty="0">
              <a:solidFill>
                <a:srgbClr val="002060"/>
              </a:solidFill>
            </a:endParaRPr>
          </a:p>
          <a:p>
            <a:r>
              <a:rPr lang="fr-FR" altLang="fr-FR" sz="1400" dirty="0">
                <a:solidFill>
                  <a:srgbClr val="002060"/>
                </a:solidFill>
              </a:rPr>
              <a:t>Surface de plancher (m²) : </a:t>
            </a:r>
            <a:r>
              <a:rPr lang="fr-FR" sz="1400" b="1" i="1" dirty="0">
                <a:solidFill>
                  <a:schemeClr val="accent1">
                    <a:lumMod val="75000"/>
                  </a:schemeClr>
                </a:solidFill>
              </a:rPr>
              <a:t>A compléter</a:t>
            </a:r>
          </a:p>
          <a:p>
            <a:endParaRPr lang="fr-FR" sz="1400" b="1" i="1" dirty="0">
              <a:solidFill>
                <a:schemeClr val="accent1">
                  <a:lumMod val="75000"/>
                </a:schemeClr>
              </a:solidFill>
            </a:endParaRPr>
          </a:p>
          <a:p>
            <a:r>
              <a:rPr lang="fr-FR" altLang="fr-FR" sz="1400" dirty="0">
                <a:solidFill>
                  <a:srgbClr val="002060"/>
                </a:solidFill>
              </a:rPr>
              <a:t>Catégorie du bâtiment : </a:t>
            </a:r>
            <a:r>
              <a:rPr lang="fr-FR" sz="1400" b="1" i="1" dirty="0">
                <a:solidFill>
                  <a:schemeClr val="accent1">
                    <a:lumMod val="75000"/>
                  </a:schemeClr>
                </a:solidFill>
              </a:rPr>
              <a:t>A compléter</a:t>
            </a:r>
          </a:p>
          <a:p>
            <a:endParaRPr lang="fr-FR" sz="1400" b="1" i="1" dirty="0">
              <a:solidFill>
                <a:schemeClr val="accent1">
                  <a:lumMod val="75000"/>
                </a:schemeClr>
              </a:solidFill>
            </a:endParaRPr>
          </a:p>
          <a:p>
            <a:r>
              <a:rPr lang="fr-FR" altLang="fr-FR" sz="1400" dirty="0">
                <a:solidFill>
                  <a:srgbClr val="002060"/>
                </a:solidFill>
              </a:rPr>
              <a:t>Avancement / Date de livraison :</a:t>
            </a:r>
            <a:r>
              <a:rPr lang="fr-FR" sz="1400" b="1" i="1" dirty="0">
                <a:solidFill>
                  <a:schemeClr val="accent1">
                    <a:lumMod val="75000"/>
                  </a:schemeClr>
                </a:solidFill>
              </a:rPr>
              <a:t>A compléter</a:t>
            </a:r>
          </a:p>
          <a:p>
            <a:endParaRPr lang="fr-FR" altLang="fr-FR" sz="1400" dirty="0">
              <a:solidFill>
                <a:srgbClr val="002060"/>
              </a:solidFill>
            </a:endParaRPr>
          </a:p>
          <a:p>
            <a:r>
              <a:rPr lang="fr-FR" altLang="fr-FR" sz="1400" dirty="0">
                <a:solidFill>
                  <a:srgbClr val="002060"/>
                </a:solidFill>
              </a:rPr>
              <a:t>Montant de travaux (€HT) : </a:t>
            </a:r>
            <a:r>
              <a:rPr lang="fr-FR" sz="1400" b="1" i="1" dirty="0">
                <a:solidFill>
                  <a:schemeClr val="accent1">
                    <a:lumMod val="75000"/>
                  </a:schemeClr>
                </a:solidFill>
              </a:rPr>
              <a:t>A compléter</a:t>
            </a:r>
            <a:endParaRPr lang="fr-FR" altLang="fr-FR" sz="1400" dirty="0">
              <a:solidFill>
                <a:srgbClr val="002060"/>
              </a:solidFill>
            </a:endParaRPr>
          </a:p>
          <a:p>
            <a:endParaRPr lang="fr-FR" altLang="fr-FR" sz="1400" dirty="0">
              <a:solidFill>
                <a:srgbClr val="002060"/>
              </a:solidFill>
            </a:endParaRPr>
          </a:p>
          <a:p>
            <a:r>
              <a:rPr lang="fr-FR" altLang="fr-FR" sz="1400" dirty="0">
                <a:solidFill>
                  <a:srgbClr val="002060"/>
                </a:solidFill>
              </a:rPr>
              <a:t>Eléments de mission : </a:t>
            </a:r>
            <a:r>
              <a:rPr lang="fr-FR" sz="1400" b="1" i="1" dirty="0">
                <a:solidFill>
                  <a:schemeClr val="accent1">
                    <a:lumMod val="75000"/>
                  </a:schemeClr>
                </a:solidFill>
              </a:rPr>
              <a:t>A compléter</a:t>
            </a:r>
            <a:endParaRPr lang="fr-FR" altLang="fr-FR" sz="1400" dirty="0">
              <a:solidFill>
                <a:srgbClr val="002060"/>
              </a:solidFill>
            </a:endParaRPr>
          </a:p>
          <a:p>
            <a:endParaRPr lang="fr-FR" altLang="fr-FR" sz="1400" dirty="0">
              <a:solidFill>
                <a:srgbClr val="002060"/>
              </a:solidFill>
            </a:endParaRPr>
          </a:p>
          <a:p>
            <a:r>
              <a:rPr lang="fr-FR" altLang="fr-FR" sz="1400" dirty="0">
                <a:solidFill>
                  <a:srgbClr val="002060"/>
                </a:solidFill>
              </a:rPr>
              <a:t>Performances énergétiques, </a:t>
            </a:r>
          </a:p>
          <a:p>
            <a:r>
              <a:rPr lang="fr-FR" altLang="fr-FR" sz="1400" dirty="0">
                <a:solidFill>
                  <a:srgbClr val="002060"/>
                </a:solidFill>
              </a:rPr>
              <a:t>environnementales, acoustique, labels, constructions innovantes : </a:t>
            </a:r>
          </a:p>
          <a:p>
            <a:r>
              <a:rPr lang="fr-FR" sz="1400" b="1" i="1" dirty="0">
                <a:solidFill>
                  <a:schemeClr val="accent1">
                    <a:lumMod val="75000"/>
                  </a:schemeClr>
                </a:solidFill>
              </a:rPr>
              <a:t>A compléter</a:t>
            </a:r>
            <a:endParaRPr lang="fr-FR" altLang="fr-FR" sz="1400" dirty="0">
              <a:solidFill>
                <a:srgbClr val="002060"/>
              </a:solidFill>
            </a:endParaRPr>
          </a:p>
          <a:p>
            <a:endParaRPr lang="fr-FR" altLang="fr-FR" sz="1400" dirty="0">
              <a:solidFill>
                <a:srgbClr val="002060"/>
              </a:solidFill>
            </a:endParaRPr>
          </a:p>
          <a:p>
            <a:r>
              <a:rPr lang="fr-FR" altLang="fr-FR" sz="1400" dirty="0">
                <a:solidFill>
                  <a:srgbClr val="002060"/>
                </a:solidFill>
              </a:rPr>
              <a:t>Courte description des matériaux et systèmes </a:t>
            </a:r>
          </a:p>
          <a:p>
            <a:r>
              <a:rPr lang="fr-FR" altLang="fr-FR" sz="1400" dirty="0">
                <a:solidFill>
                  <a:srgbClr val="002060"/>
                </a:solidFill>
              </a:rPr>
              <a:t>mis en œuvre :  </a:t>
            </a:r>
            <a:r>
              <a:rPr lang="fr-FR" sz="1400" b="1" i="1" dirty="0">
                <a:solidFill>
                  <a:schemeClr val="accent1">
                    <a:lumMod val="75000"/>
                  </a:schemeClr>
                </a:solidFill>
              </a:rPr>
              <a:t>A compléter</a:t>
            </a:r>
            <a:endParaRPr lang="fr-FR" altLang="fr-FR" sz="1400" dirty="0">
              <a:solidFill>
                <a:srgbClr val="002060"/>
              </a:solidFill>
            </a:endParaRPr>
          </a:p>
          <a:p>
            <a:endParaRPr lang="fr-FR" altLang="fr-FR" sz="1400" dirty="0">
              <a:solidFill>
                <a:srgbClr val="002060"/>
              </a:solidFill>
            </a:endParaRPr>
          </a:p>
          <a:p>
            <a:r>
              <a:rPr lang="fr-FR" altLang="fr-FR" sz="1400" dirty="0">
                <a:solidFill>
                  <a:srgbClr val="002060"/>
                </a:solidFill>
              </a:rPr>
              <a:t>Spécificités  / problématiques particulières du projet :</a:t>
            </a:r>
          </a:p>
          <a:p>
            <a:r>
              <a:rPr lang="fr-FR" sz="1400" b="1" i="1" dirty="0">
                <a:solidFill>
                  <a:schemeClr val="accent1">
                    <a:lumMod val="75000"/>
                  </a:schemeClr>
                </a:solidFill>
              </a:rPr>
              <a:t>A compléter</a:t>
            </a:r>
          </a:p>
          <a:p>
            <a:pPr algn="just"/>
            <a:endParaRPr lang="fr-FR" altLang="fr-FR" sz="1400" dirty="0">
              <a:solidFill>
                <a:srgbClr val="002060"/>
              </a:solidFill>
            </a:endParaRPr>
          </a:p>
          <a:p>
            <a:pPr algn="just"/>
            <a:endParaRPr lang="fr-FR" altLang="fr-FR" sz="1400" i="1" dirty="0">
              <a:solidFill>
                <a:srgbClr val="002060"/>
              </a:solidFill>
            </a:endParaRPr>
          </a:p>
        </p:txBody>
      </p:sp>
      <p:sp>
        <p:nvSpPr>
          <p:cNvPr id="3" name="Rectangle 3">
            <a:extLst>
              <a:ext uri="{FF2B5EF4-FFF2-40B4-BE49-F238E27FC236}">
                <a16:creationId xmlns:a16="http://schemas.microsoft.com/office/drawing/2014/main" id="{A10A8B28-100A-B2D6-976D-C35DAC19CDAC}"/>
              </a:ext>
            </a:extLst>
          </p:cNvPr>
          <p:cNvSpPr>
            <a:spLocks noChangeArrowheads="1"/>
          </p:cNvSpPr>
          <p:nvPr>
            <p:custDataLst>
              <p:tags r:id="rId2"/>
            </p:custDataLst>
          </p:nvPr>
        </p:nvSpPr>
        <p:spPr bwMode="auto">
          <a:xfrm>
            <a:off x="1574762" y="239837"/>
            <a:ext cx="96520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eaLnBrk="1" hangingPunct="1"/>
            <a:r>
              <a:rPr lang="fr-FR" altLang="fr-FR" sz="2000" b="1" u="sng" dirty="0">
                <a:solidFill>
                  <a:srgbClr val="002060"/>
                </a:solidFill>
                <a:latin typeface="+mn-lt"/>
              </a:rPr>
              <a:t>Renseignements sur le candidat </a:t>
            </a:r>
            <a:r>
              <a:rPr lang="fr-FR" altLang="fr-FR" sz="2000" b="1" dirty="0">
                <a:solidFill>
                  <a:srgbClr val="002060"/>
                </a:solidFill>
                <a:latin typeface="+mn-lt"/>
              </a:rPr>
              <a:t>:  Nom du groupement / Société : </a:t>
            </a:r>
            <a:r>
              <a:rPr lang="fr-FR" altLang="fr-FR" sz="2000" b="1" i="1" dirty="0">
                <a:solidFill>
                  <a:schemeClr val="accent1">
                    <a:lumMod val="75000"/>
                  </a:schemeClr>
                </a:solidFill>
                <a:latin typeface="+mn-lt"/>
              </a:rPr>
              <a:t>A compléter</a:t>
            </a:r>
          </a:p>
        </p:txBody>
      </p:sp>
    </p:spTree>
    <p:extLst>
      <p:ext uri="{BB962C8B-B14F-4D97-AF65-F5344CB8AC3E}">
        <p14:creationId xmlns:p14="http://schemas.microsoft.com/office/powerpoint/2010/main" val="3703539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46A275-198F-E720-96AE-1525E5476E35}"/>
            </a:ext>
          </a:extLst>
        </p:cNvPr>
        <p:cNvGrpSpPr/>
        <p:nvPr/>
      </p:nvGrpSpPr>
      <p:grpSpPr>
        <a:xfrm>
          <a:off x="0" y="0"/>
          <a:ext cx="0" cy="0"/>
          <a:chOff x="0" y="0"/>
          <a:chExt cx="0" cy="0"/>
        </a:xfrm>
      </p:grpSpPr>
      <p:sp>
        <p:nvSpPr>
          <p:cNvPr id="5" name="ZoneTexte 4">
            <a:extLst>
              <a:ext uri="{FF2B5EF4-FFF2-40B4-BE49-F238E27FC236}">
                <a16:creationId xmlns:a16="http://schemas.microsoft.com/office/drawing/2014/main" id="{989EB9BA-0D51-FF47-C77D-5044ED234BE3}"/>
              </a:ext>
            </a:extLst>
          </p:cNvPr>
          <p:cNvSpPr txBox="1"/>
          <p:nvPr/>
        </p:nvSpPr>
        <p:spPr>
          <a:xfrm rot="16200000">
            <a:off x="-4640502" y="4582077"/>
            <a:ext cx="9601204" cy="437043"/>
          </a:xfrm>
          <a:prstGeom prst="rect">
            <a:avLst/>
          </a:prstGeom>
          <a:solidFill>
            <a:srgbClr val="002060"/>
          </a:solidFill>
        </p:spPr>
        <p:txBody>
          <a:bodyPr wrap="square" rtlCol="0">
            <a:spAutoFit/>
          </a:bodyPr>
          <a:lstStyle/>
          <a:p>
            <a:pPr algn="ctr"/>
            <a:r>
              <a:rPr lang="fr-FR" sz="2240" b="1" dirty="0">
                <a:solidFill>
                  <a:schemeClr val="bg1"/>
                </a:solidFill>
              </a:rPr>
              <a:t>REFERENCE 2</a:t>
            </a:r>
          </a:p>
        </p:txBody>
      </p:sp>
      <p:sp>
        <p:nvSpPr>
          <p:cNvPr id="11" name="Rectangle 10">
            <a:extLst>
              <a:ext uri="{FF2B5EF4-FFF2-40B4-BE49-F238E27FC236}">
                <a16:creationId xmlns:a16="http://schemas.microsoft.com/office/drawing/2014/main" id="{AE179B01-0F2C-72DA-2A66-F6E80A8428D7}"/>
              </a:ext>
            </a:extLst>
          </p:cNvPr>
          <p:cNvSpPr/>
          <p:nvPr/>
        </p:nvSpPr>
        <p:spPr>
          <a:xfrm>
            <a:off x="5016225" y="735863"/>
            <a:ext cx="7526296" cy="4924657"/>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528"/>
          </a:p>
        </p:txBody>
      </p:sp>
      <p:sp>
        <p:nvSpPr>
          <p:cNvPr id="16" name="ZoneTexte 15">
            <a:extLst>
              <a:ext uri="{FF2B5EF4-FFF2-40B4-BE49-F238E27FC236}">
                <a16:creationId xmlns:a16="http://schemas.microsoft.com/office/drawing/2014/main" id="{BEE7DBF6-D527-0F5C-90A1-EF238C852837}"/>
              </a:ext>
            </a:extLst>
          </p:cNvPr>
          <p:cNvSpPr txBox="1"/>
          <p:nvPr/>
        </p:nvSpPr>
        <p:spPr>
          <a:xfrm>
            <a:off x="6639501" y="2384276"/>
            <a:ext cx="3556059" cy="1384995"/>
          </a:xfrm>
          <a:prstGeom prst="rect">
            <a:avLst/>
          </a:prstGeom>
          <a:noFill/>
        </p:spPr>
        <p:txBody>
          <a:bodyPr wrap="square" rtlCol="0">
            <a:spAutoFit/>
          </a:bodyPr>
          <a:lstStyle/>
          <a:p>
            <a:pPr eaLnBrk="1" hangingPunct="1"/>
            <a:r>
              <a:rPr lang="fr-FR" altLang="fr-FR" sz="1400" i="1" dirty="0"/>
              <a:t>Documents graphiques : </a:t>
            </a:r>
          </a:p>
          <a:p>
            <a:pPr eaLnBrk="1" hangingPunct="1"/>
            <a:r>
              <a:rPr lang="fr-FR" altLang="fr-FR" sz="1400" i="1" dirty="0"/>
              <a:t>PLAN MASSE</a:t>
            </a:r>
          </a:p>
          <a:p>
            <a:pPr eaLnBrk="1" hangingPunct="1"/>
            <a:r>
              <a:rPr lang="fr-FR" altLang="fr-FR" sz="1400" i="1" dirty="0"/>
              <a:t>PERSPECTIVE</a:t>
            </a:r>
          </a:p>
          <a:p>
            <a:pPr eaLnBrk="1" hangingPunct="1"/>
            <a:r>
              <a:rPr lang="fr-FR" altLang="fr-FR" sz="1400" i="1" dirty="0"/>
              <a:t>VUES EXTERIEURES, NTERIEURES</a:t>
            </a:r>
          </a:p>
          <a:p>
            <a:pPr eaLnBrk="1" hangingPunct="1"/>
            <a:r>
              <a:rPr lang="fr-FR" altLang="fr-FR" sz="1400" i="1" dirty="0"/>
              <a:t>AUTRE(S) ELEMENT(S) JUGE(S) PERTINENT (S) A LA DEFINITION DU PROJET </a:t>
            </a:r>
          </a:p>
        </p:txBody>
      </p:sp>
      <p:sp>
        <p:nvSpPr>
          <p:cNvPr id="9" name="Rectangle 8">
            <a:extLst>
              <a:ext uri="{FF2B5EF4-FFF2-40B4-BE49-F238E27FC236}">
                <a16:creationId xmlns:a16="http://schemas.microsoft.com/office/drawing/2014/main" id="{B104C557-0919-0945-B4A5-38E029C03867}"/>
              </a:ext>
            </a:extLst>
          </p:cNvPr>
          <p:cNvSpPr/>
          <p:nvPr/>
        </p:nvSpPr>
        <p:spPr>
          <a:xfrm>
            <a:off x="5029868" y="5852352"/>
            <a:ext cx="3626855" cy="3507506"/>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528"/>
          </a:p>
        </p:txBody>
      </p:sp>
      <p:sp>
        <p:nvSpPr>
          <p:cNvPr id="21" name="Rectangle 20">
            <a:extLst>
              <a:ext uri="{FF2B5EF4-FFF2-40B4-BE49-F238E27FC236}">
                <a16:creationId xmlns:a16="http://schemas.microsoft.com/office/drawing/2014/main" id="{1D7FBE5C-F57C-2021-2339-060CE181A9AF}"/>
              </a:ext>
            </a:extLst>
          </p:cNvPr>
          <p:cNvSpPr/>
          <p:nvPr/>
        </p:nvSpPr>
        <p:spPr>
          <a:xfrm>
            <a:off x="8945880" y="5852352"/>
            <a:ext cx="3598639" cy="3507506"/>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528"/>
          </a:p>
        </p:txBody>
      </p:sp>
      <p:sp>
        <p:nvSpPr>
          <p:cNvPr id="22" name="ZoneTexte 21">
            <a:extLst>
              <a:ext uri="{FF2B5EF4-FFF2-40B4-BE49-F238E27FC236}">
                <a16:creationId xmlns:a16="http://schemas.microsoft.com/office/drawing/2014/main" id="{CD53E2AF-6F7B-BF69-E40D-DF43D7868D57}"/>
              </a:ext>
            </a:extLst>
          </p:cNvPr>
          <p:cNvSpPr txBox="1"/>
          <p:nvPr/>
        </p:nvSpPr>
        <p:spPr>
          <a:xfrm>
            <a:off x="5116296" y="6911640"/>
            <a:ext cx="3393779" cy="1384995"/>
          </a:xfrm>
          <a:prstGeom prst="rect">
            <a:avLst/>
          </a:prstGeom>
          <a:noFill/>
        </p:spPr>
        <p:txBody>
          <a:bodyPr wrap="square" rtlCol="0">
            <a:spAutoFit/>
          </a:bodyPr>
          <a:lstStyle/>
          <a:p>
            <a:pPr eaLnBrk="1" hangingPunct="1"/>
            <a:r>
              <a:rPr lang="fr-FR" altLang="fr-FR" sz="1400" i="1" dirty="0"/>
              <a:t>Documents graphiques : </a:t>
            </a:r>
          </a:p>
          <a:p>
            <a:pPr eaLnBrk="1" hangingPunct="1"/>
            <a:r>
              <a:rPr lang="fr-FR" altLang="fr-FR" sz="1400" i="1" dirty="0"/>
              <a:t>PLAN MASSE</a:t>
            </a:r>
          </a:p>
          <a:p>
            <a:pPr eaLnBrk="1" hangingPunct="1"/>
            <a:r>
              <a:rPr lang="fr-FR" altLang="fr-FR" sz="1400" i="1" dirty="0"/>
              <a:t>PERSPECTIVE</a:t>
            </a:r>
          </a:p>
          <a:p>
            <a:r>
              <a:rPr lang="fr-FR" altLang="fr-FR" sz="1400" i="1" dirty="0"/>
              <a:t>VUES EXTERIEURES, NTERIEURES</a:t>
            </a:r>
          </a:p>
          <a:p>
            <a:pPr eaLnBrk="1" hangingPunct="1"/>
            <a:r>
              <a:rPr lang="fr-FR" altLang="fr-FR" sz="1400" i="1" dirty="0"/>
              <a:t>AUTRE(S) ELEMENT(S) JUGE(S) PERTINENT (S) A LA DEFINITION DU PROJET </a:t>
            </a:r>
          </a:p>
        </p:txBody>
      </p:sp>
      <p:sp>
        <p:nvSpPr>
          <p:cNvPr id="23" name="ZoneTexte 22">
            <a:extLst>
              <a:ext uri="{FF2B5EF4-FFF2-40B4-BE49-F238E27FC236}">
                <a16:creationId xmlns:a16="http://schemas.microsoft.com/office/drawing/2014/main" id="{8E5B13AA-3130-161E-0230-9B4AA0E3258A}"/>
              </a:ext>
            </a:extLst>
          </p:cNvPr>
          <p:cNvSpPr txBox="1"/>
          <p:nvPr/>
        </p:nvSpPr>
        <p:spPr>
          <a:xfrm>
            <a:off x="9148742" y="6911640"/>
            <a:ext cx="3393779" cy="1384995"/>
          </a:xfrm>
          <a:prstGeom prst="rect">
            <a:avLst/>
          </a:prstGeom>
          <a:noFill/>
        </p:spPr>
        <p:txBody>
          <a:bodyPr wrap="square" rtlCol="0">
            <a:spAutoFit/>
          </a:bodyPr>
          <a:lstStyle/>
          <a:p>
            <a:pPr eaLnBrk="1" hangingPunct="1"/>
            <a:r>
              <a:rPr lang="fr-FR" altLang="fr-FR" sz="1400" i="1" dirty="0"/>
              <a:t>Documents graphiques : </a:t>
            </a:r>
          </a:p>
          <a:p>
            <a:pPr eaLnBrk="1" hangingPunct="1"/>
            <a:r>
              <a:rPr lang="fr-FR" altLang="fr-FR" sz="1400" i="1" dirty="0"/>
              <a:t>PLAN MASSE</a:t>
            </a:r>
          </a:p>
          <a:p>
            <a:pPr eaLnBrk="1" hangingPunct="1"/>
            <a:r>
              <a:rPr lang="fr-FR" altLang="fr-FR" sz="1400" i="1" dirty="0"/>
              <a:t>PERSPECTIVE</a:t>
            </a:r>
          </a:p>
          <a:p>
            <a:r>
              <a:rPr lang="fr-FR" altLang="fr-FR" sz="1400" i="1" dirty="0"/>
              <a:t>VUES EXTERIEURES, NTERIEURES</a:t>
            </a:r>
          </a:p>
          <a:p>
            <a:pPr eaLnBrk="1" hangingPunct="1"/>
            <a:r>
              <a:rPr lang="fr-FR" altLang="fr-FR" sz="1400" i="1" dirty="0"/>
              <a:t>AUTRE(S) ELEMENT(S) JUGE(S) PERTINENT (S) A LA DEFINITION DU PROJET </a:t>
            </a:r>
          </a:p>
        </p:txBody>
      </p:sp>
      <p:sp>
        <p:nvSpPr>
          <p:cNvPr id="31" name="Rectangle 30">
            <a:extLst>
              <a:ext uri="{FF2B5EF4-FFF2-40B4-BE49-F238E27FC236}">
                <a16:creationId xmlns:a16="http://schemas.microsoft.com/office/drawing/2014/main" id="{A1D5F563-34C3-EC16-A3AE-12085A1DEBBC}"/>
              </a:ext>
            </a:extLst>
          </p:cNvPr>
          <p:cNvSpPr/>
          <p:nvPr/>
        </p:nvSpPr>
        <p:spPr>
          <a:xfrm>
            <a:off x="12048121" y="98674"/>
            <a:ext cx="494400" cy="45187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108" dirty="0"/>
          </a:p>
        </p:txBody>
      </p:sp>
      <p:sp>
        <p:nvSpPr>
          <p:cNvPr id="32" name="Espace réservé du numéro de diapositive 2">
            <a:extLst>
              <a:ext uri="{FF2B5EF4-FFF2-40B4-BE49-F238E27FC236}">
                <a16:creationId xmlns:a16="http://schemas.microsoft.com/office/drawing/2014/main" id="{986A8D01-FA96-E8C8-C7A1-4F30E6CD2C0D}"/>
              </a:ext>
            </a:extLst>
          </p:cNvPr>
          <p:cNvSpPr>
            <a:spLocks noGrp="1"/>
          </p:cNvSpPr>
          <p:nvPr>
            <p:ph type="sldNum" sz="quarter" idx="12"/>
          </p:nvPr>
        </p:nvSpPr>
        <p:spPr>
          <a:xfrm>
            <a:off x="11964410" y="78698"/>
            <a:ext cx="494399" cy="471855"/>
          </a:xfrm>
        </p:spPr>
        <p:txBody>
          <a:bodyPr/>
          <a:lstStyle/>
          <a:p>
            <a:fld id="{54689326-9E98-40CA-ACD5-82F1B1681A80}" type="slidenum">
              <a:rPr lang="fr-FR" b="1" smtClean="0">
                <a:solidFill>
                  <a:schemeClr val="bg1"/>
                </a:solidFill>
                <a:latin typeface="Century Gothic" panose="020B0502020202020204" pitchFamily="34" charset="0"/>
              </a:rPr>
              <a:t>5</a:t>
            </a:fld>
            <a:endParaRPr lang="fr-FR" b="1" dirty="0">
              <a:solidFill>
                <a:schemeClr val="bg1"/>
              </a:solidFill>
              <a:latin typeface="Century Gothic" panose="020B0502020202020204" pitchFamily="34" charset="0"/>
            </a:endParaRPr>
          </a:p>
        </p:txBody>
      </p:sp>
      <p:sp>
        <p:nvSpPr>
          <p:cNvPr id="2" name="ZoneTexte 14">
            <a:extLst>
              <a:ext uri="{FF2B5EF4-FFF2-40B4-BE49-F238E27FC236}">
                <a16:creationId xmlns:a16="http://schemas.microsoft.com/office/drawing/2014/main" id="{4FCBE2FF-794E-CBDE-5F59-4B631FADBC0D}"/>
              </a:ext>
            </a:extLst>
          </p:cNvPr>
          <p:cNvSpPr txBox="1">
            <a:spLocks noChangeArrowheads="1"/>
          </p:cNvSpPr>
          <p:nvPr>
            <p:custDataLst>
              <p:tags r:id="rId1"/>
            </p:custDataLst>
          </p:nvPr>
        </p:nvSpPr>
        <p:spPr bwMode="auto">
          <a:xfrm>
            <a:off x="640358" y="735863"/>
            <a:ext cx="4387511" cy="726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fr-FR" altLang="fr-FR" b="1" u="sng" dirty="0">
                <a:solidFill>
                  <a:srgbClr val="002060"/>
                </a:solidFill>
              </a:rPr>
              <a:t>Renseignement sur la référence présentée :</a:t>
            </a:r>
          </a:p>
          <a:p>
            <a:endParaRPr lang="fr-FR" altLang="fr-FR" sz="1400" b="1" u="sng" dirty="0">
              <a:solidFill>
                <a:srgbClr val="002060"/>
              </a:solidFill>
            </a:endParaRPr>
          </a:p>
          <a:p>
            <a:r>
              <a:rPr lang="fr-FR" altLang="fr-FR" sz="1400" dirty="0">
                <a:solidFill>
                  <a:srgbClr val="002060"/>
                </a:solidFill>
              </a:rPr>
              <a:t>Désignation de l’opération : </a:t>
            </a:r>
            <a:r>
              <a:rPr lang="fr-FR" sz="1400" b="1" i="1" dirty="0">
                <a:solidFill>
                  <a:schemeClr val="accent1">
                    <a:lumMod val="75000"/>
                  </a:schemeClr>
                </a:solidFill>
              </a:rPr>
              <a:t>A compléter</a:t>
            </a:r>
          </a:p>
          <a:p>
            <a:endParaRPr lang="fr-FR" altLang="fr-FR" sz="1400" dirty="0">
              <a:solidFill>
                <a:srgbClr val="002060"/>
              </a:solidFill>
            </a:endParaRPr>
          </a:p>
          <a:p>
            <a:r>
              <a:rPr lang="fr-FR" altLang="fr-FR" sz="1400" dirty="0">
                <a:solidFill>
                  <a:srgbClr val="002060"/>
                </a:solidFill>
              </a:rPr>
              <a:t>Lieu de réalisation :</a:t>
            </a:r>
            <a:r>
              <a:rPr lang="fr-FR" sz="1400" b="1" i="1" dirty="0">
                <a:solidFill>
                  <a:schemeClr val="accent1">
                    <a:lumMod val="75000"/>
                  </a:schemeClr>
                </a:solidFill>
              </a:rPr>
              <a:t>A compléter</a:t>
            </a:r>
          </a:p>
          <a:p>
            <a:endParaRPr lang="fr-FR" altLang="fr-FR" sz="1400" dirty="0">
              <a:solidFill>
                <a:srgbClr val="002060"/>
              </a:solidFill>
            </a:endParaRPr>
          </a:p>
          <a:p>
            <a:r>
              <a:rPr lang="fr-FR" altLang="fr-FR" sz="1400" dirty="0">
                <a:solidFill>
                  <a:srgbClr val="002060"/>
                </a:solidFill>
              </a:rPr>
              <a:t>Maître d’ouvrage : </a:t>
            </a:r>
            <a:r>
              <a:rPr lang="fr-FR" sz="1400" b="1" i="1" dirty="0">
                <a:solidFill>
                  <a:schemeClr val="accent1">
                    <a:lumMod val="75000"/>
                  </a:schemeClr>
                </a:solidFill>
              </a:rPr>
              <a:t>A compléter			</a:t>
            </a:r>
          </a:p>
          <a:p>
            <a:endParaRPr lang="fr-FR" altLang="fr-FR" sz="1400" dirty="0">
              <a:solidFill>
                <a:srgbClr val="002060"/>
              </a:solidFill>
            </a:endParaRPr>
          </a:p>
          <a:p>
            <a:r>
              <a:rPr lang="fr-FR" altLang="fr-FR" sz="1400" dirty="0">
                <a:solidFill>
                  <a:srgbClr val="002060"/>
                </a:solidFill>
              </a:rPr>
              <a:t>Type d’ouvrage : </a:t>
            </a:r>
            <a:r>
              <a:rPr lang="fr-FR" sz="1400" b="1" i="1" dirty="0">
                <a:solidFill>
                  <a:schemeClr val="accent1">
                    <a:lumMod val="75000"/>
                  </a:schemeClr>
                </a:solidFill>
              </a:rPr>
              <a:t>A compléter</a:t>
            </a:r>
          </a:p>
          <a:p>
            <a:endParaRPr lang="fr-FR" altLang="fr-FR" sz="1400" dirty="0">
              <a:solidFill>
                <a:srgbClr val="002060"/>
              </a:solidFill>
            </a:endParaRPr>
          </a:p>
          <a:p>
            <a:r>
              <a:rPr lang="fr-FR" altLang="fr-FR" sz="1400" dirty="0">
                <a:solidFill>
                  <a:srgbClr val="002060"/>
                </a:solidFill>
              </a:rPr>
              <a:t>Surface de plancher (m²) : </a:t>
            </a:r>
            <a:r>
              <a:rPr lang="fr-FR" sz="1400" b="1" i="1" dirty="0">
                <a:solidFill>
                  <a:schemeClr val="accent1">
                    <a:lumMod val="75000"/>
                  </a:schemeClr>
                </a:solidFill>
              </a:rPr>
              <a:t>A compléter</a:t>
            </a:r>
          </a:p>
          <a:p>
            <a:endParaRPr lang="fr-FR" sz="1400" b="1" i="1" dirty="0">
              <a:solidFill>
                <a:schemeClr val="accent1">
                  <a:lumMod val="75000"/>
                </a:schemeClr>
              </a:solidFill>
            </a:endParaRPr>
          </a:p>
          <a:p>
            <a:r>
              <a:rPr lang="fr-FR" altLang="fr-FR" sz="1400" dirty="0">
                <a:solidFill>
                  <a:srgbClr val="002060"/>
                </a:solidFill>
              </a:rPr>
              <a:t>Catégorie du bâtiment : </a:t>
            </a:r>
            <a:r>
              <a:rPr lang="fr-FR" sz="1400" b="1" i="1" dirty="0">
                <a:solidFill>
                  <a:schemeClr val="accent1">
                    <a:lumMod val="75000"/>
                  </a:schemeClr>
                </a:solidFill>
              </a:rPr>
              <a:t>A compléter</a:t>
            </a:r>
          </a:p>
          <a:p>
            <a:endParaRPr lang="fr-FR" sz="1400" b="1" i="1" dirty="0">
              <a:solidFill>
                <a:schemeClr val="accent1">
                  <a:lumMod val="75000"/>
                </a:schemeClr>
              </a:solidFill>
            </a:endParaRPr>
          </a:p>
          <a:p>
            <a:r>
              <a:rPr lang="fr-FR" altLang="fr-FR" sz="1400" dirty="0">
                <a:solidFill>
                  <a:srgbClr val="002060"/>
                </a:solidFill>
              </a:rPr>
              <a:t>Avancement / Date de livraison :</a:t>
            </a:r>
            <a:r>
              <a:rPr lang="fr-FR" sz="1400" b="1" i="1" dirty="0">
                <a:solidFill>
                  <a:schemeClr val="accent1">
                    <a:lumMod val="75000"/>
                  </a:schemeClr>
                </a:solidFill>
              </a:rPr>
              <a:t>A compléter</a:t>
            </a:r>
          </a:p>
          <a:p>
            <a:endParaRPr lang="fr-FR" altLang="fr-FR" sz="1400" dirty="0">
              <a:solidFill>
                <a:srgbClr val="002060"/>
              </a:solidFill>
            </a:endParaRPr>
          </a:p>
          <a:p>
            <a:r>
              <a:rPr lang="fr-FR" altLang="fr-FR" sz="1400" dirty="0">
                <a:solidFill>
                  <a:srgbClr val="002060"/>
                </a:solidFill>
              </a:rPr>
              <a:t>Montant de travaux (€HT) : </a:t>
            </a:r>
            <a:r>
              <a:rPr lang="fr-FR" sz="1400" b="1" i="1" dirty="0">
                <a:solidFill>
                  <a:schemeClr val="accent1">
                    <a:lumMod val="75000"/>
                  </a:schemeClr>
                </a:solidFill>
              </a:rPr>
              <a:t>A compléter</a:t>
            </a:r>
            <a:endParaRPr lang="fr-FR" altLang="fr-FR" sz="1400" dirty="0">
              <a:solidFill>
                <a:srgbClr val="002060"/>
              </a:solidFill>
            </a:endParaRPr>
          </a:p>
          <a:p>
            <a:endParaRPr lang="fr-FR" altLang="fr-FR" sz="1400" dirty="0">
              <a:solidFill>
                <a:srgbClr val="002060"/>
              </a:solidFill>
            </a:endParaRPr>
          </a:p>
          <a:p>
            <a:r>
              <a:rPr lang="fr-FR" altLang="fr-FR" sz="1400" dirty="0">
                <a:solidFill>
                  <a:srgbClr val="002060"/>
                </a:solidFill>
              </a:rPr>
              <a:t>Eléments de mission : </a:t>
            </a:r>
            <a:r>
              <a:rPr lang="fr-FR" sz="1400" b="1" i="1" dirty="0">
                <a:solidFill>
                  <a:schemeClr val="accent1">
                    <a:lumMod val="75000"/>
                  </a:schemeClr>
                </a:solidFill>
              </a:rPr>
              <a:t>A compléter</a:t>
            </a:r>
            <a:endParaRPr lang="fr-FR" altLang="fr-FR" sz="1400" dirty="0">
              <a:solidFill>
                <a:srgbClr val="002060"/>
              </a:solidFill>
            </a:endParaRPr>
          </a:p>
          <a:p>
            <a:endParaRPr lang="fr-FR" altLang="fr-FR" sz="1400" dirty="0">
              <a:solidFill>
                <a:srgbClr val="002060"/>
              </a:solidFill>
            </a:endParaRPr>
          </a:p>
          <a:p>
            <a:r>
              <a:rPr lang="fr-FR" altLang="fr-FR" sz="1400" dirty="0">
                <a:solidFill>
                  <a:srgbClr val="002060"/>
                </a:solidFill>
              </a:rPr>
              <a:t>Performances énergétiques, </a:t>
            </a:r>
          </a:p>
          <a:p>
            <a:r>
              <a:rPr lang="fr-FR" altLang="fr-FR" sz="1400" dirty="0">
                <a:solidFill>
                  <a:srgbClr val="002060"/>
                </a:solidFill>
              </a:rPr>
              <a:t>environnementales, acoustique, labels, constructions innovantes : </a:t>
            </a:r>
          </a:p>
          <a:p>
            <a:r>
              <a:rPr lang="fr-FR" sz="1400" b="1" i="1" dirty="0">
                <a:solidFill>
                  <a:schemeClr val="accent1">
                    <a:lumMod val="75000"/>
                  </a:schemeClr>
                </a:solidFill>
              </a:rPr>
              <a:t>A compléter</a:t>
            </a:r>
            <a:endParaRPr lang="fr-FR" altLang="fr-FR" sz="1400" dirty="0">
              <a:solidFill>
                <a:srgbClr val="002060"/>
              </a:solidFill>
            </a:endParaRPr>
          </a:p>
          <a:p>
            <a:endParaRPr lang="fr-FR" altLang="fr-FR" sz="1400" dirty="0">
              <a:solidFill>
                <a:srgbClr val="002060"/>
              </a:solidFill>
            </a:endParaRPr>
          </a:p>
          <a:p>
            <a:r>
              <a:rPr lang="fr-FR" altLang="fr-FR" sz="1400" dirty="0">
                <a:solidFill>
                  <a:srgbClr val="002060"/>
                </a:solidFill>
              </a:rPr>
              <a:t>Courte description des matériaux et systèmes </a:t>
            </a:r>
          </a:p>
          <a:p>
            <a:r>
              <a:rPr lang="fr-FR" altLang="fr-FR" sz="1400" dirty="0">
                <a:solidFill>
                  <a:srgbClr val="002060"/>
                </a:solidFill>
              </a:rPr>
              <a:t>mis en œuvre :  </a:t>
            </a:r>
            <a:r>
              <a:rPr lang="fr-FR" sz="1400" b="1" i="1" dirty="0">
                <a:solidFill>
                  <a:schemeClr val="accent1">
                    <a:lumMod val="75000"/>
                  </a:schemeClr>
                </a:solidFill>
              </a:rPr>
              <a:t>A compléter</a:t>
            </a:r>
            <a:endParaRPr lang="fr-FR" altLang="fr-FR" sz="1400" dirty="0">
              <a:solidFill>
                <a:srgbClr val="002060"/>
              </a:solidFill>
            </a:endParaRPr>
          </a:p>
          <a:p>
            <a:endParaRPr lang="fr-FR" altLang="fr-FR" sz="1400" dirty="0">
              <a:solidFill>
                <a:srgbClr val="002060"/>
              </a:solidFill>
            </a:endParaRPr>
          </a:p>
          <a:p>
            <a:r>
              <a:rPr lang="fr-FR" altLang="fr-FR" sz="1400" dirty="0">
                <a:solidFill>
                  <a:srgbClr val="002060"/>
                </a:solidFill>
              </a:rPr>
              <a:t>Spécificités  / problématiques particulières du projet :</a:t>
            </a:r>
          </a:p>
          <a:p>
            <a:r>
              <a:rPr lang="fr-FR" sz="1400" b="1" i="1" dirty="0">
                <a:solidFill>
                  <a:schemeClr val="accent1">
                    <a:lumMod val="75000"/>
                  </a:schemeClr>
                </a:solidFill>
              </a:rPr>
              <a:t>A compléter</a:t>
            </a:r>
          </a:p>
          <a:p>
            <a:pPr algn="just"/>
            <a:endParaRPr lang="fr-FR" altLang="fr-FR" sz="1400" dirty="0">
              <a:solidFill>
                <a:srgbClr val="002060"/>
              </a:solidFill>
            </a:endParaRPr>
          </a:p>
          <a:p>
            <a:pPr algn="just"/>
            <a:endParaRPr lang="fr-FR" altLang="fr-FR" sz="1400" i="1" dirty="0">
              <a:solidFill>
                <a:srgbClr val="002060"/>
              </a:solidFill>
            </a:endParaRPr>
          </a:p>
        </p:txBody>
      </p:sp>
      <p:sp>
        <p:nvSpPr>
          <p:cNvPr id="3" name="Rectangle 3">
            <a:extLst>
              <a:ext uri="{FF2B5EF4-FFF2-40B4-BE49-F238E27FC236}">
                <a16:creationId xmlns:a16="http://schemas.microsoft.com/office/drawing/2014/main" id="{7DA5FD24-542F-AEE1-362D-09F139513F4D}"/>
              </a:ext>
            </a:extLst>
          </p:cNvPr>
          <p:cNvSpPr>
            <a:spLocks noChangeArrowheads="1"/>
          </p:cNvSpPr>
          <p:nvPr>
            <p:custDataLst>
              <p:tags r:id="rId2"/>
            </p:custDataLst>
          </p:nvPr>
        </p:nvSpPr>
        <p:spPr bwMode="auto">
          <a:xfrm>
            <a:off x="1574762" y="239837"/>
            <a:ext cx="96520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eaLnBrk="1" hangingPunct="1"/>
            <a:r>
              <a:rPr lang="fr-FR" altLang="fr-FR" sz="2000" b="1" u="sng" dirty="0">
                <a:solidFill>
                  <a:srgbClr val="002060"/>
                </a:solidFill>
                <a:latin typeface="+mn-lt"/>
              </a:rPr>
              <a:t>Renseignements sur le candidat </a:t>
            </a:r>
            <a:r>
              <a:rPr lang="fr-FR" altLang="fr-FR" sz="2000" b="1" dirty="0">
                <a:solidFill>
                  <a:srgbClr val="002060"/>
                </a:solidFill>
                <a:latin typeface="+mn-lt"/>
              </a:rPr>
              <a:t>:  Nom du groupement / Société : </a:t>
            </a:r>
            <a:r>
              <a:rPr lang="fr-FR" altLang="fr-FR" sz="2000" b="1" i="1" dirty="0">
                <a:solidFill>
                  <a:schemeClr val="accent1">
                    <a:lumMod val="75000"/>
                  </a:schemeClr>
                </a:solidFill>
                <a:latin typeface="+mn-lt"/>
              </a:rPr>
              <a:t>A compléter</a:t>
            </a:r>
          </a:p>
        </p:txBody>
      </p:sp>
    </p:spTree>
    <p:extLst>
      <p:ext uri="{BB962C8B-B14F-4D97-AF65-F5344CB8AC3E}">
        <p14:creationId xmlns:p14="http://schemas.microsoft.com/office/powerpoint/2010/main" val="3271620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CA553C-8A63-0DF3-3F5B-B0B1AAA5ED4D}"/>
            </a:ext>
          </a:extLst>
        </p:cNvPr>
        <p:cNvGrpSpPr/>
        <p:nvPr/>
      </p:nvGrpSpPr>
      <p:grpSpPr>
        <a:xfrm>
          <a:off x="0" y="0"/>
          <a:ext cx="0" cy="0"/>
          <a:chOff x="0" y="0"/>
          <a:chExt cx="0" cy="0"/>
        </a:xfrm>
      </p:grpSpPr>
      <p:sp>
        <p:nvSpPr>
          <p:cNvPr id="5" name="ZoneTexte 4">
            <a:extLst>
              <a:ext uri="{FF2B5EF4-FFF2-40B4-BE49-F238E27FC236}">
                <a16:creationId xmlns:a16="http://schemas.microsoft.com/office/drawing/2014/main" id="{C2931009-10DD-AD27-552D-E87A893098AD}"/>
              </a:ext>
            </a:extLst>
          </p:cNvPr>
          <p:cNvSpPr txBox="1"/>
          <p:nvPr/>
        </p:nvSpPr>
        <p:spPr>
          <a:xfrm rot="16200000">
            <a:off x="-4640502" y="4582077"/>
            <a:ext cx="9601204" cy="437043"/>
          </a:xfrm>
          <a:prstGeom prst="rect">
            <a:avLst/>
          </a:prstGeom>
          <a:solidFill>
            <a:srgbClr val="002060"/>
          </a:solidFill>
        </p:spPr>
        <p:txBody>
          <a:bodyPr wrap="square" rtlCol="0">
            <a:spAutoFit/>
          </a:bodyPr>
          <a:lstStyle/>
          <a:p>
            <a:pPr algn="ctr"/>
            <a:r>
              <a:rPr lang="fr-FR" sz="2240" b="1" dirty="0">
                <a:solidFill>
                  <a:schemeClr val="bg1"/>
                </a:solidFill>
              </a:rPr>
              <a:t>REFERENCE 3</a:t>
            </a:r>
          </a:p>
        </p:txBody>
      </p:sp>
      <p:sp>
        <p:nvSpPr>
          <p:cNvPr id="11" name="Rectangle 10">
            <a:extLst>
              <a:ext uri="{FF2B5EF4-FFF2-40B4-BE49-F238E27FC236}">
                <a16:creationId xmlns:a16="http://schemas.microsoft.com/office/drawing/2014/main" id="{DEEF6F15-3AD9-76ED-F19D-922A7CD4F86A}"/>
              </a:ext>
            </a:extLst>
          </p:cNvPr>
          <p:cNvSpPr/>
          <p:nvPr/>
        </p:nvSpPr>
        <p:spPr>
          <a:xfrm>
            <a:off x="5016225" y="735863"/>
            <a:ext cx="7526296" cy="4924657"/>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528"/>
          </a:p>
        </p:txBody>
      </p:sp>
      <p:sp>
        <p:nvSpPr>
          <p:cNvPr id="16" name="ZoneTexte 15">
            <a:extLst>
              <a:ext uri="{FF2B5EF4-FFF2-40B4-BE49-F238E27FC236}">
                <a16:creationId xmlns:a16="http://schemas.microsoft.com/office/drawing/2014/main" id="{77DE270A-5485-41BA-D122-F5DFB486A02D}"/>
              </a:ext>
            </a:extLst>
          </p:cNvPr>
          <p:cNvSpPr txBox="1"/>
          <p:nvPr/>
        </p:nvSpPr>
        <p:spPr>
          <a:xfrm>
            <a:off x="6639501" y="2384276"/>
            <a:ext cx="3556059" cy="1384995"/>
          </a:xfrm>
          <a:prstGeom prst="rect">
            <a:avLst/>
          </a:prstGeom>
          <a:noFill/>
        </p:spPr>
        <p:txBody>
          <a:bodyPr wrap="square" rtlCol="0">
            <a:spAutoFit/>
          </a:bodyPr>
          <a:lstStyle/>
          <a:p>
            <a:pPr eaLnBrk="1" hangingPunct="1"/>
            <a:r>
              <a:rPr lang="fr-FR" altLang="fr-FR" sz="1400" i="1" dirty="0"/>
              <a:t>Documents graphiques : </a:t>
            </a:r>
          </a:p>
          <a:p>
            <a:pPr eaLnBrk="1" hangingPunct="1"/>
            <a:r>
              <a:rPr lang="fr-FR" altLang="fr-FR" sz="1400" i="1" dirty="0"/>
              <a:t>PLAN MASSE</a:t>
            </a:r>
          </a:p>
          <a:p>
            <a:pPr eaLnBrk="1" hangingPunct="1"/>
            <a:r>
              <a:rPr lang="fr-FR" altLang="fr-FR" sz="1400" i="1" dirty="0"/>
              <a:t>PERSPECTIVE</a:t>
            </a:r>
          </a:p>
          <a:p>
            <a:pPr eaLnBrk="1" hangingPunct="1"/>
            <a:r>
              <a:rPr lang="fr-FR" altLang="fr-FR" sz="1400" i="1" dirty="0"/>
              <a:t>VUES EXTERIEURES, NTERIEURES</a:t>
            </a:r>
          </a:p>
          <a:p>
            <a:pPr eaLnBrk="1" hangingPunct="1"/>
            <a:r>
              <a:rPr lang="fr-FR" altLang="fr-FR" sz="1400" i="1" dirty="0"/>
              <a:t>AUTRE(S) ELEMENT(S) JUGE(S) PERTINENT (S) A LA DEFINITION DU PROJET </a:t>
            </a:r>
          </a:p>
        </p:txBody>
      </p:sp>
      <p:sp>
        <p:nvSpPr>
          <p:cNvPr id="9" name="Rectangle 8">
            <a:extLst>
              <a:ext uri="{FF2B5EF4-FFF2-40B4-BE49-F238E27FC236}">
                <a16:creationId xmlns:a16="http://schemas.microsoft.com/office/drawing/2014/main" id="{05B8BAC9-D47E-217F-7AD4-2EBFB8286E43}"/>
              </a:ext>
            </a:extLst>
          </p:cNvPr>
          <p:cNvSpPr/>
          <p:nvPr/>
        </p:nvSpPr>
        <p:spPr>
          <a:xfrm>
            <a:off x="5029868" y="5852352"/>
            <a:ext cx="3626855" cy="3507506"/>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528"/>
          </a:p>
        </p:txBody>
      </p:sp>
      <p:sp>
        <p:nvSpPr>
          <p:cNvPr id="21" name="Rectangle 20">
            <a:extLst>
              <a:ext uri="{FF2B5EF4-FFF2-40B4-BE49-F238E27FC236}">
                <a16:creationId xmlns:a16="http://schemas.microsoft.com/office/drawing/2014/main" id="{08038E53-9F69-5D05-E82C-3FDEBC708E22}"/>
              </a:ext>
            </a:extLst>
          </p:cNvPr>
          <p:cNvSpPr/>
          <p:nvPr/>
        </p:nvSpPr>
        <p:spPr>
          <a:xfrm>
            <a:off x="8945880" y="5852352"/>
            <a:ext cx="3598639" cy="3507506"/>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528"/>
          </a:p>
        </p:txBody>
      </p:sp>
      <p:sp>
        <p:nvSpPr>
          <p:cNvPr id="22" name="ZoneTexte 21">
            <a:extLst>
              <a:ext uri="{FF2B5EF4-FFF2-40B4-BE49-F238E27FC236}">
                <a16:creationId xmlns:a16="http://schemas.microsoft.com/office/drawing/2014/main" id="{ECF40C90-60B1-CC6B-D666-FC6CD1E8945D}"/>
              </a:ext>
            </a:extLst>
          </p:cNvPr>
          <p:cNvSpPr txBox="1"/>
          <p:nvPr/>
        </p:nvSpPr>
        <p:spPr>
          <a:xfrm>
            <a:off x="5116296" y="6911640"/>
            <a:ext cx="3393779" cy="1384995"/>
          </a:xfrm>
          <a:prstGeom prst="rect">
            <a:avLst/>
          </a:prstGeom>
          <a:noFill/>
        </p:spPr>
        <p:txBody>
          <a:bodyPr wrap="square" rtlCol="0">
            <a:spAutoFit/>
          </a:bodyPr>
          <a:lstStyle/>
          <a:p>
            <a:pPr eaLnBrk="1" hangingPunct="1"/>
            <a:r>
              <a:rPr lang="fr-FR" altLang="fr-FR" sz="1400" i="1" dirty="0"/>
              <a:t>Documents graphiques : </a:t>
            </a:r>
          </a:p>
          <a:p>
            <a:pPr eaLnBrk="1" hangingPunct="1"/>
            <a:r>
              <a:rPr lang="fr-FR" altLang="fr-FR" sz="1400" i="1" dirty="0"/>
              <a:t>PLAN MASSE</a:t>
            </a:r>
          </a:p>
          <a:p>
            <a:pPr eaLnBrk="1" hangingPunct="1"/>
            <a:r>
              <a:rPr lang="fr-FR" altLang="fr-FR" sz="1400" i="1" dirty="0"/>
              <a:t>PERSPECTIVE</a:t>
            </a:r>
          </a:p>
          <a:p>
            <a:r>
              <a:rPr lang="fr-FR" altLang="fr-FR" sz="1400" i="1" dirty="0"/>
              <a:t>VUES EXTERIEURES, NTERIEURES</a:t>
            </a:r>
          </a:p>
          <a:p>
            <a:pPr eaLnBrk="1" hangingPunct="1"/>
            <a:r>
              <a:rPr lang="fr-FR" altLang="fr-FR" sz="1400" i="1" dirty="0"/>
              <a:t>AUTRE(S) ELEMENT(S) JUGE(S) PERTINENT (S) A LA DEFINITION DU PROJET </a:t>
            </a:r>
          </a:p>
        </p:txBody>
      </p:sp>
      <p:sp>
        <p:nvSpPr>
          <p:cNvPr id="23" name="ZoneTexte 22">
            <a:extLst>
              <a:ext uri="{FF2B5EF4-FFF2-40B4-BE49-F238E27FC236}">
                <a16:creationId xmlns:a16="http://schemas.microsoft.com/office/drawing/2014/main" id="{CF2673F3-B53C-F85F-A339-89169C81400A}"/>
              </a:ext>
            </a:extLst>
          </p:cNvPr>
          <p:cNvSpPr txBox="1"/>
          <p:nvPr/>
        </p:nvSpPr>
        <p:spPr>
          <a:xfrm>
            <a:off x="9148742" y="6911640"/>
            <a:ext cx="3393779" cy="1384995"/>
          </a:xfrm>
          <a:prstGeom prst="rect">
            <a:avLst/>
          </a:prstGeom>
          <a:noFill/>
        </p:spPr>
        <p:txBody>
          <a:bodyPr wrap="square" rtlCol="0">
            <a:spAutoFit/>
          </a:bodyPr>
          <a:lstStyle/>
          <a:p>
            <a:pPr eaLnBrk="1" hangingPunct="1"/>
            <a:r>
              <a:rPr lang="fr-FR" altLang="fr-FR" sz="1400" i="1" dirty="0"/>
              <a:t>Documents graphiques : </a:t>
            </a:r>
          </a:p>
          <a:p>
            <a:pPr eaLnBrk="1" hangingPunct="1"/>
            <a:r>
              <a:rPr lang="fr-FR" altLang="fr-FR" sz="1400" i="1" dirty="0"/>
              <a:t>PLAN MASSE</a:t>
            </a:r>
          </a:p>
          <a:p>
            <a:pPr eaLnBrk="1" hangingPunct="1"/>
            <a:r>
              <a:rPr lang="fr-FR" altLang="fr-FR" sz="1400" i="1" dirty="0"/>
              <a:t>PERSPECTIVE</a:t>
            </a:r>
          </a:p>
          <a:p>
            <a:r>
              <a:rPr lang="fr-FR" altLang="fr-FR" sz="1400" i="1" dirty="0"/>
              <a:t>VUES EXTERIEURES, NTERIEURES</a:t>
            </a:r>
          </a:p>
          <a:p>
            <a:pPr eaLnBrk="1" hangingPunct="1"/>
            <a:r>
              <a:rPr lang="fr-FR" altLang="fr-FR" sz="1400" i="1" dirty="0"/>
              <a:t>AUTRE(S) ELEMENT(S) JUGE(S) PERTINENT (S) A LA DEFINITION DU PROJET </a:t>
            </a:r>
          </a:p>
        </p:txBody>
      </p:sp>
      <p:sp>
        <p:nvSpPr>
          <p:cNvPr id="31" name="Rectangle 30">
            <a:extLst>
              <a:ext uri="{FF2B5EF4-FFF2-40B4-BE49-F238E27FC236}">
                <a16:creationId xmlns:a16="http://schemas.microsoft.com/office/drawing/2014/main" id="{EBC7339E-DD2E-90E3-09BF-0C5A1A73E8F2}"/>
              </a:ext>
            </a:extLst>
          </p:cNvPr>
          <p:cNvSpPr/>
          <p:nvPr/>
        </p:nvSpPr>
        <p:spPr>
          <a:xfrm>
            <a:off x="12048121" y="98674"/>
            <a:ext cx="494400" cy="45187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108" dirty="0"/>
          </a:p>
        </p:txBody>
      </p:sp>
      <p:sp>
        <p:nvSpPr>
          <p:cNvPr id="32" name="Espace réservé du numéro de diapositive 2">
            <a:extLst>
              <a:ext uri="{FF2B5EF4-FFF2-40B4-BE49-F238E27FC236}">
                <a16:creationId xmlns:a16="http://schemas.microsoft.com/office/drawing/2014/main" id="{332D0E46-FD14-36D8-15E7-0C01C6A8A16B}"/>
              </a:ext>
            </a:extLst>
          </p:cNvPr>
          <p:cNvSpPr>
            <a:spLocks noGrp="1"/>
          </p:cNvSpPr>
          <p:nvPr>
            <p:ph type="sldNum" sz="quarter" idx="12"/>
          </p:nvPr>
        </p:nvSpPr>
        <p:spPr>
          <a:xfrm>
            <a:off x="11964410" y="78698"/>
            <a:ext cx="494399" cy="471855"/>
          </a:xfrm>
        </p:spPr>
        <p:txBody>
          <a:bodyPr/>
          <a:lstStyle/>
          <a:p>
            <a:fld id="{54689326-9E98-40CA-ACD5-82F1B1681A80}" type="slidenum">
              <a:rPr lang="fr-FR" b="1" smtClean="0">
                <a:solidFill>
                  <a:schemeClr val="bg1"/>
                </a:solidFill>
                <a:latin typeface="Century Gothic" panose="020B0502020202020204" pitchFamily="34" charset="0"/>
              </a:rPr>
              <a:t>6</a:t>
            </a:fld>
            <a:endParaRPr lang="fr-FR" b="1" dirty="0">
              <a:solidFill>
                <a:schemeClr val="bg1"/>
              </a:solidFill>
              <a:latin typeface="Century Gothic" panose="020B0502020202020204" pitchFamily="34" charset="0"/>
            </a:endParaRPr>
          </a:p>
        </p:txBody>
      </p:sp>
      <p:sp>
        <p:nvSpPr>
          <p:cNvPr id="2" name="ZoneTexte 14">
            <a:extLst>
              <a:ext uri="{FF2B5EF4-FFF2-40B4-BE49-F238E27FC236}">
                <a16:creationId xmlns:a16="http://schemas.microsoft.com/office/drawing/2014/main" id="{7B2366F3-FD6E-2246-83BC-A33E5A41E4A1}"/>
              </a:ext>
            </a:extLst>
          </p:cNvPr>
          <p:cNvSpPr txBox="1">
            <a:spLocks noChangeArrowheads="1"/>
          </p:cNvSpPr>
          <p:nvPr>
            <p:custDataLst>
              <p:tags r:id="rId1"/>
            </p:custDataLst>
          </p:nvPr>
        </p:nvSpPr>
        <p:spPr bwMode="auto">
          <a:xfrm>
            <a:off x="640358" y="735863"/>
            <a:ext cx="4387511" cy="726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fr-FR" altLang="fr-FR" b="1" u="sng" dirty="0">
                <a:solidFill>
                  <a:srgbClr val="002060"/>
                </a:solidFill>
              </a:rPr>
              <a:t>Renseignement sur la référence présentée :</a:t>
            </a:r>
          </a:p>
          <a:p>
            <a:endParaRPr lang="fr-FR" altLang="fr-FR" sz="1400" b="1" u="sng" dirty="0">
              <a:solidFill>
                <a:srgbClr val="002060"/>
              </a:solidFill>
            </a:endParaRPr>
          </a:p>
          <a:p>
            <a:r>
              <a:rPr lang="fr-FR" altLang="fr-FR" sz="1400" dirty="0">
                <a:solidFill>
                  <a:srgbClr val="002060"/>
                </a:solidFill>
              </a:rPr>
              <a:t>Désignation de l’opération : </a:t>
            </a:r>
            <a:r>
              <a:rPr lang="fr-FR" sz="1400" b="1" i="1" dirty="0">
                <a:solidFill>
                  <a:schemeClr val="accent1">
                    <a:lumMod val="75000"/>
                  </a:schemeClr>
                </a:solidFill>
              </a:rPr>
              <a:t>A compléter</a:t>
            </a:r>
          </a:p>
          <a:p>
            <a:endParaRPr lang="fr-FR" altLang="fr-FR" sz="1400" dirty="0">
              <a:solidFill>
                <a:srgbClr val="002060"/>
              </a:solidFill>
            </a:endParaRPr>
          </a:p>
          <a:p>
            <a:r>
              <a:rPr lang="fr-FR" altLang="fr-FR" sz="1400" dirty="0">
                <a:solidFill>
                  <a:srgbClr val="002060"/>
                </a:solidFill>
              </a:rPr>
              <a:t>Lieu de réalisation :</a:t>
            </a:r>
            <a:r>
              <a:rPr lang="fr-FR" sz="1400" b="1" i="1" dirty="0">
                <a:solidFill>
                  <a:schemeClr val="accent1">
                    <a:lumMod val="75000"/>
                  </a:schemeClr>
                </a:solidFill>
              </a:rPr>
              <a:t>A compléter</a:t>
            </a:r>
          </a:p>
          <a:p>
            <a:endParaRPr lang="fr-FR" altLang="fr-FR" sz="1400" dirty="0">
              <a:solidFill>
                <a:srgbClr val="002060"/>
              </a:solidFill>
            </a:endParaRPr>
          </a:p>
          <a:p>
            <a:r>
              <a:rPr lang="fr-FR" altLang="fr-FR" sz="1400" dirty="0">
                <a:solidFill>
                  <a:srgbClr val="002060"/>
                </a:solidFill>
              </a:rPr>
              <a:t>Maître d’ouvrage : </a:t>
            </a:r>
            <a:r>
              <a:rPr lang="fr-FR" sz="1400" b="1" i="1" dirty="0">
                <a:solidFill>
                  <a:schemeClr val="accent1">
                    <a:lumMod val="75000"/>
                  </a:schemeClr>
                </a:solidFill>
              </a:rPr>
              <a:t>A compléter			</a:t>
            </a:r>
          </a:p>
          <a:p>
            <a:endParaRPr lang="fr-FR" altLang="fr-FR" sz="1400" dirty="0">
              <a:solidFill>
                <a:srgbClr val="002060"/>
              </a:solidFill>
            </a:endParaRPr>
          </a:p>
          <a:p>
            <a:r>
              <a:rPr lang="fr-FR" altLang="fr-FR" sz="1400" dirty="0">
                <a:solidFill>
                  <a:srgbClr val="002060"/>
                </a:solidFill>
              </a:rPr>
              <a:t>Type d’ouvrage : </a:t>
            </a:r>
            <a:r>
              <a:rPr lang="fr-FR" sz="1400" b="1" i="1" dirty="0">
                <a:solidFill>
                  <a:schemeClr val="accent1">
                    <a:lumMod val="75000"/>
                  </a:schemeClr>
                </a:solidFill>
              </a:rPr>
              <a:t>A compléter</a:t>
            </a:r>
          </a:p>
          <a:p>
            <a:endParaRPr lang="fr-FR" altLang="fr-FR" sz="1400" dirty="0">
              <a:solidFill>
                <a:srgbClr val="002060"/>
              </a:solidFill>
            </a:endParaRPr>
          </a:p>
          <a:p>
            <a:r>
              <a:rPr lang="fr-FR" altLang="fr-FR" sz="1400" dirty="0">
                <a:solidFill>
                  <a:srgbClr val="002060"/>
                </a:solidFill>
              </a:rPr>
              <a:t>Surface de plancher (m²) : </a:t>
            </a:r>
            <a:r>
              <a:rPr lang="fr-FR" sz="1400" b="1" i="1" dirty="0">
                <a:solidFill>
                  <a:schemeClr val="accent1">
                    <a:lumMod val="75000"/>
                  </a:schemeClr>
                </a:solidFill>
              </a:rPr>
              <a:t>A compléter</a:t>
            </a:r>
          </a:p>
          <a:p>
            <a:endParaRPr lang="fr-FR" sz="1400" b="1" i="1" dirty="0">
              <a:solidFill>
                <a:schemeClr val="accent1">
                  <a:lumMod val="75000"/>
                </a:schemeClr>
              </a:solidFill>
            </a:endParaRPr>
          </a:p>
          <a:p>
            <a:r>
              <a:rPr lang="fr-FR" altLang="fr-FR" sz="1400" dirty="0">
                <a:solidFill>
                  <a:srgbClr val="002060"/>
                </a:solidFill>
              </a:rPr>
              <a:t>Catégorie du bâtiment : </a:t>
            </a:r>
            <a:r>
              <a:rPr lang="fr-FR" sz="1400" b="1" i="1" dirty="0">
                <a:solidFill>
                  <a:schemeClr val="accent1">
                    <a:lumMod val="75000"/>
                  </a:schemeClr>
                </a:solidFill>
              </a:rPr>
              <a:t>A compléter</a:t>
            </a:r>
          </a:p>
          <a:p>
            <a:endParaRPr lang="fr-FR" sz="1400" b="1" i="1" dirty="0">
              <a:solidFill>
                <a:schemeClr val="accent1">
                  <a:lumMod val="75000"/>
                </a:schemeClr>
              </a:solidFill>
            </a:endParaRPr>
          </a:p>
          <a:p>
            <a:r>
              <a:rPr lang="fr-FR" altLang="fr-FR" sz="1400" dirty="0">
                <a:solidFill>
                  <a:srgbClr val="002060"/>
                </a:solidFill>
              </a:rPr>
              <a:t>Avancement / Date de livraison :</a:t>
            </a:r>
            <a:r>
              <a:rPr lang="fr-FR" sz="1400" b="1" i="1" dirty="0">
                <a:solidFill>
                  <a:schemeClr val="accent1">
                    <a:lumMod val="75000"/>
                  </a:schemeClr>
                </a:solidFill>
              </a:rPr>
              <a:t>A compléter</a:t>
            </a:r>
          </a:p>
          <a:p>
            <a:endParaRPr lang="fr-FR" altLang="fr-FR" sz="1400" dirty="0">
              <a:solidFill>
                <a:srgbClr val="002060"/>
              </a:solidFill>
            </a:endParaRPr>
          </a:p>
          <a:p>
            <a:r>
              <a:rPr lang="fr-FR" altLang="fr-FR" sz="1400" dirty="0">
                <a:solidFill>
                  <a:srgbClr val="002060"/>
                </a:solidFill>
              </a:rPr>
              <a:t>Montant de travaux (€HT) : </a:t>
            </a:r>
            <a:r>
              <a:rPr lang="fr-FR" sz="1400" b="1" i="1" dirty="0">
                <a:solidFill>
                  <a:schemeClr val="accent1">
                    <a:lumMod val="75000"/>
                  </a:schemeClr>
                </a:solidFill>
              </a:rPr>
              <a:t>A compléter</a:t>
            </a:r>
            <a:endParaRPr lang="fr-FR" altLang="fr-FR" sz="1400" dirty="0">
              <a:solidFill>
                <a:srgbClr val="002060"/>
              </a:solidFill>
            </a:endParaRPr>
          </a:p>
          <a:p>
            <a:endParaRPr lang="fr-FR" altLang="fr-FR" sz="1400" dirty="0">
              <a:solidFill>
                <a:srgbClr val="002060"/>
              </a:solidFill>
            </a:endParaRPr>
          </a:p>
          <a:p>
            <a:r>
              <a:rPr lang="fr-FR" altLang="fr-FR" sz="1400" dirty="0">
                <a:solidFill>
                  <a:srgbClr val="002060"/>
                </a:solidFill>
              </a:rPr>
              <a:t>Eléments de mission : </a:t>
            </a:r>
            <a:r>
              <a:rPr lang="fr-FR" sz="1400" b="1" i="1" dirty="0">
                <a:solidFill>
                  <a:schemeClr val="accent1">
                    <a:lumMod val="75000"/>
                  </a:schemeClr>
                </a:solidFill>
              </a:rPr>
              <a:t>A compléter</a:t>
            </a:r>
            <a:endParaRPr lang="fr-FR" altLang="fr-FR" sz="1400" dirty="0">
              <a:solidFill>
                <a:srgbClr val="002060"/>
              </a:solidFill>
            </a:endParaRPr>
          </a:p>
          <a:p>
            <a:endParaRPr lang="fr-FR" altLang="fr-FR" sz="1400" dirty="0">
              <a:solidFill>
                <a:srgbClr val="002060"/>
              </a:solidFill>
            </a:endParaRPr>
          </a:p>
          <a:p>
            <a:r>
              <a:rPr lang="fr-FR" altLang="fr-FR" sz="1400" dirty="0">
                <a:solidFill>
                  <a:srgbClr val="002060"/>
                </a:solidFill>
              </a:rPr>
              <a:t>Performances énergétiques, </a:t>
            </a:r>
          </a:p>
          <a:p>
            <a:r>
              <a:rPr lang="fr-FR" altLang="fr-FR" sz="1400" dirty="0">
                <a:solidFill>
                  <a:srgbClr val="002060"/>
                </a:solidFill>
              </a:rPr>
              <a:t>environnementales, acoustique, labels, constructions innovantes : </a:t>
            </a:r>
          </a:p>
          <a:p>
            <a:r>
              <a:rPr lang="fr-FR" sz="1400" b="1" i="1" dirty="0">
                <a:solidFill>
                  <a:schemeClr val="accent1">
                    <a:lumMod val="75000"/>
                  </a:schemeClr>
                </a:solidFill>
              </a:rPr>
              <a:t>A compléter</a:t>
            </a:r>
            <a:endParaRPr lang="fr-FR" altLang="fr-FR" sz="1400" dirty="0">
              <a:solidFill>
                <a:srgbClr val="002060"/>
              </a:solidFill>
            </a:endParaRPr>
          </a:p>
          <a:p>
            <a:endParaRPr lang="fr-FR" altLang="fr-FR" sz="1400" dirty="0">
              <a:solidFill>
                <a:srgbClr val="002060"/>
              </a:solidFill>
            </a:endParaRPr>
          </a:p>
          <a:p>
            <a:r>
              <a:rPr lang="fr-FR" altLang="fr-FR" sz="1400" dirty="0">
                <a:solidFill>
                  <a:srgbClr val="002060"/>
                </a:solidFill>
              </a:rPr>
              <a:t>Courte description des matériaux et systèmes </a:t>
            </a:r>
          </a:p>
          <a:p>
            <a:r>
              <a:rPr lang="fr-FR" altLang="fr-FR" sz="1400" dirty="0">
                <a:solidFill>
                  <a:srgbClr val="002060"/>
                </a:solidFill>
              </a:rPr>
              <a:t>mis en œuvre :  </a:t>
            </a:r>
            <a:r>
              <a:rPr lang="fr-FR" sz="1400" b="1" i="1" dirty="0">
                <a:solidFill>
                  <a:schemeClr val="accent1">
                    <a:lumMod val="75000"/>
                  </a:schemeClr>
                </a:solidFill>
              </a:rPr>
              <a:t>A compléter</a:t>
            </a:r>
            <a:endParaRPr lang="fr-FR" altLang="fr-FR" sz="1400" dirty="0">
              <a:solidFill>
                <a:srgbClr val="002060"/>
              </a:solidFill>
            </a:endParaRPr>
          </a:p>
          <a:p>
            <a:endParaRPr lang="fr-FR" altLang="fr-FR" sz="1400" dirty="0">
              <a:solidFill>
                <a:srgbClr val="002060"/>
              </a:solidFill>
            </a:endParaRPr>
          </a:p>
          <a:p>
            <a:r>
              <a:rPr lang="fr-FR" altLang="fr-FR" sz="1400" dirty="0">
                <a:solidFill>
                  <a:srgbClr val="002060"/>
                </a:solidFill>
              </a:rPr>
              <a:t>Spécificités  / problématiques particulières du projet :</a:t>
            </a:r>
          </a:p>
          <a:p>
            <a:r>
              <a:rPr lang="fr-FR" sz="1400" b="1" i="1" dirty="0">
                <a:solidFill>
                  <a:schemeClr val="accent1">
                    <a:lumMod val="75000"/>
                  </a:schemeClr>
                </a:solidFill>
              </a:rPr>
              <a:t>A compléter</a:t>
            </a:r>
          </a:p>
          <a:p>
            <a:pPr algn="just"/>
            <a:endParaRPr lang="fr-FR" altLang="fr-FR" sz="1400" dirty="0">
              <a:solidFill>
                <a:srgbClr val="002060"/>
              </a:solidFill>
            </a:endParaRPr>
          </a:p>
          <a:p>
            <a:pPr algn="just"/>
            <a:endParaRPr lang="fr-FR" altLang="fr-FR" sz="1400" i="1" dirty="0">
              <a:solidFill>
                <a:srgbClr val="002060"/>
              </a:solidFill>
            </a:endParaRPr>
          </a:p>
        </p:txBody>
      </p:sp>
      <p:sp>
        <p:nvSpPr>
          <p:cNvPr id="3" name="Rectangle 3">
            <a:extLst>
              <a:ext uri="{FF2B5EF4-FFF2-40B4-BE49-F238E27FC236}">
                <a16:creationId xmlns:a16="http://schemas.microsoft.com/office/drawing/2014/main" id="{B7C4BC35-3BED-70CD-7C27-ACC8689A46CE}"/>
              </a:ext>
            </a:extLst>
          </p:cNvPr>
          <p:cNvSpPr>
            <a:spLocks noChangeArrowheads="1"/>
          </p:cNvSpPr>
          <p:nvPr>
            <p:custDataLst>
              <p:tags r:id="rId2"/>
            </p:custDataLst>
          </p:nvPr>
        </p:nvSpPr>
        <p:spPr bwMode="auto">
          <a:xfrm>
            <a:off x="1574762" y="239837"/>
            <a:ext cx="96520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eaLnBrk="1" hangingPunct="1"/>
            <a:r>
              <a:rPr lang="fr-FR" altLang="fr-FR" sz="2000" b="1" u="sng" dirty="0">
                <a:solidFill>
                  <a:srgbClr val="002060"/>
                </a:solidFill>
                <a:latin typeface="+mn-lt"/>
              </a:rPr>
              <a:t>Renseignements sur le candidat </a:t>
            </a:r>
            <a:r>
              <a:rPr lang="fr-FR" altLang="fr-FR" sz="2000" b="1" dirty="0">
                <a:solidFill>
                  <a:srgbClr val="002060"/>
                </a:solidFill>
                <a:latin typeface="+mn-lt"/>
              </a:rPr>
              <a:t>:  Nom du groupement / Société : </a:t>
            </a:r>
            <a:r>
              <a:rPr lang="fr-FR" altLang="fr-FR" sz="2000" b="1" i="1" dirty="0">
                <a:solidFill>
                  <a:schemeClr val="accent1">
                    <a:lumMod val="75000"/>
                  </a:schemeClr>
                </a:solidFill>
                <a:latin typeface="+mn-lt"/>
              </a:rPr>
              <a:t>A compléter</a:t>
            </a:r>
          </a:p>
        </p:txBody>
      </p:sp>
    </p:spTree>
    <p:extLst>
      <p:ext uri="{BB962C8B-B14F-4D97-AF65-F5344CB8AC3E}">
        <p14:creationId xmlns:p14="http://schemas.microsoft.com/office/powerpoint/2010/main" val="3060004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E5B554-FA40-E56D-572F-5530F36AF6F1}"/>
            </a:ext>
          </a:extLst>
        </p:cNvPr>
        <p:cNvGrpSpPr/>
        <p:nvPr/>
      </p:nvGrpSpPr>
      <p:grpSpPr>
        <a:xfrm>
          <a:off x="0" y="0"/>
          <a:ext cx="0" cy="0"/>
          <a:chOff x="0" y="0"/>
          <a:chExt cx="0" cy="0"/>
        </a:xfrm>
      </p:grpSpPr>
      <p:sp>
        <p:nvSpPr>
          <p:cNvPr id="5" name="ZoneTexte 4">
            <a:extLst>
              <a:ext uri="{FF2B5EF4-FFF2-40B4-BE49-F238E27FC236}">
                <a16:creationId xmlns:a16="http://schemas.microsoft.com/office/drawing/2014/main" id="{2BCAA159-C129-AEB3-C81C-6EAB0C4BB859}"/>
              </a:ext>
            </a:extLst>
          </p:cNvPr>
          <p:cNvSpPr txBox="1"/>
          <p:nvPr/>
        </p:nvSpPr>
        <p:spPr>
          <a:xfrm rot="16200000">
            <a:off x="-4640502" y="4582077"/>
            <a:ext cx="9601204" cy="437043"/>
          </a:xfrm>
          <a:prstGeom prst="rect">
            <a:avLst/>
          </a:prstGeom>
          <a:solidFill>
            <a:srgbClr val="002060"/>
          </a:solidFill>
        </p:spPr>
        <p:txBody>
          <a:bodyPr wrap="square" rtlCol="0">
            <a:spAutoFit/>
          </a:bodyPr>
          <a:lstStyle/>
          <a:p>
            <a:pPr algn="ctr"/>
            <a:r>
              <a:rPr lang="fr-FR" sz="2240" b="1" dirty="0">
                <a:solidFill>
                  <a:schemeClr val="bg1"/>
                </a:solidFill>
              </a:rPr>
              <a:t>REFERENCE 4</a:t>
            </a:r>
          </a:p>
        </p:txBody>
      </p:sp>
      <p:sp>
        <p:nvSpPr>
          <p:cNvPr id="11" name="Rectangle 10">
            <a:extLst>
              <a:ext uri="{FF2B5EF4-FFF2-40B4-BE49-F238E27FC236}">
                <a16:creationId xmlns:a16="http://schemas.microsoft.com/office/drawing/2014/main" id="{11AE529B-6DCE-F910-0CEC-B3D4FAAEF792}"/>
              </a:ext>
            </a:extLst>
          </p:cNvPr>
          <p:cNvSpPr/>
          <p:nvPr/>
        </p:nvSpPr>
        <p:spPr>
          <a:xfrm>
            <a:off x="5016225" y="735863"/>
            <a:ext cx="7526296" cy="4924657"/>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528"/>
          </a:p>
        </p:txBody>
      </p:sp>
      <p:sp>
        <p:nvSpPr>
          <p:cNvPr id="16" name="ZoneTexte 15">
            <a:extLst>
              <a:ext uri="{FF2B5EF4-FFF2-40B4-BE49-F238E27FC236}">
                <a16:creationId xmlns:a16="http://schemas.microsoft.com/office/drawing/2014/main" id="{C9162E52-E557-DC2A-38F1-98A1177A6484}"/>
              </a:ext>
            </a:extLst>
          </p:cNvPr>
          <p:cNvSpPr txBox="1"/>
          <p:nvPr/>
        </p:nvSpPr>
        <p:spPr>
          <a:xfrm>
            <a:off x="6639501" y="2384276"/>
            <a:ext cx="3556059" cy="1384995"/>
          </a:xfrm>
          <a:prstGeom prst="rect">
            <a:avLst/>
          </a:prstGeom>
          <a:noFill/>
        </p:spPr>
        <p:txBody>
          <a:bodyPr wrap="square" rtlCol="0">
            <a:spAutoFit/>
          </a:bodyPr>
          <a:lstStyle/>
          <a:p>
            <a:pPr eaLnBrk="1" hangingPunct="1"/>
            <a:r>
              <a:rPr lang="fr-FR" altLang="fr-FR" sz="1400" i="1" dirty="0"/>
              <a:t>Documents graphiques : </a:t>
            </a:r>
          </a:p>
          <a:p>
            <a:pPr eaLnBrk="1" hangingPunct="1"/>
            <a:r>
              <a:rPr lang="fr-FR" altLang="fr-FR" sz="1400" i="1" dirty="0"/>
              <a:t>PLAN MASSE</a:t>
            </a:r>
          </a:p>
          <a:p>
            <a:pPr eaLnBrk="1" hangingPunct="1"/>
            <a:r>
              <a:rPr lang="fr-FR" altLang="fr-FR" sz="1400" i="1" dirty="0"/>
              <a:t>PERSPECTIVE</a:t>
            </a:r>
          </a:p>
          <a:p>
            <a:pPr eaLnBrk="1" hangingPunct="1"/>
            <a:r>
              <a:rPr lang="fr-FR" altLang="fr-FR" sz="1400" i="1" dirty="0"/>
              <a:t>VUES EXTERIEURES, NTERIEURES</a:t>
            </a:r>
          </a:p>
          <a:p>
            <a:pPr eaLnBrk="1" hangingPunct="1"/>
            <a:r>
              <a:rPr lang="fr-FR" altLang="fr-FR" sz="1400" i="1" dirty="0"/>
              <a:t>AUTRE(S) ELEMENT(S) JUGE(S) PERTINENT (S) A LA DEFINITION DU PROJET </a:t>
            </a:r>
          </a:p>
        </p:txBody>
      </p:sp>
      <p:sp>
        <p:nvSpPr>
          <p:cNvPr id="9" name="Rectangle 8">
            <a:extLst>
              <a:ext uri="{FF2B5EF4-FFF2-40B4-BE49-F238E27FC236}">
                <a16:creationId xmlns:a16="http://schemas.microsoft.com/office/drawing/2014/main" id="{E5C32837-9016-1E44-B674-D3B1BBBCEFD9}"/>
              </a:ext>
            </a:extLst>
          </p:cNvPr>
          <p:cNvSpPr/>
          <p:nvPr/>
        </p:nvSpPr>
        <p:spPr>
          <a:xfrm>
            <a:off x="5029868" y="5852352"/>
            <a:ext cx="3626855" cy="3507506"/>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528"/>
          </a:p>
        </p:txBody>
      </p:sp>
      <p:sp>
        <p:nvSpPr>
          <p:cNvPr id="21" name="Rectangle 20">
            <a:extLst>
              <a:ext uri="{FF2B5EF4-FFF2-40B4-BE49-F238E27FC236}">
                <a16:creationId xmlns:a16="http://schemas.microsoft.com/office/drawing/2014/main" id="{8E206DAE-F18E-3564-EBF5-B3D4A82E286A}"/>
              </a:ext>
            </a:extLst>
          </p:cNvPr>
          <p:cNvSpPr/>
          <p:nvPr/>
        </p:nvSpPr>
        <p:spPr>
          <a:xfrm>
            <a:off x="8945880" y="5852352"/>
            <a:ext cx="3598639" cy="3507506"/>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528"/>
          </a:p>
        </p:txBody>
      </p:sp>
      <p:sp>
        <p:nvSpPr>
          <p:cNvPr id="22" name="ZoneTexte 21">
            <a:extLst>
              <a:ext uri="{FF2B5EF4-FFF2-40B4-BE49-F238E27FC236}">
                <a16:creationId xmlns:a16="http://schemas.microsoft.com/office/drawing/2014/main" id="{85B0B628-760E-B141-F14A-8DAC53AA7C67}"/>
              </a:ext>
            </a:extLst>
          </p:cNvPr>
          <p:cNvSpPr txBox="1"/>
          <p:nvPr/>
        </p:nvSpPr>
        <p:spPr>
          <a:xfrm>
            <a:off x="5116296" y="6911640"/>
            <a:ext cx="3393779" cy="1384995"/>
          </a:xfrm>
          <a:prstGeom prst="rect">
            <a:avLst/>
          </a:prstGeom>
          <a:noFill/>
        </p:spPr>
        <p:txBody>
          <a:bodyPr wrap="square" rtlCol="0">
            <a:spAutoFit/>
          </a:bodyPr>
          <a:lstStyle/>
          <a:p>
            <a:pPr eaLnBrk="1" hangingPunct="1"/>
            <a:r>
              <a:rPr lang="fr-FR" altLang="fr-FR" sz="1400" i="1" dirty="0"/>
              <a:t>Documents graphiques : </a:t>
            </a:r>
          </a:p>
          <a:p>
            <a:pPr eaLnBrk="1" hangingPunct="1"/>
            <a:r>
              <a:rPr lang="fr-FR" altLang="fr-FR" sz="1400" i="1" dirty="0"/>
              <a:t>PLAN MASSE</a:t>
            </a:r>
          </a:p>
          <a:p>
            <a:pPr eaLnBrk="1" hangingPunct="1"/>
            <a:r>
              <a:rPr lang="fr-FR" altLang="fr-FR" sz="1400" i="1" dirty="0"/>
              <a:t>PERSPECTIVE</a:t>
            </a:r>
          </a:p>
          <a:p>
            <a:r>
              <a:rPr lang="fr-FR" altLang="fr-FR" sz="1400" i="1" dirty="0"/>
              <a:t>VUES EXTERIEURES, NTERIEURES</a:t>
            </a:r>
          </a:p>
          <a:p>
            <a:pPr eaLnBrk="1" hangingPunct="1"/>
            <a:r>
              <a:rPr lang="fr-FR" altLang="fr-FR" sz="1400" i="1" dirty="0"/>
              <a:t>AUTRE(S) ELEMENT(S) JUGE(S) PERTINENT (S) A LA DEFINITION DU PROJET </a:t>
            </a:r>
          </a:p>
        </p:txBody>
      </p:sp>
      <p:sp>
        <p:nvSpPr>
          <p:cNvPr id="23" name="ZoneTexte 22">
            <a:extLst>
              <a:ext uri="{FF2B5EF4-FFF2-40B4-BE49-F238E27FC236}">
                <a16:creationId xmlns:a16="http://schemas.microsoft.com/office/drawing/2014/main" id="{25614E67-FDAB-F920-6866-4CCFD5E552B9}"/>
              </a:ext>
            </a:extLst>
          </p:cNvPr>
          <p:cNvSpPr txBox="1"/>
          <p:nvPr/>
        </p:nvSpPr>
        <p:spPr>
          <a:xfrm>
            <a:off x="9148742" y="6911640"/>
            <a:ext cx="3393779" cy="1384995"/>
          </a:xfrm>
          <a:prstGeom prst="rect">
            <a:avLst/>
          </a:prstGeom>
          <a:noFill/>
        </p:spPr>
        <p:txBody>
          <a:bodyPr wrap="square" rtlCol="0">
            <a:spAutoFit/>
          </a:bodyPr>
          <a:lstStyle/>
          <a:p>
            <a:pPr eaLnBrk="1" hangingPunct="1"/>
            <a:r>
              <a:rPr lang="fr-FR" altLang="fr-FR" sz="1400" i="1" dirty="0"/>
              <a:t>Documents graphiques : </a:t>
            </a:r>
          </a:p>
          <a:p>
            <a:pPr eaLnBrk="1" hangingPunct="1"/>
            <a:r>
              <a:rPr lang="fr-FR" altLang="fr-FR" sz="1400" i="1" dirty="0"/>
              <a:t>PLAN MASSE</a:t>
            </a:r>
          </a:p>
          <a:p>
            <a:pPr eaLnBrk="1" hangingPunct="1"/>
            <a:r>
              <a:rPr lang="fr-FR" altLang="fr-FR" sz="1400" i="1" dirty="0"/>
              <a:t>PERSPECTIVE</a:t>
            </a:r>
          </a:p>
          <a:p>
            <a:r>
              <a:rPr lang="fr-FR" altLang="fr-FR" sz="1400" i="1" dirty="0"/>
              <a:t>VUES EXTERIEURES, NTERIEURES</a:t>
            </a:r>
          </a:p>
          <a:p>
            <a:pPr eaLnBrk="1" hangingPunct="1"/>
            <a:r>
              <a:rPr lang="fr-FR" altLang="fr-FR" sz="1400" i="1" dirty="0"/>
              <a:t>AUTRE(S) ELEMENT(S) JUGE(S) PERTINENT (S) A LA DEFINITION DU PROJET </a:t>
            </a:r>
          </a:p>
        </p:txBody>
      </p:sp>
      <p:sp>
        <p:nvSpPr>
          <p:cNvPr id="31" name="Rectangle 30">
            <a:extLst>
              <a:ext uri="{FF2B5EF4-FFF2-40B4-BE49-F238E27FC236}">
                <a16:creationId xmlns:a16="http://schemas.microsoft.com/office/drawing/2014/main" id="{EF15F8DD-D9D4-7588-5123-CD86D11F5345}"/>
              </a:ext>
            </a:extLst>
          </p:cNvPr>
          <p:cNvSpPr/>
          <p:nvPr/>
        </p:nvSpPr>
        <p:spPr>
          <a:xfrm>
            <a:off x="12048121" y="98674"/>
            <a:ext cx="494400" cy="45187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108" dirty="0"/>
          </a:p>
        </p:txBody>
      </p:sp>
      <p:sp>
        <p:nvSpPr>
          <p:cNvPr id="32" name="Espace réservé du numéro de diapositive 2">
            <a:extLst>
              <a:ext uri="{FF2B5EF4-FFF2-40B4-BE49-F238E27FC236}">
                <a16:creationId xmlns:a16="http://schemas.microsoft.com/office/drawing/2014/main" id="{6FF56B5D-BC14-C869-D7A3-E79A3B6C75A5}"/>
              </a:ext>
            </a:extLst>
          </p:cNvPr>
          <p:cNvSpPr>
            <a:spLocks noGrp="1"/>
          </p:cNvSpPr>
          <p:nvPr>
            <p:ph type="sldNum" sz="quarter" idx="12"/>
          </p:nvPr>
        </p:nvSpPr>
        <p:spPr>
          <a:xfrm>
            <a:off x="11964410" y="78698"/>
            <a:ext cx="494399" cy="471855"/>
          </a:xfrm>
        </p:spPr>
        <p:txBody>
          <a:bodyPr/>
          <a:lstStyle/>
          <a:p>
            <a:fld id="{54689326-9E98-40CA-ACD5-82F1B1681A80}" type="slidenum">
              <a:rPr lang="fr-FR" b="1" smtClean="0">
                <a:solidFill>
                  <a:schemeClr val="bg1"/>
                </a:solidFill>
                <a:latin typeface="Century Gothic" panose="020B0502020202020204" pitchFamily="34" charset="0"/>
              </a:rPr>
              <a:t>7</a:t>
            </a:fld>
            <a:endParaRPr lang="fr-FR" b="1" dirty="0">
              <a:solidFill>
                <a:schemeClr val="bg1"/>
              </a:solidFill>
              <a:latin typeface="Century Gothic" panose="020B0502020202020204" pitchFamily="34" charset="0"/>
            </a:endParaRPr>
          </a:p>
        </p:txBody>
      </p:sp>
      <p:sp>
        <p:nvSpPr>
          <p:cNvPr id="2" name="ZoneTexte 14">
            <a:extLst>
              <a:ext uri="{FF2B5EF4-FFF2-40B4-BE49-F238E27FC236}">
                <a16:creationId xmlns:a16="http://schemas.microsoft.com/office/drawing/2014/main" id="{EDDC2A15-B4F2-AF84-C77A-D8A076C56DEA}"/>
              </a:ext>
            </a:extLst>
          </p:cNvPr>
          <p:cNvSpPr txBox="1">
            <a:spLocks noChangeArrowheads="1"/>
          </p:cNvSpPr>
          <p:nvPr>
            <p:custDataLst>
              <p:tags r:id="rId1"/>
            </p:custDataLst>
          </p:nvPr>
        </p:nvSpPr>
        <p:spPr bwMode="auto">
          <a:xfrm>
            <a:off x="640358" y="735863"/>
            <a:ext cx="4387511" cy="726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fr-FR" altLang="fr-FR" b="1" u="sng" dirty="0">
                <a:solidFill>
                  <a:srgbClr val="002060"/>
                </a:solidFill>
              </a:rPr>
              <a:t>Renseignement sur la référence présentée :</a:t>
            </a:r>
          </a:p>
          <a:p>
            <a:endParaRPr lang="fr-FR" altLang="fr-FR" sz="1400" b="1" u="sng" dirty="0">
              <a:solidFill>
                <a:srgbClr val="002060"/>
              </a:solidFill>
            </a:endParaRPr>
          </a:p>
          <a:p>
            <a:r>
              <a:rPr lang="fr-FR" altLang="fr-FR" sz="1400" dirty="0">
                <a:solidFill>
                  <a:srgbClr val="002060"/>
                </a:solidFill>
              </a:rPr>
              <a:t>Désignation de l’opération : </a:t>
            </a:r>
            <a:r>
              <a:rPr lang="fr-FR" sz="1400" b="1" i="1" dirty="0">
                <a:solidFill>
                  <a:schemeClr val="accent1">
                    <a:lumMod val="75000"/>
                  </a:schemeClr>
                </a:solidFill>
              </a:rPr>
              <a:t>A compléter</a:t>
            </a:r>
          </a:p>
          <a:p>
            <a:endParaRPr lang="fr-FR" altLang="fr-FR" sz="1400" dirty="0">
              <a:solidFill>
                <a:srgbClr val="002060"/>
              </a:solidFill>
            </a:endParaRPr>
          </a:p>
          <a:p>
            <a:r>
              <a:rPr lang="fr-FR" altLang="fr-FR" sz="1400" dirty="0">
                <a:solidFill>
                  <a:srgbClr val="002060"/>
                </a:solidFill>
              </a:rPr>
              <a:t>Lieu de réalisation :</a:t>
            </a:r>
            <a:r>
              <a:rPr lang="fr-FR" sz="1400" b="1" i="1" dirty="0">
                <a:solidFill>
                  <a:schemeClr val="accent1">
                    <a:lumMod val="75000"/>
                  </a:schemeClr>
                </a:solidFill>
              </a:rPr>
              <a:t>A compléter</a:t>
            </a:r>
          </a:p>
          <a:p>
            <a:endParaRPr lang="fr-FR" altLang="fr-FR" sz="1400" dirty="0">
              <a:solidFill>
                <a:srgbClr val="002060"/>
              </a:solidFill>
            </a:endParaRPr>
          </a:p>
          <a:p>
            <a:r>
              <a:rPr lang="fr-FR" altLang="fr-FR" sz="1400" dirty="0">
                <a:solidFill>
                  <a:srgbClr val="002060"/>
                </a:solidFill>
              </a:rPr>
              <a:t>Maître d’ouvrage : </a:t>
            </a:r>
            <a:r>
              <a:rPr lang="fr-FR" sz="1400" b="1" i="1" dirty="0">
                <a:solidFill>
                  <a:schemeClr val="accent1">
                    <a:lumMod val="75000"/>
                  </a:schemeClr>
                </a:solidFill>
              </a:rPr>
              <a:t>A compléter			</a:t>
            </a:r>
          </a:p>
          <a:p>
            <a:endParaRPr lang="fr-FR" altLang="fr-FR" sz="1400" dirty="0">
              <a:solidFill>
                <a:srgbClr val="002060"/>
              </a:solidFill>
            </a:endParaRPr>
          </a:p>
          <a:p>
            <a:r>
              <a:rPr lang="fr-FR" altLang="fr-FR" sz="1400" dirty="0">
                <a:solidFill>
                  <a:srgbClr val="002060"/>
                </a:solidFill>
              </a:rPr>
              <a:t>Type d’ouvrage : </a:t>
            </a:r>
            <a:r>
              <a:rPr lang="fr-FR" sz="1400" b="1" i="1" dirty="0">
                <a:solidFill>
                  <a:schemeClr val="accent1">
                    <a:lumMod val="75000"/>
                  </a:schemeClr>
                </a:solidFill>
              </a:rPr>
              <a:t>A compléter</a:t>
            </a:r>
          </a:p>
          <a:p>
            <a:endParaRPr lang="fr-FR" altLang="fr-FR" sz="1400" dirty="0">
              <a:solidFill>
                <a:srgbClr val="002060"/>
              </a:solidFill>
            </a:endParaRPr>
          </a:p>
          <a:p>
            <a:r>
              <a:rPr lang="fr-FR" altLang="fr-FR" sz="1400" dirty="0">
                <a:solidFill>
                  <a:srgbClr val="002060"/>
                </a:solidFill>
              </a:rPr>
              <a:t>Surface de plancher (m²) : </a:t>
            </a:r>
            <a:r>
              <a:rPr lang="fr-FR" sz="1400" b="1" i="1" dirty="0">
                <a:solidFill>
                  <a:schemeClr val="accent1">
                    <a:lumMod val="75000"/>
                  </a:schemeClr>
                </a:solidFill>
              </a:rPr>
              <a:t>A compléter</a:t>
            </a:r>
          </a:p>
          <a:p>
            <a:endParaRPr lang="fr-FR" sz="1400" b="1" i="1" dirty="0">
              <a:solidFill>
                <a:schemeClr val="accent1">
                  <a:lumMod val="75000"/>
                </a:schemeClr>
              </a:solidFill>
            </a:endParaRPr>
          </a:p>
          <a:p>
            <a:r>
              <a:rPr lang="fr-FR" altLang="fr-FR" sz="1400" dirty="0">
                <a:solidFill>
                  <a:srgbClr val="002060"/>
                </a:solidFill>
              </a:rPr>
              <a:t>Catégorie du bâtiment : </a:t>
            </a:r>
            <a:r>
              <a:rPr lang="fr-FR" sz="1400" b="1" i="1" dirty="0">
                <a:solidFill>
                  <a:schemeClr val="accent1">
                    <a:lumMod val="75000"/>
                  </a:schemeClr>
                </a:solidFill>
              </a:rPr>
              <a:t>A compléter</a:t>
            </a:r>
          </a:p>
          <a:p>
            <a:endParaRPr lang="fr-FR" sz="1400" b="1" i="1" dirty="0">
              <a:solidFill>
                <a:schemeClr val="accent1">
                  <a:lumMod val="75000"/>
                </a:schemeClr>
              </a:solidFill>
            </a:endParaRPr>
          </a:p>
          <a:p>
            <a:r>
              <a:rPr lang="fr-FR" altLang="fr-FR" sz="1400" dirty="0">
                <a:solidFill>
                  <a:srgbClr val="002060"/>
                </a:solidFill>
              </a:rPr>
              <a:t>Avancement / Date de livraison :</a:t>
            </a:r>
            <a:r>
              <a:rPr lang="fr-FR" sz="1400" b="1" i="1" dirty="0">
                <a:solidFill>
                  <a:schemeClr val="accent1">
                    <a:lumMod val="75000"/>
                  </a:schemeClr>
                </a:solidFill>
              </a:rPr>
              <a:t>A compléter</a:t>
            </a:r>
          </a:p>
          <a:p>
            <a:endParaRPr lang="fr-FR" altLang="fr-FR" sz="1400" dirty="0">
              <a:solidFill>
                <a:srgbClr val="002060"/>
              </a:solidFill>
            </a:endParaRPr>
          </a:p>
          <a:p>
            <a:r>
              <a:rPr lang="fr-FR" altLang="fr-FR" sz="1400" dirty="0">
                <a:solidFill>
                  <a:srgbClr val="002060"/>
                </a:solidFill>
              </a:rPr>
              <a:t>Montant de travaux (€HT) : </a:t>
            </a:r>
            <a:r>
              <a:rPr lang="fr-FR" sz="1400" b="1" i="1" dirty="0">
                <a:solidFill>
                  <a:schemeClr val="accent1">
                    <a:lumMod val="75000"/>
                  </a:schemeClr>
                </a:solidFill>
              </a:rPr>
              <a:t>A compléter</a:t>
            </a:r>
            <a:endParaRPr lang="fr-FR" altLang="fr-FR" sz="1400" dirty="0">
              <a:solidFill>
                <a:srgbClr val="002060"/>
              </a:solidFill>
            </a:endParaRPr>
          </a:p>
          <a:p>
            <a:endParaRPr lang="fr-FR" altLang="fr-FR" sz="1400" dirty="0">
              <a:solidFill>
                <a:srgbClr val="002060"/>
              </a:solidFill>
            </a:endParaRPr>
          </a:p>
          <a:p>
            <a:r>
              <a:rPr lang="fr-FR" altLang="fr-FR" sz="1400" dirty="0">
                <a:solidFill>
                  <a:srgbClr val="002060"/>
                </a:solidFill>
              </a:rPr>
              <a:t>Eléments de mission : </a:t>
            </a:r>
            <a:r>
              <a:rPr lang="fr-FR" sz="1400" b="1" i="1" dirty="0">
                <a:solidFill>
                  <a:schemeClr val="accent1">
                    <a:lumMod val="75000"/>
                  </a:schemeClr>
                </a:solidFill>
              </a:rPr>
              <a:t>A compléter</a:t>
            </a:r>
            <a:endParaRPr lang="fr-FR" altLang="fr-FR" sz="1400" dirty="0">
              <a:solidFill>
                <a:srgbClr val="002060"/>
              </a:solidFill>
            </a:endParaRPr>
          </a:p>
          <a:p>
            <a:endParaRPr lang="fr-FR" altLang="fr-FR" sz="1400" dirty="0">
              <a:solidFill>
                <a:srgbClr val="002060"/>
              </a:solidFill>
            </a:endParaRPr>
          </a:p>
          <a:p>
            <a:r>
              <a:rPr lang="fr-FR" altLang="fr-FR" sz="1400" dirty="0">
                <a:solidFill>
                  <a:srgbClr val="002060"/>
                </a:solidFill>
              </a:rPr>
              <a:t>Performances énergétiques, </a:t>
            </a:r>
          </a:p>
          <a:p>
            <a:r>
              <a:rPr lang="fr-FR" altLang="fr-FR" sz="1400" dirty="0">
                <a:solidFill>
                  <a:srgbClr val="002060"/>
                </a:solidFill>
              </a:rPr>
              <a:t>environnementales, acoustique, labels, constructions innovantes : </a:t>
            </a:r>
          </a:p>
          <a:p>
            <a:r>
              <a:rPr lang="fr-FR" sz="1400" b="1" i="1" dirty="0">
                <a:solidFill>
                  <a:schemeClr val="accent1">
                    <a:lumMod val="75000"/>
                  </a:schemeClr>
                </a:solidFill>
              </a:rPr>
              <a:t>A compléter</a:t>
            </a:r>
            <a:endParaRPr lang="fr-FR" altLang="fr-FR" sz="1400" dirty="0">
              <a:solidFill>
                <a:srgbClr val="002060"/>
              </a:solidFill>
            </a:endParaRPr>
          </a:p>
          <a:p>
            <a:endParaRPr lang="fr-FR" altLang="fr-FR" sz="1400" dirty="0">
              <a:solidFill>
                <a:srgbClr val="002060"/>
              </a:solidFill>
            </a:endParaRPr>
          </a:p>
          <a:p>
            <a:r>
              <a:rPr lang="fr-FR" altLang="fr-FR" sz="1400" dirty="0">
                <a:solidFill>
                  <a:srgbClr val="002060"/>
                </a:solidFill>
              </a:rPr>
              <a:t>Courte description des matériaux et systèmes </a:t>
            </a:r>
          </a:p>
          <a:p>
            <a:r>
              <a:rPr lang="fr-FR" altLang="fr-FR" sz="1400" dirty="0">
                <a:solidFill>
                  <a:srgbClr val="002060"/>
                </a:solidFill>
              </a:rPr>
              <a:t>mis en œuvre :  </a:t>
            </a:r>
            <a:r>
              <a:rPr lang="fr-FR" sz="1400" b="1" i="1" dirty="0">
                <a:solidFill>
                  <a:schemeClr val="accent1">
                    <a:lumMod val="75000"/>
                  </a:schemeClr>
                </a:solidFill>
              </a:rPr>
              <a:t>A compléter</a:t>
            </a:r>
            <a:endParaRPr lang="fr-FR" altLang="fr-FR" sz="1400" dirty="0">
              <a:solidFill>
                <a:srgbClr val="002060"/>
              </a:solidFill>
            </a:endParaRPr>
          </a:p>
          <a:p>
            <a:endParaRPr lang="fr-FR" altLang="fr-FR" sz="1400" dirty="0">
              <a:solidFill>
                <a:srgbClr val="002060"/>
              </a:solidFill>
            </a:endParaRPr>
          </a:p>
          <a:p>
            <a:r>
              <a:rPr lang="fr-FR" altLang="fr-FR" sz="1400" dirty="0">
                <a:solidFill>
                  <a:srgbClr val="002060"/>
                </a:solidFill>
              </a:rPr>
              <a:t>Spécificités  / problématiques particulières du projet :</a:t>
            </a:r>
          </a:p>
          <a:p>
            <a:r>
              <a:rPr lang="fr-FR" sz="1400" b="1" i="1" dirty="0">
                <a:solidFill>
                  <a:schemeClr val="accent1">
                    <a:lumMod val="75000"/>
                  </a:schemeClr>
                </a:solidFill>
              </a:rPr>
              <a:t>A compléter</a:t>
            </a:r>
          </a:p>
          <a:p>
            <a:pPr algn="just"/>
            <a:endParaRPr lang="fr-FR" altLang="fr-FR" sz="1400" dirty="0">
              <a:solidFill>
                <a:srgbClr val="002060"/>
              </a:solidFill>
            </a:endParaRPr>
          </a:p>
          <a:p>
            <a:pPr algn="just"/>
            <a:endParaRPr lang="fr-FR" altLang="fr-FR" sz="1400" i="1" dirty="0">
              <a:solidFill>
                <a:srgbClr val="002060"/>
              </a:solidFill>
            </a:endParaRPr>
          </a:p>
        </p:txBody>
      </p:sp>
      <p:sp>
        <p:nvSpPr>
          <p:cNvPr id="3" name="Rectangle 3">
            <a:extLst>
              <a:ext uri="{FF2B5EF4-FFF2-40B4-BE49-F238E27FC236}">
                <a16:creationId xmlns:a16="http://schemas.microsoft.com/office/drawing/2014/main" id="{D2CDD76A-1F01-48F3-6373-EA8422D11CC3}"/>
              </a:ext>
            </a:extLst>
          </p:cNvPr>
          <p:cNvSpPr>
            <a:spLocks noChangeArrowheads="1"/>
          </p:cNvSpPr>
          <p:nvPr>
            <p:custDataLst>
              <p:tags r:id="rId2"/>
            </p:custDataLst>
          </p:nvPr>
        </p:nvSpPr>
        <p:spPr bwMode="auto">
          <a:xfrm>
            <a:off x="1574762" y="239837"/>
            <a:ext cx="96520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eaLnBrk="1" hangingPunct="1"/>
            <a:r>
              <a:rPr lang="fr-FR" altLang="fr-FR" sz="2000" b="1" u="sng" dirty="0">
                <a:solidFill>
                  <a:srgbClr val="002060"/>
                </a:solidFill>
                <a:latin typeface="+mn-lt"/>
              </a:rPr>
              <a:t>Renseignements sur le candidat </a:t>
            </a:r>
            <a:r>
              <a:rPr lang="fr-FR" altLang="fr-FR" sz="2000" b="1" dirty="0">
                <a:solidFill>
                  <a:srgbClr val="002060"/>
                </a:solidFill>
                <a:latin typeface="+mn-lt"/>
              </a:rPr>
              <a:t>:  Nom du groupement / Société : </a:t>
            </a:r>
            <a:r>
              <a:rPr lang="fr-FR" altLang="fr-FR" sz="2000" b="1" i="1" dirty="0">
                <a:solidFill>
                  <a:schemeClr val="accent1">
                    <a:lumMod val="75000"/>
                  </a:schemeClr>
                </a:solidFill>
                <a:latin typeface="+mn-lt"/>
              </a:rPr>
              <a:t>A compléter</a:t>
            </a:r>
          </a:p>
        </p:txBody>
      </p:sp>
    </p:spTree>
    <p:extLst>
      <p:ext uri="{BB962C8B-B14F-4D97-AF65-F5344CB8AC3E}">
        <p14:creationId xmlns:p14="http://schemas.microsoft.com/office/powerpoint/2010/main" val="26584462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7"/>
</p:tagLst>
</file>

<file path=ppt/tags/tag2.xml><?xml version="1.0" encoding="utf-8"?>
<p:tagLst xmlns:a="http://schemas.openxmlformats.org/drawingml/2006/main" xmlns:r="http://schemas.openxmlformats.org/officeDocument/2006/relationships" xmlns:p="http://schemas.openxmlformats.org/presentationml/2006/main">
  <p:tag name="NUM" val="8"/>
</p:tagLst>
</file>

<file path=ppt/tags/tag3.xml><?xml version="1.0" encoding="utf-8"?>
<p:tagLst xmlns:a="http://schemas.openxmlformats.org/drawingml/2006/main" xmlns:r="http://schemas.openxmlformats.org/officeDocument/2006/relationships" xmlns:p="http://schemas.openxmlformats.org/presentationml/2006/main">
  <p:tag name="NUM" val="7"/>
</p:tagLst>
</file>

<file path=ppt/tags/tag4.xml><?xml version="1.0" encoding="utf-8"?>
<p:tagLst xmlns:a="http://schemas.openxmlformats.org/drawingml/2006/main" xmlns:r="http://schemas.openxmlformats.org/officeDocument/2006/relationships" xmlns:p="http://schemas.openxmlformats.org/presentationml/2006/main">
  <p:tag name="NUM" val="8"/>
</p:tagLst>
</file>

<file path=ppt/tags/tag5.xml><?xml version="1.0" encoding="utf-8"?>
<p:tagLst xmlns:a="http://schemas.openxmlformats.org/drawingml/2006/main" xmlns:r="http://schemas.openxmlformats.org/officeDocument/2006/relationships" xmlns:p="http://schemas.openxmlformats.org/presentationml/2006/main">
  <p:tag name="NUM" val="7"/>
</p:tagLst>
</file>

<file path=ppt/tags/tag6.xml><?xml version="1.0" encoding="utf-8"?>
<p:tagLst xmlns:a="http://schemas.openxmlformats.org/drawingml/2006/main" xmlns:r="http://schemas.openxmlformats.org/officeDocument/2006/relationships" xmlns:p="http://schemas.openxmlformats.org/presentationml/2006/main">
  <p:tag name="NUM" val="8"/>
</p:tagLst>
</file>

<file path=ppt/tags/tag7.xml><?xml version="1.0" encoding="utf-8"?>
<p:tagLst xmlns:a="http://schemas.openxmlformats.org/drawingml/2006/main" xmlns:r="http://schemas.openxmlformats.org/officeDocument/2006/relationships" xmlns:p="http://schemas.openxmlformats.org/presentationml/2006/main">
  <p:tag name="NUM" val="7"/>
</p:tagLst>
</file>

<file path=ppt/tags/tag8.xml><?xml version="1.0" encoding="utf-8"?>
<p:tagLst xmlns:a="http://schemas.openxmlformats.org/drawingml/2006/main" xmlns:r="http://schemas.openxmlformats.org/officeDocument/2006/relationships" xmlns:p="http://schemas.openxmlformats.org/presentationml/2006/main">
  <p:tag name="NUM" val="8"/>
</p:tagLst>
</file>

<file path=ppt/theme/theme1.xml><?xml version="1.0" encoding="utf-8"?>
<a:theme xmlns:a="http://schemas.openxmlformats.org/drawingml/2006/main" name="Thème Office 2013 – 2022">
  <a:themeElements>
    <a:clrScheme name="Thème 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2013 – 2022">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2013 – 2022">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618</TotalTime>
  <Words>1093</Words>
  <Application>Microsoft Office PowerPoint</Application>
  <PresentationFormat>A3 (297 x 420 mm)</PresentationFormat>
  <Paragraphs>239</Paragraphs>
  <Slides>7</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7</vt:i4>
      </vt:variant>
    </vt:vector>
  </HeadingPairs>
  <TitlesOfParts>
    <vt:vector size="15" baseType="lpstr">
      <vt:lpstr>Arial</vt:lpstr>
      <vt:lpstr>Calibri</vt:lpstr>
      <vt:lpstr>Calibri Light</vt:lpstr>
      <vt:lpstr>Century Gothic</vt:lpstr>
      <vt:lpstr>Lucida Sans Unicode</vt:lpstr>
      <vt:lpstr>Times New Roman</vt:lpstr>
      <vt:lpstr>Wingdings</vt:lpstr>
      <vt:lpstr>Thème Office 2013 – 2022</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ARTELIA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noulette-j@ch-valenciennes.fr</dc:creator>
  <cp:lastModifiedBy>NOULETTE, Jessica</cp:lastModifiedBy>
  <cp:revision>46</cp:revision>
  <cp:lastPrinted>2019-06-28T09:08:13Z</cp:lastPrinted>
  <dcterms:created xsi:type="dcterms:W3CDTF">2019-04-17T11:58:41Z</dcterms:created>
  <dcterms:modified xsi:type="dcterms:W3CDTF">2025-09-05T09:42:09Z</dcterms:modified>
</cp:coreProperties>
</file>