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60" r:id="rId2"/>
    <p:sldId id="280" r:id="rId3"/>
    <p:sldId id="301" r:id="rId4"/>
    <p:sldId id="290" r:id="rId5"/>
    <p:sldId id="303" r:id="rId6"/>
    <p:sldId id="302" r:id="rId7"/>
    <p:sldId id="277" r:id="rId8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FF"/>
    <a:srgbClr val="DCE6F1"/>
    <a:srgbClr val="FDE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50" autoAdjust="0"/>
    <p:restoredTop sz="94361" autoAdjust="0"/>
  </p:normalViewPr>
  <p:slideViewPr>
    <p:cSldViewPr snapToGrid="0" snapToObjects="1">
      <p:cViewPr varScale="1">
        <p:scale>
          <a:sx n="111" d="100"/>
          <a:sy n="111" d="100"/>
        </p:scale>
        <p:origin x="596" y="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849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9E4225-1702-5949-84B4-A683F9694876}" type="datetimeFigureOut">
              <a:rPr lang="fr-FR" smtClean="0"/>
              <a:t>14/06/2022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C404BF-DC4A-304C-B37C-73B34A2C4A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8099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693E13FC-FB46-A24E-A6FA-814C05CD44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C49D885B-3E9F-334E-9C0B-6BAED7B29DB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297622" y="4110766"/>
            <a:ext cx="7951574" cy="88466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2400" b="0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Sous-titre</a:t>
            </a:r>
          </a:p>
        </p:txBody>
      </p:sp>
      <p:sp>
        <p:nvSpPr>
          <p:cNvPr id="18" name="Espace réservé du texte 16">
            <a:extLst>
              <a:ext uri="{FF2B5EF4-FFF2-40B4-BE49-F238E27FC236}">
                <a16:creationId xmlns:a16="http://schemas.microsoft.com/office/drawing/2014/main" id="{82D4B90F-C2D7-EE45-A538-2432D1DB5E4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97622" y="3215844"/>
            <a:ext cx="7951573" cy="884668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FontTx/>
              <a:buNone/>
              <a:defRPr sz="36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du document</a:t>
            </a:r>
          </a:p>
        </p:txBody>
      </p:sp>
      <p:sp>
        <p:nvSpPr>
          <p:cNvPr id="8" name="Espace réservé du texte 16">
            <a:extLst>
              <a:ext uri="{FF2B5EF4-FFF2-40B4-BE49-F238E27FC236}">
                <a16:creationId xmlns:a16="http://schemas.microsoft.com/office/drawing/2014/main" id="{31A768BD-20B1-CB43-9A3A-90A32CCC701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502439" y="6035469"/>
            <a:ext cx="5681759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FontTx/>
              <a:buNone/>
              <a:defRPr sz="14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ÉMETTEUR</a:t>
            </a:r>
          </a:p>
        </p:txBody>
      </p:sp>
      <p:sp>
        <p:nvSpPr>
          <p:cNvPr id="10" name="Espace réservé du texte 16">
            <a:extLst>
              <a:ext uri="{FF2B5EF4-FFF2-40B4-BE49-F238E27FC236}">
                <a16:creationId xmlns:a16="http://schemas.microsoft.com/office/drawing/2014/main" id="{D408B51D-4553-1043-9B79-6FDF4D851A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297622" y="6035467"/>
            <a:ext cx="1079091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FontTx/>
              <a:buNone/>
              <a:defRPr sz="14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00/00/0000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4058" y="3856425"/>
            <a:ext cx="2473200" cy="2473200"/>
          </a:xfrm>
          <a:prstGeom prst="rect">
            <a:avLst/>
          </a:prstGeom>
          <a:ln>
            <a:noFill/>
          </a:ln>
        </p:spPr>
      </p:pic>
      <p:sp>
        <p:nvSpPr>
          <p:cNvPr id="5" name="ZoneTexte 4"/>
          <p:cNvSpPr txBox="1"/>
          <p:nvPr userDrawn="1"/>
        </p:nvSpPr>
        <p:spPr>
          <a:xfrm>
            <a:off x="9683932" y="6396969"/>
            <a:ext cx="21423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00B0F0"/>
                </a:solidFill>
              </a:rPr>
              <a:t>www.chu-lyon.fr</a:t>
            </a:r>
            <a:endParaRPr lang="fr-FR" sz="1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18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rnière de 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18"/>
            <a:ext cx="12192000" cy="6858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227" y="3840480"/>
            <a:ext cx="2484773" cy="2484773"/>
          </a:xfrm>
          <a:prstGeom prst="rect">
            <a:avLst/>
          </a:prstGeom>
        </p:spPr>
      </p:pic>
      <p:sp>
        <p:nvSpPr>
          <p:cNvPr id="3" name="ZoneTexte 2"/>
          <p:cNvSpPr txBox="1"/>
          <p:nvPr userDrawn="1"/>
        </p:nvSpPr>
        <p:spPr>
          <a:xfrm>
            <a:off x="1297623" y="5337611"/>
            <a:ext cx="2063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rgbClr val="00B0F0"/>
                </a:solidFill>
              </a:rPr>
              <a:t>www.chu-lyon.fr</a:t>
            </a:r>
            <a:endParaRPr lang="fr-FR" sz="1600" b="1" dirty="0">
              <a:solidFill>
                <a:srgbClr val="00B0F0"/>
              </a:solidFill>
            </a:endParaRPr>
          </a:p>
        </p:txBody>
      </p:sp>
      <p:sp>
        <p:nvSpPr>
          <p:cNvPr id="4" name="ZoneTexte 3"/>
          <p:cNvSpPr txBox="1"/>
          <p:nvPr userDrawn="1"/>
        </p:nvSpPr>
        <p:spPr>
          <a:xfrm>
            <a:off x="1343277" y="1602223"/>
            <a:ext cx="2557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smtClean="0">
                <a:solidFill>
                  <a:srgbClr val="00B0F0"/>
                </a:solidFill>
              </a:rPr>
              <a:t>MERCI</a:t>
            </a:r>
            <a:endParaRPr lang="fr-FR" sz="3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648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 photo co-brand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0050763E-3AA9-9348-8334-FD3EC68C2C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9" name="Espace réservé du texte 16">
            <a:extLst>
              <a:ext uri="{FF2B5EF4-FFF2-40B4-BE49-F238E27FC236}">
                <a16:creationId xmlns:a16="http://schemas.microsoft.com/office/drawing/2014/main" id="{E9C0906D-63AA-E54A-AA0B-FED4C0CA9DF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297622" y="4110766"/>
            <a:ext cx="8451297" cy="88466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2400" b="0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Sous-titre</a:t>
            </a:r>
          </a:p>
        </p:txBody>
      </p:sp>
      <p:sp>
        <p:nvSpPr>
          <p:cNvPr id="30" name="Espace réservé du texte 16">
            <a:extLst>
              <a:ext uri="{FF2B5EF4-FFF2-40B4-BE49-F238E27FC236}">
                <a16:creationId xmlns:a16="http://schemas.microsoft.com/office/drawing/2014/main" id="{93748548-CF50-8749-8B8B-6CCAB804C0C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97623" y="3215844"/>
            <a:ext cx="8451296" cy="884668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FontTx/>
              <a:buNone/>
              <a:defRPr sz="36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du document</a:t>
            </a:r>
          </a:p>
        </p:txBody>
      </p:sp>
      <p:sp>
        <p:nvSpPr>
          <p:cNvPr id="9" name="Espace réservé du texte 16">
            <a:extLst>
              <a:ext uri="{FF2B5EF4-FFF2-40B4-BE49-F238E27FC236}">
                <a16:creationId xmlns:a16="http://schemas.microsoft.com/office/drawing/2014/main" id="{5C008311-3B8A-F34E-873D-0BA77F0B39B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502439" y="6035469"/>
            <a:ext cx="5681759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FontTx/>
              <a:buNone/>
              <a:defRPr sz="14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ÉMETTEUR</a:t>
            </a:r>
          </a:p>
        </p:txBody>
      </p:sp>
      <p:sp>
        <p:nvSpPr>
          <p:cNvPr id="10" name="Espace réservé du texte 16">
            <a:extLst>
              <a:ext uri="{FF2B5EF4-FFF2-40B4-BE49-F238E27FC236}">
                <a16:creationId xmlns:a16="http://schemas.microsoft.com/office/drawing/2014/main" id="{953B6F30-1B78-8141-B384-2C87BEA36A8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297622" y="6035467"/>
            <a:ext cx="1079091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FontTx/>
              <a:buNone/>
              <a:defRPr sz="14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00/00/0000</a:t>
            </a:r>
          </a:p>
        </p:txBody>
      </p:sp>
      <p:sp>
        <p:nvSpPr>
          <p:cNvPr id="13" name="Espace réservé pour une image  18">
            <a:extLst>
              <a:ext uri="{FF2B5EF4-FFF2-40B4-BE49-F238E27FC236}">
                <a16:creationId xmlns:a16="http://schemas.microsoft.com/office/drawing/2014/main" id="{C9B6F547-5B0C-884B-9A63-E826D2E4FA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347767" y="5093677"/>
            <a:ext cx="1764000" cy="122506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Insérer logo partenaire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4119" y="5095222"/>
            <a:ext cx="1234800" cy="1234800"/>
          </a:xfrm>
          <a:prstGeom prst="rect">
            <a:avLst/>
          </a:prstGeom>
        </p:spPr>
      </p:pic>
      <p:sp>
        <p:nvSpPr>
          <p:cNvPr id="4" name="ZoneTexte 3"/>
          <p:cNvSpPr txBox="1"/>
          <p:nvPr userDrawn="1"/>
        </p:nvSpPr>
        <p:spPr>
          <a:xfrm>
            <a:off x="8487993" y="6400595"/>
            <a:ext cx="17417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00B0F0"/>
                </a:solidFill>
              </a:rPr>
              <a:t>www.chu-lyon.fr</a:t>
            </a:r>
            <a:endParaRPr lang="fr-FR" sz="1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894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uverture blanche co-brand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1910DDF5-B290-9344-B41E-4A049348F3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DC705252-538C-4447-9395-4593D7DE47F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297622" y="4110766"/>
            <a:ext cx="7190923" cy="88466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2400" b="0" cap="all" baseline="0"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Sous-titre</a:t>
            </a:r>
          </a:p>
        </p:txBody>
      </p:sp>
      <p:sp>
        <p:nvSpPr>
          <p:cNvPr id="18" name="Espace réservé du texte 16">
            <a:extLst>
              <a:ext uri="{FF2B5EF4-FFF2-40B4-BE49-F238E27FC236}">
                <a16:creationId xmlns:a16="http://schemas.microsoft.com/office/drawing/2014/main" id="{9A94901C-165A-C748-958B-6CA3B7E66CA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97623" y="3215844"/>
            <a:ext cx="7190922" cy="884668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FontTx/>
              <a:buNone/>
              <a:defRPr sz="3600" b="1" cap="all" baseline="0"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Titre du document</a:t>
            </a:r>
          </a:p>
        </p:txBody>
      </p:sp>
      <p:sp>
        <p:nvSpPr>
          <p:cNvPr id="9" name="Espace réservé du texte 16">
            <a:extLst>
              <a:ext uri="{FF2B5EF4-FFF2-40B4-BE49-F238E27FC236}">
                <a16:creationId xmlns:a16="http://schemas.microsoft.com/office/drawing/2014/main" id="{4AF34EF6-6A3E-4F4E-A250-0751CB27325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502439" y="6035469"/>
            <a:ext cx="5681759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FontTx/>
              <a:buNone/>
              <a:defRPr sz="1400" b="0" cap="all" baseline="0"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ÉMETTEUR</a:t>
            </a:r>
          </a:p>
        </p:txBody>
      </p:sp>
      <p:sp>
        <p:nvSpPr>
          <p:cNvPr id="10" name="Espace réservé du texte 16">
            <a:extLst>
              <a:ext uri="{FF2B5EF4-FFF2-40B4-BE49-F238E27FC236}">
                <a16:creationId xmlns:a16="http://schemas.microsoft.com/office/drawing/2014/main" id="{59AAD2E0-6320-B74D-9468-DD1ABE8A499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297622" y="6035467"/>
            <a:ext cx="1079091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FontTx/>
              <a:buNone/>
              <a:defRPr sz="1400" b="0" cap="all" baseline="0"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00/00/0000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7740" y="3855489"/>
            <a:ext cx="2473885" cy="2473885"/>
          </a:xfrm>
          <a:prstGeom prst="rect">
            <a:avLst/>
          </a:prstGeom>
        </p:spPr>
      </p:pic>
      <p:sp>
        <p:nvSpPr>
          <p:cNvPr id="3" name="ZoneTexte 2"/>
          <p:cNvSpPr txBox="1"/>
          <p:nvPr userDrawn="1"/>
        </p:nvSpPr>
        <p:spPr>
          <a:xfrm>
            <a:off x="9677394" y="6409304"/>
            <a:ext cx="19071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00B0F0"/>
                </a:solidFill>
              </a:rPr>
              <a:t>www.chu-lyon.fr</a:t>
            </a:r>
            <a:endParaRPr lang="fr-FR" sz="1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640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 blanche co-brand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4BE79C32-E405-3940-8D65-16FAA30D88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Espace réservé pour une image  18">
            <a:extLst>
              <a:ext uri="{FF2B5EF4-FFF2-40B4-BE49-F238E27FC236}">
                <a16:creationId xmlns:a16="http://schemas.microsoft.com/office/drawing/2014/main" id="{0B748D32-F486-0643-A40C-5DC0319A188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347767" y="5093677"/>
            <a:ext cx="1764000" cy="122506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Insérer logo partenaire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DC705252-538C-4447-9395-4593D7DE47F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297622" y="4110766"/>
            <a:ext cx="7222155" cy="88466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2400" b="0" cap="all" baseline="0"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Sous-titre</a:t>
            </a:r>
          </a:p>
        </p:txBody>
      </p:sp>
      <p:sp>
        <p:nvSpPr>
          <p:cNvPr id="18" name="Espace réservé du texte 16">
            <a:extLst>
              <a:ext uri="{FF2B5EF4-FFF2-40B4-BE49-F238E27FC236}">
                <a16:creationId xmlns:a16="http://schemas.microsoft.com/office/drawing/2014/main" id="{9A94901C-165A-C748-958B-6CA3B7E66CA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97623" y="3215844"/>
            <a:ext cx="7222154" cy="884668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FontTx/>
              <a:buNone/>
              <a:defRPr sz="3600" b="1" cap="all" baseline="0"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Titre du document</a:t>
            </a:r>
          </a:p>
        </p:txBody>
      </p:sp>
      <p:sp>
        <p:nvSpPr>
          <p:cNvPr id="9" name="Espace réservé du texte 16">
            <a:extLst>
              <a:ext uri="{FF2B5EF4-FFF2-40B4-BE49-F238E27FC236}">
                <a16:creationId xmlns:a16="http://schemas.microsoft.com/office/drawing/2014/main" id="{4AF34EF6-6A3E-4F4E-A250-0751CB27325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502439" y="6035469"/>
            <a:ext cx="5681759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FontTx/>
              <a:buNone/>
              <a:defRPr sz="1400" b="0" cap="all" baseline="0"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ÉMETTEUR</a:t>
            </a:r>
          </a:p>
        </p:txBody>
      </p:sp>
      <p:sp>
        <p:nvSpPr>
          <p:cNvPr id="10" name="Espace réservé du texte 16">
            <a:extLst>
              <a:ext uri="{FF2B5EF4-FFF2-40B4-BE49-F238E27FC236}">
                <a16:creationId xmlns:a16="http://schemas.microsoft.com/office/drawing/2014/main" id="{F338564B-EAE8-6E41-A556-0447286DFCC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297622" y="6035467"/>
            <a:ext cx="1079091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FontTx/>
              <a:buNone/>
              <a:defRPr sz="1400" b="0" cap="all" baseline="0"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00/00/0000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777" y="5094294"/>
            <a:ext cx="1234800" cy="1234800"/>
          </a:xfrm>
          <a:prstGeom prst="rect">
            <a:avLst/>
          </a:prstGeom>
        </p:spPr>
      </p:pic>
      <p:sp>
        <p:nvSpPr>
          <p:cNvPr id="4" name="ZoneTexte 3"/>
          <p:cNvSpPr txBox="1"/>
          <p:nvPr userDrawn="1"/>
        </p:nvSpPr>
        <p:spPr>
          <a:xfrm>
            <a:off x="8466906" y="6400595"/>
            <a:ext cx="21510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00B0F0"/>
                </a:solidFill>
              </a:rPr>
              <a:t>www.chu-lyon.fr</a:t>
            </a:r>
            <a:endParaRPr lang="fr-FR" sz="1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00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1D3A36A9-D6E9-B147-8D5A-8C932FEADB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Espace réservé du texte 16">
            <a:extLst>
              <a:ext uri="{FF2B5EF4-FFF2-40B4-BE49-F238E27FC236}">
                <a16:creationId xmlns:a16="http://schemas.microsoft.com/office/drawing/2014/main" id="{5F4B5063-2AF5-214D-A5D9-9F7AF78BACB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297622" y="4110766"/>
            <a:ext cx="8437097" cy="88466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2400" b="0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Sous-titre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81EBF49F-6807-034D-871E-3E484D21527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97623" y="3215844"/>
            <a:ext cx="8437096" cy="884668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FontTx/>
              <a:buNone/>
              <a:defRPr sz="36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du CHAPITRE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3457" y="5701445"/>
            <a:ext cx="627252" cy="627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476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38">
            <a:extLst>
              <a:ext uri="{FF2B5EF4-FFF2-40B4-BE49-F238E27FC236}">
                <a16:creationId xmlns:a16="http://schemas.microsoft.com/office/drawing/2014/main" id="{63FECCC0-37DB-2141-8E8E-B50975E6D8DE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11579191" y="588342"/>
            <a:ext cx="612809" cy="613639"/>
          </a:xfrm>
          <a:prstGeom prst="rect">
            <a:avLst/>
          </a:prstGeom>
        </p:spPr>
        <p:txBody>
          <a:bodyPr anchor="ctr"/>
          <a:lstStyle>
            <a:lvl1pPr algn="l">
              <a:defRPr sz="1400">
                <a:solidFill>
                  <a:schemeClr val="bg2"/>
                </a:solidFill>
              </a:defRPr>
            </a:lvl1pPr>
          </a:lstStyle>
          <a:p>
            <a:fld id="{27F63893-9D7C-4D41-AC61-E8ABFBCB521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4B2BB946-576E-284A-832D-770AB715C9C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310132" y="2185004"/>
            <a:ext cx="10134306" cy="4088735"/>
          </a:xfrm>
          <a:prstGeom prst="rect">
            <a:avLst/>
          </a:prstGeom>
        </p:spPr>
        <p:txBody>
          <a:bodyPr>
            <a:normAutofit/>
          </a:bodyPr>
          <a:lstStyle>
            <a:lvl1pPr marL="406400" indent="-398463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Police système"/>
              <a:buChar char="●"/>
              <a:tabLst/>
              <a:defRPr sz="3000" b="0">
                <a:latin typeface="+mn-lt"/>
              </a:defRPr>
            </a:lvl1pPr>
            <a:lvl2pPr marL="800100" indent="-342900">
              <a:lnSpc>
                <a:spcPct val="100000"/>
              </a:lnSpc>
              <a:buClr>
                <a:schemeClr val="tx2"/>
              </a:buClr>
              <a:buSzPct val="120000"/>
              <a:buFont typeface="Police système"/>
              <a:buChar char="•"/>
              <a:defRPr sz="2600" b="0">
                <a:latin typeface="+mn-lt"/>
              </a:defRPr>
            </a:lvl2pPr>
            <a:lvl3pPr marL="1143000" indent="-296863">
              <a:lnSpc>
                <a:spcPct val="100000"/>
              </a:lnSpc>
              <a:buFont typeface="Police système"/>
              <a:buChar char="•"/>
              <a:tabLst/>
              <a:defRPr sz="2400" b="0">
                <a:latin typeface="+mn-lt"/>
              </a:defRPr>
            </a:lvl3pPr>
            <a:lvl4pPr marL="1385888" marR="0" indent="-261938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200"/>
            </a:lvl4pPr>
            <a:lvl5pPr marL="1649413" indent="-263525"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20" name="Espace réservé du texte 16">
            <a:extLst>
              <a:ext uri="{FF2B5EF4-FFF2-40B4-BE49-F238E27FC236}">
                <a16:creationId xmlns:a16="http://schemas.microsoft.com/office/drawing/2014/main" id="{2ACF2E53-88F6-BD4B-99E6-ADECF414C95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310132" y="627420"/>
            <a:ext cx="10134306" cy="53548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3400" b="1" cap="all" baseline="0"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Titre DE LA </a:t>
            </a:r>
            <a:r>
              <a:rPr lang="fr-FR" dirty="0" smtClean="0"/>
              <a:t>PAGE</a:t>
            </a:r>
            <a:endParaRPr lang="fr-FR" dirty="0"/>
          </a:p>
        </p:txBody>
      </p:sp>
      <p:sp>
        <p:nvSpPr>
          <p:cNvPr id="21" name="Espace réservé du texte 16">
            <a:extLst>
              <a:ext uri="{FF2B5EF4-FFF2-40B4-BE49-F238E27FC236}">
                <a16:creationId xmlns:a16="http://schemas.microsoft.com/office/drawing/2014/main" id="{F02F07DF-2781-AF4D-A902-322A8945E5B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310132" y="1179191"/>
            <a:ext cx="10134306" cy="486557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400" b="0" cap="all" baseline="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Sous-titre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1773" y="5689325"/>
            <a:ext cx="641385" cy="641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1103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5">
            <a:extLst>
              <a:ext uri="{FF2B5EF4-FFF2-40B4-BE49-F238E27FC236}">
                <a16:creationId xmlns:a16="http://schemas.microsoft.com/office/drawing/2014/main" id="{73F02D77-C516-D24F-B1E7-8DDB729E65A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1310132" y="2144544"/>
            <a:ext cx="4968000" cy="4088735"/>
          </a:xfrm>
          <a:prstGeom prst="rect">
            <a:avLst/>
          </a:prstGeom>
        </p:spPr>
        <p:txBody>
          <a:bodyPr>
            <a:normAutofit/>
          </a:bodyPr>
          <a:lstStyle>
            <a:lvl1pPr marL="406400" indent="-398463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Police système"/>
              <a:buChar char="●"/>
              <a:tabLst/>
              <a:defRPr sz="3000" b="0">
                <a:latin typeface="+mn-lt"/>
              </a:defRPr>
            </a:lvl1pPr>
            <a:lvl2pPr marL="800100" indent="-342900">
              <a:lnSpc>
                <a:spcPct val="100000"/>
              </a:lnSpc>
              <a:buClr>
                <a:schemeClr val="tx2"/>
              </a:buClr>
              <a:buSzPct val="120000"/>
              <a:buFont typeface="Police système"/>
              <a:buChar char="•"/>
              <a:defRPr sz="2600" b="0">
                <a:latin typeface="+mn-lt"/>
              </a:defRPr>
            </a:lvl2pPr>
            <a:lvl3pPr marL="1143000" indent="-296863">
              <a:lnSpc>
                <a:spcPct val="100000"/>
              </a:lnSpc>
              <a:buFont typeface="Police système"/>
              <a:buChar char="•"/>
              <a:tabLst/>
              <a:defRPr sz="2400" b="0">
                <a:latin typeface="+mn-lt"/>
              </a:defRPr>
            </a:lvl3pPr>
            <a:lvl4pPr marL="1385888" marR="0" indent="-261938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200"/>
            </a:lvl4pPr>
            <a:lvl5pPr marL="1649413" indent="-263525"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3" name="Espace réservé du texte 15">
            <a:extLst>
              <a:ext uri="{FF2B5EF4-FFF2-40B4-BE49-F238E27FC236}">
                <a16:creationId xmlns:a16="http://schemas.microsoft.com/office/drawing/2014/main" id="{4574CD46-1DC5-5544-90DF-7B24EA12A7F2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6589746" y="2144543"/>
            <a:ext cx="4854692" cy="4088735"/>
          </a:xfrm>
          <a:prstGeom prst="rect">
            <a:avLst/>
          </a:prstGeom>
        </p:spPr>
        <p:txBody>
          <a:bodyPr>
            <a:normAutofit/>
          </a:bodyPr>
          <a:lstStyle>
            <a:lvl1pPr marL="406400" indent="-398463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Police système"/>
              <a:buChar char="●"/>
              <a:tabLst/>
              <a:defRPr sz="3000" b="0">
                <a:latin typeface="+mn-lt"/>
              </a:defRPr>
            </a:lvl1pPr>
            <a:lvl2pPr marL="800100" indent="-342900">
              <a:lnSpc>
                <a:spcPct val="100000"/>
              </a:lnSpc>
              <a:buClr>
                <a:schemeClr val="tx2"/>
              </a:buClr>
              <a:buSzPct val="120000"/>
              <a:buFont typeface="Police système"/>
              <a:buChar char="•"/>
              <a:defRPr sz="2600" b="0">
                <a:latin typeface="+mn-lt"/>
              </a:defRPr>
            </a:lvl2pPr>
            <a:lvl3pPr marL="1143000" indent="-296863">
              <a:lnSpc>
                <a:spcPct val="100000"/>
              </a:lnSpc>
              <a:buFont typeface="Police système"/>
              <a:buChar char="•"/>
              <a:tabLst/>
              <a:defRPr sz="2400" b="0">
                <a:latin typeface="+mn-lt"/>
              </a:defRPr>
            </a:lvl3pPr>
            <a:lvl4pPr marL="1385888" marR="0" indent="-261938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200"/>
            </a:lvl4pPr>
            <a:lvl5pPr marL="1649413" indent="-263525"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1773" y="5689325"/>
            <a:ext cx="641385" cy="641385"/>
          </a:xfrm>
          <a:prstGeom prst="rect">
            <a:avLst/>
          </a:prstGeom>
        </p:spPr>
      </p:pic>
      <p:sp>
        <p:nvSpPr>
          <p:cNvPr id="9" name="Espace réservé du numéro de diapositive 38">
            <a:extLst>
              <a:ext uri="{FF2B5EF4-FFF2-40B4-BE49-F238E27FC236}">
                <a16:creationId xmlns:a16="http://schemas.microsoft.com/office/drawing/2014/main" id="{63FECCC0-37DB-2141-8E8E-B50975E6D8DE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11579191" y="588342"/>
            <a:ext cx="612809" cy="613639"/>
          </a:xfrm>
          <a:prstGeom prst="rect">
            <a:avLst/>
          </a:prstGeom>
        </p:spPr>
        <p:txBody>
          <a:bodyPr anchor="ctr"/>
          <a:lstStyle>
            <a:lvl1pPr algn="l">
              <a:defRPr sz="1400">
                <a:solidFill>
                  <a:schemeClr val="bg2"/>
                </a:solidFill>
              </a:defRPr>
            </a:lvl1pPr>
          </a:lstStyle>
          <a:p>
            <a:fld id="{27F63893-9D7C-4D41-AC61-E8ABFBCB521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16">
            <a:extLst>
              <a:ext uri="{FF2B5EF4-FFF2-40B4-BE49-F238E27FC236}">
                <a16:creationId xmlns:a16="http://schemas.microsoft.com/office/drawing/2014/main" id="{2ACF2E53-88F6-BD4B-99E6-ADECF414C95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310132" y="627420"/>
            <a:ext cx="10134306" cy="53548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3400" b="1" cap="all" baseline="0"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Titre DE LA </a:t>
            </a:r>
            <a:r>
              <a:rPr lang="fr-FR" dirty="0" smtClean="0"/>
              <a:t>PAGE</a:t>
            </a:r>
            <a:endParaRPr lang="fr-FR" dirty="0"/>
          </a:p>
        </p:txBody>
      </p:sp>
      <p:sp>
        <p:nvSpPr>
          <p:cNvPr id="12" name="Espace réservé du texte 16">
            <a:extLst>
              <a:ext uri="{FF2B5EF4-FFF2-40B4-BE49-F238E27FC236}">
                <a16:creationId xmlns:a16="http://schemas.microsoft.com/office/drawing/2014/main" id="{F02F07DF-2781-AF4D-A902-322A8945E5B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310132" y="1179191"/>
            <a:ext cx="10134306" cy="486557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400" b="0" cap="all" baseline="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249579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et mé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31E2FB1-7F14-7D4F-BC43-062956360950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84134" y="732616"/>
            <a:ext cx="4660304" cy="558967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 dirty="0"/>
              <a:t>Insérer une image ou une vidéo</a:t>
            </a:r>
          </a:p>
        </p:txBody>
      </p:sp>
      <p:sp>
        <p:nvSpPr>
          <p:cNvPr id="9" name="Espace réservé du texte 15">
            <a:extLst>
              <a:ext uri="{FF2B5EF4-FFF2-40B4-BE49-F238E27FC236}">
                <a16:creationId xmlns:a16="http://schemas.microsoft.com/office/drawing/2014/main" id="{E1EF9903-A76D-CC42-BA54-256E478B0AF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1310132" y="2144390"/>
            <a:ext cx="4968000" cy="4177902"/>
          </a:xfrm>
          <a:prstGeom prst="rect">
            <a:avLst/>
          </a:prstGeom>
        </p:spPr>
        <p:txBody>
          <a:bodyPr>
            <a:normAutofit/>
          </a:bodyPr>
          <a:lstStyle>
            <a:lvl1pPr marL="406400" indent="-398463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Police système"/>
              <a:buChar char="●"/>
              <a:tabLst/>
              <a:defRPr sz="3000" b="0">
                <a:latin typeface="+mn-lt"/>
              </a:defRPr>
            </a:lvl1pPr>
            <a:lvl2pPr marL="800100" indent="-342900">
              <a:lnSpc>
                <a:spcPct val="100000"/>
              </a:lnSpc>
              <a:buClr>
                <a:schemeClr val="tx2"/>
              </a:buClr>
              <a:buSzPct val="120000"/>
              <a:buFont typeface="Police système"/>
              <a:buChar char="•"/>
              <a:defRPr sz="2600" b="0">
                <a:latin typeface="+mn-lt"/>
              </a:defRPr>
            </a:lvl2pPr>
            <a:lvl3pPr marL="1143000" indent="-296863">
              <a:lnSpc>
                <a:spcPct val="100000"/>
              </a:lnSpc>
              <a:buFont typeface="Police système"/>
              <a:buChar char="•"/>
              <a:tabLst/>
              <a:defRPr sz="2400" b="0">
                <a:latin typeface="+mn-lt"/>
              </a:defRPr>
            </a:lvl3pPr>
            <a:lvl4pPr marL="1385888" marR="0" indent="-261938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200"/>
            </a:lvl4pPr>
            <a:lvl5pPr marL="1649413" indent="-263525"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1773" y="5689325"/>
            <a:ext cx="641385" cy="641385"/>
          </a:xfrm>
          <a:prstGeom prst="rect">
            <a:avLst/>
          </a:prstGeom>
        </p:spPr>
      </p:pic>
      <p:sp>
        <p:nvSpPr>
          <p:cNvPr id="11" name="Espace réservé du numéro de diapositive 38">
            <a:extLst>
              <a:ext uri="{FF2B5EF4-FFF2-40B4-BE49-F238E27FC236}">
                <a16:creationId xmlns:a16="http://schemas.microsoft.com/office/drawing/2014/main" id="{63FECCC0-37DB-2141-8E8E-B50975E6D8DE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11579191" y="588342"/>
            <a:ext cx="612809" cy="613639"/>
          </a:xfrm>
          <a:prstGeom prst="rect">
            <a:avLst/>
          </a:prstGeom>
        </p:spPr>
        <p:txBody>
          <a:bodyPr anchor="ctr"/>
          <a:lstStyle>
            <a:lvl1pPr algn="l">
              <a:defRPr sz="1400">
                <a:solidFill>
                  <a:schemeClr val="bg2"/>
                </a:solidFill>
              </a:defRPr>
            </a:lvl1pPr>
          </a:lstStyle>
          <a:p>
            <a:fld id="{27F63893-9D7C-4D41-AC61-E8ABFBCB521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texte 16">
            <a:extLst>
              <a:ext uri="{FF2B5EF4-FFF2-40B4-BE49-F238E27FC236}">
                <a16:creationId xmlns:a16="http://schemas.microsoft.com/office/drawing/2014/main" id="{2ACF2E53-88F6-BD4B-99E6-ADECF414C95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310132" y="627420"/>
            <a:ext cx="10134306" cy="53548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3400" b="1" cap="all" baseline="0"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Titre DE LA </a:t>
            </a:r>
            <a:r>
              <a:rPr lang="fr-FR" dirty="0" smtClean="0"/>
              <a:t>PAGE</a:t>
            </a:r>
            <a:endParaRPr lang="fr-FR" dirty="0"/>
          </a:p>
        </p:txBody>
      </p:sp>
      <p:sp>
        <p:nvSpPr>
          <p:cNvPr id="13" name="Espace réservé du texte 16">
            <a:extLst>
              <a:ext uri="{FF2B5EF4-FFF2-40B4-BE49-F238E27FC236}">
                <a16:creationId xmlns:a16="http://schemas.microsoft.com/office/drawing/2014/main" id="{F02F07DF-2781-AF4D-A902-322A8945E5B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310132" y="1179191"/>
            <a:ext cx="10134306" cy="486557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400" b="0" cap="all" baseline="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12356771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ffres cl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2A30D20D-D1DE-C64A-8EBA-EE94470DAB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1" name="Espace réservé du texte 16">
            <a:extLst>
              <a:ext uri="{FF2B5EF4-FFF2-40B4-BE49-F238E27FC236}">
                <a16:creationId xmlns:a16="http://schemas.microsoft.com/office/drawing/2014/main" id="{FFB94C3B-CC89-6A42-9C48-9A622FE5569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10132" y="1713232"/>
            <a:ext cx="2137918" cy="897052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 marL="0" indent="0">
              <a:buFontTx/>
              <a:buNone/>
              <a:defRPr sz="56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000</a:t>
            </a:r>
          </a:p>
        </p:txBody>
      </p:sp>
      <p:sp>
        <p:nvSpPr>
          <p:cNvPr id="52" name="Espace réservé du texte 51">
            <a:extLst>
              <a:ext uri="{FF2B5EF4-FFF2-40B4-BE49-F238E27FC236}">
                <a16:creationId xmlns:a16="http://schemas.microsoft.com/office/drawing/2014/main" id="{B9C05916-67BA-714D-AF12-F1123988DF8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310132" y="2623950"/>
            <a:ext cx="2137918" cy="896530"/>
          </a:xfrm>
          <a:prstGeom prst="rect">
            <a:avLst/>
          </a:prstGeom>
        </p:spPr>
        <p:txBody>
          <a:bodyPr tIns="0">
            <a:norm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Légende</a:t>
            </a:r>
          </a:p>
        </p:txBody>
      </p:sp>
      <p:sp>
        <p:nvSpPr>
          <p:cNvPr id="53" name="Espace réservé du texte 16">
            <a:extLst>
              <a:ext uri="{FF2B5EF4-FFF2-40B4-BE49-F238E27FC236}">
                <a16:creationId xmlns:a16="http://schemas.microsoft.com/office/drawing/2014/main" id="{64340280-370A-2544-BB36-7D237E2F9FF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5041582" y="1713232"/>
            <a:ext cx="2089468" cy="897052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 marL="0" indent="0">
              <a:buFontTx/>
              <a:buNone/>
              <a:defRPr sz="56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000</a:t>
            </a:r>
          </a:p>
        </p:txBody>
      </p:sp>
      <p:sp>
        <p:nvSpPr>
          <p:cNvPr id="54" name="Espace réservé du texte 51">
            <a:extLst>
              <a:ext uri="{FF2B5EF4-FFF2-40B4-BE49-F238E27FC236}">
                <a16:creationId xmlns:a16="http://schemas.microsoft.com/office/drawing/2014/main" id="{64A4FA35-703D-C94B-9B8B-E9FCEA0295C0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041582" y="2623950"/>
            <a:ext cx="2089468" cy="896530"/>
          </a:xfrm>
          <a:prstGeom prst="rect">
            <a:avLst/>
          </a:prstGeom>
        </p:spPr>
        <p:txBody>
          <a:bodyPr tIns="0">
            <a:norm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Légende</a:t>
            </a:r>
          </a:p>
        </p:txBody>
      </p:sp>
      <p:sp>
        <p:nvSpPr>
          <p:cNvPr id="55" name="Espace réservé du texte 16">
            <a:extLst>
              <a:ext uri="{FF2B5EF4-FFF2-40B4-BE49-F238E27FC236}">
                <a16:creationId xmlns:a16="http://schemas.microsoft.com/office/drawing/2014/main" id="{1D0AE05F-283A-4543-A482-0B71F2607218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8699182" y="1713232"/>
            <a:ext cx="2089468" cy="897052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 marL="0" indent="0">
              <a:buFontTx/>
              <a:buNone/>
              <a:defRPr sz="56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000</a:t>
            </a:r>
          </a:p>
        </p:txBody>
      </p:sp>
      <p:sp>
        <p:nvSpPr>
          <p:cNvPr id="56" name="Espace réservé du texte 51">
            <a:extLst>
              <a:ext uri="{FF2B5EF4-FFF2-40B4-BE49-F238E27FC236}">
                <a16:creationId xmlns:a16="http://schemas.microsoft.com/office/drawing/2014/main" id="{50A22D69-C202-3D4A-9E8E-49D9CE49F789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8699182" y="2623950"/>
            <a:ext cx="2089468" cy="896530"/>
          </a:xfrm>
          <a:prstGeom prst="rect">
            <a:avLst/>
          </a:prstGeom>
        </p:spPr>
        <p:txBody>
          <a:bodyPr tIns="0">
            <a:norm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Légende</a:t>
            </a:r>
          </a:p>
        </p:txBody>
      </p:sp>
      <p:sp>
        <p:nvSpPr>
          <p:cNvPr id="57" name="Espace réservé du texte 16">
            <a:extLst>
              <a:ext uri="{FF2B5EF4-FFF2-40B4-BE49-F238E27FC236}">
                <a16:creationId xmlns:a16="http://schemas.microsoft.com/office/drawing/2014/main" id="{B5FEE436-9170-0749-B593-DFB26D59B0A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3822382" y="4178024"/>
            <a:ext cx="2089468" cy="897052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 marL="0" indent="0">
              <a:buFontTx/>
              <a:buNone/>
              <a:defRPr sz="56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000</a:t>
            </a:r>
          </a:p>
        </p:txBody>
      </p:sp>
      <p:sp>
        <p:nvSpPr>
          <p:cNvPr id="58" name="Espace réservé du texte 51">
            <a:extLst>
              <a:ext uri="{FF2B5EF4-FFF2-40B4-BE49-F238E27FC236}">
                <a16:creationId xmlns:a16="http://schemas.microsoft.com/office/drawing/2014/main" id="{CFB13ECB-6A43-7146-AD47-44D77E7EFD9B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3822382" y="5088742"/>
            <a:ext cx="2089468" cy="896530"/>
          </a:xfrm>
          <a:prstGeom prst="rect">
            <a:avLst/>
          </a:prstGeom>
        </p:spPr>
        <p:txBody>
          <a:bodyPr tIns="0">
            <a:norm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Légende</a:t>
            </a:r>
          </a:p>
        </p:txBody>
      </p:sp>
      <p:sp>
        <p:nvSpPr>
          <p:cNvPr id="59" name="Espace réservé du texte 16">
            <a:extLst>
              <a:ext uri="{FF2B5EF4-FFF2-40B4-BE49-F238E27FC236}">
                <a16:creationId xmlns:a16="http://schemas.microsoft.com/office/drawing/2014/main" id="{5F82516C-BC4E-D440-AD76-76B937DFFCB9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699182" y="4178024"/>
            <a:ext cx="2089468" cy="897052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 marL="0" indent="0">
              <a:buFontTx/>
              <a:buNone/>
              <a:defRPr sz="56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000</a:t>
            </a:r>
          </a:p>
        </p:txBody>
      </p:sp>
      <p:sp>
        <p:nvSpPr>
          <p:cNvPr id="60" name="Espace réservé du texte 51">
            <a:extLst>
              <a:ext uri="{FF2B5EF4-FFF2-40B4-BE49-F238E27FC236}">
                <a16:creationId xmlns:a16="http://schemas.microsoft.com/office/drawing/2014/main" id="{7E8B8782-3BDA-A342-ABA3-33BB2E880BBA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8699182" y="5088742"/>
            <a:ext cx="2089468" cy="896530"/>
          </a:xfrm>
          <a:prstGeom prst="rect">
            <a:avLst/>
          </a:prstGeom>
        </p:spPr>
        <p:txBody>
          <a:bodyPr tIns="0">
            <a:norm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Légende</a:t>
            </a:r>
          </a:p>
        </p:txBody>
      </p:sp>
      <p:sp>
        <p:nvSpPr>
          <p:cNvPr id="18" name="Espace réservé du texte 16">
            <a:extLst>
              <a:ext uri="{FF2B5EF4-FFF2-40B4-BE49-F238E27FC236}">
                <a16:creationId xmlns:a16="http://schemas.microsoft.com/office/drawing/2014/main" id="{6C19BA67-5EFC-C944-8B77-704D5ED6ED9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00906" y="732616"/>
            <a:ext cx="10134306" cy="53548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FontTx/>
              <a:buNone/>
              <a:defRPr sz="34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PAGE</a:t>
            </a:r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1773" y="5689325"/>
            <a:ext cx="641385" cy="641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52367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Espace réservé du titre 1">
            <a:extLst>
              <a:ext uri="{FF2B5EF4-FFF2-40B4-BE49-F238E27FC236}">
                <a16:creationId xmlns:a16="http://schemas.microsoft.com/office/drawing/2014/main" id="{0DCAE7E9-AEE2-0A45-A5FC-3EE77B880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132" y="554592"/>
            <a:ext cx="10247612" cy="5354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u numéro de diapositive 38">
            <a:extLst>
              <a:ext uri="{FF2B5EF4-FFF2-40B4-BE49-F238E27FC236}">
                <a16:creationId xmlns:a16="http://schemas.microsoft.com/office/drawing/2014/main" id="{0275763B-291A-974C-B397-5312DAFD5D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79191" y="515514"/>
            <a:ext cx="612809" cy="613639"/>
          </a:xfrm>
          <a:prstGeom prst="rect">
            <a:avLst/>
          </a:prstGeom>
        </p:spPr>
        <p:txBody>
          <a:bodyPr anchor="ctr"/>
          <a:lstStyle>
            <a:lvl1pPr algn="l">
              <a:defRPr sz="1400">
                <a:solidFill>
                  <a:schemeClr val="bg2"/>
                </a:solidFill>
              </a:defRPr>
            </a:lvl1pPr>
          </a:lstStyle>
          <a:p>
            <a:fld id="{27F63893-9D7C-4D41-AC61-E8ABFBCB521E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00360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49" r:id="rId2"/>
    <p:sldLayoutId id="2147483660" r:id="rId3"/>
    <p:sldLayoutId id="2147483650" r:id="rId4"/>
    <p:sldLayoutId id="2147483653" r:id="rId5"/>
    <p:sldLayoutId id="2147483654" r:id="rId6"/>
    <p:sldLayoutId id="2147483658" r:id="rId7"/>
    <p:sldLayoutId id="2147483659" r:id="rId8"/>
    <p:sldLayoutId id="2147483655" r:id="rId9"/>
    <p:sldLayoutId id="2147483657" r:id="rId10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fr-FR" sz="3400" b="1" kern="1200" cap="all" baseline="0" dirty="0" smtClean="0">
          <a:solidFill>
            <a:schemeClr val="bg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</p:titleStyle>
    <p:bodyStyle>
      <a:lvl1pPr marL="228600" marR="0" indent="-228600" algn="l" defTabSz="914400" rtl="0" eaLnBrk="1" fontAlgn="auto" latinLnBrk="0" hangingPunct="1">
        <a:lnSpc>
          <a:spcPct val="100000"/>
        </a:lnSpc>
        <a:spcBef>
          <a:spcPts val="500"/>
        </a:spcBef>
        <a:spcAft>
          <a:spcPts val="0"/>
        </a:spcAft>
        <a:buClr>
          <a:schemeClr val="bg2"/>
        </a:buClr>
        <a:buSzTx/>
        <a:buFont typeface="Police système"/>
        <a:buChar char="●"/>
        <a:tabLst/>
        <a:defRPr lang="fr-FR" sz="2000" b="0" kern="1200" noProof="0" dirty="0" smtClean="0">
          <a:solidFill>
            <a:schemeClr val="tx1"/>
          </a:solidFill>
          <a:latin typeface="+mn-lt"/>
          <a:ea typeface="+mn-ea"/>
          <a:cs typeface="Calibri" panose="020F0502020204030204" pitchFamily="34" charset="0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fr-FR" dirty="0" smtClean="0"/>
              <a:t>Le </a:t>
            </a:r>
            <a:r>
              <a:rPr lang="fr-FR" dirty="0" smtClean="0"/>
              <a:t>14</a:t>
            </a:r>
            <a:r>
              <a:rPr lang="fr-FR" dirty="0" smtClean="0"/>
              <a:t>/06/2022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9"/>
          </p:nvPr>
        </p:nvSpPr>
        <p:spPr>
          <a:xfrm>
            <a:off x="1297622" y="3215844"/>
            <a:ext cx="9543559" cy="884668"/>
          </a:xfrm>
        </p:spPr>
        <p:txBody>
          <a:bodyPr/>
          <a:lstStyle/>
          <a:p>
            <a:r>
              <a:rPr lang="fr-FR" dirty="0" smtClean="0"/>
              <a:t>INTERVENTION REUNION DIT (BACNET)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245666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27F63893-9D7C-4D41-AC61-E8ABFBCB521E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7"/>
          </p:nvPr>
        </p:nvSpPr>
        <p:spPr>
          <a:xfrm>
            <a:off x="1310132" y="2185005"/>
            <a:ext cx="10523728" cy="3055590"/>
          </a:xfrm>
        </p:spPr>
        <p:txBody>
          <a:bodyPr>
            <a:normAutofit/>
          </a:bodyPr>
          <a:lstStyle/>
          <a:p>
            <a:r>
              <a:rPr lang="fr-FR" dirty="0"/>
              <a:t>1 – </a:t>
            </a:r>
            <a:r>
              <a:rPr lang="fr-FR" dirty="0" smtClean="0"/>
              <a:t>ORGANISATION DE LA GTC AUX HCL</a:t>
            </a:r>
          </a:p>
          <a:p>
            <a:r>
              <a:rPr lang="fr-FR" dirty="0"/>
              <a:t>2 – </a:t>
            </a:r>
            <a:r>
              <a:rPr lang="fr-FR" dirty="0"/>
              <a:t>PROJET EVOLUTION GTC HCL </a:t>
            </a:r>
            <a:endParaRPr lang="fr-FR" dirty="0" smtClean="0"/>
          </a:p>
          <a:p>
            <a:r>
              <a:rPr lang="fr-FR" dirty="0" smtClean="0"/>
              <a:t>3 </a:t>
            </a:r>
            <a:r>
              <a:rPr lang="fr-FR" dirty="0"/>
              <a:t>– </a:t>
            </a:r>
            <a:r>
              <a:rPr lang="fr-FR" sz="2800" dirty="0"/>
              <a:t>REFERENTIEL GTC ET PROTOCOLE</a:t>
            </a:r>
          </a:p>
          <a:p>
            <a:r>
              <a:rPr lang="fr-FR" dirty="0" smtClean="0"/>
              <a:t>4 </a:t>
            </a:r>
            <a:r>
              <a:rPr lang="fr-FR" dirty="0" smtClean="0"/>
              <a:t>– </a:t>
            </a:r>
            <a:r>
              <a:rPr lang="fr-FR" sz="3200" dirty="0"/>
              <a:t>PROBLEMATIQUE </a:t>
            </a:r>
            <a:r>
              <a:rPr lang="fr-FR" sz="3200" dirty="0" smtClean="0"/>
              <a:t>BACNET</a:t>
            </a: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fr-FR" dirty="0" smtClean="0"/>
              <a:t>SOMAIRE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5905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27F63893-9D7C-4D41-AC61-E8ABFBCB521E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252" y="1335005"/>
            <a:ext cx="9418828" cy="49225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7894320" y="1335005"/>
            <a:ext cx="42976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0000"/>
                </a:solidFill>
              </a:rPr>
              <a:t>GTC </a:t>
            </a:r>
            <a:r>
              <a:rPr lang="fr-FR" dirty="0" err="1" smtClean="0">
                <a:solidFill>
                  <a:srgbClr val="000000"/>
                </a:solidFill>
              </a:rPr>
              <a:t>PcVue</a:t>
            </a:r>
            <a:r>
              <a:rPr lang="fr-FR" dirty="0" smtClean="0">
                <a:solidFill>
                  <a:srgbClr val="000000"/>
                </a:solidFill>
              </a:rPr>
              <a:t> –ROIRET/VINCI (GHC et GHS)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0000"/>
                </a:solidFill>
              </a:rPr>
              <a:t>GTC EBI – HONEYWELL (GHE et GHN)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0000"/>
                </a:solidFill>
              </a:rPr>
              <a:t>GTC 963 TREND (Siège et Saint-Priest)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0000"/>
                </a:solidFill>
              </a:rPr>
              <a:t>Serveurs virtualisés à la DSN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FF0000"/>
                </a:solidFill>
              </a:rPr>
              <a:t>Serveurs physiques obsolètes sites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6" name="Espace réservé du texte 3"/>
          <p:cNvSpPr>
            <a:spLocks noGrp="1"/>
          </p:cNvSpPr>
          <p:nvPr>
            <p:ph type="body" sz="quarter" idx="19"/>
          </p:nvPr>
        </p:nvSpPr>
        <p:spPr>
          <a:xfrm>
            <a:off x="1462532" y="779820"/>
            <a:ext cx="10134306" cy="535484"/>
          </a:xfrm>
        </p:spPr>
        <p:txBody>
          <a:bodyPr/>
          <a:lstStyle/>
          <a:p>
            <a:r>
              <a:rPr lang="fr-FR" dirty="0" smtClean="0"/>
              <a:t>1 - Organisation de la GTC aux HCL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190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27F63893-9D7C-4D41-AC61-E8ABFBCB521E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fr-FR" dirty="0"/>
              <a:t>2</a:t>
            </a:r>
            <a:r>
              <a:rPr lang="fr-FR" dirty="0" smtClean="0"/>
              <a:t> </a:t>
            </a:r>
            <a:r>
              <a:rPr lang="fr-FR" dirty="0"/>
              <a:t>– PROJET </a:t>
            </a:r>
            <a:r>
              <a:rPr lang="fr-FR" dirty="0" smtClean="0"/>
              <a:t>EVOLUTION</a:t>
            </a:r>
            <a:r>
              <a:rPr lang="fr-FR" dirty="0" smtClean="0"/>
              <a:t> </a:t>
            </a:r>
            <a:r>
              <a:rPr lang="fr-FR" dirty="0" smtClean="0"/>
              <a:t>GTC HCL 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414" y="1302564"/>
            <a:ext cx="8279523" cy="4695899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741664" y="1563716"/>
            <a:ext cx="35783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Création 3ème. GTC </a:t>
            </a:r>
            <a:r>
              <a:rPr lang="fr-FR" dirty="0" smtClean="0">
                <a:solidFill>
                  <a:srgbClr val="00B050"/>
                </a:solidFill>
              </a:rPr>
              <a:t>virtualisée marque TREND</a:t>
            </a:r>
            <a:endParaRPr lang="fr-FR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B050"/>
                </a:solidFill>
              </a:rPr>
              <a:t>Sites Siège, Villon, Lacassagne, Saint-Priest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B050"/>
                </a:solidFill>
              </a:rPr>
              <a:t>1 troisième lot au marché GTC</a:t>
            </a:r>
            <a:endParaRPr lang="fr-FR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73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27F63893-9D7C-4D41-AC61-E8ABFBCB521E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6" name="Espace réservé du texte 3"/>
          <p:cNvSpPr>
            <a:spLocks noGrp="1"/>
          </p:cNvSpPr>
          <p:nvPr>
            <p:ph type="body" sz="quarter" idx="19"/>
          </p:nvPr>
        </p:nvSpPr>
        <p:spPr>
          <a:xfrm>
            <a:off x="1462532" y="779820"/>
            <a:ext cx="10134306" cy="535484"/>
          </a:xfrm>
        </p:spPr>
        <p:txBody>
          <a:bodyPr/>
          <a:lstStyle/>
          <a:p>
            <a:r>
              <a:rPr lang="fr-FR" dirty="0"/>
              <a:t>3</a:t>
            </a:r>
            <a:r>
              <a:rPr lang="fr-FR" dirty="0" smtClean="0"/>
              <a:t> – REFERENTIEL GTC ET PROTOCOLE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3728" y="1504311"/>
            <a:ext cx="5595482" cy="5304808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49083" y="1857589"/>
            <a:ext cx="5980981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dirty="0">
                <a:solidFill>
                  <a:srgbClr val="000000"/>
                </a:solidFill>
              </a:rPr>
              <a:t>Il est indispensable d’installer sur les sites des HCL des automates dont les protocoles de communication sont compatibles avec les supervisions GTC </a:t>
            </a:r>
            <a:r>
              <a:rPr lang="fr-FR" sz="1700" b="1" dirty="0">
                <a:solidFill>
                  <a:srgbClr val="000000"/>
                </a:solidFill>
              </a:rPr>
              <a:t>EBI </a:t>
            </a:r>
            <a:r>
              <a:rPr lang="fr-FR" sz="1700" b="1" dirty="0" smtClean="0">
                <a:solidFill>
                  <a:srgbClr val="000000"/>
                </a:solidFill>
              </a:rPr>
              <a:t>d’HONEYWELL,</a:t>
            </a:r>
            <a:r>
              <a:rPr lang="fr-FR" sz="1700" dirty="0" smtClean="0">
                <a:solidFill>
                  <a:srgbClr val="000000"/>
                </a:solidFill>
              </a:rPr>
              <a:t> </a:t>
            </a:r>
            <a:r>
              <a:rPr lang="fr-FR" sz="1700" b="1" dirty="0" err="1">
                <a:solidFill>
                  <a:srgbClr val="000000"/>
                </a:solidFill>
              </a:rPr>
              <a:t>PcVue</a:t>
            </a:r>
            <a:r>
              <a:rPr lang="fr-FR" sz="1700" b="1" dirty="0">
                <a:solidFill>
                  <a:srgbClr val="000000"/>
                </a:solidFill>
              </a:rPr>
              <a:t> </a:t>
            </a:r>
            <a:r>
              <a:rPr lang="fr-FR" sz="1700" dirty="0">
                <a:solidFill>
                  <a:srgbClr val="000000"/>
                </a:solidFill>
              </a:rPr>
              <a:t>d’</a:t>
            </a:r>
            <a:r>
              <a:rPr lang="fr-FR" sz="1700" b="1" dirty="0">
                <a:solidFill>
                  <a:srgbClr val="000000"/>
                </a:solidFill>
              </a:rPr>
              <a:t>ARC </a:t>
            </a:r>
            <a:r>
              <a:rPr lang="fr-FR" sz="1700" b="1" dirty="0" smtClean="0">
                <a:solidFill>
                  <a:srgbClr val="000000"/>
                </a:solidFill>
              </a:rPr>
              <a:t>INFORMATIQUE et TREND. </a:t>
            </a:r>
            <a:r>
              <a:rPr lang="fr-FR" sz="1700" dirty="0">
                <a:solidFill>
                  <a:srgbClr val="000000"/>
                </a:solidFill>
              </a:rPr>
              <a:t>Ces protocoles doivent être compatibles </a:t>
            </a:r>
            <a:r>
              <a:rPr lang="fr-FR" sz="1700" u="sng" dirty="0">
                <a:solidFill>
                  <a:srgbClr val="000000"/>
                </a:solidFill>
              </a:rPr>
              <a:t>sans passerelle de conversion</a:t>
            </a:r>
            <a:r>
              <a:rPr lang="fr-FR" sz="1700" dirty="0">
                <a:solidFill>
                  <a:srgbClr val="000000"/>
                </a:solidFill>
              </a:rPr>
              <a:t> à tout niveau de la communication (inter automates ou automates-GTC). Les protocoles autorisés sont :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49083" y="3899398"/>
            <a:ext cx="5014822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dirty="0">
                <a:solidFill>
                  <a:srgbClr val="000000"/>
                </a:solidFill>
              </a:rPr>
              <a:t>Liaison automates et GTC : (premier niveau</a:t>
            </a:r>
            <a:r>
              <a:rPr lang="fr-FR" sz="1700" dirty="0" smtClean="0">
                <a:solidFill>
                  <a:srgbClr val="000000"/>
                </a:solidFill>
              </a:rPr>
              <a:t>)</a:t>
            </a:r>
          </a:p>
          <a:p>
            <a:r>
              <a:rPr lang="fr-FR" sz="1700" dirty="0" smtClean="0">
                <a:solidFill>
                  <a:srgbClr val="000000"/>
                </a:solidFill>
              </a:rPr>
              <a:t> *Type </a:t>
            </a:r>
            <a:r>
              <a:rPr lang="fr-FR" sz="1700" dirty="0" err="1">
                <a:solidFill>
                  <a:srgbClr val="000000"/>
                </a:solidFill>
              </a:rPr>
              <a:t>Mobus</a:t>
            </a:r>
            <a:r>
              <a:rPr lang="fr-FR" sz="1700" dirty="0">
                <a:solidFill>
                  <a:srgbClr val="000000"/>
                </a:solidFill>
              </a:rPr>
              <a:t> </a:t>
            </a:r>
            <a:r>
              <a:rPr lang="fr-FR" sz="1700" dirty="0" smtClean="0">
                <a:solidFill>
                  <a:srgbClr val="000000"/>
                </a:solidFill>
              </a:rPr>
              <a:t>IP</a:t>
            </a:r>
          </a:p>
          <a:p>
            <a:pPr lvl="1"/>
            <a:endParaRPr lang="fr-FR" sz="1700" dirty="0">
              <a:solidFill>
                <a:srgbClr val="000000"/>
              </a:solidFill>
            </a:endParaRPr>
          </a:p>
          <a:p>
            <a:r>
              <a:rPr lang="fr-FR" sz="1700" dirty="0">
                <a:solidFill>
                  <a:srgbClr val="000000"/>
                </a:solidFill>
              </a:rPr>
              <a:t>Liaison entre autres automates ou concentrateurs : (second niveau)</a:t>
            </a:r>
          </a:p>
          <a:p>
            <a:pPr lvl="0"/>
            <a:r>
              <a:rPr lang="fr-FR" sz="1700" dirty="0" smtClean="0">
                <a:solidFill>
                  <a:srgbClr val="000000"/>
                </a:solidFill>
              </a:rPr>
              <a:t>*Type </a:t>
            </a:r>
            <a:r>
              <a:rPr lang="fr-FR" sz="1700" dirty="0" err="1">
                <a:solidFill>
                  <a:srgbClr val="000000"/>
                </a:solidFill>
              </a:rPr>
              <a:t>Modbus</a:t>
            </a:r>
            <a:r>
              <a:rPr lang="fr-FR" sz="1700" dirty="0">
                <a:solidFill>
                  <a:srgbClr val="000000"/>
                </a:solidFill>
              </a:rPr>
              <a:t> IP,</a:t>
            </a:r>
          </a:p>
          <a:p>
            <a:pPr lvl="0"/>
            <a:r>
              <a:rPr lang="fr-FR" sz="1700" dirty="0" smtClean="0">
                <a:solidFill>
                  <a:srgbClr val="000000"/>
                </a:solidFill>
              </a:rPr>
              <a:t>*Type </a:t>
            </a:r>
            <a:r>
              <a:rPr lang="fr-FR" sz="1700" dirty="0" err="1">
                <a:solidFill>
                  <a:srgbClr val="000000"/>
                </a:solidFill>
              </a:rPr>
              <a:t>Modbus</a:t>
            </a:r>
            <a:r>
              <a:rPr lang="fr-FR" sz="1700" dirty="0">
                <a:solidFill>
                  <a:srgbClr val="000000"/>
                </a:solidFill>
              </a:rPr>
              <a:t> RTU Série RS-232, RS-485,</a:t>
            </a:r>
          </a:p>
          <a:p>
            <a:pPr lvl="0"/>
            <a:r>
              <a:rPr lang="fr-FR" sz="1700" dirty="0" smtClean="0">
                <a:solidFill>
                  <a:srgbClr val="000000"/>
                </a:solidFill>
              </a:rPr>
              <a:t>*Type </a:t>
            </a:r>
            <a:r>
              <a:rPr lang="fr-FR" sz="1700" dirty="0">
                <a:solidFill>
                  <a:srgbClr val="000000"/>
                </a:solidFill>
              </a:rPr>
              <a:t>M-bus,</a:t>
            </a:r>
          </a:p>
          <a:p>
            <a:pPr lvl="0"/>
            <a:r>
              <a:rPr lang="fr-FR" sz="1700" dirty="0" smtClean="0">
                <a:solidFill>
                  <a:srgbClr val="000000"/>
                </a:solidFill>
              </a:rPr>
              <a:t>*Type </a:t>
            </a:r>
            <a:r>
              <a:rPr lang="fr-FR" sz="1700" dirty="0">
                <a:solidFill>
                  <a:srgbClr val="000000"/>
                </a:solidFill>
              </a:rPr>
              <a:t>S-Bus,</a:t>
            </a:r>
          </a:p>
          <a:p>
            <a:r>
              <a:rPr lang="fr-FR" sz="1700" dirty="0" smtClean="0">
                <a:solidFill>
                  <a:srgbClr val="000000"/>
                </a:solidFill>
              </a:rPr>
              <a:t>*Type </a:t>
            </a:r>
            <a:r>
              <a:rPr lang="fr-FR" sz="1700" dirty="0">
                <a:solidFill>
                  <a:srgbClr val="000000"/>
                </a:solidFill>
              </a:rPr>
              <a:t>IP</a:t>
            </a:r>
            <a:r>
              <a:rPr lang="fr-FR" sz="1700" dirty="0" smtClean="0">
                <a:solidFill>
                  <a:srgbClr val="000000"/>
                </a:solidFill>
              </a:rPr>
              <a:t>.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329596" y="1212712"/>
            <a:ext cx="7365167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dirty="0">
                <a:solidFill>
                  <a:srgbClr val="00B0F0"/>
                </a:solidFill>
              </a:rPr>
              <a:t>V:\DAT\DAT - Documents applicables\REFERENTIELS\REFERENTIELS\GTC</a:t>
            </a:r>
            <a:endParaRPr lang="fr-FR" sz="17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788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27F63893-9D7C-4D41-AC61-E8ABFBCB521E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2510" y="1162904"/>
            <a:ext cx="8024444" cy="5565700"/>
          </a:xfrm>
          <a:prstGeom prst="rect">
            <a:avLst/>
          </a:prstGeom>
        </p:spPr>
      </p:pic>
      <p:sp>
        <p:nvSpPr>
          <p:cNvPr id="7" name="Espace réservé du texte 3"/>
          <p:cNvSpPr>
            <a:spLocks noGrp="1"/>
          </p:cNvSpPr>
          <p:nvPr>
            <p:ph type="body" sz="quarter" idx="19"/>
          </p:nvPr>
        </p:nvSpPr>
        <p:spPr>
          <a:xfrm>
            <a:off x="1310132" y="627420"/>
            <a:ext cx="10134306" cy="535484"/>
          </a:xfrm>
        </p:spPr>
        <p:txBody>
          <a:bodyPr/>
          <a:lstStyle/>
          <a:p>
            <a:r>
              <a:rPr lang="fr-FR" dirty="0" smtClean="0"/>
              <a:t>3 – PROBLEMATIQUE BACNET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5878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fr-FR" dirty="0" smtClean="0"/>
              <a:t>MERCI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0687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 HCL-FR-19">
  <a:themeElements>
    <a:clrScheme name="HCL - thème">
      <a:dk1>
        <a:srgbClr val="838282"/>
      </a:dk1>
      <a:lt1>
        <a:srgbClr val="FFFFFF"/>
      </a:lt1>
      <a:dk2>
        <a:srgbClr val="004562"/>
      </a:dk2>
      <a:lt2>
        <a:srgbClr val="00B5EF"/>
      </a:lt2>
      <a:accent1>
        <a:srgbClr val="8DCCC0"/>
      </a:accent1>
      <a:accent2>
        <a:srgbClr val="F6C755"/>
      </a:accent2>
      <a:accent3>
        <a:srgbClr val="B0CF79"/>
      </a:accent3>
      <a:accent4>
        <a:srgbClr val="7F80B0"/>
      </a:accent4>
      <a:accent5>
        <a:srgbClr val="E57A52"/>
      </a:accent5>
      <a:accent6>
        <a:srgbClr val="9C8F81"/>
      </a:accent6>
      <a:hlink>
        <a:srgbClr val="F1AB57"/>
      </a:hlink>
      <a:folHlink>
        <a:srgbClr val="EA919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HCL - thème">
    <a:dk1>
      <a:srgbClr val="838282"/>
    </a:dk1>
    <a:lt1>
      <a:srgbClr val="FFFFFF"/>
    </a:lt1>
    <a:dk2>
      <a:srgbClr val="004562"/>
    </a:dk2>
    <a:lt2>
      <a:srgbClr val="00B5EF"/>
    </a:lt2>
    <a:accent1>
      <a:srgbClr val="8DCCC0"/>
    </a:accent1>
    <a:accent2>
      <a:srgbClr val="F6C755"/>
    </a:accent2>
    <a:accent3>
      <a:srgbClr val="B0CF79"/>
    </a:accent3>
    <a:accent4>
      <a:srgbClr val="7F80B0"/>
    </a:accent4>
    <a:accent5>
      <a:srgbClr val="E57A52"/>
    </a:accent5>
    <a:accent6>
      <a:srgbClr val="9C8F81"/>
    </a:accent6>
    <a:hlink>
      <a:srgbClr val="F1AB57"/>
    </a:hlink>
    <a:folHlink>
      <a:srgbClr val="EA919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3886</TotalTime>
  <Words>236</Words>
  <Application>Microsoft Office PowerPoint</Application>
  <PresentationFormat>Grand écran</PresentationFormat>
  <Paragraphs>37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Police système</vt:lpstr>
      <vt:lpstr>PPT HCL-FR-19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Hospices Civils de Lyon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LESCURE, Patrick</dc:creator>
  <cp:lastModifiedBy>LESCURE, Patrick</cp:lastModifiedBy>
  <cp:revision>301</cp:revision>
  <cp:lastPrinted>2022-04-06T15:19:40Z</cp:lastPrinted>
  <dcterms:created xsi:type="dcterms:W3CDTF">2020-09-04T14:29:31Z</dcterms:created>
  <dcterms:modified xsi:type="dcterms:W3CDTF">2022-06-14T11:22:25Z</dcterms:modified>
</cp:coreProperties>
</file>