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8" r:id="rId6"/>
    <p:sldId id="259" r:id="rId7"/>
    <p:sldId id="260" r:id="rId8"/>
    <p:sldId id="261" r:id="rId9"/>
    <p:sldId id="262" r:id="rId10"/>
    <p:sldId id="270" r:id="rId11"/>
    <p:sldId id="263" r:id="rId12"/>
    <p:sldId id="264" r:id="rId13"/>
    <p:sldId id="265" r:id="rId14"/>
    <p:sldId id="266" r:id="rId15"/>
    <p:sldId id="267" r:id="rId16"/>
    <p:sldId id="268" r:id="rId17"/>
    <p:sldId id="269" r:id="rId18"/>
    <p:sldId id="273" r:id="rId19"/>
    <p:sldId id="274" r:id="rId20"/>
    <p:sldId id="271" r:id="rId21"/>
    <p:sldId id="272" r:id="rId2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D19956-BB23-4AD4-BD42-B7CABE9EB440}" v="23" dt="2025-09-02T12:01:16.8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4660"/>
  </p:normalViewPr>
  <p:slideViewPr>
    <p:cSldViewPr snapToGrid="0">
      <p:cViewPr varScale="1">
        <p:scale>
          <a:sx n="63" d="100"/>
          <a:sy n="63" d="100"/>
        </p:scale>
        <p:origin x="912"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élina ROTH" userId="65037ebf-b424-4ab9-a93f-3d07db3ae7ee" providerId="ADAL" clId="{BDD19956-BB23-4AD4-BD42-B7CABE9EB440}"/>
    <pc:docChg chg="undo redo custSel addSld modSld">
      <pc:chgData name="Mélina ROTH" userId="65037ebf-b424-4ab9-a93f-3d07db3ae7ee" providerId="ADAL" clId="{BDD19956-BB23-4AD4-BD42-B7CABE9EB440}" dt="2025-09-02T12:04:53.250" v="2977" actId="113"/>
      <pc:docMkLst>
        <pc:docMk/>
      </pc:docMkLst>
      <pc:sldChg chg="modSp mod">
        <pc:chgData name="Mélina ROTH" userId="65037ebf-b424-4ab9-a93f-3d07db3ae7ee" providerId="ADAL" clId="{BDD19956-BB23-4AD4-BD42-B7CABE9EB440}" dt="2025-09-02T09:56:35.544" v="3" actId="1076"/>
        <pc:sldMkLst>
          <pc:docMk/>
          <pc:sldMk cId="135483946" sldId="269"/>
        </pc:sldMkLst>
        <pc:picChg chg="mod">
          <ac:chgData name="Mélina ROTH" userId="65037ebf-b424-4ab9-a93f-3d07db3ae7ee" providerId="ADAL" clId="{BDD19956-BB23-4AD4-BD42-B7CABE9EB440}" dt="2025-09-02T09:56:35.544" v="3" actId="1076"/>
          <ac:picMkLst>
            <pc:docMk/>
            <pc:sldMk cId="135483946" sldId="269"/>
            <ac:picMk id="5" creationId="{60017EF9-9F12-A61F-30F7-777730553603}"/>
          </ac:picMkLst>
        </pc:picChg>
      </pc:sldChg>
      <pc:sldChg chg="addSp delSp modSp add mod">
        <pc:chgData name="Mélina ROTH" userId="65037ebf-b424-4ab9-a93f-3d07db3ae7ee" providerId="ADAL" clId="{BDD19956-BB23-4AD4-BD42-B7CABE9EB440}" dt="2025-09-02T12:04:35.539" v="2974" actId="404"/>
        <pc:sldMkLst>
          <pc:docMk/>
          <pc:sldMk cId="3472122762" sldId="273"/>
        </pc:sldMkLst>
        <pc:spChg chg="del">
          <ac:chgData name="Mélina ROTH" userId="65037ebf-b424-4ab9-a93f-3d07db3ae7ee" providerId="ADAL" clId="{BDD19956-BB23-4AD4-BD42-B7CABE9EB440}" dt="2025-09-02T09:56:38.828" v="4" actId="478"/>
          <ac:spMkLst>
            <pc:docMk/>
            <pc:sldMk cId="3472122762" sldId="273"/>
            <ac:spMk id="2" creationId="{D2132C1C-18B1-D3F3-C7D1-B398E288F980}"/>
          </ac:spMkLst>
        </pc:spChg>
        <pc:spChg chg="del mod">
          <ac:chgData name="Mélina ROTH" userId="65037ebf-b424-4ab9-a93f-3d07db3ae7ee" providerId="ADAL" clId="{BDD19956-BB23-4AD4-BD42-B7CABE9EB440}" dt="2025-09-02T09:57:37.518" v="171" actId="478"/>
          <ac:spMkLst>
            <pc:docMk/>
            <pc:sldMk cId="3472122762" sldId="273"/>
            <ac:spMk id="3" creationId="{7CAA8421-70C5-CF71-AD98-11CA5F1B7FAE}"/>
          </ac:spMkLst>
        </pc:spChg>
        <pc:spChg chg="add mod">
          <ac:chgData name="Mélina ROTH" userId="65037ebf-b424-4ab9-a93f-3d07db3ae7ee" providerId="ADAL" clId="{BDD19956-BB23-4AD4-BD42-B7CABE9EB440}" dt="2025-09-02T11:43:03.016" v="1574" actId="20577"/>
          <ac:spMkLst>
            <pc:docMk/>
            <pc:sldMk cId="3472122762" sldId="273"/>
            <ac:spMk id="4" creationId="{FD84B6F7-EA22-2071-83FD-30B5E17362E3}"/>
          </ac:spMkLst>
        </pc:spChg>
        <pc:spChg chg="add mod">
          <ac:chgData name="Mélina ROTH" userId="65037ebf-b424-4ab9-a93f-3d07db3ae7ee" providerId="ADAL" clId="{BDD19956-BB23-4AD4-BD42-B7CABE9EB440}" dt="2025-09-02T12:04:35.539" v="2974" actId="404"/>
          <ac:spMkLst>
            <pc:docMk/>
            <pc:sldMk cId="3472122762" sldId="273"/>
            <ac:spMk id="7" creationId="{69F18C84-24B9-088B-C001-673D43BFC293}"/>
          </ac:spMkLst>
        </pc:spChg>
        <pc:picChg chg="del">
          <ac:chgData name="Mélina ROTH" userId="65037ebf-b424-4ab9-a93f-3d07db3ae7ee" providerId="ADAL" clId="{BDD19956-BB23-4AD4-BD42-B7CABE9EB440}" dt="2025-09-02T09:56:12.701" v="1" actId="478"/>
          <ac:picMkLst>
            <pc:docMk/>
            <pc:sldMk cId="3472122762" sldId="273"/>
            <ac:picMk id="5" creationId="{1FEAE883-2726-504F-2A79-CA16999ED029}"/>
          </ac:picMkLst>
        </pc:picChg>
      </pc:sldChg>
      <pc:sldChg chg="addSp modSp add mod">
        <pc:chgData name="Mélina ROTH" userId="65037ebf-b424-4ab9-a93f-3d07db3ae7ee" providerId="ADAL" clId="{BDD19956-BB23-4AD4-BD42-B7CABE9EB440}" dt="2025-09-02T12:04:53.250" v="2977" actId="113"/>
        <pc:sldMkLst>
          <pc:docMk/>
          <pc:sldMk cId="2900990275" sldId="274"/>
        </pc:sldMkLst>
        <pc:spChg chg="add mod">
          <ac:chgData name="Mélina ROTH" userId="65037ebf-b424-4ab9-a93f-3d07db3ae7ee" providerId="ADAL" clId="{BDD19956-BB23-4AD4-BD42-B7CABE9EB440}" dt="2025-09-02T11:52:09.271" v="2224" actId="20577"/>
          <ac:spMkLst>
            <pc:docMk/>
            <pc:sldMk cId="2900990275" sldId="274"/>
            <ac:spMk id="2" creationId="{A3AFC187-1FCA-6545-8A9C-32CDD1D79F27}"/>
          </ac:spMkLst>
        </pc:spChg>
        <pc:spChg chg="add mod">
          <ac:chgData name="Mélina ROTH" userId="65037ebf-b424-4ab9-a93f-3d07db3ae7ee" providerId="ADAL" clId="{BDD19956-BB23-4AD4-BD42-B7CABE9EB440}" dt="2025-09-02T11:58:25.767" v="2725" actId="20577"/>
          <ac:spMkLst>
            <pc:docMk/>
            <pc:sldMk cId="2900990275" sldId="274"/>
            <ac:spMk id="3" creationId="{5498719F-8E52-6322-97C3-577ACEE7339D}"/>
          </ac:spMkLst>
        </pc:spChg>
        <pc:spChg chg="add mod">
          <ac:chgData name="Mélina ROTH" userId="65037ebf-b424-4ab9-a93f-3d07db3ae7ee" providerId="ADAL" clId="{BDD19956-BB23-4AD4-BD42-B7CABE9EB440}" dt="2025-09-02T12:02:04.610" v="2922" actId="14100"/>
          <ac:spMkLst>
            <pc:docMk/>
            <pc:sldMk cId="2900990275" sldId="274"/>
            <ac:spMk id="5" creationId="{99E875BE-5A5F-8318-BCB3-A3C0BFB87B57}"/>
          </ac:spMkLst>
        </pc:spChg>
        <pc:spChg chg="mod">
          <ac:chgData name="Mélina ROTH" userId="65037ebf-b424-4ab9-a93f-3d07db3ae7ee" providerId="ADAL" clId="{BDD19956-BB23-4AD4-BD42-B7CABE9EB440}" dt="2025-09-02T12:04:53.250" v="2977" actId="113"/>
          <ac:spMkLst>
            <pc:docMk/>
            <pc:sldMk cId="2900990275" sldId="274"/>
            <ac:spMk id="7" creationId="{2A396B45-E99F-628A-C95B-D176389D794A}"/>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432950-91B4-F55E-01FA-33F97A24C4AD}"/>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5334BA2A-4526-D5E3-52B0-7469398D2C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E2D6F22-DA64-388D-3D05-BD497CA7458F}"/>
              </a:ext>
            </a:extLst>
          </p:cNvPr>
          <p:cNvSpPr>
            <a:spLocks noGrp="1"/>
          </p:cNvSpPr>
          <p:nvPr>
            <p:ph type="dt" sz="half" idx="10"/>
          </p:nvPr>
        </p:nvSpPr>
        <p:spPr/>
        <p:txBody>
          <a:bodyPr/>
          <a:lstStyle/>
          <a:p>
            <a:fld id="{B66759D3-95D2-40E0-B290-83C5C50B03B3}" type="datetimeFigureOut">
              <a:rPr lang="fr-FR" smtClean="0"/>
              <a:t>08/09/2025</a:t>
            </a:fld>
            <a:endParaRPr lang="fr-FR"/>
          </a:p>
        </p:txBody>
      </p:sp>
      <p:sp>
        <p:nvSpPr>
          <p:cNvPr id="5" name="Espace réservé du pied de page 4">
            <a:extLst>
              <a:ext uri="{FF2B5EF4-FFF2-40B4-BE49-F238E27FC236}">
                <a16:creationId xmlns:a16="http://schemas.microsoft.com/office/drawing/2014/main" id="{D63B57E2-487E-8FDD-3695-1CAE4EF270A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7842340-6159-1001-5106-B36AC17C9FF6}"/>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3218337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9F5009-DFD2-271C-73E6-3C94C9D9CA5E}"/>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F6D004A8-6E5C-DD07-9B0E-F0A60F563C35}"/>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786D4AB-2FF1-AA48-92D8-348203A9B78D}"/>
              </a:ext>
            </a:extLst>
          </p:cNvPr>
          <p:cNvSpPr>
            <a:spLocks noGrp="1"/>
          </p:cNvSpPr>
          <p:nvPr>
            <p:ph type="dt" sz="half" idx="10"/>
          </p:nvPr>
        </p:nvSpPr>
        <p:spPr/>
        <p:txBody>
          <a:bodyPr/>
          <a:lstStyle/>
          <a:p>
            <a:fld id="{B66759D3-95D2-40E0-B290-83C5C50B03B3}" type="datetimeFigureOut">
              <a:rPr lang="fr-FR" smtClean="0"/>
              <a:t>08/09/2025</a:t>
            </a:fld>
            <a:endParaRPr lang="fr-FR"/>
          </a:p>
        </p:txBody>
      </p:sp>
      <p:sp>
        <p:nvSpPr>
          <p:cNvPr id="5" name="Espace réservé du pied de page 4">
            <a:extLst>
              <a:ext uri="{FF2B5EF4-FFF2-40B4-BE49-F238E27FC236}">
                <a16:creationId xmlns:a16="http://schemas.microsoft.com/office/drawing/2014/main" id="{AC2451E5-0B06-3A6C-7E64-E85828FAD1F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B2E5FCA-6BA9-1785-3FBD-ABB6873B7430}"/>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2743099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4D6214A9-D054-3AC9-1A9C-1C4B6DB8977C}"/>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67641CA4-465E-9FF5-3262-596B87D40261}"/>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FAED964-24B3-9F17-46D9-679DC4F2FB01}"/>
              </a:ext>
            </a:extLst>
          </p:cNvPr>
          <p:cNvSpPr>
            <a:spLocks noGrp="1"/>
          </p:cNvSpPr>
          <p:nvPr>
            <p:ph type="dt" sz="half" idx="10"/>
          </p:nvPr>
        </p:nvSpPr>
        <p:spPr/>
        <p:txBody>
          <a:bodyPr/>
          <a:lstStyle/>
          <a:p>
            <a:fld id="{B66759D3-95D2-40E0-B290-83C5C50B03B3}" type="datetimeFigureOut">
              <a:rPr lang="fr-FR" smtClean="0"/>
              <a:t>08/09/2025</a:t>
            </a:fld>
            <a:endParaRPr lang="fr-FR"/>
          </a:p>
        </p:txBody>
      </p:sp>
      <p:sp>
        <p:nvSpPr>
          <p:cNvPr id="5" name="Espace réservé du pied de page 4">
            <a:extLst>
              <a:ext uri="{FF2B5EF4-FFF2-40B4-BE49-F238E27FC236}">
                <a16:creationId xmlns:a16="http://schemas.microsoft.com/office/drawing/2014/main" id="{4BB6456F-99E3-B96F-C6B2-F948AB6E9B1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A570349-CB8D-5795-7BC6-8BA1C1B1878A}"/>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34272891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C29218-0AE2-9721-7CE0-DCBA69E8F3C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8B3394D4-EDF1-7C2D-DDB1-23C4DED816A3}"/>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39F85B7-1A19-3C00-4627-D232B7279082}"/>
              </a:ext>
            </a:extLst>
          </p:cNvPr>
          <p:cNvSpPr>
            <a:spLocks noGrp="1"/>
          </p:cNvSpPr>
          <p:nvPr>
            <p:ph type="dt" sz="half" idx="10"/>
          </p:nvPr>
        </p:nvSpPr>
        <p:spPr/>
        <p:txBody>
          <a:bodyPr/>
          <a:lstStyle/>
          <a:p>
            <a:fld id="{B66759D3-95D2-40E0-B290-83C5C50B03B3}" type="datetimeFigureOut">
              <a:rPr lang="fr-FR" smtClean="0"/>
              <a:t>08/09/2025</a:t>
            </a:fld>
            <a:endParaRPr lang="fr-FR"/>
          </a:p>
        </p:txBody>
      </p:sp>
      <p:sp>
        <p:nvSpPr>
          <p:cNvPr id="5" name="Espace réservé du pied de page 4">
            <a:extLst>
              <a:ext uri="{FF2B5EF4-FFF2-40B4-BE49-F238E27FC236}">
                <a16:creationId xmlns:a16="http://schemas.microsoft.com/office/drawing/2014/main" id="{4B46088A-0F1D-FDBA-CA65-3989A2B1750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779B13-2080-2566-08E9-5A2D2A03254E}"/>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3606495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D513F9-09D0-929B-1EDA-6A28D8F8ED58}"/>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18C63B7-B5F9-6528-0F13-C0849156960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78A7E6C9-58C8-8D54-F743-37DBA9F0A04F}"/>
              </a:ext>
            </a:extLst>
          </p:cNvPr>
          <p:cNvSpPr>
            <a:spLocks noGrp="1"/>
          </p:cNvSpPr>
          <p:nvPr>
            <p:ph type="dt" sz="half" idx="10"/>
          </p:nvPr>
        </p:nvSpPr>
        <p:spPr/>
        <p:txBody>
          <a:bodyPr/>
          <a:lstStyle/>
          <a:p>
            <a:fld id="{B66759D3-95D2-40E0-B290-83C5C50B03B3}" type="datetimeFigureOut">
              <a:rPr lang="fr-FR" smtClean="0"/>
              <a:t>08/09/2025</a:t>
            </a:fld>
            <a:endParaRPr lang="fr-FR"/>
          </a:p>
        </p:txBody>
      </p:sp>
      <p:sp>
        <p:nvSpPr>
          <p:cNvPr id="5" name="Espace réservé du pied de page 4">
            <a:extLst>
              <a:ext uri="{FF2B5EF4-FFF2-40B4-BE49-F238E27FC236}">
                <a16:creationId xmlns:a16="http://schemas.microsoft.com/office/drawing/2014/main" id="{87BBAE90-12F7-269E-1170-0CE9C685D9B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59708D1-BD60-580F-B3D5-99E566EFC800}"/>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3588986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6C4237-AD6A-7C56-2E7D-B0817A776A30}"/>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6636EEC-9C96-CFF3-77F7-95247A2ECD9B}"/>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CCB54BB0-2924-E534-D369-6C77DF4A457F}"/>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527BD6-EAD4-B0B1-C0E9-67E22403CC36}"/>
              </a:ext>
            </a:extLst>
          </p:cNvPr>
          <p:cNvSpPr>
            <a:spLocks noGrp="1"/>
          </p:cNvSpPr>
          <p:nvPr>
            <p:ph type="dt" sz="half" idx="10"/>
          </p:nvPr>
        </p:nvSpPr>
        <p:spPr/>
        <p:txBody>
          <a:bodyPr/>
          <a:lstStyle/>
          <a:p>
            <a:fld id="{B66759D3-95D2-40E0-B290-83C5C50B03B3}" type="datetimeFigureOut">
              <a:rPr lang="fr-FR" smtClean="0"/>
              <a:t>08/09/2025</a:t>
            </a:fld>
            <a:endParaRPr lang="fr-FR"/>
          </a:p>
        </p:txBody>
      </p:sp>
      <p:sp>
        <p:nvSpPr>
          <p:cNvPr id="6" name="Espace réservé du pied de page 5">
            <a:extLst>
              <a:ext uri="{FF2B5EF4-FFF2-40B4-BE49-F238E27FC236}">
                <a16:creationId xmlns:a16="http://schemas.microsoft.com/office/drawing/2014/main" id="{0B090E49-4573-1C85-1355-A760323C796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CB7137B-C9C0-CFB8-07BE-CDF2974F6BCC}"/>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3203569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BC345D-AA0A-1D38-C984-0D4954347D43}"/>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A8EB26BA-1A35-6DCC-53F0-A1E0C3B76B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1104D58F-A131-4BA9-E7AB-C2CEEE1FC9AE}"/>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3D7358AA-77B6-500D-A1F9-7B98D9A234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D6402CD-ADD0-F838-564F-89D469B47169}"/>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F99970DB-EB91-43C3-9CBE-18225EB87BC7}"/>
              </a:ext>
            </a:extLst>
          </p:cNvPr>
          <p:cNvSpPr>
            <a:spLocks noGrp="1"/>
          </p:cNvSpPr>
          <p:nvPr>
            <p:ph type="dt" sz="half" idx="10"/>
          </p:nvPr>
        </p:nvSpPr>
        <p:spPr/>
        <p:txBody>
          <a:bodyPr/>
          <a:lstStyle/>
          <a:p>
            <a:fld id="{B66759D3-95D2-40E0-B290-83C5C50B03B3}" type="datetimeFigureOut">
              <a:rPr lang="fr-FR" smtClean="0"/>
              <a:t>08/09/2025</a:t>
            </a:fld>
            <a:endParaRPr lang="fr-FR"/>
          </a:p>
        </p:txBody>
      </p:sp>
      <p:sp>
        <p:nvSpPr>
          <p:cNvPr id="8" name="Espace réservé du pied de page 7">
            <a:extLst>
              <a:ext uri="{FF2B5EF4-FFF2-40B4-BE49-F238E27FC236}">
                <a16:creationId xmlns:a16="http://schemas.microsoft.com/office/drawing/2014/main" id="{8CA343D1-E4BD-45E8-7698-4C797A0F8CAA}"/>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5F659F0F-1C85-BB07-58F7-6EDB76ED2552}"/>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3725256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E4DC03-7721-67C2-F6E1-1C2EDDAC93CE}"/>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54BE1962-9F2B-659E-48CD-5ACF8A18FA21}"/>
              </a:ext>
            </a:extLst>
          </p:cNvPr>
          <p:cNvSpPr>
            <a:spLocks noGrp="1"/>
          </p:cNvSpPr>
          <p:nvPr>
            <p:ph type="dt" sz="half" idx="10"/>
          </p:nvPr>
        </p:nvSpPr>
        <p:spPr/>
        <p:txBody>
          <a:bodyPr/>
          <a:lstStyle/>
          <a:p>
            <a:fld id="{B66759D3-95D2-40E0-B290-83C5C50B03B3}" type="datetimeFigureOut">
              <a:rPr lang="fr-FR" smtClean="0"/>
              <a:t>08/09/2025</a:t>
            </a:fld>
            <a:endParaRPr lang="fr-FR"/>
          </a:p>
        </p:txBody>
      </p:sp>
      <p:sp>
        <p:nvSpPr>
          <p:cNvPr id="4" name="Espace réservé du pied de page 3">
            <a:extLst>
              <a:ext uri="{FF2B5EF4-FFF2-40B4-BE49-F238E27FC236}">
                <a16:creationId xmlns:a16="http://schemas.microsoft.com/office/drawing/2014/main" id="{FAA83D63-DF86-6006-EFDD-8A4841410A4D}"/>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C4A4D54E-3FF9-B85C-7692-9C5D07C897D3}"/>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866246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93DE8BE1-DBFF-5C2F-94E8-D1F506996695}"/>
              </a:ext>
            </a:extLst>
          </p:cNvPr>
          <p:cNvSpPr>
            <a:spLocks noGrp="1"/>
          </p:cNvSpPr>
          <p:nvPr>
            <p:ph type="dt" sz="half" idx="10"/>
          </p:nvPr>
        </p:nvSpPr>
        <p:spPr/>
        <p:txBody>
          <a:bodyPr/>
          <a:lstStyle/>
          <a:p>
            <a:fld id="{B66759D3-95D2-40E0-B290-83C5C50B03B3}" type="datetimeFigureOut">
              <a:rPr lang="fr-FR" smtClean="0"/>
              <a:t>08/09/2025</a:t>
            </a:fld>
            <a:endParaRPr lang="fr-FR"/>
          </a:p>
        </p:txBody>
      </p:sp>
      <p:sp>
        <p:nvSpPr>
          <p:cNvPr id="3" name="Espace réservé du pied de page 2">
            <a:extLst>
              <a:ext uri="{FF2B5EF4-FFF2-40B4-BE49-F238E27FC236}">
                <a16:creationId xmlns:a16="http://schemas.microsoft.com/office/drawing/2014/main" id="{5EF86D4E-9C85-C292-F315-7A06B239524D}"/>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05CFF826-EA8B-3EE4-24F4-7AE16BB09037}"/>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1170868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7DA12FD-5867-FCC6-7E0D-51EDEB88956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D88619B4-81A6-88C9-2A22-C872261AC5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9226846F-6136-93B7-1B03-5BEB12BA09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3338C81B-8BFD-6589-5003-0A598476A327}"/>
              </a:ext>
            </a:extLst>
          </p:cNvPr>
          <p:cNvSpPr>
            <a:spLocks noGrp="1"/>
          </p:cNvSpPr>
          <p:nvPr>
            <p:ph type="dt" sz="half" idx="10"/>
          </p:nvPr>
        </p:nvSpPr>
        <p:spPr/>
        <p:txBody>
          <a:bodyPr/>
          <a:lstStyle/>
          <a:p>
            <a:fld id="{B66759D3-95D2-40E0-B290-83C5C50B03B3}" type="datetimeFigureOut">
              <a:rPr lang="fr-FR" smtClean="0"/>
              <a:t>08/09/2025</a:t>
            </a:fld>
            <a:endParaRPr lang="fr-FR"/>
          </a:p>
        </p:txBody>
      </p:sp>
      <p:sp>
        <p:nvSpPr>
          <p:cNvPr id="6" name="Espace réservé du pied de page 5">
            <a:extLst>
              <a:ext uri="{FF2B5EF4-FFF2-40B4-BE49-F238E27FC236}">
                <a16:creationId xmlns:a16="http://schemas.microsoft.com/office/drawing/2014/main" id="{218007D1-08D6-2AE6-CE86-1AAD0F12D5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B4171D6-ABEE-A42D-8DDF-3ED876D1DFF4}"/>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15290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097AF6-CD38-0F78-C744-BD47DD142B2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7473ED48-4ABE-9748-0D36-F8A00F3D68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2B8E5817-82E1-A0EE-13CE-CA51A9EEB3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107963F-C87E-8D8D-379D-585C38183C99}"/>
              </a:ext>
            </a:extLst>
          </p:cNvPr>
          <p:cNvSpPr>
            <a:spLocks noGrp="1"/>
          </p:cNvSpPr>
          <p:nvPr>
            <p:ph type="dt" sz="half" idx="10"/>
          </p:nvPr>
        </p:nvSpPr>
        <p:spPr/>
        <p:txBody>
          <a:bodyPr/>
          <a:lstStyle/>
          <a:p>
            <a:fld id="{B66759D3-95D2-40E0-B290-83C5C50B03B3}" type="datetimeFigureOut">
              <a:rPr lang="fr-FR" smtClean="0"/>
              <a:t>08/09/2025</a:t>
            </a:fld>
            <a:endParaRPr lang="fr-FR"/>
          </a:p>
        </p:txBody>
      </p:sp>
      <p:sp>
        <p:nvSpPr>
          <p:cNvPr id="6" name="Espace réservé du pied de page 5">
            <a:extLst>
              <a:ext uri="{FF2B5EF4-FFF2-40B4-BE49-F238E27FC236}">
                <a16:creationId xmlns:a16="http://schemas.microsoft.com/office/drawing/2014/main" id="{901CB62D-BE2B-E6F4-892E-F4D692903C3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F95DF64-CC10-1F57-DE7C-9228B03D1FA6}"/>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3210294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2FCBA1B-AA29-097E-03D9-6B60B72E36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26191EE-0575-AFB9-6946-D01690E612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5025151-C919-7DBD-CDBC-5E66F64E3B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66759D3-95D2-40E0-B290-83C5C50B03B3}" type="datetimeFigureOut">
              <a:rPr lang="fr-FR" smtClean="0"/>
              <a:t>08/09/2025</a:t>
            </a:fld>
            <a:endParaRPr lang="fr-FR"/>
          </a:p>
        </p:txBody>
      </p:sp>
      <p:sp>
        <p:nvSpPr>
          <p:cNvPr id="5" name="Espace réservé du pied de page 4">
            <a:extLst>
              <a:ext uri="{FF2B5EF4-FFF2-40B4-BE49-F238E27FC236}">
                <a16:creationId xmlns:a16="http://schemas.microsoft.com/office/drawing/2014/main" id="{353582E1-CEC1-7D58-B2E4-4C4E440237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35ED82A2-0010-41CD-706A-8D116C32E1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470A619-8F68-4572-976E-7FE3F4A20188}" type="slidenum">
              <a:rPr lang="fr-FR" smtClean="0"/>
              <a:t>‹N°›</a:t>
            </a:fld>
            <a:endParaRPr lang="fr-FR"/>
          </a:p>
        </p:txBody>
      </p:sp>
    </p:spTree>
    <p:extLst>
      <p:ext uri="{BB962C8B-B14F-4D97-AF65-F5344CB8AC3E}">
        <p14:creationId xmlns:p14="http://schemas.microsoft.com/office/powerpoint/2010/main" val="40503344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4576A8-D63F-C006-0559-EED7A328101F}"/>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5A7643E8-6211-7DB7-EAF7-CB6B846D0D91}"/>
              </a:ext>
            </a:extLst>
          </p:cNvPr>
          <p:cNvSpPr>
            <a:spLocks noGrp="1"/>
          </p:cNvSpPr>
          <p:nvPr>
            <p:ph type="subTitle" idx="1"/>
          </p:nvPr>
        </p:nvSpPr>
        <p:spPr/>
        <p:txBody>
          <a:bodyPr/>
          <a:lstStyle/>
          <a:p>
            <a:endParaRPr lang="fr-FR"/>
          </a:p>
        </p:txBody>
      </p:sp>
      <p:pic>
        <p:nvPicPr>
          <p:cNvPr id="5" name="Image 4">
            <a:extLst>
              <a:ext uri="{FF2B5EF4-FFF2-40B4-BE49-F238E27FC236}">
                <a16:creationId xmlns:a16="http://schemas.microsoft.com/office/drawing/2014/main" id="{445BF903-9AFF-A7C6-353D-E11953B900EE}"/>
              </a:ext>
            </a:extLst>
          </p:cNvPr>
          <p:cNvPicPr>
            <a:picLocks noChangeAspect="1"/>
          </p:cNvPicPr>
          <p:nvPr/>
        </p:nvPicPr>
        <p:blipFill>
          <a:blip r:embed="rId2"/>
          <a:srcRect t="1164"/>
          <a:stretch>
            <a:fillRect/>
          </a:stretch>
        </p:blipFill>
        <p:spPr>
          <a:xfrm>
            <a:off x="649154" y="383907"/>
            <a:ext cx="11114609" cy="6326619"/>
          </a:xfrm>
          <a:prstGeom prst="rect">
            <a:avLst/>
          </a:prstGeom>
        </p:spPr>
      </p:pic>
    </p:spTree>
    <p:extLst>
      <p:ext uri="{BB962C8B-B14F-4D97-AF65-F5344CB8AC3E}">
        <p14:creationId xmlns:p14="http://schemas.microsoft.com/office/powerpoint/2010/main" val="37456361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870A1295-61BC-4214-AA3E-D396673024D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 4">
            <a:extLst>
              <a:ext uri="{FF2B5EF4-FFF2-40B4-BE49-F238E27FC236}">
                <a16:creationId xmlns:a16="http://schemas.microsoft.com/office/drawing/2014/main" id="{4AC8A156-8C1D-7408-D486-9E3278888B77}"/>
              </a:ext>
            </a:extLst>
          </p:cNvPr>
          <p:cNvPicPr>
            <a:picLocks noChangeAspect="1"/>
          </p:cNvPicPr>
          <p:nvPr/>
        </p:nvPicPr>
        <p:blipFill>
          <a:blip r:embed="rId2"/>
          <a:srcRect b="833"/>
          <a:stretch>
            <a:fillRect/>
          </a:stretch>
        </p:blipFill>
        <p:spPr>
          <a:xfrm>
            <a:off x="266033" y="161973"/>
            <a:ext cx="9886950" cy="3407112"/>
          </a:xfrm>
          <a:prstGeom prst="rect">
            <a:avLst/>
          </a:prstGeom>
        </p:spPr>
      </p:pic>
      <p:grpSp>
        <p:nvGrpSpPr>
          <p:cNvPr id="27" name="Group 11">
            <a:extLst>
              <a:ext uri="{FF2B5EF4-FFF2-40B4-BE49-F238E27FC236}">
                <a16:creationId xmlns:a16="http://schemas.microsoft.com/office/drawing/2014/main" id="{0B139475-2B26-4CA9-9413-DE741E49F7BB}"/>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941813"/>
            <a:ext cx="12188952" cy="1828800"/>
            <a:chOff x="-305" y="3144820"/>
            <a:chExt cx="9182100" cy="1551136"/>
          </a:xfrm>
        </p:grpSpPr>
        <p:sp useBgFill="1">
          <p:nvSpPr>
            <p:cNvPr id="13" name="Freeform: Shape 12">
              <a:extLst>
                <a:ext uri="{FF2B5EF4-FFF2-40B4-BE49-F238E27FC236}">
                  <a16:creationId xmlns:a16="http://schemas.microsoft.com/office/drawing/2014/main" id="{16C6BF63-6277-4C39-BE5D-3C341662CE4E}"/>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305" y="3676854"/>
              <a:ext cx="9182100" cy="1019102"/>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dirty="0"/>
            </a:p>
          </p:txBody>
        </p:sp>
        <p:sp>
          <p:nvSpPr>
            <p:cNvPr id="28" name="Freeform: Shape 13">
              <a:extLst>
                <a:ext uri="{FF2B5EF4-FFF2-40B4-BE49-F238E27FC236}">
                  <a16:creationId xmlns:a16="http://schemas.microsoft.com/office/drawing/2014/main" id="{6EA3BAD9-C130-4A9C-9086-20D132A6CF29}"/>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305" y="3144820"/>
              <a:ext cx="9182100" cy="932744"/>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29" name="Freeform: Shape 14">
              <a:extLst>
                <a:ext uri="{FF2B5EF4-FFF2-40B4-BE49-F238E27FC236}">
                  <a16:creationId xmlns:a16="http://schemas.microsoft.com/office/drawing/2014/main" id="{2587D38B-9E07-4A8B-B285-5FEBF6A60DC7}"/>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305" y="3580789"/>
              <a:ext cx="9182100" cy="544245"/>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w="9525" cap="flat">
              <a:noFill/>
              <a:prstDash val="solid"/>
              <a:miter/>
            </a:ln>
          </p:spPr>
          <p:txBody>
            <a:bodyPr rtlCol="0" anchor="ctr"/>
            <a:lstStyle/>
            <a:p>
              <a:endParaRPr lang="en-US"/>
            </a:p>
          </p:txBody>
        </p:sp>
        <p:sp>
          <p:nvSpPr>
            <p:cNvPr id="30" name="Freeform: Shape 15">
              <a:extLst>
                <a:ext uri="{FF2B5EF4-FFF2-40B4-BE49-F238E27FC236}">
                  <a16:creationId xmlns:a16="http://schemas.microsoft.com/office/drawing/2014/main" id="{5EF4DD4B-217B-4346-A2B8-4327936399CA}"/>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305" y="3324550"/>
              <a:ext cx="9182100" cy="765639"/>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grpSp>
      <p:sp>
        <p:nvSpPr>
          <p:cNvPr id="3" name="Sous-titre 2">
            <a:extLst>
              <a:ext uri="{FF2B5EF4-FFF2-40B4-BE49-F238E27FC236}">
                <a16:creationId xmlns:a16="http://schemas.microsoft.com/office/drawing/2014/main" id="{14228304-9881-80D8-ADFF-C548F9FB58FD}"/>
              </a:ext>
            </a:extLst>
          </p:cNvPr>
          <p:cNvSpPr>
            <a:spLocks noGrp="1"/>
          </p:cNvSpPr>
          <p:nvPr>
            <p:ph type="subTitle" idx="1"/>
          </p:nvPr>
        </p:nvSpPr>
        <p:spPr>
          <a:xfrm>
            <a:off x="7937890" y="3288915"/>
            <a:ext cx="1585570" cy="318878"/>
          </a:xfrm>
        </p:spPr>
        <p:txBody>
          <a:bodyPr anchor="b">
            <a:normAutofit/>
          </a:bodyPr>
          <a:lstStyle/>
          <a:p>
            <a:pPr algn="r"/>
            <a:r>
              <a:rPr lang="fr-FR" sz="1200" dirty="0">
                <a:solidFill>
                  <a:schemeClr val="tx2"/>
                </a:solidFill>
              </a:rPr>
              <a:t>Plan des Etages 1 à 4</a:t>
            </a:r>
          </a:p>
        </p:txBody>
      </p:sp>
      <p:pic>
        <p:nvPicPr>
          <p:cNvPr id="7" name="Image 6">
            <a:extLst>
              <a:ext uri="{FF2B5EF4-FFF2-40B4-BE49-F238E27FC236}">
                <a16:creationId xmlns:a16="http://schemas.microsoft.com/office/drawing/2014/main" id="{DAA4C80B-CCDE-B0A1-A9BE-4478599D884E}"/>
              </a:ext>
            </a:extLst>
          </p:cNvPr>
          <p:cNvPicPr>
            <a:picLocks noChangeAspect="1"/>
          </p:cNvPicPr>
          <p:nvPr/>
        </p:nvPicPr>
        <p:blipFill>
          <a:blip r:embed="rId3"/>
          <a:srcRect t="17567"/>
          <a:stretch>
            <a:fillRect/>
          </a:stretch>
        </p:blipFill>
        <p:spPr>
          <a:xfrm>
            <a:off x="126332" y="3646500"/>
            <a:ext cx="10091487" cy="2589200"/>
          </a:xfrm>
          <a:prstGeom prst="rect">
            <a:avLst/>
          </a:prstGeom>
        </p:spPr>
      </p:pic>
      <p:sp>
        <p:nvSpPr>
          <p:cNvPr id="25" name="Sous-titre 2">
            <a:extLst>
              <a:ext uri="{FF2B5EF4-FFF2-40B4-BE49-F238E27FC236}">
                <a16:creationId xmlns:a16="http://schemas.microsoft.com/office/drawing/2014/main" id="{60EEF00C-F4F6-3D8E-BCEF-54866F676E30}"/>
              </a:ext>
            </a:extLst>
          </p:cNvPr>
          <p:cNvSpPr txBox="1">
            <a:spLocks/>
          </p:cNvSpPr>
          <p:nvPr/>
        </p:nvSpPr>
        <p:spPr>
          <a:xfrm>
            <a:off x="7741040" y="6274407"/>
            <a:ext cx="1585570" cy="318878"/>
          </a:xfrm>
          <a:prstGeom prst="rect">
            <a:avLst/>
          </a:prstGeom>
        </p:spPr>
        <p:txBody>
          <a:bodyPr vert="horz" lIns="91440" tIns="45720" rIns="91440" bIns="45720" rtlCol="0" anchor="b">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fr-FR" sz="1200" dirty="0">
                <a:solidFill>
                  <a:schemeClr val="tx2"/>
                </a:solidFill>
              </a:rPr>
              <a:t>Plan des Combles</a:t>
            </a:r>
          </a:p>
        </p:txBody>
      </p:sp>
      <p:pic>
        <p:nvPicPr>
          <p:cNvPr id="32" name="Image 31">
            <a:extLst>
              <a:ext uri="{FF2B5EF4-FFF2-40B4-BE49-F238E27FC236}">
                <a16:creationId xmlns:a16="http://schemas.microsoft.com/office/drawing/2014/main" id="{EC914DED-8712-9792-80F3-AEF6E352A875}"/>
              </a:ext>
            </a:extLst>
          </p:cNvPr>
          <p:cNvPicPr>
            <a:picLocks noChangeAspect="1"/>
          </p:cNvPicPr>
          <p:nvPr/>
        </p:nvPicPr>
        <p:blipFill>
          <a:blip r:embed="rId4"/>
          <a:stretch>
            <a:fillRect/>
          </a:stretch>
        </p:blipFill>
        <p:spPr>
          <a:xfrm>
            <a:off x="10075050" y="2670144"/>
            <a:ext cx="1990618" cy="1643050"/>
          </a:xfrm>
          <a:prstGeom prst="rect">
            <a:avLst/>
          </a:prstGeom>
        </p:spPr>
      </p:pic>
    </p:spTree>
    <p:extLst>
      <p:ext uri="{BB962C8B-B14F-4D97-AF65-F5344CB8AC3E}">
        <p14:creationId xmlns:p14="http://schemas.microsoft.com/office/powerpoint/2010/main" val="1055343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27F73B-75CF-297A-DF24-152C55C45C18}"/>
              </a:ext>
            </a:extLst>
          </p:cNvPr>
          <p:cNvSpPr>
            <a:spLocks noGrp="1"/>
          </p:cNvSpPr>
          <p:nvPr>
            <p:ph type="ctrTitle"/>
          </p:nvPr>
        </p:nvSpPr>
        <p:spPr/>
        <p:txBody>
          <a:bodyPr/>
          <a:lstStyle/>
          <a:p>
            <a:endParaRPr lang="fr-FR" dirty="0"/>
          </a:p>
        </p:txBody>
      </p:sp>
      <p:sp>
        <p:nvSpPr>
          <p:cNvPr id="3" name="Sous-titre 2">
            <a:extLst>
              <a:ext uri="{FF2B5EF4-FFF2-40B4-BE49-F238E27FC236}">
                <a16:creationId xmlns:a16="http://schemas.microsoft.com/office/drawing/2014/main" id="{79EBEE45-303C-A5D3-A08B-90E85DFE26CC}"/>
              </a:ext>
            </a:extLst>
          </p:cNvPr>
          <p:cNvSpPr>
            <a:spLocks noGrp="1"/>
          </p:cNvSpPr>
          <p:nvPr>
            <p:ph type="subTitle" idx="1"/>
          </p:nvPr>
        </p:nvSpPr>
        <p:spPr/>
        <p:txBody>
          <a:bodyPr/>
          <a:lstStyle/>
          <a:p>
            <a:endParaRPr lang="fr-FR" dirty="0"/>
          </a:p>
        </p:txBody>
      </p:sp>
      <p:pic>
        <p:nvPicPr>
          <p:cNvPr id="5" name="Image 4">
            <a:extLst>
              <a:ext uri="{FF2B5EF4-FFF2-40B4-BE49-F238E27FC236}">
                <a16:creationId xmlns:a16="http://schemas.microsoft.com/office/drawing/2014/main" id="{938F7008-4426-6298-A5C9-C3D05A089B95}"/>
              </a:ext>
            </a:extLst>
          </p:cNvPr>
          <p:cNvPicPr>
            <a:picLocks noChangeAspect="1"/>
          </p:cNvPicPr>
          <p:nvPr/>
        </p:nvPicPr>
        <p:blipFill>
          <a:blip r:embed="rId2"/>
          <a:stretch>
            <a:fillRect/>
          </a:stretch>
        </p:blipFill>
        <p:spPr>
          <a:xfrm>
            <a:off x="1186014" y="663114"/>
            <a:ext cx="10210247" cy="4819987"/>
          </a:xfrm>
          <a:prstGeom prst="rect">
            <a:avLst/>
          </a:prstGeom>
        </p:spPr>
      </p:pic>
    </p:spTree>
    <p:extLst>
      <p:ext uri="{BB962C8B-B14F-4D97-AF65-F5344CB8AC3E}">
        <p14:creationId xmlns:p14="http://schemas.microsoft.com/office/powerpoint/2010/main" val="3185741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C0DD3827-2DE4-CA3E-0DB6-B761FD48315B}"/>
              </a:ext>
            </a:extLst>
          </p:cNvPr>
          <p:cNvPicPr>
            <a:picLocks noGrp="1" noChangeAspect="1"/>
          </p:cNvPicPr>
          <p:nvPr>
            <p:ph idx="1"/>
          </p:nvPr>
        </p:nvPicPr>
        <p:blipFill>
          <a:blip r:embed="rId2"/>
          <a:stretch>
            <a:fillRect/>
          </a:stretch>
        </p:blipFill>
        <p:spPr>
          <a:xfrm>
            <a:off x="1827117" y="0"/>
            <a:ext cx="10101320" cy="4351338"/>
          </a:xfrm>
          <a:prstGeom prst="rect">
            <a:avLst/>
          </a:prstGeom>
        </p:spPr>
      </p:pic>
      <p:pic>
        <p:nvPicPr>
          <p:cNvPr id="7" name="Image 6">
            <a:extLst>
              <a:ext uri="{FF2B5EF4-FFF2-40B4-BE49-F238E27FC236}">
                <a16:creationId xmlns:a16="http://schemas.microsoft.com/office/drawing/2014/main" id="{1391C125-C956-C51B-E3B6-6B979A2F1998}"/>
              </a:ext>
            </a:extLst>
          </p:cNvPr>
          <p:cNvPicPr>
            <a:picLocks noChangeAspect="1"/>
          </p:cNvPicPr>
          <p:nvPr/>
        </p:nvPicPr>
        <p:blipFill>
          <a:blip r:embed="rId3"/>
          <a:stretch>
            <a:fillRect/>
          </a:stretch>
        </p:blipFill>
        <p:spPr>
          <a:xfrm>
            <a:off x="404849" y="3357757"/>
            <a:ext cx="5203429" cy="3444401"/>
          </a:xfrm>
          <a:prstGeom prst="rect">
            <a:avLst/>
          </a:prstGeom>
        </p:spPr>
      </p:pic>
    </p:spTree>
    <p:extLst>
      <p:ext uri="{BB962C8B-B14F-4D97-AF65-F5344CB8AC3E}">
        <p14:creationId xmlns:p14="http://schemas.microsoft.com/office/powerpoint/2010/main" val="957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E25F2E62-13CE-C841-82A7-BC53D1AFBE69}"/>
              </a:ext>
            </a:extLst>
          </p:cNvPr>
          <p:cNvPicPr>
            <a:picLocks noGrp="1" noChangeAspect="1"/>
          </p:cNvPicPr>
          <p:nvPr>
            <p:ph idx="1"/>
          </p:nvPr>
        </p:nvPicPr>
        <p:blipFill>
          <a:blip r:embed="rId2"/>
          <a:stretch>
            <a:fillRect/>
          </a:stretch>
        </p:blipFill>
        <p:spPr>
          <a:xfrm>
            <a:off x="1179379" y="274383"/>
            <a:ext cx="10163367" cy="6446971"/>
          </a:xfrm>
          <a:prstGeom prst="rect">
            <a:avLst/>
          </a:prstGeom>
        </p:spPr>
      </p:pic>
    </p:spTree>
    <p:extLst>
      <p:ext uri="{BB962C8B-B14F-4D97-AF65-F5344CB8AC3E}">
        <p14:creationId xmlns:p14="http://schemas.microsoft.com/office/powerpoint/2010/main" val="12427069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E3A3B56-4DB4-46C1-170A-1ABC647CC8F3}"/>
              </a:ext>
            </a:extLst>
          </p:cNvPr>
          <p:cNvSpPr>
            <a:spLocks noGrp="1"/>
          </p:cNvSpPr>
          <p:nvPr>
            <p:ph type="ctrTitle"/>
          </p:nvPr>
        </p:nvSpPr>
        <p:spPr/>
        <p:txBody>
          <a:bodyPr/>
          <a:lstStyle/>
          <a:p>
            <a:endParaRPr lang="fr-FR" dirty="0"/>
          </a:p>
        </p:txBody>
      </p:sp>
      <p:sp>
        <p:nvSpPr>
          <p:cNvPr id="3" name="Sous-titre 2">
            <a:extLst>
              <a:ext uri="{FF2B5EF4-FFF2-40B4-BE49-F238E27FC236}">
                <a16:creationId xmlns:a16="http://schemas.microsoft.com/office/drawing/2014/main" id="{C29330CD-24FC-6AE1-6448-1CE497F9F4DC}"/>
              </a:ext>
            </a:extLst>
          </p:cNvPr>
          <p:cNvSpPr>
            <a:spLocks noGrp="1"/>
          </p:cNvSpPr>
          <p:nvPr>
            <p:ph type="subTitle" idx="1"/>
          </p:nvPr>
        </p:nvSpPr>
        <p:spPr/>
        <p:txBody>
          <a:bodyPr/>
          <a:lstStyle/>
          <a:p>
            <a:endParaRPr lang="fr-FR"/>
          </a:p>
        </p:txBody>
      </p:sp>
      <p:pic>
        <p:nvPicPr>
          <p:cNvPr id="5" name="Image 4">
            <a:extLst>
              <a:ext uri="{FF2B5EF4-FFF2-40B4-BE49-F238E27FC236}">
                <a16:creationId xmlns:a16="http://schemas.microsoft.com/office/drawing/2014/main" id="{60017EF9-9F12-A61F-30F7-777730553603}"/>
              </a:ext>
            </a:extLst>
          </p:cNvPr>
          <p:cNvPicPr>
            <a:picLocks noChangeAspect="1"/>
          </p:cNvPicPr>
          <p:nvPr/>
        </p:nvPicPr>
        <p:blipFill>
          <a:blip r:embed="rId2"/>
          <a:stretch>
            <a:fillRect/>
          </a:stretch>
        </p:blipFill>
        <p:spPr>
          <a:xfrm>
            <a:off x="1256428" y="460207"/>
            <a:ext cx="10000932" cy="5937585"/>
          </a:xfrm>
          <a:prstGeom prst="rect">
            <a:avLst/>
          </a:prstGeom>
        </p:spPr>
      </p:pic>
    </p:spTree>
    <p:extLst>
      <p:ext uri="{BB962C8B-B14F-4D97-AF65-F5344CB8AC3E}">
        <p14:creationId xmlns:p14="http://schemas.microsoft.com/office/powerpoint/2010/main" val="1354839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E4119-F468-5698-7D6F-79809210929D}"/>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FD84B6F7-EA22-2071-83FD-30B5E17362E3}"/>
              </a:ext>
            </a:extLst>
          </p:cNvPr>
          <p:cNvSpPr>
            <a:spLocks noGrp="1"/>
          </p:cNvSpPr>
          <p:nvPr>
            <p:ph type="ctrTitle"/>
          </p:nvPr>
        </p:nvSpPr>
        <p:spPr>
          <a:xfrm>
            <a:off x="622300" y="270125"/>
            <a:ext cx="10045700" cy="472825"/>
          </a:xfrm>
        </p:spPr>
        <p:txBody>
          <a:bodyPr>
            <a:normAutofit/>
          </a:bodyPr>
          <a:lstStyle/>
          <a:p>
            <a:pPr algn="l"/>
            <a:r>
              <a:rPr lang="fr-FR" sz="2400" b="1" dirty="0"/>
              <a:t>Performance énergétique et environnementale</a:t>
            </a:r>
            <a:endParaRPr lang="fr-FR" sz="2400" dirty="0"/>
          </a:p>
        </p:txBody>
      </p:sp>
      <p:sp>
        <p:nvSpPr>
          <p:cNvPr id="7" name="Sous-titre 6">
            <a:extLst>
              <a:ext uri="{FF2B5EF4-FFF2-40B4-BE49-F238E27FC236}">
                <a16:creationId xmlns:a16="http://schemas.microsoft.com/office/drawing/2014/main" id="{69F18C84-24B9-088B-C001-673D43BFC293}"/>
              </a:ext>
            </a:extLst>
          </p:cNvPr>
          <p:cNvSpPr>
            <a:spLocks noGrp="1"/>
          </p:cNvSpPr>
          <p:nvPr>
            <p:ph type="subTitle" idx="1"/>
          </p:nvPr>
        </p:nvSpPr>
        <p:spPr>
          <a:xfrm>
            <a:off x="622300" y="1007004"/>
            <a:ext cx="10706100" cy="5203295"/>
          </a:xfrm>
        </p:spPr>
        <p:txBody>
          <a:bodyPr>
            <a:normAutofit/>
          </a:bodyPr>
          <a:lstStyle/>
          <a:p>
            <a:pPr algn="l"/>
            <a:r>
              <a:rPr lang="fr-FR" sz="1800" dirty="0"/>
              <a:t>Les </a:t>
            </a:r>
            <a:r>
              <a:rPr lang="fr-FR" sz="1800" b="1" dirty="0"/>
              <a:t>écoconditions</a:t>
            </a:r>
            <a:r>
              <a:rPr lang="fr-FR" sz="1800" dirty="0"/>
              <a:t> du cahier des charges de </a:t>
            </a:r>
            <a:r>
              <a:rPr lang="fr-FR" sz="1800" b="1" dirty="0"/>
              <a:t>Territoires en Actions (TEA) </a:t>
            </a:r>
            <a:r>
              <a:rPr lang="fr-FR" sz="1800" dirty="0"/>
              <a:t>de la région BFC sont à intégrer.</a:t>
            </a:r>
          </a:p>
          <a:p>
            <a:pPr algn="l"/>
            <a:r>
              <a:rPr lang="fr-FR" sz="600" dirty="0"/>
              <a:t> </a:t>
            </a:r>
          </a:p>
          <a:p>
            <a:pPr algn="l"/>
            <a:r>
              <a:rPr lang="fr-FR" sz="1500" dirty="0"/>
              <a:t>Cela implique notamment en termes d’enveloppe et de niveau énergétique : </a:t>
            </a:r>
          </a:p>
          <a:p>
            <a:pPr marL="171450" indent="-171450" algn="l">
              <a:buFontTx/>
              <a:buChar char="-"/>
            </a:pPr>
            <a:r>
              <a:rPr lang="fr-FR" sz="1500" dirty="0"/>
              <a:t>Un niveau de performance énergétique conforme au </a:t>
            </a:r>
            <a:r>
              <a:rPr lang="fr-FR" sz="1500" b="1" dirty="0"/>
              <a:t>label BBC Rénovation Résidentiel 2024 ;</a:t>
            </a:r>
          </a:p>
          <a:p>
            <a:pPr marL="171450" indent="-171450" algn="l">
              <a:buFontTx/>
              <a:buChar char="-"/>
            </a:pPr>
            <a:r>
              <a:rPr lang="fr-FR" sz="1500" dirty="0"/>
              <a:t>Une étiquette de classe énergétique et carbone A ou B selon la méthode 3CL – DPE ;</a:t>
            </a:r>
          </a:p>
          <a:p>
            <a:pPr marL="171450" indent="-171450" algn="l">
              <a:buFontTx/>
              <a:buChar char="-"/>
            </a:pPr>
            <a:r>
              <a:rPr lang="fr-FR" sz="1500" dirty="0"/>
              <a:t>Une isolation biosourcée ou </a:t>
            </a:r>
            <a:r>
              <a:rPr lang="fr-FR" sz="1500" dirty="0" err="1"/>
              <a:t>géosourcée</a:t>
            </a:r>
            <a:r>
              <a:rPr lang="fr-FR" sz="1500" dirty="0"/>
              <a:t> sur l’ensemble des parois de l’enveloppe ;</a:t>
            </a:r>
          </a:p>
          <a:p>
            <a:pPr marL="171450" indent="-171450" algn="l">
              <a:buFontTx/>
              <a:buChar char="-"/>
            </a:pPr>
            <a:r>
              <a:rPr lang="fr-FR" sz="1500" dirty="0"/>
              <a:t>La mise en place de menuiseries bois ou bois/aluminium ; </a:t>
            </a:r>
          </a:p>
          <a:p>
            <a:pPr marL="171450" indent="-171450" algn="l">
              <a:buFontTx/>
              <a:buChar char="-"/>
            </a:pPr>
            <a:r>
              <a:rPr lang="fr-FR" sz="1500" dirty="0"/>
              <a:t>Une perméabilité à l’air du bâtiment Q4 &lt; 1,2 m3/h/m²   ;</a:t>
            </a:r>
          </a:p>
          <a:p>
            <a:pPr marL="171450" indent="-171450" algn="l">
              <a:buFontTx/>
              <a:buChar char="-"/>
            </a:pPr>
            <a:endParaRPr lang="fr-FR" sz="1500" dirty="0"/>
          </a:p>
          <a:p>
            <a:pPr algn="l"/>
            <a:r>
              <a:rPr lang="fr-FR" sz="1500" dirty="0"/>
              <a:t>Une isolation minimale de l’enveloppe est attendue avec les seuils suivants : </a:t>
            </a:r>
          </a:p>
          <a:p>
            <a:pPr marL="171450" indent="-171450" algn="l">
              <a:buFontTx/>
              <a:buChar char="-"/>
            </a:pPr>
            <a:r>
              <a:rPr lang="fr-FR" sz="1500" dirty="0"/>
              <a:t>Plancher haut : Risolant ≥ 8,5 m².K/W ; </a:t>
            </a:r>
          </a:p>
          <a:p>
            <a:pPr marL="171450" indent="-171450" algn="l">
              <a:buFontTx/>
              <a:buChar char="-"/>
            </a:pPr>
            <a:r>
              <a:rPr lang="fr-FR" sz="1500" dirty="0"/>
              <a:t>Parois verticales donnant sur l’extérieur avec isolation thermique par l’extérieur (ITE) : Risolant ≥ 4 m².K/W ;</a:t>
            </a:r>
          </a:p>
          <a:p>
            <a:pPr marL="171450" indent="-171450" algn="l">
              <a:buFontTx/>
              <a:buChar char="-"/>
            </a:pPr>
            <a:r>
              <a:rPr lang="fr-FR" sz="1500" dirty="0"/>
              <a:t>Plancher bas : Risolant ≥ 3,0 m².K/W ;</a:t>
            </a:r>
          </a:p>
          <a:p>
            <a:pPr marL="171450" indent="-171450" algn="l">
              <a:buFontTx/>
              <a:buChar char="-"/>
            </a:pPr>
            <a:r>
              <a:rPr lang="fr-FR" sz="1500" dirty="0"/>
              <a:t>Menuiseries extérieures : </a:t>
            </a:r>
            <a:r>
              <a:rPr lang="pl-PL" sz="1500" dirty="0"/>
              <a:t>Uw ≤ 1,3 W/m².K</a:t>
            </a:r>
            <a:r>
              <a:rPr lang="fr-FR" sz="1500" dirty="0"/>
              <a:t> ;</a:t>
            </a:r>
          </a:p>
          <a:p>
            <a:pPr marL="171450" indent="-171450" algn="l">
              <a:buFontTx/>
              <a:buChar char="-"/>
            </a:pPr>
            <a:r>
              <a:rPr lang="fr-FR" sz="1500" dirty="0"/>
              <a:t>Traitement des embrasures des menuiseries extérieures le cas échéant avec R ≥ 1 m².K/W. </a:t>
            </a:r>
            <a:r>
              <a:rPr lang="fr-FR" sz="1600" dirty="0"/>
              <a:t/>
            </a:r>
            <a:br>
              <a:rPr lang="fr-FR" sz="1600" dirty="0"/>
            </a:br>
            <a:endParaRPr lang="fr-FR" sz="1600" dirty="0"/>
          </a:p>
          <a:p>
            <a:pPr marL="171450" indent="-171450" algn="l">
              <a:buFontTx/>
              <a:buChar char="-"/>
            </a:pPr>
            <a:endParaRPr lang="fr-FR" dirty="0"/>
          </a:p>
        </p:txBody>
      </p:sp>
    </p:spTree>
    <p:extLst>
      <p:ext uri="{BB962C8B-B14F-4D97-AF65-F5344CB8AC3E}">
        <p14:creationId xmlns:p14="http://schemas.microsoft.com/office/powerpoint/2010/main" val="34721227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4E2814-B0CC-1D39-7558-E2D29963B82C}"/>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54E5033A-4028-F5EC-0060-8A4E9C3C620D}"/>
              </a:ext>
            </a:extLst>
          </p:cNvPr>
          <p:cNvSpPr>
            <a:spLocks noGrp="1"/>
          </p:cNvSpPr>
          <p:nvPr>
            <p:ph type="ctrTitle"/>
          </p:nvPr>
        </p:nvSpPr>
        <p:spPr>
          <a:xfrm>
            <a:off x="622300" y="270125"/>
            <a:ext cx="10045700" cy="472825"/>
          </a:xfrm>
        </p:spPr>
        <p:txBody>
          <a:bodyPr>
            <a:normAutofit/>
          </a:bodyPr>
          <a:lstStyle/>
          <a:p>
            <a:pPr algn="l"/>
            <a:r>
              <a:rPr lang="fr-FR" sz="2400" b="1" dirty="0"/>
              <a:t>Performance énergétique et environnementale</a:t>
            </a:r>
            <a:endParaRPr lang="fr-FR" sz="2400" dirty="0"/>
          </a:p>
        </p:txBody>
      </p:sp>
      <p:sp>
        <p:nvSpPr>
          <p:cNvPr id="7" name="Sous-titre 6">
            <a:extLst>
              <a:ext uri="{FF2B5EF4-FFF2-40B4-BE49-F238E27FC236}">
                <a16:creationId xmlns:a16="http://schemas.microsoft.com/office/drawing/2014/main" id="{2A396B45-E99F-628A-C95B-D176389D794A}"/>
              </a:ext>
            </a:extLst>
          </p:cNvPr>
          <p:cNvSpPr>
            <a:spLocks noGrp="1"/>
          </p:cNvSpPr>
          <p:nvPr>
            <p:ph type="subTitle" idx="1"/>
          </p:nvPr>
        </p:nvSpPr>
        <p:spPr>
          <a:xfrm>
            <a:off x="622300" y="1007004"/>
            <a:ext cx="10604500" cy="3031596"/>
          </a:xfrm>
        </p:spPr>
        <p:txBody>
          <a:bodyPr>
            <a:normAutofit/>
          </a:bodyPr>
          <a:lstStyle/>
          <a:p>
            <a:pPr algn="l">
              <a:lnSpc>
                <a:spcPct val="110000"/>
              </a:lnSpc>
            </a:pPr>
            <a:r>
              <a:rPr lang="fr-FR" sz="1500" dirty="0"/>
              <a:t>Des </a:t>
            </a:r>
            <a:r>
              <a:rPr lang="fr-FR" sz="1500" b="1" dirty="0"/>
              <a:t>nouvelles installations techniques </a:t>
            </a:r>
            <a:r>
              <a:rPr lang="fr-FR" sz="1500" dirty="0"/>
              <a:t>sont à prévoir, telles que :</a:t>
            </a:r>
          </a:p>
          <a:p>
            <a:pPr marL="285750" indent="-285750" algn="l">
              <a:lnSpc>
                <a:spcPct val="110000"/>
              </a:lnSpc>
              <a:buFontTx/>
              <a:buChar char="-"/>
            </a:pPr>
            <a:r>
              <a:rPr lang="fr-FR" sz="1500" dirty="0"/>
              <a:t>La mise en place d’une ventilation double flux ou simple flux selon études, avec une étanchéité des réseaux de ventilation de classe A au minimum.</a:t>
            </a:r>
          </a:p>
          <a:p>
            <a:pPr marL="285750" indent="-285750" algn="l">
              <a:lnSpc>
                <a:spcPct val="110000"/>
              </a:lnSpc>
              <a:buFontTx/>
              <a:buChar char="-"/>
            </a:pPr>
            <a:r>
              <a:rPr lang="fr-FR" sz="1500" dirty="0"/>
              <a:t>Le raccordement potentiel au réseau de chaleur de Planoise ; </a:t>
            </a:r>
          </a:p>
          <a:p>
            <a:pPr marL="285750" indent="-285750" algn="l">
              <a:lnSpc>
                <a:spcPct val="110000"/>
              </a:lnSpc>
              <a:buFontTx/>
              <a:buChar char="-"/>
            </a:pPr>
            <a:r>
              <a:rPr lang="fr-FR" sz="1500" dirty="0"/>
              <a:t>Un relamping par LED ; </a:t>
            </a:r>
          </a:p>
          <a:p>
            <a:pPr marL="285750" indent="-285750" algn="l">
              <a:lnSpc>
                <a:spcPct val="110000"/>
              </a:lnSpc>
              <a:buFontTx/>
              <a:buChar char="-"/>
            </a:pPr>
            <a:r>
              <a:rPr lang="fr-FR" sz="1500" dirty="0"/>
              <a:t>Une installation photovoltaïque en toiture ; </a:t>
            </a:r>
          </a:p>
          <a:p>
            <a:pPr marL="285750" indent="-285750" algn="l">
              <a:lnSpc>
                <a:spcPct val="110000"/>
              </a:lnSpc>
              <a:buFontTx/>
              <a:buChar char="-"/>
            </a:pPr>
            <a:r>
              <a:rPr lang="fr-FR" sz="1500" dirty="0"/>
              <a:t>Le raccordement des installations techniques au système de Gestion Technique Centralisé (GTC). </a:t>
            </a:r>
            <a:br>
              <a:rPr lang="fr-FR" sz="1500" dirty="0"/>
            </a:br>
            <a:endParaRPr lang="fr-FR" sz="1500" dirty="0"/>
          </a:p>
          <a:p>
            <a:pPr marL="171450" indent="-171450" algn="l">
              <a:buFontTx/>
              <a:buChar char="-"/>
            </a:pPr>
            <a:endParaRPr lang="fr-FR" dirty="0"/>
          </a:p>
        </p:txBody>
      </p:sp>
      <p:sp>
        <p:nvSpPr>
          <p:cNvPr id="2" name="Sous-titre 6">
            <a:extLst>
              <a:ext uri="{FF2B5EF4-FFF2-40B4-BE49-F238E27FC236}">
                <a16:creationId xmlns:a16="http://schemas.microsoft.com/office/drawing/2014/main" id="{A3AFC187-1FCA-6545-8A9C-32CDD1D79F27}"/>
              </a:ext>
            </a:extLst>
          </p:cNvPr>
          <p:cNvSpPr txBox="1">
            <a:spLocks/>
          </p:cNvSpPr>
          <p:nvPr/>
        </p:nvSpPr>
        <p:spPr>
          <a:xfrm>
            <a:off x="774700" y="3198516"/>
            <a:ext cx="9207500" cy="231226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r-FR" sz="1500" dirty="0"/>
              <a:t/>
            </a:r>
            <a:br>
              <a:rPr lang="fr-FR" sz="1500" dirty="0"/>
            </a:br>
            <a:endParaRPr lang="fr-FR" sz="1500" dirty="0"/>
          </a:p>
          <a:p>
            <a:pPr marL="171450" indent="-171450" algn="l">
              <a:buFontTx/>
              <a:buChar char="-"/>
            </a:pPr>
            <a:endParaRPr lang="fr-FR" dirty="0"/>
          </a:p>
        </p:txBody>
      </p:sp>
      <p:sp>
        <p:nvSpPr>
          <p:cNvPr id="3" name="Sous-titre 6">
            <a:extLst>
              <a:ext uri="{FF2B5EF4-FFF2-40B4-BE49-F238E27FC236}">
                <a16:creationId xmlns:a16="http://schemas.microsoft.com/office/drawing/2014/main" id="{5498719F-8E52-6322-97C3-577ACEE7339D}"/>
              </a:ext>
            </a:extLst>
          </p:cNvPr>
          <p:cNvSpPr txBox="1">
            <a:spLocks/>
          </p:cNvSpPr>
          <p:nvPr/>
        </p:nvSpPr>
        <p:spPr>
          <a:xfrm>
            <a:off x="622300" y="3829829"/>
            <a:ext cx="10947400" cy="47282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r-FR" sz="1500" dirty="0"/>
              <a:t>Evaluation du confort hygrothermique et des consommations énergétiques via une </a:t>
            </a:r>
            <a:r>
              <a:rPr lang="fr-FR" sz="1500" b="1" dirty="0"/>
              <a:t>Simulation Energétique Dynamique (SED). </a:t>
            </a:r>
            <a:endParaRPr lang="fr-FR" b="1" dirty="0"/>
          </a:p>
        </p:txBody>
      </p:sp>
      <p:sp>
        <p:nvSpPr>
          <p:cNvPr id="5" name="Sous-titre 6">
            <a:extLst>
              <a:ext uri="{FF2B5EF4-FFF2-40B4-BE49-F238E27FC236}">
                <a16:creationId xmlns:a16="http://schemas.microsoft.com/office/drawing/2014/main" id="{99E875BE-5A5F-8318-BCB3-A3C0BFB87B57}"/>
              </a:ext>
            </a:extLst>
          </p:cNvPr>
          <p:cNvSpPr txBox="1">
            <a:spLocks/>
          </p:cNvSpPr>
          <p:nvPr/>
        </p:nvSpPr>
        <p:spPr>
          <a:xfrm>
            <a:off x="622300" y="4461142"/>
            <a:ext cx="10947400" cy="176897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r-FR" sz="1500" b="1" dirty="0"/>
              <a:t>Qualité environnementale et sanitaire des matériaux : </a:t>
            </a:r>
          </a:p>
          <a:p>
            <a:pPr algn="l">
              <a:lnSpc>
                <a:spcPct val="150000"/>
              </a:lnSpc>
            </a:pPr>
            <a:r>
              <a:rPr lang="fr-FR" sz="1500" dirty="0"/>
              <a:t>Chaque produit ou équipement devra avoir une fiche environnementale (FDES/DEP/PEP) et respecter des critères sur les émissions de polluants, notamment CMR, COVT et formaldéhyde, avec des exigences d’étiquetage et de labels écologiques (classe A+, EC1, </a:t>
            </a:r>
            <a:r>
              <a:rPr lang="fr-FR" sz="1500" dirty="0" err="1"/>
              <a:t>Natureplus</a:t>
            </a:r>
            <a:r>
              <a:rPr lang="fr-FR" sz="1500" dirty="0"/>
              <a:t> etc.).</a:t>
            </a:r>
            <a:br>
              <a:rPr lang="fr-FR" sz="1500" dirty="0"/>
            </a:br>
            <a:r>
              <a:rPr lang="fr-FR" sz="1500" dirty="0"/>
              <a:t>Le bois employé doit être certifié PEFC/FSC, naturellement durable ou traité selon un label reconnu. </a:t>
            </a:r>
          </a:p>
        </p:txBody>
      </p:sp>
    </p:spTree>
    <p:extLst>
      <p:ext uri="{BB962C8B-B14F-4D97-AF65-F5344CB8AC3E}">
        <p14:creationId xmlns:p14="http://schemas.microsoft.com/office/powerpoint/2010/main" val="29009902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E29FE-7E5F-717D-85BE-14A7DECEE86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475DF8B-1434-77C6-5A8F-A2ED3A2921FD}"/>
              </a:ext>
            </a:extLst>
          </p:cNvPr>
          <p:cNvSpPr>
            <a:spLocks noGrp="1"/>
          </p:cNvSpPr>
          <p:nvPr>
            <p:ph type="ctrTitle"/>
          </p:nvPr>
        </p:nvSpPr>
        <p:spPr>
          <a:xfrm>
            <a:off x="1524000" y="270125"/>
            <a:ext cx="9144000" cy="472825"/>
          </a:xfrm>
        </p:spPr>
        <p:txBody>
          <a:bodyPr>
            <a:normAutofit/>
          </a:bodyPr>
          <a:lstStyle/>
          <a:p>
            <a:pPr algn="l"/>
            <a:r>
              <a:rPr lang="fr-FR" sz="2400" b="1" dirty="0"/>
              <a:t>Phase Exploitation Maintenance</a:t>
            </a:r>
            <a:endParaRPr lang="fr-FR" sz="2400" dirty="0"/>
          </a:p>
        </p:txBody>
      </p:sp>
      <p:sp>
        <p:nvSpPr>
          <p:cNvPr id="3" name="Sous-titre 2">
            <a:extLst>
              <a:ext uri="{FF2B5EF4-FFF2-40B4-BE49-F238E27FC236}">
                <a16:creationId xmlns:a16="http://schemas.microsoft.com/office/drawing/2014/main" id="{EBF694D5-8B06-C7D2-4677-470D24540C06}"/>
              </a:ext>
            </a:extLst>
          </p:cNvPr>
          <p:cNvSpPr>
            <a:spLocks noGrp="1"/>
          </p:cNvSpPr>
          <p:nvPr>
            <p:ph type="subTitle" idx="1"/>
          </p:nvPr>
        </p:nvSpPr>
        <p:spPr>
          <a:xfrm>
            <a:off x="1390650" y="854820"/>
            <a:ext cx="10109200" cy="1655762"/>
          </a:xfrm>
        </p:spPr>
        <p:txBody>
          <a:bodyPr>
            <a:noAutofit/>
          </a:bodyPr>
          <a:lstStyle/>
          <a:p>
            <a:pPr algn="l"/>
            <a:r>
              <a:rPr lang="fr-FR" sz="1200" dirty="0"/>
              <a:t>la phase d’exploitation-maintenance correspond aux prestations permettant le suivi de la qualité du service, la vérification des performances et l’atteinte des exigences contractuelles après réception du site et visant :</a:t>
            </a:r>
          </a:p>
          <a:p>
            <a:pPr marL="285750" indent="-285750" algn="l">
              <a:buFont typeface="Wingdings" panose="05000000000000000000" pitchFamily="2" charset="2"/>
              <a:buChar char="§"/>
            </a:pPr>
            <a:r>
              <a:rPr lang="fr-FR" sz="1600" b="1" dirty="0"/>
              <a:t>La fourniture aux usagers d’une continuité de service et de confort</a:t>
            </a:r>
          </a:p>
          <a:p>
            <a:pPr marL="285750" indent="-285750" algn="l">
              <a:buFont typeface="Wingdings" panose="05000000000000000000" pitchFamily="2" charset="2"/>
              <a:buChar char="§"/>
            </a:pPr>
            <a:r>
              <a:rPr lang="fr-FR" sz="1600" b="1" dirty="0"/>
              <a:t>L’entretien et le maintien en parfait état de fonctionnement et de conduite du matériel dont il a la charge,</a:t>
            </a:r>
          </a:p>
          <a:p>
            <a:pPr marL="285750" indent="-285750" algn="l">
              <a:buFont typeface="Wingdings" panose="05000000000000000000" pitchFamily="2" charset="2"/>
              <a:buChar char="§"/>
            </a:pPr>
            <a:r>
              <a:rPr lang="fr-FR" sz="1600" b="1" dirty="0"/>
              <a:t>La recherche d’économies d’énergies,</a:t>
            </a:r>
          </a:p>
          <a:p>
            <a:pPr marL="285750" indent="-285750" algn="l">
              <a:buFont typeface="Wingdings" panose="05000000000000000000" pitchFamily="2" charset="2"/>
              <a:buChar char="§"/>
            </a:pPr>
            <a:r>
              <a:rPr lang="fr-FR" sz="1600" b="1" dirty="0"/>
              <a:t>Le conseil au CROUS pour le suivi des installations et l’amélioration de la performance du site. </a:t>
            </a:r>
            <a:br>
              <a:rPr lang="fr-FR" sz="1600" b="1" dirty="0"/>
            </a:br>
            <a:endParaRPr lang="fr-FR" sz="1600" b="1" dirty="0"/>
          </a:p>
          <a:p>
            <a:endParaRPr lang="fr-FR" sz="1200" dirty="0"/>
          </a:p>
        </p:txBody>
      </p:sp>
      <p:sp>
        <p:nvSpPr>
          <p:cNvPr id="4" name="Sous-titre 2">
            <a:extLst>
              <a:ext uri="{FF2B5EF4-FFF2-40B4-BE49-F238E27FC236}">
                <a16:creationId xmlns:a16="http://schemas.microsoft.com/office/drawing/2014/main" id="{84BCC2A8-B877-FE7E-ADAB-9E4461FA674F}"/>
              </a:ext>
            </a:extLst>
          </p:cNvPr>
          <p:cNvSpPr txBox="1">
            <a:spLocks/>
          </p:cNvSpPr>
          <p:nvPr/>
        </p:nvSpPr>
        <p:spPr>
          <a:xfrm>
            <a:off x="1390650" y="2691657"/>
            <a:ext cx="10109200" cy="16557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r-FR" sz="1400" b="1" dirty="0">
                <a:solidFill>
                  <a:srgbClr val="0000FF"/>
                </a:solidFill>
              </a:rPr>
              <a:t>Durée du marché</a:t>
            </a:r>
          </a:p>
          <a:p>
            <a:pPr algn="l"/>
            <a:r>
              <a:rPr lang="fr-FR" sz="1200" dirty="0"/>
              <a:t>Les prestations de maintenance débutent dès la réception des installations et s’étendent sur une durée initiale de CINQ ans en tranche ferme (TF), et TROIS ans en tranche optionnelle (TO), soit une durée maximale de HUIT ans. Cette période comprend :</a:t>
            </a:r>
            <a:br>
              <a:rPr lang="fr-FR" sz="1200" dirty="0"/>
            </a:br>
            <a:r>
              <a:rPr lang="fr-FR" sz="1200" dirty="0"/>
              <a:t>- L’année 1 initiale partielle de première mise en exploitation</a:t>
            </a:r>
            <a:br>
              <a:rPr lang="fr-FR" sz="1200" dirty="0"/>
            </a:br>
            <a:r>
              <a:rPr lang="fr-FR" sz="1200" dirty="0"/>
              <a:t>- L’année 2 suivante ou année pleine de fonctionnement, considérée année « blanche » en ce qui concerne le bonus-malus, et qui coïncidera avec la fin des garanties de parfait achèvement (GPA) après réception</a:t>
            </a:r>
            <a:br>
              <a:rPr lang="fr-FR" sz="1200" dirty="0"/>
            </a:br>
            <a:r>
              <a:rPr lang="fr-FR" sz="1200" dirty="0"/>
              <a:t>- Les années suivantes d’exploitation courante </a:t>
            </a:r>
            <a:r>
              <a:rPr lang="fr-FR" sz="1000" dirty="0"/>
              <a:t/>
            </a:r>
            <a:br>
              <a:rPr lang="fr-FR" sz="1000" dirty="0"/>
            </a:br>
            <a:endParaRPr lang="fr-FR" sz="1000" b="1" dirty="0"/>
          </a:p>
          <a:p>
            <a:pPr marL="285750" indent="-285750" algn="l">
              <a:lnSpc>
                <a:spcPct val="100000"/>
              </a:lnSpc>
              <a:spcBef>
                <a:spcPts val="0"/>
              </a:spcBef>
              <a:buFont typeface="Wingdings" panose="05000000000000000000" pitchFamily="2" charset="2"/>
              <a:buChar char="§"/>
            </a:pPr>
            <a:r>
              <a:rPr lang="fr-FR" sz="1600" b="1" dirty="0"/>
              <a:t>La fourniture aux usagers d’une continuité de service et de confort;</a:t>
            </a:r>
          </a:p>
          <a:p>
            <a:pPr marL="285750" indent="-285750" algn="l">
              <a:lnSpc>
                <a:spcPct val="100000"/>
              </a:lnSpc>
              <a:spcBef>
                <a:spcPts val="0"/>
              </a:spcBef>
              <a:buFont typeface="Wingdings" panose="05000000000000000000" pitchFamily="2" charset="2"/>
              <a:buChar char="§"/>
            </a:pPr>
            <a:r>
              <a:rPr lang="fr-FR" sz="1600" b="1" dirty="0"/>
              <a:t>L’entretien et le maintien en parfait état de fonctionnement et de conduite du matériel dont il a la charge;</a:t>
            </a:r>
          </a:p>
          <a:p>
            <a:pPr marL="285750" indent="-285750" algn="l">
              <a:lnSpc>
                <a:spcPct val="100000"/>
              </a:lnSpc>
              <a:spcBef>
                <a:spcPts val="0"/>
              </a:spcBef>
              <a:buFont typeface="Wingdings" panose="05000000000000000000" pitchFamily="2" charset="2"/>
              <a:buChar char="§"/>
            </a:pPr>
            <a:r>
              <a:rPr lang="fr-FR" sz="1600" b="1" dirty="0"/>
              <a:t>Le conseil au CROUS pour le suivi des installations et l’amélioration de la performance du site;</a:t>
            </a:r>
          </a:p>
          <a:p>
            <a:pPr marL="285750" indent="-285750" algn="l">
              <a:lnSpc>
                <a:spcPct val="100000"/>
              </a:lnSpc>
              <a:spcBef>
                <a:spcPts val="0"/>
              </a:spcBef>
              <a:buFont typeface="Wingdings" panose="05000000000000000000" pitchFamily="2" charset="2"/>
              <a:buChar char="§"/>
            </a:pPr>
            <a:r>
              <a:rPr lang="fr-FR" sz="1600" b="1" dirty="0"/>
              <a:t>La recherche d’économies d’énergies</a:t>
            </a:r>
          </a:p>
          <a:p>
            <a:endParaRPr lang="fr-FR" sz="1200" dirty="0"/>
          </a:p>
        </p:txBody>
      </p:sp>
      <p:pic>
        <p:nvPicPr>
          <p:cNvPr id="6" name="Image 5">
            <a:extLst>
              <a:ext uri="{FF2B5EF4-FFF2-40B4-BE49-F238E27FC236}">
                <a16:creationId xmlns:a16="http://schemas.microsoft.com/office/drawing/2014/main" id="{8219D733-687C-036A-07C2-BF5A819F4DFF}"/>
              </a:ext>
            </a:extLst>
          </p:cNvPr>
          <p:cNvPicPr>
            <a:picLocks noChangeAspect="1"/>
          </p:cNvPicPr>
          <p:nvPr/>
        </p:nvPicPr>
        <p:blipFill>
          <a:blip r:embed="rId2"/>
          <a:stretch>
            <a:fillRect/>
          </a:stretch>
        </p:blipFill>
        <p:spPr>
          <a:xfrm>
            <a:off x="5930900" y="4937025"/>
            <a:ext cx="5530850" cy="1708000"/>
          </a:xfrm>
          <a:prstGeom prst="rect">
            <a:avLst/>
          </a:prstGeom>
        </p:spPr>
      </p:pic>
    </p:spTree>
    <p:extLst>
      <p:ext uri="{BB962C8B-B14F-4D97-AF65-F5344CB8AC3E}">
        <p14:creationId xmlns:p14="http://schemas.microsoft.com/office/powerpoint/2010/main" val="24807821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BA68D-DBA1-F6B9-0C58-39289D84B6D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9F44780-F80F-F1DC-C20F-5E03656EAC73}"/>
              </a:ext>
            </a:extLst>
          </p:cNvPr>
          <p:cNvSpPr>
            <a:spLocks noGrp="1"/>
          </p:cNvSpPr>
          <p:nvPr>
            <p:ph type="ctrTitle"/>
          </p:nvPr>
        </p:nvSpPr>
        <p:spPr>
          <a:xfrm>
            <a:off x="1524000" y="270125"/>
            <a:ext cx="9144000" cy="472825"/>
          </a:xfrm>
        </p:spPr>
        <p:txBody>
          <a:bodyPr>
            <a:normAutofit/>
          </a:bodyPr>
          <a:lstStyle/>
          <a:p>
            <a:pPr algn="l"/>
            <a:r>
              <a:rPr lang="fr-FR" sz="2400" b="1" dirty="0"/>
              <a:t>Phase Exploitation Maintenance</a:t>
            </a:r>
            <a:endParaRPr lang="fr-FR" sz="2400" dirty="0"/>
          </a:p>
        </p:txBody>
      </p:sp>
      <p:sp>
        <p:nvSpPr>
          <p:cNvPr id="4" name="Sous-titre 2">
            <a:extLst>
              <a:ext uri="{FF2B5EF4-FFF2-40B4-BE49-F238E27FC236}">
                <a16:creationId xmlns:a16="http://schemas.microsoft.com/office/drawing/2014/main" id="{0ADE6ABE-1725-E325-6EF1-1F7BC20D9F27}"/>
              </a:ext>
            </a:extLst>
          </p:cNvPr>
          <p:cNvSpPr txBox="1">
            <a:spLocks/>
          </p:cNvSpPr>
          <p:nvPr/>
        </p:nvSpPr>
        <p:spPr>
          <a:xfrm>
            <a:off x="1390650" y="869207"/>
            <a:ext cx="10109200" cy="16557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r-FR" sz="1400" b="1" dirty="0">
                <a:solidFill>
                  <a:srgbClr val="0000FF"/>
                </a:solidFill>
              </a:rPr>
              <a:t>Prestations et périmètre d’intervention</a:t>
            </a:r>
          </a:p>
          <a:p>
            <a:pPr algn="l"/>
            <a:r>
              <a:rPr lang="fr-FR" sz="1200" dirty="0"/>
              <a:t>Les prestations de maintenance s’articulent autour de TROIS impératifs:</a:t>
            </a:r>
          </a:p>
          <a:p>
            <a:pPr marL="171450" indent="-171450" algn="l">
              <a:buFontTx/>
              <a:buChar char="-"/>
            </a:pPr>
            <a:r>
              <a:rPr lang="fr-FR" sz="1200" b="1" dirty="0"/>
              <a:t>La maintenance préventive et corrective.</a:t>
            </a:r>
          </a:p>
          <a:p>
            <a:pPr marL="171450" indent="-171450" algn="l">
              <a:buFontTx/>
              <a:buChar char="-"/>
            </a:pPr>
            <a:r>
              <a:rPr lang="fr-FR" sz="1200" b="1" dirty="0"/>
              <a:t>Le suivi des performances énergétiques</a:t>
            </a:r>
          </a:p>
          <a:p>
            <a:pPr marL="171450" indent="-171450" algn="l">
              <a:buFontTx/>
              <a:buChar char="-"/>
            </a:pPr>
            <a:r>
              <a:rPr lang="fr-FR" sz="1200" b="1" dirty="0"/>
              <a:t>Les contrôles périodiques réglementaires</a:t>
            </a:r>
          </a:p>
          <a:p>
            <a:pPr algn="l">
              <a:lnSpc>
                <a:spcPct val="100000"/>
              </a:lnSpc>
              <a:spcBef>
                <a:spcPts val="0"/>
              </a:spcBef>
            </a:pPr>
            <a:endParaRPr lang="fr-FR" sz="1200" dirty="0"/>
          </a:p>
          <a:p>
            <a:pPr algn="l">
              <a:lnSpc>
                <a:spcPct val="100000"/>
              </a:lnSpc>
              <a:spcBef>
                <a:spcPts val="0"/>
              </a:spcBef>
            </a:pPr>
            <a:r>
              <a:rPr lang="fr-FR" sz="1200" dirty="0"/>
              <a:t>Le périmètre ou lots techniques pouvant se distinguer </a:t>
            </a:r>
          </a:p>
          <a:p>
            <a:pPr algn="l">
              <a:lnSpc>
                <a:spcPct val="100000"/>
              </a:lnSpc>
              <a:spcBef>
                <a:spcPts val="0"/>
              </a:spcBef>
            </a:pPr>
            <a:r>
              <a:rPr lang="fr-FR" sz="1200" dirty="0"/>
              <a:t>des lots réalisés dans le reste du Plan de Gestion des </a:t>
            </a:r>
          </a:p>
          <a:p>
            <a:pPr algn="l">
              <a:lnSpc>
                <a:spcPct val="100000"/>
              </a:lnSpc>
              <a:spcBef>
                <a:spcPts val="0"/>
              </a:spcBef>
            </a:pPr>
            <a:r>
              <a:rPr lang="fr-FR" sz="1200"/>
              <a:t>Opérations </a:t>
            </a:r>
            <a:r>
              <a:rPr lang="fr-FR" sz="1200" dirty="0"/>
              <a:t>sont les suivants:</a:t>
            </a:r>
            <a:r>
              <a:rPr lang="fr-FR" sz="1000" dirty="0"/>
              <a:t/>
            </a:r>
            <a:br>
              <a:rPr lang="fr-FR" sz="1000" dirty="0"/>
            </a:br>
            <a:endParaRPr lang="fr-FR" sz="1000" b="1" dirty="0"/>
          </a:p>
          <a:p>
            <a:endParaRPr lang="fr-FR" sz="1200" dirty="0"/>
          </a:p>
        </p:txBody>
      </p:sp>
      <p:pic>
        <p:nvPicPr>
          <p:cNvPr id="9" name="Image 8">
            <a:extLst>
              <a:ext uri="{FF2B5EF4-FFF2-40B4-BE49-F238E27FC236}">
                <a16:creationId xmlns:a16="http://schemas.microsoft.com/office/drawing/2014/main" id="{F1897C63-2DA9-DF2D-F6A6-79AEB38DE772}"/>
              </a:ext>
            </a:extLst>
          </p:cNvPr>
          <p:cNvPicPr>
            <a:picLocks noChangeAspect="1"/>
          </p:cNvPicPr>
          <p:nvPr/>
        </p:nvPicPr>
        <p:blipFill>
          <a:blip r:embed="rId2"/>
          <a:stretch>
            <a:fillRect/>
          </a:stretch>
        </p:blipFill>
        <p:spPr>
          <a:xfrm>
            <a:off x="5662243" y="1419572"/>
            <a:ext cx="6316503" cy="5317778"/>
          </a:xfrm>
          <a:prstGeom prst="rect">
            <a:avLst/>
          </a:prstGeom>
        </p:spPr>
      </p:pic>
    </p:spTree>
    <p:extLst>
      <p:ext uri="{BB962C8B-B14F-4D97-AF65-F5344CB8AC3E}">
        <p14:creationId xmlns:p14="http://schemas.microsoft.com/office/powerpoint/2010/main" val="15721220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B9A7ECDA-EB57-BCD7-63D2-97D6CE35D770}"/>
              </a:ext>
            </a:extLst>
          </p:cNvPr>
          <p:cNvSpPr>
            <a:spLocks noGrp="1"/>
          </p:cNvSpPr>
          <p:nvPr>
            <p:ph type="subTitle" idx="1"/>
          </p:nvPr>
        </p:nvSpPr>
        <p:spPr>
          <a:xfrm>
            <a:off x="1177320" y="6394913"/>
            <a:ext cx="9144000" cy="274136"/>
          </a:xfrm>
        </p:spPr>
        <p:txBody>
          <a:bodyPr>
            <a:normAutofit lnSpcReduction="10000"/>
          </a:bodyPr>
          <a:lstStyle/>
          <a:p>
            <a:r>
              <a:rPr lang="fr-FR" sz="1400" dirty="0"/>
              <a:t>Vue d’ensemble de la rénovation des logements sur le site du CROUS – La </a:t>
            </a:r>
            <a:r>
              <a:rPr lang="fr-FR" sz="1400" dirty="0" err="1"/>
              <a:t>Bouloie</a:t>
            </a:r>
            <a:r>
              <a:rPr lang="fr-FR" sz="1400" dirty="0"/>
              <a:t> à Besançon</a:t>
            </a:r>
          </a:p>
        </p:txBody>
      </p:sp>
      <p:pic>
        <p:nvPicPr>
          <p:cNvPr id="5" name="Image 4">
            <a:extLst>
              <a:ext uri="{FF2B5EF4-FFF2-40B4-BE49-F238E27FC236}">
                <a16:creationId xmlns:a16="http://schemas.microsoft.com/office/drawing/2014/main" id="{45E6B393-431C-BE59-AF3B-B65622F7CB18}"/>
              </a:ext>
            </a:extLst>
          </p:cNvPr>
          <p:cNvPicPr>
            <a:picLocks noChangeAspect="1"/>
          </p:cNvPicPr>
          <p:nvPr/>
        </p:nvPicPr>
        <p:blipFill>
          <a:blip r:embed="rId2"/>
          <a:srcRect b="3742"/>
          <a:stretch>
            <a:fillRect/>
          </a:stretch>
        </p:blipFill>
        <p:spPr>
          <a:xfrm>
            <a:off x="842433" y="-1"/>
            <a:ext cx="10067545" cy="6325197"/>
          </a:xfrm>
          <a:prstGeom prst="rect">
            <a:avLst/>
          </a:prstGeom>
        </p:spPr>
      </p:pic>
    </p:spTree>
    <p:extLst>
      <p:ext uri="{BB962C8B-B14F-4D97-AF65-F5344CB8AC3E}">
        <p14:creationId xmlns:p14="http://schemas.microsoft.com/office/powerpoint/2010/main" val="24903930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3C2E4482-9E34-52C4-F198-9A7B797DFE7D}"/>
              </a:ext>
            </a:extLst>
          </p:cNvPr>
          <p:cNvPicPr>
            <a:picLocks noGrp="1" noChangeAspect="1"/>
          </p:cNvPicPr>
          <p:nvPr>
            <p:ph idx="1"/>
          </p:nvPr>
        </p:nvPicPr>
        <p:blipFill>
          <a:blip r:embed="rId2"/>
          <a:stretch>
            <a:fillRect/>
          </a:stretch>
        </p:blipFill>
        <p:spPr>
          <a:xfrm>
            <a:off x="1212692" y="130627"/>
            <a:ext cx="10213818" cy="6596745"/>
          </a:xfrm>
          <a:prstGeom prst="rect">
            <a:avLst/>
          </a:prstGeom>
        </p:spPr>
      </p:pic>
    </p:spTree>
    <p:extLst>
      <p:ext uri="{BB962C8B-B14F-4D97-AF65-F5344CB8AC3E}">
        <p14:creationId xmlns:p14="http://schemas.microsoft.com/office/powerpoint/2010/main" val="2648918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07605CB7-7DD5-E00E-D459-2D44449C4D91}"/>
              </a:ext>
            </a:extLst>
          </p:cNvPr>
          <p:cNvPicPr>
            <a:picLocks noGrp="1" noChangeAspect="1"/>
          </p:cNvPicPr>
          <p:nvPr>
            <p:ph idx="1"/>
          </p:nvPr>
        </p:nvPicPr>
        <p:blipFill>
          <a:blip r:embed="rId2"/>
          <a:stretch>
            <a:fillRect/>
          </a:stretch>
        </p:blipFill>
        <p:spPr>
          <a:xfrm>
            <a:off x="337211" y="255090"/>
            <a:ext cx="11675632" cy="6406813"/>
          </a:xfrm>
          <a:prstGeom prst="rect">
            <a:avLst/>
          </a:prstGeom>
        </p:spPr>
      </p:pic>
    </p:spTree>
    <p:extLst>
      <p:ext uri="{BB962C8B-B14F-4D97-AF65-F5344CB8AC3E}">
        <p14:creationId xmlns:p14="http://schemas.microsoft.com/office/powerpoint/2010/main" val="2007726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2B365EF5-320E-5518-FAF3-9B3FFEAFA31E}"/>
              </a:ext>
            </a:extLst>
          </p:cNvPr>
          <p:cNvPicPr>
            <a:picLocks noGrp="1" noChangeAspect="1"/>
          </p:cNvPicPr>
          <p:nvPr>
            <p:ph idx="1"/>
          </p:nvPr>
        </p:nvPicPr>
        <p:blipFill>
          <a:blip r:embed="rId2"/>
          <a:stretch>
            <a:fillRect/>
          </a:stretch>
        </p:blipFill>
        <p:spPr>
          <a:xfrm>
            <a:off x="255898" y="122468"/>
            <a:ext cx="4700051" cy="4351338"/>
          </a:xfrm>
          <a:prstGeom prst="rect">
            <a:avLst/>
          </a:prstGeom>
        </p:spPr>
      </p:pic>
      <p:pic>
        <p:nvPicPr>
          <p:cNvPr id="7" name="Image 6">
            <a:extLst>
              <a:ext uri="{FF2B5EF4-FFF2-40B4-BE49-F238E27FC236}">
                <a16:creationId xmlns:a16="http://schemas.microsoft.com/office/drawing/2014/main" id="{BCE26A17-4F94-2909-98FD-971002BA28D9}"/>
              </a:ext>
            </a:extLst>
          </p:cNvPr>
          <p:cNvPicPr>
            <a:picLocks noChangeAspect="1"/>
          </p:cNvPicPr>
          <p:nvPr/>
        </p:nvPicPr>
        <p:blipFill>
          <a:blip r:embed="rId3"/>
          <a:stretch>
            <a:fillRect/>
          </a:stretch>
        </p:blipFill>
        <p:spPr>
          <a:xfrm>
            <a:off x="3919858" y="1368109"/>
            <a:ext cx="8155806" cy="5346437"/>
          </a:xfrm>
          <a:prstGeom prst="rect">
            <a:avLst/>
          </a:prstGeom>
        </p:spPr>
      </p:pic>
    </p:spTree>
    <p:extLst>
      <p:ext uri="{BB962C8B-B14F-4D97-AF65-F5344CB8AC3E}">
        <p14:creationId xmlns:p14="http://schemas.microsoft.com/office/powerpoint/2010/main" val="26534415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305B8354-9A6C-C7E1-49FC-2A82C5307A11}"/>
              </a:ext>
            </a:extLst>
          </p:cNvPr>
          <p:cNvPicPr>
            <a:picLocks noGrp="1" noChangeAspect="1"/>
          </p:cNvPicPr>
          <p:nvPr>
            <p:ph idx="1"/>
          </p:nvPr>
        </p:nvPicPr>
        <p:blipFill>
          <a:blip r:embed="rId2"/>
          <a:stretch>
            <a:fillRect/>
          </a:stretch>
        </p:blipFill>
        <p:spPr>
          <a:xfrm>
            <a:off x="137744" y="289991"/>
            <a:ext cx="10737334" cy="6319411"/>
          </a:xfrm>
          <a:prstGeom prst="rect">
            <a:avLst/>
          </a:prstGeom>
        </p:spPr>
      </p:pic>
    </p:spTree>
    <p:extLst>
      <p:ext uri="{BB962C8B-B14F-4D97-AF65-F5344CB8AC3E}">
        <p14:creationId xmlns:p14="http://schemas.microsoft.com/office/powerpoint/2010/main" val="484314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38762C0-6467-D484-3657-095EFD5B3B03}"/>
              </a:ext>
            </a:extLst>
          </p:cNvPr>
          <p:cNvSpPr>
            <a:spLocks noGrp="1"/>
          </p:cNvSpPr>
          <p:nvPr>
            <p:ph type="ctrTitle"/>
          </p:nvPr>
        </p:nvSpPr>
        <p:spPr>
          <a:xfrm>
            <a:off x="1524000" y="404813"/>
            <a:ext cx="9144000" cy="642937"/>
          </a:xfrm>
        </p:spPr>
        <p:txBody>
          <a:bodyPr>
            <a:normAutofit/>
          </a:bodyPr>
          <a:lstStyle/>
          <a:p>
            <a:pPr algn="l"/>
            <a:r>
              <a:rPr lang="fr-FR" sz="2400" b="1" dirty="0"/>
              <a:t>Les enjeux de l’opération</a:t>
            </a:r>
            <a:endParaRPr lang="fr-FR" sz="2400" dirty="0"/>
          </a:p>
        </p:txBody>
      </p:sp>
      <p:sp>
        <p:nvSpPr>
          <p:cNvPr id="3" name="Sous-titre 2">
            <a:extLst>
              <a:ext uri="{FF2B5EF4-FFF2-40B4-BE49-F238E27FC236}">
                <a16:creationId xmlns:a16="http://schemas.microsoft.com/office/drawing/2014/main" id="{FEE490B1-ACA7-5CE6-3EF5-5FE57FBC487B}"/>
              </a:ext>
            </a:extLst>
          </p:cNvPr>
          <p:cNvSpPr>
            <a:spLocks noGrp="1"/>
          </p:cNvSpPr>
          <p:nvPr>
            <p:ph type="subTitle" idx="1"/>
          </p:nvPr>
        </p:nvSpPr>
        <p:spPr>
          <a:xfrm>
            <a:off x="1390650" y="1157288"/>
            <a:ext cx="9144000" cy="1655762"/>
          </a:xfrm>
        </p:spPr>
        <p:txBody>
          <a:bodyPr>
            <a:noAutofit/>
          </a:bodyPr>
          <a:lstStyle/>
          <a:p>
            <a:r>
              <a:rPr lang="fr-FR" sz="1200" dirty="0"/>
              <a:t> </a:t>
            </a:r>
          </a:p>
          <a:p>
            <a:pPr algn="l"/>
            <a:r>
              <a:rPr lang="fr-FR" sz="1200" dirty="0"/>
              <a:t>L’opération de rénovation/réhabilitation de la résidence Gérôme aura à répondre à quelques importants enjeux :</a:t>
            </a:r>
            <a:br>
              <a:rPr lang="fr-FR" sz="1200" dirty="0"/>
            </a:br>
            <a:endParaRPr lang="fr-FR" sz="1200" dirty="0"/>
          </a:p>
          <a:p>
            <a:pPr marL="171450" lvl="0" indent="-171450" algn="l">
              <a:buFont typeface="Wingdings" panose="05000000000000000000" pitchFamily="2" charset="2"/>
              <a:buChar char="§"/>
            </a:pPr>
            <a:r>
              <a:rPr lang="fr-FR" sz="1600" b="1" dirty="0"/>
              <a:t>Qualité des lieux de vie pour les étudiants et le personnel</a:t>
            </a:r>
            <a:endParaRPr lang="fr-FR" sz="1600" dirty="0"/>
          </a:p>
          <a:p>
            <a:pPr marL="171450" lvl="0" indent="-171450" algn="l">
              <a:buFont typeface="Wingdings" panose="05000000000000000000" pitchFamily="2" charset="2"/>
              <a:buChar char="§"/>
            </a:pPr>
            <a:r>
              <a:rPr lang="fr-FR" sz="1600" b="1" dirty="0"/>
              <a:t>Qualité de la conception et de la prévention</a:t>
            </a:r>
            <a:endParaRPr lang="fr-FR" sz="1600" dirty="0"/>
          </a:p>
          <a:p>
            <a:pPr marL="171450" lvl="0" indent="-171450" algn="l">
              <a:buFont typeface="Wingdings" panose="05000000000000000000" pitchFamily="2" charset="2"/>
              <a:buChar char="§"/>
            </a:pPr>
            <a:r>
              <a:rPr lang="fr-FR" sz="1600" b="1" dirty="0"/>
              <a:t>Performance énergétique du bâtiment, performance environnementale et performance économique</a:t>
            </a:r>
            <a:endParaRPr lang="fr-FR" sz="1600" dirty="0"/>
          </a:p>
          <a:p>
            <a:pPr marL="171450" lvl="0" indent="-171450" algn="l">
              <a:buFont typeface="Wingdings" panose="05000000000000000000" pitchFamily="2" charset="2"/>
              <a:buChar char="§"/>
            </a:pPr>
            <a:r>
              <a:rPr lang="fr-FR" sz="1600" b="1" dirty="0"/>
              <a:t>Rénovation globale du bâti, des espaces extérieurs et des réseaux, mises à jour des systèmes</a:t>
            </a:r>
            <a:endParaRPr lang="fr-FR" sz="1600" dirty="0"/>
          </a:p>
          <a:p>
            <a:pPr marL="171450" lvl="0" indent="-171450" algn="l">
              <a:buFont typeface="Wingdings" panose="05000000000000000000" pitchFamily="2" charset="2"/>
              <a:buChar char="§"/>
            </a:pPr>
            <a:r>
              <a:rPr lang="fr-FR" sz="1600" b="1" dirty="0"/>
              <a:t>Réponse aux enjeux de l’économie locale durable et de l’économie circulaire</a:t>
            </a:r>
            <a:endParaRPr lang="fr-FR" sz="1600" dirty="0"/>
          </a:p>
          <a:p>
            <a:pPr algn="l"/>
            <a:r>
              <a:rPr lang="fr-FR" sz="1200" dirty="0"/>
              <a:t> </a:t>
            </a:r>
          </a:p>
          <a:p>
            <a:pPr algn="l"/>
            <a:r>
              <a:rPr lang="fr-FR" sz="1200" dirty="0"/>
              <a:t>Mais aussi :</a:t>
            </a:r>
          </a:p>
          <a:p>
            <a:pPr marL="285750" lvl="0" indent="-285750" algn="l">
              <a:buFont typeface="Arial" panose="020B0604020202020204" pitchFamily="34" charset="0"/>
              <a:buChar char="•"/>
            </a:pPr>
            <a:r>
              <a:rPr lang="fr-FR" sz="1600" b="1" dirty="0"/>
              <a:t>Au regard du co-financement du Conseil régional / Le Grand Besançon « Territoires en action » (TEA).</a:t>
            </a:r>
          </a:p>
          <a:p>
            <a:pPr marL="285750" lvl="0" indent="-285750" algn="l">
              <a:buFont typeface="Arial" panose="020B0604020202020204" pitchFamily="34" charset="0"/>
              <a:buChar char="•"/>
            </a:pPr>
            <a:r>
              <a:rPr lang="fr-FR" sz="1600" b="1" dirty="0"/>
              <a:t>Du fait du même co-financement, il est obligatoire de répondre aux exigences de performance énergétique correspondant au label BBC rénovation </a:t>
            </a:r>
          </a:p>
          <a:p>
            <a:pPr marL="285750" lvl="0" indent="-285750" algn="l">
              <a:buFont typeface="Arial" panose="020B0604020202020204" pitchFamily="34" charset="0"/>
              <a:buChar char="•"/>
            </a:pPr>
            <a:r>
              <a:rPr lang="fr-FR" sz="1600" b="1" dirty="0"/>
              <a:t>Il est attendu une forte qualité du projet qui permettra au CROUS de proposer à la labellisation AVUF la résidence Gérôme</a:t>
            </a:r>
          </a:p>
          <a:p>
            <a:endParaRPr lang="fr-FR" sz="1200" dirty="0"/>
          </a:p>
        </p:txBody>
      </p:sp>
    </p:spTree>
    <p:extLst>
      <p:ext uri="{BB962C8B-B14F-4D97-AF65-F5344CB8AC3E}">
        <p14:creationId xmlns:p14="http://schemas.microsoft.com/office/powerpoint/2010/main" val="38955637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396C130B-4355-0AE3-4110-2878277C3C10}"/>
              </a:ext>
            </a:extLst>
          </p:cNvPr>
          <p:cNvPicPr>
            <a:picLocks noGrp="1" noChangeAspect="1"/>
          </p:cNvPicPr>
          <p:nvPr>
            <p:ph idx="1"/>
          </p:nvPr>
        </p:nvPicPr>
        <p:blipFill>
          <a:blip r:embed="rId2"/>
          <a:stretch>
            <a:fillRect/>
          </a:stretch>
        </p:blipFill>
        <p:spPr>
          <a:xfrm>
            <a:off x="1088189" y="192269"/>
            <a:ext cx="10575645" cy="6496117"/>
          </a:xfrm>
          <a:prstGeom prst="rect">
            <a:avLst/>
          </a:prstGeom>
        </p:spPr>
      </p:pic>
    </p:spTree>
    <p:extLst>
      <p:ext uri="{BB962C8B-B14F-4D97-AF65-F5344CB8AC3E}">
        <p14:creationId xmlns:p14="http://schemas.microsoft.com/office/powerpoint/2010/main" val="2040733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5B3D9FDA-D263-071E-D6DD-0C2D2400956B}"/>
              </a:ext>
            </a:extLst>
          </p:cNvPr>
          <p:cNvPicPr>
            <a:picLocks noChangeAspect="1"/>
          </p:cNvPicPr>
          <p:nvPr/>
        </p:nvPicPr>
        <p:blipFill>
          <a:blip r:embed="rId2"/>
          <a:srcRect t="13256" b="13667"/>
          <a:stretch>
            <a:fillRect/>
          </a:stretch>
        </p:blipFill>
        <p:spPr>
          <a:xfrm>
            <a:off x="107029" y="175404"/>
            <a:ext cx="10318991" cy="2669396"/>
          </a:xfrm>
          <a:prstGeom prst="rect">
            <a:avLst/>
          </a:prstGeom>
        </p:spPr>
      </p:pic>
      <p:pic>
        <p:nvPicPr>
          <p:cNvPr id="7" name="Image 6">
            <a:extLst>
              <a:ext uri="{FF2B5EF4-FFF2-40B4-BE49-F238E27FC236}">
                <a16:creationId xmlns:a16="http://schemas.microsoft.com/office/drawing/2014/main" id="{DBB7423F-9D64-AA38-219E-228B9F4A960D}"/>
              </a:ext>
            </a:extLst>
          </p:cNvPr>
          <p:cNvPicPr>
            <a:picLocks noChangeAspect="1"/>
          </p:cNvPicPr>
          <p:nvPr/>
        </p:nvPicPr>
        <p:blipFill>
          <a:blip r:embed="rId3"/>
          <a:stretch>
            <a:fillRect/>
          </a:stretch>
        </p:blipFill>
        <p:spPr>
          <a:xfrm>
            <a:off x="2728414" y="2943252"/>
            <a:ext cx="9190263" cy="3739344"/>
          </a:xfrm>
          <a:prstGeom prst="rect">
            <a:avLst/>
          </a:prstGeom>
        </p:spPr>
      </p:pic>
      <p:sp>
        <p:nvSpPr>
          <p:cNvPr id="8" name="ZoneTexte 7">
            <a:extLst>
              <a:ext uri="{FF2B5EF4-FFF2-40B4-BE49-F238E27FC236}">
                <a16:creationId xmlns:a16="http://schemas.microsoft.com/office/drawing/2014/main" id="{B7E83FC8-2F4E-0968-9406-016D77EC3B5B}"/>
              </a:ext>
            </a:extLst>
          </p:cNvPr>
          <p:cNvSpPr txBox="1"/>
          <p:nvPr/>
        </p:nvSpPr>
        <p:spPr>
          <a:xfrm>
            <a:off x="241573" y="2964868"/>
            <a:ext cx="3054077" cy="276999"/>
          </a:xfrm>
          <a:prstGeom prst="rect">
            <a:avLst/>
          </a:prstGeom>
          <a:noFill/>
        </p:spPr>
        <p:txBody>
          <a:bodyPr wrap="square" rtlCol="0">
            <a:spAutoFit/>
          </a:bodyPr>
          <a:lstStyle/>
          <a:p>
            <a:r>
              <a:rPr lang="fr-FR" sz="1200" dirty="0"/>
              <a:t>Bâtiment GEROME - Plan du sous-sol</a:t>
            </a:r>
          </a:p>
        </p:txBody>
      </p:sp>
      <p:sp>
        <p:nvSpPr>
          <p:cNvPr id="9" name="ZoneTexte 8">
            <a:extLst>
              <a:ext uri="{FF2B5EF4-FFF2-40B4-BE49-F238E27FC236}">
                <a16:creationId xmlns:a16="http://schemas.microsoft.com/office/drawing/2014/main" id="{2179C9D1-E00A-1FD5-C919-EA1659DC318D}"/>
              </a:ext>
            </a:extLst>
          </p:cNvPr>
          <p:cNvSpPr txBox="1"/>
          <p:nvPr/>
        </p:nvSpPr>
        <p:spPr>
          <a:xfrm>
            <a:off x="273323" y="6405597"/>
            <a:ext cx="3054077" cy="276999"/>
          </a:xfrm>
          <a:prstGeom prst="rect">
            <a:avLst/>
          </a:prstGeom>
          <a:noFill/>
        </p:spPr>
        <p:txBody>
          <a:bodyPr wrap="square" rtlCol="0">
            <a:spAutoFit/>
          </a:bodyPr>
          <a:lstStyle/>
          <a:p>
            <a:r>
              <a:rPr lang="fr-FR" sz="1200" dirty="0"/>
              <a:t>Bâtiment GEROME - Plan du RDC</a:t>
            </a:r>
          </a:p>
        </p:txBody>
      </p:sp>
    </p:spTree>
    <p:extLst>
      <p:ext uri="{BB962C8B-B14F-4D97-AF65-F5344CB8AC3E}">
        <p14:creationId xmlns:p14="http://schemas.microsoft.com/office/powerpoint/2010/main" val="71169156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c0d1600-ad5e-483b-ad77-341d81ecb18a">
      <Terms xmlns="http://schemas.microsoft.com/office/infopath/2007/PartnerControls"/>
    </lcf76f155ced4ddcb4097134ff3c332f>
    <TaxCatchAll xmlns="ef39288d-9f41-4d0c-b49a-841b0a5f5e5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59B0E8D5D94434FAB69C36D1A2A846E" ma:contentTypeVersion="18" ma:contentTypeDescription="Crée un document." ma:contentTypeScope="" ma:versionID="433d17db4d11b0e70c4265a09c394139">
  <xsd:schema xmlns:xsd="http://www.w3.org/2001/XMLSchema" xmlns:xs="http://www.w3.org/2001/XMLSchema" xmlns:p="http://schemas.microsoft.com/office/2006/metadata/properties" xmlns:ns2="cc0d1600-ad5e-483b-ad77-341d81ecb18a" xmlns:ns3="ef39288d-9f41-4d0c-b49a-841b0a5f5e56" targetNamespace="http://schemas.microsoft.com/office/2006/metadata/properties" ma:root="true" ma:fieldsID="9904022f4bedf6cb790c8c44ec1fcd98" ns2:_="" ns3:_="">
    <xsd:import namespace="cc0d1600-ad5e-483b-ad77-341d81ecb18a"/>
    <xsd:import namespace="ef39288d-9f41-4d0c-b49a-841b0a5f5e56"/>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0d1600-ad5e-483b-ad77-341d81ecb1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53996a01-f80d-4dc2-9a48-1793a95ad1e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f39288d-9f41-4d0c-b49a-841b0a5f5e56" elementFormDefault="qualified">
    <xsd:import namespace="http://schemas.microsoft.com/office/2006/documentManagement/types"/>
    <xsd:import namespace="http://schemas.microsoft.com/office/infopath/2007/PartnerControls"/>
    <xsd:element name="SharedWithUsers" ma:index="16"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6c46856a-cae2-4b97-948c-61ab7a2960a1}" ma:internalName="TaxCatchAll" ma:showField="CatchAllData" ma:web="ef39288d-9f41-4d0c-b49a-841b0a5f5e5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B3D5C5-6246-4F64-A1FC-08335879F5FD}">
  <ds:schemaRefs>
    <ds:schemaRef ds:uri="http://schemas.microsoft.com/office/2006/documentManagement/types"/>
    <ds:schemaRef ds:uri="http://schemas.microsoft.com/office/2006/metadata/properties"/>
    <ds:schemaRef ds:uri="http://www.w3.org/XML/1998/namespace"/>
    <ds:schemaRef ds:uri="http://purl.org/dc/dcmitype/"/>
    <ds:schemaRef ds:uri="http://purl.org/dc/elements/1.1/"/>
    <ds:schemaRef ds:uri="cc0d1600-ad5e-483b-ad77-341d81ecb18a"/>
    <ds:schemaRef ds:uri="ef39288d-9f41-4d0c-b49a-841b0a5f5e56"/>
    <ds:schemaRef ds:uri="http://schemas.microsoft.com/office/infopath/2007/PartnerControls"/>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7BA22F7C-76F5-49F6-A0B9-926166A0EB36}">
  <ds:schemaRefs>
    <ds:schemaRef ds:uri="http://schemas.microsoft.com/sharepoint/v3/contenttype/forms"/>
  </ds:schemaRefs>
</ds:datastoreItem>
</file>

<file path=customXml/itemProps3.xml><?xml version="1.0" encoding="utf-8"?>
<ds:datastoreItem xmlns:ds="http://schemas.openxmlformats.org/officeDocument/2006/customXml" ds:itemID="{4CDA617E-E8E5-4433-8461-5384737FF1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0d1600-ad5e-483b-ad77-341d81ecb18a"/>
    <ds:schemaRef ds:uri="ef39288d-9f41-4d0c-b49a-841b0a5f5e5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206</TotalTime>
  <Words>824</Words>
  <Application>Microsoft Office PowerPoint</Application>
  <PresentationFormat>Grand écran</PresentationFormat>
  <Paragraphs>67</Paragraphs>
  <Slides>18</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18</vt:i4>
      </vt:variant>
    </vt:vector>
  </HeadingPairs>
  <TitlesOfParts>
    <vt:vector size="23" baseType="lpstr">
      <vt:lpstr>Aptos</vt:lpstr>
      <vt:lpstr>Aptos Display</vt:lpstr>
      <vt:lpstr>Arial</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Les enjeux de l’opération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Performance énergétique et environnementale</vt:lpstr>
      <vt:lpstr>Performance énergétique et environnementale</vt:lpstr>
      <vt:lpstr>Phase Exploitation Maintenance</vt:lpstr>
      <vt:lpstr>Phase Exploitation Maintenance</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t gallait</dc:creator>
  <cp:lastModifiedBy>Myriam BOUDJEMAA</cp:lastModifiedBy>
  <cp:revision>4</cp:revision>
  <dcterms:created xsi:type="dcterms:W3CDTF">2025-09-02T07:08:08Z</dcterms:created>
  <dcterms:modified xsi:type="dcterms:W3CDTF">2025-09-08T12:17:18Z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0x010100059B0E8D5D94434FAB69C36D1A2A846E</vt:lpwstr>
  </property>
</Properties>
</file>