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983A0A-84BD-DB84-496C-544BFD771EB0}" name="Maeva SAGET" initials="MS" userId="S::msaget@alterea.fr::39284c38-7fbb-4184-acb5-929e23aa3c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9473D3-CE85-5BC7-96C7-52A07F82CF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0FDC7C-7232-6678-B3D9-047CF56C4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434153-6FA7-4831-26EC-6BA35A19C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9D9EEB-D25C-D8D0-B158-70B756659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ADB639-9E7B-2D49-9510-10CBE61B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06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22F8-02E4-AF0C-5A26-DB986511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BA0BF3-F51B-0EA8-58F4-36C025F39B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297AB4-C5EA-BD22-C80A-3C63A2440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356742-08B9-E262-F28E-83683646A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969D7A-EDF7-0BE2-EBEE-2ACFBEB17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42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B13835B-3ABD-1290-DD6A-19A4006E9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238C9C-D937-C372-09AC-1DDD8B8FA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F39DA5-D968-7109-CFF9-AE184503E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0ACC89-2C22-302D-FFAE-FF2529DC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C0FBAF-35B2-4EAF-4ADC-6B828ABD6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13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8E1BF6-014D-0A03-DF7F-2BA6F108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71D194-8E82-B77C-4B5E-2B62A200E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D0799E-38FA-67D2-001B-B9C86D9F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BB7149-23AF-DBC9-1F56-5EC10F89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9AAC9E-4552-D304-7A11-FBEA1683F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22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6E28F2-DA71-1BDA-5451-62D9C3300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6B3A63-02B5-B14A-D0F1-1097F0537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31A749-BD92-8DD7-C1D2-8C8F9FAC7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FC01AE-641D-97BE-42F1-A52405A6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1DD9FC-4C0E-A3BF-969A-F4100BF44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051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9A349D-D756-47D6-ABFF-F959C902F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AF525-E68A-D388-0573-D17656FBCA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7E4DE3-7059-2535-6713-6B2BCB93A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B63579-ED4A-B72E-E423-B8316726D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B2DE3D-9200-19CF-D66D-79A0EBF07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9DD3D7-D812-5237-D034-D07257CD8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10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C9F42F-5A15-2622-996E-AD19FA7E4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CB5646-BA26-BA8B-E98C-5DA7B1CA2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9D4D36-033F-C736-2B3F-9A3CB5B99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4F3DC95-5453-BE44-0F8C-5665BD8C2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6A074EE-04ED-1545-A70A-84479C6135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C5E2ABF-FA85-90A0-C057-FBFA3CAAC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B6AFFD1-7291-E231-5E1C-411E7BE9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6D431A5-E63E-C21B-DFA2-6B540F253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3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537EB8-EEE8-E610-7E79-1606542E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7B84888-088D-CD0C-239A-199AA75FE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360E4C7-907F-7D7B-F183-F93E3FFA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91EE2D-2EEB-49B2-BFA8-49888FE3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40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79E9DE3-2F9A-BED6-DC77-A69BCFB6B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C86199-B290-3261-AD63-55E8390C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A417C3-12AE-539D-FC73-64569F36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7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ECB281-FF4F-792E-CA9F-825AD7C6E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6A88E0-137E-268F-05A8-F51DB0B4E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F6CB0A-DC32-C69E-D81A-95E4B582A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7B2590-497B-3378-FD44-11CB2E0E4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52E4CE-3F38-2F4A-1C37-B10A9602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66857F9-43FF-0F1F-6083-98E4C2949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165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AA6C30-EDD9-1BCB-7833-717C6E527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613F2E3-9B8F-879E-DC77-560C93307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CBAD28-2A5C-9FE2-3E6F-4F0944B0F2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39F81F-DF68-09BA-6857-D9C16FC2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C797BC-3650-802A-1D81-2666785E9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0EF6BA1-7D9E-049F-628B-5BF675AAF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73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BC6F8E6-1CEC-5004-0386-F315D05BB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16B188-0F13-EC77-7E84-269DE815D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C658F1-84EC-22CE-E98A-5279483973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433066-D67C-4A7C-950E-2529A43CF3C3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76C50F-5003-99BD-700E-69AA4493BF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024DE8-C447-F769-12D7-189DB06F3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36D5C3-395B-4740-8104-6BE1792F96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92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CA5AA5-8003-C263-C84C-70D74DFCB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1365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MPGP RELATIF À LA RÉHABILITATION DE LA RÉSIDENCE JEAN PAUL SARTRE À BELFORT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F901FB-0F72-AD29-BA1A-F5A442A5A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10515600" cy="2747962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Phase candidature – Cadre de réponse Compétences</a:t>
            </a:r>
          </a:p>
        </p:txBody>
      </p:sp>
    </p:spTree>
    <p:extLst>
      <p:ext uri="{BB962C8B-B14F-4D97-AF65-F5344CB8AC3E}">
        <p14:creationId xmlns:p14="http://schemas.microsoft.com/office/powerpoint/2010/main" val="1115333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06244-9F99-6004-1586-54EADC51C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0236"/>
            <a:ext cx="9144000" cy="827017"/>
          </a:xfrm>
        </p:spPr>
        <p:txBody>
          <a:bodyPr>
            <a:normAutofit/>
          </a:bodyPr>
          <a:lstStyle/>
          <a:p>
            <a:r>
              <a:rPr lang="fr-FR" sz="4000" dirty="0"/>
              <a:t>Mode d’emploi du cadre de réponse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0AADB6-E610-A9E0-DA7D-6775A3AEAB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6451" y="2919392"/>
            <a:ext cx="9144000" cy="2226006"/>
          </a:xfrm>
        </p:spPr>
        <p:txBody>
          <a:bodyPr>
            <a:noAutofit/>
          </a:bodyPr>
          <a:lstStyle/>
          <a:p>
            <a:pPr algn="just">
              <a:lnSpc>
                <a:spcPts val="2799"/>
              </a:lnSpc>
              <a:spcAft>
                <a:spcPts val="600"/>
              </a:spcAft>
            </a:pPr>
            <a:r>
              <a:rPr lang="fr-FR" sz="1200" b="1" dirty="0">
                <a:latin typeface="Open Sauce Two" panose="020B0604020202020204" charset="0"/>
              </a:rPr>
              <a:t>Il convient de regrouper les </a:t>
            </a:r>
            <a:r>
              <a:rPr lang="fr-FR" sz="1200" b="1" u="sng" dirty="0">
                <a:latin typeface="Open Sauce Two" panose="020B0604020202020204" charset="0"/>
              </a:rPr>
              <a:t>justificatifs de compétences</a:t>
            </a:r>
            <a:r>
              <a:rPr lang="fr-FR" sz="1200" b="1" dirty="0">
                <a:latin typeface="Open Sauce Two" panose="020B0604020202020204" charset="0"/>
              </a:rPr>
              <a:t> (titres d’études, certificats, attestation, CV, etc…) des personnes physiques que le candidat/groupement envisage d’affecter au marché. La diapositive 4 est à dupliquer autant que nécessaire, afin que tous les membres soient présentés au moins une fois. </a:t>
            </a:r>
          </a:p>
          <a:p>
            <a:pPr algn="just">
              <a:lnSpc>
                <a:spcPts val="2799"/>
              </a:lnSpc>
              <a:spcAft>
                <a:spcPts val="600"/>
              </a:spcAft>
            </a:pPr>
            <a:r>
              <a:rPr lang="fr-FR" sz="1200" b="1" dirty="0">
                <a:latin typeface="Open Sauce Two" panose="020B0604020202020204" charset="0"/>
              </a:rPr>
              <a:t>Les opérateurs économiques présentant plusieurs compétences (Exemples : </a:t>
            </a:r>
            <a:r>
              <a:rPr lang="fr-FR" sz="1200" b="1" dirty="0" err="1">
                <a:latin typeface="Open Sauce Two" panose="020B0604020202020204" charset="0"/>
              </a:rPr>
              <a:t>CVC</a:t>
            </a:r>
            <a:r>
              <a:rPr lang="fr-FR" sz="1200" b="1" dirty="0">
                <a:latin typeface="Open Sauce Two" panose="020B0604020202020204" charset="0"/>
              </a:rPr>
              <a:t> Plomberie ET </a:t>
            </a:r>
            <a:r>
              <a:rPr lang="fr-FR" sz="1200" b="1" dirty="0" err="1">
                <a:latin typeface="Open Sauce Two" panose="020B0604020202020204" charset="0"/>
              </a:rPr>
              <a:t>CFO</a:t>
            </a:r>
            <a:r>
              <a:rPr lang="fr-FR" sz="1200" b="1" dirty="0">
                <a:latin typeface="Open Sauce Two" panose="020B0604020202020204" charset="0"/>
              </a:rPr>
              <a:t> CFA, ou Ingénierie énergétique ET </a:t>
            </a:r>
            <a:r>
              <a:rPr lang="fr-FR" sz="1200" b="1" dirty="0" err="1">
                <a:latin typeface="Open Sauce Two" panose="020B0604020202020204" charset="0"/>
              </a:rPr>
              <a:t>IPMVP</a:t>
            </a:r>
            <a:r>
              <a:rPr lang="fr-FR" sz="1200" b="1" dirty="0">
                <a:latin typeface="Open Sauce Two" panose="020B0604020202020204" charset="0"/>
              </a:rPr>
              <a:t>) devront fournir des justificatifs pour chacune des compétences portées.</a:t>
            </a:r>
          </a:p>
          <a:p>
            <a:pPr algn="just">
              <a:lnSpc>
                <a:spcPts val="2799"/>
              </a:lnSpc>
              <a:spcAft>
                <a:spcPts val="600"/>
              </a:spcAft>
            </a:pPr>
            <a:r>
              <a:rPr lang="fr-FR" sz="1200" b="1" dirty="0">
                <a:latin typeface="Open Sauce Two" panose="020B0604020202020204" charset="0"/>
              </a:rPr>
              <a:t>Toutes les pièces demandées (DC1, DC2, Bilans, Attestations d’assurance, etc.) pour la candidature sont à également à remettre sous forme numérique au format .</a:t>
            </a:r>
            <a:r>
              <a:rPr lang="fr-FR" sz="1200" b="1" dirty="0" err="1">
                <a:latin typeface="Open Sauce Two" panose="020B0604020202020204" charset="0"/>
              </a:rPr>
              <a:t>pdf</a:t>
            </a:r>
            <a:r>
              <a:rPr lang="fr-FR" sz="1200" b="1" dirty="0">
                <a:latin typeface="Open Sauce Two" panose="020B0604020202020204" charset="0"/>
              </a:rPr>
              <a:t> à l’appui de la candidature.</a:t>
            </a:r>
          </a:p>
          <a:p>
            <a:endParaRPr lang="fr-FR" sz="1200" dirty="0"/>
          </a:p>
        </p:txBody>
      </p:sp>
      <p:sp>
        <p:nvSpPr>
          <p:cNvPr id="4" name="TextBox 13">
            <a:extLst>
              <a:ext uri="{FF2B5EF4-FFF2-40B4-BE49-F238E27FC236}">
                <a16:creationId xmlns:a16="http://schemas.microsoft.com/office/drawing/2014/main" id="{9B72DC00-C9F0-98A4-73BA-F12ED73DE4AA}"/>
              </a:ext>
            </a:extLst>
          </p:cNvPr>
          <p:cNvSpPr txBox="1"/>
          <p:nvPr/>
        </p:nvSpPr>
        <p:spPr>
          <a:xfrm>
            <a:off x="1524000" y="2003456"/>
            <a:ext cx="7171983" cy="525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FF0000"/>
                </a:solidFill>
                <a:latin typeface="Open Sauce Two Bold"/>
              </a:rPr>
              <a:t>Le power point est à remettre </a:t>
            </a:r>
            <a:r>
              <a:rPr lang="fr-FR" sz="1200" b="1" u="sng" dirty="0">
                <a:solidFill>
                  <a:srgbClr val="FF0000"/>
                </a:solidFill>
                <a:latin typeface="Open Sauce Two Bold"/>
              </a:rPr>
              <a:t>impérativement</a:t>
            </a:r>
            <a:r>
              <a:rPr lang="fr-FR" sz="1200" b="1" dirty="0">
                <a:solidFill>
                  <a:srgbClr val="FF0000"/>
                </a:solidFill>
                <a:latin typeface="Open Sauce Two Bold"/>
              </a:rPr>
              <a:t> au format natif (.pptx) et PDF. </a:t>
            </a:r>
          </a:p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FF0000"/>
                </a:solidFill>
                <a:latin typeface="Open Sauce Two Bold"/>
              </a:rPr>
              <a:t>La trame de présentation du power point est à conserver strictement et les images insérées seront compressées</a:t>
            </a:r>
          </a:p>
        </p:txBody>
      </p:sp>
    </p:spTree>
    <p:extLst>
      <p:ext uri="{BB962C8B-B14F-4D97-AF65-F5344CB8AC3E}">
        <p14:creationId xmlns:p14="http://schemas.microsoft.com/office/powerpoint/2010/main" val="212820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95B75-7760-14AB-7DB5-A79C4B338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2BA226-E4AD-B266-868D-1CD3B59621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1742"/>
            <a:ext cx="9144000" cy="1589606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Groupement </a:t>
            </a:r>
            <a:r>
              <a:rPr lang="fr-FR" sz="4000" dirty="0">
                <a:highlight>
                  <a:srgbClr val="FFFF00"/>
                </a:highlight>
              </a:rPr>
              <a:t>XXX</a:t>
            </a:r>
            <a:br>
              <a:rPr lang="fr-FR" sz="4000" dirty="0">
                <a:highlight>
                  <a:srgbClr val="FFFF00"/>
                </a:highlight>
              </a:rPr>
            </a:br>
            <a:br>
              <a:rPr lang="fr-FR" sz="4000" dirty="0">
                <a:highlight>
                  <a:srgbClr val="FFFF00"/>
                </a:highlight>
              </a:rPr>
            </a:br>
            <a:r>
              <a:rPr lang="fr-FR" sz="3200" dirty="0"/>
              <a:t>Composition du groupement :</a:t>
            </a:r>
            <a:endParaRPr lang="fr-FR" sz="4000" dirty="0"/>
          </a:p>
        </p:txBody>
      </p:sp>
      <p:graphicFrame>
        <p:nvGraphicFramePr>
          <p:cNvPr id="7" name="Espace réservé du contenu 4">
            <a:extLst>
              <a:ext uri="{FF2B5EF4-FFF2-40B4-BE49-F238E27FC236}">
                <a16:creationId xmlns:a16="http://schemas.microsoft.com/office/drawing/2014/main" id="{7355B0D5-E234-BDCA-D847-3934EC6C6C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88952"/>
              </p:ext>
            </p:extLst>
          </p:nvPr>
        </p:nvGraphicFramePr>
        <p:xfrm>
          <a:off x="1143000" y="2057400"/>
          <a:ext cx="9872661" cy="33375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87734">
                  <a:extLst>
                    <a:ext uri="{9D8B030D-6E8A-4147-A177-3AD203B41FA5}">
                      <a16:colId xmlns:a16="http://schemas.microsoft.com/office/drawing/2014/main" val="1236686957"/>
                    </a:ext>
                  </a:extLst>
                </a:gridCol>
                <a:gridCol w="4793064">
                  <a:extLst>
                    <a:ext uri="{9D8B030D-6E8A-4147-A177-3AD203B41FA5}">
                      <a16:colId xmlns:a16="http://schemas.microsoft.com/office/drawing/2014/main" val="3255918155"/>
                    </a:ext>
                  </a:extLst>
                </a:gridCol>
                <a:gridCol w="3991863">
                  <a:extLst>
                    <a:ext uri="{9D8B030D-6E8A-4147-A177-3AD203B41FA5}">
                      <a16:colId xmlns:a16="http://schemas.microsoft.com/office/drawing/2014/main" val="1511552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Opérateur économique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Compétences portées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789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105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997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296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889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849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794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153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041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53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8827E-DF8D-3BE5-CC8B-FB4A9EE43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CD641B-D84D-10F0-CEEF-8F0715DCE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1742"/>
            <a:ext cx="9144000" cy="1145512"/>
          </a:xfrm>
        </p:spPr>
        <p:txBody>
          <a:bodyPr>
            <a:normAutofit/>
          </a:bodyPr>
          <a:lstStyle/>
          <a:p>
            <a:r>
              <a:rPr lang="fr-FR" sz="4000" dirty="0"/>
              <a:t>Compétences du groupement </a:t>
            </a:r>
            <a:r>
              <a:rPr lang="fr-FR" sz="4000" dirty="0">
                <a:highlight>
                  <a:srgbClr val="FFFF00"/>
                </a:highlight>
              </a:rPr>
              <a:t>XXX</a:t>
            </a:r>
            <a:br>
              <a:rPr lang="fr-FR" sz="4000" dirty="0">
                <a:highlight>
                  <a:srgbClr val="FFFF00"/>
                </a:highlight>
              </a:rPr>
            </a:br>
            <a:r>
              <a:rPr lang="fr-FR" sz="2800" dirty="0">
                <a:highlight>
                  <a:srgbClr val="FFFF00"/>
                </a:highlight>
              </a:rPr>
              <a:t>Opérateur + compétence associée</a:t>
            </a:r>
            <a:endParaRPr lang="fr-FR" sz="4000" dirty="0">
              <a:highlight>
                <a:srgbClr val="FFFF00"/>
              </a:highlight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C922C85-DF57-84B2-0164-7AC9B99F37CA}"/>
              </a:ext>
            </a:extLst>
          </p:cNvPr>
          <p:cNvSpPr txBox="1"/>
          <p:nvPr/>
        </p:nvSpPr>
        <p:spPr>
          <a:xfrm>
            <a:off x="855784" y="1979526"/>
            <a:ext cx="3434862" cy="452431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Preuve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DB1D5E7-E5B8-7D79-DA9D-9100AA237590}"/>
              </a:ext>
            </a:extLst>
          </p:cNvPr>
          <p:cNvSpPr txBox="1"/>
          <p:nvPr/>
        </p:nvSpPr>
        <p:spPr>
          <a:xfrm>
            <a:off x="4378569" y="1979526"/>
            <a:ext cx="3434862" cy="452431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Preuve 2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809D824-4B6A-06A5-F210-73009B387950}"/>
              </a:ext>
            </a:extLst>
          </p:cNvPr>
          <p:cNvSpPr txBox="1"/>
          <p:nvPr/>
        </p:nvSpPr>
        <p:spPr>
          <a:xfrm>
            <a:off x="7906378" y="1979526"/>
            <a:ext cx="3434862" cy="452431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Preuve 3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18316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219</Words>
  <Application>Microsoft Office PowerPoint</Application>
  <PresentationFormat>Grand écran</PresentationFormat>
  <Paragraphs>64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Open Sauce Two</vt:lpstr>
      <vt:lpstr>Open Sauce Two Bold</vt:lpstr>
      <vt:lpstr>Thème Office</vt:lpstr>
      <vt:lpstr>MPGP RELATIF À LA RÉHABILITATION DE LA RÉSIDENCE JEAN PAUL SARTRE À BELFORT</vt:lpstr>
      <vt:lpstr>Mode d’emploi du cadre de réponse</vt:lpstr>
      <vt:lpstr>Groupement XXX  Composition du groupement :</vt:lpstr>
      <vt:lpstr>Compétences du groupement XXX Opérateur + compétence associée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Maeva SAGET</dc:creator>
  <cp:lastModifiedBy>Edmond COMMARE</cp:lastModifiedBy>
  <cp:revision>5</cp:revision>
  <dcterms:created xsi:type="dcterms:W3CDTF">2025-08-08T09:48:08Z</dcterms:created>
  <dcterms:modified xsi:type="dcterms:W3CDTF">2025-08-28T13:15:33Z</dcterms:modified>
</cp:coreProperties>
</file>