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4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5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6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7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8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9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0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1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2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13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14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15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16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17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 bookmarkIdSeed="2">
  <p:sldMasterIdLst>
    <p:sldMasterId id="2147483649" r:id="rId1"/>
  </p:sldMasterIdLst>
  <p:notesMasterIdLst>
    <p:notesMasterId r:id="rId26"/>
  </p:notesMasterIdLst>
  <p:sldIdLst>
    <p:sldId id="261" r:id="rId2"/>
    <p:sldId id="626" r:id="rId3"/>
    <p:sldId id="498" r:id="rId4"/>
    <p:sldId id="686" r:id="rId5"/>
    <p:sldId id="687" r:id="rId6"/>
    <p:sldId id="639" r:id="rId7"/>
    <p:sldId id="660" r:id="rId8"/>
    <p:sldId id="688" r:id="rId9"/>
    <p:sldId id="689" r:id="rId10"/>
    <p:sldId id="672" r:id="rId11"/>
    <p:sldId id="673" r:id="rId12"/>
    <p:sldId id="690" r:id="rId13"/>
    <p:sldId id="691" r:id="rId14"/>
    <p:sldId id="692" r:id="rId15"/>
    <p:sldId id="693" r:id="rId16"/>
    <p:sldId id="694" r:id="rId17"/>
    <p:sldId id="676" r:id="rId18"/>
    <p:sldId id="680" r:id="rId19"/>
    <p:sldId id="695" r:id="rId20"/>
    <p:sldId id="696" r:id="rId21"/>
    <p:sldId id="643" r:id="rId22"/>
    <p:sldId id="683" r:id="rId23"/>
    <p:sldId id="697" r:id="rId24"/>
    <p:sldId id="698" r:id="rId25"/>
  </p:sldIdLst>
  <p:sldSz cx="15122525" cy="10693400"/>
  <p:notesSz cx="7099300" cy="10234613"/>
  <p:embeddedFontLst>
    <p:embeddedFont>
      <p:font typeface="Titillium" panose="00000500000000000000" pitchFamily="50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946">
          <p15:clr>
            <a:srgbClr val="000000"/>
          </p15:clr>
        </p15:guide>
        <p15:guide id="2" orient="horz" pos="6287">
          <p15:clr>
            <a:srgbClr val="000000"/>
          </p15:clr>
        </p15:guide>
        <p15:guide id="3" orient="horz" pos="1348">
          <p15:clr>
            <a:srgbClr val="000000"/>
          </p15:clr>
        </p15:guide>
        <p15:guide id="4" orient="horz" pos="2020">
          <p15:clr>
            <a:srgbClr val="000000"/>
          </p15:clr>
        </p15:guide>
        <p15:guide id="5" orient="horz" pos="253">
          <p15:clr>
            <a:srgbClr val="000000"/>
          </p15:clr>
        </p15:guide>
        <p15:guide id="6" orient="horz" pos="449">
          <p15:clr>
            <a:srgbClr val="000000"/>
          </p15:clr>
        </p15:guide>
        <p15:guide id="7" orient="horz" pos="6511">
          <p15:clr>
            <a:srgbClr val="000000"/>
          </p15:clr>
        </p15:guide>
        <p15:guide id="8" orient="horz" pos="5988">
          <p15:clr>
            <a:srgbClr val="000000"/>
          </p15:clr>
        </p15:guide>
        <p15:guide id="9" pos="4763">
          <p15:clr>
            <a:srgbClr val="000000"/>
          </p15:clr>
        </p15:guide>
        <p15:guide id="10" pos="6033">
          <p15:clr>
            <a:srgbClr val="000000"/>
          </p15:clr>
        </p15:guide>
        <p15:guide id="11" pos="1429">
          <p15:clr>
            <a:srgbClr val="000000"/>
          </p15:clr>
        </p15:guide>
        <p15:guide id="12" pos="318">
          <p15:clr>
            <a:srgbClr val="000000"/>
          </p15:clr>
        </p15:guide>
        <p15:guide id="13" pos="9208">
          <p15:clr>
            <a:srgbClr val="000000"/>
          </p15:clr>
        </p15:guide>
        <p15:guide id="14" pos="5557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2" userDrawn="1">
          <p15:clr>
            <a:srgbClr val="000000"/>
          </p15:clr>
        </p15:guide>
        <p15:guide id="2" pos="2236" userDrawn="1">
          <p15:clr>
            <a:srgbClr val="000000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 PHUNG" initials="JP" lastIdx="2" clrIdx="0">
    <p:extLst>
      <p:ext uri="{19B8F6BF-5375-455C-9EA6-DF929625EA0E}">
        <p15:presenceInfo xmlns:p15="http://schemas.microsoft.com/office/powerpoint/2012/main" userId="S::JPHUNG@alterea.fr::b2beec40-962d-48d7-a4af-b38cfb7134d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DFBF"/>
    <a:srgbClr val="F0FDBB"/>
    <a:srgbClr val="B6E9AD"/>
    <a:srgbClr val="EC8A14"/>
    <a:srgbClr val="F5C243"/>
    <a:srgbClr val="EA686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58" autoAdjust="0"/>
    <p:restoredTop sz="90327" autoAdjust="0"/>
  </p:normalViewPr>
  <p:slideViewPr>
    <p:cSldViewPr snapToGrid="0">
      <p:cViewPr>
        <p:scale>
          <a:sx n="50" d="100"/>
          <a:sy n="50" d="100"/>
        </p:scale>
        <p:origin x="1675" y="-5"/>
      </p:cViewPr>
      <p:guideLst>
        <p:guide orient="horz" pos="1946"/>
        <p:guide orient="horz" pos="6287"/>
        <p:guide orient="horz" pos="1348"/>
        <p:guide orient="horz" pos="2020"/>
        <p:guide orient="horz" pos="253"/>
        <p:guide orient="horz" pos="449"/>
        <p:guide orient="horz" pos="6511"/>
        <p:guide orient="horz" pos="5988"/>
        <p:guide pos="4763"/>
        <p:guide pos="6033"/>
        <p:guide pos="1429"/>
        <p:guide pos="318"/>
        <p:guide pos="9208"/>
        <p:guide pos="5557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</p:sldLst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222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2.xml"/><Relationship Id="rId13" Type="http://schemas.openxmlformats.org/officeDocument/2006/relationships/slide" Target="slides/slide18.xml"/><Relationship Id="rId18" Type="http://schemas.openxmlformats.org/officeDocument/2006/relationships/slide" Target="slides/slide24.xml"/><Relationship Id="rId3" Type="http://schemas.openxmlformats.org/officeDocument/2006/relationships/slide" Target="slides/slide5.xml"/><Relationship Id="rId7" Type="http://schemas.openxmlformats.org/officeDocument/2006/relationships/slide" Target="slides/slide11.xml"/><Relationship Id="rId12" Type="http://schemas.openxmlformats.org/officeDocument/2006/relationships/slide" Target="slides/slide16.xml"/><Relationship Id="rId17" Type="http://schemas.openxmlformats.org/officeDocument/2006/relationships/slide" Target="slides/slide23.xml"/><Relationship Id="rId2" Type="http://schemas.openxmlformats.org/officeDocument/2006/relationships/slide" Target="slides/slide4.xml"/><Relationship Id="rId16" Type="http://schemas.openxmlformats.org/officeDocument/2006/relationships/slide" Target="slides/slide22.xml"/><Relationship Id="rId1" Type="http://schemas.openxmlformats.org/officeDocument/2006/relationships/slide" Target="slides/slide3.xml"/><Relationship Id="rId6" Type="http://schemas.openxmlformats.org/officeDocument/2006/relationships/slide" Target="slides/slide9.xml"/><Relationship Id="rId11" Type="http://schemas.openxmlformats.org/officeDocument/2006/relationships/slide" Target="slides/slide15.xml"/><Relationship Id="rId5" Type="http://schemas.openxmlformats.org/officeDocument/2006/relationships/slide" Target="slides/slide8.xml"/><Relationship Id="rId15" Type="http://schemas.openxmlformats.org/officeDocument/2006/relationships/slide" Target="slides/slide20.xml"/><Relationship Id="rId10" Type="http://schemas.openxmlformats.org/officeDocument/2006/relationships/slide" Target="slides/slide14.xml"/><Relationship Id="rId4" Type="http://schemas.openxmlformats.org/officeDocument/2006/relationships/slide" Target="slides/slide7.xml"/><Relationship Id="rId9" Type="http://schemas.openxmlformats.org/officeDocument/2006/relationships/slide" Target="slides/slide13.xml"/><Relationship Id="rId14" Type="http://schemas.openxmlformats.org/officeDocument/2006/relationships/slide" Target="slides/slide1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76780" cy="5126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261" tIns="32622" rIns="65261" bIns="32622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4021385" y="0"/>
            <a:ext cx="3076780" cy="5126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261" tIns="32622" rIns="65261" bIns="32622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06488" y="1277938"/>
            <a:ext cx="4886325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9589" y="4925471"/>
            <a:ext cx="5680121" cy="4030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261" tIns="32622" rIns="65261" bIns="32622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721921"/>
            <a:ext cx="3076780" cy="5126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261" tIns="32622" rIns="65261" bIns="32622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021385" y="9721921"/>
            <a:ext cx="3076780" cy="5126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261" tIns="32622" rIns="65261" bIns="32622" anchor="b" anchorCtr="0">
            <a:noAutofit/>
          </a:bodyPr>
          <a:lstStyle/>
          <a:p>
            <a:pPr algn="r">
              <a:buSzPts val="1200"/>
            </a:pPr>
            <a:fld id="{00000000-1234-1234-1234-123412341234}" type="slidenum">
              <a:rPr lang="en-US" sz="800" smtClean="0"/>
              <a:pPr algn="r">
                <a:buSzPts val="1200"/>
              </a:pPr>
              <a:t>‹N°›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Espace réservé des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dirty="0"/>
          </a:p>
        </p:txBody>
      </p:sp>
      <p:sp>
        <p:nvSpPr>
          <p:cNvPr id="717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5182810-598A-40D8-B430-3A559093EA1D}" type="slidenum">
              <a:rPr lang="fr-FR" altLang="fr-FR"/>
              <a:pPr/>
              <a:t>3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04234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2B8C10-9553-684D-BF5E-BC184133E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00EC7997-4876-EB33-ED81-EA62A99AA70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Espace réservé des notes 2">
            <a:extLst>
              <a:ext uri="{FF2B5EF4-FFF2-40B4-BE49-F238E27FC236}">
                <a16:creationId xmlns:a16="http://schemas.microsoft.com/office/drawing/2014/main" id="{70FE13C5-69E9-4043-533D-CE0A9EA1928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dirty="0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83224ADD-5D83-126D-00FD-2285BD2193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5182810-598A-40D8-B430-3A559093EA1D}" type="slidenum">
              <a:rPr lang="fr-FR" altLang="fr-FR"/>
              <a:pPr/>
              <a:t>14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69331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57D546-BA83-693D-CD3E-A1C853D6C6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86884278-6D3B-DE63-AEED-C814042C057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Espace réservé des notes 2">
            <a:extLst>
              <a:ext uri="{FF2B5EF4-FFF2-40B4-BE49-F238E27FC236}">
                <a16:creationId xmlns:a16="http://schemas.microsoft.com/office/drawing/2014/main" id="{543E896E-16E4-F290-E8B6-63E84D8AB87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dirty="0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0529C83F-C08D-0663-2636-4D3CCCB9F6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5182810-598A-40D8-B430-3A559093EA1D}" type="slidenum">
              <a:rPr lang="fr-FR" altLang="fr-FR"/>
              <a:pPr/>
              <a:t>15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048718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348FF9-68FC-D2DE-A214-6CDFB7AF8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92699912-5968-83DE-72E1-F69E2A73179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Espace réservé des notes 2">
            <a:extLst>
              <a:ext uri="{FF2B5EF4-FFF2-40B4-BE49-F238E27FC236}">
                <a16:creationId xmlns:a16="http://schemas.microsoft.com/office/drawing/2014/main" id="{6212E406-4060-4E3B-66E1-C0922781153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dirty="0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AB5E5D30-9CC9-5691-A2B7-75C83F8372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5182810-598A-40D8-B430-3A559093EA1D}" type="slidenum">
              <a:rPr lang="fr-FR" altLang="fr-FR"/>
              <a:pPr/>
              <a:t>16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786235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26371D-C277-F549-FDEB-E705EF8B90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E5CE7191-FB5A-FA05-3738-F0B8925B533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Espace réservé des notes 2">
            <a:extLst>
              <a:ext uri="{FF2B5EF4-FFF2-40B4-BE49-F238E27FC236}">
                <a16:creationId xmlns:a16="http://schemas.microsoft.com/office/drawing/2014/main" id="{EEA1A20D-07CD-CAD9-2C14-961C20B7652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dirty="0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A8DFAE55-370B-34B1-C69B-F83A575461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5182810-598A-40D8-B430-3A559093EA1D}" type="slidenum">
              <a:rPr lang="fr-FR" altLang="fr-FR"/>
              <a:pPr/>
              <a:t>18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819419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013B73-D92F-8882-5840-A400B8816D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C71ACB41-54F3-0AC7-A7B8-237B23593D7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Espace réservé des notes 2">
            <a:extLst>
              <a:ext uri="{FF2B5EF4-FFF2-40B4-BE49-F238E27FC236}">
                <a16:creationId xmlns:a16="http://schemas.microsoft.com/office/drawing/2014/main" id="{C1A2CFB9-C52C-E697-3362-E332A28E860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dirty="0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22DA36BC-4857-63F9-CBC8-FA5FBC876E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5182810-598A-40D8-B430-3A559093EA1D}" type="slidenum">
              <a:rPr lang="fr-FR" altLang="fr-FR"/>
              <a:pPr/>
              <a:t>19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079561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E6FD02-44F4-1C66-15DA-EF0A1CE36A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7F633948-040B-E353-52C5-2B423A2FCE2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Espace réservé des notes 2">
            <a:extLst>
              <a:ext uri="{FF2B5EF4-FFF2-40B4-BE49-F238E27FC236}">
                <a16:creationId xmlns:a16="http://schemas.microsoft.com/office/drawing/2014/main" id="{628FD36C-123C-9FF4-8ACA-DA8D79DE830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dirty="0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9724AB7B-B7E1-2C61-E158-278637D4A3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5182810-598A-40D8-B430-3A559093EA1D}" type="slidenum">
              <a:rPr lang="fr-FR" altLang="fr-FR"/>
              <a:pPr/>
              <a:t>20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379740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2B99D2-25C9-A074-7657-AB25AD8873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7B7EFEF6-4F4D-FE7F-41D2-0A60CF55165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Espace réservé des notes 2">
            <a:extLst>
              <a:ext uri="{FF2B5EF4-FFF2-40B4-BE49-F238E27FC236}">
                <a16:creationId xmlns:a16="http://schemas.microsoft.com/office/drawing/2014/main" id="{7085F046-1462-9825-0374-9D5E7BD10F7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dirty="0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7B9BE2DB-D2B8-118B-C599-FC47CD9EAB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5182810-598A-40D8-B430-3A559093EA1D}" type="slidenum">
              <a:rPr lang="fr-FR" altLang="fr-FR"/>
              <a:pPr/>
              <a:t>22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539437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3CE169-3D91-4A7F-A53E-6F09D587FC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EED2C5EA-9938-46EB-8E89-4B227CD2422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Espace réservé des notes 2">
            <a:extLst>
              <a:ext uri="{FF2B5EF4-FFF2-40B4-BE49-F238E27FC236}">
                <a16:creationId xmlns:a16="http://schemas.microsoft.com/office/drawing/2014/main" id="{5B62D2BD-6D03-4895-D2CF-0273F0EF3A8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dirty="0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2F371B23-D51C-E341-3D4D-90F175BA03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5182810-598A-40D8-B430-3A559093EA1D}" type="slidenum">
              <a:rPr lang="fr-FR" altLang="fr-FR"/>
              <a:pPr/>
              <a:t>23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68239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D05CE6-B579-A314-1636-8F2BB0A6AB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CCE806B8-2082-0F7C-45A4-F45F3C1AB69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Espace réservé des notes 2">
            <a:extLst>
              <a:ext uri="{FF2B5EF4-FFF2-40B4-BE49-F238E27FC236}">
                <a16:creationId xmlns:a16="http://schemas.microsoft.com/office/drawing/2014/main" id="{E066CFBF-5460-6101-1A9D-447C7212D38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dirty="0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4324EF40-4AE7-B5DA-743B-FBB46BA41D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5182810-598A-40D8-B430-3A559093EA1D}" type="slidenum">
              <a:rPr lang="fr-FR" altLang="fr-FR"/>
              <a:pPr/>
              <a:t>24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16763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C55287-6507-46A5-194C-BA753271D2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430A23DB-9B99-2E11-C7DC-36C127CCC3C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Espace réservé des notes 2">
            <a:extLst>
              <a:ext uri="{FF2B5EF4-FFF2-40B4-BE49-F238E27FC236}">
                <a16:creationId xmlns:a16="http://schemas.microsoft.com/office/drawing/2014/main" id="{2E17C77A-C82E-1368-66A1-CA033F3E18F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dirty="0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B1D86EB2-E2A2-7620-A326-9B72EEF076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5182810-598A-40D8-B430-3A559093EA1D}" type="slidenum">
              <a:rPr lang="fr-FR" altLang="fr-FR"/>
              <a:pPr/>
              <a:t>4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77710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877A4A-D724-325D-7FEF-74F404FAFB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7B7A1321-40FF-B2D9-2F4B-6324FA1215A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Espace réservé des notes 2">
            <a:extLst>
              <a:ext uri="{FF2B5EF4-FFF2-40B4-BE49-F238E27FC236}">
                <a16:creationId xmlns:a16="http://schemas.microsoft.com/office/drawing/2014/main" id="{A358BD96-5648-F600-1C1E-DDD9A2073CF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dirty="0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C09A21EA-0EC8-BFC9-F01B-45D5DAD85D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5182810-598A-40D8-B430-3A559093EA1D}" type="slidenum">
              <a:rPr lang="fr-FR" altLang="fr-FR"/>
              <a:pPr/>
              <a:t>5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9604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2CF057-B32A-CD6B-CBC9-47164D4310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80AADBCB-65F0-384A-A6AD-C8ECD60AEB2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Espace réservé des notes 2">
            <a:extLst>
              <a:ext uri="{FF2B5EF4-FFF2-40B4-BE49-F238E27FC236}">
                <a16:creationId xmlns:a16="http://schemas.microsoft.com/office/drawing/2014/main" id="{47811D27-B0D5-4F51-AB5E-18F4B5D15A6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80DDAE1B-CD8C-B676-5F9D-8477D08EFA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5182810-598A-40D8-B430-3A559093EA1D}" type="slidenum">
              <a:rPr lang="fr-FR" altLang="fr-FR"/>
              <a:pPr/>
              <a:t>7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3083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788EA9-91AE-C29C-3908-82679EC7B3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0F4A14BD-9ED4-4194-CFBC-FF474D4D26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Espace réservé des notes 2">
            <a:extLst>
              <a:ext uri="{FF2B5EF4-FFF2-40B4-BE49-F238E27FC236}">
                <a16:creationId xmlns:a16="http://schemas.microsoft.com/office/drawing/2014/main" id="{888B9C72-BFA2-C8F0-49B2-CF64AD19CF8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98274739-F811-CB37-0699-C4F0655AFF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5182810-598A-40D8-B430-3A559093EA1D}" type="slidenum">
              <a:rPr lang="fr-FR" altLang="fr-FR"/>
              <a:pPr/>
              <a:t>8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642001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62B069-9B46-9441-A44D-74FA5F6B2B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19E79EF4-37E1-D2A8-ADA0-50697D894E8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Espace réservé des notes 2">
            <a:extLst>
              <a:ext uri="{FF2B5EF4-FFF2-40B4-BE49-F238E27FC236}">
                <a16:creationId xmlns:a16="http://schemas.microsoft.com/office/drawing/2014/main" id="{F3A3D8D8-833F-B067-2A27-E4D35660D8D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8102BA7B-59EF-C341-777A-C9543C588B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5182810-598A-40D8-B430-3A559093EA1D}" type="slidenum">
              <a:rPr lang="fr-FR" altLang="fr-FR"/>
              <a:pPr/>
              <a:t>9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49612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3DB9FD-01D6-7A3D-8187-A45663E1B4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60E4D077-332E-1A07-8ECE-033429981CB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Espace réservé des notes 2">
            <a:extLst>
              <a:ext uri="{FF2B5EF4-FFF2-40B4-BE49-F238E27FC236}">
                <a16:creationId xmlns:a16="http://schemas.microsoft.com/office/drawing/2014/main" id="{58E3F920-A8B6-A098-4F4A-B4D02C70A27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dirty="0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EF784C5E-7163-772C-C864-82AE120AF2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5182810-598A-40D8-B430-3A559093EA1D}" type="slidenum">
              <a:rPr lang="fr-FR" altLang="fr-FR"/>
              <a:pPr/>
              <a:t>11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289549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CF5623-A7CB-EDF4-457F-DBE6CEDACD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0F665C52-F126-7746-ABC3-B47140929F5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Espace réservé des notes 2">
            <a:extLst>
              <a:ext uri="{FF2B5EF4-FFF2-40B4-BE49-F238E27FC236}">
                <a16:creationId xmlns:a16="http://schemas.microsoft.com/office/drawing/2014/main" id="{6BA26263-4A63-E06B-BE18-26992FD1386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dirty="0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C1BD01AC-9D60-8844-1F31-0F34044E36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5182810-598A-40D8-B430-3A559093EA1D}" type="slidenum">
              <a:rPr lang="fr-FR" altLang="fr-FR"/>
              <a:pPr/>
              <a:t>12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324747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208C94-9A56-8CBE-0E06-6AB8F0A8D3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06D1459E-60AA-190D-C23B-3690F1B14B3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Espace réservé des notes 2">
            <a:extLst>
              <a:ext uri="{FF2B5EF4-FFF2-40B4-BE49-F238E27FC236}">
                <a16:creationId xmlns:a16="http://schemas.microsoft.com/office/drawing/2014/main" id="{9F1B8EA4-03E7-6B77-2A85-6D48A954DB7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dirty="0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E48EA482-3A62-BB37-FB73-983EBC226A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5182810-598A-40D8-B430-3A559093EA1D}" type="slidenum">
              <a:rPr lang="fr-FR" altLang="fr-FR"/>
              <a:pPr/>
              <a:t>13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63622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>
  <p:cSld name="Titre et contenu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rous Bourgogne-Franche-Comté">
            <a:extLst>
              <a:ext uri="{FF2B5EF4-FFF2-40B4-BE49-F238E27FC236}">
                <a16:creationId xmlns:a16="http://schemas.microsoft.com/office/drawing/2014/main" id="{C9CE6E6B-3EC2-B638-135A-0ABDC9CE52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0002" y="91440"/>
            <a:ext cx="1010920" cy="10109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jaune v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>
            <a:extLst>
              <a:ext uri="{FF2B5EF4-FFF2-40B4-BE49-F238E27FC236}">
                <a16:creationId xmlns:a16="http://schemas.microsoft.com/office/drawing/2014/main" id="{36B1BDCB-5B02-4A58-AE8C-57CAEFFBF873}"/>
              </a:ext>
            </a:extLst>
          </p:cNvPr>
          <p:cNvGrpSpPr/>
          <p:nvPr/>
        </p:nvGrpSpPr>
        <p:grpSpPr>
          <a:xfrm>
            <a:off x="2673222" y="9982287"/>
            <a:ext cx="2939186" cy="285931"/>
            <a:chOff x="2116800" y="6318000"/>
            <a:chExt cx="2384608" cy="183376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F871C963-88DA-4152-9234-BED013D83FA4}"/>
                </a:ext>
              </a:extLst>
            </p:cNvPr>
            <p:cNvCxnSpPr/>
            <p:nvPr/>
          </p:nvCxnSpPr>
          <p:spPr>
            <a:xfrm>
              <a:off x="2116800" y="6318000"/>
              <a:ext cx="0" cy="180000"/>
            </a:xfrm>
            <a:prstGeom prst="line">
              <a:avLst/>
            </a:prstGeom>
            <a:ln w="12700">
              <a:solidFill>
                <a:srgbClr val="FFD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88206F10-AE66-4E20-AF75-3D4DFD79FEA4}"/>
                </a:ext>
              </a:extLst>
            </p:cNvPr>
            <p:cNvSpPr txBox="1"/>
            <p:nvPr/>
          </p:nvSpPr>
          <p:spPr>
            <a:xfrm>
              <a:off x="2314800" y="6391251"/>
              <a:ext cx="2186608" cy="110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16" b="1" dirty="0">
                  <a:solidFill>
                    <a:srgbClr val="605C5B"/>
                  </a:solidFill>
                  <a:latin typeface="Titillium" pitchFamily="2" charset="77"/>
                </a:rPr>
                <a:t>Alterea</a:t>
              </a:r>
            </a:p>
          </p:txBody>
        </p: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E7B3A8FD-888E-46CC-AC0F-09D9CE04AC6C}"/>
              </a:ext>
            </a:extLst>
          </p:cNvPr>
          <p:cNvSpPr txBox="1"/>
          <p:nvPr userDrawn="1"/>
        </p:nvSpPr>
        <p:spPr>
          <a:xfrm>
            <a:off x="2104667" y="10088276"/>
            <a:ext cx="446531" cy="1717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1116" b="1" dirty="0">
                <a:solidFill>
                  <a:srgbClr val="605C5B"/>
                </a:solidFill>
                <a:latin typeface="Titillium" pitchFamily="2" charset="77"/>
              </a:rPr>
              <a:t>0</a:t>
            </a:r>
            <a:fld id="{B404CFC2-9305-7C4F-9CB4-7FB11CAC40D5}" type="slidenum">
              <a:rPr lang="fr-FR" sz="1116" b="1" smtClean="0">
                <a:solidFill>
                  <a:srgbClr val="605C5B"/>
                </a:solidFill>
                <a:latin typeface="Titillium" pitchFamily="2" charset="77"/>
              </a:rPr>
              <a:t>‹N°›</a:t>
            </a:fld>
            <a:endParaRPr lang="fr-FR" sz="1116" b="1" dirty="0">
              <a:solidFill>
                <a:srgbClr val="605C5B"/>
              </a:solidFill>
              <a:latin typeface="Titillium" pitchFamily="2" charset="77"/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03F4B63-34B9-43F3-90FA-1AF2DE1FF98C}"/>
              </a:ext>
            </a:extLst>
          </p:cNvPr>
          <p:cNvCxnSpPr/>
          <p:nvPr userDrawn="1"/>
        </p:nvCxnSpPr>
        <p:spPr>
          <a:xfrm>
            <a:off x="457839" y="706383"/>
            <a:ext cx="14229105" cy="0"/>
          </a:xfrm>
          <a:prstGeom prst="line">
            <a:avLst/>
          </a:prstGeom>
          <a:ln w="38100">
            <a:solidFill>
              <a:srgbClr val="F5C2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024D7667-C73C-4038-BB6A-75C9F0507EC7}"/>
              </a:ext>
            </a:extLst>
          </p:cNvPr>
          <p:cNvCxnSpPr/>
          <p:nvPr userDrawn="1"/>
        </p:nvCxnSpPr>
        <p:spPr>
          <a:xfrm>
            <a:off x="446709" y="9982287"/>
            <a:ext cx="14229105" cy="0"/>
          </a:xfrm>
          <a:prstGeom prst="line">
            <a:avLst/>
          </a:prstGeom>
          <a:ln w="38100">
            <a:solidFill>
              <a:srgbClr val="F5C2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 descr="Crous Bourgogne-Franche-Comté">
            <a:extLst>
              <a:ext uri="{FF2B5EF4-FFF2-40B4-BE49-F238E27FC236}">
                <a16:creationId xmlns:a16="http://schemas.microsoft.com/office/drawing/2014/main" id="{7CBCF6CC-2C73-1EC2-26BD-E041A9EE9B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5386" y="8857151"/>
            <a:ext cx="1010920" cy="1010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2012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8E1BF6-014D-0A03-DF7F-2BA6F1088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71D194-8E82-B77C-4B5E-2B62A200E9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D0799E-38FA-67D2-001B-B9C86D9F0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33066-D67C-4A7C-950E-2529A43CF3C3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7BB7149-23AF-DBC9-1F56-5EC10F89D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79AAC9E-4552-D304-7A11-FBEA1683F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D5C3-395B-4740-8104-6BE1792F9619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 descr="Crous Bourgogne-Franche-Comté">
            <a:extLst>
              <a:ext uri="{FF2B5EF4-FFF2-40B4-BE49-F238E27FC236}">
                <a16:creationId xmlns:a16="http://schemas.microsoft.com/office/drawing/2014/main" id="{D7015C14-E84F-A5CF-E548-CBD1D952CD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0002" y="9565640"/>
            <a:ext cx="1010920" cy="1010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168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4" r:id="rId2"/>
    <p:sldLayoutId id="2147483655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10" Type="http://schemas.openxmlformats.org/officeDocument/2006/relationships/notesSlide" Target="../notesSlides/notesSlide4.xml"/><Relationship Id="rId4" Type="http://schemas.openxmlformats.org/officeDocument/2006/relationships/tags" Target="../tags/tag15.xml"/><Relationship Id="rId9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10" Type="http://schemas.openxmlformats.org/officeDocument/2006/relationships/notesSlide" Target="../notesSlides/notesSlide5.xml"/><Relationship Id="rId4" Type="http://schemas.openxmlformats.org/officeDocument/2006/relationships/tags" Target="../tags/tag23.xml"/><Relationship Id="rId9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10" Type="http://schemas.openxmlformats.org/officeDocument/2006/relationships/notesSlide" Target="../notesSlides/notesSlide6.xml"/><Relationship Id="rId4" Type="http://schemas.openxmlformats.org/officeDocument/2006/relationships/tags" Target="../tags/tag31.xml"/><Relationship Id="rId9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CA5AA5-8003-C263-C84C-70D74DFCB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673" y="2037861"/>
            <a:ext cx="13043178" cy="1644181"/>
          </a:xfrm>
        </p:spPr>
        <p:txBody>
          <a:bodyPr/>
          <a:lstStyle/>
          <a:p>
            <a:pPr algn="ctr"/>
            <a:r>
              <a:rPr lang="fr-FR" sz="4400" dirty="0"/>
              <a:t>MPGP RELATIF À LA RÉHABILITATION DE LA RÉSIDENCE JEAN PAUL SARTRE À BELFORT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EF901FB-0F72-AD29-BA1A-F5A442A5AF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9673" y="5346700"/>
            <a:ext cx="13043178" cy="3408475"/>
          </a:xfrm>
        </p:spPr>
        <p:txBody>
          <a:bodyPr/>
          <a:lstStyle/>
          <a:p>
            <a:pPr algn="ctr"/>
            <a:r>
              <a:rPr lang="fr-FR" sz="2800" dirty="0"/>
              <a:t>Phase candidature – Cadre de réponse Références</a:t>
            </a:r>
          </a:p>
        </p:txBody>
      </p:sp>
    </p:spTree>
    <p:extLst>
      <p:ext uri="{BB962C8B-B14F-4D97-AF65-F5344CB8AC3E}">
        <p14:creationId xmlns:p14="http://schemas.microsoft.com/office/powerpoint/2010/main" val="1115333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6F0D53-5375-3EB8-BD7D-CEA0E1284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E6ED693-2E9F-4187-607B-D86F0C703B5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009924" y="3265228"/>
            <a:ext cx="9616416" cy="66171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9600" b="1" dirty="0">
                <a:solidFill>
                  <a:schemeClr val="dk1"/>
                </a:solidFill>
              </a:rPr>
              <a:t>Références</a:t>
            </a:r>
          </a:p>
          <a:p>
            <a:pPr algn="ctr"/>
            <a:r>
              <a:rPr lang="fr-FR" sz="6600" b="1" dirty="0">
                <a:solidFill>
                  <a:schemeClr val="dk1"/>
                </a:solidFill>
              </a:rPr>
              <a:t>BET </a:t>
            </a:r>
            <a:r>
              <a:rPr lang="fr-FR" sz="6600" b="1" dirty="0" err="1">
                <a:solidFill>
                  <a:schemeClr val="dk1"/>
                </a:solidFill>
              </a:rPr>
              <a:t>TCE</a:t>
            </a:r>
            <a:endParaRPr lang="fr-FR" sz="6600" b="1" dirty="0">
              <a:solidFill>
                <a:schemeClr val="dk1"/>
              </a:solidFill>
            </a:endParaRPr>
          </a:p>
          <a:p>
            <a:pPr algn="ctr"/>
            <a:r>
              <a:rPr lang="fr-FR" sz="1800" b="1" dirty="0"/>
              <a:t>structure, VRD, </a:t>
            </a:r>
            <a:r>
              <a:rPr lang="fr-FR" sz="1800" b="1" dirty="0" err="1"/>
              <a:t>CVC</a:t>
            </a:r>
            <a:r>
              <a:rPr lang="fr-FR" sz="1800" b="1" dirty="0"/>
              <a:t>-plomberie, </a:t>
            </a:r>
            <a:r>
              <a:rPr lang="fr-FR" sz="1800" b="1" dirty="0" err="1"/>
              <a:t>CFO</a:t>
            </a:r>
            <a:r>
              <a:rPr lang="fr-FR" sz="1800" b="1" dirty="0"/>
              <a:t>-CFA, second-œuvre et SSI</a:t>
            </a:r>
            <a:endParaRPr lang="fr-FR" sz="1800" b="1" dirty="0">
              <a:solidFill>
                <a:schemeClr val="dk1"/>
              </a:solidFill>
            </a:endParaRPr>
          </a:p>
          <a:p>
            <a:pPr algn="ctr"/>
            <a:endParaRPr lang="fr-FR" sz="6600" b="1" dirty="0">
              <a:solidFill>
                <a:schemeClr val="dk1"/>
              </a:solidFill>
            </a:endParaRPr>
          </a:p>
          <a:p>
            <a:pPr algn="ctr"/>
            <a:endParaRPr lang="fr-FR" sz="6600" b="1" dirty="0">
              <a:solidFill>
                <a:schemeClr val="dk1"/>
              </a:solidFill>
            </a:endParaRPr>
          </a:p>
          <a:p>
            <a:pPr algn="ctr"/>
            <a:r>
              <a:rPr lang="fr-FR" sz="5400" b="1" dirty="0">
                <a:solidFill>
                  <a:schemeClr val="dk1"/>
                </a:solidFill>
              </a:rPr>
              <a:t>6 références</a:t>
            </a:r>
            <a:endParaRPr lang="fr-FR" sz="5400" dirty="0">
              <a:solidFill>
                <a:schemeClr val="dk1"/>
              </a:solidFill>
            </a:endParaRPr>
          </a:p>
          <a:p>
            <a:pPr algn="ctr"/>
            <a:endParaRPr lang="fr-FR" sz="6600" b="1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7324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EAF987-2765-AAB3-6F80-81619D6493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id="{3F363720-0CB6-CB3D-A7AA-BB9A96DFE034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71857" y="297871"/>
            <a:ext cx="122697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600" b="1" dirty="0"/>
              <a:t>Candidature pour le MGP relatif à la réhabilitation de la résidence Jean Paul Sartre à Belfort</a:t>
            </a:r>
          </a:p>
        </p:txBody>
      </p:sp>
      <p:sp>
        <p:nvSpPr>
          <p:cNvPr id="7172" name="ZoneTexte 14">
            <a:extLst>
              <a:ext uri="{FF2B5EF4-FFF2-40B4-BE49-F238E27FC236}">
                <a16:creationId xmlns:a16="http://schemas.microsoft.com/office/drawing/2014/main" id="{C9520929-115D-BE14-E255-E4BAD81C3F50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1763" y="2763932"/>
            <a:ext cx="7358063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 sur la référence présentée:</a:t>
            </a:r>
          </a:p>
          <a:p>
            <a:pPr algn="just">
              <a:defRPr/>
            </a:pPr>
            <a:endParaRPr lang="fr-FR" altLang="fr-FR" sz="1800" i="1" dirty="0"/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185DB922-6A9E-B02B-2C45-8AA84C97D003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31763" y="1023392"/>
            <a:ext cx="7343775" cy="120032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fr-FR" altLang="fr-FR" sz="18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 = A compléter par le candidat</a:t>
            </a:r>
            <a:endParaRPr lang="fr-FR" altLang="fr-FR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endParaRPr lang="fr-FR" altLang="fr-FR" sz="1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Renseignements sur le candidat:</a:t>
            </a:r>
          </a:p>
          <a:p>
            <a:pPr algn="just">
              <a:defRPr/>
            </a:pPr>
            <a:r>
              <a:rPr lang="fr-FR" altLang="fr-FR" sz="18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0DB39F4C-2FD4-E3E9-CF71-587F8E279361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1986902"/>
          <a:ext cx="9372602" cy="565798"/>
        </p:xfrm>
        <a:graphic>
          <a:graphicData uri="http://schemas.openxmlformats.org/drawingml/2006/table">
            <a:tbl>
              <a:tblPr/>
              <a:tblGrid>
                <a:gridCol w="4775202">
                  <a:extLst>
                    <a:ext uri="{9D8B030D-6E8A-4147-A177-3AD203B41FA5}">
                      <a16:colId xmlns:a16="http://schemas.microsoft.com/office/drawing/2014/main" val="3571011695"/>
                    </a:ext>
                  </a:extLst>
                </a:gridCol>
                <a:gridCol w="4597400">
                  <a:extLst>
                    <a:ext uri="{9D8B030D-6E8A-4147-A177-3AD203B41FA5}">
                      <a16:colId xmlns:a16="http://schemas.microsoft.com/office/drawing/2014/main" val="3210172331"/>
                    </a:ext>
                  </a:extLst>
                </a:gridCol>
              </a:tblGrid>
              <a:tr h="27369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Nom de l’entreprise présentant la référence 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6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4101700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Compétence(s) au sein du groupement candidat: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9047361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8BC70791-51F4-7DF7-0D23-AFBC8C031DD6}"/>
              </a:ext>
            </a:extLst>
          </p:cNvPr>
          <p:cNvSpPr txBox="1"/>
          <p:nvPr/>
        </p:nvSpPr>
        <p:spPr>
          <a:xfrm>
            <a:off x="101600" y="6460746"/>
            <a:ext cx="478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Caractéristiques attendues</a:t>
            </a:r>
          </a:p>
          <a:p>
            <a:endParaRPr lang="fr-FR" sz="1800" dirty="0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D2C295E1-CE62-945F-A891-D1FD12EA5B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68762"/>
              </p:ext>
            </p:extLst>
          </p:nvPr>
        </p:nvGraphicFramePr>
        <p:xfrm>
          <a:off x="203199" y="6572680"/>
          <a:ext cx="4571999" cy="1691640"/>
        </p:xfrm>
        <a:graphic>
          <a:graphicData uri="http://schemas.openxmlformats.org/drawingml/2006/table">
            <a:tbl>
              <a:tblPr/>
              <a:tblGrid>
                <a:gridCol w="3621087">
                  <a:extLst>
                    <a:ext uri="{9D8B030D-6E8A-4147-A177-3AD203B41FA5}">
                      <a16:colId xmlns:a16="http://schemas.microsoft.com/office/drawing/2014/main" val="1807552904"/>
                    </a:ext>
                  </a:extLst>
                </a:gridCol>
                <a:gridCol w="950912">
                  <a:extLst>
                    <a:ext uri="{9D8B030D-6E8A-4147-A177-3AD203B41FA5}">
                      <a16:colId xmlns:a16="http://schemas.microsoft.com/office/drawing/2014/main" val="47030607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Oui / Non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0000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taille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2500 et 10 000 m² SU ou entre 6 et 24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M€HT</a:t>
                      </a: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travaux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0901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nature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Réhabilitation résidentielle sur un site en fonctionnement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04254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Complexité (Contrat Global)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MGP, CR, MG Sectoriel, Marche de partenariat,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59314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 avec matériaux biosourcés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3742"/>
                  </a:ext>
                </a:extLst>
              </a:tr>
            </a:tbl>
          </a:graphicData>
        </a:graphic>
      </p:graphicFrame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49E0A104-1C88-A4FF-7C90-504653D1FBC4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3296706"/>
          <a:ext cx="10439401" cy="2743200"/>
        </p:xfrm>
        <a:graphic>
          <a:graphicData uri="http://schemas.openxmlformats.org/drawingml/2006/table">
            <a:tbl>
              <a:tblPr/>
              <a:tblGrid>
                <a:gridCol w="5436315">
                  <a:extLst>
                    <a:ext uri="{9D8B030D-6E8A-4147-A177-3AD203B41FA5}">
                      <a16:colId xmlns:a16="http://schemas.microsoft.com/office/drawing/2014/main" val="3719918170"/>
                    </a:ext>
                  </a:extLst>
                </a:gridCol>
                <a:gridCol w="5003086">
                  <a:extLst>
                    <a:ext uri="{9D8B030D-6E8A-4147-A177-3AD203B41FA5}">
                      <a16:colId xmlns:a16="http://schemas.microsoft.com/office/drawing/2014/main" val="1897720167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Objet de l’opération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nature bâtiment, neuf/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restr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./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rénov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, 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3776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Maître d’ouvrage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43190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Type de marché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6282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Membres du groupement sur l’opération (Entreprise/MOE/BE…) :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142375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Le rôle du candidat 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(Mandataire / Co-traitant…)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804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La mission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fr-FR" sz="1200" b="0" i="1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Etudes, travaux, OPC…)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4053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Avancement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Date de livraison 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64459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Montant travaux €HT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72064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Surface Utile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127542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Certification: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884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Objectif de performance: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0276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Courte description des matériaux et systèmes mis en œuvre 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62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1422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4EEAAF-E766-4C68-BACB-5CFF810FDC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id="{21113A9C-542D-D7CA-6062-505EE01458AE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71857" y="297871"/>
            <a:ext cx="122697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600" b="1" dirty="0"/>
              <a:t>Candidature pour le MGP relatif à la réhabilitation de la résidence Jean Paul Sartre à Belfort</a:t>
            </a:r>
          </a:p>
        </p:txBody>
      </p:sp>
      <p:sp>
        <p:nvSpPr>
          <p:cNvPr id="7172" name="ZoneTexte 14">
            <a:extLst>
              <a:ext uri="{FF2B5EF4-FFF2-40B4-BE49-F238E27FC236}">
                <a16:creationId xmlns:a16="http://schemas.microsoft.com/office/drawing/2014/main" id="{516BB22C-3E13-83E1-928D-1DB49F77ACFA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1763" y="2763932"/>
            <a:ext cx="7358063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 sur la référence présentée:</a:t>
            </a:r>
          </a:p>
          <a:p>
            <a:pPr algn="just">
              <a:defRPr/>
            </a:pPr>
            <a:endParaRPr lang="fr-FR" altLang="fr-FR" sz="1800" i="1" dirty="0"/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8AC52B4A-8278-15E3-9F0B-17D080CC3805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31763" y="1023392"/>
            <a:ext cx="7343775" cy="120032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fr-FR" altLang="fr-FR" sz="18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 = A compléter par le candidat</a:t>
            </a:r>
            <a:endParaRPr lang="fr-FR" altLang="fr-FR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endParaRPr lang="fr-FR" altLang="fr-FR" sz="1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Renseignements sur le candidat:</a:t>
            </a:r>
          </a:p>
          <a:p>
            <a:pPr algn="just">
              <a:defRPr/>
            </a:pPr>
            <a:r>
              <a:rPr lang="fr-FR" altLang="fr-FR" sz="18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50F92FE3-7437-5DED-B808-6F3F7043EC43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1986902"/>
          <a:ext cx="9372602" cy="565798"/>
        </p:xfrm>
        <a:graphic>
          <a:graphicData uri="http://schemas.openxmlformats.org/drawingml/2006/table">
            <a:tbl>
              <a:tblPr/>
              <a:tblGrid>
                <a:gridCol w="4775202">
                  <a:extLst>
                    <a:ext uri="{9D8B030D-6E8A-4147-A177-3AD203B41FA5}">
                      <a16:colId xmlns:a16="http://schemas.microsoft.com/office/drawing/2014/main" val="3571011695"/>
                    </a:ext>
                  </a:extLst>
                </a:gridCol>
                <a:gridCol w="4597400">
                  <a:extLst>
                    <a:ext uri="{9D8B030D-6E8A-4147-A177-3AD203B41FA5}">
                      <a16:colId xmlns:a16="http://schemas.microsoft.com/office/drawing/2014/main" val="3210172331"/>
                    </a:ext>
                  </a:extLst>
                </a:gridCol>
              </a:tblGrid>
              <a:tr h="27369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Nom de l’entreprise présentant la référence 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6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4101700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Compétence(s) au sein du groupement candidat: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9047361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4F55EBBC-522B-DD18-68D0-2D9D6B5D4F0F}"/>
              </a:ext>
            </a:extLst>
          </p:cNvPr>
          <p:cNvSpPr txBox="1"/>
          <p:nvPr/>
        </p:nvSpPr>
        <p:spPr>
          <a:xfrm>
            <a:off x="101600" y="6460746"/>
            <a:ext cx="478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Caractéristiques attendues</a:t>
            </a:r>
          </a:p>
          <a:p>
            <a:endParaRPr lang="fr-FR" sz="1800" dirty="0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5BEC2971-7DD0-83FD-7238-12E1541DAFC6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6572680"/>
          <a:ext cx="4571999" cy="1691640"/>
        </p:xfrm>
        <a:graphic>
          <a:graphicData uri="http://schemas.openxmlformats.org/drawingml/2006/table">
            <a:tbl>
              <a:tblPr/>
              <a:tblGrid>
                <a:gridCol w="3621087">
                  <a:extLst>
                    <a:ext uri="{9D8B030D-6E8A-4147-A177-3AD203B41FA5}">
                      <a16:colId xmlns:a16="http://schemas.microsoft.com/office/drawing/2014/main" val="1807552904"/>
                    </a:ext>
                  </a:extLst>
                </a:gridCol>
                <a:gridCol w="950912">
                  <a:extLst>
                    <a:ext uri="{9D8B030D-6E8A-4147-A177-3AD203B41FA5}">
                      <a16:colId xmlns:a16="http://schemas.microsoft.com/office/drawing/2014/main" val="47030607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Oui / Non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0000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taille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2500 et 10 000 m² SU ou entre 6 et 24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M€HT</a:t>
                      </a: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travaux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0901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nature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Réhabilitation résidentielle sur un site en fonctionnement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04254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Complexité (Contrat Global)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MGP, CR, MG Sectoriel, Marche de partenariat,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59314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 avec matériaux biosourcés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3742"/>
                  </a:ext>
                </a:extLst>
              </a:tr>
            </a:tbl>
          </a:graphicData>
        </a:graphic>
      </p:graphicFrame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88D36BD7-78F0-AB67-E927-5A66C0E250E4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3296706"/>
          <a:ext cx="10439401" cy="2743200"/>
        </p:xfrm>
        <a:graphic>
          <a:graphicData uri="http://schemas.openxmlformats.org/drawingml/2006/table">
            <a:tbl>
              <a:tblPr/>
              <a:tblGrid>
                <a:gridCol w="5436315">
                  <a:extLst>
                    <a:ext uri="{9D8B030D-6E8A-4147-A177-3AD203B41FA5}">
                      <a16:colId xmlns:a16="http://schemas.microsoft.com/office/drawing/2014/main" val="3719918170"/>
                    </a:ext>
                  </a:extLst>
                </a:gridCol>
                <a:gridCol w="5003086">
                  <a:extLst>
                    <a:ext uri="{9D8B030D-6E8A-4147-A177-3AD203B41FA5}">
                      <a16:colId xmlns:a16="http://schemas.microsoft.com/office/drawing/2014/main" val="1897720167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Objet de l’opération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nature bâtiment, neuf/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restr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./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rénov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, 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3776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Maître d’ouvrage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43190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Type de marché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6282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Membres du groupement sur l’opération (Entreprise/MOE/BE…) :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142375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Le rôle du candidat 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(Mandataire / Co-traitant…)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804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La mission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fr-FR" sz="1200" b="0" i="1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Etudes, travaux, OPC…)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4053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Avancement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Date de livraison 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64459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Montant travaux €HT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72064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Surface Utile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127542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Certification: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884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Objectif de performance: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0276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Courte description des matériaux et systèmes mis en œuvre 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62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13831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94C282-9FCA-00F1-8643-CBF1108F03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id="{4D1F1FB9-B93E-9634-006C-72E128617961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71857" y="297871"/>
            <a:ext cx="122697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600" b="1" dirty="0"/>
              <a:t>Candidature pour le MGP relatif à la réhabilitation de la résidence Jean Paul Sartre à Belfort</a:t>
            </a:r>
          </a:p>
        </p:txBody>
      </p:sp>
      <p:sp>
        <p:nvSpPr>
          <p:cNvPr id="7172" name="ZoneTexte 14">
            <a:extLst>
              <a:ext uri="{FF2B5EF4-FFF2-40B4-BE49-F238E27FC236}">
                <a16:creationId xmlns:a16="http://schemas.microsoft.com/office/drawing/2014/main" id="{07DF6387-99A0-465F-E19F-5D92B2E9F527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1763" y="2763932"/>
            <a:ext cx="7358063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 sur la référence présentée:</a:t>
            </a:r>
          </a:p>
          <a:p>
            <a:pPr algn="just">
              <a:defRPr/>
            </a:pPr>
            <a:endParaRPr lang="fr-FR" altLang="fr-FR" sz="1800" i="1" dirty="0"/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241E6DBE-565F-E8F8-3883-D8EF9C621031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31763" y="1023392"/>
            <a:ext cx="7343775" cy="120032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fr-FR" altLang="fr-FR" sz="18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 = A compléter par le candidat</a:t>
            </a:r>
            <a:endParaRPr lang="fr-FR" altLang="fr-FR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endParaRPr lang="fr-FR" altLang="fr-FR" sz="1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Renseignements sur le candidat:</a:t>
            </a:r>
          </a:p>
          <a:p>
            <a:pPr algn="just">
              <a:defRPr/>
            </a:pPr>
            <a:r>
              <a:rPr lang="fr-FR" altLang="fr-FR" sz="18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FF1EC4BF-0327-355D-0096-B2CD412F5125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1986902"/>
          <a:ext cx="9372602" cy="565798"/>
        </p:xfrm>
        <a:graphic>
          <a:graphicData uri="http://schemas.openxmlformats.org/drawingml/2006/table">
            <a:tbl>
              <a:tblPr/>
              <a:tblGrid>
                <a:gridCol w="4775202">
                  <a:extLst>
                    <a:ext uri="{9D8B030D-6E8A-4147-A177-3AD203B41FA5}">
                      <a16:colId xmlns:a16="http://schemas.microsoft.com/office/drawing/2014/main" val="3571011695"/>
                    </a:ext>
                  </a:extLst>
                </a:gridCol>
                <a:gridCol w="4597400">
                  <a:extLst>
                    <a:ext uri="{9D8B030D-6E8A-4147-A177-3AD203B41FA5}">
                      <a16:colId xmlns:a16="http://schemas.microsoft.com/office/drawing/2014/main" val="3210172331"/>
                    </a:ext>
                  </a:extLst>
                </a:gridCol>
              </a:tblGrid>
              <a:tr h="27369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Nom de l’entreprise présentant la référence 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6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4101700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Compétence(s) au sein du groupement candidat: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9047361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62F5D6D0-E925-D66C-E400-188D0D99B36E}"/>
              </a:ext>
            </a:extLst>
          </p:cNvPr>
          <p:cNvSpPr txBox="1"/>
          <p:nvPr/>
        </p:nvSpPr>
        <p:spPr>
          <a:xfrm>
            <a:off x="101600" y="6460746"/>
            <a:ext cx="478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Caractéristiques attendues</a:t>
            </a:r>
          </a:p>
          <a:p>
            <a:endParaRPr lang="fr-FR" sz="1800" dirty="0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01FE324C-E053-1920-87AF-0079BAC2B6EF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6572680"/>
          <a:ext cx="4571999" cy="1691640"/>
        </p:xfrm>
        <a:graphic>
          <a:graphicData uri="http://schemas.openxmlformats.org/drawingml/2006/table">
            <a:tbl>
              <a:tblPr/>
              <a:tblGrid>
                <a:gridCol w="3621087">
                  <a:extLst>
                    <a:ext uri="{9D8B030D-6E8A-4147-A177-3AD203B41FA5}">
                      <a16:colId xmlns:a16="http://schemas.microsoft.com/office/drawing/2014/main" val="1807552904"/>
                    </a:ext>
                  </a:extLst>
                </a:gridCol>
                <a:gridCol w="950912">
                  <a:extLst>
                    <a:ext uri="{9D8B030D-6E8A-4147-A177-3AD203B41FA5}">
                      <a16:colId xmlns:a16="http://schemas.microsoft.com/office/drawing/2014/main" val="47030607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Oui / Non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0000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taille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2500 et 10 000 m² SU ou entre 6 et 24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M€HT</a:t>
                      </a: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travaux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0901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nature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Réhabilitation résidentielle sur un site en fonctionnement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04254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Complexité (Contrat Global)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MGP, CR, MG Sectoriel, Marche de partenariat,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59314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 avec matériaux biosourcés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3742"/>
                  </a:ext>
                </a:extLst>
              </a:tr>
            </a:tbl>
          </a:graphicData>
        </a:graphic>
      </p:graphicFrame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ADBE1D58-442C-F3CC-F9C6-61D2F3756BF6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3296706"/>
          <a:ext cx="10439401" cy="2743200"/>
        </p:xfrm>
        <a:graphic>
          <a:graphicData uri="http://schemas.openxmlformats.org/drawingml/2006/table">
            <a:tbl>
              <a:tblPr/>
              <a:tblGrid>
                <a:gridCol w="5436315">
                  <a:extLst>
                    <a:ext uri="{9D8B030D-6E8A-4147-A177-3AD203B41FA5}">
                      <a16:colId xmlns:a16="http://schemas.microsoft.com/office/drawing/2014/main" val="3719918170"/>
                    </a:ext>
                  </a:extLst>
                </a:gridCol>
                <a:gridCol w="5003086">
                  <a:extLst>
                    <a:ext uri="{9D8B030D-6E8A-4147-A177-3AD203B41FA5}">
                      <a16:colId xmlns:a16="http://schemas.microsoft.com/office/drawing/2014/main" val="1897720167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Objet de l’opération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nature bâtiment, neuf/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restr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./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rénov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, 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3776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Maître d’ouvrage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43190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Type de marché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6282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Membres du groupement sur l’opération (Entreprise/MOE/BE…) :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142375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Le rôle du candidat 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(Mandataire / Co-traitant…)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804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La mission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fr-FR" sz="1200" b="0" i="1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Etudes, travaux, OPC…)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4053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Avancement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Date de livraison 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64459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Montant travaux €HT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72064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Surface Utile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127542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Certification: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884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Objectif de performance: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0276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Courte description des matériaux et systèmes mis en œuvre 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62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06395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F847C7-E0C2-C079-A424-052D276118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id="{4C6D15C0-319E-35BE-6990-0FFFD295440F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71857" y="297871"/>
            <a:ext cx="122697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600" b="1" dirty="0"/>
              <a:t>Candidature pour le MGP relatif à la réhabilitation de la résidence Jean Paul Sartre à Belfort</a:t>
            </a:r>
          </a:p>
        </p:txBody>
      </p:sp>
      <p:sp>
        <p:nvSpPr>
          <p:cNvPr id="7172" name="ZoneTexte 14">
            <a:extLst>
              <a:ext uri="{FF2B5EF4-FFF2-40B4-BE49-F238E27FC236}">
                <a16:creationId xmlns:a16="http://schemas.microsoft.com/office/drawing/2014/main" id="{EC603535-D928-1222-CA48-7A45AADC474D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1763" y="2763932"/>
            <a:ext cx="7358063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 sur la référence présentée:</a:t>
            </a:r>
          </a:p>
          <a:p>
            <a:pPr algn="just">
              <a:defRPr/>
            </a:pPr>
            <a:endParaRPr lang="fr-FR" altLang="fr-FR" sz="1800" i="1" dirty="0"/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2F8071F5-DCAE-5BF9-7B7F-0092D4A94696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31763" y="1023392"/>
            <a:ext cx="7343775" cy="120032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fr-FR" altLang="fr-FR" sz="18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 = A compléter par le candidat</a:t>
            </a:r>
            <a:endParaRPr lang="fr-FR" altLang="fr-FR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endParaRPr lang="fr-FR" altLang="fr-FR" sz="1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Renseignements sur le candidat:</a:t>
            </a:r>
          </a:p>
          <a:p>
            <a:pPr algn="just">
              <a:defRPr/>
            </a:pPr>
            <a:r>
              <a:rPr lang="fr-FR" altLang="fr-FR" sz="18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B713CF8A-02E3-2D69-2BF9-383BF49D2CD6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1986902"/>
          <a:ext cx="9372602" cy="565798"/>
        </p:xfrm>
        <a:graphic>
          <a:graphicData uri="http://schemas.openxmlformats.org/drawingml/2006/table">
            <a:tbl>
              <a:tblPr/>
              <a:tblGrid>
                <a:gridCol w="4775202">
                  <a:extLst>
                    <a:ext uri="{9D8B030D-6E8A-4147-A177-3AD203B41FA5}">
                      <a16:colId xmlns:a16="http://schemas.microsoft.com/office/drawing/2014/main" val="3571011695"/>
                    </a:ext>
                  </a:extLst>
                </a:gridCol>
                <a:gridCol w="4597400">
                  <a:extLst>
                    <a:ext uri="{9D8B030D-6E8A-4147-A177-3AD203B41FA5}">
                      <a16:colId xmlns:a16="http://schemas.microsoft.com/office/drawing/2014/main" val="3210172331"/>
                    </a:ext>
                  </a:extLst>
                </a:gridCol>
              </a:tblGrid>
              <a:tr h="27369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Nom de l’entreprise présentant la référence 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6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4101700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Compétence(s) au sein du groupement candidat: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9047361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5F53036C-91F9-DB23-630A-0B8A4E39860C}"/>
              </a:ext>
            </a:extLst>
          </p:cNvPr>
          <p:cNvSpPr txBox="1"/>
          <p:nvPr/>
        </p:nvSpPr>
        <p:spPr>
          <a:xfrm>
            <a:off x="101600" y="6460746"/>
            <a:ext cx="478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Caractéristiques attendues</a:t>
            </a:r>
          </a:p>
          <a:p>
            <a:endParaRPr lang="fr-FR" sz="1800" dirty="0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A6591E3B-0900-2CC7-70AD-F1C432DD4877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6572680"/>
          <a:ext cx="4571999" cy="1691640"/>
        </p:xfrm>
        <a:graphic>
          <a:graphicData uri="http://schemas.openxmlformats.org/drawingml/2006/table">
            <a:tbl>
              <a:tblPr/>
              <a:tblGrid>
                <a:gridCol w="3621087">
                  <a:extLst>
                    <a:ext uri="{9D8B030D-6E8A-4147-A177-3AD203B41FA5}">
                      <a16:colId xmlns:a16="http://schemas.microsoft.com/office/drawing/2014/main" val="1807552904"/>
                    </a:ext>
                  </a:extLst>
                </a:gridCol>
                <a:gridCol w="950912">
                  <a:extLst>
                    <a:ext uri="{9D8B030D-6E8A-4147-A177-3AD203B41FA5}">
                      <a16:colId xmlns:a16="http://schemas.microsoft.com/office/drawing/2014/main" val="47030607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Oui / Non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0000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taille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2500 et 10 000 m² SU ou entre 6 et 24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M€HT</a:t>
                      </a: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travaux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0901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nature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Réhabilitation résidentielle sur un site en fonctionnement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04254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Complexité (Contrat Global)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MGP, CR, MG Sectoriel, Marche de partenariat,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59314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 avec matériaux biosourcés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3742"/>
                  </a:ext>
                </a:extLst>
              </a:tr>
            </a:tbl>
          </a:graphicData>
        </a:graphic>
      </p:graphicFrame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D645C4A7-253D-5AE5-1A4C-8237F46A6D40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3296706"/>
          <a:ext cx="10439401" cy="2743200"/>
        </p:xfrm>
        <a:graphic>
          <a:graphicData uri="http://schemas.openxmlformats.org/drawingml/2006/table">
            <a:tbl>
              <a:tblPr/>
              <a:tblGrid>
                <a:gridCol w="5436315">
                  <a:extLst>
                    <a:ext uri="{9D8B030D-6E8A-4147-A177-3AD203B41FA5}">
                      <a16:colId xmlns:a16="http://schemas.microsoft.com/office/drawing/2014/main" val="3719918170"/>
                    </a:ext>
                  </a:extLst>
                </a:gridCol>
                <a:gridCol w="5003086">
                  <a:extLst>
                    <a:ext uri="{9D8B030D-6E8A-4147-A177-3AD203B41FA5}">
                      <a16:colId xmlns:a16="http://schemas.microsoft.com/office/drawing/2014/main" val="1897720167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Objet de l’opération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nature bâtiment, neuf/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restr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./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rénov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, 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3776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Maître d’ouvrage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43190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Type de marché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6282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Membres du groupement sur l’opération (Entreprise/MOE/BE…) :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142375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Le rôle du candidat 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(Mandataire / Co-traitant…)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804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La mission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fr-FR" sz="1200" b="0" i="1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Etudes, travaux, OPC…)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4053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Avancement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Date de livraison 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64459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Montant travaux €HT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72064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Surface Utile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127542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Certification: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884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Objectif de performance: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0276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Courte description des matériaux et systèmes mis en œuvre 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62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4719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200B72-4F2C-9D33-783C-8DB109C31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id="{8C1E2BA4-322C-9A65-70D9-E00370D16264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71857" y="297871"/>
            <a:ext cx="122697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600" b="1" dirty="0"/>
              <a:t>Candidature pour le MGP relatif à la réhabilitation de la résidence Jean Paul Sartre à Belfort</a:t>
            </a:r>
          </a:p>
        </p:txBody>
      </p:sp>
      <p:sp>
        <p:nvSpPr>
          <p:cNvPr id="7172" name="ZoneTexte 14">
            <a:extLst>
              <a:ext uri="{FF2B5EF4-FFF2-40B4-BE49-F238E27FC236}">
                <a16:creationId xmlns:a16="http://schemas.microsoft.com/office/drawing/2014/main" id="{9E70FC43-1B14-72F3-C4E6-AABB0C768569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1763" y="2763932"/>
            <a:ext cx="7358063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 sur la référence présentée:</a:t>
            </a:r>
          </a:p>
          <a:p>
            <a:pPr algn="just">
              <a:defRPr/>
            </a:pPr>
            <a:endParaRPr lang="fr-FR" altLang="fr-FR" sz="1800" i="1" dirty="0"/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420931EE-E8E2-15B2-A9CB-C16377D73A55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31763" y="1023392"/>
            <a:ext cx="7343775" cy="120032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fr-FR" altLang="fr-FR" sz="18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 = A compléter par le candidat</a:t>
            </a:r>
            <a:endParaRPr lang="fr-FR" altLang="fr-FR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endParaRPr lang="fr-FR" altLang="fr-FR" sz="1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Renseignements sur le candidat:</a:t>
            </a:r>
          </a:p>
          <a:p>
            <a:pPr algn="just">
              <a:defRPr/>
            </a:pPr>
            <a:r>
              <a:rPr lang="fr-FR" altLang="fr-FR" sz="18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9145DAC5-FBB3-FF44-D379-EF036F203469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1986902"/>
          <a:ext cx="9372602" cy="565798"/>
        </p:xfrm>
        <a:graphic>
          <a:graphicData uri="http://schemas.openxmlformats.org/drawingml/2006/table">
            <a:tbl>
              <a:tblPr/>
              <a:tblGrid>
                <a:gridCol w="4775202">
                  <a:extLst>
                    <a:ext uri="{9D8B030D-6E8A-4147-A177-3AD203B41FA5}">
                      <a16:colId xmlns:a16="http://schemas.microsoft.com/office/drawing/2014/main" val="3571011695"/>
                    </a:ext>
                  </a:extLst>
                </a:gridCol>
                <a:gridCol w="4597400">
                  <a:extLst>
                    <a:ext uri="{9D8B030D-6E8A-4147-A177-3AD203B41FA5}">
                      <a16:colId xmlns:a16="http://schemas.microsoft.com/office/drawing/2014/main" val="3210172331"/>
                    </a:ext>
                  </a:extLst>
                </a:gridCol>
              </a:tblGrid>
              <a:tr h="27369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Nom de l’entreprise présentant la référence 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6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4101700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Compétence(s) au sein du groupement candidat: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9047361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BA7C4FA9-F132-3DBE-FA67-1363FD43DD2D}"/>
              </a:ext>
            </a:extLst>
          </p:cNvPr>
          <p:cNvSpPr txBox="1"/>
          <p:nvPr/>
        </p:nvSpPr>
        <p:spPr>
          <a:xfrm>
            <a:off x="101600" y="6460746"/>
            <a:ext cx="478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Caractéristiques attendues</a:t>
            </a:r>
          </a:p>
          <a:p>
            <a:endParaRPr lang="fr-FR" sz="1800" dirty="0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66A1FC32-95E0-BE38-F042-62556824A339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6572680"/>
          <a:ext cx="4571999" cy="1691640"/>
        </p:xfrm>
        <a:graphic>
          <a:graphicData uri="http://schemas.openxmlformats.org/drawingml/2006/table">
            <a:tbl>
              <a:tblPr/>
              <a:tblGrid>
                <a:gridCol w="3621087">
                  <a:extLst>
                    <a:ext uri="{9D8B030D-6E8A-4147-A177-3AD203B41FA5}">
                      <a16:colId xmlns:a16="http://schemas.microsoft.com/office/drawing/2014/main" val="1807552904"/>
                    </a:ext>
                  </a:extLst>
                </a:gridCol>
                <a:gridCol w="950912">
                  <a:extLst>
                    <a:ext uri="{9D8B030D-6E8A-4147-A177-3AD203B41FA5}">
                      <a16:colId xmlns:a16="http://schemas.microsoft.com/office/drawing/2014/main" val="47030607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Oui / Non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0000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taille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2500 et 10 000 m² SU ou entre 6 et 24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M€HT</a:t>
                      </a: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travaux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0901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nature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Réhabilitation résidentielle sur un site en fonctionnement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04254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Complexité (Contrat Global)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MGP, CR, MG Sectoriel, Marche de partenariat,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59314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 avec matériaux biosourcés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3742"/>
                  </a:ext>
                </a:extLst>
              </a:tr>
            </a:tbl>
          </a:graphicData>
        </a:graphic>
      </p:graphicFrame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3FDC70C1-22EF-57AC-44A7-F8AFCEDEE5CF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3296706"/>
          <a:ext cx="10439401" cy="2743200"/>
        </p:xfrm>
        <a:graphic>
          <a:graphicData uri="http://schemas.openxmlformats.org/drawingml/2006/table">
            <a:tbl>
              <a:tblPr/>
              <a:tblGrid>
                <a:gridCol w="5436315">
                  <a:extLst>
                    <a:ext uri="{9D8B030D-6E8A-4147-A177-3AD203B41FA5}">
                      <a16:colId xmlns:a16="http://schemas.microsoft.com/office/drawing/2014/main" val="3719918170"/>
                    </a:ext>
                  </a:extLst>
                </a:gridCol>
                <a:gridCol w="5003086">
                  <a:extLst>
                    <a:ext uri="{9D8B030D-6E8A-4147-A177-3AD203B41FA5}">
                      <a16:colId xmlns:a16="http://schemas.microsoft.com/office/drawing/2014/main" val="1897720167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Objet de l’opération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nature bâtiment, neuf/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restr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./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rénov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, 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3776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Maître d’ouvrage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43190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Type de marché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6282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Membres du groupement sur l’opération (Entreprise/MOE/BE…) :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142375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Le rôle du candidat 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(Mandataire / Co-traitant…)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804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La mission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fr-FR" sz="1200" b="0" i="1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Etudes, travaux, OPC…)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4053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Avancement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Date de livraison 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64459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Montant travaux €HT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72064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Surface Utile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127542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Certification: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884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Objectif de performance: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0276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Courte description des matériaux et systèmes mis en œuvre 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62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03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F783E1-8E40-A8EC-AFC6-398E01955A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id="{CEBA0F36-C178-2D57-1CE3-89109CFBDF1F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71857" y="297871"/>
            <a:ext cx="122697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600" b="1" dirty="0"/>
              <a:t>Candidature pour le MGP relatif à la réhabilitation de la résidence Jean Paul Sartre à Belfort</a:t>
            </a:r>
          </a:p>
        </p:txBody>
      </p:sp>
      <p:sp>
        <p:nvSpPr>
          <p:cNvPr id="7172" name="ZoneTexte 14">
            <a:extLst>
              <a:ext uri="{FF2B5EF4-FFF2-40B4-BE49-F238E27FC236}">
                <a16:creationId xmlns:a16="http://schemas.microsoft.com/office/drawing/2014/main" id="{C1E7B7D5-06D0-E2B9-0E5F-8A6F93E6B71C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1763" y="2763932"/>
            <a:ext cx="7358063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 sur la référence présentée:</a:t>
            </a:r>
          </a:p>
          <a:p>
            <a:pPr algn="just">
              <a:defRPr/>
            </a:pPr>
            <a:endParaRPr lang="fr-FR" altLang="fr-FR" sz="1800" i="1" dirty="0"/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EA03B59E-1F02-9E4E-7077-46958F967689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31763" y="1023392"/>
            <a:ext cx="7343775" cy="120032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fr-FR" altLang="fr-FR" sz="18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 = A compléter par le candidat</a:t>
            </a:r>
            <a:endParaRPr lang="fr-FR" altLang="fr-FR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endParaRPr lang="fr-FR" altLang="fr-FR" sz="1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Renseignements sur le candidat:</a:t>
            </a:r>
          </a:p>
          <a:p>
            <a:pPr algn="just">
              <a:defRPr/>
            </a:pPr>
            <a:r>
              <a:rPr lang="fr-FR" altLang="fr-FR" sz="18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11322B02-55CC-3F1E-669A-6E0F8787BE56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1986902"/>
          <a:ext cx="9372602" cy="565798"/>
        </p:xfrm>
        <a:graphic>
          <a:graphicData uri="http://schemas.openxmlformats.org/drawingml/2006/table">
            <a:tbl>
              <a:tblPr/>
              <a:tblGrid>
                <a:gridCol w="4775202">
                  <a:extLst>
                    <a:ext uri="{9D8B030D-6E8A-4147-A177-3AD203B41FA5}">
                      <a16:colId xmlns:a16="http://schemas.microsoft.com/office/drawing/2014/main" val="3571011695"/>
                    </a:ext>
                  </a:extLst>
                </a:gridCol>
                <a:gridCol w="4597400">
                  <a:extLst>
                    <a:ext uri="{9D8B030D-6E8A-4147-A177-3AD203B41FA5}">
                      <a16:colId xmlns:a16="http://schemas.microsoft.com/office/drawing/2014/main" val="3210172331"/>
                    </a:ext>
                  </a:extLst>
                </a:gridCol>
              </a:tblGrid>
              <a:tr h="27369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Nom de l’entreprise présentant la référence 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6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4101700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Compétence(s) au sein du groupement candidat: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9047361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3E787A2E-BED8-97A6-5FAD-D12B0E344E62}"/>
              </a:ext>
            </a:extLst>
          </p:cNvPr>
          <p:cNvSpPr txBox="1"/>
          <p:nvPr/>
        </p:nvSpPr>
        <p:spPr>
          <a:xfrm>
            <a:off x="101600" y="6460746"/>
            <a:ext cx="478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Caractéristiques attendues</a:t>
            </a:r>
          </a:p>
          <a:p>
            <a:endParaRPr lang="fr-FR" sz="1800" dirty="0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7861D9D6-E49B-153F-C0DD-44E1FECBE036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6572680"/>
          <a:ext cx="4571999" cy="1691640"/>
        </p:xfrm>
        <a:graphic>
          <a:graphicData uri="http://schemas.openxmlformats.org/drawingml/2006/table">
            <a:tbl>
              <a:tblPr/>
              <a:tblGrid>
                <a:gridCol w="3621087">
                  <a:extLst>
                    <a:ext uri="{9D8B030D-6E8A-4147-A177-3AD203B41FA5}">
                      <a16:colId xmlns:a16="http://schemas.microsoft.com/office/drawing/2014/main" val="1807552904"/>
                    </a:ext>
                  </a:extLst>
                </a:gridCol>
                <a:gridCol w="950912">
                  <a:extLst>
                    <a:ext uri="{9D8B030D-6E8A-4147-A177-3AD203B41FA5}">
                      <a16:colId xmlns:a16="http://schemas.microsoft.com/office/drawing/2014/main" val="47030607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Oui / Non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0000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taille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2500 et 10 000 m² SU ou entre 6 et 24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M€HT</a:t>
                      </a: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travaux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0901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nature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Réhabilitation résidentielle sur un site en fonctionnement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04254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Complexité (Contrat Global)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MGP, CR, MG Sectoriel, Marche de partenariat,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59314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 avec matériaux biosourcés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3742"/>
                  </a:ext>
                </a:extLst>
              </a:tr>
            </a:tbl>
          </a:graphicData>
        </a:graphic>
      </p:graphicFrame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C57AA330-27C6-1948-5B6A-8BD9C94930D0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3296706"/>
          <a:ext cx="10439401" cy="2743200"/>
        </p:xfrm>
        <a:graphic>
          <a:graphicData uri="http://schemas.openxmlformats.org/drawingml/2006/table">
            <a:tbl>
              <a:tblPr/>
              <a:tblGrid>
                <a:gridCol w="5436315">
                  <a:extLst>
                    <a:ext uri="{9D8B030D-6E8A-4147-A177-3AD203B41FA5}">
                      <a16:colId xmlns:a16="http://schemas.microsoft.com/office/drawing/2014/main" val="3719918170"/>
                    </a:ext>
                  </a:extLst>
                </a:gridCol>
                <a:gridCol w="5003086">
                  <a:extLst>
                    <a:ext uri="{9D8B030D-6E8A-4147-A177-3AD203B41FA5}">
                      <a16:colId xmlns:a16="http://schemas.microsoft.com/office/drawing/2014/main" val="1897720167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Objet de l’opération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nature bâtiment, neuf/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restr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./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rénov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, 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3776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Maître d’ouvrage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43190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Type de marché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6282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Membres du groupement sur l’opération (Entreprise/MOE/BE…) :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142375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Le rôle du candidat 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(Mandataire / Co-traitant…)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804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La mission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fr-FR" sz="1200" b="0" i="1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Etudes, travaux, OPC…)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4053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Avancement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Date de livraison 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64459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Montant travaux €HT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72064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Surface Utile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127542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Certification: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884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Objectif de performance: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0276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Courte description des matériaux et systèmes mis en œuvre 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62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8583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1946D8-7FDE-B463-DC7F-C5173FC9F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D121C3ED-467C-6BEE-0398-3EE27BEC482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658232" y="3363702"/>
            <a:ext cx="10354384" cy="73866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9600" b="1" dirty="0">
                <a:solidFill>
                  <a:schemeClr val="dk1"/>
                </a:solidFill>
              </a:rPr>
              <a:t>Références</a:t>
            </a:r>
          </a:p>
          <a:p>
            <a:pPr algn="ctr"/>
            <a:r>
              <a:rPr lang="fr-FR" sz="6600" b="1" dirty="0"/>
              <a:t>Ingénierie énergétique et environnementale, </a:t>
            </a:r>
            <a:r>
              <a:rPr lang="fr-FR" sz="6600" b="1" dirty="0" err="1"/>
              <a:t>PMV</a:t>
            </a:r>
            <a:r>
              <a:rPr lang="fr-FR" sz="6600" b="1" dirty="0"/>
              <a:t> et Commissionnement</a:t>
            </a:r>
            <a:endParaRPr lang="fr-FR" sz="6600" b="1" dirty="0">
              <a:solidFill>
                <a:schemeClr val="dk1"/>
              </a:solidFill>
            </a:endParaRPr>
          </a:p>
          <a:p>
            <a:pPr algn="ctr"/>
            <a:endParaRPr lang="fr-FR" sz="6600" b="1" dirty="0">
              <a:solidFill>
                <a:schemeClr val="dk1"/>
              </a:solidFill>
            </a:endParaRPr>
          </a:p>
          <a:p>
            <a:pPr algn="ctr"/>
            <a:r>
              <a:rPr lang="fr-FR" sz="5400" b="1" dirty="0">
                <a:solidFill>
                  <a:schemeClr val="dk1"/>
                </a:solidFill>
              </a:rPr>
              <a:t>3 références</a:t>
            </a:r>
            <a:endParaRPr lang="fr-FR" sz="5400" dirty="0">
              <a:solidFill>
                <a:schemeClr val="dk1"/>
              </a:solidFill>
            </a:endParaRPr>
          </a:p>
          <a:p>
            <a:pPr algn="ctr"/>
            <a:endParaRPr lang="fr-FR" sz="6600" b="1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2473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62BAC0-4D96-CB27-06D2-B12E67A17A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id="{D75B025B-EAC2-A8D0-C61C-391A67390A73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71857" y="297871"/>
            <a:ext cx="122697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600" b="1" dirty="0"/>
              <a:t>Candidature pour le MGP relatif à la réhabilitation de la résidence Jean Paul Sartre à Belfort</a:t>
            </a:r>
          </a:p>
        </p:txBody>
      </p:sp>
      <p:sp>
        <p:nvSpPr>
          <p:cNvPr id="7172" name="ZoneTexte 14">
            <a:extLst>
              <a:ext uri="{FF2B5EF4-FFF2-40B4-BE49-F238E27FC236}">
                <a16:creationId xmlns:a16="http://schemas.microsoft.com/office/drawing/2014/main" id="{C5C1C283-A996-193F-5575-015106038BB4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1763" y="2763932"/>
            <a:ext cx="7358063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 sur la référence présentée:</a:t>
            </a:r>
          </a:p>
          <a:p>
            <a:pPr algn="just">
              <a:defRPr/>
            </a:pPr>
            <a:endParaRPr lang="fr-FR" altLang="fr-FR" sz="1800" i="1" dirty="0"/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B199B228-8480-4E91-9444-348CEC0753B0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31763" y="1023392"/>
            <a:ext cx="7343775" cy="120032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fr-FR" altLang="fr-FR" sz="18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 = A compléter par le candidat</a:t>
            </a:r>
            <a:endParaRPr lang="fr-FR" altLang="fr-FR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endParaRPr lang="fr-FR" altLang="fr-FR" sz="1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Renseignements sur le candidat:</a:t>
            </a:r>
          </a:p>
          <a:p>
            <a:pPr algn="just">
              <a:defRPr/>
            </a:pPr>
            <a:r>
              <a:rPr lang="fr-FR" altLang="fr-FR" sz="18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47E59CE7-0286-5653-C7D3-69E6075A9D61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1986902"/>
          <a:ext cx="9372602" cy="565798"/>
        </p:xfrm>
        <a:graphic>
          <a:graphicData uri="http://schemas.openxmlformats.org/drawingml/2006/table">
            <a:tbl>
              <a:tblPr/>
              <a:tblGrid>
                <a:gridCol w="4775202">
                  <a:extLst>
                    <a:ext uri="{9D8B030D-6E8A-4147-A177-3AD203B41FA5}">
                      <a16:colId xmlns:a16="http://schemas.microsoft.com/office/drawing/2014/main" val="3571011695"/>
                    </a:ext>
                  </a:extLst>
                </a:gridCol>
                <a:gridCol w="4597400">
                  <a:extLst>
                    <a:ext uri="{9D8B030D-6E8A-4147-A177-3AD203B41FA5}">
                      <a16:colId xmlns:a16="http://schemas.microsoft.com/office/drawing/2014/main" val="3210172331"/>
                    </a:ext>
                  </a:extLst>
                </a:gridCol>
              </a:tblGrid>
              <a:tr h="27369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Nom de l’entreprise présentant la référence 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6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4101700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Compétence(s) au sein du groupement candidat: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9047361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FDD0FB7C-CD27-ABE7-9C9B-D8720A175B41}"/>
              </a:ext>
            </a:extLst>
          </p:cNvPr>
          <p:cNvSpPr txBox="1"/>
          <p:nvPr/>
        </p:nvSpPr>
        <p:spPr>
          <a:xfrm>
            <a:off x="101600" y="6460746"/>
            <a:ext cx="478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Caractéristiques attendues</a:t>
            </a:r>
          </a:p>
          <a:p>
            <a:endParaRPr lang="fr-FR" sz="1800" dirty="0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7116A2FD-2AA6-7581-8A79-568FF5E71F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852492"/>
              </p:ext>
            </p:extLst>
          </p:nvPr>
        </p:nvGraphicFramePr>
        <p:xfrm>
          <a:off x="203199" y="6572680"/>
          <a:ext cx="4571999" cy="1988820"/>
        </p:xfrm>
        <a:graphic>
          <a:graphicData uri="http://schemas.openxmlformats.org/drawingml/2006/table">
            <a:tbl>
              <a:tblPr/>
              <a:tblGrid>
                <a:gridCol w="3621087">
                  <a:extLst>
                    <a:ext uri="{9D8B030D-6E8A-4147-A177-3AD203B41FA5}">
                      <a16:colId xmlns:a16="http://schemas.microsoft.com/office/drawing/2014/main" val="1807552904"/>
                    </a:ext>
                  </a:extLst>
                </a:gridCol>
                <a:gridCol w="950912">
                  <a:extLst>
                    <a:ext uri="{9D8B030D-6E8A-4147-A177-3AD203B41FA5}">
                      <a16:colId xmlns:a16="http://schemas.microsoft.com/office/drawing/2014/main" val="47030607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Oui / Non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0000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taille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2500 et 10 000 m² SU ou entre 6 et 24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M€HT</a:t>
                      </a: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travaux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0901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nature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Réhabilitation résidentielle sur un site en fonctionnement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04254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Complexité (Contrat Global)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MGP, CR, MG Sectoriel, Marche de partenariat,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59314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 avec matériaux biosourcés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374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Garantie de Performance Energétique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6160844"/>
                  </a:ext>
                </a:extLst>
              </a:tr>
            </a:tbl>
          </a:graphicData>
        </a:graphic>
      </p:graphicFrame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98447764-6DA7-36C2-FB01-01D10AF82C17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3296706"/>
          <a:ext cx="10439401" cy="2743200"/>
        </p:xfrm>
        <a:graphic>
          <a:graphicData uri="http://schemas.openxmlformats.org/drawingml/2006/table">
            <a:tbl>
              <a:tblPr/>
              <a:tblGrid>
                <a:gridCol w="5436315">
                  <a:extLst>
                    <a:ext uri="{9D8B030D-6E8A-4147-A177-3AD203B41FA5}">
                      <a16:colId xmlns:a16="http://schemas.microsoft.com/office/drawing/2014/main" val="3719918170"/>
                    </a:ext>
                  </a:extLst>
                </a:gridCol>
                <a:gridCol w="5003086">
                  <a:extLst>
                    <a:ext uri="{9D8B030D-6E8A-4147-A177-3AD203B41FA5}">
                      <a16:colId xmlns:a16="http://schemas.microsoft.com/office/drawing/2014/main" val="1897720167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Objet de l’opération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nature bâtiment, neuf/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restr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./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rénov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, 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3776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Maître d’ouvrage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43190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Type de marché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6282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Membres du groupement sur l’opération (Entreprise/MOE/BE…) :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142375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Le rôle du candidat 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(Mandataire / Co-traitant…)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804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La mission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fr-FR" sz="1200" b="0" i="1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Etudes, travaux, OPC…)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4053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Avancement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Date de livraison 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64459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Montant travaux €HT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72064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Surface Utile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127542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Certification: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884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Objectif de performance: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0276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Courte description des matériaux et systèmes mis en œuvre 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62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41631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9A43C2-220A-9578-A5CC-CE7C29B6AD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id="{721F4AD3-E90C-BE86-B1F5-7A8611F17803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71857" y="297871"/>
            <a:ext cx="122697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600" b="1" dirty="0"/>
              <a:t>Candidature pour le MGP relatif à la réhabilitation de la résidence Jean Paul Sartre à Belfort</a:t>
            </a:r>
          </a:p>
        </p:txBody>
      </p:sp>
      <p:sp>
        <p:nvSpPr>
          <p:cNvPr id="7172" name="ZoneTexte 14">
            <a:extLst>
              <a:ext uri="{FF2B5EF4-FFF2-40B4-BE49-F238E27FC236}">
                <a16:creationId xmlns:a16="http://schemas.microsoft.com/office/drawing/2014/main" id="{7FC5C3AF-1517-787F-5E9C-163BF5051EC4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1763" y="2763932"/>
            <a:ext cx="7358063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 sur la référence présentée:</a:t>
            </a:r>
          </a:p>
          <a:p>
            <a:pPr algn="just">
              <a:defRPr/>
            </a:pPr>
            <a:endParaRPr lang="fr-FR" altLang="fr-FR" sz="1800" i="1" dirty="0"/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C22162BB-8AAB-AED5-79BF-A6A6BAE3C8F5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31763" y="1023392"/>
            <a:ext cx="7343775" cy="120032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fr-FR" altLang="fr-FR" sz="18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 = A compléter par le candidat</a:t>
            </a:r>
            <a:endParaRPr lang="fr-FR" altLang="fr-FR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endParaRPr lang="fr-FR" altLang="fr-FR" sz="1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Renseignements sur le candidat:</a:t>
            </a:r>
          </a:p>
          <a:p>
            <a:pPr algn="just">
              <a:defRPr/>
            </a:pPr>
            <a:r>
              <a:rPr lang="fr-FR" altLang="fr-FR" sz="18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E47A39E4-59C7-D84F-63F8-B5916C0B939D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1986902"/>
          <a:ext cx="9372602" cy="565798"/>
        </p:xfrm>
        <a:graphic>
          <a:graphicData uri="http://schemas.openxmlformats.org/drawingml/2006/table">
            <a:tbl>
              <a:tblPr/>
              <a:tblGrid>
                <a:gridCol w="4775202">
                  <a:extLst>
                    <a:ext uri="{9D8B030D-6E8A-4147-A177-3AD203B41FA5}">
                      <a16:colId xmlns:a16="http://schemas.microsoft.com/office/drawing/2014/main" val="3571011695"/>
                    </a:ext>
                  </a:extLst>
                </a:gridCol>
                <a:gridCol w="4597400">
                  <a:extLst>
                    <a:ext uri="{9D8B030D-6E8A-4147-A177-3AD203B41FA5}">
                      <a16:colId xmlns:a16="http://schemas.microsoft.com/office/drawing/2014/main" val="3210172331"/>
                    </a:ext>
                  </a:extLst>
                </a:gridCol>
              </a:tblGrid>
              <a:tr h="27369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Nom de l’entreprise présentant la référence 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6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4101700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Compétence(s) au sein du groupement candidat: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9047361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834E6B83-D00E-A42B-A8DA-74B0623C5013}"/>
              </a:ext>
            </a:extLst>
          </p:cNvPr>
          <p:cNvSpPr txBox="1"/>
          <p:nvPr/>
        </p:nvSpPr>
        <p:spPr>
          <a:xfrm>
            <a:off x="101600" y="6460746"/>
            <a:ext cx="478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Caractéristiques attendues</a:t>
            </a:r>
          </a:p>
          <a:p>
            <a:endParaRPr lang="fr-FR" sz="1800" dirty="0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26523857-A588-B7B7-6ED9-DAF06B870E14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6572680"/>
          <a:ext cx="4571999" cy="1988820"/>
        </p:xfrm>
        <a:graphic>
          <a:graphicData uri="http://schemas.openxmlformats.org/drawingml/2006/table">
            <a:tbl>
              <a:tblPr/>
              <a:tblGrid>
                <a:gridCol w="3621087">
                  <a:extLst>
                    <a:ext uri="{9D8B030D-6E8A-4147-A177-3AD203B41FA5}">
                      <a16:colId xmlns:a16="http://schemas.microsoft.com/office/drawing/2014/main" val="1807552904"/>
                    </a:ext>
                  </a:extLst>
                </a:gridCol>
                <a:gridCol w="950912">
                  <a:extLst>
                    <a:ext uri="{9D8B030D-6E8A-4147-A177-3AD203B41FA5}">
                      <a16:colId xmlns:a16="http://schemas.microsoft.com/office/drawing/2014/main" val="47030607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Oui / Non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0000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taille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2500 et 10 000 m² SU ou entre 6 et 24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M€HT</a:t>
                      </a: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travaux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0901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nature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Réhabilitation résidentielle sur un site en fonctionnement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04254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Complexité (Contrat Global)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MGP, CR, MG Sectoriel, Marche de partenariat,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59314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 avec matériaux biosourcés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374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Garantie de Performance Energétique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6160844"/>
                  </a:ext>
                </a:extLst>
              </a:tr>
            </a:tbl>
          </a:graphicData>
        </a:graphic>
      </p:graphicFrame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D2D9A964-62A6-E4C8-5B5E-C1C843273B7B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3296706"/>
          <a:ext cx="10439401" cy="2743200"/>
        </p:xfrm>
        <a:graphic>
          <a:graphicData uri="http://schemas.openxmlformats.org/drawingml/2006/table">
            <a:tbl>
              <a:tblPr/>
              <a:tblGrid>
                <a:gridCol w="5436315">
                  <a:extLst>
                    <a:ext uri="{9D8B030D-6E8A-4147-A177-3AD203B41FA5}">
                      <a16:colId xmlns:a16="http://schemas.microsoft.com/office/drawing/2014/main" val="3719918170"/>
                    </a:ext>
                  </a:extLst>
                </a:gridCol>
                <a:gridCol w="5003086">
                  <a:extLst>
                    <a:ext uri="{9D8B030D-6E8A-4147-A177-3AD203B41FA5}">
                      <a16:colId xmlns:a16="http://schemas.microsoft.com/office/drawing/2014/main" val="1897720167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Objet de l’opération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nature bâtiment, neuf/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restr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./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rénov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, 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3776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Maître d’ouvrage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43190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Type de marché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6282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Membres du groupement sur l’opération (Entreprise/MOE/BE…) :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142375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Le rôle du candidat 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(Mandataire / Co-traitant…)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804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La mission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fr-FR" sz="1200" b="0" i="1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Etudes, travaux, OPC…)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4053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Avancement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Date de livraison 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64459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Montant travaux €HT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72064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Surface Utile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127542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Certification: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884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Objectif de performance: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0276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Courte description des matériaux et systèmes mis en œuvre 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62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7201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888FFCF-8AA6-4871-9017-5C0ACA7451F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048024" y="3265228"/>
            <a:ext cx="9026475" cy="53553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9600" b="1" dirty="0">
                <a:solidFill>
                  <a:schemeClr val="dk1"/>
                </a:solidFill>
              </a:rPr>
              <a:t>Références </a:t>
            </a:r>
            <a:r>
              <a:rPr lang="fr-FR" sz="6600" b="1" dirty="0">
                <a:solidFill>
                  <a:schemeClr val="dk1"/>
                </a:solidFill>
              </a:rPr>
              <a:t>Réalisation de travaux tous corps d’état</a:t>
            </a:r>
          </a:p>
          <a:p>
            <a:pPr algn="ctr"/>
            <a:endParaRPr lang="fr-FR" sz="6600" b="1" dirty="0">
              <a:solidFill>
                <a:schemeClr val="dk1"/>
              </a:solidFill>
            </a:endParaRPr>
          </a:p>
          <a:p>
            <a:pPr algn="ctr"/>
            <a:r>
              <a:rPr lang="fr-FR" sz="5400" b="1" dirty="0">
                <a:solidFill>
                  <a:schemeClr val="dk1"/>
                </a:solidFill>
              </a:rPr>
              <a:t>3 références</a:t>
            </a:r>
            <a:endParaRPr lang="fr-FR" sz="80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7219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DB54A1-58C8-C114-C462-87FB3EC84D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id="{C9732600-572F-AAE2-04EA-63498D4131A5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71857" y="297871"/>
            <a:ext cx="122697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600" b="1" dirty="0"/>
              <a:t>Candidature pour le MGP relatif à la réhabilitation de la résidence Jean Paul Sartre à Belfort</a:t>
            </a:r>
          </a:p>
        </p:txBody>
      </p:sp>
      <p:sp>
        <p:nvSpPr>
          <p:cNvPr id="7172" name="ZoneTexte 14">
            <a:extLst>
              <a:ext uri="{FF2B5EF4-FFF2-40B4-BE49-F238E27FC236}">
                <a16:creationId xmlns:a16="http://schemas.microsoft.com/office/drawing/2014/main" id="{1CF9C6CD-16D6-E5FC-1145-1F5854EFEE90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1763" y="2763932"/>
            <a:ext cx="7358063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 sur la référence présentée:</a:t>
            </a:r>
          </a:p>
          <a:p>
            <a:pPr algn="just">
              <a:defRPr/>
            </a:pPr>
            <a:endParaRPr lang="fr-FR" altLang="fr-FR" sz="1800" i="1" dirty="0"/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5E44DF8D-1E0D-869C-AA31-1AFD3E3637D3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31763" y="1023392"/>
            <a:ext cx="7343775" cy="120032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fr-FR" altLang="fr-FR" sz="18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 = A compléter par le candidat</a:t>
            </a:r>
            <a:endParaRPr lang="fr-FR" altLang="fr-FR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endParaRPr lang="fr-FR" altLang="fr-FR" sz="1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Renseignements sur le candidat:</a:t>
            </a:r>
          </a:p>
          <a:p>
            <a:pPr algn="just">
              <a:defRPr/>
            </a:pPr>
            <a:r>
              <a:rPr lang="fr-FR" altLang="fr-FR" sz="18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8ABBC5C4-48B1-F5CA-93A3-3A7A1CDD31D0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1986902"/>
          <a:ext cx="9372602" cy="565798"/>
        </p:xfrm>
        <a:graphic>
          <a:graphicData uri="http://schemas.openxmlformats.org/drawingml/2006/table">
            <a:tbl>
              <a:tblPr/>
              <a:tblGrid>
                <a:gridCol w="4775202">
                  <a:extLst>
                    <a:ext uri="{9D8B030D-6E8A-4147-A177-3AD203B41FA5}">
                      <a16:colId xmlns:a16="http://schemas.microsoft.com/office/drawing/2014/main" val="3571011695"/>
                    </a:ext>
                  </a:extLst>
                </a:gridCol>
                <a:gridCol w="4597400">
                  <a:extLst>
                    <a:ext uri="{9D8B030D-6E8A-4147-A177-3AD203B41FA5}">
                      <a16:colId xmlns:a16="http://schemas.microsoft.com/office/drawing/2014/main" val="3210172331"/>
                    </a:ext>
                  </a:extLst>
                </a:gridCol>
              </a:tblGrid>
              <a:tr h="27369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Nom de l’entreprise présentant la référence 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6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4101700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Compétence(s) au sein du groupement candidat: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9047361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54EB6B3D-A1D3-0E8A-0319-3B469571F2AF}"/>
              </a:ext>
            </a:extLst>
          </p:cNvPr>
          <p:cNvSpPr txBox="1"/>
          <p:nvPr/>
        </p:nvSpPr>
        <p:spPr>
          <a:xfrm>
            <a:off x="101600" y="6460746"/>
            <a:ext cx="478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Caractéristiques attendues</a:t>
            </a:r>
          </a:p>
          <a:p>
            <a:endParaRPr lang="fr-FR" sz="1800" dirty="0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CBC4F494-C5B7-A669-AFA5-620307953F5F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6572680"/>
          <a:ext cx="4571999" cy="1988820"/>
        </p:xfrm>
        <a:graphic>
          <a:graphicData uri="http://schemas.openxmlformats.org/drawingml/2006/table">
            <a:tbl>
              <a:tblPr/>
              <a:tblGrid>
                <a:gridCol w="3621087">
                  <a:extLst>
                    <a:ext uri="{9D8B030D-6E8A-4147-A177-3AD203B41FA5}">
                      <a16:colId xmlns:a16="http://schemas.microsoft.com/office/drawing/2014/main" val="1807552904"/>
                    </a:ext>
                  </a:extLst>
                </a:gridCol>
                <a:gridCol w="950912">
                  <a:extLst>
                    <a:ext uri="{9D8B030D-6E8A-4147-A177-3AD203B41FA5}">
                      <a16:colId xmlns:a16="http://schemas.microsoft.com/office/drawing/2014/main" val="47030607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Oui / Non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0000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taille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2500 et 10 000 m² SU ou entre 6 et 24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M€HT</a:t>
                      </a: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travaux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0901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nature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Réhabilitation résidentielle sur un site en fonctionnement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04254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Complexité (Contrat Global)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MGP, CR, MG Sectoriel, Marche de partenariat,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59314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 avec matériaux biosourcés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374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Garantie de Performance Energétique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6160844"/>
                  </a:ext>
                </a:extLst>
              </a:tr>
            </a:tbl>
          </a:graphicData>
        </a:graphic>
      </p:graphicFrame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195646C3-AF2F-FDDD-0791-BF35BCC83442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3296706"/>
          <a:ext cx="10439401" cy="2743200"/>
        </p:xfrm>
        <a:graphic>
          <a:graphicData uri="http://schemas.openxmlformats.org/drawingml/2006/table">
            <a:tbl>
              <a:tblPr/>
              <a:tblGrid>
                <a:gridCol w="5436315">
                  <a:extLst>
                    <a:ext uri="{9D8B030D-6E8A-4147-A177-3AD203B41FA5}">
                      <a16:colId xmlns:a16="http://schemas.microsoft.com/office/drawing/2014/main" val="3719918170"/>
                    </a:ext>
                  </a:extLst>
                </a:gridCol>
                <a:gridCol w="5003086">
                  <a:extLst>
                    <a:ext uri="{9D8B030D-6E8A-4147-A177-3AD203B41FA5}">
                      <a16:colId xmlns:a16="http://schemas.microsoft.com/office/drawing/2014/main" val="1897720167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Objet de l’opération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nature bâtiment, neuf/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restr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./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rénov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, 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3776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Maître d’ouvrage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43190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Type de marché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6282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Membres du groupement sur l’opération (Entreprise/MOE/BE…) :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142375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Le rôle du candidat 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(Mandataire / Co-traitant…)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804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La mission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fr-FR" sz="1200" b="0" i="1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Etudes, travaux, OPC…)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4053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Avancement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Date de livraison 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64459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Montant travaux €HT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72064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Surface Utile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127542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Certification: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884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Objectif de performance: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0276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Courte description des matériaux et systèmes mis en œuvre 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62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55061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371BEA-750C-0C20-063F-DCCD7A73D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A973C9B8-05E3-E482-0DF8-83EBD3AD7D2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601961" y="3363702"/>
            <a:ext cx="10354384" cy="63709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9600" b="1" dirty="0">
                <a:solidFill>
                  <a:schemeClr val="dk1"/>
                </a:solidFill>
              </a:rPr>
              <a:t>Références</a:t>
            </a:r>
          </a:p>
          <a:p>
            <a:pPr algn="ctr"/>
            <a:r>
              <a:rPr lang="fr-FR" sz="6600" b="1" dirty="0">
                <a:solidFill>
                  <a:schemeClr val="dk1"/>
                </a:solidFill>
              </a:rPr>
              <a:t>Exploitation Maintenance</a:t>
            </a:r>
          </a:p>
          <a:p>
            <a:pPr algn="ctr"/>
            <a:endParaRPr lang="fr-FR" sz="6600" b="1" dirty="0">
              <a:solidFill>
                <a:schemeClr val="dk1"/>
              </a:solidFill>
            </a:endParaRPr>
          </a:p>
          <a:p>
            <a:pPr algn="ctr"/>
            <a:endParaRPr lang="fr-FR" sz="6600" b="1" dirty="0">
              <a:solidFill>
                <a:schemeClr val="dk1"/>
              </a:solidFill>
            </a:endParaRPr>
          </a:p>
          <a:p>
            <a:pPr algn="ctr"/>
            <a:r>
              <a:rPr lang="fr-FR" sz="5400" b="1" dirty="0">
                <a:solidFill>
                  <a:schemeClr val="dk1"/>
                </a:solidFill>
              </a:rPr>
              <a:t>3 références</a:t>
            </a:r>
            <a:endParaRPr lang="fr-FR" sz="5400" dirty="0">
              <a:solidFill>
                <a:schemeClr val="dk1"/>
              </a:solidFill>
            </a:endParaRPr>
          </a:p>
          <a:p>
            <a:pPr algn="ctr"/>
            <a:endParaRPr lang="fr-FR" sz="6600" b="1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6307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8F6DEF-6982-7793-0DFA-7278D05F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id="{107387F6-CDDE-8110-BB88-441D41B5DFF0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71857" y="297871"/>
            <a:ext cx="122697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600" b="1" dirty="0"/>
              <a:t>Candidature pour le MGP relatif à la réhabilitation de la résidence Jean Paul Sartre à Belfort</a:t>
            </a:r>
          </a:p>
        </p:txBody>
      </p:sp>
      <p:sp>
        <p:nvSpPr>
          <p:cNvPr id="7172" name="ZoneTexte 14">
            <a:extLst>
              <a:ext uri="{FF2B5EF4-FFF2-40B4-BE49-F238E27FC236}">
                <a16:creationId xmlns:a16="http://schemas.microsoft.com/office/drawing/2014/main" id="{704D5089-527A-6B67-24AA-49B291E6C9B6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1763" y="2763932"/>
            <a:ext cx="7358063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 sur la référence présentée:</a:t>
            </a:r>
          </a:p>
          <a:p>
            <a:pPr algn="just">
              <a:defRPr/>
            </a:pPr>
            <a:endParaRPr lang="fr-FR" altLang="fr-FR" sz="1800" i="1" dirty="0"/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AAC97C5A-02D6-2EA9-F0F7-B6DEE8B6FFDE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31763" y="1023392"/>
            <a:ext cx="7343775" cy="120032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fr-FR" altLang="fr-FR" sz="18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 = A compléter par le candidat</a:t>
            </a:r>
            <a:endParaRPr lang="fr-FR" altLang="fr-FR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endParaRPr lang="fr-FR" altLang="fr-FR" sz="1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Renseignements sur le candidat:</a:t>
            </a:r>
          </a:p>
          <a:p>
            <a:pPr algn="just">
              <a:defRPr/>
            </a:pPr>
            <a:r>
              <a:rPr lang="fr-FR" altLang="fr-FR" sz="18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B986C2EB-2470-A029-86CF-376C76ED64BF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1986902"/>
          <a:ext cx="9372602" cy="565798"/>
        </p:xfrm>
        <a:graphic>
          <a:graphicData uri="http://schemas.openxmlformats.org/drawingml/2006/table">
            <a:tbl>
              <a:tblPr/>
              <a:tblGrid>
                <a:gridCol w="4775202">
                  <a:extLst>
                    <a:ext uri="{9D8B030D-6E8A-4147-A177-3AD203B41FA5}">
                      <a16:colId xmlns:a16="http://schemas.microsoft.com/office/drawing/2014/main" val="3571011695"/>
                    </a:ext>
                  </a:extLst>
                </a:gridCol>
                <a:gridCol w="4597400">
                  <a:extLst>
                    <a:ext uri="{9D8B030D-6E8A-4147-A177-3AD203B41FA5}">
                      <a16:colId xmlns:a16="http://schemas.microsoft.com/office/drawing/2014/main" val="3210172331"/>
                    </a:ext>
                  </a:extLst>
                </a:gridCol>
              </a:tblGrid>
              <a:tr h="27369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Nom de l’entreprise présentant la référence 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6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4101700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Compétence(s) au sein du groupement candidat: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9047361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F109D543-CED9-0517-2B49-2317E9BEEBA8}"/>
              </a:ext>
            </a:extLst>
          </p:cNvPr>
          <p:cNvSpPr txBox="1"/>
          <p:nvPr/>
        </p:nvSpPr>
        <p:spPr>
          <a:xfrm>
            <a:off x="101600" y="6460746"/>
            <a:ext cx="478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Caractéristiques attendues</a:t>
            </a:r>
          </a:p>
          <a:p>
            <a:endParaRPr lang="fr-FR" sz="1800" dirty="0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9E2B813A-ABA4-EC8E-669B-7A48116668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531199"/>
              </p:ext>
            </p:extLst>
          </p:nvPr>
        </p:nvGraphicFramePr>
        <p:xfrm>
          <a:off x="203199" y="6572680"/>
          <a:ext cx="4571999" cy="1691640"/>
        </p:xfrm>
        <a:graphic>
          <a:graphicData uri="http://schemas.openxmlformats.org/drawingml/2006/table">
            <a:tbl>
              <a:tblPr/>
              <a:tblGrid>
                <a:gridCol w="3621087">
                  <a:extLst>
                    <a:ext uri="{9D8B030D-6E8A-4147-A177-3AD203B41FA5}">
                      <a16:colId xmlns:a16="http://schemas.microsoft.com/office/drawing/2014/main" val="1807552904"/>
                    </a:ext>
                  </a:extLst>
                </a:gridCol>
                <a:gridCol w="950912">
                  <a:extLst>
                    <a:ext uri="{9D8B030D-6E8A-4147-A177-3AD203B41FA5}">
                      <a16:colId xmlns:a16="http://schemas.microsoft.com/office/drawing/2014/main" val="47030607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Oui / Non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0000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taille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2500 et 10 000 m² SU ou entre 6 et 24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M€HT</a:t>
                      </a: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travaux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0901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nature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résidentiel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04254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Complexité (Contrat Global)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MGP, CR, MG Sectoriel, Marche de partenariat,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59314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Garantie de Performance Energétique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6160844"/>
                  </a:ext>
                </a:extLst>
              </a:tr>
            </a:tbl>
          </a:graphicData>
        </a:graphic>
      </p:graphicFrame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BF2876FD-5F14-C721-8E87-CC7DE4072C7D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3296706"/>
          <a:ext cx="10439401" cy="2743200"/>
        </p:xfrm>
        <a:graphic>
          <a:graphicData uri="http://schemas.openxmlformats.org/drawingml/2006/table">
            <a:tbl>
              <a:tblPr/>
              <a:tblGrid>
                <a:gridCol w="5436315">
                  <a:extLst>
                    <a:ext uri="{9D8B030D-6E8A-4147-A177-3AD203B41FA5}">
                      <a16:colId xmlns:a16="http://schemas.microsoft.com/office/drawing/2014/main" val="3719918170"/>
                    </a:ext>
                  </a:extLst>
                </a:gridCol>
                <a:gridCol w="5003086">
                  <a:extLst>
                    <a:ext uri="{9D8B030D-6E8A-4147-A177-3AD203B41FA5}">
                      <a16:colId xmlns:a16="http://schemas.microsoft.com/office/drawing/2014/main" val="1897720167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Objet de l’opération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nature bâtiment, neuf/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restr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./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rénov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, 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3776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Maître d’ouvrage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43190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Type de marché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6282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Membres du groupement sur l’opération (Entreprise/MOE/BE…) :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142375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Le rôle du candidat 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(Mandataire / Co-traitant…)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804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La mission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fr-FR" sz="1200" b="0" i="1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Etudes, travaux, OPC…)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4053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Avancement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Date de livraison 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64459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Montant travaux €HT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72064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Surface Utile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127542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Certification: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884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Objectif de performance: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0276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Courte description des matériaux et systèmes mis en œuvre 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62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38278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719D6E-0548-5B9E-DF6C-1D288E4614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id="{7D96C3CF-FC25-5BF3-C01E-9E3DE5A9696D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71857" y="297871"/>
            <a:ext cx="122697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600" b="1" dirty="0"/>
              <a:t>Candidature pour le MGP relatif à la réhabilitation de la résidence Jean Paul Sartre à Belfort</a:t>
            </a:r>
          </a:p>
        </p:txBody>
      </p:sp>
      <p:sp>
        <p:nvSpPr>
          <p:cNvPr id="7172" name="ZoneTexte 14">
            <a:extLst>
              <a:ext uri="{FF2B5EF4-FFF2-40B4-BE49-F238E27FC236}">
                <a16:creationId xmlns:a16="http://schemas.microsoft.com/office/drawing/2014/main" id="{F6A83BBF-4AAC-972E-7F96-A950FC935F41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1763" y="2763932"/>
            <a:ext cx="7358063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 sur la référence présentée:</a:t>
            </a:r>
          </a:p>
          <a:p>
            <a:pPr algn="just">
              <a:defRPr/>
            </a:pPr>
            <a:endParaRPr lang="fr-FR" altLang="fr-FR" sz="1800" i="1" dirty="0"/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1A106B27-F6CC-DD53-DF0A-6EF143F42454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31763" y="1023392"/>
            <a:ext cx="7343775" cy="120032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fr-FR" altLang="fr-FR" sz="18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 = A compléter par le candidat</a:t>
            </a:r>
            <a:endParaRPr lang="fr-FR" altLang="fr-FR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endParaRPr lang="fr-FR" altLang="fr-FR" sz="1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Renseignements sur le candidat:</a:t>
            </a:r>
          </a:p>
          <a:p>
            <a:pPr algn="just">
              <a:defRPr/>
            </a:pPr>
            <a:r>
              <a:rPr lang="fr-FR" altLang="fr-FR" sz="18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8838B7E6-D960-0559-6311-FC8530F22E82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1986902"/>
          <a:ext cx="9372602" cy="565798"/>
        </p:xfrm>
        <a:graphic>
          <a:graphicData uri="http://schemas.openxmlformats.org/drawingml/2006/table">
            <a:tbl>
              <a:tblPr/>
              <a:tblGrid>
                <a:gridCol w="4775202">
                  <a:extLst>
                    <a:ext uri="{9D8B030D-6E8A-4147-A177-3AD203B41FA5}">
                      <a16:colId xmlns:a16="http://schemas.microsoft.com/office/drawing/2014/main" val="3571011695"/>
                    </a:ext>
                  </a:extLst>
                </a:gridCol>
                <a:gridCol w="4597400">
                  <a:extLst>
                    <a:ext uri="{9D8B030D-6E8A-4147-A177-3AD203B41FA5}">
                      <a16:colId xmlns:a16="http://schemas.microsoft.com/office/drawing/2014/main" val="3210172331"/>
                    </a:ext>
                  </a:extLst>
                </a:gridCol>
              </a:tblGrid>
              <a:tr h="27369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Nom de l’entreprise présentant la référence 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6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4101700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Compétence(s) au sein du groupement candidat: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9047361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A55AB9B7-48E5-86A4-3A71-EA55C8233F8E}"/>
              </a:ext>
            </a:extLst>
          </p:cNvPr>
          <p:cNvSpPr txBox="1"/>
          <p:nvPr/>
        </p:nvSpPr>
        <p:spPr>
          <a:xfrm>
            <a:off x="101600" y="6460746"/>
            <a:ext cx="478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Caractéristiques attendues</a:t>
            </a:r>
          </a:p>
          <a:p>
            <a:endParaRPr lang="fr-FR" sz="1800" dirty="0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90923084-F81C-7620-6243-C71A3EF0DAC5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6572680"/>
          <a:ext cx="4571999" cy="1691640"/>
        </p:xfrm>
        <a:graphic>
          <a:graphicData uri="http://schemas.openxmlformats.org/drawingml/2006/table">
            <a:tbl>
              <a:tblPr/>
              <a:tblGrid>
                <a:gridCol w="3621087">
                  <a:extLst>
                    <a:ext uri="{9D8B030D-6E8A-4147-A177-3AD203B41FA5}">
                      <a16:colId xmlns:a16="http://schemas.microsoft.com/office/drawing/2014/main" val="1807552904"/>
                    </a:ext>
                  </a:extLst>
                </a:gridCol>
                <a:gridCol w="950912">
                  <a:extLst>
                    <a:ext uri="{9D8B030D-6E8A-4147-A177-3AD203B41FA5}">
                      <a16:colId xmlns:a16="http://schemas.microsoft.com/office/drawing/2014/main" val="47030607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Oui / Non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0000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taille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2500 et 10 000 m² SU ou entre 6 et 24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M€HT</a:t>
                      </a: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travaux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0901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nature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résidentiel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04254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Complexité (Contrat Global)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MGP, CR, MG Sectoriel, Marche de partenariat,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59314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Garantie de Performance Energétique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6160844"/>
                  </a:ext>
                </a:extLst>
              </a:tr>
            </a:tbl>
          </a:graphicData>
        </a:graphic>
      </p:graphicFrame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B6A343A1-8A48-F8A8-7E1B-FF6E369015D3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3296706"/>
          <a:ext cx="10439401" cy="2743200"/>
        </p:xfrm>
        <a:graphic>
          <a:graphicData uri="http://schemas.openxmlformats.org/drawingml/2006/table">
            <a:tbl>
              <a:tblPr/>
              <a:tblGrid>
                <a:gridCol w="5436315">
                  <a:extLst>
                    <a:ext uri="{9D8B030D-6E8A-4147-A177-3AD203B41FA5}">
                      <a16:colId xmlns:a16="http://schemas.microsoft.com/office/drawing/2014/main" val="3719918170"/>
                    </a:ext>
                  </a:extLst>
                </a:gridCol>
                <a:gridCol w="5003086">
                  <a:extLst>
                    <a:ext uri="{9D8B030D-6E8A-4147-A177-3AD203B41FA5}">
                      <a16:colId xmlns:a16="http://schemas.microsoft.com/office/drawing/2014/main" val="1897720167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Objet de l’opération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nature bâtiment, neuf/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restr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./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rénov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, 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3776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Maître d’ouvrage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43190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Type de marché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6282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Membres du groupement sur l’opération (Entreprise/MOE/BE…) :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142375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Le rôle du candidat 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(Mandataire / Co-traitant…)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804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La mission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fr-FR" sz="1200" b="0" i="1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Etudes, travaux, OPC…)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4053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Avancement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Date de livraison 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64459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Montant travaux €HT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72064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Surface Utile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127542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Certification: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884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Objectif de performance: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0276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Courte description des matériaux et systèmes mis en œuvre 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62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78979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1A171D-8E4E-9294-5D71-299C1BD334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id="{0C9A7B44-55B1-DEA8-87A6-CF1D237663A4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71857" y="297871"/>
            <a:ext cx="122697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600" b="1" dirty="0"/>
              <a:t>Candidature pour le MGP relatif à la réhabilitation de la résidence Jean Paul Sartre à Belfort</a:t>
            </a:r>
          </a:p>
        </p:txBody>
      </p:sp>
      <p:sp>
        <p:nvSpPr>
          <p:cNvPr id="7172" name="ZoneTexte 14">
            <a:extLst>
              <a:ext uri="{FF2B5EF4-FFF2-40B4-BE49-F238E27FC236}">
                <a16:creationId xmlns:a16="http://schemas.microsoft.com/office/drawing/2014/main" id="{E1391681-DBD7-70D6-774B-EC3A3331138C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1763" y="2763932"/>
            <a:ext cx="7358063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 sur la référence présentée:</a:t>
            </a:r>
          </a:p>
          <a:p>
            <a:pPr algn="just">
              <a:defRPr/>
            </a:pPr>
            <a:endParaRPr lang="fr-FR" altLang="fr-FR" sz="1800" i="1" dirty="0"/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077BB0C0-8360-19A4-205A-3103DE9C5E92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31763" y="1023392"/>
            <a:ext cx="7343775" cy="120032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fr-FR" altLang="fr-FR" sz="18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 = A compléter par le candidat</a:t>
            </a:r>
            <a:endParaRPr lang="fr-FR" altLang="fr-FR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endParaRPr lang="fr-FR" altLang="fr-FR" sz="1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Renseignements sur le candidat:</a:t>
            </a:r>
          </a:p>
          <a:p>
            <a:pPr algn="just">
              <a:defRPr/>
            </a:pPr>
            <a:r>
              <a:rPr lang="fr-FR" altLang="fr-FR" sz="18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73D9EA8D-06D6-E969-6D70-C57B0D7F4E7F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1986902"/>
          <a:ext cx="9372602" cy="565798"/>
        </p:xfrm>
        <a:graphic>
          <a:graphicData uri="http://schemas.openxmlformats.org/drawingml/2006/table">
            <a:tbl>
              <a:tblPr/>
              <a:tblGrid>
                <a:gridCol w="4775202">
                  <a:extLst>
                    <a:ext uri="{9D8B030D-6E8A-4147-A177-3AD203B41FA5}">
                      <a16:colId xmlns:a16="http://schemas.microsoft.com/office/drawing/2014/main" val="3571011695"/>
                    </a:ext>
                  </a:extLst>
                </a:gridCol>
                <a:gridCol w="4597400">
                  <a:extLst>
                    <a:ext uri="{9D8B030D-6E8A-4147-A177-3AD203B41FA5}">
                      <a16:colId xmlns:a16="http://schemas.microsoft.com/office/drawing/2014/main" val="3210172331"/>
                    </a:ext>
                  </a:extLst>
                </a:gridCol>
              </a:tblGrid>
              <a:tr h="27369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Nom de l’entreprise présentant la référence 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6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4101700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Compétence(s) au sein du groupement candidat: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9047361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6DB5E32F-45CF-DD4D-2B57-A90512EB85BE}"/>
              </a:ext>
            </a:extLst>
          </p:cNvPr>
          <p:cNvSpPr txBox="1"/>
          <p:nvPr/>
        </p:nvSpPr>
        <p:spPr>
          <a:xfrm>
            <a:off x="101600" y="6460746"/>
            <a:ext cx="478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Caractéristiques attendues</a:t>
            </a:r>
          </a:p>
          <a:p>
            <a:endParaRPr lang="fr-FR" sz="1800" dirty="0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10B1640B-5D15-2763-176E-BEA40E3BCF71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6572680"/>
          <a:ext cx="4571999" cy="1691640"/>
        </p:xfrm>
        <a:graphic>
          <a:graphicData uri="http://schemas.openxmlformats.org/drawingml/2006/table">
            <a:tbl>
              <a:tblPr/>
              <a:tblGrid>
                <a:gridCol w="3621087">
                  <a:extLst>
                    <a:ext uri="{9D8B030D-6E8A-4147-A177-3AD203B41FA5}">
                      <a16:colId xmlns:a16="http://schemas.microsoft.com/office/drawing/2014/main" val="1807552904"/>
                    </a:ext>
                  </a:extLst>
                </a:gridCol>
                <a:gridCol w="950912">
                  <a:extLst>
                    <a:ext uri="{9D8B030D-6E8A-4147-A177-3AD203B41FA5}">
                      <a16:colId xmlns:a16="http://schemas.microsoft.com/office/drawing/2014/main" val="47030607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Oui / Non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0000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taille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2500 et 10 000 m² SU ou entre 6 et 24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M€HT</a:t>
                      </a: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travaux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0901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nature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résidentiel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04254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Complexité (Contrat Global)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MGP, CR, MG Sectoriel, Marche de partenariat,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59314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Garantie de Performance Energétique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6160844"/>
                  </a:ext>
                </a:extLst>
              </a:tr>
            </a:tbl>
          </a:graphicData>
        </a:graphic>
      </p:graphicFrame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A65733F1-2276-67D7-73F2-F0538D1599B8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3296706"/>
          <a:ext cx="10439401" cy="2743200"/>
        </p:xfrm>
        <a:graphic>
          <a:graphicData uri="http://schemas.openxmlformats.org/drawingml/2006/table">
            <a:tbl>
              <a:tblPr/>
              <a:tblGrid>
                <a:gridCol w="5436315">
                  <a:extLst>
                    <a:ext uri="{9D8B030D-6E8A-4147-A177-3AD203B41FA5}">
                      <a16:colId xmlns:a16="http://schemas.microsoft.com/office/drawing/2014/main" val="3719918170"/>
                    </a:ext>
                  </a:extLst>
                </a:gridCol>
                <a:gridCol w="5003086">
                  <a:extLst>
                    <a:ext uri="{9D8B030D-6E8A-4147-A177-3AD203B41FA5}">
                      <a16:colId xmlns:a16="http://schemas.microsoft.com/office/drawing/2014/main" val="1897720167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Objet de l’opération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nature bâtiment, neuf/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restr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./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rénov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, 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3776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Maître d’ouvrage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43190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Type de marché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6282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Membres du groupement sur l’opération (Entreprise/MOE/BE…) :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142375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Le rôle du candidat 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(Mandataire / Co-traitant…)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804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La mission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fr-FR" sz="1200" b="0" i="1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Etudes, travaux, OPC…)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4053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Avancement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Date de livraison 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64459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Montant travaux €HT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72064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Surface Utile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127542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Certification: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884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Objectif de performance: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0276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Courte description des matériaux et systèmes mis en œuvre 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62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8761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71857" y="297871"/>
            <a:ext cx="122697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600" b="1" dirty="0"/>
              <a:t>Candidature pour le MGP relatif à la réhabilitation de la résidence Jean Paul Sartre à Belfort</a:t>
            </a:r>
          </a:p>
        </p:txBody>
      </p:sp>
      <p:sp>
        <p:nvSpPr>
          <p:cNvPr id="7172" name="ZoneTexte 1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1763" y="2763932"/>
            <a:ext cx="7358063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 sur la référence présentée:</a:t>
            </a:r>
          </a:p>
          <a:p>
            <a:pPr algn="just">
              <a:defRPr/>
            </a:pPr>
            <a:endParaRPr lang="fr-FR" altLang="fr-FR" sz="1800" i="1" dirty="0"/>
          </a:p>
        </p:txBody>
      </p:sp>
      <p:sp>
        <p:nvSpPr>
          <p:cNvPr id="7173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31763" y="1023392"/>
            <a:ext cx="7343775" cy="120032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fr-FR" altLang="fr-FR" sz="18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 = A compléter par le candidat</a:t>
            </a:r>
            <a:endParaRPr lang="fr-FR" altLang="fr-FR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endParaRPr lang="fr-FR" altLang="fr-FR" sz="1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Renseignements sur le candidat:</a:t>
            </a:r>
          </a:p>
          <a:p>
            <a:pPr algn="just">
              <a:defRPr/>
            </a:pPr>
            <a:r>
              <a:rPr lang="fr-FR" altLang="fr-FR" sz="18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2ED78A32-1BA2-6C2E-6CB9-B8BA371043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136553"/>
              </p:ext>
            </p:extLst>
          </p:nvPr>
        </p:nvGraphicFramePr>
        <p:xfrm>
          <a:off x="203199" y="1986902"/>
          <a:ext cx="9372602" cy="565798"/>
        </p:xfrm>
        <a:graphic>
          <a:graphicData uri="http://schemas.openxmlformats.org/drawingml/2006/table">
            <a:tbl>
              <a:tblPr/>
              <a:tblGrid>
                <a:gridCol w="4775202">
                  <a:extLst>
                    <a:ext uri="{9D8B030D-6E8A-4147-A177-3AD203B41FA5}">
                      <a16:colId xmlns:a16="http://schemas.microsoft.com/office/drawing/2014/main" val="3571011695"/>
                    </a:ext>
                  </a:extLst>
                </a:gridCol>
                <a:gridCol w="4597400">
                  <a:extLst>
                    <a:ext uri="{9D8B030D-6E8A-4147-A177-3AD203B41FA5}">
                      <a16:colId xmlns:a16="http://schemas.microsoft.com/office/drawing/2014/main" val="3210172331"/>
                    </a:ext>
                  </a:extLst>
                </a:gridCol>
              </a:tblGrid>
              <a:tr h="27369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Nom de l’entreprise présentant la référence 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6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4101700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Compétence(s) au sein du groupement candidat: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9047361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F9E2D61E-E277-E57C-6D94-7BC32A70BCBC}"/>
              </a:ext>
            </a:extLst>
          </p:cNvPr>
          <p:cNvSpPr txBox="1"/>
          <p:nvPr/>
        </p:nvSpPr>
        <p:spPr>
          <a:xfrm>
            <a:off x="101600" y="6460746"/>
            <a:ext cx="478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Caractéristiques attendues</a:t>
            </a:r>
          </a:p>
          <a:p>
            <a:endParaRPr lang="fr-FR" sz="1800" dirty="0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8CE6BA00-BB12-24D5-45D0-6BB2F90C90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146454"/>
              </p:ext>
            </p:extLst>
          </p:nvPr>
        </p:nvGraphicFramePr>
        <p:xfrm>
          <a:off x="203199" y="6572680"/>
          <a:ext cx="4571999" cy="1988820"/>
        </p:xfrm>
        <a:graphic>
          <a:graphicData uri="http://schemas.openxmlformats.org/drawingml/2006/table">
            <a:tbl>
              <a:tblPr/>
              <a:tblGrid>
                <a:gridCol w="3621087">
                  <a:extLst>
                    <a:ext uri="{9D8B030D-6E8A-4147-A177-3AD203B41FA5}">
                      <a16:colId xmlns:a16="http://schemas.microsoft.com/office/drawing/2014/main" val="1807552904"/>
                    </a:ext>
                  </a:extLst>
                </a:gridCol>
                <a:gridCol w="950912">
                  <a:extLst>
                    <a:ext uri="{9D8B030D-6E8A-4147-A177-3AD203B41FA5}">
                      <a16:colId xmlns:a16="http://schemas.microsoft.com/office/drawing/2014/main" val="47030607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Oui / Non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0000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taille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2500 et 10 000 m² SU ou entre 6 et 24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M€HT</a:t>
                      </a: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travaux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0901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nature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Réhabilitation résidentielle sur un site en fonctionnement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04254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Complexité (Contrat Global)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MGP, CR, MG Sectoriel, Marche de partenariat,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59314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 avec matériaux biosourcés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374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Garantie de Performance Energétique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6160844"/>
                  </a:ext>
                </a:extLst>
              </a:tr>
            </a:tbl>
          </a:graphicData>
        </a:graphic>
      </p:graphicFrame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3F1C0D05-7154-5B9B-7E61-E8F741FD78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84916"/>
              </p:ext>
            </p:extLst>
          </p:nvPr>
        </p:nvGraphicFramePr>
        <p:xfrm>
          <a:off x="203199" y="3296706"/>
          <a:ext cx="10439401" cy="2743200"/>
        </p:xfrm>
        <a:graphic>
          <a:graphicData uri="http://schemas.openxmlformats.org/drawingml/2006/table">
            <a:tbl>
              <a:tblPr/>
              <a:tblGrid>
                <a:gridCol w="5436315">
                  <a:extLst>
                    <a:ext uri="{9D8B030D-6E8A-4147-A177-3AD203B41FA5}">
                      <a16:colId xmlns:a16="http://schemas.microsoft.com/office/drawing/2014/main" val="3719918170"/>
                    </a:ext>
                  </a:extLst>
                </a:gridCol>
                <a:gridCol w="5003086">
                  <a:extLst>
                    <a:ext uri="{9D8B030D-6E8A-4147-A177-3AD203B41FA5}">
                      <a16:colId xmlns:a16="http://schemas.microsoft.com/office/drawing/2014/main" val="1897720167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Objet de l’opération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nature bâtiment, neuf/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restr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./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rénov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, 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3776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Maître d’ouvrage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43190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Type de marché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6282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Membres du groupement sur l’opération (Entreprise/MOE/BE…) :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142375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Le rôle du candidat 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(Mandataire / Co-traitant…)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804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La mission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fr-FR" sz="1200" b="0" i="1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Etudes, travaux, OPC…)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4053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Avancement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Date de livraison 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64459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Montant travaux €HT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72064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Surface Utile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127542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Certification: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884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Objectif de performance: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0276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Courte description des matériaux et systèmes mis en œuvre 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62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0544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4F119B-4729-A5E5-0E36-555FBB58BB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id="{47C1B1BD-F263-84F4-39D7-3360548632A7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71857" y="297871"/>
            <a:ext cx="122697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600" b="1" dirty="0"/>
              <a:t>Candidature pour le MGP relatif à la réhabilitation de la résidence Jean Paul Sartre à Belfort</a:t>
            </a:r>
          </a:p>
        </p:txBody>
      </p:sp>
      <p:sp>
        <p:nvSpPr>
          <p:cNvPr id="7172" name="ZoneTexte 14">
            <a:extLst>
              <a:ext uri="{FF2B5EF4-FFF2-40B4-BE49-F238E27FC236}">
                <a16:creationId xmlns:a16="http://schemas.microsoft.com/office/drawing/2014/main" id="{2F28BEAE-F34B-17CE-3360-1F554DDF9A24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1763" y="2763932"/>
            <a:ext cx="7358063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 sur la référence présentée:</a:t>
            </a:r>
          </a:p>
          <a:p>
            <a:pPr algn="just">
              <a:defRPr/>
            </a:pPr>
            <a:endParaRPr lang="fr-FR" altLang="fr-FR" sz="1800" i="1" dirty="0"/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FE790488-50FD-EB06-C304-FBE488302D78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31763" y="1023392"/>
            <a:ext cx="7343775" cy="120032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fr-FR" altLang="fr-FR" sz="18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 = A compléter par le candidat</a:t>
            </a:r>
            <a:endParaRPr lang="fr-FR" altLang="fr-FR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endParaRPr lang="fr-FR" altLang="fr-FR" sz="1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Renseignements sur le candidat:</a:t>
            </a:r>
          </a:p>
          <a:p>
            <a:pPr algn="just">
              <a:defRPr/>
            </a:pPr>
            <a:r>
              <a:rPr lang="fr-FR" altLang="fr-FR" sz="18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78F2B152-D2E5-CCCF-6C65-5DD0C52981F7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1986902"/>
          <a:ext cx="9372602" cy="565798"/>
        </p:xfrm>
        <a:graphic>
          <a:graphicData uri="http://schemas.openxmlformats.org/drawingml/2006/table">
            <a:tbl>
              <a:tblPr/>
              <a:tblGrid>
                <a:gridCol w="4775202">
                  <a:extLst>
                    <a:ext uri="{9D8B030D-6E8A-4147-A177-3AD203B41FA5}">
                      <a16:colId xmlns:a16="http://schemas.microsoft.com/office/drawing/2014/main" val="3571011695"/>
                    </a:ext>
                  </a:extLst>
                </a:gridCol>
                <a:gridCol w="4597400">
                  <a:extLst>
                    <a:ext uri="{9D8B030D-6E8A-4147-A177-3AD203B41FA5}">
                      <a16:colId xmlns:a16="http://schemas.microsoft.com/office/drawing/2014/main" val="3210172331"/>
                    </a:ext>
                  </a:extLst>
                </a:gridCol>
              </a:tblGrid>
              <a:tr h="27369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Nom de l’entreprise présentant la référence 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6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4101700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Compétence(s) au sein du groupement candidat: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9047361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EAC96FE8-F441-CA0A-D8B4-10EBD6545DE2}"/>
              </a:ext>
            </a:extLst>
          </p:cNvPr>
          <p:cNvSpPr txBox="1"/>
          <p:nvPr/>
        </p:nvSpPr>
        <p:spPr>
          <a:xfrm>
            <a:off x="101600" y="6460746"/>
            <a:ext cx="478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Caractéristiques attendues</a:t>
            </a:r>
          </a:p>
          <a:p>
            <a:endParaRPr lang="fr-FR" sz="1800" dirty="0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92A36B1E-12AE-AA8D-4BB0-DEC84BDB2F2F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6572680"/>
          <a:ext cx="4571999" cy="1988820"/>
        </p:xfrm>
        <a:graphic>
          <a:graphicData uri="http://schemas.openxmlformats.org/drawingml/2006/table">
            <a:tbl>
              <a:tblPr/>
              <a:tblGrid>
                <a:gridCol w="3621087">
                  <a:extLst>
                    <a:ext uri="{9D8B030D-6E8A-4147-A177-3AD203B41FA5}">
                      <a16:colId xmlns:a16="http://schemas.microsoft.com/office/drawing/2014/main" val="1807552904"/>
                    </a:ext>
                  </a:extLst>
                </a:gridCol>
                <a:gridCol w="950912">
                  <a:extLst>
                    <a:ext uri="{9D8B030D-6E8A-4147-A177-3AD203B41FA5}">
                      <a16:colId xmlns:a16="http://schemas.microsoft.com/office/drawing/2014/main" val="47030607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Oui / Non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0000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taille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2500 et 10 000 m² SU ou entre 6 et 24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M€HT</a:t>
                      </a: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travaux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0901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nature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Réhabilitation résidentielle sur un site en fonctionnement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04254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Complexité (Contrat Global)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MGP, CR, MG Sectoriel, Marche de partenariat,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59314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 avec matériaux biosourcés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374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Garantie de Performance Energétique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6160844"/>
                  </a:ext>
                </a:extLst>
              </a:tr>
            </a:tbl>
          </a:graphicData>
        </a:graphic>
      </p:graphicFrame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52F7C6D6-61AE-C699-C281-712CAF01BAB6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3296706"/>
          <a:ext cx="10439401" cy="2743200"/>
        </p:xfrm>
        <a:graphic>
          <a:graphicData uri="http://schemas.openxmlformats.org/drawingml/2006/table">
            <a:tbl>
              <a:tblPr/>
              <a:tblGrid>
                <a:gridCol w="5436315">
                  <a:extLst>
                    <a:ext uri="{9D8B030D-6E8A-4147-A177-3AD203B41FA5}">
                      <a16:colId xmlns:a16="http://schemas.microsoft.com/office/drawing/2014/main" val="3719918170"/>
                    </a:ext>
                  </a:extLst>
                </a:gridCol>
                <a:gridCol w="5003086">
                  <a:extLst>
                    <a:ext uri="{9D8B030D-6E8A-4147-A177-3AD203B41FA5}">
                      <a16:colId xmlns:a16="http://schemas.microsoft.com/office/drawing/2014/main" val="1897720167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Objet de l’opération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nature bâtiment, neuf/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restr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./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rénov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, 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3776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Maître d’ouvrage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43190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Type de marché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6282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Membres du groupement sur l’opération (Entreprise/MOE/BE…) :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142375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Le rôle du candidat 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(Mandataire / Co-traitant…)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804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La mission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fr-FR" sz="1200" b="0" i="1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Etudes, travaux, OPC…)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4053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Avancement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Date de livraison 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64459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Montant travaux €HT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72064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Surface Utile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127542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Certification: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884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Objectif de performance: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0276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Courte description des matériaux et systèmes mis en œuvre 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62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427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62461-3716-EB23-FB31-86B369E924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id="{75C984B9-85B2-0D92-D465-641BD334E340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71857" y="297871"/>
            <a:ext cx="122697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600" b="1" dirty="0"/>
              <a:t>Candidature pour le MGP relatif à la réhabilitation de la résidence Jean Paul Sartre à Belfort</a:t>
            </a:r>
          </a:p>
        </p:txBody>
      </p:sp>
      <p:sp>
        <p:nvSpPr>
          <p:cNvPr id="7172" name="ZoneTexte 14">
            <a:extLst>
              <a:ext uri="{FF2B5EF4-FFF2-40B4-BE49-F238E27FC236}">
                <a16:creationId xmlns:a16="http://schemas.microsoft.com/office/drawing/2014/main" id="{9C17FC7D-71BF-1993-D508-3CD3C2082D23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1763" y="2763932"/>
            <a:ext cx="7358063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 sur la référence présentée:</a:t>
            </a:r>
          </a:p>
          <a:p>
            <a:pPr algn="just">
              <a:defRPr/>
            </a:pPr>
            <a:endParaRPr lang="fr-FR" altLang="fr-FR" sz="1800" i="1" dirty="0"/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13814863-E5A3-D49D-0894-0888DD23C3A1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31763" y="1023392"/>
            <a:ext cx="7343775" cy="120032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fr-FR" altLang="fr-FR" sz="18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 = A compléter par le candidat</a:t>
            </a:r>
            <a:endParaRPr lang="fr-FR" altLang="fr-FR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endParaRPr lang="fr-FR" altLang="fr-FR" sz="1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Renseignements sur le candidat:</a:t>
            </a:r>
          </a:p>
          <a:p>
            <a:pPr algn="just">
              <a:defRPr/>
            </a:pPr>
            <a:r>
              <a:rPr lang="fr-FR" altLang="fr-FR" sz="18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E2AE97B5-F663-8D0F-0E98-02F6262B2467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1986902"/>
          <a:ext cx="9372602" cy="565798"/>
        </p:xfrm>
        <a:graphic>
          <a:graphicData uri="http://schemas.openxmlformats.org/drawingml/2006/table">
            <a:tbl>
              <a:tblPr/>
              <a:tblGrid>
                <a:gridCol w="4775202">
                  <a:extLst>
                    <a:ext uri="{9D8B030D-6E8A-4147-A177-3AD203B41FA5}">
                      <a16:colId xmlns:a16="http://schemas.microsoft.com/office/drawing/2014/main" val="3571011695"/>
                    </a:ext>
                  </a:extLst>
                </a:gridCol>
                <a:gridCol w="4597400">
                  <a:extLst>
                    <a:ext uri="{9D8B030D-6E8A-4147-A177-3AD203B41FA5}">
                      <a16:colId xmlns:a16="http://schemas.microsoft.com/office/drawing/2014/main" val="3210172331"/>
                    </a:ext>
                  </a:extLst>
                </a:gridCol>
              </a:tblGrid>
              <a:tr h="27369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Nom de l’entreprise présentant la référence 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6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4101700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Compétence(s) au sein du groupement candidat: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6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9047361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6750E6B3-ADCE-DA1A-612D-BBC64F62746F}"/>
              </a:ext>
            </a:extLst>
          </p:cNvPr>
          <p:cNvSpPr txBox="1"/>
          <p:nvPr/>
        </p:nvSpPr>
        <p:spPr>
          <a:xfrm>
            <a:off x="101600" y="6460746"/>
            <a:ext cx="478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Caractéristiques attendues</a:t>
            </a:r>
          </a:p>
          <a:p>
            <a:endParaRPr lang="fr-FR" sz="1800" dirty="0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B25D03B8-B8D5-70D8-C958-C33CB2688D00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6572680"/>
          <a:ext cx="4571999" cy="1988820"/>
        </p:xfrm>
        <a:graphic>
          <a:graphicData uri="http://schemas.openxmlformats.org/drawingml/2006/table">
            <a:tbl>
              <a:tblPr/>
              <a:tblGrid>
                <a:gridCol w="3621087">
                  <a:extLst>
                    <a:ext uri="{9D8B030D-6E8A-4147-A177-3AD203B41FA5}">
                      <a16:colId xmlns:a16="http://schemas.microsoft.com/office/drawing/2014/main" val="1807552904"/>
                    </a:ext>
                  </a:extLst>
                </a:gridCol>
                <a:gridCol w="950912">
                  <a:extLst>
                    <a:ext uri="{9D8B030D-6E8A-4147-A177-3AD203B41FA5}">
                      <a16:colId xmlns:a16="http://schemas.microsoft.com/office/drawing/2014/main" val="47030607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Oui / Non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0000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taille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2500 et 10 000 m² SU ou entre 6 et 24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M€HT</a:t>
                      </a: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travaux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0901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nature comparable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Réhabilitation résidentielle sur un site en fonctionnement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04254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Complexité (Contrat Global)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MGP, CR, MG Sectoriel, Marche de partenariat, </a:t>
                      </a:r>
                      <a:r>
                        <a:rPr lang="fr-FR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59314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 avec matériaux biosourcés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374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Garantie de Performance Energétique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6160844"/>
                  </a:ext>
                </a:extLst>
              </a:tr>
            </a:tbl>
          </a:graphicData>
        </a:graphic>
      </p:graphicFrame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B86515FA-2BD8-9D4F-334E-88337680B0FD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3296706"/>
          <a:ext cx="10439401" cy="2743200"/>
        </p:xfrm>
        <a:graphic>
          <a:graphicData uri="http://schemas.openxmlformats.org/drawingml/2006/table">
            <a:tbl>
              <a:tblPr/>
              <a:tblGrid>
                <a:gridCol w="5436315">
                  <a:extLst>
                    <a:ext uri="{9D8B030D-6E8A-4147-A177-3AD203B41FA5}">
                      <a16:colId xmlns:a16="http://schemas.microsoft.com/office/drawing/2014/main" val="3719918170"/>
                    </a:ext>
                  </a:extLst>
                </a:gridCol>
                <a:gridCol w="5003086">
                  <a:extLst>
                    <a:ext uri="{9D8B030D-6E8A-4147-A177-3AD203B41FA5}">
                      <a16:colId xmlns:a16="http://schemas.microsoft.com/office/drawing/2014/main" val="1897720167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Objet de l’opération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nature bâtiment, neuf/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restr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./</a:t>
                      </a:r>
                      <a:r>
                        <a:rPr lang="fr-FR" sz="12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rénov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, 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3776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Maître d’ouvrage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43190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Type de marché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6282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Membres du groupement sur l’opération (Entreprise/MOE/BE…) :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142375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Le rôle du candidat 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(Mandataire / Co-traitant…)</a:t>
                      </a:r>
                      <a:endParaRPr lang="fr-FR" sz="14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804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La mission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fr-FR" sz="1200" b="0" i="1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Etudes, travaux, OPC…)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4053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Avancement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Date de livraison 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64459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Montant travaux €HT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72064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Surface Utile</a:t>
                      </a: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127542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Certification: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4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8843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Objectif de performance: </a:t>
                      </a:r>
                      <a:r>
                        <a:rPr lang="fr-F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4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0276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Courte description des matériaux et systèmes mis en œuvre 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62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259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4435FA-4932-0369-4AC9-44C6BD44D6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16E1918-0CA9-2145-37C9-2319AF05E52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009924" y="3265228"/>
            <a:ext cx="9616416" cy="65556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9600" b="1" dirty="0">
                <a:solidFill>
                  <a:schemeClr val="dk1"/>
                </a:solidFill>
              </a:rPr>
              <a:t>Références </a:t>
            </a:r>
            <a:r>
              <a:rPr lang="fr-FR" sz="6600" b="1" dirty="0">
                <a:solidFill>
                  <a:schemeClr val="dk1"/>
                </a:solidFill>
              </a:rPr>
              <a:t>Architecture</a:t>
            </a:r>
          </a:p>
          <a:p>
            <a:pPr algn="ctr"/>
            <a:endParaRPr lang="fr-FR" sz="6600" b="1" dirty="0">
              <a:solidFill>
                <a:schemeClr val="dk1"/>
              </a:solidFill>
            </a:endParaRPr>
          </a:p>
          <a:p>
            <a:pPr algn="ctr"/>
            <a:endParaRPr lang="fr-FR" sz="6600" b="1" dirty="0">
              <a:solidFill>
                <a:schemeClr val="dk1"/>
              </a:solidFill>
            </a:endParaRPr>
          </a:p>
          <a:p>
            <a:pPr algn="ctr"/>
            <a:r>
              <a:rPr lang="fr-FR" sz="5400" b="1" dirty="0">
                <a:solidFill>
                  <a:schemeClr val="dk1"/>
                </a:solidFill>
              </a:rPr>
              <a:t>3 références</a:t>
            </a:r>
            <a:endParaRPr lang="fr-FR" sz="5400" dirty="0">
              <a:solidFill>
                <a:schemeClr val="dk1"/>
              </a:solidFill>
            </a:endParaRPr>
          </a:p>
          <a:p>
            <a:pPr algn="ctr"/>
            <a:endParaRPr lang="fr-FR" sz="6600" b="1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103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EA476E-9CFE-FBE4-0F32-104C66AB52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id="{AE28DDB2-D174-AEE3-9C20-77D317CFF213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71857" y="297871"/>
            <a:ext cx="122697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600" b="1" dirty="0"/>
              <a:t>Candidature pour le MGP relatif à la réhabilitation de la résidence Jean Paul Sartre à Belfort</a:t>
            </a:r>
          </a:p>
        </p:txBody>
      </p:sp>
      <p:sp>
        <p:nvSpPr>
          <p:cNvPr id="6150" name="Rectangle 16">
            <a:extLst>
              <a:ext uri="{FF2B5EF4-FFF2-40B4-BE49-F238E27FC236}">
                <a16:creationId xmlns:a16="http://schemas.microsoft.com/office/drawing/2014/main" id="{590D2A51-0261-D8BC-6EE9-157B069AB362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42875" y="6117523"/>
            <a:ext cx="7358063" cy="4407601"/>
          </a:xfrm>
          <a:prstGeom prst="rect">
            <a:avLst/>
          </a:prstGeom>
          <a:noFill/>
          <a:ln w="6350" algn="ctr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endParaRPr lang="fr-FR" altLang="fr-FR" sz="2400"/>
          </a:p>
        </p:txBody>
      </p:sp>
      <p:sp>
        <p:nvSpPr>
          <p:cNvPr id="6151" name="Rectangle 17">
            <a:extLst>
              <a:ext uri="{FF2B5EF4-FFF2-40B4-BE49-F238E27FC236}">
                <a16:creationId xmlns:a16="http://schemas.microsoft.com/office/drawing/2014/main" id="{34A1889B-BCEB-8529-028A-32D56416CC2D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621588" y="1281892"/>
            <a:ext cx="7343775" cy="9243232"/>
          </a:xfrm>
          <a:prstGeom prst="rect">
            <a:avLst/>
          </a:prstGeom>
          <a:noFill/>
          <a:ln w="6350" algn="ctr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endParaRPr lang="fr-FR" altLang="fr-FR" sz="2400"/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7DCA0A72-1574-22D4-2260-FB63B6CAB72B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42875" y="6117523"/>
            <a:ext cx="1036000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defRPr/>
            </a:pPr>
            <a:r>
              <a:rPr lang="fr-FR" altLang="fr-FR" sz="1100" b="1" i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Illustrations</a:t>
            </a:r>
          </a:p>
          <a:p>
            <a:pPr algn="just">
              <a:defRPr/>
            </a:pPr>
            <a:r>
              <a:rPr lang="fr-FR" altLang="fr-FR" sz="11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DCBAC53B-B139-443D-2372-8B96FAB61135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623175" y="1361946"/>
            <a:ext cx="1036000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defRPr/>
            </a:pPr>
            <a:r>
              <a:rPr lang="fr-FR" altLang="fr-FR" sz="1100" b="1" i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Illustrations</a:t>
            </a:r>
          </a:p>
          <a:p>
            <a:pPr algn="just">
              <a:defRPr/>
            </a:pPr>
            <a:r>
              <a:rPr lang="fr-FR" altLang="fr-FR" sz="11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" name="ZoneTexte 14">
            <a:extLst>
              <a:ext uri="{FF2B5EF4-FFF2-40B4-BE49-F238E27FC236}">
                <a16:creationId xmlns:a16="http://schemas.microsoft.com/office/drawing/2014/main" id="{140322A8-63BD-BDED-0F29-9495FE546738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0012" y="1716638"/>
            <a:ext cx="7358063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altLang="fr-FR" sz="12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 sur la référence présentée:</a:t>
            </a:r>
          </a:p>
          <a:p>
            <a:pPr algn="just">
              <a:defRPr/>
            </a:pPr>
            <a:endParaRPr lang="fr-FR" altLang="fr-FR" sz="1200" i="1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EE7B2F2B-CFA8-0F69-11C6-495CE5FE6B0B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31762" y="596231"/>
            <a:ext cx="7343775" cy="9233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fr-FR" altLang="fr-FR" sz="12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 = A compléter par le candidat</a:t>
            </a:r>
            <a:endParaRPr lang="fr-FR" altLang="fr-FR" sz="12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endParaRPr lang="fr-FR" altLang="fr-FR" sz="12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r>
              <a:rPr lang="fr-FR" altLang="fr-FR" sz="12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Renseignements sur le candidat:</a:t>
            </a:r>
          </a:p>
          <a:p>
            <a:pPr algn="just">
              <a:defRPr/>
            </a:pPr>
            <a:r>
              <a:rPr lang="fr-FR" altLang="fr-FR" sz="18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237ACB22-046B-3906-CC75-7BB369B3CA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626160"/>
              </p:ext>
            </p:extLst>
          </p:nvPr>
        </p:nvGraphicFramePr>
        <p:xfrm>
          <a:off x="185736" y="1281892"/>
          <a:ext cx="7272339" cy="344818"/>
        </p:xfrm>
        <a:graphic>
          <a:graphicData uri="http://schemas.openxmlformats.org/drawingml/2006/table">
            <a:tbl>
              <a:tblPr/>
              <a:tblGrid>
                <a:gridCol w="2892426">
                  <a:extLst>
                    <a:ext uri="{9D8B030D-6E8A-4147-A177-3AD203B41FA5}">
                      <a16:colId xmlns:a16="http://schemas.microsoft.com/office/drawing/2014/main" val="3571011695"/>
                    </a:ext>
                  </a:extLst>
                </a:gridCol>
                <a:gridCol w="4379913">
                  <a:extLst>
                    <a:ext uri="{9D8B030D-6E8A-4147-A177-3AD203B41FA5}">
                      <a16:colId xmlns:a16="http://schemas.microsoft.com/office/drawing/2014/main" val="3210172331"/>
                    </a:ext>
                  </a:extLst>
                </a:gridCol>
              </a:tblGrid>
              <a:tr h="18479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Nom de l’entreprise présentant la référence </a:t>
                      </a: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0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41017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Compétence(s) au sein du groupement candidat: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9047361"/>
                  </a:ext>
                </a:extLst>
              </a:tr>
            </a:tbl>
          </a:graphicData>
        </a:graphic>
      </p:graphicFrame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ADD82597-D149-2F4D-D96C-DE093D2F40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248667"/>
              </p:ext>
            </p:extLst>
          </p:nvPr>
        </p:nvGraphicFramePr>
        <p:xfrm>
          <a:off x="185736" y="4642206"/>
          <a:ext cx="4571999" cy="1408988"/>
        </p:xfrm>
        <a:graphic>
          <a:graphicData uri="http://schemas.openxmlformats.org/drawingml/2006/table">
            <a:tbl>
              <a:tblPr/>
              <a:tblGrid>
                <a:gridCol w="3621087">
                  <a:extLst>
                    <a:ext uri="{9D8B030D-6E8A-4147-A177-3AD203B41FA5}">
                      <a16:colId xmlns:a16="http://schemas.microsoft.com/office/drawing/2014/main" val="1807552904"/>
                    </a:ext>
                  </a:extLst>
                </a:gridCol>
                <a:gridCol w="950912">
                  <a:extLst>
                    <a:ext uri="{9D8B030D-6E8A-4147-A177-3AD203B41FA5}">
                      <a16:colId xmlns:a16="http://schemas.microsoft.com/office/drawing/2014/main" val="47030607"/>
                    </a:ext>
                  </a:extLst>
                </a:gridCol>
              </a:tblGrid>
              <a:tr h="27360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Oui / Non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000059"/>
                  </a:ext>
                </a:extLst>
              </a:tr>
              <a:tr h="259577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taille comparable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2500 et 10 000 m² SU ou entre 6 et 24 </a:t>
                      </a:r>
                      <a:r>
                        <a:rPr lang="fr-FR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M€HT</a:t>
                      </a:r>
                      <a:r>
                        <a:rPr lang="fr-FR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travaux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090116"/>
                  </a:ext>
                </a:extLst>
              </a:tr>
              <a:tr h="259577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nature comparable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Réhabilitation résidentielle sur un site en fonctionnement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042541"/>
                  </a:ext>
                </a:extLst>
              </a:tr>
              <a:tr h="259577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Complexité (Contrat Global)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MGP, CR, MG Sectoriel, Marche de partenariat, </a:t>
                      </a:r>
                      <a:r>
                        <a:rPr lang="fr-FR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593145"/>
                  </a:ext>
                </a:extLst>
              </a:tr>
              <a:tr h="133296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 avec matériaux biosourcés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3742"/>
                  </a:ext>
                </a:extLst>
              </a:tr>
              <a:tr h="138266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Garantie de Performance Energétique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6160844"/>
                  </a:ext>
                </a:extLst>
              </a:tr>
            </a:tbl>
          </a:graphicData>
        </a:graphic>
      </p:graphicFrame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E0F49F57-BFA0-247A-6797-A063E0E57B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350194"/>
              </p:ext>
            </p:extLst>
          </p:nvPr>
        </p:nvGraphicFramePr>
        <p:xfrm>
          <a:off x="203199" y="2071212"/>
          <a:ext cx="7256464" cy="2250940"/>
        </p:xfrm>
        <a:graphic>
          <a:graphicData uri="http://schemas.openxmlformats.org/drawingml/2006/table">
            <a:tbl>
              <a:tblPr/>
              <a:tblGrid>
                <a:gridCol w="2867305">
                  <a:extLst>
                    <a:ext uri="{9D8B030D-6E8A-4147-A177-3AD203B41FA5}">
                      <a16:colId xmlns:a16="http://schemas.microsoft.com/office/drawing/2014/main" val="3719918170"/>
                    </a:ext>
                  </a:extLst>
                </a:gridCol>
                <a:gridCol w="4389159">
                  <a:extLst>
                    <a:ext uri="{9D8B030D-6E8A-4147-A177-3AD203B41FA5}">
                      <a16:colId xmlns:a16="http://schemas.microsoft.com/office/drawing/2014/main" val="1897720167"/>
                    </a:ext>
                  </a:extLst>
                </a:gridCol>
              </a:tblGrid>
              <a:tr h="18115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Objet de l’opération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0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(</a:t>
                      </a:r>
                      <a:r>
                        <a:rPr lang="fr-FR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nature bâtiment, neuf/</a:t>
                      </a:r>
                      <a:r>
                        <a:rPr lang="fr-FR" sz="10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restr</a:t>
                      </a:r>
                      <a:r>
                        <a:rPr lang="fr-FR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./</a:t>
                      </a:r>
                      <a:r>
                        <a:rPr lang="fr-FR" sz="10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rénov</a:t>
                      </a:r>
                      <a:r>
                        <a:rPr lang="fr-FR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, …)</a:t>
                      </a:r>
                      <a:endParaRPr lang="fr-FR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37764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Maître d’ouvrage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</a:t>
                      </a:r>
                      <a:endParaRPr lang="fr-FR" sz="10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4319032"/>
                  </a:ext>
                </a:extLst>
              </a:tr>
              <a:tr h="123825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Type de marché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0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628242"/>
                  </a:ext>
                </a:extLst>
              </a:tr>
              <a:tr h="130492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Membres du groupement sur l’opération (Entreprise/MOE/BE) : 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0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1423757"/>
                  </a:ext>
                </a:extLst>
              </a:tr>
              <a:tr h="113347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Le rôle du candidat 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0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(Mandataire / Co-traitant…)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804002"/>
                  </a:ext>
                </a:extLst>
              </a:tr>
              <a:tr h="162877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La mission 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0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fr-FR" sz="1000" b="0" i="1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Etudes, travaux, OPC…)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405301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Avancement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Date de livraison 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0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6445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Montant travaux €HT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0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720647"/>
                  </a:ext>
                </a:extLst>
              </a:tr>
              <a:tr h="15144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Surface Utile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0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1275428"/>
                  </a:ext>
                </a:extLst>
              </a:tr>
              <a:tr h="7239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Certification: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88432"/>
                  </a:ext>
                </a:extLst>
              </a:tr>
              <a:tr h="131445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Objectif de performance: </a:t>
                      </a:r>
                      <a:r>
                        <a:rPr lang="fr-FR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0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0276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Courte description des matériaux et systèmes mis en œuvre 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62121"/>
                  </a:ext>
                </a:extLst>
              </a:tr>
            </a:tbl>
          </a:graphicData>
        </a:graphic>
      </p:graphicFrame>
      <p:sp>
        <p:nvSpPr>
          <p:cNvPr id="9" name="ZoneTexte 14">
            <a:extLst>
              <a:ext uri="{FF2B5EF4-FFF2-40B4-BE49-F238E27FC236}">
                <a16:creationId xmlns:a16="http://schemas.microsoft.com/office/drawing/2014/main" id="{851AEEEF-0034-D7EE-4779-E4777532ECB9}"/>
              </a:ext>
            </a:extLst>
          </p:cNvPr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00011" y="4575645"/>
            <a:ext cx="7358063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altLang="fr-FR" sz="1200" b="1" u="sng" dirty="0">
                <a:latin typeface="Calibri" panose="020F0502020204030204" pitchFamily="34" charset="0"/>
                <a:cs typeface="Calibri" panose="020F0502020204030204" pitchFamily="34" charset="0"/>
              </a:rPr>
              <a:t>Caractéristiques attendues</a:t>
            </a:r>
          </a:p>
          <a:p>
            <a:pPr algn="just">
              <a:defRPr/>
            </a:pPr>
            <a:endParaRPr lang="fr-FR" altLang="fr-FR" sz="1200" i="1" dirty="0"/>
          </a:p>
        </p:txBody>
      </p:sp>
    </p:spTree>
    <p:extLst>
      <p:ext uri="{BB962C8B-B14F-4D97-AF65-F5344CB8AC3E}">
        <p14:creationId xmlns:p14="http://schemas.microsoft.com/office/powerpoint/2010/main" val="1550936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A101E5-D61A-6076-5ED7-4CDBA95AB7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id="{73C0E7E2-238B-681E-BD68-A03AE35838B4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71857" y="297871"/>
            <a:ext cx="122697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600" b="1" dirty="0"/>
              <a:t>Candidature pour le MGP relatif à la réhabilitation de la résidence Jean Paul Sartre à Belfort</a:t>
            </a:r>
          </a:p>
        </p:txBody>
      </p:sp>
      <p:sp>
        <p:nvSpPr>
          <p:cNvPr id="6150" name="Rectangle 16">
            <a:extLst>
              <a:ext uri="{FF2B5EF4-FFF2-40B4-BE49-F238E27FC236}">
                <a16:creationId xmlns:a16="http://schemas.microsoft.com/office/drawing/2014/main" id="{7E912431-04D5-6114-AB35-7D57F3C54EC5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42875" y="6117523"/>
            <a:ext cx="7358063" cy="4407601"/>
          </a:xfrm>
          <a:prstGeom prst="rect">
            <a:avLst/>
          </a:prstGeom>
          <a:noFill/>
          <a:ln w="6350" algn="ctr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endParaRPr lang="fr-FR" altLang="fr-FR" sz="2400"/>
          </a:p>
        </p:txBody>
      </p:sp>
      <p:sp>
        <p:nvSpPr>
          <p:cNvPr id="6151" name="Rectangle 17">
            <a:extLst>
              <a:ext uri="{FF2B5EF4-FFF2-40B4-BE49-F238E27FC236}">
                <a16:creationId xmlns:a16="http://schemas.microsoft.com/office/drawing/2014/main" id="{91BD63E5-9B8E-9FAF-ABF8-44AF9B799637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621588" y="1281892"/>
            <a:ext cx="7343775" cy="9243232"/>
          </a:xfrm>
          <a:prstGeom prst="rect">
            <a:avLst/>
          </a:prstGeom>
          <a:noFill/>
          <a:ln w="6350" algn="ctr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endParaRPr lang="fr-FR" altLang="fr-FR" sz="2400"/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E602E27E-5A92-7D4C-1D31-B4AAB5D94A77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42875" y="6117523"/>
            <a:ext cx="1036000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defRPr/>
            </a:pPr>
            <a:r>
              <a:rPr lang="fr-FR" altLang="fr-FR" sz="1100" b="1" i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Illustrations</a:t>
            </a:r>
          </a:p>
          <a:p>
            <a:pPr algn="just">
              <a:defRPr/>
            </a:pPr>
            <a:r>
              <a:rPr lang="fr-FR" altLang="fr-FR" sz="11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F8A5C817-7A1C-B8C8-2429-0570C5603BCF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623175" y="1361946"/>
            <a:ext cx="1036000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defRPr/>
            </a:pPr>
            <a:r>
              <a:rPr lang="fr-FR" altLang="fr-FR" sz="1100" b="1" i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Illustrations</a:t>
            </a:r>
          </a:p>
          <a:p>
            <a:pPr algn="just">
              <a:defRPr/>
            </a:pPr>
            <a:r>
              <a:rPr lang="fr-FR" altLang="fr-FR" sz="11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" name="ZoneTexte 14">
            <a:extLst>
              <a:ext uri="{FF2B5EF4-FFF2-40B4-BE49-F238E27FC236}">
                <a16:creationId xmlns:a16="http://schemas.microsoft.com/office/drawing/2014/main" id="{455A060D-45B4-7842-3849-E7FFC7806965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0012" y="1716638"/>
            <a:ext cx="7358063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altLang="fr-FR" sz="12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 sur la référence présentée:</a:t>
            </a:r>
          </a:p>
          <a:p>
            <a:pPr algn="just">
              <a:defRPr/>
            </a:pPr>
            <a:endParaRPr lang="fr-FR" altLang="fr-FR" sz="1200" i="1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C2CF92F9-178F-A57F-9BAA-C7B8A1B8A9BD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31762" y="596231"/>
            <a:ext cx="7343775" cy="9233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fr-FR" altLang="fr-FR" sz="12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 = A compléter par le candidat</a:t>
            </a:r>
            <a:endParaRPr lang="fr-FR" altLang="fr-FR" sz="12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endParaRPr lang="fr-FR" altLang="fr-FR" sz="12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r>
              <a:rPr lang="fr-FR" altLang="fr-FR" sz="12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Renseignements sur le candidat:</a:t>
            </a:r>
          </a:p>
          <a:p>
            <a:pPr algn="just">
              <a:defRPr/>
            </a:pPr>
            <a:r>
              <a:rPr lang="fr-FR" altLang="fr-FR" sz="18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D3E4F71E-C61E-1E53-B539-869C3BC91027}"/>
              </a:ext>
            </a:extLst>
          </p:cNvPr>
          <p:cNvGraphicFramePr>
            <a:graphicFrameLocks noGrp="1"/>
          </p:cNvGraphicFramePr>
          <p:nvPr/>
        </p:nvGraphicFramePr>
        <p:xfrm>
          <a:off x="185736" y="1281892"/>
          <a:ext cx="7272339" cy="344818"/>
        </p:xfrm>
        <a:graphic>
          <a:graphicData uri="http://schemas.openxmlformats.org/drawingml/2006/table">
            <a:tbl>
              <a:tblPr/>
              <a:tblGrid>
                <a:gridCol w="2892426">
                  <a:extLst>
                    <a:ext uri="{9D8B030D-6E8A-4147-A177-3AD203B41FA5}">
                      <a16:colId xmlns:a16="http://schemas.microsoft.com/office/drawing/2014/main" val="3571011695"/>
                    </a:ext>
                  </a:extLst>
                </a:gridCol>
                <a:gridCol w="4379913">
                  <a:extLst>
                    <a:ext uri="{9D8B030D-6E8A-4147-A177-3AD203B41FA5}">
                      <a16:colId xmlns:a16="http://schemas.microsoft.com/office/drawing/2014/main" val="3210172331"/>
                    </a:ext>
                  </a:extLst>
                </a:gridCol>
              </a:tblGrid>
              <a:tr h="18479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Nom de l’entreprise présentant la référence </a:t>
                      </a: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0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41017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Compétence(s) au sein du groupement candidat: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9047361"/>
                  </a:ext>
                </a:extLst>
              </a:tr>
            </a:tbl>
          </a:graphicData>
        </a:graphic>
      </p:graphicFrame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EC367B5E-0FEF-BFF1-040B-C7C77A85AEBF}"/>
              </a:ext>
            </a:extLst>
          </p:cNvPr>
          <p:cNvGraphicFramePr>
            <a:graphicFrameLocks noGrp="1"/>
          </p:cNvGraphicFramePr>
          <p:nvPr/>
        </p:nvGraphicFramePr>
        <p:xfrm>
          <a:off x="185736" y="4642206"/>
          <a:ext cx="4571999" cy="1408988"/>
        </p:xfrm>
        <a:graphic>
          <a:graphicData uri="http://schemas.openxmlformats.org/drawingml/2006/table">
            <a:tbl>
              <a:tblPr/>
              <a:tblGrid>
                <a:gridCol w="3621087">
                  <a:extLst>
                    <a:ext uri="{9D8B030D-6E8A-4147-A177-3AD203B41FA5}">
                      <a16:colId xmlns:a16="http://schemas.microsoft.com/office/drawing/2014/main" val="1807552904"/>
                    </a:ext>
                  </a:extLst>
                </a:gridCol>
                <a:gridCol w="950912">
                  <a:extLst>
                    <a:ext uri="{9D8B030D-6E8A-4147-A177-3AD203B41FA5}">
                      <a16:colId xmlns:a16="http://schemas.microsoft.com/office/drawing/2014/main" val="47030607"/>
                    </a:ext>
                  </a:extLst>
                </a:gridCol>
              </a:tblGrid>
              <a:tr h="27360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Oui / Non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000059"/>
                  </a:ext>
                </a:extLst>
              </a:tr>
              <a:tr h="259577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taille comparable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2500 et 10 000 m² SU ou entre 6 et 24 </a:t>
                      </a:r>
                      <a:r>
                        <a:rPr lang="fr-FR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M€HT</a:t>
                      </a:r>
                      <a:r>
                        <a:rPr lang="fr-FR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travaux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090116"/>
                  </a:ext>
                </a:extLst>
              </a:tr>
              <a:tr h="259577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nature comparable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Réhabilitation résidentielle sur un site en fonctionnement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042541"/>
                  </a:ext>
                </a:extLst>
              </a:tr>
              <a:tr h="259577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Complexité (Contrat Global)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MGP, CR, MG Sectoriel, Marche de partenariat, </a:t>
                      </a:r>
                      <a:r>
                        <a:rPr lang="fr-FR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593145"/>
                  </a:ext>
                </a:extLst>
              </a:tr>
              <a:tr h="133296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 avec matériaux biosourcés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3742"/>
                  </a:ext>
                </a:extLst>
              </a:tr>
              <a:tr h="138266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Garantie de Performance Energétique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6160844"/>
                  </a:ext>
                </a:extLst>
              </a:tr>
            </a:tbl>
          </a:graphicData>
        </a:graphic>
      </p:graphicFrame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F4DE7978-9277-61BF-9C5B-54B6CB9A5930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2071212"/>
          <a:ext cx="7256464" cy="2250940"/>
        </p:xfrm>
        <a:graphic>
          <a:graphicData uri="http://schemas.openxmlformats.org/drawingml/2006/table">
            <a:tbl>
              <a:tblPr/>
              <a:tblGrid>
                <a:gridCol w="2867305">
                  <a:extLst>
                    <a:ext uri="{9D8B030D-6E8A-4147-A177-3AD203B41FA5}">
                      <a16:colId xmlns:a16="http://schemas.microsoft.com/office/drawing/2014/main" val="3719918170"/>
                    </a:ext>
                  </a:extLst>
                </a:gridCol>
                <a:gridCol w="4389159">
                  <a:extLst>
                    <a:ext uri="{9D8B030D-6E8A-4147-A177-3AD203B41FA5}">
                      <a16:colId xmlns:a16="http://schemas.microsoft.com/office/drawing/2014/main" val="1897720167"/>
                    </a:ext>
                  </a:extLst>
                </a:gridCol>
              </a:tblGrid>
              <a:tr h="18115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Objet de l’opération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0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(</a:t>
                      </a:r>
                      <a:r>
                        <a:rPr lang="fr-FR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nature bâtiment, neuf/</a:t>
                      </a:r>
                      <a:r>
                        <a:rPr lang="fr-FR" sz="10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restr</a:t>
                      </a:r>
                      <a:r>
                        <a:rPr lang="fr-FR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./</a:t>
                      </a:r>
                      <a:r>
                        <a:rPr lang="fr-FR" sz="10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rénov</a:t>
                      </a:r>
                      <a:r>
                        <a:rPr lang="fr-FR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, …)</a:t>
                      </a:r>
                      <a:endParaRPr lang="fr-FR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37764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Maître d’ouvrage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</a:t>
                      </a:r>
                      <a:endParaRPr lang="fr-FR" sz="10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4319032"/>
                  </a:ext>
                </a:extLst>
              </a:tr>
              <a:tr h="123825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Type de marché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0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628242"/>
                  </a:ext>
                </a:extLst>
              </a:tr>
              <a:tr h="130492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Membres du groupement sur l’opération (Entreprise/MOE/BE) : 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0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1423757"/>
                  </a:ext>
                </a:extLst>
              </a:tr>
              <a:tr h="113347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Le rôle du candidat 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0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(Mandataire / Co-traitant…)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804002"/>
                  </a:ext>
                </a:extLst>
              </a:tr>
              <a:tr h="162877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La mission 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0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fr-FR" sz="1000" b="0" i="1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Etudes, travaux, OPC…)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405301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Avancement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Date de livraison 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0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6445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Montant travaux €HT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0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720647"/>
                  </a:ext>
                </a:extLst>
              </a:tr>
              <a:tr h="15144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Surface Utile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0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1275428"/>
                  </a:ext>
                </a:extLst>
              </a:tr>
              <a:tr h="7239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Certification: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88432"/>
                  </a:ext>
                </a:extLst>
              </a:tr>
              <a:tr h="131445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Objectif de performance: </a:t>
                      </a:r>
                      <a:r>
                        <a:rPr lang="fr-FR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0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0276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Courte description des matériaux et systèmes mis en œuvre 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62121"/>
                  </a:ext>
                </a:extLst>
              </a:tr>
            </a:tbl>
          </a:graphicData>
        </a:graphic>
      </p:graphicFrame>
      <p:sp>
        <p:nvSpPr>
          <p:cNvPr id="9" name="ZoneTexte 14">
            <a:extLst>
              <a:ext uri="{FF2B5EF4-FFF2-40B4-BE49-F238E27FC236}">
                <a16:creationId xmlns:a16="http://schemas.microsoft.com/office/drawing/2014/main" id="{78321B36-A15A-9F56-3742-6E2C4FDC8EBD}"/>
              </a:ext>
            </a:extLst>
          </p:cNvPr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00011" y="4575645"/>
            <a:ext cx="7358063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altLang="fr-FR" sz="1200" b="1" u="sng" dirty="0">
                <a:latin typeface="Calibri" panose="020F0502020204030204" pitchFamily="34" charset="0"/>
                <a:cs typeface="Calibri" panose="020F0502020204030204" pitchFamily="34" charset="0"/>
              </a:rPr>
              <a:t>Caractéristiques attendues</a:t>
            </a:r>
          </a:p>
          <a:p>
            <a:pPr algn="just">
              <a:defRPr/>
            </a:pPr>
            <a:endParaRPr lang="fr-FR" altLang="fr-FR" sz="1200" i="1" dirty="0"/>
          </a:p>
        </p:txBody>
      </p:sp>
    </p:spTree>
    <p:extLst>
      <p:ext uri="{BB962C8B-B14F-4D97-AF65-F5344CB8AC3E}">
        <p14:creationId xmlns:p14="http://schemas.microsoft.com/office/powerpoint/2010/main" val="1766313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733F22-5015-32FA-A667-08D737236F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id="{538A59FD-47D7-87F1-FB31-09E4A3B0DED7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71857" y="297871"/>
            <a:ext cx="122697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600" b="1" dirty="0"/>
              <a:t>Candidature pour le MGP relatif à la réhabilitation de la résidence Jean Paul Sartre à Belfort</a:t>
            </a:r>
          </a:p>
        </p:txBody>
      </p:sp>
      <p:sp>
        <p:nvSpPr>
          <p:cNvPr id="6150" name="Rectangle 16">
            <a:extLst>
              <a:ext uri="{FF2B5EF4-FFF2-40B4-BE49-F238E27FC236}">
                <a16:creationId xmlns:a16="http://schemas.microsoft.com/office/drawing/2014/main" id="{B052E37A-8372-59FC-001B-4406FFA52EFF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42875" y="6117523"/>
            <a:ext cx="7358063" cy="4407601"/>
          </a:xfrm>
          <a:prstGeom prst="rect">
            <a:avLst/>
          </a:prstGeom>
          <a:noFill/>
          <a:ln w="6350" algn="ctr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endParaRPr lang="fr-FR" altLang="fr-FR" sz="2400"/>
          </a:p>
        </p:txBody>
      </p:sp>
      <p:sp>
        <p:nvSpPr>
          <p:cNvPr id="6151" name="Rectangle 17">
            <a:extLst>
              <a:ext uri="{FF2B5EF4-FFF2-40B4-BE49-F238E27FC236}">
                <a16:creationId xmlns:a16="http://schemas.microsoft.com/office/drawing/2014/main" id="{A6247C7D-B786-CAC9-442A-77406E184A4A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621588" y="1281892"/>
            <a:ext cx="7343775" cy="9243232"/>
          </a:xfrm>
          <a:prstGeom prst="rect">
            <a:avLst/>
          </a:prstGeom>
          <a:noFill/>
          <a:ln w="6350" algn="ctr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endParaRPr lang="fr-FR" altLang="fr-FR" sz="2400"/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6979C6F8-A779-D625-0761-975E12933BD4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42875" y="6117523"/>
            <a:ext cx="1036000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defRPr/>
            </a:pPr>
            <a:r>
              <a:rPr lang="fr-FR" altLang="fr-FR" sz="1100" b="1" i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Illustrations</a:t>
            </a:r>
          </a:p>
          <a:p>
            <a:pPr algn="just">
              <a:defRPr/>
            </a:pPr>
            <a:r>
              <a:rPr lang="fr-FR" altLang="fr-FR" sz="11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E2E8F0B7-E3ED-C376-AF47-BF5273C1A11F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623175" y="1361946"/>
            <a:ext cx="1036000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defRPr/>
            </a:pPr>
            <a:r>
              <a:rPr lang="fr-FR" altLang="fr-FR" sz="1100" b="1" i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Illustrations</a:t>
            </a:r>
          </a:p>
          <a:p>
            <a:pPr algn="just">
              <a:defRPr/>
            </a:pPr>
            <a:r>
              <a:rPr lang="fr-FR" altLang="fr-FR" sz="11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" name="ZoneTexte 14">
            <a:extLst>
              <a:ext uri="{FF2B5EF4-FFF2-40B4-BE49-F238E27FC236}">
                <a16:creationId xmlns:a16="http://schemas.microsoft.com/office/drawing/2014/main" id="{44693B60-A26A-A770-F581-D2DBCED3FF72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0012" y="1716638"/>
            <a:ext cx="7358063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altLang="fr-FR" sz="12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 sur la référence présentée:</a:t>
            </a:r>
          </a:p>
          <a:p>
            <a:pPr algn="just">
              <a:defRPr/>
            </a:pPr>
            <a:endParaRPr lang="fr-FR" altLang="fr-FR" sz="1200" i="1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BD71D3ED-18D4-3913-B738-D5C47B161681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31762" y="596231"/>
            <a:ext cx="7343775" cy="9233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fr-FR" altLang="fr-FR" sz="12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 = A compléter par le candidat</a:t>
            </a:r>
            <a:endParaRPr lang="fr-FR" altLang="fr-FR" sz="12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endParaRPr lang="fr-FR" altLang="fr-FR" sz="12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defRPr/>
            </a:pPr>
            <a:r>
              <a:rPr lang="fr-FR" altLang="fr-FR" sz="12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Renseignements sur le candidat:</a:t>
            </a:r>
          </a:p>
          <a:p>
            <a:pPr algn="just">
              <a:defRPr/>
            </a:pPr>
            <a:r>
              <a:rPr lang="fr-FR" altLang="fr-FR" sz="1800" b="1" i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4FAF5DCC-2D49-484F-4FC1-E52EB3DC76E5}"/>
              </a:ext>
            </a:extLst>
          </p:cNvPr>
          <p:cNvGraphicFramePr>
            <a:graphicFrameLocks noGrp="1"/>
          </p:cNvGraphicFramePr>
          <p:nvPr/>
        </p:nvGraphicFramePr>
        <p:xfrm>
          <a:off x="185736" y="1281892"/>
          <a:ext cx="7272339" cy="344818"/>
        </p:xfrm>
        <a:graphic>
          <a:graphicData uri="http://schemas.openxmlformats.org/drawingml/2006/table">
            <a:tbl>
              <a:tblPr/>
              <a:tblGrid>
                <a:gridCol w="2892426">
                  <a:extLst>
                    <a:ext uri="{9D8B030D-6E8A-4147-A177-3AD203B41FA5}">
                      <a16:colId xmlns:a16="http://schemas.microsoft.com/office/drawing/2014/main" val="3571011695"/>
                    </a:ext>
                  </a:extLst>
                </a:gridCol>
                <a:gridCol w="4379913">
                  <a:extLst>
                    <a:ext uri="{9D8B030D-6E8A-4147-A177-3AD203B41FA5}">
                      <a16:colId xmlns:a16="http://schemas.microsoft.com/office/drawing/2014/main" val="3210172331"/>
                    </a:ext>
                  </a:extLst>
                </a:gridCol>
              </a:tblGrid>
              <a:tr h="18479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Nom de l’entreprise présentant la référence </a:t>
                      </a: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0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41017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Compétence(s) au sein du groupement candidat: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9047361"/>
                  </a:ext>
                </a:extLst>
              </a:tr>
            </a:tbl>
          </a:graphicData>
        </a:graphic>
      </p:graphicFrame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92A05610-3E72-3320-C4C6-796B0BF8879E}"/>
              </a:ext>
            </a:extLst>
          </p:cNvPr>
          <p:cNvGraphicFramePr>
            <a:graphicFrameLocks noGrp="1"/>
          </p:cNvGraphicFramePr>
          <p:nvPr/>
        </p:nvGraphicFramePr>
        <p:xfrm>
          <a:off x="185736" y="4642206"/>
          <a:ext cx="4571999" cy="1408988"/>
        </p:xfrm>
        <a:graphic>
          <a:graphicData uri="http://schemas.openxmlformats.org/drawingml/2006/table">
            <a:tbl>
              <a:tblPr/>
              <a:tblGrid>
                <a:gridCol w="3621087">
                  <a:extLst>
                    <a:ext uri="{9D8B030D-6E8A-4147-A177-3AD203B41FA5}">
                      <a16:colId xmlns:a16="http://schemas.microsoft.com/office/drawing/2014/main" val="1807552904"/>
                    </a:ext>
                  </a:extLst>
                </a:gridCol>
                <a:gridCol w="950912">
                  <a:extLst>
                    <a:ext uri="{9D8B030D-6E8A-4147-A177-3AD203B41FA5}">
                      <a16:colId xmlns:a16="http://schemas.microsoft.com/office/drawing/2014/main" val="47030607"/>
                    </a:ext>
                  </a:extLst>
                </a:gridCol>
              </a:tblGrid>
              <a:tr h="27360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Oui / Non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000059"/>
                  </a:ext>
                </a:extLst>
              </a:tr>
              <a:tr h="259577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taille comparable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2500 et 10 000 m² SU ou entre 6 et 24 </a:t>
                      </a:r>
                      <a:r>
                        <a:rPr lang="fr-FR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M€HT</a:t>
                      </a:r>
                      <a:r>
                        <a:rPr lang="fr-FR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travaux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090116"/>
                  </a:ext>
                </a:extLst>
              </a:tr>
              <a:tr h="259577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de nature comparable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Réhabilitation résidentielle sur un site en fonctionnement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042541"/>
                  </a:ext>
                </a:extLst>
              </a:tr>
              <a:tr h="259577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Complexité (Contrat Global)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MGP, CR, MG Sectoriel, Marche de partenariat, </a:t>
                      </a:r>
                      <a:r>
                        <a:rPr lang="fr-FR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593145"/>
                  </a:ext>
                </a:extLst>
              </a:tr>
              <a:tr h="133296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 avec matériaux biosourcés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3742"/>
                  </a:ext>
                </a:extLst>
              </a:tr>
              <a:tr h="138266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Garantie de Performance Energétique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6160844"/>
                  </a:ext>
                </a:extLst>
              </a:tr>
            </a:tbl>
          </a:graphicData>
        </a:graphic>
      </p:graphicFrame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CBDC0BF6-C18E-7067-AB11-722AB20808A3}"/>
              </a:ext>
            </a:extLst>
          </p:cNvPr>
          <p:cNvGraphicFramePr>
            <a:graphicFrameLocks noGrp="1"/>
          </p:cNvGraphicFramePr>
          <p:nvPr/>
        </p:nvGraphicFramePr>
        <p:xfrm>
          <a:off x="203199" y="2071212"/>
          <a:ext cx="7256464" cy="2250940"/>
        </p:xfrm>
        <a:graphic>
          <a:graphicData uri="http://schemas.openxmlformats.org/drawingml/2006/table">
            <a:tbl>
              <a:tblPr/>
              <a:tblGrid>
                <a:gridCol w="2867305">
                  <a:extLst>
                    <a:ext uri="{9D8B030D-6E8A-4147-A177-3AD203B41FA5}">
                      <a16:colId xmlns:a16="http://schemas.microsoft.com/office/drawing/2014/main" val="3719918170"/>
                    </a:ext>
                  </a:extLst>
                </a:gridCol>
                <a:gridCol w="4389159">
                  <a:extLst>
                    <a:ext uri="{9D8B030D-6E8A-4147-A177-3AD203B41FA5}">
                      <a16:colId xmlns:a16="http://schemas.microsoft.com/office/drawing/2014/main" val="1897720167"/>
                    </a:ext>
                  </a:extLst>
                </a:gridCol>
              </a:tblGrid>
              <a:tr h="18115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Objet de l’opération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0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(</a:t>
                      </a:r>
                      <a:r>
                        <a:rPr lang="fr-FR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nature bâtiment, neuf/</a:t>
                      </a:r>
                      <a:r>
                        <a:rPr lang="fr-FR" sz="10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restr</a:t>
                      </a:r>
                      <a:r>
                        <a:rPr lang="fr-FR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./</a:t>
                      </a:r>
                      <a:r>
                        <a:rPr lang="fr-FR" sz="10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rénov</a:t>
                      </a:r>
                      <a:r>
                        <a:rPr lang="fr-FR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, …)</a:t>
                      </a:r>
                      <a:endParaRPr lang="fr-FR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37764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Maître d’ouvrage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</a:t>
                      </a:r>
                      <a:endParaRPr lang="fr-FR" sz="10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4319032"/>
                  </a:ext>
                </a:extLst>
              </a:tr>
              <a:tr h="123825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Type de marché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 </a:t>
                      </a:r>
                      <a:endParaRPr lang="fr-FR" sz="10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628242"/>
                  </a:ext>
                </a:extLst>
              </a:tr>
              <a:tr h="130492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Membres du groupement sur l’opération (Entreprise/MOE/BE) : 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0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1423757"/>
                  </a:ext>
                </a:extLst>
              </a:tr>
              <a:tr h="113347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Le rôle du candidat 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0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 </a:t>
                      </a:r>
                      <a:r>
                        <a:rPr lang="fr-FR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(Mandataire / Co-traitant…)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804002"/>
                  </a:ext>
                </a:extLst>
              </a:tr>
              <a:tr h="162877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La mission 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000" b="0" i="0" u="none" strike="noStrike" dirty="0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fr-FR" sz="1000" b="0" i="1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Etudes, travaux, OPC…)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405301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Avancement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Date de livraison 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0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6445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Montant travaux €HT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fr-FR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0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720647"/>
                  </a:ext>
                </a:extLst>
              </a:tr>
              <a:tr h="151448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Surface Utile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endParaRPr lang="fr-FR" sz="10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1275428"/>
                  </a:ext>
                </a:extLst>
              </a:tr>
              <a:tr h="7239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Certification: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88432"/>
                  </a:ext>
                </a:extLst>
              </a:tr>
              <a:tr h="131445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Objectif de performance: </a:t>
                      </a:r>
                      <a:r>
                        <a:rPr lang="fr-FR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fr-FR" sz="1000" b="0" i="0" u="none" strike="noStrike">
                        <a:solidFill>
                          <a:srgbClr val="2D2DB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0276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2D2DB9"/>
                          </a:solidFill>
                          <a:effectLst/>
                          <a:latin typeface="Calibri" panose="020F0502020204030204" pitchFamily="34" charset="0"/>
                        </a:rPr>
                        <a:t>Courte description des matériaux et systèmes mis en œuvre :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ctr">
                        <a:buNone/>
                      </a:pPr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62121"/>
                  </a:ext>
                </a:extLst>
              </a:tr>
            </a:tbl>
          </a:graphicData>
        </a:graphic>
      </p:graphicFrame>
      <p:sp>
        <p:nvSpPr>
          <p:cNvPr id="9" name="ZoneTexte 14">
            <a:extLst>
              <a:ext uri="{FF2B5EF4-FFF2-40B4-BE49-F238E27FC236}">
                <a16:creationId xmlns:a16="http://schemas.microsoft.com/office/drawing/2014/main" id="{4F1652ED-91D3-F131-1188-D0B4CD615FE4}"/>
              </a:ext>
            </a:extLst>
          </p:cNvPr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00011" y="4575645"/>
            <a:ext cx="7358063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altLang="fr-FR" sz="1200" b="1" u="sng" dirty="0">
                <a:latin typeface="Calibri" panose="020F0502020204030204" pitchFamily="34" charset="0"/>
                <a:cs typeface="Calibri" panose="020F0502020204030204" pitchFamily="34" charset="0"/>
              </a:rPr>
              <a:t>Caractéristiques attendues</a:t>
            </a:r>
          </a:p>
          <a:p>
            <a:pPr algn="just">
              <a:defRPr/>
            </a:pPr>
            <a:endParaRPr lang="fr-FR" altLang="fr-FR" sz="1200" i="1" dirty="0"/>
          </a:p>
        </p:txBody>
      </p:sp>
    </p:spTree>
    <p:extLst>
      <p:ext uri="{BB962C8B-B14F-4D97-AF65-F5344CB8AC3E}">
        <p14:creationId xmlns:p14="http://schemas.microsoft.com/office/powerpoint/2010/main" val="385493746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heme/theme1.xml><?xml version="1.0" encoding="utf-8"?>
<a:theme xmlns:a="http://schemas.openxmlformats.org/drawingml/2006/main" name="1_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17331</TotalTime>
  <Words>3995</Words>
  <Application>Microsoft Office PowerPoint</Application>
  <PresentationFormat>Personnalisé</PresentationFormat>
  <Paragraphs>864</Paragraphs>
  <Slides>24</Slides>
  <Notes>18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8" baseType="lpstr">
      <vt:lpstr>Titillium</vt:lpstr>
      <vt:lpstr>Calibri</vt:lpstr>
      <vt:lpstr>Arial</vt:lpstr>
      <vt:lpstr>1_Modèle par défaut</vt:lpstr>
      <vt:lpstr>MPGP RELATIF À LA RÉHABILITATION DE LA RÉSIDENCE JEAN PAUL SARTRE À BELFORT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Thaïs YANGUI</dc:creator>
  <cp:lastModifiedBy>Edmond COMMARE</cp:lastModifiedBy>
  <cp:revision>519</cp:revision>
  <cp:lastPrinted>2021-07-08T11:26:46Z</cp:lastPrinted>
  <dcterms:modified xsi:type="dcterms:W3CDTF">2025-09-03T13:53:33Z</dcterms:modified>
</cp:coreProperties>
</file>