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9926638" cy="1430178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27" d="100"/>
          <a:sy n="127" d="100"/>
        </p:scale>
        <p:origin x="3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8778A-CE49-418E-9E00-FCA8CEEBA422}" type="datetimeFigureOut">
              <a:rPr lang="fr-FR" smtClean="0"/>
              <a:t>25/01/2021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E8810-AA1F-412B-999E-6D8F49901E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0523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8778A-CE49-418E-9E00-FCA8CEEBA422}" type="datetimeFigureOut">
              <a:rPr lang="fr-FR" smtClean="0"/>
              <a:t>25/01/2021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E8810-AA1F-412B-999E-6D8F49901E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5683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8778A-CE49-418E-9E00-FCA8CEEBA422}" type="datetimeFigureOut">
              <a:rPr lang="fr-FR" smtClean="0"/>
              <a:t>25/01/2021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E8810-AA1F-412B-999E-6D8F49901E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6590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8778A-CE49-418E-9E00-FCA8CEEBA422}" type="datetimeFigureOut">
              <a:rPr lang="fr-FR" smtClean="0"/>
              <a:t>25/01/2021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E8810-AA1F-412B-999E-6D8F49901E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3536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8778A-CE49-418E-9E00-FCA8CEEBA422}" type="datetimeFigureOut">
              <a:rPr lang="fr-FR" smtClean="0"/>
              <a:t>25/01/2021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E8810-AA1F-412B-999E-6D8F49901E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9458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8778A-CE49-418E-9E00-FCA8CEEBA422}" type="datetimeFigureOut">
              <a:rPr lang="fr-FR" smtClean="0"/>
              <a:t>25/01/2021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E8810-AA1F-412B-999E-6D8F49901E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8556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8778A-CE49-418E-9E00-FCA8CEEBA422}" type="datetimeFigureOut">
              <a:rPr lang="fr-FR" smtClean="0"/>
              <a:t>25/01/2021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E8810-AA1F-412B-999E-6D8F49901E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7058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8778A-CE49-418E-9E00-FCA8CEEBA422}" type="datetimeFigureOut">
              <a:rPr lang="fr-FR" smtClean="0"/>
              <a:t>25/01/2021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E8810-AA1F-412B-999E-6D8F49901E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8130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8778A-CE49-418E-9E00-FCA8CEEBA422}" type="datetimeFigureOut">
              <a:rPr lang="fr-FR" smtClean="0"/>
              <a:t>25/01/2021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E8810-AA1F-412B-999E-6D8F49901E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3557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8778A-CE49-418E-9E00-FCA8CEEBA422}" type="datetimeFigureOut">
              <a:rPr lang="fr-FR" smtClean="0"/>
              <a:t>25/01/2021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E8810-AA1F-412B-999E-6D8F49901E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7723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8778A-CE49-418E-9E00-FCA8CEEBA422}" type="datetimeFigureOut">
              <a:rPr lang="fr-FR" smtClean="0"/>
              <a:t>25/01/2021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E8810-AA1F-412B-999E-6D8F49901E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8825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28778A-CE49-418E-9E00-FCA8CEEBA422}" type="datetimeFigureOut">
              <a:rPr lang="fr-FR" smtClean="0"/>
              <a:t>25/01/2021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BE8810-AA1F-412B-999E-6D8F49901E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8013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015"/>
            <a:ext cx="9601693" cy="6775798"/>
          </a:xfrm>
          <a:prstGeom prst="rect">
            <a:avLst/>
          </a:prstGeom>
        </p:spPr>
      </p:pic>
      <p:cxnSp>
        <p:nvCxnSpPr>
          <p:cNvPr id="6" name="Connecteur droit 5"/>
          <p:cNvCxnSpPr/>
          <p:nvPr/>
        </p:nvCxnSpPr>
        <p:spPr>
          <a:xfrm>
            <a:off x="9788064" y="1554307"/>
            <a:ext cx="283069" cy="5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 flipV="1">
            <a:off x="1215879" y="2624557"/>
            <a:ext cx="2352908" cy="6096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 flipV="1">
            <a:off x="3546088" y="2330605"/>
            <a:ext cx="22699" cy="2939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 flipH="1" flipV="1">
            <a:off x="1212090" y="3234157"/>
            <a:ext cx="200399" cy="79515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flipH="1" flipV="1">
            <a:off x="3568789" y="2330606"/>
            <a:ext cx="1406997" cy="25647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 flipH="1" flipV="1">
            <a:off x="6824746" y="2663286"/>
            <a:ext cx="928139" cy="76466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 flipV="1">
            <a:off x="6066263" y="2663285"/>
            <a:ext cx="758482" cy="4646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 flipH="1" flipV="1">
            <a:off x="4975786" y="2587083"/>
            <a:ext cx="1090477" cy="1152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/>
        </p:nvCxnSpPr>
        <p:spPr>
          <a:xfrm flipV="1">
            <a:off x="1398461" y="3470101"/>
            <a:ext cx="2086295" cy="55920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 flipH="1" flipV="1">
            <a:off x="3471774" y="3468031"/>
            <a:ext cx="74314" cy="87020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ZoneTexte 44"/>
          <p:cNvSpPr txBox="1"/>
          <p:nvPr/>
        </p:nvSpPr>
        <p:spPr>
          <a:xfrm>
            <a:off x="1557869" y="1134128"/>
            <a:ext cx="2653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ZAC DUMOULON</a:t>
            </a:r>
            <a:endParaRPr lang="fr-FR" dirty="0"/>
          </a:p>
        </p:txBody>
      </p:sp>
      <p:sp>
        <p:nvSpPr>
          <p:cNvPr id="46" name="ZoneTexte 45"/>
          <p:cNvSpPr txBox="1"/>
          <p:nvPr/>
        </p:nvSpPr>
        <p:spPr>
          <a:xfrm>
            <a:off x="4302575" y="4842482"/>
            <a:ext cx="2653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SECTEUR VALLEE</a:t>
            </a:r>
            <a:endParaRPr lang="fr-FR" dirty="0"/>
          </a:p>
        </p:txBody>
      </p:sp>
      <p:sp>
        <p:nvSpPr>
          <p:cNvPr id="47" name="ZoneTexte 46"/>
          <p:cNvSpPr txBox="1"/>
          <p:nvPr/>
        </p:nvSpPr>
        <p:spPr>
          <a:xfrm>
            <a:off x="6959053" y="2593792"/>
            <a:ext cx="2653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QUARTIER DU </a:t>
            </a:r>
          </a:p>
          <a:p>
            <a:r>
              <a:rPr lang="fr-FR" dirty="0" smtClean="0"/>
              <a:t>BELVEDERE</a:t>
            </a:r>
            <a:endParaRPr lang="fr-FR" dirty="0"/>
          </a:p>
        </p:txBody>
      </p:sp>
      <p:cxnSp>
        <p:nvCxnSpPr>
          <p:cNvPr id="48" name="Connecteur droit 47"/>
          <p:cNvCxnSpPr/>
          <p:nvPr/>
        </p:nvCxnSpPr>
        <p:spPr>
          <a:xfrm flipV="1">
            <a:off x="2120877" y="4318405"/>
            <a:ext cx="1428983" cy="30479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/>
          <p:cNvCxnSpPr/>
          <p:nvPr/>
        </p:nvCxnSpPr>
        <p:spPr>
          <a:xfrm flipH="1" flipV="1">
            <a:off x="2112897" y="4623203"/>
            <a:ext cx="7980" cy="63727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49"/>
          <p:cNvCxnSpPr/>
          <p:nvPr/>
        </p:nvCxnSpPr>
        <p:spPr>
          <a:xfrm flipV="1">
            <a:off x="1728439" y="5252637"/>
            <a:ext cx="388216" cy="21073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50"/>
          <p:cNvCxnSpPr/>
          <p:nvPr/>
        </p:nvCxnSpPr>
        <p:spPr>
          <a:xfrm flipH="1" flipV="1">
            <a:off x="1745919" y="5446022"/>
            <a:ext cx="314066" cy="68553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51"/>
          <p:cNvCxnSpPr/>
          <p:nvPr/>
        </p:nvCxnSpPr>
        <p:spPr>
          <a:xfrm flipV="1">
            <a:off x="2081562" y="5951847"/>
            <a:ext cx="369029" cy="19959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52"/>
          <p:cNvCxnSpPr/>
          <p:nvPr/>
        </p:nvCxnSpPr>
        <p:spPr>
          <a:xfrm flipV="1">
            <a:off x="2441608" y="5715001"/>
            <a:ext cx="780370" cy="23189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68"/>
          <p:cNvCxnSpPr/>
          <p:nvPr/>
        </p:nvCxnSpPr>
        <p:spPr>
          <a:xfrm>
            <a:off x="3221978" y="5718293"/>
            <a:ext cx="453015" cy="23697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eur droit 69"/>
          <p:cNvCxnSpPr/>
          <p:nvPr/>
        </p:nvCxnSpPr>
        <p:spPr>
          <a:xfrm>
            <a:off x="3674993" y="5949302"/>
            <a:ext cx="1130651" cy="1628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droit 70"/>
          <p:cNvCxnSpPr/>
          <p:nvPr/>
        </p:nvCxnSpPr>
        <p:spPr>
          <a:xfrm>
            <a:off x="4800846" y="6112154"/>
            <a:ext cx="754360" cy="29642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eur droit 71"/>
          <p:cNvCxnSpPr/>
          <p:nvPr/>
        </p:nvCxnSpPr>
        <p:spPr>
          <a:xfrm flipV="1">
            <a:off x="5552389" y="6151441"/>
            <a:ext cx="893115" cy="25713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eur droit 72"/>
          <p:cNvCxnSpPr/>
          <p:nvPr/>
        </p:nvCxnSpPr>
        <p:spPr>
          <a:xfrm flipV="1">
            <a:off x="6445505" y="5558883"/>
            <a:ext cx="133715" cy="59999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cteur droit 85"/>
          <p:cNvCxnSpPr/>
          <p:nvPr/>
        </p:nvCxnSpPr>
        <p:spPr>
          <a:xfrm flipV="1">
            <a:off x="6597806" y="5446022"/>
            <a:ext cx="386916" cy="1173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necteur droit 86"/>
          <p:cNvCxnSpPr/>
          <p:nvPr/>
        </p:nvCxnSpPr>
        <p:spPr>
          <a:xfrm flipV="1">
            <a:off x="6959053" y="5194626"/>
            <a:ext cx="369146" cy="11335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Connecteur droit 90"/>
          <p:cNvCxnSpPr/>
          <p:nvPr/>
        </p:nvCxnSpPr>
        <p:spPr>
          <a:xfrm flipV="1">
            <a:off x="7332421" y="4818980"/>
            <a:ext cx="255984" cy="3941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necteur droit 91"/>
          <p:cNvCxnSpPr/>
          <p:nvPr/>
        </p:nvCxnSpPr>
        <p:spPr>
          <a:xfrm flipV="1">
            <a:off x="7588405" y="4169031"/>
            <a:ext cx="0" cy="64994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necteur droit 92"/>
          <p:cNvCxnSpPr/>
          <p:nvPr/>
        </p:nvCxnSpPr>
        <p:spPr>
          <a:xfrm flipV="1">
            <a:off x="7588405" y="3427946"/>
            <a:ext cx="164480" cy="74108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ZoneTexte 104"/>
          <p:cNvSpPr txBox="1"/>
          <p:nvPr/>
        </p:nvSpPr>
        <p:spPr>
          <a:xfrm>
            <a:off x="10257504" y="1357909"/>
            <a:ext cx="1867829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u="sng" dirty="0" smtClean="0"/>
              <a:t>Secteur Vallée et Belvédère </a:t>
            </a:r>
          </a:p>
          <a:p>
            <a:r>
              <a:rPr lang="fr-FR" sz="1200" dirty="0" smtClean="0"/>
              <a:t>Bâtiment + parcelle + voirie = périmètre marché  (excepté rue de Chevreuse, rue de la </a:t>
            </a:r>
            <a:r>
              <a:rPr lang="fr-FR" sz="1200" dirty="0" err="1" smtClean="0"/>
              <a:t>Guyonnerie</a:t>
            </a:r>
            <a:r>
              <a:rPr lang="fr-FR" sz="1200" dirty="0" smtClean="0"/>
              <a:t> et voie de la faculté)</a:t>
            </a:r>
            <a:endParaRPr lang="fr-FR" sz="1200" dirty="0"/>
          </a:p>
        </p:txBody>
      </p:sp>
      <p:sp>
        <p:nvSpPr>
          <p:cNvPr id="106" name="ZoneTexte 105"/>
          <p:cNvSpPr txBox="1"/>
          <p:nvPr/>
        </p:nvSpPr>
        <p:spPr>
          <a:xfrm>
            <a:off x="9690411" y="188358"/>
            <a:ext cx="241981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Campus BOG (Bures sur Yvette / Orsay / </a:t>
            </a:r>
            <a:r>
              <a:rPr lang="fr-FR" sz="1400" b="1" dirty="0" err="1" smtClean="0"/>
              <a:t>Gif</a:t>
            </a:r>
            <a:r>
              <a:rPr lang="fr-FR" sz="1400" b="1" dirty="0" smtClean="0"/>
              <a:t> sur Yvette)</a:t>
            </a:r>
          </a:p>
          <a:p>
            <a:r>
              <a:rPr lang="fr-FR" sz="1400" b="1" u="sng" dirty="0" smtClean="0">
                <a:solidFill>
                  <a:srgbClr val="FF0000"/>
                </a:solidFill>
              </a:rPr>
              <a:t>Périmètre donné à titre indicatif </a:t>
            </a:r>
            <a:endParaRPr lang="fr-FR" sz="1400" b="1" u="sng" dirty="0">
              <a:solidFill>
                <a:srgbClr val="FF0000"/>
              </a:solidFill>
            </a:endParaRPr>
          </a:p>
        </p:txBody>
      </p:sp>
      <p:sp>
        <p:nvSpPr>
          <p:cNvPr id="107" name="ZoneTexte 106"/>
          <p:cNvSpPr txBox="1"/>
          <p:nvPr/>
        </p:nvSpPr>
        <p:spPr>
          <a:xfrm>
            <a:off x="10257503" y="2978935"/>
            <a:ext cx="1867829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u="sng" dirty="0"/>
              <a:t>ZAC du </a:t>
            </a:r>
            <a:r>
              <a:rPr lang="fr-FR" sz="1600" u="sng" dirty="0" err="1" smtClean="0"/>
              <a:t>Moulon</a:t>
            </a:r>
            <a:endParaRPr lang="fr-FR" sz="1600" u="sng" dirty="0" smtClean="0"/>
          </a:p>
          <a:p>
            <a:r>
              <a:rPr lang="fr-FR" sz="1200" dirty="0" smtClean="0"/>
              <a:t>Bâtiment UPS + parcelle attenante (Bâtiment en rouge, violet, jaune, gris)   </a:t>
            </a:r>
            <a:r>
              <a:rPr lang="fr-FR" sz="1200" dirty="0" smtClean="0"/>
              <a:t>= périmètre du marché</a:t>
            </a:r>
          </a:p>
          <a:p>
            <a:endParaRPr lang="fr-FR" sz="1200" dirty="0" smtClean="0"/>
          </a:p>
          <a:p>
            <a:r>
              <a:rPr lang="fr-FR" sz="1200" dirty="0" smtClean="0"/>
              <a:t>Bâtiment bleu et turquoise à intégrer dans le marché en fonction des évolutions juridiques de l’Université. </a:t>
            </a:r>
            <a:endParaRPr lang="fr-FR" sz="1200" dirty="0"/>
          </a:p>
          <a:p>
            <a:endParaRPr lang="fr-FR" sz="1200" dirty="0" smtClean="0"/>
          </a:p>
          <a:p>
            <a:r>
              <a:rPr lang="fr-FR" sz="1200" dirty="0" smtClean="0"/>
              <a:t>Voirie </a:t>
            </a:r>
            <a:r>
              <a:rPr lang="fr-FR" sz="1200" dirty="0" smtClean="0"/>
              <a:t>+ parcelle « hébergement » </a:t>
            </a:r>
            <a:r>
              <a:rPr lang="fr-FR" sz="1200" dirty="0" smtClean="0"/>
              <a:t>(orange) ¨= hors </a:t>
            </a:r>
            <a:r>
              <a:rPr lang="fr-FR" sz="1200" dirty="0" smtClean="0"/>
              <a:t>marché. </a:t>
            </a:r>
            <a:endParaRPr lang="fr-FR" sz="1200" dirty="0"/>
          </a:p>
        </p:txBody>
      </p:sp>
      <p:cxnSp>
        <p:nvCxnSpPr>
          <p:cNvPr id="109" name="Connecteur droit 108"/>
          <p:cNvCxnSpPr/>
          <p:nvPr/>
        </p:nvCxnSpPr>
        <p:spPr>
          <a:xfrm flipV="1">
            <a:off x="6952881" y="5320324"/>
            <a:ext cx="6172" cy="12569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Connecteur droit 2"/>
          <p:cNvCxnSpPr/>
          <p:nvPr/>
        </p:nvCxnSpPr>
        <p:spPr>
          <a:xfrm>
            <a:off x="1745919" y="110402"/>
            <a:ext cx="801338" cy="5024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/>
          <p:cNvCxnSpPr/>
          <p:nvPr/>
        </p:nvCxnSpPr>
        <p:spPr>
          <a:xfrm>
            <a:off x="2534019" y="117496"/>
            <a:ext cx="622838" cy="538249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39"/>
          <p:cNvCxnSpPr/>
          <p:nvPr/>
        </p:nvCxnSpPr>
        <p:spPr>
          <a:xfrm>
            <a:off x="3145419" y="646898"/>
            <a:ext cx="1552185" cy="80023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40"/>
          <p:cNvCxnSpPr/>
          <p:nvPr/>
        </p:nvCxnSpPr>
        <p:spPr>
          <a:xfrm>
            <a:off x="4697604" y="726921"/>
            <a:ext cx="0" cy="254397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41"/>
          <p:cNvCxnSpPr/>
          <p:nvPr/>
        </p:nvCxnSpPr>
        <p:spPr>
          <a:xfrm>
            <a:off x="5769727" y="1197231"/>
            <a:ext cx="229219" cy="502356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42"/>
          <p:cNvCxnSpPr/>
          <p:nvPr/>
        </p:nvCxnSpPr>
        <p:spPr>
          <a:xfrm flipV="1">
            <a:off x="5162157" y="2176047"/>
            <a:ext cx="15869" cy="30890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43"/>
          <p:cNvCxnSpPr/>
          <p:nvPr/>
        </p:nvCxnSpPr>
        <p:spPr>
          <a:xfrm>
            <a:off x="4697604" y="960232"/>
            <a:ext cx="1085222" cy="243286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53"/>
          <p:cNvCxnSpPr/>
          <p:nvPr/>
        </p:nvCxnSpPr>
        <p:spPr>
          <a:xfrm>
            <a:off x="3499031" y="2284557"/>
            <a:ext cx="1663126" cy="216521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54"/>
          <p:cNvCxnSpPr/>
          <p:nvPr/>
        </p:nvCxnSpPr>
        <p:spPr>
          <a:xfrm flipV="1">
            <a:off x="3499033" y="2309849"/>
            <a:ext cx="25477" cy="225053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55"/>
          <p:cNvCxnSpPr/>
          <p:nvPr/>
        </p:nvCxnSpPr>
        <p:spPr>
          <a:xfrm flipV="1">
            <a:off x="2362547" y="2523992"/>
            <a:ext cx="1146384" cy="337206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56"/>
          <p:cNvCxnSpPr/>
          <p:nvPr/>
        </p:nvCxnSpPr>
        <p:spPr>
          <a:xfrm flipH="1" flipV="1">
            <a:off x="2355975" y="1980383"/>
            <a:ext cx="6572" cy="886293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57"/>
          <p:cNvCxnSpPr/>
          <p:nvPr/>
        </p:nvCxnSpPr>
        <p:spPr>
          <a:xfrm flipV="1">
            <a:off x="1517301" y="2008297"/>
            <a:ext cx="838674" cy="12955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eur droit 73"/>
          <p:cNvCxnSpPr/>
          <p:nvPr/>
        </p:nvCxnSpPr>
        <p:spPr>
          <a:xfrm flipH="1" flipV="1">
            <a:off x="959619" y="1661781"/>
            <a:ext cx="557682" cy="359471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 droit 74"/>
          <p:cNvCxnSpPr/>
          <p:nvPr/>
        </p:nvCxnSpPr>
        <p:spPr>
          <a:xfrm flipH="1" flipV="1">
            <a:off x="959618" y="476923"/>
            <a:ext cx="1" cy="1184859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cteur droit 79"/>
          <p:cNvCxnSpPr/>
          <p:nvPr/>
        </p:nvCxnSpPr>
        <p:spPr>
          <a:xfrm flipV="1">
            <a:off x="952700" y="108332"/>
            <a:ext cx="790660" cy="39946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cteur droit 82"/>
          <p:cNvCxnSpPr/>
          <p:nvPr/>
        </p:nvCxnSpPr>
        <p:spPr>
          <a:xfrm flipV="1">
            <a:off x="9747350" y="3234157"/>
            <a:ext cx="323783" cy="2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cteur droit 97"/>
          <p:cNvCxnSpPr/>
          <p:nvPr/>
        </p:nvCxnSpPr>
        <p:spPr>
          <a:xfrm flipH="1">
            <a:off x="5178026" y="1693810"/>
            <a:ext cx="820920" cy="48420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731734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88A5154E800A46A52F7AFD94B6CF9A" ma:contentTypeVersion="11" ma:contentTypeDescription="Crée un document." ma:contentTypeScope="" ma:versionID="3556b5f0caab9f494ac4a8a29d18166d">
  <xsd:schema xmlns:xsd="http://www.w3.org/2001/XMLSchema" xmlns:xs="http://www.w3.org/2001/XMLSchema" xmlns:p="http://schemas.microsoft.com/office/2006/metadata/properties" xmlns:ns2="d0badfcd-32fa-40dd-b970-e580902a2f18" xmlns:ns3="05eb2583-99a6-475c-b6f8-bff0298edde2" targetNamespace="http://schemas.microsoft.com/office/2006/metadata/properties" ma:root="true" ma:fieldsID="74115dce30f1526662c2580f57f1566a" ns2:_="" ns3:_="">
    <xsd:import namespace="d0badfcd-32fa-40dd-b970-e580902a2f18"/>
    <xsd:import namespace="05eb2583-99a6-475c-b6f8-bff0298edde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badfcd-32fa-40dd-b970-e580902a2f1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Balises d’images" ma:readOnly="false" ma:fieldId="{5cf76f15-5ced-4ddc-b409-7134ff3c332f}" ma:taxonomyMulti="true" ma:sspId="b867a78c-48b8-4df0-bf1c-04f713128f5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eb2583-99a6-475c-b6f8-bff0298edde2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1818897c-145c-4b6f-ab38-62ac9fff43c2}" ma:internalName="TaxCatchAll" ma:showField="CatchAllData" ma:web="05eb2583-99a6-475c-b6f8-bff0298edde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5eb2583-99a6-475c-b6f8-bff0298edde2" xsi:nil="true"/>
    <lcf76f155ced4ddcb4097134ff3c332f xmlns="d0badfcd-32fa-40dd-b970-e580902a2f18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F57F442-CA3B-4DF9-A11C-7830AA2CB53C}"/>
</file>

<file path=customXml/itemProps2.xml><?xml version="1.0" encoding="utf-8"?>
<ds:datastoreItem xmlns:ds="http://schemas.openxmlformats.org/officeDocument/2006/customXml" ds:itemID="{41F1ECBC-B271-4E5C-A13B-F2121ACBAF82}"/>
</file>

<file path=customXml/itemProps3.xml><?xml version="1.0" encoding="utf-8"?>
<ds:datastoreItem xmlns:ds="http://schemas.openxmlformats.org/officeDocument/2006/customXml" ds:itemID="{3BDEE4F4-0180-4C85-A131-71F3D4AC47F1}"/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108</Words>
  <Application>Microsoft Office PowerPoint</Application>
  <PresentationFormat>Grand écran</PresentationFormat>
  <Paragraphs>14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Universite Paris-Sud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Adeline Simon</dc:creator>
  <cp:lastModifiedBy>Adeline Simon</cp:lastModifiedBy>
  <cp:revision>14</cp:revision>
  <dcterms:created xsi:type="dcterms:W3CDTF">2021-01-22T08:21:58Z</dcterms:created>
  <dcterms:modified xsi:type="dcterms:W3CDTF">2021-01-25T15:17:54Z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0x010100F388A5154E800A46A52F7AFD94B6CF9A</vt:lpwstr>
  </property>
</Properties>
</file>