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sldIdLst>
    <p:sldId id="256" r:id="rId6"/>
    <p:sldId id="257" r:id="rId7"/>
    <p:sldId id="259" r:id="rId8"/>
    <p:sldId id="261" r:id="rId9"/>
    <p:sldId id="262" r:id="rId10"/>
    <p:sldId id="263" r:id="rId11"/>
    <p:sldId id="258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F2F63-697E-B947-A61A-4097A5DADDB6}" type="datetimeFigureOut">
              <a:rPr lang="fr-FR" smtClean="0"/>
              <a:pPr/>
              <a:t>20/05/2019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BF683-3793-4142-8EE6-F2379A86F89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836798"/>
            <a:ext cx="7772400" cy="1470025"/>
          </a:xfrm>
        </p:spPr>
        <p:txBody>
          <a:bodyPr>
            <a:normAutofit/>
          </a:bodyPr>
          <a:lstStyle/>
          <a:p>
            <a:r>
              <a:rPr lang="fr-FR" sz="4444" b="1" dirty="0" smtClean="0">
                <a:latin typeface="Arial"/>
                <a:cs typeface="Arial"/>
              </a:rPr>
              <a:t>Opérations de grutage au CHM</a:t>
            </a:r>
            <a:endParaRPr lang="fr-FR" sz="3111" dirty="0">
              <a:latin typeface="Arial"/>
              <a:cs typeface="Arial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15958"/>
            <a:ext cx="6400800" cy="822841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CODIR élargi </a:t>
            </a:r>
          </a:p>
          <a:p>
            <a:r>
              <a:rPr lang="fr-FR" dirty="0" smtClean="0"/>
              <a:t>24 Mai 2019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2800" dirty="0" smtClean="0"/>
              <a:t>Le CHM, étant doté d’une Hélistation, est tenu de respecter </a:t>
            </a:r>
            <a:r>
              <a:rPr lang="fr-FR" sz="2800" dirty="0" smtClean="0"/>
              <a:t>certaines </a:t>
            </a:r>
            <a:r>
              <a:rPr lang="fr-FR" sz="2800" dirty="0" smtClean="0"/>
              <a:t>contraintes concernant l’approche finale des hélicoptères en phase d’atterrissage et de décollage.</a:t>
            </a:r>
          </a:p>
          <a:p>
            <a:r>
              <a:rPr lang="fr-FR" sz="2800" dirty="0" smtClean="0"/>
              <a:t>A cette fin, </a:t>
            </a:r>
            <a:r>
              <a:rPr lang="fr-FR" sz="3000" b="1" dirty="0" smtClean="0"/>
              <a:t>toute opération de grutage prévue sur le terrain du CHM </a:t>
            </a:r>
            <a:r>
              <a:rPr lang="fr-FR" sz="2800" dirty="0" smtClean="0"/>
              <a:t>doit faire l’objet d’une déclaration auprès de la DGAC*.</a:t>
            </a:r>
          </a:p>
          <a:p>
            <a:r>
              <a:rPr lang="fr-FR" sz="2800" b="1" dirty="0" smtClean="0"/>
              <a:t>Cette déclaration doit être faite au moins 30 jours avant le grutage.</a:t>
            </a:r>
          </a:p>
          <a:p>
            <a:r>
              <a:rPr lang="fr-FR" sz="2800" b="1" dirty="0" smtClean="0">
                <a:solidFill>
                  <a:srgbClr val="FF0000"/>
                </a:solidFill>
              </a:rPr>
              <a:t>L’amende encourue en cas d’absence d’autorisation est de 7500€.</a:t>
            </a:r>
          </a:p>
          <a:p>
            <a:pPr marL="0" indent="0">
              <a:buNone/>
            </a:pPr>
            <a:endParaRPr lang="fr-FR" sz="1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sz="1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1200" b="1" dirty="0" smtClean="0"/>
              <a:t>* DGAC: Direction Générale de l’Aviation Civile</a:t>
            </a:r>
            <a:endParaRPr lang="fr-FR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Généralités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46" y="1185307"/>
            <a:ext cx="7735454" cy="5421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Demande d’autorisation de grutage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2800" dirty="0" smtClean="0"/>
          </a:p>
          <a:p>
            <a:r>
              <a:rPr lang="fr-FR" sz="2800" dirty="0" smtClean="0"/>
              <a:t>Documents nécessaires à la demande:</a:t>
            </a:r>
          </a:p>
          <a:p>
            <a:endParaRPr lang="fr-FR" sz="2800" dirty="0" smtClean="0"/>
          </a:p>
          <a:p>
            <a:pPr lvl="1"/>
            <a:r>
              <a:rPr lang="fr-FR" sz="2400" dirty="0" smtClean="0"/>
              <a:t>Plan de situation</a:t>
            </a:r>
          </a:p>
          <a:p>
            <a:pPr lvl="1"/>
            <a:r>
              <a:rPr lang="fr-FR" sz="2400" dirty="0" smtClean="0"/>
              <a:t>Plan d’installation</a:t>
            </a:r>
          </a:p>
          <a:p>
            <a:pPr lvl="1"/>
            <a:r>
              <a:rPr lang="fr-FR" sz="2400" dirty="0" smtClean="0"/>
              <a:t>Notice et caractéristiques de la grue</a:t>
            </a:r>
          </a:p>
          <a:p>
            <a:pPr lvl="1"/>
            <a:r>
              <a:rPr lang="fr-FR" sz="2400" dirty="0" smtClean="0"/>
              <a:t>Date d’installation et de dépose, horaires de travail</a:t>
            </a:r>
          </a:p>
          <a:p>
            <a:pPr lvl="1"/>
            <a:r>
              <a:rPr lang="fr-FR" sz="2400" dirty="0" smtClean="0"/>
              <a:t>Formulaire de demande d’autorisation (Responsable Sécurité)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90263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Demande d’autorisation de grutage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endParaRPr lang="fr-FR" sz="2800" dirty="0" smtClean="0"/>
          </a:p>
          <a:p>
            <a:pPr algn="just"/>
            <a:r>
              <a:rPr lang="fr-FR" sz="2800" dirty="0" smtClean="0"/>
              <a:t>Procédure</a:t>
            </a:r>
          </a:p>
          <a:p>
            <a:pPr lvl="1" algn="just"/>
            <a:r>
              <a:rPr lang="fr-FR" sz="2400" dirty="0" smtClean="0"/>
              <a:t>Caler la date et la transmettre au Responsable Sécurité,</a:t>
            </a:r>
          </a:p>
          <a:p>
            <a:pPr lvl="1" algn="just"/>
            <a:r>
              <a:rPr lang="fr-FR" sz="2400" dirty="0" smtClean="0"/>
              <a:t>Transmettre les éléments techniques (notice de la grue, lieu d’implantation de la grue, …),</a:t>
            </a:r>
          </a:p>
          <a:p>
            <a:pPr lvl="1" algn="just"/>
            <a:r>
              <a:rPr lang="fr-FR" sz="2400" dirty="0" smtClean="0"/>
              <a:t>La demande d’autorisation est rédigée par le Responsable Sécurité et est transmise à la DGAC pour étude avec toutes les autres pièces,</a:t>
            </a:r>
          </a:p>
          <a:p>
            <a:pPr lvl="1" algn="just"/>
            <a:r>
              <a:rPr lang="fr-FR" sz="2400" dirty="0" smtClean="0"/>
              <a:t>Le retour de l’autorisation est transmise au conducteur </a:t>
            </a:r>
            <a:r>
              <a:rPr lang="fr-FR" sz="2400" dirty="0" smtClean="0"/>
              <a:t>d’opérations ou </a:t>
            </a:r>
            <a:r>
              <a:rPr lang="fr-FR" sz="2400" dirty="0" smtClean="0"/>
              <a:t>à la personne référente dès réception (généralement 4 à 5 jours avant la date prévue).</a:t>
            </a:r>
            <a:endParaRPr lang="fr-FR" sz="2400" dirty="0"/>
          </a:p>
          <a:p>
            <a:pPr marL="96838" lvl="1" indent="0">
              <a:buNone/>
            </a:pPr>
            <a:endParaRPr lang="fr-FR" sz="1200" dirty="0" smtClean="0"/>
          </a:p>
        </p:txBody>
      </p:sp>
    </p:spTree>
    <p:extLst>
      <p:ext uri="{BB962C8B-B14F-4D97-AF65-F5344CB8AC3E}">
        <p14:creationId xmlns:p14="http://schemas.microsoft.com/office/powerpoint/2010/main" val="300436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</a:t>
            </a:r>
            <a:r>
              <a:rPr lang="fr-FR" dirty="0" smtClean="0"/>
              <a:t>rutage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endParaRPr lang="fr-FR" sz="2800" dirty="0" smtClean="0"/>
          </a:p>
          <a:p>
            <a:pPr algn="just"/>
            <a:r>
              <a:rPr lang="fr-FR" sz="2800" dirty="0" smtClean="0"/>
              <a:t>Le grutage peut être plus long que prévu. Dans ce cas, transmettre au plus tôt les éléments au responsable sécurité pour faire le relais avec la DGAC.</a:t>
            </a:r>
          </a:p>
          <a:p>
            <a:pPr algn="just"/>
            <a:endParaRPr lang="fr-FR" sz="2800" dirty="0" smtClean="0"/>
          </a:p>
          <a:p>
            <a:pPr algn="just"/>
            <a:r>
              <a:rPr lang="fr-FR" sz="2800" dirty="0" smtClean="0"/>
              <a:t>Le suivi et le respect des prescriptions émises par la DGAC est de la responsabilité du grutier sous couvert du conducteur de travaux et/ou de la personne référente des travaux.</a:t>
            </a:r>
          </a:p>
        </p:txBody>
      </p:sp>
    </p:spTree>
    <p:extLst>
      <p:ext uri="{BB962C8B-B14F-4D97-AF65-F5344CB8AC3E}">
        <p14:creationId xmlns:p14="http://schemas.microsoft.com/office/powerpoint/2010/main" val="344371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58736" y="2787318"/>
            <a:ext cx="7678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rPr>
              <a:t>Merci de votre attention</a:t>
            </a:r>
            <a:endParaRPr lang="fr-FR" sz="3600" b="1" dirty="0">
              <a:solidFill>
                <a:schemeClr val="bg1">
                  <a:lumMod val="6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5C12D76E6A3F4FBF6615AB1F8A0FB0" ma:contentTypeVersion="11" ma:contentTypeDescription="Crée un document." ma:contentTypeScope="" ma:versionID="68e31d8584f3f0358d95f92e50f03214">
  <xsd:schema xmlns:xsd="http://www.w3.org/2001/XMLSchema" xmlns:xs="http://www.w3.org/2001/XMLSchema" xmlns:p="http://schemas.microsoft.com/office/2006/metadata/properties" xmlns:ns2="f4aeaf17-4b6b-40c6-b66e-44b31668e9ee" xmlns:ns3="3d4e95f0-b469-43de-950d-c13e6d1de226" targetNamespace="http://schemas.microsoft.com/office/2006/metadata/properties" ma:root="true" ma:fieldsID="38ea2a765f7e5a3d986f11775fc58672" ns2:_="" ns3:_="">
    <xsd:import namespace="f4aeaf17-4b6b-40c6-b66e-44b31668e9ee"/>
    <xsd:import namespace="3d4e95f0-b469-43de-950d-c13e6d1de22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aeaf17-4b6b-40c6-b66e-44b31668e9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d9a876a1-b094-4a95-90ad-b3ec9ff95e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e95f0-b469-43de-950d-c13e6d1de22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63ef186-4bbb-4052-8972-648ab14e116f}" ma:internalName="TaxCatchAll" ma:showField="CatchAllData" ma:web="3d4e95f0-b469-43de-950d-c13e6d1de22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4e95f0-b469-43de-950d-c13e6d1de226" xsi:nil="true"/>
    <lcf76f155ced4ddcb4097134ff3c332f xmlns="f4aeaf17-4b6b-40c6-b66e-44b31668e9e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BFED504-ED3A-4885-B049-26A1A3A594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1800EA-0147-4C8A-B51A-03B8CAAF1D1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F166A6CA-D1CF-443B-96A7-23F9365A3CA3}"/>
</file>

<file path=customXml/itemProps4.xml><?xml version="1.0" encoding="utf-8"?>
<ds:datastoreItem xmlns:ds="http://schemas.openxmlformats.org/officeDocument/2006/customXml" ds:itemID="{A36DE794-234A-4FE5-BFF1-3A7FE0202986}">
  <ds:schemaRefs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2f77578f-2834-4317-a877-ff3a44c71be7"/>
    <ds:schemaRef ds:uri="349c44d6-16d4-428a-83b8-480b6b53e804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280</Words>
  <Application>Microsoft Office PowerPoint</Application>
  <PresentationFormat>Affichage à l'écran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Calibri</vt:lpstr>
      <vt:lpstr>Thème Office</vt:lpstr>
      <vt:lpstr>Opérations de grutage au CHM</vt:lpstr>
      <vt:lpstr>Généralités</vt:lpstr>
      <vt:lpstr>Généralités</vt:lpstr>
      <vt:lpstr>Demande d’autorisation de grutage</vt:lpstr>
      <vt:lpstr>Demande d’autorisation de grutage</vt:lpstr>
      <vt:lpstr>Grutage</vt:lpstr>
      <vt:lpstr>Présentation PowerPoint</vt:lpstr>
    </vt:vector>
  </TitlesOfParts>
  <Company>ARKETYPE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avec vague</dc:title>
  <dc:creator>Bertrand GABORIT</dc:creator>
  <cp:lastModifiedBy>VIRFOLET Samuel</cp:lastModifiedBy>
  <cp:revision>20</cp:revision>
  <dcterms:created xsi:type="dcterms:W3CDTF">2014-02-04T17:43:27Z</dcterms:created>
  <dcterms:modified xsi:type="dcterms:W3CDTF">2019-05-20T14:33:41Z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0x010100EC5C12D76E6A3F4FBF6615AB1F8A0FB0</vt:lpwstr>
  </property>
  <property fmtid="{D5CDD505-2E9C-101B-9397-08002B2CF9AE}" pid="3" name="_dlc_DocIdItemGuid">
    <vt:lpwstr>8c903a37-4184-4423-a6e4-f85fce010447</vt:lpwstr>
  </property>
</Properties>
</file>