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14357350" cy="9929813"/>
  <p:defaultTextStyle>
    <a:defPPr>
      <a:defRPr lang="fr-FR"/>
    </a:defPPr>
    <a:lvl1pPr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Font typeface="Wingdings" pitchFamily="2" charset="2"/>
      <a:buChar char="Ø"/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00" i="1" kern="1200">
        <a:solidFill>
          <a:schemeClr val="accent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66FF"/>
    <a:srgbClr val="FF9900"/>
    <a:srgbClr val="FFD85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 autoAdjust="0"/>
    <p:restoredTop sz="86410" autoAdjust="0"/>
  </p:normalViewPr>
  <p:slideViewPr>
    <p:cSldViewPr snapToGrid="0">
      <p:cViewPr>
        <p:scale>
          <a:sx n="100" d="100"/>
          <a:sy n="100" d="100"/>
        </p:scale>
        <p:origin x="293" y="62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2182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t" anchorCtr="0" compatLnSpc="1">
            <a:prstTxWarp prst="textNoShape">
              <a:avLst/>
            </a:prstTxWarp>
          </a:bodyPr>
          <a:lstStyle>
            <a:lvl1pPr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8139113" y="0"/>
            <a:ext cx="621823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t" anchorCtr="0" compatLnSpc="1">
            <a:prstTxWarp prst="textNoShape">
              <a:avLst/>
            </a:prstTxWarp>
          </a:bodyPr>
          <a:lstStyle>
            <a:lvl1pPr algn="r"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62182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b" anchorCtr="0" compatLnSpc="1">
            <a:prstTxWarp prst="textNoShape">
              <a:avLst/>
            </a:prstTxWarp>
          </a:bodyPr>
          <a:lstStyle>
            <a:lvl1pPr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8139113" y="9432925"/>
            <a:ext cx="6218237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9411" tIns="64709" rIns="129411" bIns="64709" numCol="1" anchor="b" anchorCtr="0" compatLnSpc="1">
            <a:prstTxWarp prst="textNoShape">
              <a:avLst/>
            </a:prstTxWarp>
          </a:bodyPr>
          <a:lstStyle>
            <a:lvl1pPr algn="r" defTabSz="1287463">
              <a:spcBef>
                <a:spcPct val="0"/>
              </a:spcBef>
              <a:buFontTx/>
              <a:buNone/>
              <a:defRPr sz="1700" i="0">
                <a:solidFill>
                  <a:schemeClr val="tx1"/>
                </a:solidFill>
              </a:defRPr>
            </a:lvl1pPr>
          </a:lstStyle>
          <a:p>
            <a:fld id="{865E1ED1-8BCB-4C23-83B0-A87CBE9D141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82119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62214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t" anchorCtr="0" compatLnSpc="1">
            <a:prstTxWarp prst="textNoShape">
              <a:avLst/>
            </a:prstTxWarp>
          </a:bodyPr>
          <a:lstStyle>
            <a:lvl1pPr defTabSz="915988">
              <a:defRPr sz="1700"/>
            </a:lvl1pPr>
          </a:lstStyle>
          <a:p>
            <a:endParaRPr lang="fr-FR" alt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8131175" y="0"/>
            <a:ext cx="6224588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t" anchorCtr="0" compatLnSpc="1">
            <a:prstTxWarp prst="textNoShape">
              <a:avLst/>
            </a:prstTxWarp>
          </a:bodyPr>
          <a:lstStyle>
            <a:lvl1pPr algn="r" defTabSz="915988">
              <a:defRPr sz="1700"/>
            </a:lvl1pPr>
          </a:lstStyle>
          <a:p>
            <a:fld id="{25DE8D7A-1428-4D69-A8F6-C8FFA1764DE7}" type="datetimeFigureOut">
              <a:rPr lang="fr-FR" altLang="fr-FR"/>
              <a:pPr/>
              <a:t>04/08/2025</a:t>
            </a:fld>
            <a:endParaRPr lang="fr-FR" alt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699000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28636" tIns="64317" rIns="128636" bIns="64317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1435100" y="4716463"/>
            <a:ext cx="11487150" cy="446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62214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b" anchorCtr="0" compatLnSpc="1">
            <a:prstTxWarp prst="textNoShape">
              <a:avLst/>
            </a:prstTxWarp>
          </a:bodyPr>
          <a:lstStyle>
            <a:lvl1pPr defTabSz="915988">
              <a:defRPr sz="1700"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8131175" y="9431338"/>
            <a:ext cx="6224588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919" tIns="64458" rIns="128919" bIns="64458" numCol="1" anchor="b" anchorCtr="0" compatLnSpc="1">
            <a:prstTxWarp prst="textNoShape">
              <a:avLst/>
            </a:prstTxWarp>
          </a:bodyPr>
          <a:lstStyle>
            <a:lvl1pPr algn="r" defTabSz="915988">
              <a:defRPr sz="1700"/>
            </a:lvl1pPr>
          </a:lstStyle>
          <a:p>
            <a:fld id="{1138F267-F0C3-4C15-8FC7-C8C70218863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2696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C4C30-74AC-4A24-B7A9-0E97B3DB75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037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37053-4382-4DF2-878B-88718F3365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34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A684D-53BD-4A62-AD71-23CC986A3C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279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2ADB1-215D-4889-A2C7-9BAE1E9480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58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51BFA-DD8F-4B60-B1DB-DD9DE56E3D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592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49EB4-33F3-4DDD-8646-5B7CCA0900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665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AF906-7A30-4DA6-A1FA-CB67EB9A8D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40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0D07F-9732-43D8-B954-0A7547ECA2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955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A6B67-B227-4371-B50A-0A773F304F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84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C54F0-200C-4422-A784-8A892E0C76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8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lIns="79339" tIns="39669" rIns="79339" bIns="39669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4D052-03DF-402D-9CB1-D74B3CB2E1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137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0438" y="854075"/>
            <a:ext cx="108807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0438" y="2773363"/>
            <a:ext cx="1088072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0438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7125"/>
            <a:ext cx="4054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ct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6021" tIns="53010" rIns="106021" bIns="53010" numCol="1" anchor="t" anchorCtr="0" compatLnSpc="1">
            <a:prstTxWarp prst="textNoShape">
              <a:avLst/>
            </a:prstTxWarp>
          </a:bodyPr>
          <a:lstStyle>
            <a:lvl1pPr algn="r" defTabSz="1060450">
              <a:spcBef>
                <a:spcPct val="0"/>
              </a:spcBef>
              <a:buFontTx/>
              <a:buNone/>
              <a:defRPr sz="16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4070E46-1453-4465-8650-3F90100CE5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2pPr>
      <a:lvl3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3pPr>
      <a:lvl4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4pPr>
      <a:lvl5pPr algn="ctr" defTabSz="1060450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Times New Roman" pitchFamily="18" charset="0"/>
        </a:defRPr>
      </a:lvl5pPr>
      <a:lvl6pPr marL="4572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ctr" defTabSz="793750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396875" indent="-396875" algn="l" defTabSz="1060450" rtl="0" eaLnBrk="1" fontAlgn="base" hangingPunct="1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62013" indent="-331788" algn="l" defTabSz="1060450" rtl="0" eaLnBrk="1" fontAlgn="base" hangingPunct="1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25563" indent="-265113" algn="l" defTabSz="1060450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55788" indent="-265113" algn="l" defTabSz="1060450" rtl="0" eaLnBrk="1" fontAlgn="base" hangingPunct="1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86013" indent="-266700" algn="l" defTabSz="1060450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2431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6pPr>
      <a:lvl7pPr marL="27003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7pPr>
      <a:lvl8pPr marL="31575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8pPr>
      <a:lvl9pPr marL="3614738" indent="-200025" algn="l" defTabSz="793750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3"/>
          <p:cNvSpPr txBox="1">
            <a:spLocks noChangeArrowheads="1"/>
          </p:cNvSpPr>
          <p:nvPr/>
        </p:nvSpPr>
        <p:spPr bwMode="auto">
          <a:xfrm>
            <a:off x="5032375" y="1011238"/>
            <a:ext cx="509746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CAPACITÉS DU CANDIDAT ET DE SON ÉQUIPE</a:t>
            </a:r>
            <a:r>
              <a:rPr lang="fr-FR" altLang="fr-FR" sz="1000" b="1" i="0" dirty="0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051" name="Text Box 40"/>
          <p:cNvSpPr txBox="1">
            <a:spLocks noChangeArrowheads="1"/>
          </p:cNvSpPr>
          <p:nvPr/>
        </p:nvSpPr>
        <p:spPr bwMode="auto">
          <a:xfrm>
            <a:off x="3403600" y="0"/>
            <a:ext cx="7861300" cy="322499"/>
          </a:xfrm>
          <a:prstGeom prst="rect">
            <a:avLst/>
          </a:prstGeom>
          <a:solidFill>
            <a:srgbClr val="00CCFF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06021" tIns="53010" rIns="106021" bIns="53010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 b="1" i="0">
                <a:latin typeface="+mn-lt"/>
                <a:cs typeface="Times New Roman" pitchFamily="18" charset="0"/>
              </a:rPr>
              <a:t>Mission de </a:t>
            </a:r>
            <a:r>
              <a:rPr lang="fr-FR" altLang="fr-FR" sz="1400" b="1" i="0" dirty="0">
                <a:latin typeface="+mn-lt"/>
                <a:cs typeface="Times New Roman" pitchFamily="18" charset="0"/>
              </a:rPr>
              <a:t>maîtrise d’œuvre pour la restauration de la nécropole nationale de ZUYDCOOTE (59)</a:t>
            </a:r>
            <a:endParaRPr lang="fr-FR" altLang="fr-FR" sz="1400" b="1" i="0" dirty="0">
              <a:latin typeface="+mn-lt"/>
            </a:endParaRPr>
          </a:p>
        </p:txBody>
      </p:sp>
      <p:sp>
        <p:nvSpPr>
          <p:cNvPr id="2052" name="Rectangle 52"/>
          <p:cNvSpPr>
            <a:spLocks noChangeArrowheads="1"/>
          </p:cNvSpPr>
          <p:nvPr/>
        </p:nvSpPr>
        <p:spPr bwMode="auto">
          <a:xfrm>
            <a:off x="173038" y="2989263"/>
            <a:ext cx="3997325" cy="114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de conception et des travaux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Compétences par spécialité en lien avec l’opération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endParaRPr lang="fr-FR" altLang="fr-FR" sz="900" i="0" dirty="0">
              <a:latin typeface="Calibri" pitchFamily="34" charset="0"/>
            </a:endParaRPr>
          </a:p>
        </p:txBody>
      </p:sp>
      <p:graphicFrame>
        <p:nvGraphicFramePr>
          <p:cNvPr id="2134" name="Group 86"/>
          <p:cNvGraphicFramePr>
            <a:graphicFrameLocks noGrp="1"/>
          </p:cNvGraphicFramePr>
          <p:nvPr/>
        </p:nvGraphicFramePr>
        <p:xfrm>
          <a:off x="220663" y="1246188"/>
          <a:ext cx="4211637" cy="1215387"/>
        </p:xfrm>
        <a:graphic>
          <a:graphicData uri="http://schemas.openxmlformats.org/drawingml/2006/table">
            <a:tbl>
              <a:tblPr/>
              <a:tblGrid>
                <a:gridCol w="1004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6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Raison sociale 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Responsable(s)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Adresse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Téléphone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Email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Siren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Lien vers site Internet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74" name="Rectangle 1"/>
          <p:cNvSpPr>
            <a:spLocks noChangeArrowheads="1"/>
          </p:cNvSpPr>
          <p:nvPr/>
        </p:nvSpPr>
        <p:spPr bwMode="auto">
          <a:xfrm>
            <a:off x="317500" y="7319963"/>
            <a:ext cx="64008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611188" indent="-331788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>
                <a:solidFill>
                  <a:schemeClr val="accent2"/>
                </a:solidFill>
              </a:rPr>
              <a:t> </a:t>
            </a:r>
            <a:endParaRPr lang="fr-FR" altLang="fr-FR" sz="900">
              <a:solidFill>
                <a:schemeClr val="accent2"/>
              </a:solidFill>
            </a:endParaRPr>
          </a:p>
        </p:txBody>
      </p:sp>
      <p:sp>
        <p:nvSpPr>
          <p:cNvPr id="2077" name="Text Box 40"/>
          <p:cNvSpPr txBox="1">
            <a:spLocks noChangeArrowheads="1"/>
          </p:cNvSpPr>
          <p:nvPr/>
        </p:nvSpPr>
        <p:spPr bwMode="auto">
          <a:xfrm>
            <a:off x="248444" y="2589213"/>
            <a:ext cx="3984625" cy="42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RÉFÉRENCE 1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photos </a:t>
            </a:r>
            <a:r>
              <a:rPr lang="fr-FR" altLang="fr-FR" sz="800" b="1" i="0" dirty="0">
                <a:solidFill>
                  <a:srgbClr val="0066FF"/>
                </a:solidFill>
                <a:latin typeface="Calibri" pitchFamily="34" charset="0"/>
              </a:rPr>
              <a:t>et/ou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représentations graphiques </a:t>
            </a:r>
            <a:r>
              <a:rPr lang="fr-FR" altLang="fr-FR" sz="900" b="1" i="0" dirty="0">
                <a:solidFill>
                  <a:srgbClr val="0066FF"/>
                </a:solidFill>
                <a:latin typeface="Calibri" pitchFamily="34" charset="0"/>
              </a:rPr>
              <a:t>(2D/3D) 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et/ou plans]</a:t>
            </a:r>
          </a:p>
        </p:txBody>
      </p:sp>
      <p:sp>
        <p:nvSpPr>
          <p:cNvPr id="2080" name="Text Box 23"/>
          <p:cNvSpPr txBox="1">
            <a:spLocks noChangeArrowheads="1"/>
          </p:cNvSpPr>
          <p:nvPr/>
        </p:nvSpPr>
        <p:spPr bwMode="auto">
          <a:xfrm>
            <a:off x="222250" y="1020763"/>
            <a:ext cx="46863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COORDONNÉES DU CANDIDAT</a:t>
            </a:r>
          </a:p>
        </p:txBody>
      </p:sp>
      <p:cxnSp>
        <p:nvCxnSpPr>
          <p:cNvPr id="2081" name="Connecteur droit 3"/>
          <p:cNvCxnSpPr>
            <a:cxnSpLocks noChangeShapeType="1"/>
          </p:cNvCxnSpPr>
          <p:nvPr/>
        </p:nvCxnSpPr>
        <p:spPr bwMode="auto">
          <a:xfrm flipV="1">
            <a:off x="146050" y="2566988"/>
            <a:ext cx="12384088" cy="1587"/>
          </a:xfrm>
          <a:prstGeom prst="line">
            <a:avLst/>
          </a:prstGeom>
          <a:noFill/>
          <a:ln w="19050" algn="ctr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815027"/>
              </p:ext>
            </p:extLst>
          </p:nvPr>
        </p:nvGraphicFramePr>
        <p:xfrm>
          <a:off x="5056188" y="1271588"/>
          <a:ext cx="7473950" cy="1211902"/>
        </p:xfrm>
        <a:graphic>
          <a:graphicData uri="http://schemas.openxmlformats.org/drawingml/2006/table">
            <a:tbl>
              <a:tblPr/>
              <a:tblGrid>
                <a:gridCol w="2963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08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41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Membres du groupement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 Compétences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Effectifs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2022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CA 2024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K€ HT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Nom du mandataire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Architecte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0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Autre(s) membre(s) de l’équipe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Raison sociale – adresse</a:t>
                      </a: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Economiste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BET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0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381461"/>
              </p:ext>
            </p:extLst>
          </p:nvPr>
        </p:nvGraphicFramePr>
        <p:xfrm>
          <a:off x="11455400" y="9525"/>
          <a:ext cx="1244600" cy="640054"/>
        </p:xfrm>
        <a:graphic>
          <a:graphicData uri="http://schemas.openxmlformats.org/drawingml/2006/table">
            <a:tbl>
              <a:tblPr/>
              <a:tblGrid>
                <a:gridCol w="124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6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32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1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Consultation Nº</a:t>
                      </a:r>
                      <a:r>
                        <a:rPr kumimoji="0" lang="fr-FR" alt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 25013</a:t>
                      </a:r>
                      <a:endParaRPr kumimoji="0" lang="fr-FR" alt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fr-F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45707" marB="4570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24" name="Text Box 40"/>
          <p:cNvSpPr txBox="1">
            <a:spLocks noChangeArrowheads="1"/>
          </p:cNvSpPr>
          <p:nvPr/>
        </p:nvSpPr>
        <p:spPr bwMode="auto">
          <a:xfrm>
            <a:off x="2057400" y="0"/>
            <a:ext cx="1295400" cy="658813"/>
          </a:xfrm>
          <a:prstGeom prst="rect">
            <a:avLst/>
          </a:prstGeom>
          <a:solidFill>
            <a:srgbClr val="00CCFF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06021" tIns="53010" rIns="106021" bIns="53010">
            <a:spAutoFit/>
          </a:bodyPr>
          <a:lstStyle>
            <a:lvl1pPr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b="1" i="0">
                <a:latin typeface="Calibri" pitchFamily="34" charset="0"/>
              </a:rPr>
              <a:t>Présentation du candidat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200" b="1" i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25" name="Rectangle 1"/>
          <p:cNvSpPr>
            <a:spLocks noChangeArrowheads="1"/>
          </p:cNvSpPr>
          <p:nvPr/>
        </p:nvSpPr>
        <p:spPr bwMode="auto">
          <a:xfrm>
            <a:off x="2058988" y="568325"/>
            <a:ext cx="9205912" cy="2444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marL="179388"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1000" i="0" dirty="0">
                <a:latin typeface="Calibri" pitchFamily="34" charset="0"/>
              </a:rPr>
              <a:t>Ce document A3 doit permettre de démontrer la capacité du candidat à mener la mission objet du marché.</a:t>
            </a:r>
          </a:p>
        </p:txBody>
      </p:sp>
      <p:cxnSp>
        <p:nvCxnSpPr>
          <p:cNvPr id="2131" name="Connecteur droit 3"/>
          <p:cNvCxnSpPr>
            <a:cxnSpLocks noChangeShapeType="1"/>
          </p:cNvCxnSpPr>
          <p:nvPr/>
        </p:nvCxnSpPr>
        <p:spPr bwMode="auto">
          <a:xfrm flipV="1">
            <a:off x="0" y="1020763"/>
            <a:ext cx="12384088" cy="1587"/>
          </a:xfrm>
          <a:prstGeom prst="line">
            <a:avLst/>
          </a:prstGeom>
          <a:noFill/>
          <a:ln w="19050" algn="ctr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36" name="Rectangle 52"/>
          <p:cNvSpPr>
            <a:spLocks noChangeArrowheads="1"/>
          </p:cNvSpPr>
          <p:nvPr/>
        </p:nvSpPr>
        <p:spPr bwMode="auto">
          <a:xfrm>
            <a:off x="4343400" y="3017838"/>
            <a:ext cx="3952875" cy="114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de conception et des travaux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Compétences par spécialité en lien avec l’opération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endParaRPr lang="fr-FR" altLang="fr-FR" sz="900" i="0" dirty="0">
              <a:latin typeface="Calibri" pitchFamily="34" charset="0"/>
            </a:endParaRPr>
          </a:p>
        </p:txBody>
      </p:sp>
      <p:sp>
        <p:nvSpPr>
          <p:cNvPr id="2137" name="Rectangle 52"/>
          <p:cNvSpPr>
            <a:spLocks noChangeArrowheads="1"/>
          </p:cNvSpPr>
          <p:nvPr/>
        </p:nvSpPr>
        <p:spPr bwMode="auto">
          <a:xfrm>
            <a:off x="8413750" y="3035300"/>
            <a:ext cx="3937000" cy="989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>
            <a:spAutoFit/>
          </a:bodyPr>
          <a:lstStyle>
            <a:lvl1pPr marL="228600" indent="-228600" defTabSz="1060450"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Times New Roman" pitchFamily="18" charset="0"/>
              </a:defRPr>
            </a:lvl1pPr>
            <a:lvl2pPr indent="-171450" defTabSz="10604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060450" eaLnBrk="0" hangingPunct="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06045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06045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060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FR" altLang="fr-FR" sz="900" b="1" i="0" dirty="0"/>
              <a:t>         </a:t>
            </a:r>
            <a:r>
              <a:rPr lang="fr-FR" altLang="fr-FR" sz="900" b="1" i="0" dirty="0">
                <a:latin typeface="Calibri" pitchFamily="34" charset="0"/>
              </a:rPr>
              <a:t>Indiquer pour cette référence :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La nature du projet et son adresse,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 nom du maître d’ouvrage et coordonnées de l’interlocuteur 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Les montants HT  de la mission de conception et des travaux et l’année de réalisation</a:t>
            </a:r>
          </a:p>
          <a:p>
            <a:pPr marL="0" lvl="1" eaLnBrk="1" hangingPunct="1">
              <a:spcBef>
                <a:spcPts val="50"/>
              </a:spcBef>
              <a:buFont typeface="Wingdings" pitchFamily="2" charset="2"/>
              <a:buChar char=""/>
            </a:pPr>
            <a:r>
              <a:rPr lang="fr-FR" altLang="fr-FR" sz="900" i="0" dirty="0">
                <a:latin typeface="Calibri" pitchFamily="34" charset="0"/>
              </a:rPr>
              <a:t>Compétences par spécialité en lien avec l’opération </a:t>
            </a:r>
          </a:p>
        </p:txBody>
      </p:sp>
      <p:sp>
        <p:nvSpPr>
          <p:cNvPr id="2138" name="Text Box 40"/>
          <p:cNvSpPr txBox="1">
            <a:spLocks noChangeArrowheads="1"/>
          </p:cNvSpPr>
          <p:nvPr/>
        </p:nvSpPr>
        <p:spPr bwMode="auto">
          <a:xfrm>
            <a:off x="4327524" y="2589212"/>
            <a:ext cx="3984625" cy="42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1pPr>
            <a:lvl2pPr marL="803275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2pPr>
            <a:lvl3pPr marL="982663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3pPr>
            <a:lvl4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4pPr>
            <a:lvl5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5pPr>
            <a:lvl6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6pPr>
            <a:lvl7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7pPr>
            <a:lvl8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8pPr>
            <a:lvl9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RÉFÉRENCE 2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photos </a:t>
            </a:r>
            <a:r>
              <a:rPr lang="fr-FR" altLang="fr-FR" sz="800" b="1" i="0" dirty="0">
                <a:solidFill>
                  <a:srgbClr val="0066FF"/>
                </a:solidFill>
                <a:latin typeface="Calibri" pitchFamily="34" charset="0"/>
              </a:rPr>
              <a:t>et/ou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représentations graphiques </a:t>
            </a:r>
            <a:r>
              <a:rPr lang="fr-FR" altLang="fr-FR" b="1" i="0" dirty="0">
                <a:solidFill>
                  <a:srgbClr val="0066FF"/>
                </a:solidFill>
                <a:latin typeface="Calibri" pitchFamily="34" charset="0"/>
              </a:rPr>
              <a:t>(2D/3D) 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et/ou plans]</a:t>
            </a:r>
            <a:endParaRPr lang="fr-FR" altLang="fr-FR" dirty="0"/>
          </a:p>
        </p:txBody>
      </p:sp>
      <p:sp>
        <p:nvSpPr>
          <p:cNvPr id="2139" name="Text Box 40"/>
          <p:cNvSpPr txBox="1">
            <a:spLocks noChangeArrowheads="1"/>
          </p:cNvSpPr>
          <p:nvPr/>
        </p:nvSpPr>
        <p:spPr bwMode="auto">
          <a:xfrm>
            <a:off x="8406604" y="2589212"/>
            <a:ext cx="3984625" cy="42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6021" tIns="53010" rIns="106021" bIns="53010" anchor="ctr">
            <a:spAutoFit/>
          </a:bodyPr>
          <a:lstStyle>
            <a:lvl1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1pPr>
            <a:lvl2pPr marL="803275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2pPr>
            <a:lvl3pPr marL="982663"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3pPr>
            <a:lvl4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4pPr>
            <a:lvl5pPr defTabSz="1060450" eaLnBrk="0" hangingPunct="0">
              <a:defRPr sz="900" i="1">
                <a:solidFill>
                  <a:schemeClr val="accent2"/>
                </a:solidFill>
                <a:latin typeface="Times New Roman" pitchFamily="18" charset="0"/>
              </a:defRPr>
            </a:lvl5pPr>
            <a:lvl6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6pPr>
            <a:lvl7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7pPr>
            <a:lvl8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8pPr>
            <a:lvl9pPr defTabSz="1060450" eaLnBrk="0" fontAlgn="base" hangingPunct="0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Ø"/>
              <a:defRPr sz="900" i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RÉFÉRENCE 3 </a:t>
            </a:r>
            <a:r>
              <a:rPr lang="fr-FR" altLang="fr-FR" sz="1000" b="1" i="0" dirty="0">
                <a:solidFill>
                  <a:srgbClr val="0066FF"/>
                </a:solidFill>
                <a:latin typeface="Sylfaen" pitchFamily="18" charset="0"/>
              </a:rPr>
              <a:t>[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photos </a:t>
            </a:r>
            <a:r>
              <a:rPr lang="fr-FR" altLang="fr-FR" sz="800" b="1" i="0" dirty="0">
                <a:solidFill>
                  <a:srgbClr val="0066FF"/>
                </a:solidFill>
                <a:latin typeface="Calibri" pitchFamily="34" charset="0"/>
              </a:rPr>
              <a:t>et/ou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 représentations graphiques </a:t>
            </a:r>
            <a:r>
              <a:rPr lang="fr-FR" altLang="fr-FR" b="1" i="0" dirty="0">
                <a:solidFill>
                  <a:srgbClr val="0066FF"/>
                </a:solidFill>
                <a:latin typeface="Calibri" pitchFamily="34" charset="0"/>
              </a:rPr>
              <a:t>(2D/3D) </a:t>
            </a:r>
            <a:r>
              <a:rPr lang="fr-FR" altLang="fr-FR" sz="1000" b="1" i="0" dirty="0">
                <a:solidFill>
                  <a:srgbClr val="0066FF"/>
                </a:solidFill>
                <a:latin typeface="Calibri" pitchFamily="34" charset="0"/>
              </a:rPr>
              <a:t>et/ou plans]</a:t>
            </a:r>
            <a:endParaRPr lang="fr-FR" alt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3CF7B78-C1A9-4B6B-BAA1-0375336B171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6"/>
          <a:stretch/>
        </p:blipFill>
        <p:spPr bwMode="auto">
          <a:xfrm>
            <a:off x="101600" y="1270"/>
            <a:ext cx="1713230" cy="5670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01.1 - RC Annexe1 capacité professionnelle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lgDash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79352" tIns="39676" rIns="79352" bIns="39676" numCol="1" anchor="t" anchorCtr="0" compatLnSpc="1">
        <a:prstTxWarp prst="textNoShape">
          <a:avLst/>
        </a:prstTxWarp>
        <a:spAutoFit/>
      </a:bodyPr>
      <a:lstStyle>
        <a:defPPr marL="457200" marR="0" indent="-457200" algn="l" defTabSz="79375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Ø"/>
          <a:tabLst/>
          <a:defRPr kumimoji="0" lang="fr-FR" sz="7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01.1-RC-annexe1-capacité professionnelle</Template>
  <TotalTime>16</TotalTime>
  <Words>303</Words>
  <Application>Microsoft Office PowerPoint</Application>
  <PresentationFormat>A3 (297 x 420 mm)</PresentationFormat>
  <Paragraphs>51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Sylfaen</vt:lpstr>
      <vt:lpstr>Times New Roman</vt:lpstr>
      <vt:lpstr>Wingdings</vt:lpstr>
      <vt:lpstr>01.1 - RC Annexe1 capacité professionnelle</vt:lpstr>
      <vt:lpstr>Présentation PowerPoint</vt:lpstr>
    </vt:vector>
  </TitlesOfParts>
  <Company>ONACVG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PUGET Ollivier</dc:creator>
  <cp:lastModifiedBy>PUGET Ollivier</cp:lastModifiedBy>
  <cp:revision>4</cp:revision>
  <cp:lastPrinted>2015-01-19T10:47:11Z</cp:lastPrinted>
  <dcterms:created xsi:type="dcterms:W3CDTF">2025-07-22T12:54:21Z</dcterms:created>
  <dcterms:modified xsi:type="dcterms:W3CDTF">2025-08-04T10:53:29Z</dcterms:modified>
</cp:coreProperties>
</file>