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 id="2147483698" r:id="rId5"/>
  </p:sldMasterIdLst>
  <p:notesMasterIdLst>
    <p:notesMasterId r:id="rId41"/>
  </p:notesMasterIdLst>
  <p:handoutMasterIdLst>
    <p:handoutMasterId r:id="rId42"/>
  </p:handoutMasterIdLst>
  <p:sldIdLst>
    <p:sldId id="261" r:id="rId6"/>
    <p:sldId id="295" r:id="rId7"/>
    <p:sldId id="265" r:id="rId8"/>
    <p:sldId id="318" r:id="rId9"/>
    <p:sldId id="324" r:id="rId10"/>
    <p:sldId id="323" r:id="rId11"/>
    <p:sldId id="326" r:id="rId12"/>
    <p:sldId id="327" r:id="rId13"/>
    <p:sldId id="328" r:id="rId14"/>
    <p:sldId id="329" r:id="rId15"/>
    <p:sldId id="347" r:id="rId16"/>
    <p:sldId id="330" r:id="rId17"/>
    <p:sldId id="331" r:id="rId18"/>
    <p:sldId id="314" r:id="rId19"/>
    <p:sldId id="283" r:id="rId20"/>
    <p:sldId id="332" r:id="rId21"/>
    <p:sldId id="333" r:id="rId22"/>
    <p:sldId id="346" r:id="rId23"/>
    <p:sldId id="348" r:id="rId24"/>
    <p:sldId id="349" r:id="rId25"/>
    <p:sldId id="334" r:id="rId26"/>
    <p:sldId id="345" r:id="rId27"/>
    <p:sldId id="335" r:id="rId28"/>
    <p:sldId id="336" r:id="rId29"/>
    <p:sldId id="337" r:id="rId30"/>
    <p:sldId id="338" r:id="rId31"/>
    <p:sldId id="339" r:id="rId32"/>
    <p:sldId id="340" r:id="rId33"/>
    <p:sldId id="341" r:id="rId34"/>
    <p:sldId id="342" r:id="rId35"/>
    <p:sldId id="351" r:id="rId36"/>
    <p:sldId id="352" r:id="rId37"/>
    <p:sldId id="343" r:id="rId38"/>
    <p:sldId id="344" r:id="rId39"/>
    <p:sldId id="313" r:id="rId40"/>
  </p:sldIdLst>
  <p:sldSz cx="9144000" cy="6858000" type="screen4x3"/>
  <p:notesSz cx="6799263" cy="9929813"/>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x PINEAU" initials="AP" lastIdx="5" clrIdx="0">
    <p:extLst>
      <p:ext uri="{19B8F6BF-5375-455C-9EA6-DF929625EA0E}">
        <p15:presenceInfo xmlns:p15="http://schemas.microsoft.com/office/powerpoint/2012/main" userId="S::apineau@chu-reims.fr::8a188f7f-1e7e-4b31-9ff1-db1983caa8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7892"/>
    <a:srgbClr val="99C3EA"/>
    <a:srgbClr val="3399FF"/>
    <a:srgbClr val="E7F0F9"/>
    <a:srgbClr val="475457"/>
    <a:srgbClr val="009DE0"/>
    <a:srgbClr val="0092D2"/>
    <a:srgbClr val="FFFFFF"/>
    <a:srgbClr val="3F3F3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5165" autoAdjust="0"/>
  </p:normalViewPr>
  <p:slideViewPr>
    <p:cSldViewPr snapToGrid="0" snapToObjects="1">
      <p:cViewPr varScale="1">
        <p:scale>
          <a:sx n="85" d="100"/>
          <a:sy n="85" d="100"/>
        </p:scale>
        <p:origin x="1315"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1" d="100"/>
          <a:sy n="101" d="100"/>
        </p:scale>
        <p:origin x="-3576" y="-90"/>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347" cy="496491"/>
          </a:xfrm>
          <a:prstGeom prst="rect">
            <a:avLst/>
          </a:prstGeom>
        </p:spPr>
        <p:txBody>
          <a:bodyPr vert="horz" lIns="91458" tIns="45729" rIns="91458" bIns="45729" rtlCol="0"/>
          <a:lstStyle>
            <a:lvl1pPr algn="l">
              <a:defRPr sz="1200"/>
            </a:lvl1pPr>
          </a:lstStyle>
          <a:p>
            <a:endParaRPr lang="fr-FR"/>
          </a:p>
        </p:txBody>
      </p:sp>
      <p:sp>
        <p:nvSpPr>
          <p:cNvPr id="3" name="Espace réservé de la date 2"/>
          <p:cNvSpPr>
            <a:spLocks noGrp="1"/>
          </p:cNvSpPr>
          <p:nvPr>
            <p:ph type="dt" sz="quarter" idx="1"/>
          </p:nvPr>
        </p:nvSpPr>
        <p:spPr>
          <a:xfrm>
            <a:off x="3851343" y="0"/>
            <a:ext cx="2946347" cy="496491"/>
          </a:xfrm>
          <a:prstGeom prst="rect">
            <a:avLst/>
          </a:prstGeom>
        </p:spPr>
        <p:txBody>
          <a:bodyPr vert="horz" lIns="91458" tIns="45729" rIns="91458" bIns="45729" rtlCol="0"/>
          <a:lstStyle>
            <a:lvl1pPr algn="r">
              <a:defRPr sz="1200"/>
            </a:lvl1pPr>
          </a:lstStyle>
          <a:p>
            <a:fld id="{858DF0F9-037C-433F-AD81-8C28328AB845}" type="datetimeFigureOut">
              <a:rPr lang="fr-FR" smtClean="0"/>
              <a:pPr/>
              <a:t>25/06/2025</a:t>
            </a:fld>
            <a:endParaRPr lang="fr-FR"/>
          </a:p>
        </p:txBody>
      </p:sp>
      <p:sp>
        <p:nvSpPr>
          <p:cNvPr id="4" name="Espace réservé du pied de page 3"/>
          <p:cNvSpPr>
            <a:spLocks noGrp="1"/>
          </p:cNvSpPr>
          <p:nvPr>
            <p:ph type="ftr" sz="quarter" idx="2"/>
          </p:nvPr>
        </p:nvSpPr>
        <p:spPr>
          <a:xfrm>
            <a:off x="1" y="9431599"/>
            <a:ext cx="2946347" cy="496491"/>
          </a:xfrm>
          <a:prstGeom prst="rect">
            <a:avLst/>
          </a:prstGeom>
        </p:spPr>
        <p:txBody>
          <a:bodyPr vert="horz" lIns="91458" tIns="45729" rIns="91458" bIns="45729"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1343" y="9431599"/>
            <a:ext cx="2946347" cy="496491"/>
          </a:xfrm>
          <a:prstGeom prst="rect">
            <a:avLst/>
          </a:prstGeom>
        </p:spPr>
        <p:txBody>
          <a:bodyPr vert="horz" lIns="91458" tIns="45729" rIns="91458" bIns="45729" rtlCol="0" anchor="b"/>
          <a:lstStyle>
            <a:lvl1pPr algn="r">
              <a:defRPr sz="1200"/>
            </a:lvl1pPr>
          </a:lstStyle>
          <a:p>
            <a:fld id="{EFB167C6-B57A-43E8-B03C-D8C593B8ED58}" type="slidenum">
              <a:rPr lang="fr-FR" smtClean="0"/>
              <a:pPr/>
              <a:t>‹N°›</a:t>
            </a:fld>
            <a:endParaRPr lang="fr-FR"/>
          </a:p>
        </p:txBody>
      </p:sp>
    </p:spTree>
    <p:extLst>
      <p:ext uri="{BB962C8B-B14F-4D97-AF65-F5344CB8AC3E}">
        <p14:creationId xmlns:p14="http://schemas.microsoft.com/office/powerpoint/2010/main" val="5759822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347" cy="496491"/>
          </a:xfrm>
          <a:prstGeom prst="rect">
            <a:avLst/>
          </a:prstGeom>
        </p:spPr>
        <p:txBody>
          <a:bodyPr vert="horz" lIns="91458" tIns="45729" rIns="91458" bIns="45729" rtlCol="0"/>
          <a:lstStyle>
            <a:lvl1pPr algn="l">
              <a:defRPr sz="1200"/>
            </a:lvl1pPr>
          </a:lstStyle>
          <a:p>
            <a:endParaRPr lang="fr-FR"/>
          </a:p>
        </p:txBody>
      </p:sp>
      <p:sp>
        <p:nvSpPr>
          <p:cNvPr id="3" name="Espace réservé de la date 2"/>
          <p:cNvSpPr>
            <a:spLocks noGrp="1"/>
          </p:cNvSpPr>
          <p:nvPr>
            <p:ph type="dt" idx="1"/>
          </p:nvPr>
        </p:nvSpPr>
        <p:spPr>
          <a:xfrm>
            <a:off x="3851343" y="0"/>
            <a:ext cx="2946347" cy="496491"/>
          </a:xfrm>
          <a:prstGeom prst="rect">
            <a:avLst/>
          </a:prstGeom>
        </p:spPr>
        <p:txBody>
          <a:bodyPr vert="horz" lIns="91458" tIns="45729" rIns="91458" bIns="45729" rtlCol="0"/>
          <a:lstStyle>
            <a:lvl1pPr algn="r">
              <a:defRPr sz="1200"/>
            </a:lvl1pPr>
          </a:lstStyle>
          <a:p>
            <a:fld id="{D8DD98D2-28C4-4EBE-89E6-8EE73FE2CD9D}" type="datetimeFigureOut">
              <a:rPr lang="fr-FR" smtClean="0"/>
              <a:pPr/>
              <a:t>25/06/2025</a:t>
            </a:fld>
            <a:endParaRPr lang="fr-FR"/>
          </a:p>
        </p:txBody>
      </p:sp>
      <p:sp>
        <p:nvSpPr>
          <p:cNvPr id="4" name="Espace réservé de l'image des diapositives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58" tIns="45729" rIns="91458" bIns="45729" rtlCol="0" anchor="ctr"/>
          <a:lstStyle/>
          <a:p>
            <a:endParaRPr lang="fr-FR"/>
          </a:p>
        </p:txBody>
      </p:sp>
      <p:sp>
        <p:nvSpPr>
          <p:cNvPr id="5" name="Espace réservé des commentaires 4"/>
          <p:cNvSpPr>
            <a:spLocks noGrp="1"/>
          </p:cNvSpPr>
          <p:nvPr>
            <p:ph type="body" sz="quarter" idx="3"/>
          </p:nvPr>
        </p:nvSpPr>
        <p:spPr>
          <a:xfrm>
            <a:off x="679927" y="4716662"/>
            <a:ext cx="5439410" cy="4468416"/>
          </a:xfrm>
          <a:prstGeom prst="rect">
            <a:avLst/>
          </a:prstGeom>
        </p:spPr>
        <p:txBody>
          <a:bodyPr vert="horz" lIns="91458" tIns="45729" rIns="91458" bIns="45729"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1" y="9431599"/>
            <a:ext cx="2946347" cy="496491"/>
          </a:xfrm>
          <a:prstGeom prst="rect">
            <a:avLst/>
          </a:prstGeom>
        </p:spPr>
        <p:txBody>
          <a:bodyPr vert="horz" lIns="91458" tIns="45729" rIns="91458" bIns="45729"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3" y="9431599"/>
            <a:ext cx="2946347" cy="496491"/>
          </a:xfrm>
          <a:prstGeom prst="rect">
            <a:avLst/>
          </a:prstGeom>
        </p:spPr>
        <p:txBody>
          <a:bodyPr vert="horz" lIns="91458" tIns="45729" rIns="91458" bIns="45729" rtlCol="0" anchor="b"/>
          <a:lstStyle>
            <a:lvl1pPr algn="r">
              <a:defRPr sz="1200"/>
            </a:lvl1pPr>
          </a:lstStyle>
          <a:p>
            <a:fld id="{51291826-0330-4E28-BCD3-C29D8550C6B7}" type="slidenum">
              <a:rPr lang="fr-FR" smtClean="0"/>
              <a:pPr/>
              <a:t>‹N°›</a:t>
            </a:fld>
            <a:endParaRPr lang="fr-FR"/>
          </a:p>
        </p:txBody>
      </p:sp>
    </p:spTree>
    <p:extLst>
      <p:ext uri="{BB962C8B-B14F-4D97-AF65-F5344CB8AC3E}">
        <p14:creationId xmlns:p14="http://schemas.microsoft.com/office/powerpoint/2010/main" val="1750778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7" name="Groupe 6"/>
          <p:cNvGrpSpPr/>
          <p:nvPr/>
        </p:nvGrpSpPr>
        <p:grpSpPr>
          <a:xfrm>
            <a:off x="0" y="209725"/>
            <a:ext cx="9144000" cy="6330775"/>
            <a:chOff x="0" y="209725"/>
            <a:chExt cx="9144000" cy="6330775"/>
          </a:xfrm>
        </p:grpSpPr>
        <p:sp>
          <p:nvSpPr>
            <p:cNvPr id="8" name="Rectangle 7"/>
            <p:cNvSpPr/>
            <p:nvPr/>
          </p:nvSpPr>
          <p:spPr>
            <a:xfrm>
              <a:off x="0" y="2852257"/>
              <a:ext cx="2630658" cy="2743201"/>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 name="Rectangle 8"/>
            <p:cNvSpPr/>
            <p:nvPr/>
          </p:nvSpPr>
          <p:spPr>
            <a:xfrm>
              <a:off x="2715064" y="2852258"/>
              <a:ext cx="6428935" cy="274320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0" name="Rectangle 9"/>
            <p:cNvSpPr/>
            <p:nvPr/>
          </p:nvSpPr>
          <p:spPr>
            <a:xfrm rot="16200000">
              <a:off x="1528872" y="1187840"/>
              <a:ext cx="63004" cy="3120745"/>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1" name="Rectangle 10"/>
            <p:cNvSpPr/>
            <p:nvPr/>
          </p:nvSpPr>
          <p:spPr>
            <a:xfrm rot="16200000">
              <a:off x="6130592" y="-233692"/>
              <a:ext cx="63005" cy="5963810"/>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2" name="Image 11"/>
            <p:cNvPicPr>
              <a:picLocks noChangeAspect="1"/>
            </p:cNvPicPr>
            <p:nvPr/>
          </p:nvPicPr>
          <p:blipFill>
            <a:blip r:embed="rId2"/>
            <a:stretch>
              <a:fillRect/>
            </a:stretch>
          </p:blipFill>
          <p:spPr>
            <a:xfrm>
              <a:off x="6629400" y="6146800"/>
              <a:ext cx="2235200" cy="393700"/>
            </a:xfrm>
            <a:prstGeom prst="rect">
              <a:avLst/>
            </a:prstGeom>
          </p:spPr>
        </p:pic>
        <p:pic>
          <p:nvPicPr>
            <p:cNvPr id="13" name="Image 12"/>
            <p:cNvPicPr>
              <a:picLocks noChangeAspect="1"/>
            </p:cNvPicPr>
            <p:nvPr/>
          </p:nvPicPr>
          <p:blipFill>
            <a:blip r:embed="rId3"/>
            <a:stretch>
              <a:fillRect/>
            </a:stretch>
          </p:blipFill>
          <p:spPr>
            <a:xfrm>
              <a:off x="3620097" y="209725"/>
              <a:ext cx="2017305" cy="2400481"/>
            </a:xfrm>
            <a:prstGeom prst="rect">
              <a:avLst/>
            </a:prstGeom>
          </p:spPr>
        </p:pic>
        <p:pic>
          <p:nvPicPr>
            <p:cNvPr id="14" name="Image 13"/>
            <p:cNvPicPr>
              <a:picLocks noChangeAspect="1"/>
            </p:cNvPicPr>
            <p:nvPr/>
          </p:nvPicPr>
          <p:blipFill>
            <a:blip r:embed="rId4"/>
            <a:stretch>
              <a:fillRect/>
            </a:stretch>
          </p:blipFill>
          <p:spPr>
            <a:xfrm>
              <a:off x="2711642" y="3371152"/>
              <a:ext cx="220631" cy="397113"/>
            </a:xfrm>
            <a:prstGeom prst="rect">
              <a:avLst/>
            </a:prstGeom>
          </p:spPr>
        </p:pic>
      </p:grpSp>
      <p:sp>
        <p:nvSpPr>
          <p:cNvPr id="2" name="Titre 1"/>
          <p:cNvSpPr>
            <a:spLocks noGrp="1"/>
          </p:cNvSpPr>
          <p:nvPr>
            <p:ph type="ctrTitle" hasCustomPrompt="1"/>
          </p:nvPr>
        </p:nvSpPr>
        <p:spPr>
          <a:xfrm>
            <a:off x="2939307" y="2852258"/>
            <a:ext cx="6120286" cy="1570156"/>
          </a:xfrm>
        </p:spPr>
        <p:txBody>
          <a:bodyPr>
            <a:normAutofit/>
          </a:bodyPr>
          <a:lstStyle>
            <a:lvl1pPr algn="l">
              <a:defRPr sz="3200" b="1" cap="all" baseline="0">
                <a:solidFill>
                  <a:schemeClr val="bg1"/>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Sous-titre 2"/>
          <p:cNvSpPr>
            <a:spLocks noGrp="1"/>
          </p:cNvSpPr>
          <p:nvPr>
            <p:ph type="subTitle" idx="1"/>
          </p:nvPr>
        </p:nvSpPr>
        <p:spPr>
          <a:xfrm>
            <a:off x="2939307" y="4466189"/>
            <a:ext cx="6120286" cy="1129269"/>
          </a:xfrm>
        </p:spPr>
        <p:txBody>
          <a:bodyPr anchor="ctr">
            <a:normAutofit/>
          </a:bodyPr>
          <a:lstStyle>
            <a:lvl1pPr marL="0" indent="0" algn="l">
              <a:buNone/>
              <a:defRPr sz="260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Modifiez le style des sous-titres du masque</a:t>
            </a:r>
          </a:p>
        </p:txBody>
      </p:sp>
    </p:spTree>
    <p:extLst>
      <p:ext uri="{BB962C8B-B14F-4D97-AF65-F5344CB8AC3E}">
        <p14:creationId xmlns:p14="http://schemas.microsoft.com/office/powerpoint/2010/main" val="1299506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60638B17-9193-4D20-9ABD-9E6E9F7E79E6}" type="datetime1">
              <a:rPr lang="fr-FR" smtClean="0"/>
              <a:t>25/06/2025</a:t>
            </a:fld>
            <a:endParaRPr lang="fr-FR"/>
          </a:p>
        </p:txBody>
      </p:sp>
      <p:sp>
        <p:nvSpPr>
          <p:cNvPr id="5" name="Espace réservé du pied de page 4"/>
          <p:cNvSpPr>
            <a:spLocks noGrp="1"/>
          </p:cNvSpPr>
          <p:nvPr>
            <p:ph type="ftr" sz="quarter" idx="11"/>
          </p:nvPr>
        </p:nvSpPr>
        <p:spPr/>
        <p:txBody>
          <a:bodyPr/>
          <a:lstStyle/>
          <a:p>
            <a:r>
              <a:rPr lang="fr-FR"/>
              <a:t>DIM</a:t>
            </a:r>
          </a:p>
        </p:txBody>
      </p:sp>
      <p:sp>
        <p:nvSpPr>
          <p:cNvPr id="6" name="Espace réservé du numéro de diapositive 5"/>
          <p:cNvSpPr>
            <a:spLocks noGrp="1"/>
          </p:cNvSpPr>
          <p:nvPr>
            <p:ph type="sldNum" sz="quarter" idx="12"/>
          </p:nvPr>
        </p:nvSpPr>
        <p:spPr/>
        <p:txBody>
          <a:bodyPr/>
          <a:lstStyle/>
          <a:p>
            <a:fld id="{E4E3520B-AA23-4393-8C0B-51747C9AADD8}" type="slidenum">
              <a:rPr lang="fr-FR" smtClean="0"/>
              <a:pPr/>
              <a:t>‹N°›</a:t>
            </a:fld>
            <a:endParaRPr lang="fr-FR"/>
          </a:p>
        </p:txBody>
      </p:sp>
    </p:spTree>
    <p:extLst>
      <p:ext uri="{BB962C8B-B14F-4D97-AF65-F5344CB8AC3E}">
        <p14:creationId xmlns:p14="http://schemas.microsoft.com/office/powerpoint/2010/main" val="3131481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EB3A646-66A1-4958-913A-B08FA0C98034}" type="datetime1">
              <a:rPr lang="fr-FR" smtClean="0"/>
              <a:t>25/06/2025</a:t>
            </a:fld>
            <a:endParaRPr lang="fr-FR"/>
          </a:p>
        </p:txBody>
      </p:sp>
      <p:sp>
        <p:nvSpPr>
          <p:cNvPr id="5" name="Espace réservé du pied de page 4"/>
          <p:cNvSpPr>
            <a:spLocks noGrp="1"/>
          </p:cNvSpPr>
          <p:nvPr>
            <p:ph type="ftr" sz="quarter" idx="11"/>
          </p:nvPr>
        </p:nvSpPr>
        <p:spPr/>
        <p:txBody>
          <a:bodyPr/>
          <a:lstStyle/>
          <a:p>
            <a:r>
              <a:rPr lang="fr-FR"/>
              <a:t>DIM</a:t>
            </a:r>
          </a:p>
        </p:txBody>
      </p:sp>
      <p:sp>
        <p:nvSpPr>
          <p:cNvPr id="6" name="Espace réservé du numéro de diapositive 5"/>
          <p:cNvSpPr>
            <a:spLocks noGrp="1"/>
          </p:cNvSpPr>
          <p:nvPr>
            <p:ph type="sldNum" sz="quarter" idx="12"/>
          </p:nvPr>
        </p:nvSpPr>
        <p:spPr/>
        <p:txBody>
          <a:bodyPr/>
          <a:lstStyle/>
          <a:p>
            <a:fld id="{E4E3520B-AA23-4393-8C0B-51747C9AADD8}" type="slidenum">
              <a:rPr lang="fr-FR" smtClean="0"/>
              <a:pPr/>
              <a:t>‹N°›</a:t>
            </a:fld>
            <a:endParaRPr lang="fr-FR"/>
          </a:p>
        </p:txBody>
      </p:sp>
    </p:spTree>
    <p:extLst>
      <p:ext uri="{BB962C8B-B14F-4D97-AF65-F5344CB8AC3E}">
        <p14:creationId xmlns:p14="http://schemas.microsoft.com/office/powerpoint/2010/main" val="1564678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101312EE-168D-48CD-A7E8-848B0814D9D2}" type="datetime1">
              <a:rPr lang="fr-FR" smtClean="0"/>
              <a:t>25/06/2025</a:t>
            </a:fld>
            <a:endParaRPr lang="fr-FR"/>
          </a:p>
        </p:txBody>
      </p:sp>
      <p:sp>
        <p:nvSpPr>
          <p:cNvPr id="5" name="Espace réservé du pied de page 4"/>
          <p:cNvSpPr>
            <a:spLocks noGrp="1"/>
          </p:cNvSpPr>
          <p:nvPr>
            <p:ph type="ftr" sz="quarter" idx="11"/>
          </p:nvPr>
        </p:nvSpPr>
        <p:spPr/>
        <p:txBody>
          <a:bodyPr/>
          <a:lstStyle/>
          <a:p>
            <a:r>
              <a:rPr lang="fr-FR"/>
              <a:t>DIM</a:t>
            </a:r>
          </a:p>
        </p:txBody>
      </p:sp>
      <p:sp>
        <p:nvSpPr>
          <p:cNvPr id="6" name="Espace réservé du numéro de diapositive 5"/>
          <p:cNvSpPr>
            <a:spLocks noGrp="1"/>
          </p:cNvSpPr>
          <p:nvPr>
            <p:ph type="sldNum" sz="quarter" idx="12"/>
          </p:nvPr>
        </p:nvSpPr>
        <p:spPr/>
        <p:txBody>
          <a:bodyPr/>
          <a:lstStyle/>
          <a:p>
            <a:fld id="{E4E3520B-AA23-4393-8C0B-51747C9AADD8}" type="slidenum">
              <a:rPr lang="fr-FR" smtClean="0"/>
              <a:pPr/>
              <a:t>‹N°›</a:t>
            </a:fld>
            <a:endParaRPr lang="fr-FR"/>
          </a:p>
        </p:txBody>
      </p:sp>
    </p:spTree>
    <p:extLst>
      <p:ext uri="{BB962C8B-B14F-4D97-AF65-F5344CB8AC3E}">
        <p14:creationId xmlns:p14="http://schemas.microsoft.com/office/powerpoint/2010/main" val="2065816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CD1B9B75-75FB-4EDE-90F0-9DB00E7A089C}" type="datetime1">
              <a:rPr lang="fr-FR" smtClean="0"/>
              <a:t>25/06/2025</a:t>
            </a:fld>
            <a:endParaRPr lang="fr-FR"/>
          </a:p>
        </p:txBody>
      </p:sp>
      <p:sp>
        <p:nvSpPr>
          <p:cNvPr id="6" name="Espace réservé du pied de page 5"/>
          <p:cNvSpPr>
            <a:spLocks noGrp="1"/>
          </p:cNvSpPr>
          <p:nvPr>
            <p:ph type="ftr" sz="quarter" idx="11"/>
          </p:nvPr>
        </p:nvSpPr>
        <p:spPr/>
        <p:txBody>
          <a:bodyPr/>
          <a:lstStyle/>
          <a:p>
            <a:r>
              <a:rPr lang="fr-FR"/>
              <a:t>DIM</a:t>
            </a:r>
          </a:p>
        </p:txBody>
      </p:sp>
      <p:sp>
        <p:nvSpPr>
          <p:cNvPr id="7" name="Espace réservé du numéro de diapositive 6"/>
          <p:cNvSpPr>
            <a:spLocks noGrp="1"/>
          </p:cNvSpPr>
          <p:nvPr>
            <p:ph type="sldNum" sz="quarter" idx="12"/>
          </p:nvPr>
        </p:nvSpPr>
        <p:spPr/>
        <p:txBody>
          <a:bodyPr/>
          <a:lstStyle/>
          <a:p>
            <a:fld id="{E4E3520B-AA23-4393-8C0B-51747C9AADD8}" type="slidenum">
              <a:rPr lang="fr-FR" smtClean="0"/>
              <a:pPr/>
              <a:t>‹N°›</a:t>
            </a:fld>
            <a:endParaRPr lang="fr-FR"/>
          </a:p>
        </p:txBody>
      </p:sp>
    </p:spTree>
    <p:extLst>
      <p:ext uri="{BB962C8B-B14F-4D97-AF65-F5344CB8AC3E}">
        <p14:creationId xmlns:p14="http://schemas.microsoft.com/office/powerpoint/2010/main" val="3246677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F062BC43-FD1A-4AC6-8D12-3DE6A6521E64}" type="datetime1">
              <a:rPr lang="fr-FR" smtClean="0"/>
              <a:t>25/06/2025</a:t>
            </a:fld>
            <a:endParaRPr lang="fr-FR"/>
          </a:p>
        </p:txBody>
      </p:sp>
      <p:sp>
        <p:nvSpPr>
          <p:cNvPr id="8" name="Espace réservé du pied de page 7"/>
          <p:cNvSpPr>
            <a:spLocks noGrp="1"/>
          </p:cNvSpPr>
          <p:nvPr>
            <p:ph type="ftr" sz="quarter" idx="11"/>
          </p:nvPr>
        </p:nvSpPr>
        <p:spPr/>
        <p:txBody>
          <a:bodyPr/>
          <a:lstStyle/>
          <a:p>
            <a:r>
              <a:rPr lang="fr-FR"/>
              <a:t>DIM</a:t>
            </a:r>
          </a:p>
        </p:txBody>
      </p:sp>
      <p:sp>
        <p:nvSpPr>
          <p:cNvPr id="9" name="Espace réservé du numéro de diapositive 8"/>
          <p:cNvSpPr>
            <a:spLocks noGrp="1"/>
          </p:cNvSpPr>
          <p:nvPr>
            <p:ph type="sldNum" sz="quarter" idx="12"/>
          </p:nvPr>
        </p:nvSpPr>
        <p:spPr/>
        <p:txBody>
          <a:bodyPr/>
          <a:lstStyle/>
          <a:p>
            <a:fld id="{E4E3520B-AA23-4393-8C0B-51747C9AADD8}" type="slidenum">
              <a:rPr lang="fr-FR" smtClean="0"/>
              <a:pPr/>
              <a:t>‹N°›</a:t>
            </a:fld>
            <a:endParaRPr lang="fr-FR"/>
          </a:p>
        </p:txBody>
      </p:sp>
    </p:spTree>
    <p:extLst>
      <p:ext uri="{BB962C8B-B14F-4D97-AF65-F5344CB8AC3E}">
        <p14:creationId xmlns:p14="http://schemas.microsoft.com/office/powerpoint/2010/main" val="831830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classique">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a:xfrm>
            <a:off x="6553200" y="6540500"/>
            <a:ext cx="434829" cy="256624"/>
          </a:xfrm>
        </p:spPr>
        <p:txBody>
          <a:bodyPr/>
          <a:lstStyle>
            <a:lvl1pPr>
              <a:defRPr sz="1100"/>
            </a:lvl1pPr>
          </a:lstStyle>
          <a:p>
            <a:fld id="{55E21D86-1767-1A42-92FC-765825466467}" type="slidenum">
              <a:rPr lang="fr-FR" smtClean="0"/>
              <a:pPr/>
              <a:t>‹N°›</a:t>
            </a:fld>
            <a:endParaRPr lang="fr-FR"/>
          </a:p>
        </p:txBody>
      </p:sp>
      <p:grpSp>
        <p:nvGrpSpPr>
          <p:cNvPr id="2" name="Groupe 1"/>
          <p:cNvGrpSpPr/>
          <p:nvPr userDrawn="1"/>
        </p:nvGrpSpPr>
        <p:grpSpPr>
          <a:xfrm>
            <a:off x="0" y="6417268"/>
            <a:ext cx="9144001" cy="63004"/>
            <a:chOff x="0" y="6417268"/>
            <a:chExt cx="9144001" cy="63004"/>
          </a:xfrm>
        </p:grpSpPr>
        <p:sp>
          <p:nvSpPr>
            <p:cNvPr id="7" name="Rectangle 6"/>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 name="Rectangle 7"/>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pic>
        <p:nvPicPr>
          <p:cNvPr id="9" name="Image 8"/>
          <p:cNvPicPr>
            <a:picLocks noChangeAspect="1"/>
          </p:cNvPicPr>
          <p:nvPr userDrawn="1"/>
        </p:nvPicPr>
        <p:blipFill>
          <a:blip r:embed="rId2"/>
          <a:stretch>
            <a:fillRect/>
          </a:stretch>
        </p:blipFill>
        <p:spPr>
          <a:xfrm>
            <a:off x="7491046" y="6530099"/>
            <a:ext cx="1482610" cy="261141"/>
          </a:xfrm>
          <a:prstGeom prst="rect">
            <a:avLst/>
          </a:prstGeom>
        </p:spPr>
      </p:pic>
      <p:sp>
        <p:nvSpPr>
          <p:cNvPr id="10" name="Espace réservé de la date 3"/>
          <p:cNvSpPr>
            <a:spLocks noGrp="1"/>
          </p:cNvSpPr>
          <p:nvPr>
            <p:ph type="dt" sz="half" idx="10"/>
          </p:nvPr>
        </p:nvSpPr>
        <p:spPr>
          <a:xfrm>
            <a:off x="56530" y="6540500"/>
            <a:ext cx="1115664" cy="248087"/>
          </a:xfrm>
        </p:spPr>
        <p:txBody>
          <a:bodyPr/>
          <a:lstStyle>
            <a:lvl1pPr>
              <a:defRPr sz="1100">
                <a:latin typeface="Arial" panose="020B0604020202020204" pitchFamily="34" charset="0"/>
                <a:cs typeface="Arial" panose="020B0604020202020204" pitchFamily="34" charset="0"/>
              </a:defRPr>
            </a:lvl1pPr>
          </a:lstStyle>
          <a:p>
            <a:fld id="{24470B55-FCFB-4FB4-AA75-5984A5F47460}" type="datetime1">
              <a:rPr lang="fr-FR" smtClean="0"/>
              <a:t>25/06/2025</a:t>
            </a:fld>
            <a:endParaRPr lang="fr-FR" dirty="0"/>
          </a:p>
        </p:txBody>
      </p:sp>
      <p:sp>
        <p:nvSpPr>
          <p:cNvPr id="12" name="Espace réservé du pied de page 4"/>
          <p:cNvSpPr>
            <a:spLocks noGrp="1"/>
          </p:cNvSpPr>
          <p:nvPr>
            <p:ph type="ftr" sz="quarter" idx="11"/>
          </p:nvPr>
        </p:nvSpPr>
        <p:spPr>
          <a:xfrm>
            <a:off x="1249959" y="6540500"/>
            <a:ext cx="5259897" cy="248087"/>
          </a:xfrm>
        </p:spPr>
        <p:txBody>
          <a:bodyPr/>
          <a:lstStyle>
            <a:lvl1pPr>
              <a:defRPr sz="1100">
                <a:latin typeface="Arial" panose="020B0604020202020204" pitchFamily="34" charset="0"/>
                <a:cs typeface="Arial" panose="020B0604020202020204" pitchFamily="34" charset="0"/>
              </a:defRPr>
            </a:lvl1pPr>
          </a:lstStyle>
          <a:p>
            <a:r>
              <a:rPr lang="fr-FR"/>
              <a:t>DIM</a:t>
            </a:r>
            <a:endParaRPr lang="fr-FR" dirty="0"/>
          </a:p>
        </p:txBody>
      </p:sp>
      <p:pic>
        <p:nvPicPr>
          <p:cNvPr id="13" name="Image 12"/>
          <p:cNvPicPr>
            <a:picLocks noChangeAspect="1"/>
          </p:cNvPicPr>
          <p:nvPr userDrawn="1"/>
        </p:nvPicPr>
        <p:blipFill>
          <a:blip r:embed="rId3"/>
          <a:stretch>
            <a:fillRect/>
          </a:stretch>
        </p:blipFill>
        <p:spPr>
          <a:xfrm>
            <a:off x="193485" y="123839"/>
            <a:ext cx="658532" cy="783616"/>
          </a:xfrm>
          <a:prstGeom prst="rect">
            <a:avLst/>
          </a:prstGeom>
        </p:spPr>
      </p:pic>
      <p:cxnSp>
        <p:nvCxnSpPr>
          <p:cNvPr id="14" name="Connecteur droit 13"/>
          <p:cNvCxnSpPr/>
          <p:nvPr userDrawn="1"/>
        </p:nvCxnSpPr>
        <p:spPr>
          <a:xfrm>
            <a:off x="1023536"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sp>
        <p:nvSpPr>
          <p:cNvPr id="16" name="Titre 15"/>
          <p:cNvSpPr>
            <a:spLocks noGrp="1"/>
          </p:cNvSpPr>
          <p:nvPr>
            <p:ph type="title" hasCustomPrompt="1"/>
          </p:nvPr>
        </p:nvSpPr>
        <p:spPr>
          <a:xfrm>
            <a:off x="1172194" y="123840"/>
            <a:ext cx="7514605" cy="783616"/>
          </a:xfrm>
        </p:spPr>
        <p:txBody>
          <a:bodyPr>
            <a:noAutofit/>
          </a:bodyPr>
          <a:lstStyle>
            <a:lvl1pPr algn="l">
              <a:defRPr sz="3000" baseline="0">
                <a:solidFill>
                  <a:srgbClr val="475457"/>
                </a:solidFill>
                <a:latin typeface="Arial" panose="020B0604020202020204" pitchFamily="34" charset="0"/>
                <a:cs typeface="Arial" panose="020B0604020202020204" pitchFamily="34" charset="0"/>
              </a:defRPr>
            </a:lvl1pPr>
          </a:lstStyle>
          <a:p>
            <a:r>
              <a:rPr lang="fr-FR" dirty="0"/>
              <a:t>MODIFIEZ LE TITRE DE LA DIAPOSITIVE</a:t>
            </a:r>
          </a:p>
        </p:txBody>
      </p:sp>
      <p:sp>
        <p:nvSpPr>
          <p:cNvPr id="18" name="Espace réservé du contenu 17"/>
          <p:cNvSpPr>
            <a:spLocks noGrp="1"/>
          </p:cNvSpPr>
          <p:nvPr>
            <p:ph sz="quarter" idx="13"/>
          </p:nvPr>
        </p:nvSpPr>
        <p:spPr>
          <a:xfrm>
            <a:off x="522288" y="1266825"/>
            <a:ext cx="7916862" cy="4656138"/>
          </a:xfrm>
        </p:spPr>
        <p:txBody>
          <a:bodyPr/>
          <a:lstStyle>
            <a:lvl1pPr marL="0" indent="0">
              <a:buNone/>
              <a:defRPr/>
            </a:lvl1pPr>
            <a:lvl2pPr marL="742950" indent="-285750">
              <a:buClr>
                <a:srgbClr val="0092D2"/>
              </a:buClr>
              <a:buFont typeface="Wingdings" panose="05000000000000000000" pitchFamily="2" charset="2"/>
              <a:buChar char="§"/>
              <a:defRPr/>
            </a:lvl2pPr>
            <a:lvl3pPr marL="1143000" indent="-228600">
              <a:buClr>
                <a:srgbClr val="0092D2"/>
              </a:buClr>
              <a:buFont typeface="Calibri" panose="020F0502020204030204" pitchFamily="34" charset="0"/>
              <a:buChar char="‐"/>
              <a:defRPr/>
            </a:lvl3pPr>
          </a:lstStyle>
          <a:p>
            <a:pPr lvl="0"/>
            <a:r>
              <a:rPr lang="fr-FR" dirty="0"/>
              <a:t>Modifiez les styles du texte du masque</a:t>
            </a:r>
          </a:p>
          <a:p>
            <a:pPr lvl="1"/>
            <a:r>
              <a:rPr lang="fr-FR" dirty="0"/>
              <a:t>Deuxième niveau</a:t>
            </a:r>
          </a:p>
          <a:p>
            <a:pPr lvl="2"/>
            <a:r>
              <a:rPr lang="fr-FR" dirty="0"/>
              <a:t>Troisième niveau</a:t>
            </a:r>
          </a:p>
        </p:txBody>
      </p:sp>
    </p:spTree>
    <p:extLst>
      <p:ext uri="{BB962C8B-B14F-4D97-AF65-F5344CB8AC3E}">
        <p14:creationId xmlns:p14="http://schemas.microsoft.com/office/powerpoint/2010/main" val="3758370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208015" y="123839"/>
            <a:ext cx="7621397" cy="783616"/>
          </a:xfrm>
        </p:spPr>
        <p:txBody>
          <a:bodyPr>
            <a:normAutofit/>
          </a:bodyPr>
          <a:lstStyle>
            <a:lvl1pPr algn="l">
              <a:defRPr sz="320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p:cNvSpPr>
            <a:spLocks noGrp="1"/>
          </p:cNvSpPr>
          <p:nvPr>
            <p:ph sz="half" idx="1"/>
          </p:nvPr>
        </p:nvSpPr>
        <p:spPr>
          <a:xfrm>
            <a:off x="457200" y="1342240"/>
            <a:ext cx="4783015" cy="4783924"/>
          </a:xfrm>
        </p:spPr>
        <p:txBody>
          <a:bodyPr/>
          <a:lstStyle>
            <a:lvl1pPr marL="0" indent="0">
              <a:buNone/>
              <a:defRPr sz="2800"/>
            </a:lvl1pPr>
            <a:lvl2pPr marL="742950" indent="-285750">
              <a:buClr>
                <a:srgbClr val="0092D2"/>
              </a:buClr>
              <a:buFont typeface="Wingdings" panose="05000000000000000000" pitchFamily="2" charset="2"/>
              <a:buChar char="§"/>
              <a:defRPr sz="2400"/>
            </a:lvl2pPr>
            <a:lvl3pPr marL="1143000" indent="-228600">
              <a:buFont typeface="Arial" panose="020B0604020202020204" pitchFamily="34" charset="0"/>
              <a:buChar char="•"/>
              <a:defRPr sz="2000"/>
            </a:lvl3pPr>
            <a:lvl4pPr>
              <a:defRPr sz="1800"/>
            </a:lvl4pPr>
            <a:lvl5pPr>
              <a:defRPr sz="1800"/>
            </a:lvl5pPr>
            <a:lvl6pPr>
              <a:defRPr sz="1800"/>
            </a:lvl6pPr>
            <a:lvl7pPr>
              <a:defRPr sz="1800"/>
            </a:lvl7pPr>
            <a:lvl8pPr>
              <a:defRPr sz="1800"/>
            </a:lvl8pPr>
            <a:lvl9pPr>
              <a:defRPr sz="1800"/>
            </a:lvl9pPr>
          </a:lstStyle>
          <a:p>
            <a:pPr lvl="0"/>
            <a:r>
              <a:rPr lang="fr-FR" dirty="0"/>
              <a:t>Modifiez les styles du texte du masque</a:t>
            </a:r>
          </a:p>
          <a:p>
            <a:pPr lvl="1"/>
            <a:r>
              <a:rPr lang="fr-FR" dirty="0"/>
              <a:t>Deuxième niveau</a:t>
            </a:r>
          </a:p>
        </p:txBody>
      </p:sp>
      <p:sp>
        <p:nvSpPr>
          <p:cNvPr id="5" name="Espace réservé de la date 4"/>
          <p:cNvSpPr>
            <a:spLocks noGrp="1"/>
          </p:cNvSpPr>
          <p:nvPr>
            <p:ph type="dt" sz="half" idx="10"/>
          </p:nvPr>
        </p:nvSpPr>
        <p:spPr>
          <a:xfrm>
            <a:off x="0" y="6506941"/>
            <a:ext cx="2133600" cy="365125"/>
          </a:xfrm>
        </p:spPr>
        <p:txBody>
          <a:bodyPr/>
          <a:lstStyle/>
          <a:p>
            <a:fld id="{7B9088BF-1B79-485A-8F3C-685E481BE6DD}" type="datetime1">
              <a:rPr lang="fr-FR" smtClean="0"/>
              <a:t>25/06/2025</a:t>
            </a:fld>
            <a:endParaRPr lang="fr-FR"/>
          </a:p>
        </p:txBody>
      </p:sp>
      <p:sp>
        <p:nvSpPr>
          <p:cNvPr id="6" name="Espace réservé du pied de page 5"/>
          <p:cNvSpPr>
            <a:spLocks noGrp="1"/>
          </p:cNvSpPr>
          <p:nvPr>
            <p:ph type="ftr" sz="quarter" idx="11"/>
          </p:nvPr>
        </p:nvSpPr>
        <p:spPr>
          <a:xfrm>
            <a:off x="2141805" y="6516857"/>
            <a:ext cx="3878535" cy="365125"/>
          </a:xfrm>
        </p:spPr>
        <p:txBody>
          <a:bodyPr/>
          <a:lstStyle/>
          <a:p>
            <a:r>
              <a:rPr lang="fr-FR"/>
              <a:t>DIM</a:t>
            </a:r>
            <a:endParaRPr lang="fr-FR" dirty="0"/>
          </a:p>
        </p:txBody>
      </p:sp>
      <p:sp>
        <p:nvSpPr>
          <p:cNvPr id="7" name="Espace réservé du numéro de diapositive 6"/>
          <p:cNvSpPr>
            <a:spLocks noGrp="1"/>
          </p:cNvSpPr>
          <p:nvPr>
            <p:ph type="sldNum" sz="quarter" idx="12"/>
          </p:nvPr>
        </p:nvSpPr>
        <p:spPr>
          <a:xfrm>
            <a:off x="6079784" y="6504061"/>
            <a:ext cx="783102" cy="365125"/>
          </a:xfrm>
        </p:spPr>
        <p:txBody>
          <a:bodyPr/>
          <a:lstStyle/>
          <a:p>
            <a:fld id="{55E21D86-1767-1A42-92FC-765825466467}" type="slidenum">
              <a:rPr lang="fr-FR" smtClean="0"/>
              <a:pPr/>
              <a:t>‹N°›</a:t>
            </a:fld>
            <a:endParaRPr lang="fr-FR"/>
          </a:p>
        </p:txBody>
      </p:sp>
      <p:pic>
        <p:nvPicPr>
          <p:cNvPr id="10" name="Image 9"/>
          <p:cNvPicPr>
            <a:picLocks noChangeAspect="1"/>
          </p:cNvPicPr>
          <p:nvPr userDrawn="1"/>
        </p:nvPicPr>
        <p:blipFill>
          <a:blip r:embed="rId2"/>
          <a:stretch>
            <a:fillRect/>
          </a:stretch>
        </p:blipFill>
        <p:spPr>
          <a:xfrm>
            <a:off x="7415867" y="6516857"/>
            <a:ext cx="1557789" cy="274383"/>
          </a:xfrm>
          <a:prstGeom prst="rect">
            <a:avLst/>
          </a:prstGeom>
        </p:spPr>
      </p:pic>
      <p:pic>
        <p:nvPicPr>
          <p:cNvPr id="11" name="Image 10"/>
          <p:cNvPicPr>
            <a:picLocks noChangeAspect="1"/>
          </p:cNvPicPr>
          <p:nvPr userDrawn="1"/>
        </p:nvPicPr>
        <p:blipFill>
          <a:blip r:embed="rId3"/>
          <a:stretch>
            <a:fillRect/>
          </a:stretch>
        </p:blipFill>
        <p:spPr>
          <a:xfrm>
            <a:off x="193485" y="123839"/>
            <a:ext cx="658532" cy="783616"/>
          </a:xfrm>
          <a:prstGeom prst="rect">
            <a:avLst/>
          </a:prstGeom>
        </p:spPr>
      </p:pic>
      <p:cxnSp>
        <p:nvCxnSpPr>
          <p:cNvPr id="12" name="Connecteur droit 11"/>
          <p:cNvCxnSpPr/>
          <p:nvPr userDrawn="1"/>
        </p:nvCxnSpPr>
        <p:spPr>
          <a:xfrm>
            <a:off x="1023536"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sp>
        <p:nvSpPr>
          <p:cNvPr id="14" name="Espace réservé pour une image  13"/>
          <p:cNvSpPr>
            <a:spLocks noGrp="1"/>
          </p:cNvSpPr>
          <p:nvPr>
            <p:ph type="pic" sz="quarter" idx="13"/>
          </p:nvPr>
        </p:nvSpPr>
        <p:spPr>
          <a:xfrm>
            <a:off x="5310554" y="2285561"/>
            <a:ext cx="3518858" cy="2340000"/>
          </a:xfrm>
          <a:solidFill>
            <a:schemeClr val="bg1"/>
          </a:solidFill>
          <a:ln>
            <a:noFill/>
          </a:ln>
        </p:spPr>
        <p:txBody>
          <a:bodyPr/>
          <a:lstStyle>
            <a:lvl1pPr marL="0" indent="0">
              <a:buNone/>
              <a:defRPr/>
            </a:lvl1pPr>
          </a:lstStyle>
          <a:p>
            <a:endParaRPr lang="fr-FR" dirty="0"/>
          </a:p>
        </p:txBody>
      </p:sp>
      <p:grpSp>
        <p:nvGrpSpPr>
          <p:cNvPr id="18" name="Groupe 17"/>
          <p:cNvGrpSpPr/>
          <p:nvPr userDrawn="1"/>
        </p:nvGrpSpPr>
        <p:grpSpPr>
          <a:xfrm>
            <a:off x="0" y="6417268"/>
            <a:ext cx="9144001" cy="63004"/>
            <a:chOff x="0" y="6417268"/>
            <a:chExt cx="9144001" cy="63004"/>
          </a:xfrm>
        </p:grpSpPr>
        <p:sp>
          <p:nvSpPr>
            <p:cNvPr id="19" name="Rectangle 18"/>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0" name="Rectangle 19"/>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241484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sertion d'un graphiqu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24204" y="123840"/>
            <a:ext cx="7663264" cy="783616"/>
          </a:xfrm>
        </p:spPr>
        <p:txBody>
          <a:bodyPr>
            <a:normAutofit/>
          </a:bodyPr>
          <a:lstStyle>
            <a:lvl1pPr algn="l">
              <a:defRPr sz="320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e la date 2"/>
          <p:cNvSpPr>
            <a:spLocks noGrp="1"/>
          </p:cNvSpPr>
          <p:nvPr>
            <p:ph type="dt" sz="half" idx="10"/>
          </p:nvPr>
        </p:nvSpPr>
        <p:spPr>
          <a:xfrm>
            <a:off x="0" y="6560191"/>
            <a:ext cx="947956" cy="297809"/>
          </a:xfrm>
        </p:spPr>
        <p:txBody>
          <a:bodyPr/>
          <a:lstStyle>
            <a:lvl1pPr>
              <a:defRPr sz="1050">
                <a:latin typeface="Arial" panose="020B0604020202020204" pitchFamily="34" charset="0"/>
                <a:cs typeface="Arial" panose="020B0604020202020204" pitchFamily="34" charset="0"/>
              </a:defRPr>
            </a:lvl1pPr>
          </a:lstStyle>
          <a:p>
            <a:fld id="{6928DE4A-D433-4D30-A361-BA3F467DD521}" type="datetime1">
              <a:rPr lang="fr-FR" smtClean="0"/>
              <a:t>25/06/2025</a:t>
            </a:fld>
            <a:endParaRPr lang="fr-FR"/>
          </a:p>
        </p:txBody>
      </p:sp>
      <p:sp>
        <p:nvSpPr>
          <p:cNvPr id="4" name="Espace réservé du pied de page 3"/>
          <p:cNvSpPr>
            <a:spLocks noGrp="1"/>
          </p:cNvSpPr>
          <p:nvPr>
            <p:ph type="ftr" sz="quarter" idx="11"/>
          </p:nvPr>
        </p:nvSpPr>
        <p:spPr>
          <a:xfrm>
            <a:off x="1023535" y="6560191"/>
            <a:ext cx="5729603" cy="297809"/>
          </a:xfrm>
        </p:spPr>
        <p:txBody>
          <a:bodyPr/>
          <a:lstStyle>
            <a:lvl1pPr>
              <a:defRPr sz="1050">
                <a:latin typeface="Arial" panose="020B0604020202020204" pitchFamily="34" charset="0"/>
                <a:cs typeface="Arial" panose="020B0604020202020204" pitchFamily="34" charset="0"/>
              </a:defRPr>
            </a:lvl1pPr>
          </a:lstStyle>
          <a:p>
            <a:r>
              <a:rPr lang="fr-FR"/>
              <a:t>DIM</a:t>
            </a:r>
            <a:endParaRPr lang="fr-FR" dirty="0"/>
          </a:p>
        </p:txBody>
      </p:sp>
      <p:sp>
        <p:nvSpPr>
          <p:cNvPr id="5" name="Espace réservé du numéro de diapositive 4"/>
          <p:cNvSpPr>
            <a:spLocks noGrp="1"/>
          </p:cNvSpPr>
          <p:nvPr>
            <p:ph type="sldNum" sz="quarter" idx="12"/>
          </p:nvPr>
        </p:nvSpPr>
        <p:spPr>
          <a:xfrm>
            <a:off x="6811862" y="6560191"/>
            <a:ext cx="486560" cy="297809"/>
          </a:xfrm>
        </p:spPr>
        <p:txBody>
          <a:bodyPr/>
          <a:lstStyle>
            <a:lvl1pPr>
              <a:defRPr sz="1050">
                <a:latin typeface="Arial" panose="020B0604020202020204" pitchFamily="34" charset="0"/>
                <a:cs typeface="Arial" panose="020B0604020202020204" pitchFamily="34" charset="0"/>
              </a:defRPr>
            </a:lvl1pPr>
          </a:lstStyle>
          <a:p>
            <a:fld id="{55E21D86-1767-1A42-92FC-765825466467}" type="slidenum">
              <a:rPr lang="fr-FR" smtClean="0"/>
              <a:pPr/>
              <a:t>‹N°›</a:t>
            </a:fld>
            <a:endParaRPr lang="fr-FR"/>
          </a:p>
        </p:txBody>
      </p:sp>
      <p:pic>
        <p:nvPicPr>
          <p:cNvPr id="8" name="Image 7"/>
          <p:cNvPicPr>
            <a:picLocks noChangeAspect="1"/>
          </p:cNvPicPr>
          <p:nvPr userDrawn="1"/>
        </p:nvPicPr>
        <p:blipFill>
          <a:blip r:embed="rId2"/>
          <a:stretch>
            <a:fillRect/>
          </a:stretch>
        </p:blipFill>
        <p:spPr>
          <a:xfrm>
            <a:off x="193485" y="123839"/>
            <a:ext cx="658532" cy="783616"/>
          </a:xfrm>
          <a:prstGeom prst="rect">
            <a:avLst/>
          </a:prstGeom>
        </p:spPr>
      </p:pic>
      <p:cxnSp>
        <p:nvCxnSpPr>
          <p:cNvPr id="9" name="Connecteur droit 8"/>
          <p:cNvCxnSpPr/>
          <p:nvPr userDrawn="1"/>
        </p:nvCxnSpPr>
        <p:spPr>
          <a:xfrm>
            <a:off x="1015147"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pic>
        <p:nvPicPr>
          <p:cNvPr id="10" name="Image 9"/>
          <p:cNvPicPr>
            <a:picLocks noChangeAspect="1"/>
          </p:cNvPicPr>
          <p:nvPr userDrawn="1"/>
        </p:nvPicPr>
        <p:blipFill>
          <a:blip r:embed="rId3"/>
          <a:stretch>
            <a:fillRect/>
          </a:stretch>
        </p:blipFill>
        <p:spPr>
          <a:xfrm>
            <a:off x="7415867" y="6525246"/>
            <a:ext cx="1557789" cy="274383"/>
          </a:xfrm>
          <a:prstGeom prst="rect">
            <a:avLst/>
          </a:prstGeom>
        </p:spPr>
      </p:pic>
      <p:sp>
        <p:nvSpPr>
          <p:cNvPr id="12" name="Espace réservé du graphique 11"/>
          <p:cNvSpPr>
            <a:spLocks noGrp="1"/>
          </p:cNvSpPr>
          <p:nvPr>
            <p:ph type="chart" sz="quarter" idx="13"/>
          </p:nvPr>
        </p:nvSpPr>
        <p:spPr>
          <a:xfrm>
            <a:off x="670902" y="1435100"/>
            <a:ext cx="7969759" cy="3573128"/>
          </a:xfrm>
        </p:spPr>
        <p:txBody>
          <a:bodyPr/>
          <a:lstStyle>
            <a:lvl1pPr marL="0" indent="0">
              <a:buNone/>
              <a:defRPr/>
            </a:lvl1pPr>
          </a:lstStyle>
          <a:p>
            <a:endParaRPr lang="fr-FR" dirty="0"/>
          </a:p>
        </p:txBody>
      </p:sp>
      <p:sp>
        <p:nvSpPr>
          <p:cNvPr id="14" name="Espace réservé du texte 3"/>
          <p:cNvSpPr>
            <a:spLocks noGrp="1"/>
          </p:cNvSpPr>
          <p:nvPr>
            <p:ph type="body" sz="half" idx="2"/>
          </p:nvPr>
        </p:nvSpPr>
        <p:spPr>
          <a:xfrm>
            <a:off x="2223083" y="5150840"/>
            <a:ext cx="6417578" cy="1096861"/>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grpSp>
        <p:nvGrpSpPr>
          <p:cNvPr id="15" name="Groupe 14"/>
          <p:cNvGrpSpPr/>
          <p:nvPr userDrawn="1"/>
        </p:nvGrpSpPr>
        <p:grpSpPr>
          <a:xfrm>
            <a:off x="0" y="6417268"/>
            <a:ext cx="9144001" cy="63004"/>
            <a:chOff x="0" y="6417268"/>
            <a:chExt cx="9144001" cy="63004"/>
          </a:xfrm>
        </p:grpSpPr>
        <p:sp>
          <p:nvSpPr>
            <p:cNvPr id="16" name="Rectangle 15"/>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 name="Rectangle 16"/>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24084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208015" y="123839"/>
            <a:ext cx="7621397" cy="783616"/>
          </a:xfrm>
        </p:spPr>
        <p:txBody>
          <a:bodyPr>
            <a:normAutofit/>
          </a:bodyPr>
          <a:lstStyle>
            <a:lvl1pPr algn="l">
              <a:defRPr sz="320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p:cNvSpPr>
            <a:spLocks noGrp="1"/>
          </p:cNvSpPr>
          <p:nvPr>
            <p:ph sz="half" idx="1"/>
          </p:nvPr>
        </p:nvSpPr>
        <p:spPr>
          <a:xfrm>
            <a:off x="457200" y="1342240"/>
            <a:ext cx="8372212" cy="3124252"/>
          </a:xfrm>
        </p:spPr>
        <p:txBody>
          <a:bodyPr/>
          <a:lstStyle>
            <a:lvl1pPr marL="0" indent="0">
              <a:buNone/>
              <a:defRPr sz="2800"/>
            </a:lvl1pPr>
            <a:lvl2pPr marL="742950" indent="-285750">
              <a:buClr>
                <a:srgbClr val="0092D2"/>
              </a:buClr>
              <a:buFont typeface="Wingdings" panose="05000000000000000000" pitchFamily="2" charset="2"/>
              <a:buChar char="§"/>
              <a:defRPr sz="2400"/>
            </a:lvl2pPr>
            <a:lvl3pPr marL="1143000" indent="-228600">
              <a:buFont typeface="Arial" panose="020B0604020202020204" pitchFamily="34" charset="0"/>
              <a:buChar char="•"/>
              <a:defRPr sz="2000"/>
            </a:lvl3pPr>
            <a:lvl4pPr>
              <a:defRPr sz="1800"/>
            </a:lvl4pPr>
            <a:lvl5pPr>
              <a:defRPr sz="1800"/>
            </a:lvl5pPr>
            <a:lvl6pPr>
              <a:defRPr sz="1800"/>
            </a:lvl6pPr>
            <a:lvl7pPr>
              <a:defRPr sz="1800"/>
            </a:lvl7pPr>
            <a:lvl8pPr>
              <a:defRPr sz="1800"/>
            </a:lvl8pPr>
            <a:lvl9pPr>
              <a:defRPr sz="1800"/>
            </a:lvl9pPr>
          </a:lstStyle>
          <a:p>
            <a:pPr lvl="0"/>
            <a:r>
              <a:rPr lang="fr-FR" dirty="0"/>
              <a:t>Modifiez les styles du texte du masque</a:t>
            </a:r>
          </a:p>
          <a:p>
            <a:pPr lvl="1"/>
            <a:r>
              <a:rPr lang="fr-FR" dirty="0"/>
              <a:t>Deuxième niveau</a:t>
            </a:r>
          </a:p>
        </p:txBody>
      </p:sp>
      <p:sp>
        <p:nvSpPr>
          <p:cNvPr id="5" name="Espace réservé de la date 4"/>
          <p:cNvSpPr>
            <a:spLocks noGrp="1"/>
          </p:cNvSpPr>
          <p:nvPr>
            <p:ph type="dt" sz="half" idx="10"/>
          </p:nvPr>
        </p:nvSpPr>
        <p:spPr>
          <a:xfrm>
            <a:off x="0" y="6492875"/>
            <a:ext cx="2133600" cy="365125"/>
          </a:xfrm>
        </p:spPr>
        <p:txBody>
          <a:bodyPr/>
          <a:lstStyle/>
          <a:p>
            <a:fld id="{4378B917-B8F4-4677-B632-5CAF242ADB00}" type="datetime1">
              <a:rPr lang="fr-FR" smtClean="0"/>
              <a:t>25/06/2025</a:t>
            </a:fld>
            <a:endParaRPr lang="fr-FR"/>
          </a:p>
        </p:txBody>
      </p:sp>
      <p:sp>
        <p:nvSpPr>
          <p:cNvPr id="6" name="Espace réservé du pied de page 5"/>
          <p:cNvSpPr>
            <a:spLocks noGrp="1"/>
          </p:cNvSpPr>
          <p:nvPr>
            <p:ph type="ftr" sz="quarter" idx="11"/>
          </p:nvPr>
        </p:nvSpPr>
        <p:spPr>
          <a:xfrm>
            <a:off x="2448950" y="6492875"/>
            <a:ext cx="3698631" cy="365125"/>
          </a:xfrm>
        </p:spPr>
        <p:txBody>
          <a:bodyPr/>
          <a:lstStyle/>
          <a:p>
            <a:r>
              <a:rPr lang="fr-FR"/>
              <a:t>DIM</a:t>
            </a:r>
            <a:endParaRPr lang="fr-FR" dirty="0"/>
          </a:p>
        </p:txBody>
      </p:sp>
      <p:sp>
        <p:nvSpPr>
          <p:cNvPr id="7" name="Espace réservé du numéro de diapositive 6"/>
          <p:cNvSpPr>
            <a:spLocks noGrp="1"/>
          </p:cNvSpPr>
          <p:nvPr>
            <p:ph type="sldNum" sz="quarter" idx="12"/>
          </p:nvPr>
        </p:nvSpPr>
        <p:spPr>
          <a:xfrm>
            <a:off x="6316394" y="6492875"/>
            <a:ext cx="851095" cy="365125"/>
          </a:xfrm>
        </p:spPr>
        <p:txBody>
          <a:bodyPr/>
          <a:lstStyle/>
          <a:p>
            <a:fld id="{55E21D86-1767-1A42-92FC-765825466467}" type="slidenum">
              <a:rPr lang="fr-FR" smtClean="0"/>
              <a:pPr/>
              <a:t>‹N°›</a:t>
            </a:fld>
            <a:endParaRPr lang="fr-FR"/>
          </a:p>
        </p:txBody>
      </p:sp>
      <p:pic>
        <p:nvPicPr>
          <p:cNvPr id="10" name="Image 9"/>
          <p:cNvPicPr>
            <a:picLocks noChangeAspect="1"/>
          </p:cNvPicPr>
          <p:nvPr userDrawn="1"/>
        </p:nvPicPr>
        <p:blipFill>
          <a:blip r:embed="rId2"/>
          <a:stretch>
            <a:fillRect/>
          </a:stretch>
        </p:blipFill>
        <p:spPr>
          <a:xfrm>
            <a:off x="7415867" y="6516857"/>
            <a:ext cx="1557789" cy="274383"/>
          </a:xfrm>
          <a:prstGeom prst="rect">
            <a:avLst/>
          </a:prstGeom>
        </p:spPr>
      </p:pic>
      <p:pic>
        <p:nvPicPr>
          <p:cNvPr id="11" name="Image 10"/>
          <p:cNvPicPr>
            <a:picLocks noChangeAspect="1"/>
          </p:cNvPicPr>
          <p:nvPr userDrawn="1"/>
        </p:nvPicPr>
        <p:blipFill>
          <a:blip r:embed="rId3"/>
          <a:stretch>
            <a:fillRect/>
          </a:stretch>
        </p:blipFill>
        <p:spPr>
          <a:xfrm>
            <a:off x="193485" y="123839"/>
            <a:ext cx="658532" cy="783616"/>
          </a:xfrm>
          <a:prstGeom prst="rect">
            <a:avLst/>
          </a:prstGeom>
        </p:spPr>
      </p:pic>
      <p:cxnSp>
        <p:nvCxnSpPr>
          <p:cNvPr id="12" name="Connecteur droit 11"/>
          <p:cNvCxnSpPr/>
          <p:nvPr userDrawn="1"/>
        </p:nvCxnSpPr>
        <p:spPr>
          <a:xfrm>
            <a:off x="1023536"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sp>
        <p:nvSpPr>
          <p:cNvPr id="17" name="Espace réservé du texte 16"/>
          <p:cNvSpPr>
            <a:spLocks noGrp="1"/>
          </p:cNvSpPr>
          <p:nvPr>
            <p:ph type="body" sz="quarter" idx="14"/>
          </p:nvPr>
        </p:nvSpPr>
        <p:spPr>
          <a:xfrm>
            <a:off x="457200" y="4853354"/>
            <a:ext cx="8354300" cy="1272809"/>
          </a:xfrm>
          <a:solidFill>
            <a:srgbClr val="0092D2"/>
          </a:solidFill>
        </p:spPr>
        <p:txBody>
          <a:bodyPr>
            <a:normAutofit/>
          </a:bodyPr>
          <a:lstStyle>
            <a:lvl1pPr>
              <a:defRPr sz="2800">
                <a:solidFill>
                  <a:schemeClr val="bg1"/>
                </a:solidFill>
              </a:defRPr>
            </a:lvl1pPr>
          </a:lstStyle>
          <a:p>
            <a:pPr lvl="0"/>
            <a:r>
              <a:rPr lang="fr-FR" dirty="0"/>
              <a:t>Modifiez les styles du texte du masque</a:t>
            </a:r>
          </a:p>
        </p:txBody>
      </p:sp>
      <p:sp>
        <p:nvSpPr>
          <p:cNvPr id="15" name="Triangle isocèle 14"/>
          <p:cNvSpPr/>
          <p:nvPr userDrawn="1"/>
        </p:nvSpPr>
        <p:spPr>
          <a:xfrm rot="5400000">
            <a:off x="370743" y="5001360"/>
            <a:ext cx="437954" cy="26504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6" name="Groupe 15"/>
          <p:cNvGrpSpPr/>
          <p:nvPr userDrawn="1"/>
        </p:nvGrpSpPr>
        <p:grpSpPr>
          <a:xfrm>
            <a:off x="0" y="6417268"/>
            <a:ext cx="9144001" cy="63004"/>
            <a:chOff x="0" y="6417268"/>
            <a:chExt cx="9144001" cy="63004"/>
          </a:xfrm>
        </p:grpSpPr>
        <p:sp>
          <p:nvSpPr>
            <p:cNvPr id="18" name="Rectangle 17"/>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9" name="Rectangle 18"/>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925276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208015" y="123839"/>
            <a:ext cx="7621397" cy="783616"/>
          </a:xfrm>
        </p:spPr>
        <p:txBody>
          <a:bodyPr>
            <a:normAutofit/>
          </a:bodyPr>
          <a:lstStyle>
            <a:lvl1pPr algn="l">
              <a:defRPr sz="320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p:cNvSpPr>
            <a:spLocks noGrp="1"/>
          </p:cNvSpPr>
          <p:nvPr>
            <p:ph sz="half" idx="1"/>
          </p:nvPr>
        </p:nvSpPr>
        <p:spPr>
          <a:xfrm>
            <a:off x="457200" y="1342240"/>
            <a:ext cx="5676632" cy="4783924"/>
          </a:xfrm>
        </p:spPr>
        <p:txBody>
          <a:bodyPr/>
          <a:lstStyle>
            <a:lvl1pPr marL="0" indent="0">
              <a:buNone/>
              <a:defRPr sz="2800"/>
            </a:lvl1pPr>
            <a:lvl2pPr marL="742950" indent="-285750">
              <a:buClr>
                <a:srgbClr val="0092D2"/>
              </a:buClr>
              <a:buFont typeface="Wingdings" panose="05000000000000000000" pitchFamily="2" charset="2"/>
              <a:buChar char="§"/>
              <a:defRPr sz="2400"/>
            </a:lvl2pPr>
            <a:lvl3pPr marL="1143000" indent="-228600">
              <a:buFont typeface="Arial" panose="020B0604020202020204" pitchFamily="34" charset="0"/>
              <a:buChar char="•"/>
              <a:defRPr sz="2000"/>
            </a:lvl3pPr>
            <a:lvl4pPr>
              <a:defRPr sz="1800"/>
            </a:lvl4pPr>
            <a:lvl5pPr>
              <a:defRPr sz="1800"/>
            </a:lvl5pPr>
            <a:lvl6pPr>
              <a:defRPr sz="1800"/>
            </a:lvl6pPr>
            <a:lvl7pPr>
              <a:defRPr sz="1800"/>
            </a:lvl7pPr>
            <a:lvl8pPr>
              <a:defRPr sz="1800"/>
            </a:lvl8pPr>
            <a:lvl9pPr>
              <a:defRPr sz="1800"/>
            </a:lvl9pPr>
          </a:lstStyle>
          <a:p>
            <a:pPr lvl="0"/>
            <a:r>
              <a:rPr lang="fr-FR" dirty="0"/>
              <a:t>Modifiez les styles du texte du masque</a:t>
            </a:r>
          </a:p>
          <a:p>
            <a:pPr lvl="1"/>
            <a:r>
              <a:rPr lang="fr-FR" dirty="0"/>
              <a:t>Deuxième niveau</a:t>
            </a:r>
          </a:p>
        </p:txBody>
      </p:sp>
      <p:sp>
        <p:nvSpPr>
          <p:cNvPr id="5" name="Espace réservé de la date 4"/>
          <p:cNvSpPr>
            <a:spLocks noGrp="1"/>
          </p:cNvSpPr>
          <p:nvPr>
            <p:ph type="dt" sz="half" idx="10"/>
          </p:nvPr>
        </p:nvSpPr>
        <p:spPr>
          <a:xfrm>
            <a:off x="0" y="6492875"/>
            <a:ext cx="2133600" cy="365125"/>
          </a:xfrm>
        </p:spPr>
        <p:txBody>
          <a:bodyPr/>
          <a:lstStyle/>
          <a:p>
            <a:fld id="{E4027903-1860-42CB-89BF-FB70A14CAC4B}" type="datetime1">
              <a:rPr lang="fr-FR" smtClean="0"/>
              <a:t>25/06/2025</a:t>
            </a:fld>
            <a:endParaRPr lang="fr-FR"/>
          </a:p>
        </p:txBody>
      </p:sp>
      <p:sp>
        <p:nvSpPr>
          <p:cNvPr id="6" name="Espace réservé du pied de page 5"/>
          <p:cNvSpPr>
            <a:spLocks noGrp="1"/>
          </p:cNvSpPr>
          <p:nvPr>
            <p:ph type="ftr" sz="quarter" idx="11"/>
          </p:nvPr>
        </p:nvSpPr>
        <p:spPr>
          <a:xfrm>
            <a:off x="2133599" y="6482959"/>
            <a:ext cx="3886741" cy="365125"/>
          </a:xfrm>
        </p:spPr>
        <p:txBody>
          <a:bodyPr/>
          <a:lstStyle/>
          <a:p>
            <a:r>
              <a:rPr lang="fr-FR"/>
              <a:t>DIM</a:t>
            </a:r>
          </a:p>
        </p:txBody>
      </p:sp>
      <p:sp>
        <p:nvSpPr>
          <p:cNvPr id="7" name="Espace réservé du numéro de diapositive 6"/>
          <p:cNvSpPr>
            <a:spLocks noGrp="1"/>
          </p:cNvSpPr>
          <p:nvPr>
            <p:ph type="sldNum" sz="quarter" idx="12"/>
          </p:nvPr>
        </p:nvSpPr>
        <p:spPr>
          <a:xfrm>
            <a:off x="6079784" y="6516857"/>
            <a:ext cx="595214" cy="365125"/>
          </a:xfrm>
        </p:spPr>
        <p:txBody>
          <a:bodyPr/>
          <a:lstStyle/>
          <a:p>
            <a:fld id="{55E21D86-1767-1A42-92FC-765825466467}" type="slidenum">
              <a:rPr lang="fr-FR" smtClean="0"/>
              <a:pPr/>
              <a:t>‹N°›</a:t>
            </a:fld>
            <a:endParaRPr lang="fr-FR"/>
          </a:p>
        </p:txBody>
      </p:sp>
      <p:pic>
        <p:nvPicPr>
          <p:cNvPr id="10" name="Image 9"/>
          <p:cNvPicPr>
            <a:picLocks noChangeAspect="1"/>
          </p:cNvPicPr>
          <p:nvPr userDrawn="1"/>
        </p:nvPicPr>
        <p:blipFill>
          <a:blip r:embed="rId2"/>
          <a:stretch>
            <a:fillRect/>
          </a:stretch>
        </p:blipFill>
        <p:spPr>
          <a:xfrm>
            <a:off x="7415867" y="6516857"/>
            <a:ext cx="1557789" cy="274383"/>
          </a:xfrm>
          <a:prstGeom prst="rect">
            <a:avLst/>
          </a:prstGeom>
        </p:spPr>
      </p:pic>
      <p:pic>
        <p:nvPicPr>
          <p:cNvPr id="11" name="Image 10"/>
          <p:cNvPicPr>
            <a:picLocks noChangeAspect="1"/>
          </p:cNvPicPr>
          <p:nvPr userDrawn="1"/>
        </p:nvPicPr>
        <p:blipFill>
          <a:blip r:embed="rId3"/>
          <a:stretch>
            <a:fillRect/>
          </a:stretch>
        </p:blipFill>
        <p:spPr>
          <a:xfrm>
            <a:off x="193485" y="123839"/>
            <a:ext cx="658532" cy="783616"/>
          </a:xfrm>
          <a:prstGeom prst="rect">
            <a:avLst/>
          </a:prstGeom>
        </p:spPr>
      </p:pic>
      <p:cxnSp>
        <p:nvCxnSpPr>
          <p:cNvPr id="12" name="Connecteur droit 11"/>
          <p:cNvCxnSpPr/>
          <p:nvPr userDrawn="1"/>
        </p:nvCxnSpPr>
        <p:spPr>
          <a:xfrm>
            <a:off x="1023536"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sp>
        <p:nvSpPr>
          <p:cNvPr id="14" name="Espace réservé pour une image  13"/>
          <p:cNvSpPr>
            <a:spLocks noGrp="1"/>
          </p:cNvSpPr>
          <p:nvPr>
            <p:ph type="pic" sz="quarter" idx="13"/>
          </p:nvPr>
        </p:nvSpPr>
        <p:spPr>
          <a:xfrm>
            <a:off x="6309360" y="1343024"/>
            <a:ext cx="2340000" cy="2340000"/>
          </a:xfrm>
          <a:solidFill>
            <a:schemeClr val="bg1"/>
          </a:solidFill>
          <a:ln>
            <a:noFill/>
          </a:ln>
        </p:spPr>
        <p:txBody>
          <a:bodyPr/>
          <a:lstStyle>
            <a:lvl1pPr marL="0" indent="0">
              <a:buNone/>
              <a:defRPr/>
            </a:lvl1pPr>
          </a:lstStyle>
          <a:p>
            <a:endParaRPr lang="fr-FR" dirty="0"/>
          </a:p>
        </p:txBody>
      </p:sp>
      <p:sp>
        <p:nvSpPr>
          <p:cNvPr id="17" name="Espace réservé du texte 16"/>
          <p:cNvSpPr>
            <a:spLocks noGrp="1"/>
          </p:cNvSpPr>
          <p:nvPr>
            <p:ph type="body" sz="quarter" idx="14"/>
          </p:nvPr>
        </p:nvSpPr>
        <p:spPr>
          <a:xfrm>
            <a:off x="6309360" y="3786164"/>
            <a:ext cx="2340000" cy="2340000"/>
          </a:xfrm>
          <a:solidFill>
            <a:srgbClr val="0092D2"/>
          </a:solidFill>
        </p:spPr>
        <p:txBody>
          <a:bodyPr anchor="ctr">
            <a:normAutofit/>
          </a:bodyPr>
          <a:lstStyle>
            <a:lvl1pPr marL="0" indent="0" algn="ctr">
              <a:spcBef>
                <a:spcPts val="600"/>
              </a:spcBef>
              <a:spcAft>
                <a:spcPts val="0"/>
              </a:spcAft>
              <a:buNone/>
              <a:defRPr sz="2000">
                <a:solidFill>
                  <a:schemeClr val="bg1"/>
                </a:solidFill>
              </a:defRPr>
            </a:lvl1pPr>
          </a:lstStyle>
          <a:p>
            <a:pPr lvl="0"/>
            <a:r>
              <a:rPr lang="fr-FR" dirty="0"/>
              <a:t>Modifiez les styles du texte du masque</a:t>
            </a:r>
          </a:p>
        </p:txBody>
      </p:sp>
      <p:grpSp>
        <p:nvGrpSpPr>
          <p:cNvPr id="15" name="Groupe 14"/>
          <p:cNvGrpSpPr/>
          <p:nvPr userDrawn="1"/>
        </p:nvGrpSpPr>
        <p:grpSpPr>
          <a:xfrm>
            <a:off x="0" y="6417268"/>
            <a:ext cx="9144001" cy="63004"/>
            <a:chOff x="0" y="6417268"/>
            <a:chExt cx="9144001" cy="63004"/>
          </a:xfrm>
        </p:grpSpPr>
        <p:sp>
          <p:nvSpPr>
            <p:cNvPr id="16" name="Rectangle 15"/>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8" name="Rectangle 17"/>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831745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40982" y="123840"/>
            <a:ext cx="7663264" cy="783616"/>
          </a:xfrm>
        </p:spPr>
        <p:txBody>
          <a:bodyPr>
            <a:normAutofit/>
          </a:bodyPr>
          <a:lstStyle>
            <a:lvl1pPr algn="l">
              <a:defRPr sz="300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texte 2"/>
          <p:cNvSpPr>
            <a:spLocks noGrp="1"/>
          </p:cNvSpPr>
          <p:nvPr>
            <p:ph type="body" idx="1"/>
          </p:nvPr>
        </p:nvSpPr>
        <p:spPr>
          <a:xfrm>
            <a:off x="457200" y="1442906"/>
            <a:ext cx="4040188" cy="73196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marL="0" indent="0">
              <a:buNone/>
              <a:defRPr sz="2400"/>
            </a:lvl1pPr>
            <a:lvl2pPr marL="800100" indent="-342900">
              <a:buClr>
                <a:srgbClr val="0092D2"/>
              </a:buClr>
              <a:buFont typeface="Wingdings" panose="05000000000000000000" pitchFamily="2" charset="2"/>
              <a:buChar cha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a:t>Modifiez les styles du texte du masque</a:t>
            </a:r>
          </a:p>
          <a:p>
            <a:pPr lvl="1"/>
            <a:r>
              <a:rPr lang="fr-FR" dirty="0"/>
              <a:t>Deuxième niveau</a:t>
            </a:r>
          </a:p>
        </p:txBody>
      </p:sp>
      <p:sp>
        <p:nvSpPr>
          <p:cNvPr id="5" name="Espace réservé du texte 4"/>
          <p:cNvSpPr>
            <a:spLocks noGrp="1"/>
          </p:cNvSpPr>
          <p:nvPr>
            <p:ph type="body" sz="quarter" idx="3"/>
          </p:nvPr>
        </p:nvSpPr>
        <p:spPr>
          <a:xfrm>
            <a:off x="4645025" y="1442906"/>
            <a:ext cx="4041775" cy="73196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marL="0" indent="0">
              <a:buNone/>
              <a:defRPr sz="2400"/>
            </a:lvl1pPr>
            <a:lvl2pPr marL="800100" indent="-342900">
              <a:buClr>
                <a:srgbClr val="0092D2"/>
              </a:buClr>
              <a:buFont typeface="Wingdings" panose="05000000000000000000" pitchFamily="2" charset="2"/>
              <a:buChar cha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a:t>Modifiez les styles du texte du masque</a:t>
            </a:r>
          </a:p>
          <a:p>
            <a:pPr lvl="1"/>
            <a:r>
              <a:rPr lang="fr-FR" dirty="0"/>
              <a:t>Deuxième niveau</a:t>
            </a:r>
          </a:p>
        </p:txBody>
      </p:sp>
      <p:sp>
        <p:nvSpPr>
          <p:cNvPr id="7" name="Espace réservé de la date 6"/>
          <p:cNvSpPr>
            <a:spLocks noGrp="1"/>
          </p:cNvSpPr>
          <p:nvPr>
            <p:ph type="dt" sz="half" idx="10"/>
          </p:nvPr>
        </p:nvSpPr>
        <p:spPr>
          <a:xfrm>
            <a:off x="0" y="6492875"/>
            <a:ext cx="2133600" cy="365125"/>
          </a:xfrm>
        </p:spPr>
        <p:txBody>
          <a:bodyPr/>
          <a:lstStyle/>
          <a:p>
            <a:fld id="{602811A4-B571-4810-9CB1-E1993099537D}" type="datetime1">
              <a:rPr lang="fr-FR" smtClean="0"/>
              <a:t>25/06/2025</a:t>
            </a:fld>
            <a:endParaRPr lang="fr-FR"/>
          </a:p>
        </p:txBody>
      </p:sp>
      <p:sp>
        <p:nvSpPr>
          <p:cNvPr id="8" name="Espace réservé du pied de page 7"/>
          <p:cNvSpPr>
            <a:spLocks noGrp="1"/>
          </p:cNvSpPr>
          <p:nvPr>
            <p:ph type="ftr" sz="quarter" idx="11"/>
          </p:nvPr>
        </p:nvSpPr>
        <p:spPr>
          <a:xfrm>
            <a:off x="2133599" y="6506941"/>
            <a:ext cx="3886741" cy="365125"/>
          </a:xfrm>
        </p:spPr>
        <p:txBody>
          <a:bodyPr/>
          <a:lstStyle/>
          <a:p>
            <a:r>
              <a:rPr lang="fr-FR"/>
              <a:t>DIM</a:t>
            </a:r>
          </a:p>
        </p:txBody>
      </p:sp>
      <p:sp>
        <p:nvSpPr>
          <p:cNvPr id="9" name="Espace réservé du numéro de diapositive 8"/>
          <p:cNvSpPr>
            <a:spLocks noGrp="1"/>
          </p:cNvSpPr>
          <p:nvPr>
            <p:ph type="sldNum" sz="quarter" idx="12"/>
          </p:nvPr>
        </p:nvSpPr>
        <p:spPr>
          <a:xfrm>
            <a:off x="6079784" y="6492875"/>
            <a:ext cx="799318" cy="365125"/>
          </a:xfrm>
        </p:spPr>
        <p:txBody>
          <a:bodyPr/>
          <a:lstStyle/>
          <a:p>
            <a:fld id="{55E21D86-1767-1A42-92FC-765825466467}" type="slidenum">
              <a:rPr lang="fr-FR" smtClean="0"/>
              <a:pPr/>
              <a:t>‹N°›</a:t>
            </a:fld>
            <a:endParaRPr lang="fr-FR"/>
          </a:p>
        </p:txBody>
      </p:sp>
      <p:pic>
        <p:nvPicPr>
          <p:cNvPr id="10" name="Image 9"/>
          <p:cNvPicPr>
            <a:picLocks noChangeAspect="1"/>
          </p:cNvPicPr>
          <p:nvPr userDrawn="1"/>
        </p:nvPicPr>
        <p:blipFill>
          <a:blip r:embed="rId2"/>
          <a:stretch>
            <a:fillRect/>
          </a:stretch>
        </p:blipFill>
        <p:spPr>
          <a:xfrm>
            <a:off x="193485" y="123839"/>
            <a:ext cx="658532" cy="783616"/>
          </a:xfrm>
          <a:prstGeom prst="rect">
            <a:avLst/>
          </a:prstGeom>
        </p:spPr>
      </p:pic>
      <p:cxnSp>
        <p:nvCxnSpPr>
          <p:cNvPr id="11" name="Connecteur droit 10"/>
          <p:cNvCxnSpPr/>
          <p:nvPr userDrawn="1"/>
        </p:nvCxnSpPr>
        <p:spPr>
          <a:xfrm>
            <a:off x="1006758" y="123839"/>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grpSp>
        <p:nvGrpSpPr>
          <p:cNvPr id="12" name="Groupe 11"/>
          <p:cNvGrpSpPr/>
          <p:nvPr userDrawn="1"/>
        </p:nvGrpSpPr>
        <p:grpSpPr>
          <a:xfrm>
            <a:off x="0" y="6417268"/>
            <a:ext cx="9144001" cy="63004"/>
            <a:chOff x="0" y="6417268"/>
            <a:chExt cx="9144001" cy="63004"/>
          </a:xfrm>
        </p:grpSpPr>
        <p:sp>
          <p:nvSpPr>
            <p:cNvPr id="13" name="Rectangle 12"/>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Rectangle 13"/>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pic>
        <p:nvPicPr>
          <p:cNvPr id="15" name="Image 14"/>
          <p:cNvPicPr>
            <a:picLocks noChangeAspect="1"/>
          </p:cNvPicPr>
          <p:nvPr userDrawn="1"/>
        </p:nvPicPr>
        <p:blipFill>
          <a:blip r:embed="rId3"/>
          <a:stretch>
            <a:fillRect/>
          </a:stretch>
        </p:blipFill>
        <p:spPr>
          <a:xfrm>
            <a:off x="7415867" y="6516857"/>
            <a:ext cx="1557789" cy="274383"/>
          </a:xfrm>
          <a:prstGeom prst="rect">
            <a:avLst/>
          </a:prstGeom>
        </p:spPr>
      </p:pic>
    </p:spTree>
    <p:extLst>
      <p:ext uri="{BB962C8B-B14F-4D97-AF65-F5344CB8AC3E}">
        <p14:creationId xmlns:p14="http://schemas.microsoft.com/office/powerpoint/2010/main" val="66500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sertion d'un 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174458" y="273050"/>
            <a:ext cx="7512342" cy="818616"/>
          </a:xfrm>
        </p:spPr>
        <p:txBody>
          <a:bodyPr anchor="ctr">
            <a:noAutofit/>
          </a:bodyPr>
          <a:lstStyle>
            <a:lvl1pPr algn="l">
              <a:defRPr sz="2400" b="1" cap="all" baseline="0">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5" name="Espace réservé de la date 4"/>
          <p:cNvSpPr>
            <a:spLocks noGrp="1"/>
          </p:cNvSpPr>
          <p:nvPr>
            <p:ph type="dt" sz="half" idx="10"/>
          </p:nvPr>
        </p:nvSpPr>
        <p:spPr>
          <a:xfrm>
            <a:off x="0" y="6492875"/>
            <a:ext cx="2133600" cy="365125"/>
          </a:xfrm>
        </p:spPr>
        <p:txBody>
          <a:bodyPr/>
          <a:lstStyle/>
          <a:p>
            <a:fld id="{EFAA4057-2B9F-4A50-AF61-D4F2C6499BF2}" type="datetime1">
              <a:rPr lang="fr-FR" smtClean="0"/>
              <a:t>25/06/2025</a:t>
            </a:fld>
            <a:endParaRPr lang="fr-FR"/>
          </a:p>
        </p:txBody>
      </p:sp>
      <p:sp>
        <p:nvSpPr>
          <p:cNvPr id="6" name="Espace réservé du pied de page 5"/>
          <p:cNvSpPr>
            <a:spLocks noGrp="1"/>
          </p:cNvSpPr>
          <p:nvPr>
            <p:ph type="ftr" sz="quarter" idx="11"/>
          </p:nvPr>
        </p:nvSpPr>
        <p:spPr>
          <a:xfrm>
            <a:off x="2133599" y="6492875"/>
            <a:ext cx="3886741" cy="365125"/>
          </a:xfrm>
        </p:spPr>
        <p:txBody>
          <a:bodyPr/>
          <a:lstStyle/>
          <a:p>
            <a:r>
              <a:rPr lang="fr-FR"/>
              <a:t>DIM</a:t>
            </a:r>
          </a:p>
        </p:txBody>
      </p:sp>
      <p:sp>
        <p:nvSpPr>
          <p:cNvPr id="7" name="Espace réservé du numéro de diapositive 6"/>
          <p:cNvSpPr>
            <a:spLocks noGrp="1"/>
          </p:cNvSpPr>
          <p:nvPr>
            <p:ph type="sldNum" sz="quarter" idx="12"/>
          </p:nvPr>
        </p:nvSpPr>
        <p:spPr>
          <a:xfrm>
            <a:off x="6079784" y="6492875"/>
            <a:ext cx="954062" cy="365125"/>
          </a:xfrm>
        </p:spPr>
        <p:txBody>
          <a:bodyPr/>
          <a:lstStyle/>
          <a:p>
            <a:fld id="{55E21D86-1767-1A42-92FC-765825466467}" type="slidenum">
              <a:rPr lang="fr-FR" smtClean="0"/>
              <a:pPr/>
              <a:t>‹N°›</a:t>
            </a:fld>
            <a:endParaRPr lang="fr-FR"/>
          </a:p>
        </p:txBody>
      </p:sp>
      <p:pic>
        <p:nvPicPr>
          <p:cNvPr id="8" name="Image 7"/>
          <p:cNvPicPr>
            <a:picLocks noChangeAspect="1"/>
          </p:cNvPicPr>
          <p:nvPr userDrawn="1"/>
        </p:nvPicPr>
        <p:blipFill>
          <a:blip r:embed="rId2"/>
          <a:stretch>
            <a:fillRect/>
          </a:stretch>
        </p:blipFill>
        <p:spPr>
          <a:xfrm>
            <a:off x="322976" y="299661"/>
            <a:ext cx="658532" cy="783616"/>
          </a:xfrm>
          <a:prstGeom prst="rect">
            <a:avLst/>
          </a:prstGeom>
        </p:spPr>
      </p:pic>
      <p:cxnSp>
        <p:nvCxnSpPr>
          <p:cNvPr id="9" name="Connecteur droit 8"/>
          <p:cNvCxnSpPr/>
          <p:nvPr userDrawn="1"/>
        </p:nvCxnSpPr>
        <p:spPr>
          <a:xfrm>
            <a:off x="1082259" y="308050"/>
            <a:ext cx="0" cy="783616"/>
          </a:xfrm>
          <a:prstGeom prst="line">
            <a:avLst/>
          </a:prstGeom>
          <a:ln w="15875">
            <a:solidFill>
              <a:srgbClr val="475457"/>
            </a:solidFill>
          </a:ln>
          <a:effectLst/>
        </p:spPr>
        <p:style>
          <a:lnRef idx="2">
            <a:schemeClr val="accent1"/>
          </a:lnRef>
          <a:fillRef idx="0">
            <a:schemeClr val="accent1"/>
          </a:fillRef>
          <a:effectRef idx="1">
            <a:schemeClr val="accent1"/>
          </a:effectRef>
          <a:fontRef idx="minor">
            <a:schemeClr val="tx1"/>
          </a:fontRef>
        </p:style>
      </p:cxnSp>
      <p:grpSp>
        <p:nvGrpSpPr>
          <p:cNvPr id="10" name="Groupe 9"/>
          <p:cNvGrpSpPr/>
          <p:nvPr userDrawn="1"/>
        </p:nvGrpSpPr>
        <p:grpSpPr>
          <a:xfrm>
            <a:off x="0" y="6417268"/>
            <a:ext cx="9144001" cy="63004"/>
            <a:chOff x="0" y="6417268"/>
            <a:chExt cx="9144001" cy="63004"/>
          </a:xfrm>
        </p:grpSpPr>
        <p:sp>
          <p:nvSpPr>
            <p:cNvPr id="11" name="Rectangle 10"/>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2" name="Rectangle 11"/>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pic>
        <p:nvPicPr>
          <p:cNvPr id="13" name="Image 12"/>
          <p:cNvPicPr>
            <a:picLocks noChangeAspect="1"/>
          </p:cNvPicPr>
          <p:nvPr userDrawn="1"/>
        </p:nvPicPr>
        <p:blipFill>
          <a:blip r:embed="rId3"/>
          <a:stretch>
            <a:fillRect/>
          </a:stretch>
        </p:blipFill>
        <p:spPr>
          <a:xfrm>
            <a:off x="7415867" y="6516857"/>
            <a:ext cx="1557789" cy="274383"/>
          </a:xfrm>
          <a:prstGeom prst="rect">
            <a:avLst/>
          </a:prstGeom>
        </p:spPr>
      </p:pic>
      <p:sp>
        <p:nvSpPr>
          <p:cNvPr id="17" name="Espace réservé du contenu 16"/>
          <p:cNvSpPr>
            <a:spLocks noGrp="1"/>
          </p:cNvSpPr>
          <p:nvPr>
            <p:ph sz="quarter" idx="13"/>
          </p:nvPr>
        </p:nvSpPr>
        <p:spPr>
          <a:xfrm>
            <a:off x="259672" y="1420887"/>
            <a:ext cx="6553201" cy="4135877"/>
          </a:xfrm>
        </p:spPr>
        <p:txBody>
          <a:bodyPr/>
          <a:lstStyle/>
          <a:p>
            <a:pPr lvl="0"/>
            <a:endParaRPr lang="fr-FR" dirty="0"/>
          </a:p>
        </p:txBody>
      </p:sp>
      <p:sp>
        <p:nvSpPr>
          <p:cNvPr id="21" name="Espace réservé du texte 20"/>
          <p:cNvSpPr>
            <a:spLocks noGrp="1"/>
          </p:cNvSpPr>
          <p:nvPr>
            <p:ph type="body" sz="quarter" idx="14"/>
          </p:nvPr>
        </p:nvSpPr>
        <p:spPr>
          <a:xfrm>
            <a:off x="259672" y="5716700"/>
            <a:ext cx="6553200" cy="557213"/>
          </a:xfrm>
        </p:spPr>
        <p:txBody>
          <a:bodyPr>
            <a:noAutofit/>
          </a:bodyPr>
          <a:lstStyle>
            <a:lvl1pPr marL="0" indent="0">
              <a:buNone/>
              <a:defRPr sz="2000"/>
            </a:lvl1pPr>
          </a:lstStyle>
          <a:p>
            <a:pPr lvl="0"/>
            <a:r>
              <a:rPr lang="fr-FR" dirty="0"/>
              <a:t>Modifiez les styles du texte du masque</a:t>
            </a:r>
          </a:p>
        </p:txBody>
      </p:sp>
      <p:sp>
        <p:nvSpPr>
          <p:cNvPr id="24" name="Espace réservé du texte 23"/>
          <p:cNvSpPr>
            <a:spLocks noGrp="1"/>
          </p:cNvSpPr>
          <p:nvPr>
            <p:ph type="body" sz="quarter" idx="15"/>
          </p:nvPr>
        </p:nvSpPr>
        <p:spPr>
          <a:xfrm>
            <a:off x="6918325" y="1420813"/>
            <a:ext cx="2119313" cy="4135437"/>
          </a:xfrm>
        </p:spPr>
        <p:txBody>
          <a:bodyPr>
            <a:normAutofit/>
          </a:bodyPr>
          <a:lstStyle>
            <a:lvl1pPr marL="0" indent="0">
              <a:buNone/>
              <a:defRPr sz="2000"/>
            </a:lvl1pPr>
          </a:lstStyle>
          <a:p>
            <a:pPr lvl="0"/>
            <a:r>
              <a:rPr lang="fr-FR" dirty="0"/>
              <a:t>Modifiez les styles du texte du masque</a:t>
            </a:r>
          </a:p>
        </p:txBody>
      </p:sp>
      <p:sp>
        <p:nvSpPr>
          <p:cNvPr id="25" name="Demi-cadre 24"/>
          <p:cNvSpPr/>
          <p:nvPr userDrawn="1"/>
        </p:nvSpPr>
        <p:spPr>
          <a:xfrm>
            <a:off x="6918325" y="1420887"/>
            <a:ext cx="432000" cy="432000"/>
          </a:xfrm>
          <a:prstGeom prst="halfFrame">
            <a:avLst>
              <a:gd name="adj1" fmla="val 4607"/>
              <a:gd name="adj2" fmla="val 53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chemeClr val="tx1"/>
              </a:solidFill>
            </a:endParaRPr>
          </a:p>
        </p:txBody>
      </p:sp>
      <p:sp>
        <p:nvSpPr>
          <p:cNvPr id="26" name="Demi-cadre 25"/>
          <p:cNvSpPr/>
          <p:nvPr userDrawn="1"/>
        </p:nvSpPr>
        <p:spPr>
          <a:xfrm rot="10800000">
            <a:off x="8653363" y="5141231"/>
            <a:ext cx="432000" cy="432000"/>
          </a:xfrm>
          <a:prstGeom prst="halfFrame">
            <a:avLst>
              <a:gd name="adj1" fmla="val 4607"/>
              <a:gd name="adj2" fmla="val 53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chemeClr val="tx1"/>
              </a:solidFill>
            </a:endParaRPr>
          </a:p>
        </p:txBody>
      </p:sp>
    </p:spTree>
    <p:extLst>
      <p:ext uri="{BB962C8B-B14F-4D97-AF65-F5344CB8AC3E}">
        <p14:creationId xmlns:p14="http://schemas.microsoft.com/office/powerpoint/2010/main" val="3568404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nsertion d'une 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33850" y="4800600"/>
            <a:ext cx="6417578" cy="566738"/>
          </a:xfrm>
        </p:spPr>
        <p:txBody>
          <a:bodyPr anchor="b">
            <a:normAutofit/>
          </a:bodyPr>
          <a:lstStyle>
            <a:lvl1pPr algn="l">
              <a:defRPr sz="2800" b="1">
                <a:solidFill>
                  <a:srgbClr val="475457"/>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pour une image  2"/>
          <p:cNvSpPr>
            <a:spLocks noGrp="1"/>
          </p:cNvSpPr>
          <p:nvPr>
            <p:ph type="pic" idx="1"/>
          </p:nvPr>
        </p:nvSpPr>
        <p:spPr>
          <a:xfrm>
            <a:off x="1792288" y="612775"/>
            <a:ext cx="5486400" cy="4114800"/>
          </a:xfrm>
        </p:spPr>
        <p:txBody>
          <a:bodyPr>
            <a:normAutofit/>
          </a:bodyPr>
          <a:lstStyle>
            <a:lvl1pPr marL="0" indent="0">
              <a:buNone/>
              <a:defRPr sz="2800">
                <a:solidFill>
                  <a:srgbClr val="475457"/>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a:t>Cliquez sur l'icône pour ajouter une image</a:t>
            </a:r>
          </a:p>
        </p:txBody>
      </p:sp>
      <p:sp>
        <p:nvSpPr>
          <p:cNvPr id="4" name="Espace réservé du texte 3"/>
          <p:cNvSpPr>
            <a:spLocks noGrp="1"/>
          </p:cNvSpPr>
          <p:nvPr>
            <p:ph type="body" sz="half" idx="2"/>
          </p:nvPr>
        </p:nvSpPr>
        <p:spPr>
          <a:xfrm>
            <a:off x="1333850" y="5392505"/>
            <a:ext cx="6417578" cy="80486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ECE82EE1-979D-4323-BDB0-4BC504875E23}" type="datetime1">
              <a:rPr lang="fr-FR" smtClean="0"/>
              <a:t>25/06/2025</a:t>
            </a:fld>
            <a:endParaRPr lang="fr-FR"/>
          </a:p>
        </p:txBody>
      </p:sp>
      <p:sp>
        <p:nvSpPr>
          <p:cNvPr id="6" name="Espace réservé du pied de page 5"/>
          <p:cNvSpPr>
            <a:spLocks noGrp="1"/>
          </p:cNvSpPr>
          <p:nvPr>
            <p:ph type="ftr" sz="quarter" idx="11"/>
          </p:nvPr>
        </p:nvSpPr>
        <p:spPr/>
        <p:txBody>
          <a:bodyPr/>
          <a:lstStyle/>
          <a:p>
            <a:r>
              <a:rPr lang="fr-FR"/>
              <a:t>DIM</a:t>
            </a:r>
          </a:p>
        </p:txBody>
      </p:sp>
      <p:sp>
        <p:nvSpPr>
          <p:cNvPr id="7" name="Espace réservé du numéro de diapositive 6"/>
          <p:cNvSpPr>
            <a:spLocks noGrp="1"/>
          </p:cNvSpPr>
          <p:nvPr>
            <p:ph type="sldNum" sz="quarter" idx="12"/>
          </p:nvPr>
        </p:nvSpPr>
        <p:spPr/>
        <p:txBody>
          <a:bodyPr/>
          <a:lstStyle/>
          <a:p>
            <a:fld id="{55E21D86-1767-1A42-92FC-765825466467}" type="slidenum">
              <a:rPr lang="fr-FR" smtClean="0"/>
              <a:pPr/>
              <a:t>‹N°›</a:t>
            </a:fld>
            <a:endParaRPr lang="fr-FR"/>
          </a:p>
        </p:txBody>
      </p:sp>
      <p:pic>
        <p:nvPicPr>
          <p:cNvPr id="9" name="Image 8"/>
          <p:cNvPicPr>
            <a:picLocks noChangeAspect="1"/>
          </p:cNvPicPr>
          <p:nvPr userDrawn="1"/>
        </p:nvPicPr>
        <p:blipFill>
          <a:blip r:embed="rId2"/>
          <a:stretch>
            <a:fillRect/>
          </a:stretch>
        </p:blipFill>
        <p:spPr>
          <a:xfrm>
            <a:off x="193485" y="123839"/>
            <a:ext cx="658532" cy="783616"/>
          </a:xfrm>
          <a:prstGeom prst="rect">
            <a:avLst/>
          </a:prstGeom>
        </p:spPr>
      </p:pic>
      <p:grpSp>
        <p:nvGrpSpPr>
          <p:cNvPr id="10" name="Groupe 9"/>
          <p:cNvGrpSpPr/>
          <p:nvPr userDrawn="1"/>
        </p:nvGrpSpPr>
        <p:grpSpPr>
          <a:xfrm>
            <a:off x="0" y="6417268"/>
            <a:ext cx="9144001" cy="63004"/>
            <a:chOff x="0" y="6417268"/>
            <a:chExt cx="9144001" cy="63004"/>
          </a:xfrm>
        </p:grpSpPr>
        <p:sp>
          <p:nvSpPr>
            <p:cNvPr id="11" name="Rectangle 10"/>
            <p:cNvSpPr/>
            <p:nvPr userDrawn="1"/>
          </p:nvSpPr>
          <p:spPr>
            <a:xfrm rot="16200000">
              <a:off x="7580391" y="4916662"/>
              <a:ext cx="63003" cy="3064216"/>
            </a:xfrm>
            <a:prstGeom prst="rect">
              <a:avLst/>
            </a:prstGeom>
            <a:solidFill>
              <a:srgbClr val="4754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2" name="Rectangle 11"/>
            <p:cNvSpPr/>
            <p:nvPr userDrawn="1"/>
          </p:nvSpPr>
          <p:spPr>
            <a:xfrm rot="16200000">
              <a:off x="2978668" y="3438600"/>
              <a:ext cx="63004" cy="6020340"/>
            </a:xfrm>
            <a:prstGeom prst="rect">
              <a:avLst/>
            </a:prstGeom>
            <a:solidFill>
              <a:srgbClr val="0092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pic>
        <p:nvPicPr>
          <p:cNvPr id="13" name="Image 12"/>
          <p:cNvPicPr>
            <a:picLocks noChangeAspect="1"/>
          </p:cNvPicPr>
          <p:nvPr userDrawn="1"/>
        </p:nvPicPr>
        <p:blipFill>
          <a:blip r:embed="rId3"/>
          <a:stretch>
            <a:fillRect/>
          </a:stretch>
        </p:blipFill>
        <p:spPr>
          <a:xfrm>
            <a:off x="7415867" y="6516857"/>
            <a:ext cx="1557789" cy="274383"/>
          </a:xfrm>
          <a:prstGeom prst="rect">
            <a:avLst/>
          </a:prstGeom>
        </p:spPr>
      </p:pic>
    </p:spTree>
    <p:extLst>
      <p:ext uri="{BB962C8B-B14F-4D97-AF65-F5344CB8AC3E}">
        <p14:creationId xmlns:p14="http://schemas.microsoft.com/office/powerpoint/2010/main" val="1260275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9ED256-BC6E-4737-A115-B0DB0D8E6D2F}" type="datetime1">
              <a:rPr lang="fr-FR" smtClean="0"/>
              <a:t>25/06/2025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DIM</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E21D86-1767-1A42-92FC-765825466467}" type="slidenum">
              <a:rPr lang="fr-FR" smtClean="0"/>
              <a:pPr/>
              <a:t>‹N°›</a:t>
            </a:fld>
            <a:endParaRPr lang="fr-FR"/>
          </a:p>
        </p:txBody>
      </p:sp>
    </p:spTree>
    <p:extLst>
      <p:ext uri="{BB962C8B-B14F-4D97-AF65-F5344CB8AC3E}">
        <p14:creationId xmlns:p14="http://schemas.microsoft.com/office/powerpoint/2010/main" val="401481447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9" r:id="rId3"/>
    <p:sldLayoutId id="2147483691" r:id="rId4"/>
    <p:sldLayoutId id="2147483704" r:id="rId5"/>
    <p:sldLayoutId id="2147483705" r:id="rId6"/>
    <p:sldLayoutId id="2147483690" r:id="rId7"/>
    <p:sldLayoutId id="2147483693" r:id="rId8"/>
    <p:sldLayoutId id="2147483694" r:id="rId9"/>
  </p:sldLayoutIdLst>
  <p:hf hdr="0" ft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0ABC70-487D-4A83-8720-07C437C1D3CF}" type="datetime1">
              <a:rPr lang="fr-FR" smtClean="0"/>
              <a:t>25/06/2025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DIM</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E3520B-AA23-4393-8C0B-51747C9AADD8}" type="slidenum">
              <a:rPr lang="fr-FR" smtClean="0"/>
              <a:pPr/>
              <a:t>‹N°›</a:t>
            </a:fld>
            <a:endParaRPr lang="fr-FR"/>
          </a:p>
        </p:txBody>
      </p:sp>
      <p:sp>
        <p:nvSpPr>
          <p:cNvPr id="7" name="Espace réservé du titre 6"/>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Tree>
    <p:extLst>
      <p:ext uri="{BB962C8B-B14F-4D97-AF65-F5344CB8AC3E}">
        <p14:creationId xmlns:p14="http://schemas.microsoft.com/office/powerpoint/2010/main" val="302885989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mailto:chuet@chu-reims.fr" TargetMode="External"/><Relationship Id="rId2" Type="http://schemas.openxmlformats.org/officeDocument/2006/relationships/hyperlink" Target="mailto:apineau@chu-reims.fr" TargetMode="External"/><Relationship Id="rId1" Type="http://schemas.openxmlformats.org/officeDocument/2006/relationships/slideLayout" Target="../slideLayouts/slideLayout2.xml"/><Relationship Id="rId4" Type="http://schemas.openxmlformats.org/officeDocument/2006/relationships/hyperlink" Target="mailto:szerar@chu-reims.f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902312" y="2942356"/>
            <a:ext cx="6120286" cy="2501658"/>
          </a:xfrm>
        </p:spPr>
        <p:txBody>
          <a:bodyPr>
            <a:noAutofit/>
          </a:bodyPr>
          <a:lstStyle/>
          <a:p>
            <a:pPr algn="ctr"/>
            <a:br>
              <a:rPr lang="fr-FR" sz="2800" b="0" dirty="0"/>
            </a:br>
            <a:br>
              <a:rPr lang="fr-FR" sz="2800" b="0" dirty="0"/>
            </a:br>
            <a:r>
              <a:rPr lang="fr-FR" sz="2800" b="0" dirty="0"/>
              <a:t>Dossier de présentation </a:t>
            </a:r>
            <a:br>
              <a:rPr lang="fr-FR" sz="2800" b="0" dirty="0"/>
            </a:br>
            <a:r>
              <a:rPr lang="fr-FR" sz="2800" b="0" dirty="0"/>
              <a:t>TAL NH2 CHU Reims</a:t>
            </a:r>
            <a:br>
              <a:rPr lang="fr-FR" sz="2800" b="0" dirty="0"/>
            </a:br>
            <a:br>
              <a:rPr lang="fr-FR" sz="2800" b="0" dirty="0"/>
            </a:br>
            <a:r>
              <a:rPr lang="fr-FR" sz="2800" b="0" dirty="0"/>
              <a:t>démarche de sourcing</a:t>
            </a:r>
            <a:br>
              <a:rPr lang="fr-FR" sz="2800" b="0" dirty="0"/>
            </a:br>
            <a:r>
              <a:rPr lang="fr-FR" sz="2800" b="0" dirty="0"/>
              <a:t>Juin 2025</a:t>
            </a:r>
            <a:br>
              <a:rPr lang="fr-FR" sz="2800" b="0" dirty="0"/>
            </a:br>
            <a:br>
              <a:rPr lang="fr-FR" sz="2800" b="0" dirty="0"/>
            </a:br>
            <a:endParaRPr lang="fr-FR" sz="2800" b="0" dirty="0"/>
          </a:p>
        </p:txBody>
      </p:sp>
      <p:sp>
        <p:nvSpPr>
          <p:cNvPr id="4" name="Rectangle 3"/>
          <p:cNvSpPr/>
          <p:nvPr/>
        </p:nvSpPr>
        <p:spPr>
          <a:xfrm>
            <a:off x="2902312" y="5074682"/>
            <a:ext cx="1927140" cy="369332"/>
          </a:xfrm>
          <a:prstGeom prst="rect">
            <a:avLst/>
          </a:prstGeom>
        </p:spPr>
        <p:txBody>
          <a:bodyPr wrap="square">
            <a:spAutoFit/>
          </a:bodyPr>
          <a:lstStyle/>
          <a:p>
            <a:r>
              <a:rPr lang="fr-FR" dirty="0"/>
              <a:t> </a:t>
            </a:r>
          </a:p>
        </p:txBody>
      </p:sp>
    </p:spTree>
    <p:extLst>
      <p:ext uri="{BB962C8B-B14F-4D97-AF65-F5344CB8AC3E}">
        <p14:creationId xmlns:p14="http://schemas.microsoft.com/office/powerpoint/2010/main" val="1169111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10</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N-1 / RDC)</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70895" y="1497763"/>
            <a:ext cx="2740009" cy="449177"/>
          </a:xfrm>
        </p:spPr>
        <p:txBody>
          <a:bodyPr>
            <a:normAutofit fontScale="77500" lnSpcReduction="20000"/>
          </a:bodyPr>
          <a:lstStyle/>
          <a:p>
            <a:r>
              <a:rPr lang="fr-FR" sz="1800" dirty="0">
                <a:latin typeface="Arial"/>
                <a:cs typeface="Arial"/>
              </a:rPr>
              <a:t>Flux des 2 MC pour liaison avec S1 vers Alix de Champagne</a:t>
            </a:r>
            <a:endParaRPr lang="fr-FR" sz="1800" dirty="0"/>
          </a:p>
        </p:txBody>
      </p:sp>
      <p:pic>
        <p:nvPicPr>
          <p:cNvPr id="7" name="Image 6">
            <a:extLst>
              <a:ext uri="{FF2B5EF4-FFF2-40B4-BE49-F238E27FC236}">
                <a16:creationId xmlns:a16="http://schemas.microsoft.com/office/drawing/2014/main" id="{CF6250EB-DA93-4A35-A472-BF41606157DA}"/>
              </a:ext>
            </a:extLst>
          </p:cNvPr>
          <p:cNvPicPr>
            <a:picLocks noChangeAspect="1"/>
          </p:cNvPicPr>
          <p:nvPr/>
        </p:nvPicPr>
        <p:blipFill>
          <a:blip r:embed="rId2"/>
          <a:stretch>
            <a:fillRect/>
          </a:stretch>
        </p:blipFill>
        <p:spPr>
          <a:xfrm>
            <a:off x="70895" y="2132306"/>
            <a:ext cx="2533180" cy="2989608"/>
          </a:xfrm>
          <a:prstGeom prst="rect">
            <a:avLst/>
          </a:prstGeom>
        </p:spPr>
      </p:pic>
      <p:pic>
        <p:nvPicPr>
          <p:cNvPr id="10" name="Image 9">
            <a:extLst>
              <a:ext uri="{FF2B5EF4-FFF2-40B4-BE49-F238E27FC236}">
                <a16:creationId xmlns:a16="http://schemas.microsoft.com/office/drawing/2014/main" id="{78DF559A-739F-4FE8-A2A2-C2512775E094}"/>
              </a:ext>
            </a:extLst>
          </p:cNvPr>
          <p:cNvPicPr>
            <a:picLocks noChangeAspect="1"/>
          </p:cNvPicPr>
          <p:nvPr/>
        </p:nvPicPr>
        <p:blipFill>
          <a:blip r:embed="rId3"/>
          <a:stretch>
            <a:fillRect/>
          </a:stretch>
        </p:blipFill>
        <p:spPr>
          <a:xfrm>
            <a:off x="3058886" y="2736521"/>
            <a:ext cx="1806097" cy="3322608"/>
          </a:xfrm>
          <a:prstGeom prst="rect">
            <a:avLst/>
          </a:prstGeom>
        </p:spPr>
      </p:pic>
      <p:sp>
        <p:nvSpPr>
          <p:cNvPr id="11" name="Espace réservé du contenu 3">
            <a:extLst>
              <a:ext uri="{FF2B5EF4-FFF2-40B4-BE49-F238E27FC236}">
                <a16:creationId xmlns:a16="http://schemas.microsoft.com/office/drawing/2014/main" id="{88653263-BBA4-4974-BE41-158AC86F4C61}"/>
              </a:ext>
            </a:extLst>
          </p:cNvPr>
          <p:cNvSpPr txBox="1">
            <a:spLocks/>
          </p:cNvSpPr>
          <p:nvPr/>
        </p:nvSpPr>
        <p:spPr>
          <a:xfrm>
            <a:off x="3123398" y="1727364"/>
            <a:ext cx="1806098" cy="874322"/>
          </a:xfrm>
          <a:prstGeom prst="rect">
            <a:avLst/>
          </a:prstGeom>
        </p:spPr>
        <p:txBody>
          <a:bodyPr vert="horz" lIns="91440" tIns="45720" rIns="91440" bIns="45720" rtlCol="0">
            <a:normAutofit fontScale="85000" lnSpcReduction="10000"/>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dirty="0">
                <a:latin typeface="Arial"/>
                <a:cs typeface="Arial"/>
              </a:rPr>
              <a:t>Gare d’étage N-1</a:t>
            </a:r>
          </a:p>
          <a:p>
            <a:r>
              <a:rPr lang="fr-FR" sz="1800" dirty="0">
                <a:latin typeface="Arial"/>
                <a:cs typeface="Arial"/>
              </a:rPr>
              <a:t>5 rangées de 3 emplacements</a:t>
            </a:r>
            <a:endParaRPr lang="fr-FR" sz="1800" dirty="0"/>
          </a:p>
        </p:txBody>
      </p:sp>
      <p:pic>
        <p:nvPicPr>
          <p:cNvPr id="13" name="Image 12">
            <a:extLst>
              <a:ext uri="{FF2B5EF4-FFF2-40B4-BE49-F238E27FC236}">
                <a16:creationId xmlns:a16="http://schemas.microsoft.com/office/drawing/2014/main" id="{8F50BDE3-F319-40AA-A48E-D31C122B5207}"/>
              </a:ext>
            </a:extLst>
          </p:cNvPr>
          <p:cNvPicPr>
            <a:picLocks noChangeAspect="1"/>
          </p:cNvPicPr>
          <p:nvPr/>
        </p:nvPicPr>
        <p:blipFill>
          <a:blip r:embed="rId4"/>
          <a:stretch>
            <a:fillRect/>
          </a:stretch>
        </p:blipFill>
        <p:spPr>
          <a:xfrm>
            <a:off x="5235792" y="1478111"/>
            <a:ext cx="3589331" cy="3901778"/>
          </a:xfrm>
          <a:prstGeom prst="rect">
            <a:avLst/>
          </a:prstGeom>
        </p:spPr>
      </p:pic>
      <p:sp>
        <p:nvSpPr>
          <p:cNvPr id="14" name="Espace réservé du contenu 3">
            <a:extLst>
              <a:ext uri="{FF2B5EF4-FFF2-40B4-BE49-F238E27FC236}">
                <a16:creationId xmlns:a16="http://schemas.microsoft.com/office/drawing/2014/main" id="{51D4C54F-6123-4DA3-B131-81857C8B0179}"/>
              </a:ext>
            </a:extLst>
          </p:cNvPr>
          <p:cNvSpPr txBox="1">
            <a:spLocks/>
          </p:cNvSpPr>
          <p:nvPr/>
        </p:nvSpPr>
        <p:spPr>
          <a:xfrm>
            <a:off x="6061411" y="887805"/>
            <a:ext cx="3070008" cy="590306"/>
          </a:xfrm>
          <a:prstGeom prst="rect">
            <a:avLst/>
          </a:prstGeom>
        </p:spPr>
        <p:txBody>
          <a:bodyPr vert="horz" lIns="91440" tIns="45720" rIns="91440" bIns="45720" rtlCol="0">
            <a:normAutofit fontScale="85000" lnSpcReduction="10000"/>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dirty="0">
                <a:latin typeface="Arial"/>
                <a:cs typeface="Arial"/>
              </a:rPr>
              <a:t>Gare d’étage RDC</a:t>
            </a:r>
          </a:p>
          <a:p>
            <a:r>
              <a:rPr lang="fr-FR" sz="1800" dirty="0">
                <a:latin typeface="Arial"/>
                <a:cs typeface="Arial"/>
              </a:rPr>
              <a:t>10 rangées de 2 emplacements </a:t>
            </a:r>
            <a:endParaRPr lang="fr-FR" sz="1800" dirty="0"/>
          </a:p>
        </p:txBody>
      </p:sp>
      <p:sp>
        <p:nvSpPr>
          <p:cNvPr id="15" name="Espace réservé du contenu 3">
            <a:extLst>
              <a:ext uri="{FF2B5EF4-FFF2-40B4-BE49-F238E27FC236}">
                <a16:creationId xmlns:a16="http://schemas.microsoft.com/office/drawing/2014/main" id="{FBEF2369-0E1D-43F2-8061-6EF71F5FAA01}"/>
              </a:ext>
            </a:extLst>
          </p:cNvPr>
          <p:cNvSpPr txBox="1">
            <a:spLocks/>
          </p:cNvSpPr>
          <p:nvPr/>
        </p:nvSpPr>
        <p:spPr>
          <a:xfrm>
            <a:off x="1161053" y="728140"/>
            <a:ext cx="4721588" cy="364682"/>
          </a:xfrm>
          <a:prstGeom prst="rect">
            <a:avLst/>
          </a:prstGeom>
        </p:spPr>
        <p:txBody>
          <a:bodyPr vert="horz" lIns="91440" tIns="45720" rIns="91440" bIns="45720" rtlCol="0">
            <a:normAutofit fontScale="62500" lnSpcReduction="20000"/>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dirty="0">
                <a:latin typeface="Arial"/>
                <a:cs typeface="Arial"/>
              </a:rPr>
              <a:t>Chaque gare d’étage est une gare de dépose et de récupération</a:t>
            </a:r>
            <a:endParaRPr lang="fr-FR" sz="1800" dirty="0"/>
          </a:p>
        </p:txBody>
      </p:sp>
    </p:spTree>
    <p:extLst>
      <p:ext uri="{BB962C8B-B14F-4D97-AF65-F5344CB8AC3E}">
        <p14:creationId xmlns:p14="http://schemas.microsoft.com/office/powerpoint/2010/main" val="2814513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11</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liaison vers Alix de Champagne)</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7971806" y="143368"/>
            <a:ext cx="1172194" cy="1298668"/>
          </a:xfrm>
        </p:spPr>
        <p:txBody>
          <a:bodyPr>
            <a:normAutofit fontScale="77500" lnSpcReduction="20000"/>
          </a:bodyPr>
          <a:lstStyle/>
          <a:p>
            <a:r>
              <a:rPr lang="fr-FR" sz="1800" dirty="0">
                <a:latin typeface="Arial"/>
                <a:cs typeface="Arial"/>
              </a:rPr>
              <a:t>Sortie de NH2 – liaison couloir au -1 d’Alix de Champagne</a:t>
            </a:r>
            <a:endParaRPr lang="fr-FR" sz="1800" dirty="0"/>
          </a:p>
        </p:txBody>
      </p:sp>
      <p:pic>
        <p:nvPicPr>
          <p:cNvPr id="7" name="Image 6">
            <a:extLst>
              <a:ext uri="{FF2B5EF4-FFF2-40B4-BE49-F238E27FC236}">
                <a16:creationId xmlns:a16="http://schemas.microsoft.com/office/drawing/2014/main" id="{CF6250EB-DA93-4A35-A472-BF41606157DA}"/>
              </a:ext>
            </a:extLst>
          </p:cNvPr>
          <p:cNvPicPr>
            <a:picLocks noChangeAspect="1"/>
          </p:cNvPicPr>
          <p:nvPr/>
        </p:nvPicPr>
        <p:blipFill>
          <a:blip r:embed="rId2"/>
          <a:stretch>
            <a:fillRect/>
          </a:stretch>
        </p:blipFill>
        <p:spPr>
          <a:xfrm>
            <a:off x="6770614" y="112967"/>
            <a:ext cx="1100398" cy="1298668"/>
          </a:xfrm>
          <a:prstGeom prst="rect">
            <a:avLst/>
          </a:prstGeom>
        </p:spPr>
      </p:pic>
      <p:pic>
        <p:nvPicPr>
          <p:cNvPr id="8" name="Image 7">
            <a:extLst>
              <a:ext uri="{FF2B5EF4-FFF2-40B4-BE49-F238E27FC236}">
                <a16:creationId xmlns:a16="http://schemas.microsoft.com/office/drawing/2014/main" id="{6EDA81F2-2670-4399-95E2-136C4E2436D6}"/>
              </a:ext>
            </a:extLst>
          </p:cNvPr>
          <p:cNvPicPr>
            <a:picLocks noChangeAspect="1"/>
          </p:cNvPicPr>
          <p:nvPr/>
        </p:nvPicPr>
        <p:blipFill>
          <a:blip r:embed="rId3"/>
          <a:stretch>
            <a:fillRect/>
          </a:stretch>
        </p:blipFill>
        <p:spPr>
          <a:xfrm rot="5400000">
            <a:off x="4543649" y="2053502"/>
            <a:ext cx="3956822" cy="3952263"/>
          </a:xfrm>
          <a:prstGeom prst="rect">
            <a:avLst/>
          </a:prstGeom>
        </p:spPr>
      </p:pic>
      <p:pic>
        <p:nvPicPr>
          <p:cNvPr id="17" name="Image 16">
            <a:extLst>
              <a:ext uri="{FF2B5EF4-FFF2-40B4-BE49-F238E27FC236}">
                <a16:creationId xmlns:a16="http://schemas.microsoft.com/office/drawing/2014/main" id="{33BB75C4-4502-4688-AD0D-E790CBCBADA2}"/>
              </a:ext>
            </a:extLst>
          </p:cNvPr>
          <p:cNvPicPr>
            <a:picLocks noChangeAspect="1"/>
          </p:cNvPicPr>
          <p:nvPr/>
        </p:nvPicPr>
        <p:blipFill>
          <a:blip r:embed="rId4"/>
          <a:stretch>
            <a:fillRect/>
          </a:stretch>
        </p:blipFill>
        <p:spPr>
          <a:xfrm rot="5400000">
            <a:off x="378154" y="2071664"/>
            <a:ext cx="4188216" cy="4147332"/>
          </a:xfrm>
          <a:prstGeom prst="rect">
            <a:avLst/>
          </a:prstGeom>
        </p:spPr>
      </p:pic>
      <p:sp>
        <p:nvSpPr>
          <p:cNvPr id="20" name="Flèche : droite 19">
            <a:extLst>
              <a:ext uri="{FF2B5EF4-FFF2-40B4-BE49-F238E27FC236}">
                <a16:creationId xmlns:a16="http://schemas.microsoft.com/office/drawing/2014/main" id="{6636DE06-06B0-4673-B9FE-B89F6B7F79ED}"/>
              </a:ext>
            </a:extLst>
          </p:cNvPr>
          <p:cNvSpPr/>
          <p:nvPr/>
        </p:nvSpPr>
        <p:spPr>
          <a:xfrm rot="10800000">
            <a:off x="6626549" y="320562"/>
            <a:ext cx="404171" cy="24331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Flèche : droite 20">
            <a:extLst>
              <a:ext uri="{FF2B5EF4-FFF2-40B4-BE49-F238E27FC236}">
                <a16:creationId xmlns:a16="http://schemas.microsoft.com/office/drawing/2014/main" id="{18888EDB-2E22-4128-8616-359192EA6C64}"/>
              </a:ext>
            </a:extLst>
          </p:cNvPr>
          <p:cNvSpPr/>
          <p:nvPr/>
        </p:nvSpPr>
        <p:spPr>
          <a:xfrm>
            <a:off x="189493" y="2143868"/>
            <a:ext cx="404171" cy="24331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a:extLst>
              <a:ext uri="{FF2B5EF4-FFF2-40B4-BE49-F238E27FC236}">
                <a16:creationId xmlns:a16="http://schemas.microsoft.com/office/drawing/2014/main" id="{359673A0-EB99-4FBE-B806-020CE0FE6DD9}"/>
              </a:ext>
            </a:extLst>
          </p:cNvPr>
          <p:cNvCxnSpPr/>
          <p:nvPr/>
        </p:nvCxnSpPr>
        <p:spPr>
          <a:xfrm>
            <a:off x="833120" y="2265527"/>
            <a:ext cx="2808000" cy="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25" name="Arc 24">
            <a:extLst>
              <a:ext uri="{FF2B5EF4-FFF2-40B4-BE49-F238E27FC236}">
                <a16:creationId xmlns:a16="http://schemas.microsoft.com/office/drawing/2014/main" id="{468C4327-73C5-4247-8687-F7A436C01191}"/>
              </a:ext>
            </a:extLst>
          </p:cNvPr>
          <p:cNvSpPr/>
          <p:nvPr/>
        </p:nvSpPr>
        <p:spPr>
          <a:xfrm>
            <a:off x="3474720" y="2265527"/>
            <a:ext cx="320040" cy="348133"/>
          </a:xfrm>
          <a:prstGeom prst="arc">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26" name="Connecteur droit 25">
            <a:extLst>
              <a:ext uri="{FF2B5EF4-FFF2-40B4-BE49-F238E27FC236}">
                <a16:creationId xmlns:a16="http://schemas.microsoft.com/office/drawing/2014/main" id="{7D3B8D41-F75C-48E8-940C-804969426F8A}"/>
              </a:ext>
            </a:extLst>
          </p:cNvPr>
          <p:cNvCxnSpPr>
            <a:cxnSpLocks/>
          </p:cNvCxnSpPr>
          <p:nvPr/>
        </p:nvCxnSpPr>
        <p:spPr>
          <a:xfrm flipV="1">
            <a:off x="3794760" y="2427934"/>
            <a:ext cx="0" cy="61200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CF723395-058F-474B-AC33-5CB22363F09D}"/>
              </a:ext>
            </a:extLst>
          </p:cNvPr>
          <p:cNvSpPr/>
          <p:nvPr/>
        </p:nvSpPr>
        <p:spPr>
          <a:xfrm rot="6063423">
            <a:off x="3465195" y="2886558"/>
            <a:ext cx="320040" cy="348133"/>
          </a:xfrm>
          <a:prstGeom prst="arc">
            <a:avLst>
              <a:gd name="adj1" fmla="val 15708501"/>
              <a:gd name="adj2" fmla="val 20612477"/>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29" name="Connecteur droit 28">
            <a:extLst>
              <a:ext uri="{FF2B5EF4-FFF2-40B4-BE49-F238E27FC236}">
                <a16:creationId xmlns:a16="http://schemas.microsoft.com/office/drawing/2014/main" id="{2CFA2DB0-1414-4CB8-A1FD-DE0F6C7D0E89}"/>
              </a:ext>
            </a:extLst>
          </p:cNvPr>
          <p:cNvCxnSpPr>
            <a:cxnSpLocks/>
            <a:stCxn id="28" idx="2"/>
          </p:cNvCxnSpPr>
          <p:nvPr/>
        </p:nvCxnSpPr>
        <p:spPr>
          <a:xfrm flipH="1" flipV="1">
            <a:off x="2785110" y="3219450"/>
            <a:ext cx="855264" cy="1484"/>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17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12</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E1)</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318877" y="1497762"/>
            <a:ext cx="2740009" cy="921036"/>
          </a:xfrm>
        </p:spPr>
        <p:txBody>
          <a:bodyPr>
            <a:normAutofit lnSpcReduction="10000"/>
          </a:bodyPr>
          <a:lstStyle/>
          <a:p>
            <a:r>
              <a:rPr lang="fr-FR" sz="1800" dirty="0">
                <a:latin typeface="Arial"/>
                <a:cs typeface="Arial"/>
              </a:rPr>
              <a:t>Gare d’étage centrale E1</a:t>
            </a:r>
          </a:p>
          <a:p>
            <a:r>
              <a:rPr lang="fr-FR" sz="1800" dirty="0">
                <a:latin typeface="Arial"/>
                <a:cs typeface="Arial"/>
              </a:rPr>
              <a:t>10 rangées de 2 emplacements </a:t>
            </a:r>
            <a:endParaRPr lang="fr-FR" sz="1800" dirty="0"/>
          </a:p>
          <a:p>
            <a:endParaRPr lang="fr-FR" sz="1800" dirty="0"/>
          </a:p>
        </p:txBody>
      </p:sp>
      <p:sp>
        <p:nvSpPr>
          <p:cNvPr id="11" name="Espace réservé du contenu 3">
            <a:extLst>
              <a:ext uri="{FF2B5EF4-FFF2-40B4-BE49-F238E27FC236}">
                <a16:creationId xmlns:a16="http://schemas.microsoft.com/office/drawing/2014/main" id="{88653263-BBA4-4974-BE41-158AC86F4C61}"/>
              </a:ext>
            </a:extLst>
          </p:cNvPr>
          <p:cNvSpPr txBox="1">
            <a:spLocks/>
          </p:cNvSpPr>
          <p:nvPr/>
        </p:nvSpPr>
        <p:spPr>
          <a:xfrm>
            <a:off x="4000032" y="1497762"/>
            <a:ext cx="2085084" cy="1299867"/>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dirty="0">
                <a:latin typeface="Arial"/>
                <a:cs typeface="Arial"/>
              </a:rPr>
              <a:t>Gare d’étage bloc E1</a:t>
            </a:r>
          </a:p>
          <a:p>
            <a:r>
              <a:rPr lang="fr-FR" sz="1800" dirty="0">
                <a:latin typeface="Arial"/>
                <a:cs typeface="Arial"/>
              </a:rPr>
              <a:t>2 rangées de 6 emplacements</a:t>
            </a:r>
            <a:endParaRPr lang="fr-FR" sz="1800" dirty="0"/>
          </a:p>
        </p:txBody>
      </p:sp>
      <p:pic>
        <p:nvPicPr>
          <p:cNvPr id="6" name="Image 5">
            <a:extLst>
              <a:ext uri="{FF2B5EF4-FFF2-40B4-BE49-F238E27FC236}">
                <a16:creationId xmlns:a16="http://schemas.microsoft.com/office/drawing/2014/main" id="{30ED4AA2-A617-4FB7-8507-3339DD3AF7FF}"/>
              </a:ext>
            </a:extLst>
          </p:cNvPr>
          <p:cNvPicPr>
            <a:picLocks noChangeAspect="1"/>
          </p:cNvPicPr>
          <p:nvPr/>
        </p:nvPicPr>
        <p:blipFill>
          <a:blip r:embed="rId2"/>
          <a:stretch>
            <a:fillRect/>
          </a:stretch>
        </p:blipFill>
        <p:spPr>
          <a:xfrm>
            <a:off x="471277" y="2532906"/>
            <a:ext cx="2682472" cy="2994920"/>
          </a:xfrm>
          <a:prstGeom prst="rect">
            <a:avLst/>
          </a:prstGeom>
        </p:spPr>
      </p:pic>
      <p:pic>
        <p:nvPicPr>
          <p:cNvPr id="9" name="Image 8">
            <a:extLst>
              <a:ext uri="{FF2B5EF4-FFF2-40B4-BE49-F238E27FC236}">
                <a16:creationId xmlns:a16="http://schemas.microsoft.com/office/drawing/2014/main" id="{39531F75-2B5A-499D-BEB4-7152450BA718}"/>
              </a:ext>
            </a:extLst>
          </p:cNvPr>
          <p:cNvPicPr>
            <a:picLocks noChangeAspect="1"/>
          </p:cNvPicPr>
          <p:nvPr/>
        </p:nvPicPr>
        <p:blipFill>
          <a:blip r:embed="rId3"/>
          <a:stretch>
            <a:fillRect/>
          </a:stretch>
        </p:blipFill>
        <p:spPr>
          <a:xfrm>
            <a:off x="6260385" y="952285"/>
            <a:ext cx="1531753" cy="4953429"/>
          </a:xfrm>
          <a:prstGeom prst="rect">
            <a:avLst/>
          </a:prstGeom>
        </p:spPr>
      </p:pic>
    </p:spTree>
    <p:extLst>
      <p:ext uri="{BB962C8B-B14F-4D97-AF65-F5344CB8AC3E}">
        <p14:creationId xmlns:p14="http://schemas.microsoft.com/office/powerpoint/2010/main" val="154810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13</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E2/E3)</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318877" y="1497762"/>
            <a:ext cx="2740009" cy="921036"/>
          </a:xfrm>
        </p:spPr>
        <p:txBody>
          <a:bodyPr>
            <a:normAutofit lnSpcReduction="10000"/>
          </a:bodyPr>
          <a:lstStyle/>
          <a:p>
            <a:r>
              <a:rPr lang="fr-FR" sz="1800" dirty="0">
                <a:latin typeface="Arial"/>
                <a:cs typeface="Arial"/>
              </a:rPr>
              <a:t>Gare d’étage centrale E2</a:t>
            </a:r>
          </a:p>
          <a:p>
            <a:r>
              <a:rPr lang="fr-FR" sz="1800" dirty="0">
                <a:latin typeface="Arial"/>
                <a:cs typeface="Arial"/>
              </a:rPr>
              <a:t>10 rangées de 2 emplacements </a:t>
            </a:r>
            <a:endParaRPr lang="fr-FR" sz="1800" dirty="0"/>
          </a:p>
          <a:p>
            <a:endParaRPr lang="fr-FR" sz="1800" dirty="0"/>
          </a:p>
        </p:txBody>
      </p:sp>
      <p:sp>
        <p:nvSpPr>
          <p:cNvPr id="11" name="Espace réservé du contenu 3">
            <a:extLst>
              <a:ext uri="{FF2B5EF4-FFF2-40B4-BE49-F238E27FC236}">
                <a16:creationId xmlns:a16="http://schemas.microsoft.com/office/drawing/2014/main" id="{88653263-BBA4-4974-BE41-158AC86F4C61}"/>
              </a:ext>
            </a:extLst>
          </p:cNvPr>
          <p:cNvSpPr txBox="1">
            <a:spLocks/>
          </p:cNvSpPr>
          <p:nvPr/>
        </p:nvSpPr>
        <p:spPr>
          <a:xfrm>
            <a:off x="3919156" y="1471524"/>
            <a:ext cx="2851458" cy="1299867"/>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dirty="0">
                <a:latin typeface="Arial"/>
                <a:cs typeface="Arial"/>
              </a:rPr>
              <a:t>Gare d’étage centrale E3</a:t>
            </a:r>
          </a:p>
          <a:p>
            <a:r>
              <a:rPr lang="fr-FR" sz="1800" dirty="0">
                <a:latin typeface="Arial"/>
                <a:cs typeface="Arial"/>
              </a:rPr>
              <a:t>10 rangées de 2 emplacements </a:t>
            </a:r>
            <a:endParaRPr lang="fr-FR" sz="1800" dirty="0"/>
          </a:p>
        </p:txBody>
      </p:sp>
      <p:pic>
        <p:nvPicPr>
          <p:cNvPr id="7" name="Image 6">
            <a:extLst>
              <a:ext uri="{FF2B5EF4-FFF2-40B4-BE49-F238E27FC236}">
                <a16:creationId xmlns:a16="http://schemas.microsoft.com/office/drawing/2014/main" id="{7A5C56AE-4F4C-45A6-9352-47C0B461C4FD}"/>
              </a:ext>
            </a:extLst>
          </p:cNvPr>
          <p:cNvPicPr>
            <a:picLocks noChangeAspect="1"/>
          </p:cNvPicPr>
          <p:nvPr/>
        </p:nvPicPr>
        <p:blipFill>
          <a:blip r:embed="rId2"/>
          <a:stretch>
            <a:fillRect/>
          </a:stretch>
        </p:blipFill>
        <p:spPr>
          <a:xfrm>
            <a:off x="515299" y="2578697"/>
            <a:ext cx="2347163" cy="2781541"/>
          </a:xfrm>
          <a:prstGeom prst="rect">
            <a:avLst/>
          </a:prstGeom>
        </p:spPr>
      </p:pic>
      <p:pic>
        <p:nvPicPr>
          <p:cNvPr id="10" name="Image 9">
            <a:extLst>
              <a:ext uri="{FF2B5EF4-FFF2-40B4-BE49-F238E27FC236}">
                <a16:creationId xmlns:a16="http://schemas.microsoft.com/office/drawing/2014/main" id="{1997B999-83E4-41E4-AADE-B4CEFF731902}"/>
              </a:ext>
            </a:extLst>
          </p:cNvPr>
          <p:cNvPicPr>
            <a:picLocks noChangeAspect="1"/>
          </p:cNvPicPr>
          <p:nvPr/>
        </p:nvPicPr>
        <p:blipFill>
          <a:blip r:embed="rId3"/>
          <a:stretch>
            <a:fillRect/>
          </a:stretch>
        </p:blipFill>
        <p:spPr>
          <a:xfrm>
            <a:off x="4103776" y="2578696"/>
            <a:ext cx="2362405" cy="2781541"/>
          </a:xfrm>
          <a:prstGeom prst="rect">
            <a:avLst/>
          </a:prstGeom>
        </p:spPr>
      </p:pic>
    </p:spTree>
    <p:extLst>
      <p:ext uri="{BB962C8B-B14F-4D97-AF65-F5344CB8AC3E}">
        <p14:creationId xmlns:p14="http://schemas.microsoft.com/office/powerpoint/2010/main" val="26289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8D5B470-7593-467D-B12D-4FE28B7D1BA7}"/>
              </a:ext>
            </a:extLst>
          </p:cNvPr>
          <p:cNvSpPr>
            <a:spLocks noGrp="1"/>
          </p:cNvSpPr>
          <p:nvPr>
            <p:ph type="sldNum" sz="quarter" idx="12"/>
          </p:nvPr>
        </p:nvSpPr>
        <p:spPr/>
        <p:txBody>
          <a:bodyPr/>
          <a:lstStyle/>
          <a:p>
            <a:fld id="{55E21D86-1767-1A42-92FC-765825466467}" type="slidenum">
              <a:rPr lang="fr-FR" smtClean="0"/>
              <a:pPr/>
              <a:t>14</a:t>
            </a:fld>
            <a:endParaRPr lang="fr-FR"/>
          </a:p>
        </p:txBody>
      </p:sp>
      <p:sp>
        <p:nvSpPr>
          <p:cNvPr id="4" name="Titre 3">
            <a:extLst>
              <a:ext uri="{FF2B5EF4-FFF2-40B4-BE49-F238E27FC236}">
                <a16:creationId xmlns:a16="http://schemas.microsoft.com/office/drawing/2014/main" id="{ECF4782F-DF30-464A-9F82-1A8DCF670C9C}"/>
              </a:ext>
            </a:extLst>
          </p:cNvPr>
          <p:cNvSpPr>
            <a:spLocks noGrp="1"/>
          </p:cNvSpPr>
          <p:nvPr>
            <p:ph type="title"/>
          </p:nvPr>
        </p:nvSpPr>
        <p:spPr>
          <a:xfrm>
            <a:off x="1172194" y="123840"/>
            <a:ext cx="7514605" cy="1048012"/>
          </a:xfrm>
        </p:spPr>
        <p:txBody>
          <a:bodyPr/>
          <a:lstStyle/>
          <a:p>
            <a:r>
              <a:rPr lang="fr-FR" dirty="0"/>
              <a:t>Volumétrie des flux</a:t>
            </a:r>
            <a:endParaRPr lang="fr-FR" dirty="0">
              <a:solidFill>
                <a:srgbClr val="3399FF"/>
              </a:solidFill>
            </a:endParaRPr>
          </a:p>
        </p:txBody>
      </p:sp>
      <p:sp>
        <p:nvSpPr>
          <p:cNvPr id="5" name="Espace réservé du contenu 4">
            <a:extLst>
              <a:ext uri="{FF2B5EF4-FFF2-40B4-BE49-F238E27FC236}">
                <a16:creationId xmlns:a16="http://schemas.microsoft.com/office/drawing/2014/main" id="{21FABCA8-D11F-455F-B6FB-F3A5DE4E5464}"/>
              </a:ext>
            </a:extLst>
          </p:cNvPr>
          <p:cNvSpPr>
            <a:spLocks noGrp="1"/>
          </p:cNvSpPr>
          <p:nvPr>
            <p:ph sz="quarter" idx="13"/>
          </p:nvPr>
        </p:nvSpPr>
        <p:spPr>
          <a:xfrm>
            <a:off x="5384799" y="1800325"/>
            <a:ext cx="3469473" cy="3600284"/>
          </a:xfrm>
        </p:spPr>
        <p:txBody>
          <a:bodyPr vert="horz" lIns="91440" tIns="45720" rIns="91440" bIns="45720" rtlCol="0" anchor="t">
            <a:noAutofit/>
          </a:bodyPr>
          <a:lstStyle/>
          <a:p>
            <a:r>
              <a:rPr lang="fr-FR" sz="1200" dirty="0">
                <a:latin typeface="Arial"/>
                <a:cs typeface="Arial"/>
              </a:rPr>
              <a:t>Le prestataire devra assurer le transport des contenants en prenant en compte les éléments suivants :</a:t>
            </a:r>
          </a:p>
          <a:p>
            <a:pPr marL="342900" indent="-342900">
              <a:buFont typeface="+mj-lt"/>
              <a:buAutoNum type="arabicPeriod"/>
            </a:pPr>
            <a:r>
              <a:rPr lang="fr-FR" sz="1200" b="1" dirty="0">
                <a:latin typeface="Arial"/>
                <a:cs typeface="Arial"/>
              </a:rPr>
              <a:t>Multiplié le nombre de contenants par 2 pour prévoir le nombre de transport = le flux aller et retour (sauf linge)</a:t>
            </a:r>
          </a:p>
          <a:p>
            <a:pPr marL="342900" indent="-342900">
              <a:buFont typeface="+mj-lt"/>
              <a:buAutoNum type="arabicPeriod"/>
            </a:pPr>
            <a:r>
              <a:rPr lang="fr-FR" sz="1200" dirty="0">
                <a:latin typeface="Arial"/>
                <a:cs typeface="Arial"/>
              </a:rPr>
              <a:t>Être capable de respecter les horaires fixés d’envoi et retour des contenants prioritaires / impératifs.</a:t>
            </a:r>
            <a:endParaRPr lang="fr-FR" sz="1200" dirty="0">
              <a:highlight>
                <a:srgbClr val="FFFF00"/>
              </a:highlight>
            </a:endParaRPr>
          </a:p>
        </p:txBody>
      </p:sp>
      <p:sp>
        <p:nvSpPr>
          <p:cNvPr id="7" name="ZoneTexte 6">
            <a:extLst>
              <a:ext uri="{FF2B5EF4-FFF2-40B4-BE49-F238E27FC236}">
                <a16:creationId xmlns:a16="http://schemas.microsoft.com/office/drawing/2014/main" id="{35AED350-3A44-433F-83D6-461A1DB79EB0}"/>
              </a:ext>
            </a:extLst>
          </p:cNvPr>
          <p:cNvSpPr txBox="1"/>
          <p:nvPr/>
        </p:nvSpPr>
        <p:spPr>
          <a:xfrm>
            <a:off x="319087" y="1006310"/>
            <a:ext cx="8367712" cy="769441"/>
          </a:xfrm>
          <a:prstGeom prst="rect">
            <a:avLst/>
          </a:prstGeom>
          <a:noFill/>
        </p:spPr>
        <p:txBody>
          <a:bodyPr wrap="square">
            <a:spAutoFit/>
          </a:bodyPr>
          <a:lstStyle/>
          <a:p>
            <a:r>
              <a:rPr lang="fr-FR" sz="1600" dirty="0">
                <a:latin typeface="Arial"/>
                <a:cs typeface="Arial"/>
              </a:rPr>
              <a:t>Caractéristiques de familles produits à transporter et leur nombre (du -2 vers les étages)</a:t>
            </a:r>
          </a:p>
          <a:p>
            <a:r>
              <a:rPr lang="fr-FR" sz="1400" b="1" i="1" dirty="0">
                <a:latin typeface="+mj-lt"/>
                <a:cs typeface="Arial"/>
              </a:rPr>
              <a:t>Point de vigilance</a:t>
            </a:r>
            <a:r>
              <a:rPr lang="fr-FR" sz="1400" i="1" dirty="0">
                <a:latin typeface="+mj-lt"/>
                <a:cs typeface="Arial"/>
              </a:rPr>
              <a:t>:</a:t>
            </a:r>
            <a:r>
              <a:rPr lang="fr-FR" sz="1400" i="1" dirty="0">
                <a:latin typeface="+mj-lt"/>
              </a:rPr>
              <a:t> ces chiffres sont des estimations sur les connaissances organisationnelles actuelles mais sont  amenés à évoluer au fur et à mesure des études</a:t>
            </a:r>
            <a:endParaRPr lang="fr-FR" sz="1400" i="1" dirty="0">
              <a:latin typeface="+mj-lt"/>
              <a:cs typeface="Arial"/>
            </a:endParaRPr>
          </a:p>
        </p:txBody>
      </p:sp>
      <p:graphicFrame>
        <p:nvGraphicFramePr>
          <p:cNvPr id="9" name="Tableau 8">
            <a:extLst>
              <a:ext uri="{FF2B5EF4-FFF2-40B4-BE49-F238E27FC236}">
                <a16:creationId xmlns:a16="http://schemas.microsoft.com/office/drawing/2014/main" id="{892BCAE9-1227-4BEC-B309-FBB8097329D1}"/>
              </a:ext>
            </a:extLst>
          </p:cNvPr>
          <p:cNvGraphicFramePr>
            <a:graphicFrameLocks noGrp="1"/>
          </p:cNvGraphicFramePr>
          <p:nvPr>
            <p:extLst>
              <p:ext uri="{D42A27DB-BD31-4B8C-83A1-F6EECF244321}">
                <p14:modId xmlns:p14="http://schemas.microsoft.com/office/powerpoint/2010/main" val="1536377021"/>
              </p:ext>
            </p:extLst>
          </p:nvPr>
        </p:nvGraphicFramePr>
        <p:xfrm>
          <a:off x="573396" y="1967071"/>
          <a:ext cx="4559300" cy="4152900"/>
        </p:xfrm>
        <a:graphic>
          <a:graphicData uri="http://schemas.openxmlformats.org/drawingml/2006/table">
            <a:tbl>
              <a:tblPr/>
              <a:tblGrid>
                <a:gridCol w="2223144">
                  <a:extLst>
                    <a:ext uri="{9D8B030D-6E8A-4147-A177-3AD203B41FA5}">
                      <a16:colId xmlns:a16="http://schemas.microsoft.com/office/drawing/2014/main" val="2365420205"/>
                    </a:ext>
                  </a:extLst>
                </a:gridCol>
                <a:gridCol w="927638">
                  <a:extLst>
                    <a:ext uri="{9D8B030D-6E8A-4147-A177-3AD203B41FA5}">
                      <a16:colId xmlns:a16="http://schemas.microsoft.com/office/drawing/2014/main" val="4219267792"/>
                    </a:ext>
                  </a:extLst>
                </a:gridCol>
                <a:gridCol w="704259">
                  <a:extLst>
                    <a:ext uri="{9D8B030D-6E8A-4147-A177-3AD203B41FA5}">
                      <a16:colId xmlns:a16="http://schemas.microsoft.com/office/drawing/2014/main" val="1826860444"/>
                    </a:ext>
                  </a:extLst>
                </a:gridCol>
                <a:gridCol w="704259">
                  <a:extLst>
                    <a:ext uri="{9D8B030D-6E8A-4147-A177-3AD203B41FA5}">
                      <a16:colId xmlns:a16="http://schemas.microsoft.com/office/drawing/2014/main" val="1493569263"/>
                    </a:ext>
                  </a:extLst>
                </a:gridCol>
              </a:tblGrid>
              <a:tr h="236220">
                <a:tc gridSpan="4">
                  <a:txBody>
                    <a:bodyPr/>
                    <a:lstStyle/>
                    <a:p>
                      <a:pPr algn="ctr" fontAlgn="b"/>
                      <a:r>
                        <a:rPr lang="fr-FR" sz="1400" b="1" i="0" u="none" strike="noStrike">
                          <a:solidFill>
                            <a:srgbClr val="000000"/>
                          </a:solidFill>
                          <a:effectLst/>
                          <a:latin typeface="Calibri" panose="020F0502020204030204" pitchFamily="34" charset="0"/>
                        </a:rPr>
                        <a:t>Nombre de Rolls / Armoires par établissement</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933702528"/>
                  </a:ext>
                </a:extLst>
              </a:tr>
              <a:tr h="198120">
                <a:tc>
                  <a:txBody>
                    <a:bodyPr/>
                    <a:lstStyle/>
                    <a:p>
                      <a:pPr algn="l" fontAlgn="ctr"/>
                      <a:r>
                        <a:rPr lang="fr-FR" sz="1200" b="1" i="0" u="sng" strike="noStrike">
                          <a:solidFill>
                            <a:srgbClr val="000000"/>
                          </a:solidFill>
                          <a:effectLst/>
                          <a:latin typeface="Calibri" panose="020F0502020204030204" pitchFamily="34" charset="0"/>
                        </a:rPr>
                        <a:t>Flux Extérieurs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200" b="1" i="0" u="none" strike="noStrike">
                          <a:solidFill>
                            <a:srgbClr val="000000"/>
                          </a:solidFill>
                          <a:effectLst/>
                          <a:latin typeface="Calibri" panose="020F0502020204030204" pitchFamily="34" charset="0"/>
                        </a:rPr>
                        <a:t>NH2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fr-FR" sz="1200" b="1" i="0" u="none" strike="noStrike" dirty="0">
                          <a:solidFill>
                            <a:srgbClr val="000000"/>
                          </a:solidFill>
                          <a:effectLst/>
                          <a:latin typeface="Calibri" panose="020F0502020204030204" pitchFamily="34" charset="0"/>
                        </a:rPr>
                        <a:t>AMH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fr-FR" sz="1200" b="1" i="0" u="none" strike="noStrike">
                          <a:solidFill>
                            <a:srgbClr val="000000"/>
                          </a:solidFill>
                          <a:effectLst/>
                          <a:latin typeface="Calibri" panose="020F0502020204030204" pitchFamily="34" charset="0"/>
                        </a:rPr>
                        <a:t>ALIX</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536928420"/>
                  </a:ext>
                </a:extLst>
              </a:tr>
              <a:tr h="182880">
                <a:tc>
                  <a:txBody>
                    <a:bodyPr/>
                    <a:lstStyle/>
                    <a:p>
                      <a:pPr algn="l" fontAlgn="ctr"/>
                      <a:r>
                        <a:rPr lang="fr-FR" sz="1100" b="0" i="0" u="none" strike="noStrike">
                          <a:solidFill>
                            <a:srgbClr val="000000"/>
                          </a:solidFill>
                          <a:effectLst/>
                          <a:latin typeface="Calibri" panose="020F0502020204030204" pitchFamily="34" charset="0"/>
                        </a:rPr>
                        <a:t>Linge Propre dont tenues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endParaRPr lang="fr-FR" sz="1100" b="0" i="0" u="none" strike="no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endParaRPr lang="fr-FR" sz="1100" b="0" i="0" u="none" strike="no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5974276"/>
                  </a:ext>
                </a:extLst>
              </a:tr>
              <a:tr h="190500">
                <a:tc>
                  <a:txBody>
                    <a:bodyPr/>
                    <a:lstStyle/>
                    <a:p>
                      <a:pPr algn="l" fontAlgn="ctr"/>
                      <a:r>
                        <a:rPr lang="fr-FR" sz="1100" b="0" i="0" u="none" strike="noStrike" dirty="0">
                          <a:solidFill>
                            <a:srgbClr val="000000"/>
                          </a:solidFill>
                          <a:effectLst/>
                          <a:latin typeface="Calibri" panose="020F0502020204030204" pitchFamily="34" charset="0"/>
                        </a:rPr>
                        <a:t>Linge Sale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124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endParaRPr lang="fr-FR" sz="1100" b="0" i="0" u="none" strike="no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endParaRPr lang="fr-FR" sz="1100" b="0" i="0" u="none" strike="sng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0254235"/>
                  </a:ext>
                </a:extLst>
              </a:tr>
              <a:tr h="182880">
                <a:tc>
                  <a:txBody>
                    <a:bodyPr/>
                    <a:lstStyle/>
                    <a:p>
                      <a:pPr algn="l" fontAlgn="ctr"/>
                      <a:r>
                        <a:rPr lang="fr-FR" sz="1100" b="0" i="0" u="none" strike="noStrike" dirty="0">
                          <a:solidFill>
                            <a:srgbClr val="000000"/>
                          </a:solidFill>
                          <a:effectLst/>
                          <a:latin typeface="Calibri" panose="020F0502020204030204" pitchFamily="34" charset="0"/>
                        </a:rPr>
                        <a:t>Repas MIDI</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36</a:t>
                      </a:r>
                      <a:endParaRPr lang="fr-FR" sz="1100" b="0" i="0" u="none" strike="noStrike" dirty="0">
                        <a:solidFill>
                          <a:srgbClr val="000000"/>
                        </a:solidFill>
                        <a:effectLst/>
                        <a:highlight>
                          <a:srgbClr val="FF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a:t>
                      </a:r>
                      <a:endParaRPr lang="fr-FR" sz="1100" b="0" i="0" u="none" strike="noStrike" dirty="0">
                        <a:solidFill>
                          <a:srgbClr val="000000"/>
                        </a:solidFill>
                        <a:effectLst/>
                        <a:highlight>
                          <a:srgbClr val="FF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5191640"/>
                  </a:ext>
                </a:extLst>
              </a:tr>
              <a:tr h="182880">
                <a:tc>
                  <a:txBody>
                    <a:bodyPr/>
                    <a:lstStyle/>
                    <a:p>
                      <a:pPr algn="l" fontAlgn="ctr"/>
                      <a:r>
                        <a:rPr lang="fr-FR" sz="1100" b="0" i="0" u="none" strike="noStrike" dirty="0">
                          <a:solidFill>
                            <a:srgbClr val="000000"/>
                          </a:solidFill>
                          <a:effectLst/>
                          <a:latin typeface="Calibri" panose="020F0502020204030204" pitchFamily="34" charset="0"/>
                        </a:rPr>
                        <a:t>Repas SOIR</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24</a:t>
                      </a:r>
                      <a:endParaRPr lang="fr-FR" sz="1100" b="0" i="0" u="none" strike="noStrike" dirty="0">
                        <a:solidFill>
                          <a:srgbClr val="000000"/>
                        </a:solidFill>
                        <a:effectLst/>
                        <a:highlight>
                          <a:srgbClr val="FF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9877796"/>
                  </a:ext>
                </a:extLst>
              </a:tr>
              <a:tr h="190500">
                <a:tc>
                  <a:txBody>
                    <a:bodyPr/>
                    <a:lstStyle/>
                    <a:p>
                      <a:pPr algn="l" fontAlgn="ctr"/>
                      <a:r>
                        <a:rPr lang="fr-FR" sz="1100" b="0" i="0" u="none" strike="noStrike" dirty="0">
                          <a:solidFill>
                            <a:srgbClr val="000000"/>
                          </a:solidFill>
                          <a:effectLst/>
                          <a:latin typeface="Calibri" panose="020F0502020204030204" pitchFamily="34" charset="0"/>
                        </a:rPr>
                        <a:t>DMS dont solutés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a:t>
                      </a:r>
                      <a:endParaRPr lang="fr-FR" sz="1100" b="0" i="0" u="none" strike="no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14</a:t>
                      </a:r>
                      <a:endParaRPr lang="fr-FR" sz="1100" b="0" i="0" u="none" strike="noStrike" dirty="0">
                        <a:solidFill>
                          <a:srgbClr val="000000"/>
                        </a:solidFill>
                        <a:effectLst/>
                        <a:highlight>
                          <a:srgbClr val="FF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1240330"/>
                  </a:ext>
                </a:extLst>
              </a:tr>
              <a:tr h="190500">
                <a:tc>
                  <a:txBody>
                    <a:bodyPr/>
                    <a:lstStyle/>
                    <a:p>
                      <a:pPr algn="l" fontAlgn="ctr"/>
                      <a:r>
                        <a:rPr lang="fr-FR" sz="1100" b="0" i="0" u="none" strike="noStrike" dirty="0">
                          <a:solidFill>
                            <a:srgbClr val="000000"/>
                          </a:solidFill>
                          <a:effectLst/>
                          <a:latin typeface="Calibri" panose="020F0502020204030204" pitchFamily="34" charset="0"/>
                        </a:rPr>
                        <a:t>Colis Hors Stock</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3543484"/>
                  </a:ext>
                </a:extLst>
              </a:tr>
              <a:tr h="190500">
                <a:tc>
                  <a:txBody>
                    <a:bodyPr/>
                    <a:lstStyle/>
                    <a:p>
                      <a:pPr algn="l" fontAlgn="t"/>
                      <a:r>
                        <a:rPr lang="fr-FR" sz="1100" b="0" i="0" u="none" strike="noStrike" dirty="0">
                          <a:solidFill>
                            <a:srgbClr val="000000"/>
                          </a:solidFill>
                          <a:effectLst/>
                          <a:latin typeface="Calibri" panose="020F0502020204030204" pitchFamily="34" charset="0"/>
                        </a:rPr>
                        <a:t>Magasin général ET Epicerie</a:t>
                      </a:r>
                    </a:p>
                  </a:txBody>
                  <a:tcPr marL="7620" marR="7620" marT="762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7949061"/>
                  </a:ext>
                </a:extLst>
              </a:tr>
              <a:tr h="182880">
                <a:tc>
                  <a:txBody>
                    <a:bodyPr/>
                    <a:lstStyle/>
                    <a:p>
                      <a:pPr algn="l" fontAlgn="ctr"/>
                      <a:r>
                        <a:rPr lang="fr-FR" sz="1100" b="0" i="0" u="none" strike="noStrike" dirty="0">
                          <a:solidFill>
                            <a:srgbClr val="000000"/>
                          </a:solidFill>
                          <a:effectLst/>
                          <a:latin typeface="Calibri" panose="020F0502020204030204" pitchFamily="34" charset="0"/>
                        </a:rPr>
                        <a:t>Stérilisation</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endParaRPr lang="fr-FR" sz="1100" b="0" i="0" u="none" strike="no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24</a:t>
                      </a:r>
                      <a:endParaRPr lang="fr-FR" sz="1100" b="0" i="0" u="none" strike="sngStrike" dirty="0">
                        <a:solidFill>
                          <a:srgbClr val="000000"/>
                        </a:solidFill>
                        <a:effectLst/>
                        <a:highlight>
                          <a:srgbClr val="00FF00"/>
                        </a:highligh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9690504"/>
                  </a:ext>
                </a:extLst>
              </a:tr>
              <a:tr h="182880">
                <a:tc>
                  <a:txBody>
                    <a:bodyPr/>
                    <a:lstStyle/>
                    <a:p>
                      <a:pPr algn="r" fontAlgn="ctr"/>
                      <a:r>
                        <a:rPr lang="fr-FR" sz="1100" b="1" i="0" u="none" strike="noStrike">
                          <a:solidFill>
                            <a:srgbClr val="000000"/>
                          </a:solidFill>
                          <a:effectLst/>
                          <a:latin typeface="Calibri" panose="020F0502020204030204" pitchFamily="34" charset="0"/>
                        </a:rPr>
                        <a:t>Sous -Total 1</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262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71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137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29765908"/>
                  </a:ext>
                </a:extLst>
              </a:tr>
              <a:tr h="198120">
                <a:tc>
                  <a:txBody>
                    <a:bodyPr/>
                    <a:lstStyle/>
                    <a:p>
                      <a:pPr algn="l" fontAlgn="ctr"/>
                      <a:r>
                        <a:rPr lang="fr-FR" sz="1200" b="1" i="0" u="sng" strike="noStrike" dirty="0">
                          <a:solidFill>
                            <a:srgbClr val="000000"/>
                          </a:solidFill>
                          <a:effectLst/>
                          <a:latin typeface="Calibri" panose="020F0502020204030204" pitchFamily="34" charset="0"/>
                        </a:rPr>
                        <a:t>Flux </a:t>
                      </a:r>
                      <a:r>
                        <a:rPr lang="fr-FR" sz="1200" b="1" i="0" u="sng" strike="noStrike" dirty="0" err="1">
                          <a:solidFill>
                            <a:srgbClr val="000000"/>
                          </a:solidFill>
                          <a:effectLst/>
                          <a:latin typeface="Calibri" panose="020F0502020204030204" pitchFamily="34" charset="0"/>
                        </a:rPr>
                        <a:t>Interieurs</a:t>
                      </a:r>
                      <a:endParaRPr lang="fr-FR" sz="1200" b="1" i="0" u="sng"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200" b="1" i="0" u="none" strike="noStrike">
                          <a:solidFill>
                            <a:srgbClr val="000000"/>
                          </a:solidFill>
                          <a:effectLst/>
                          <a:latin typeface="Calibri" panose="020F0502020204030204" pitchFamily="34" charset="0"/>
                        </a:rPr>
                        <a:t>NH2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fr-FR" sz="1200" b="1" i="0" u="none" strike="noStrike" dirty="0">
                          <a:solidFill>
                            <a:srgbClr val="000000"/>
                          </a:solidFill>
                          <a:effectLst/>
                          <a:latin typeface="Calibri" panose="020F0502020204030204" pitchFamily="34" charset="0"/>
                        </a:rPr>
                        <a:t>AMH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fr-FR" sz="1200" b="1" i="0" u="none" strike="noStrike">
                          <a:solidFill>
                            <a:srgbClr val="000000"/>
                          </a:solidFill>
                          <a:effectLst/>
                          <a:latin typeface="Calibri" panose="020F0502020204030204" pitchFamily="34" charset="0"/>
                        </a:rPr>
                        <a:t>ALIX</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155381922"/>
                  </a:ext>
                </a:extLst>
              </a:tr>
              <a:tr h="182880">
                <a:tc>
                  <a:txBody>
                    <a:bodyPr/>
                    <a:lstStyle/>
                    <a:p>
                      <a:pPr algn="l" fontAlgn="ctr"/>
                      <a:r>
                        <a:rPr lang="fr-FR" sz="1100" b="0" i="0" u="none" strike="noStrike">
                          <a:solidFill>
                            <a:srgbClr val="000000"/>
                          </a:solidFill>
                          <a:effectLst/>
                          <a:latin typeface="Calibri" panose="020F0502020204030204" pitchFamily="34" charset="0"/>
                        </a:rPr>
                        <a:t>Boulangerie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8" gridSpan="2">
                  <a:txBody>
                    <a:bodyPr/>
                    <a:lstStyle/>
                    <a:p>
                      <a:pPr algn="ctr" fontAlgn="ctr"/>
                      <a:r>
                        <a:rPr lang="fr-FR" sz="1100" b="1" i="1" u="none" strike="noStrike" dirty="0">
                          <a:solidFill>
                            <a:srgbClr val="000000"/>
                          </a:solidFill>
                          <a:effectLst/>
                          <a:latin typeface="Calibri" panose="020F0502020204030204" pitchFamily="34" charset="0"/>
                        </a:rPr>
                        <a:t>N/A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8" hMerge="1">
                  <a:txBody>
                    <a:bodyPr/>
                    <a:lstStyle/>
                    <a:p>
                      <a:endParaRPr lang="fr-FR"/>
                    </a:p>
                  </a:txBody>
                  <a:tcPr/>
                </a:tc>
                <a:extLst>
                  <a:ext uri="{0D108BD9-81ED-4DB2-BD59-A6C34878D82A}">
                    <a16:rowId xmlns:a16="http://schemas.microsoft.com/office/drawing/2014/main" val="2230863079"/>
                  </a:ext>
                </a:extLst>
              </a:tr>
              <a:tr h="182880">
                <a:tc>
                  <a:txBody>
                    <a:bodyPr/>
                    <a:lstStyle/>
                    <a:p>
                      <a:pPr algn="l" fontAlgn="ctr"/>
                      <a:r>
                        <a:rPr lang="fr-FR" sz="1100" b="0" i="0" u="none" strike="noStrike">
                          <a:solidFill>
                            <a:srgbClr val="000000"/>
                          </a:solidFill>
                          <a:effectLst/>
                          <a:latin typeface="Calibri" panose="020F0502020204030204" pitchFamily="34" charset="0"/>
                        </a:rPr>
                        <a:t>Pharmacie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3344435390"/>
                  </a:ext>
                </a:extLst>
              </a:tr>
              <a:tr h="182880">
                <a:tc>
                  <a:txBody>
                    <a:bodyPr/>
                    <a:lstStyle/>
                    <a:p>
                      <a:pPr algn="l" fontAlgn="ctr"/>
                      <a:r>
                        <a:rPr lang="fr-FR" sz="1100" b="0" i="0" u="none" strike="noStrike">
                          <a:solidFill>
                            <a:srgbClr val="000000"/>
                          </a:solidFill>
                          <a:effectLst/>
                          <a:latin typeface="Calibri" panose="020F0502020204030204" pitchFamily="34" charset="0"/>
                        </a:rPr>
                        <a:t>BIOMED</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2499414875"/>
                  </a:ext>
                </a:extLst>
              </a:tr>
              <a:tr h="182880">
                <a:tc>
                  <a:txBody>
                    <a:bodyPr/>
                    <a:lstStyle/>
                    <a:p>
                      <a:pPr algn="l" fontAlgn="ctr"/>
                      <a:r>
                        <a:rPr lang="fr-FR" sz="1100" b="0" i="0" u="none" strike="noStrike">
                          <a:solidFill>
                            <a:srgbClr val="000000"/>
                          </a:solidFill>
                          <a:effectLst/>
                          <a:latin typeface="Calibri" panose="020F0502020204030204" pitchFamily="34" charset="0"/>
                        </a:rPr>
                        <a:t>DAOM</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1451890993"/>
                  </a:ext>
                </a:extLst>
              </a:tr>
              <a:tr h="182880">
                <a:tc>
                  <a:txBody>
                    <a:bodyPr/>
                    <a:lstStyle/>
                    <a:p>
                      <a:pPr algn="l" fontAlgn="ctr"/>
                      <a:r>
                        <a:rPr lang="fr-FR" sz="1100" b="0" i="0" u="none" strike="noStrike">
                          <a:solidFill>
                            <a:srgbClr val="000000"/>
                          </a:solidFill>
                          <a:effectLst/>
                          <a:latin typeface="Calibri" panose="020F0502020204030204" pitchFamily="34" charset="0"/>
                        </a:rPr>
                        <a:t>DASRI</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756675283"/>
                  </a:ext>
                </a:extLst>
              </a:tr>
              <a:tr h="182880">
                <a:tc>
                  <a:txBody>
                    <a:bodyPr/>
                    <a:lstStyle/>
                    <a:p>
                      <a:pPr algn="l" fontAlgn="ctr"/>
                      <a:r>
                        <a:rPr lang="fr-FR" sz="1100" b="0" i="0" u="none" strike="noStrike">
                          <a:solidFill>
                            <a:srgbClr val="000000"/>
                          </a:solidFill>
                          <a:effectLst/>
                          <a:latin typeface="Calibri" panose="020F0502020204030204" pitchFamily="34" charset="0"/>
                        </a:rPr>
                        <a:t>VERRE</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1303530794"/>
                  </a:ext>
                </a:extLst>
              </a:tr>
              <a:tr h="182880">
                <a:tc>
                  <a:txBody>
                    <a:bodyPr/>
                    <a:lstStyle/>
                    <a:p>
                      <a:pPr algn="l" fontAlgn="ctr"/>
                      <a:r>
                        <a:rPr lang="fr-FR" sz="1100" b="0" i="0" u="none" strike="noStrike">
                          <a:solidFill>
                            <a:srgbClr val="000000"/>
                          </a:solidFill>
                          <a:effectLst/>
                          <a:latin typeface="Calibri" panose="020F0502020204030204" pitchFamily="34" charset="0"/>
                        </a:rPr>
                        <a:t>CARTONS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519275246"/>
                  </a:ext>
                </a:extLst>
              </a:tr>
              <a:tr h="182880">
                <a:tc>
                  <a:txBody>
                    <a:bodyPr/>
                    <a:lstStyle/>
                    <a:p>
                      <a:pPr algn="l" fontAlgn="ctr"/>
                      <a:r>
                        <a:rPr lang="fr-FR" sz="1100" b="0" i="0" u="none" strike="noStrike">
                          <a:solidFill>
                            <a:srgbClr val="000000"/>
                          </a:solidFill>
                          <a:effectLst/>
                          <a:latin typeface="Calibri" panose="020F0502020204030204" pitchFamily="34" charset="0"/>
                        </a:rPr>
                        <a:t>Taxi</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3623992021"/>
                  </a:ext>
                </a:extLst>
              </a:tr>
              <a:tr h="190500">
                <a:tc>
                  <a:txBody>
                    <a:bodyPr/>
                    <a:lstStyle/>
                    <a:p>
                      <a:pPr algn="r" fontAlgn="ctr"/>
                      <a:r>
                        <a:rPr lang="fr-FR" sz="1100" b="1" i="0" u="none" strike="noStrike">
                          <a:solidFill>
                            <a:srgbClr val="000000"/>
                          </a:solidFill>
                          <a:effectLst/>
                          <a:latin typeface="Calibri" panose="020F0502020204030204" pitchFamily="34" charset="0"/>
                        </a:rPr>
                        <a:t>Sous -Total 2</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175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fr-FR" sz="1100" b="1" i="0" u="none" strike="noStrike">
                          <a:solidFill>
                            <a:srgbClr val="000000"/>
                          </a:solidFill>
                          <a:effectLst/>
                          <a:latin typeface="Calibri" panose="020F0502020204030204" pitchFamily="34" charset="0"/>
                        </a:rPr>
                        <a:t>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770116567"/>
                  </a:ext>
                </a:extLst>
              </a:tr>
              <a:tr h="190500">
                <a:tc>
                  <a:txBody>
                    <a:bodyPr/>
                    <a:lstStyle/>
                    <a:p>
                      <a:pPr algn="l" fontAlgn="ctr"/>
                      <a:r>
                        <a:rPr lang="fr-FR" sz="1100" b="1" i="0" u="none" strike="noStrike">
                          <a:solidFill>
                            <a:srgbClr val="000000"/>
                          </a:solidFill>
                          <a:effectLst/>
                          <a:latin typeface="Calibri" panose="020F050202020403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fr-FR" sz="1100" b="1" i="0" u="none" strike="noStrike">
                          <a:solidFill>
                            <a:srgbClr val="000000"/>
                          </a:solidFill>
                          <a:effectLst/>
                          <a:latin typeface="Calibri" panose="020F0502020204030204" pitchFamily="34" charset="0"/>
                        </a:rPr>
                        <a:t>437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fr-FR" sz="1100" b="1" i="0" u="none" strike="noStrike">
                          <a:solidFill>
                            <a:srgbClr val="000000"/>
                          </a:solidFill>
                          <a:effectLst/>
                          <a:latin typeface="Calibri" panose="020F0502020204030204" pitchFamily="34" charset="0"/>
                        </a:rPr>
                        <a:t>71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fr-FR" sz="1100" b="1" i="0" u="none" strike="noStrike" dirty="0">
                          <a:solidFill>
                            <a:srgbClr val="000000"/>
                          </a:solidFill>
                          <a:effectLst/>
                          <a:latin typeface="Calibri" panose="020F0502020204030204" pitchFamily="34" charset="0"/>
                        </a:rPr>
                        <a:t>137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199730778"/>
                  </a:ext>
                </a:extLst>
              </a:tr>
            </a:tbl>
          </a:graphicData>
        </a:graphic>
      </p:graphicFrame>
      <p:sp>
        <p:nvSpPr>
          <p:cNvPr id="12" name="Rectangle 11">
            <a:extLst>
              <a:ext uri="{FF2B5EF4-FFF2-40B4-BE49-F238E27FC236}">
                <a16:creationId xmlns:a16="http://schemas.microsoft.com/office/drawing/2014/main" id="{241EEE38-A19C-4EF0-BB58-AE57ED449A82}"/>
              </a:ext>
            </a:extLst>
          </p:cNvPr>
          <p:cNvSpPr/>
          <p:nvPr/>
        </p:nvSpPr>
        <p:spPr>
          <a:xfrm>
            <a:off x="3724275" y="1840021"/>
            <a:ext cx="1408421" cy="449410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contenu 4">
            <a:extLst>
              <a:ext uri="{FF2B5EF4-FFF2-40B4-BE49-F238E27FC236}">
                <a16:creationId xmlns:a16="http://schemas.microsoft.com/office/drawing/2014/main" id="{FDF48BE0-B3FA-47FD-9934-3AC98D87609D}"/>
              </a:ext>
            </a:extLst>
          </p:cNvPr>
          <p:cNvSpPr txBox="1">
            <a:spLocks/>
          </p:cNvSpPr>
          <p:nvPr/>
        </p:nvSpPr>
        <p:spPr>
          <a:xfrm>
            <a:off x="5253292" y="5619788"/>
            <a:ext cx="3600980" cy="701532"/>
          </a:xfrm>
          <a:prstGeom prst="rect">
            <a:avLst/>
          </a:prstGeom>
          <a:ln w="28575">
            <a:solidFill>
              <a:schemeClr val="accent1"/>
            </a:solidFill>
          </a:ln>
        </p:spPr>
        <p:txBody>
          <a:bodyPr vert="horz" lIns="91440" tIns="45720" rIns="91440" bIns="45720" rtlCol="0" anchor="t">
            <a:noAutofit/>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t>Attention: sur les flux AMH 2 et Alix, la question du transport en </a:t>
            </a:r>
            <a:r>
              <a:rPr lang="fr-FR" sz="1200" b="0" i="0" u="none" strike="noStrike" baseline="0" dirty="0"/>
              <a:t>TAL (AGV, AMR, etc.)</a:t>
            </a:r>
            <a:r>
              <a:rPr lang="fr-FR" sz="1200" dirty="0"/>
              <a:t> est ouverte – voir question slides suivantes (question 3)</a:t>
            </a:r>
          </a:p>
        </p:txBody>
      </p:sp>
    </p:spTree>
    <p:extLst>
      <p:ext uri="{BB962C8B-B14F-4D97-AF65-F5344CB8AC3E}">
        <p14:creationId xmlns:p14="http://schemas.microsoft.com/office/powerpoint/2010/main" val="3626528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BADFBC-AA58-46A5-A57C-993F05F51211}"/>
              </a:ext>
            </a:extLst>
          </p:cNvPr>
          <p:cNvSpPr>
            <a:spLocks noGrp="1"/>
          </p:cNvSpPr>
          <p:nvPr>
            <p:ph type="sldNum" sz="quarter" idx="12"/>
          </p:nvPr>
        </p:nvSpPr>
        <p:spPr/>
        <p:txBody>
          <a:bodyPr/>
          <a:lstStyle/>
          <a:p>
            <a:fld id="{55E21D86-1767-1A42-92FC-765825466467}" type="slidenum">
              <a:rPr lang="fr-FR" smtClean="0"/>
              <a:pPr/>
              <a:t>15</a:t>
            </a:fld>
            <a:endParaRPr lang="fr-FR"/>
          </a:p>
        </p:txBody>
      </p:sp>
      <p:sp>
        <p:nvSpPr>
          <p:cNvPr id="4" name="Titre 3">
            <a:extLst>
              <a:ext uri="{FF2B5EF4-FFF2-40B4-BE49-F238E27FC236}">
                <a16:creationId xmlns:a16="http://schemas.microsoft.com/office/drawing/2014/main" id="{20A74274-EEAF-4383-8312-5E1598E188CE}"/>
              </a:ext>
            </a:extLst>
          </p:cNvPr>
          <p:cNvSpPr>
            <a:spLocks noGrp="1"/>
          </p:cNvSpPr>
          <p:nvPr>
            <p:ph type="title"/>
          </p:nvPr>
        </p:nvSpPr>
        <p:spPr>
          <a:xfrm>
            <a:off x="1047907" y="151421"/>
            <a:ext cx="7514605" cy="783616"/>
          </a:xfrm>
        </p:spPr>
        <p:txBody>
          <a:bodyPr vert="horz" lIns="91440" tIns="45720" rIns="91440" bIns="45720" rtlCol="0" anchor="ctr">
            <a:noAutofit/>
          </a:bodyPr>
          <a:lstStyle/>
          <a:p>
            <a:r>
              <a:rPr lang="fr-FR" dirty="0"/>
              <a:t>Enjeux</a:t>
            </a:r>
          </a:p>
        </p:txBody>
      </p:sp>
      <p:sp>
        <p:nvSpPr>
          <p:cNvPr id="5" name="Espace réservé du contenu 4">
            <a:extLst>
              <a:ext uri="{FF2B5EF4-FFF2-40B4-BE49-F238E27FC236}">
                <a16:creationId xmlns:a16="http://schemas.microsoft.com/office/drawing/2014/main" id="{B17B35A6-12D7-4192-9E8E-4C199C89D699}"/>
              </a:ext>
            </a:extLst>
          </p:cNvPr>
          <p:cNvSpPr>
            <a:spLocks noGrp="1"/>
          </p:cNvSpPr>
          <p:nvPr>
            <p:ph sz="quarter" idx="13"/>
          </p:nvPr>
        </p:nvSpPr>
        <p:spPr>
          <a:xfrm>
            <a:off x="333375" y="1162049"/>
            <a:ext cx="8696325" cy="5471833"/>
          </a:xfrm>
        </p:spPr>
        <p:txBody>
          <a:bodyPr>
            <a:normAutofit fontScale="92500" lnSpcReduction="20000"/>
          </a:bodyPr>
          <a:lstStyle/>
          <a:p>
            <a:pPr marL="342900" indent="-342900">
              <a:spcBef>
                <a:spcPts val="0"/>
              </a:spcBef>
              <a:buFont typeface="Arial" panose="020B0604020202020204" pitchFamily="34" charset="0"/>
              <a:buChar char="•"/>
            </a:pPr>
            <a:r>
              <a:rPr lang="fr-FR" sz="1400" dirty="0"/>
              <a:t>Assurer la continuité opérationnelle 7j/7 pour garantir un transport fluide et ininterrompu des flux logistiques critiques.</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Optimiser dynamiquement les délais de livraison afin d’assurer une disponibilité en temps réel et un traitement rapide des flux.</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Adapter la charge d’activité pour lisser les opérations quotidiennes tout en réagissant efficacement aux pics de demande et situations d’urgence.</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Rationaliser et optimiser les flux et arrivées des contenants aux étages en respectant contraintes horaires et priorités.</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Garantir la flexibilité du séquençage des missions </a:t>
            </a:r>
            <a:r>
              <a:rPr lang="fr-FR" sz="1400" b="0" i="0" u="none" strike="noStrike" baseline="0" dirty="0"/>
              <a:t>TAL (AGV, AMR, etc.)</a:t>
            </a:r>
            <a:r>
              <a:rPr lang="fr-FR" sz="1400" dirty="0"/>
              <a:t> face aux variations de la demande.</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Assurer l’évolutivité du système pour intégrer de nouveaux </a:t>
            </a:r>
            <a:r>
              <a:rPr lang="fr-FR" sz="1400" b="0" i="0" u="none" strike="noStrike" baseline="0" dirty="0"/>
              <a:t>TAL (AGV, AMR, etc.)</a:t>
            </a:r>
            <a:r>
              <a:rPr lang="fr-FR" sz="1400" dirty="0"/>
              <a:t> ou s’adapter aux besoins futurs du bâtiment.</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Maintenir une interface robuste et sécurisée avec le système de MC pour une orchestration fluide des déplacements.</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Garantir une fiabilité maximale avec un taux de panne minimal et une haute réactivité pour éviter toute rupture de service.</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Assurer la polyvalence de prise en charge des contenants adaptés aux divers flux hospitaliers.</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Sécuriser les déplacements pour protéger personnels, patients et visiteurs grâce à une gestion avancée des obstacles.</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S’inscrire dans une logique de pérennité avec une solution fiable, maintenable et supportée sur le long terme, en phase avec la durée de vie du bâtiment.</a:t>
            </a:r>
          </a:p>
          <a:p>
            <a:pPr marL="342900" indent="-342900">
              <a:spcBef>
                <a:spcPts val="0"/>
              </a:spcBef>
              <a:buFont typeface="Arial" panose="020B0604020202020204" pitchFamily="34" charset="0"/>
              <a:buChar char="•"/>
            </a:pPr>
            <a:endParaRPr lang="fr-FR" sz="1400" dirty="0"/>
          </a:p>
          <a:p>
            <a:pPr marL="342900" indent="-342900">
              <a:spcBef>
                <a:spcPts val="0"/>
              </a:spcBef>
              <a:buFont typeface="Arial" panose="020B0604020202020204" pitchFamily="34" charset="0"/>
              <a:buChar char="•"/>
            </a:pPr>
            <a:r>
              <a:rPr lang="fr-FR" sz="1400" dirty="0"/>
              <a:t>Maîtrise budgétaire</a:t>
            </a:r>
          </a:p>
        </p:txBody>
      </p:sp>
    </p:spTree>
    <p:extLst>
      <p:ext uri="{BB962C8B-B14F-4D97-AF65-F5344CB8AC3E}">
        <p14:creationId xmlns:p14="http://schemas.microsoft.com/office/powerpoint/2010/main" val="2373483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BADFBC-AA58-46A5-A57C-993F05F51211}"/>
              </a:ext>
            </a:extLst>
          </p:cNvPr>
          <p:cNvSpPr>
            <a:spLocks noGrp="1"/>
          </p:cNvSpPr>
          <p:nvPr>
            <p:ph type="sldNum" sz="quarter" idx="12"/>
          </p:nvPr>
        </p:nvSpPr>
        <p:spPr/>
        <p:txBody>
          <a:bodyPr/>
          <a:lstStyle/>
          <a:p>
            <a:fld id="{55E21D86-1767-1A42-92FC-765825466467}" type="slidenum">
              <a:rPr lang="fr-FR" smtClean="0"/>
              <a:pPr/>
              <a:t>16</a:t>
            </a:fld>
            <a:endParaRPr lang="fr-FR"/>
          </a:p>
        </p:txBody>
      </p:sp>
      <p:sp>
        <p:nvSpPr>
          <p:cNvPr id="4" name="Titre 3">
            <a:extLst>
              <a:ext uri="{FF2B5EF4-FFF2-40B4-BE49-F238E27FC236}">
                <a16:creationId xmlns:a16="http://schemas.microsoft.com/office/drawing/2014/main" id="{20A74274-EEAF-4383-8312-5E1598E188CE}"/>
              </a:ext>
            </a:extLst>
          </p:cNvPr>
          <p:cNvSpPr>
            <a:spLocks noGrp="1"/>
          </p:cNvSpPr>
          <p:nvPr>
            <p:ph type="title"/>
          </p:nvPr>
        </p:nvSpPr>
        <p:spPr>
          <a:xfrm>
            <a:off x="1047907" y="151421"/>
            <a:ext cx="7514605" cy="783616"/>
          </a:xfrm>
        </p:spPr>
        <p:txBody>
          <a:bodyPr vert="horz" lIns="91440" tIns="45720" rIns="91440" bIns="45720" rtlCol="0" anchor="ctr">
            <a:noAutofit/>
          </a:bodyPr>
          <a:lstStyle/>
          <a:p>
            <a:pPr>
              <a:buClr>
                <a:srgbClr val="3399FF"/>
              </a:buClr>
            </a:pPr>
            <a:r>
              <a:rPr lang="fr-FR" sz="3200" dirty="0">
                <a:latin typeface="Arial"/>
                <a:cs typeface="Arial"/>
              </a:rPr>
              <a:t>Contraintes et spécificités techniques</a:t>
            </a:r>
          </a:p>
        </p:txBody>
      </p:sp>
      <p:sp>
        <p:nvSpPr>
          <p:cNvPr id="5" name="Espace réservé du contenu 4">
            <a:extLst>
              <a:ext uri="{FF2B5EF4-FFF2-40B4-BE49-F238E27FC236}">
                <a16:creationId xmlns:a16="http://schemas.microsoft.com/office/drawing/2014/main" id="{B17B35A6-12D7-4192-9E8E-4C199C89D699}"/>
              </a:ext>
            </a:extLst>
          </p:cNvPr>
          <p:cNvSpPr>
            <a:spLocks noGrp="1"/>
          </p:cNvSpPr>
          <p:nvPr>
            <p:ph sz="quarter" idx="13"/>
          </p:nvPr>
        </p:nvSpPr>
        <p:spPr>
          <a:xfrm>
            <a:off x="333375" y="1162049"/>
            <a:ext cx="8543925" cy="4962525"/>
          </a:xfrm>
        </p:spPr>
        <p:txBody>
          <a:bodyPr>
            <a:normAutofit/>
          </a:bodyPr>
          <a:lstStyle/>
          <a:p>
            <a:pPr marL="342900" indent="-342900">
              <a:spcBef>
                <a:spcPts val="0"/>
              </a:spcBef>
              <a:buFont typeface="+mj-lt"/>
              <a:buAutoNum type="arabicPeriod"/>
            </a:pPr>
            <a:r>
              <a:rPr lang="fr-FR" sz="1800" dirty="0"/>
              <a:t>Monte charges</a:t>
            </a:r>
          </a:p>
          <a:p>
            <a:pPr marL="1085850" lvl="1" indent="-342900">
              <a:spcBef>
                <a:spcPts val="0"/>
              </a:spcBef>
            </a:pPr>
            <a:r>
              <a:rPr lang="fr-FR" sz="1400" dirty="0"/>
              <a:t>MC Triplex Nord : 3 x ascenseurs 1600 kg (MC01, MC02, MC03)</a:t>
            </a:r>
          </a:p>
          <a:p>
            <a:pPr marL="1085850" lvl="1" indent="-342900">
              <a:spcBef>
                <a:spcPts val="0"/>
              </a:spcBef>
            </a:pPr>
            <a:r>
              <a:rPr lang="fr-FR" sz="1400" dirty="0"/>
              <a:t>MC Duplex Sud : 2 x ascenseurs 1600 kg (MC04 et MC05)</a:t>
            </a:r>
          </a:p>
          <a:p>
            <a:pPr marL="1085850" lvl="1" indent="-342900">
              <a:spcBef>
                <a:spcPts val="0"/>
              </a:spcBef>
            </a:pPr>
            <a:r>
              <a:rPr lang="fr-FR" sz="1400" dirty="0"/>
              <a:t>Caractéristiques des monte-charge voir slide suivante</a:t>
            </a:r>
          </a:p>
          <a:p>
            <a:pPr marL="1085850" lvl="1" indent="-342900">
              <a:spcBef>
                <a:spcPts val="0"/>
              </a:spcBef>
            </a:pPr>
            <a:r>
              <a:rPr lang="fr-FR" sz="1400" dirty="0"/>
              <a:t>Spécificité des 2 MC prévus pour Alix: MC Duplex Nord : 2 x ascenseurs 1600 kg (MC06 et MC07)</a:t>
            </a:r>
          </a:p>
          <a:p>
            <a:pPr marL="1085850" lvl="1" indent="-342900">
              <a:spcBef>
                <a:spcPts val="0"/>
              </a:spcBef>
              <a:buFont typeface="+mj-lt"/>
              <a:buAutoNum type="arabicPeriod"/>
            </a:pPr>
            <a:endParaRPr lang="fr-FR" sz="1400" dirty="0"/>
          </a:p>
          <a:p>
            <a:pPr marL="342900" indent="-342900">
              <a:spcBef>
                <a:spcPts val="0"/>
              </a:spcBef>
              <a:buFont typeface="+mj-lt"/>
              <a:buAutoNum type="arabicPeriod"/>
            </a:pPr>
            <a:r>
              <a:rPr lang="fr-FR" sz="1800" dirty="0"/>
              <a:t>Revêtement des sols</a:t>
            </a:r>
          </a:p>
          <a:p>
            <a:pPr marL="1085850" lvl="1" indent="-342900">
              <a:spcBef>
                <a:spcPts val="0"/>
              </a:spcBef>
            </a:pPr>
            <a:r>
              <a:rPr lang="fr-FR" sz="1400" dirty="0"/>
              <a:t>Résine industrielle circulable type </a:t>
            </a:r>
            <a:r>
              <a:rPr lang="fr-FR" sz="1400" dirty="0" err="1"/>
              <a:t>EpoxyFloor</a:t>
            </a:r>
            <a:r>
              <a:rPr lang="fr-FR" sz="1400" dirty="0"/>
              <a:t> ESLi.4 des Ets SIKA ou équivalent</a:t>
            </a:r>
          </a:p>
          <a:p>
            <a:pPr marL="1085850" lvl="1" indent="-342900">
              <a:spcBef>
                <a:spcPts val="0"/>
              </a:spcBef>
              <a:buFont typeface="+mj-lt"/>
              <a:buAutoNum type="arabicPeriod"/>
            </a:pPr>
            <a:endParaRPr lang="fr-FR" sz="1400" dirty="0"/>
          </a:p>
          <a:p>
            <a:pPr marL="342900" indent="-342900">
              <a:spcBef>
                <a:spcPts val="0"/>
              </a:spcBef>
              <a:buFont typeface="+mj-lt"/>
              <a:buAutoNum type="arabicPeriod"/>
            </a:pPr>
            <a:r>
              <a:rPr lang="fr-FR" sz="1800" dirty="0"/>
              <a:t>Spécificités techniques des contenants:</a:t>
            </a:r>
          </a:p>
          <a:p>
            <a:pPr>
              <a:spcBef>
                <a:spcPts val="0"/>
              </a:spcBef>
            </a:pPr>
            <a:r>
              <a:rPr lang="fr-FR" sz="1400" dirty="0"/>
              <a:t>Nous recherchons des </a:t>
            </a:r>
            <a:r>
              <a:rPr lang="fr-FR" sz="1400" b="0" i="0" u="none" strike="noStrike" baseline="0" dirty="0"/>
              <a:t>TAL (AGV, AMR, etc.)</a:t>
            </a:r>
            <a:r>
              <a:rPr lang="fr-FR" sz="1400" dirty="0"/>
              <a:t> capables de gérer une large variété de contenants, avec un haut degré de flexibilité dans leur prise en charge. Ci-dessous des exemples de contenants utilisés actuellement:</a:t>
            </a:r>
          </a:p>
          <a:p>
            <a:pPr marL="1085850" lvl="1" indent="-342900">
              <a:spcBef>
                <a:spcPts val="0"/>
              </a:spcBef>
            </a:pPr>
            <a:r>
              <a:rPr lang="fr-FR" sz="1400" dirty="0"/>
              <a:t>Armoires à linge - voir slide(s) suivante(s)</a:t>
            </a:r>
          </a:p>
          <a:p>
            <a:pPr marL="1085850" lvl="1" indent="-342900">
              <a:spcBef>
                <a:spcPts val="0"/>
              </a:spcBef>
            </a:pPr>
            <a:r>
              <a:rPr lang="fr-FR" sz="1400" dirty="0"/>
              <a:t>Chariots repas - voir slide(s) suivante(s)</a:t>
            </a:r>
          </a:p>
          <a:p>
            <a:pPr marL="1085850" lvl="1" indent="-342900">
              <a:spcBef>
                <a:spcPts val="0"/>
              </a:spcBef>
            </a:pPr>
            <a:r>
              <a:rPr lang="fr-FR" sz="1400" dirty="0"/>
              <a:t>GRV - voir slide(s) suivante(s)</a:t>
            </a:r>
          </a:p>
          <a:p>
            <a:pPr marL="1085850" lvl="1" indent="-342900">
              <a:spcBef>
                <a:spcPts val="0"/>
              </a:spcBef>
            </a:pPr>
            <a:r>
              <a:rPr lang="fr-FR" sz="1400" dirty="0"/>
              <a:t>Armoires Stérilisation - voir slide(s) suivante(s)</a:t>
            </a:r>
          </a:p>
          <a:p>
            <a:pPr marL="1085850" lvl="1" indent="-342900">
              <a:spcBef>
                <a:spcPts val="0"/>
              </a:spcBef>
            </a:pPr>
            <a:r>
              <a:rPr lang="fr-FR" sz="1400" dirty="0"/>
              <a:t>Marchandises réceptionnées conditionnées sur palettes</a:t>
            </a:r>
          </a:p>
          <a:p>
            <a:pPr marL="1085850" lvl="1" indent="-342900">
              <a:spcBef>
                <a:spcPts val="0"/>
              </a:spcBef>
            </a:pPr>
            <a:r>
              <a:rPr lang="fr-FR" sz="1400" dirty="0"/>
              <a:t>Rolls (+ barre de traction pour être tractable) - voir slide(s) suivante(s)</a:t>
            </a:r>
          </a:p>
          <a:p>
            <a:pPr marL="1085850" lvl="1" indent="-342900">
              <a:spcBef>
                <a:spcPts val="0"/>
              </a:spcBef>
              <a:buFont typeface="+mj-lt"/>
              <a:buAutoNum type="arabicPeriod"/>
            </a:pPr>
            <a:endParaRPr lang="fr-FR" sz="1400" dirty="0"/>
          </a:p>
          <a:p>
            <a:pPr>
              <a:spcBef>
                <a:spcPts val="0"/>
              </a:spcBef>
            </a:pPr>
            <a:endParaRPr lang="fr-FR" sz="1800" dirty="0"/>
          </a:p>
        </p:txBody>
      </p:sp>
    </p:spTree>
    <p:extLst>
      <p:ext uri="{BB962C8B-B14F-4D97-AF65-F5344CB8AC3E}">
        <p14:creationId xmlns:p14="http://schemas.microsoft.com/office/powerpoint/2010/main" val="1849543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C008F5E-AA36-4577-BF30-E09CCBC72013}"/>
              </a:ext>
            </a:extLst>
          </p:cNvPr>
          <p:cNvSpPr>
            <a:spLocks noGrp="1"/>
          </p:cNvSpPr>
          <p:nvPr>
            <p:ph type="sldNum" sz="quarter" idx="12"/>
          </p:nvPr>
        </p:nvSpPr>
        <p:spPr/>
        <p:txBody>
          <a:bodyPr/>
          <a:lstStyle/>
          <a:p>
            <a:fld id="{55E21D86-1767-1A42-92FC-765825466467}" type="slidenum">
              <a:rPr lang="fr-FR" smtClean="0"/>
              <a:pPr/>
              <a:t>17</a:t>
            </a:fld>
            <a:endParaRPr lang="fr-FR"/>
          </a:p>
        </p:txBody>
      </p:sp>
      <p:sp>
        <p:nvSpPr>
          <p:cNvPr id="3" name="Titre 2">
            <a:extLst>
              <a:ext uri="{FF2B5EF4-FFF2-40B4-BE49-F238E27FC236}">
                <a16:creationId xmlns:a16="http://schemas.microsoft.com/office/drawing/2014/main" id="{B2C3E912-CDAD-411B-8D76-787EC9DEFD9D}"/>
              </a:ext>
            </a:extLst>
          </p:cNvPr>
          <p:cNvSpPr>
            <a:spLocks noGrp="1"/>
          </p:cNvSpPr>
          <p:nvPr>
            <p:ph type="title"/>
          </p:nvPr>
        </p:nvSpPr>
        <p:spPr/>
        <p:txBody>
          <a:bodyPr/>
          <a:lstStyle/>
          <a:p>
            <a:r>
              <a:rPr lang="fr-FR" sz="2800" dirty="0">
                <a:latin typeface="Arial"/>
                <a:cs typeface="Arial"/>
              </a:rPr>
              <a:t>Contraintes et spécificités techniques</a:t>
            </a:r>
            <a:endParaRPr lang="fr-FR" dirty="0"/>
          </a:p>
        </p:txBody>
      </p:sp>
      <p:pic>
        <p:nvPicPr>
          <p:cNvPr id="6" name="Image 5">
            <a:extLst>
              <a:ext uri="{FF2B5EF4-FFF2-40B4-BE49-F238E27FC236}">
                <a16:creationId xmlns:a16="http://schemas.microsoft.com/office/drawing/2014/main" id="{C02C1721-77C1-43F3-B343-4CB429E81691}"/>
              </a:ext>
            </a:extLst>
          </p:cNvPr>
          <p:cNvPicPr>
            <a:picLocks noChangeAspect="1"/>
          </p:cNvPicPr>
          <p:nvPr/>
        </p:nvPicPr>
        <p:blipFill>
          <a:blip r:embed="rId2"/>
          <a:stretch>
            <a:fillRect/>
          </a:stretch>
        </p:blipFill>
        <p:spPr>
          <a:xfrm>
            <a:off x="1476375" y="907456"/>
            <a:ext cx="6405640" cy="5270828"/>
          </a:xfrm>
          <a:prstGeom prst="rect">
            <a:avLst/>
          </a:prstGeom>
        </p:spPr>
      </p:pic>
    </p:spTree>
    <p:extLst>
      <p:ext uri="{BB962C8B-B14F-4D97-AF65-F5344CB8AC3E}">
        <p14:creationId xmlns:p14="http://schemas.microsoft.com/office/powerpoint/2010/main" val="1921736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BADFBC-AA58-46A5-A57C-993F05F51211}"/>
              </a:ext>
            </a:extLst>
          </p:cNvPr>
          <p:cNvSpPr>
            <a:spLocks noGrp="1"/>
          </p:cNvSpPr>
          <p:nvPr>
            <p:ph type="sldNum" sz="quarter" idx="12"/>
          </p:nvPr>
        </p:nvSpPr>
        <p:spPr/>
        <p:txBody>
          <a:bodyPr/>
          <a:lstStyle/>
          <a:p>
            <a:fld id="{55E21D86-1767-1A42-92FC-765825466467}" type="slidenum">
              <a:rPr lang="fr-FR" smtClean="0"/>
              <a:pPr/>
              <a:t>18</a:t>
            </a:fld>
            <a:endParaRPr lang="fr-FR"/>
          </a:p>
        </p:txBody>
      </p:sp>
      <p:sp>
        <p:nvSpPr>
          <p:cNvPr id="4" name="Titre 3">
            <a:extLst>
              <a:ext uri="{FF2B5EF4-FFF2-40B4-BE49-F238E27FC236}">
                <a16:creationId xmlns:a16="http://schemas.microsoft.com/office/drawing/2014/main" id="{20A74274-EEAF-4383-8312-5E1598E188CE}"/>
              </a:ext>
            </a:extLst>
          </p:cNvPr>
          <p:cNvSpPr>
            <a:spLocks noGrp="1"/>
          </p:cNvSpPr>
          <p:nvPr>
            <p:ph type="title"/>
          </p:nvPr>
        </p:nvSpPr>
        <p:spPr>
          <a:xfrm>
            <a:off x="1047907" y="151420"/>
            <a:ext cx="7514605" cy="953479"/>
          </a:xfrm>
        </p:spPr>
        <p:txBody>
          <a:bodyPr vert="horz" lIns="91440" tIns="45720" rIns="91440" bIns="45720" rtlCol="0" anchor="ctr">
            <a:noAutofit/>
          </a:bodyPr>
          <a:lstStyle/>
          <a:p>
            <a:pPr>
              <a:buClr>
                <a:srgbClr val="3399FF"/>
              </a:buClr>
            </a:pPr>
            <a:r>
              <a:rPr lang="fr-FR" sz="3200" dirty="0">
                <a:latin typeface="Arial"/>
                <a:cs typeface="Arial"/>
              </a:rPr>
              <a:t>Contraintes et spécificités techniques: les contenants</a:t>
            </a:r>
          </a:p>
        </p:txBody>
      </p:sp>
      <p:pic>
        <p:nvPicPr>
          <p:cNvPr id="20" name="Image 19">
            <a:extLst>
              <a:ext uri="{FF2B5EF4-FFF2-40B4-BE49-F238E27FC236}">
                <a16:creationId xmlns:a16="http://schemas.microsoft.com/office/drawing/2014/main" id="{3F29C23A-4784-4495-9BC6-279407795D65}"/>
              </a:ext>
            </a:extLst>
          </p:cNvPr>
          <p:cNvPicPr>
            <a:picLocks noChangeAspect="1"/>
          </p:cNvPicPr>
          <p:nvPr/>
        </p:nvPicPr>
        <p:blipFill>
          <a:blip r:embed="rId2"/>
          <a:stretch>
            <a:fillRect/>
          </a:stretch>
        </p:blipFill>
        <p:spPr>
          <a:xfrm>
            <a:off x="434685" y="1611405"/>
            <a:ext cx="3111720" cy="4450167"/>
          </a:xfrm>
          <a:prstGeom prst="rect">
            <a:avLst/>
          </a:prstGeom>
        </p:spPr>
      </p:pic>
      <p:pic>
        <p:nvPicPr>
          <p:cNvPr id="22" name="Image 21">
            <a:extLst>
              <a:ext uri="{FF2B5EF4-FFF2-40B4-BE49-F238E27FC236}">
                <a16:creationId xmlns:a16="http://schemas.microsoft.com/office/drawing/2014/main" id="{48CBB389-5B60-49A6-8B48-662E3EDEA2D2}"/>
              </a:ext>
            </a:extLst>
          </p:cNvPr>
          <p:cNvPicPr>
            <a:picLocks noChangeAspect="1"/>
          </p:cNvPicPr>
          <p:nvPr/>
        </p:nvPicPr>
        <p:blipFill>
          <a:blip r:embed="rId3"/>
          <a:stretch>
            <a:fillRect/>
          </a:stretch>
        </p:blipFill>
        <p:spPr>
          <a:xfrm>
            <a:off x="3786046" y="1617039"/>
            <a:ext cx="3285186" cy="3314452"/>
          </a:xfrm>
          <a:prstGeom prst="rect">
            <a:avLst/>
          </a:prstGeom>
        </p:spPr>
      </p:pic>
      <p:sp>
        <p:nvSpPr>
          <p:cNvPr id="24" name="ZoneTexte 23">
            <a:extLst>
              <a:ext uri="{FF2B5EF4-FFF2-40B4-BE49-F238E27FC236}">
                <a16:creationId xmlns:a16="http://schemas.microsoft.com/office/drawing/2014/main" id="{DD114E48-96E7-4275-BCD6-06A436ED1805}"/>
              </a:ext>
            </a:extLst>
          </p:cNvPr>
          <p:cNvSpPr txBox="1"/>
          <p:nvPr/>
        </p:nvSpPr>
        <p:spPr>
          <a:xfrm>
            <a:off x="591671" y="1302061"/>
            <a:ext cx="2715092" cy="369332"/>
          </a:xfrm>
          <a:prstGeom prst="rect">
            <a:avLst/>
          </a:prstGeom>
          <a:noFill/>
        </p:spPr>
        <p:txBody>
          <a:bodyPr wrap="square" rtlCol="0">
            <a:spAutoFit/>
          </a:bodyPr>
          <a:lstStyle/>
          <a:p>
            <a:pPr algn="ctr"/>
            <a:r>
              <a:rPr lang="fr-FR" dirty="0"/>
              <a:t>Armoires linge</a:t>
            </a:r>
          </a:p>
        </p:txBody>
      </p:sp>
      <p:sp>
        <p:nvSpPr>
          <p:cNvPr id="25" name="ZoneTexte 24">
            <a:extLst>
              <a:ext uri="{FF2B5EF4-FFF2-40B4-BE49-F238E27FC236}">
                <a16:creationId xmlns:a16="http://schemas.microsoft.com/office/drawing/2014/main" id="{98C74A67-0BD1-4268-8A8A-09202C469378}"/>
              </a:ext>
            </a:extLst>
          </p:cNvPr>
          <p:cNvSpPr txBox="1"/>
          <p:nvPr/>
        </p:nvSpPr>
        <p:spPr>
          <a:xfrm>
            <a:off x="4071093" y="1286235"/>
            <a:ext cx="2715092" cy="369332"/>
          </a:xfrm>
          <a:prstGeom prst="rect">
            <a:avLst/>
          </a:prstGeom>
          <a:noFill/>
        </p:spPr>
        <p:txBody>
          <a:bodyPr wrap="square" rtlCol="0">
            <a:spAutoFit/>
          </a:bodyPr>
          <a:lstStyle/>
          <a:p>
            <a:pPr algn="ctr"/>
            <a:r>
              <a:rPr lang="fr-FR" dirty="0"/>
              <a:t>Armoires Stérilisation</a:t>
            </a:r>
          </a:p>
        </p:txBody>
      </p:sp>
      <p:sp>
        <p:nvSpPr>
          <p:cNvPr id="26" name="ZoneTexte 25">
            <a:extLst>
              <a:ext uri="{FF2B5EF4-FFF2-40B4-BE49-F238E27FC236}">
                <a16:creationId xmlns:a16="http://schemas.microsoft.com/office/drawing/2014/main" id="{FDA87D47-D01E-4E93-91F1-2BD55255956B}"/>
              </a:ext>
            </a:extLst>
          </p:cNvPr>
          <p:cNvSpPr txBox="1"/>
          <p:nvPr/>
        </p:nvSpPr>
        <p:spPr>
          <a:xfrm>
            <a:off x="5597597" y="5753795"/>
            <a:ext cx="3209365" cy="307777"/>
          </a:xfrm>
          <a:prstGeom prst="rect">
            <a:avLst/>
          </a:prstGeom>
          <a:noFill/>
          <a:ln>
            <a:solidFill>
              <a:schemeClr val="tx1"/>
            </a:solidFill>
          </a:ln>
        </p:spPr>
        <p:txBody>
          <a:bodyPr wrap="square" rtlCol="0">
            <a:spAutoFit/>
          </a:bodyPr>
          <a:lstStyle/>
          <a:p>
            <a:pPr algn="ctr"/>
            <a:r>
              <a:rPr lang="fr-FR" sz="1400" i="1" dirty="0"/>
              <a:t>/!\ Liste non exhaustive, à titre d’exemple</a:t>
            </a:r>
          </a:p>
        </p:txBody>
      </p:sp>
    </p:spTree>
    <p:extLst>
      <p:ext uri="{BB962C8B-B14F-4D97-AF65-F5344CB8AC3E}">
        <p14:creationId xmlns:p14="http://schemas.microsoft.com/office/powerpoint/2010/main" val="3719585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BADFBC-AA58-46A5-A57C-993F05F51211}"/>
              </a:ext>
            </a:extLst>
          </p:cNvPr>
          <p:cNvSpPr>
            <a:spLocks noGrp="1"/>
          </p:cNvSpPr>
          <p:nvPr>
            <p:ph type="sldNum" sz="quarter" idx="12"/>
          </p:nvPr>
        </p:nvSpPr>
        <p:spPr/>
        <p:txBody>
          <a:bodyPr/>
          <a:lstStyle/>
          <a:p>
            <a:fld id="{55E21D86-1767-1A42-92FC-765825466467}" type="slidenum">
              <a:rPr lang="fr-FR" smtClean="0"/>
              <a:pPr/>
              <a:t>19</a:t>
            </a:fld>
            <a:endParaRPr lang="fr-FR"/>
          </a:p>
        </p:txBody>
      </p:sp>
      <p:sp>
        <p:nvSpPr>
          <p:cNvPr id="4" name="Titre 3">
            <a:extLst>
              <a:ext uri="{FF2B5EF4-FFF2-40B4-BE49-F238E27FC236}">
                <a16:creationId xmlns:a16="http://schemas.microsoft.com/office/drawing/2014/main" id="{20A74274-EEAF-4383-8312-5E1598E188CE}"/>
              </a:ext>
            </a:extLst>
          </p:cNvPr>
          <p:cNvSpPr>
            <a:spLocks noGrp="1"/>
          </p:cNvSpPr>
          <p:nvPr>
            <p:ph type="title"/>
          </p:nvPr>
        </p:nvSpPr>
        <p:spPr>
          <a:xfrm>
            <a:off x="1047907" y="151420"/>
            <a:ext cx="7514605" cy="953479"/>
          </a:xfrm>
        </p:spPr>
        <p:txBody>
          <a:bodyPr vert="horz" lIns="91440" tIns="45720" rIns="91440" bIns="45720" rtlCol="0" anchor="ctr">
            <a:noAutofit/>
          </a:bodyPr>
          <a:lstStyle/>
          <a:p>
            <a:pPr>
              <a:buClr>
                <a:srgbClr val="3399FF"/>
              </a:buClr>
            </a:pPr>
            <a:r>
              <a:rPr lang="fr-FR" sz="3200" dirty="0">
                <a:latin typeface="Arial"/>
                <a:cs typeface="Arial"/>
              </a:rPr>
              <a:t>Contraintes et spécificités techniques: les contenants</a:t>
            </a:r>
          </a:p>
        </p:txBody>
      </p:sp>
      <p:sp>
        <p:nvSpPr>
          <p:cNvPr id="24" name="ZoneTexte 23">
            <a:extLst>
              <a:ext uri="{FF2B5EF4-FFF2-40B4-BE49-F238E27FC236}">
                <a16:creationId xmlns:a16="http://schemas.microsoft.com/office/drawing/2014/main" id="{DD114E48-96E7-4275-BCD6-06A436ED1805}"/>
              </a:ext>
            </a:extLst>
          </p:cNvPr>
          <p:cNvSpPr txBox="1"/>
          <p:nvPr/>
        </p:nvSpPr>
        <p:spPr>
          <a:xfrm>
            <a:off x="591671" y="1302061"/>
            <a:ext cx="2715092" cy="369332"/>
          </a:xfrm>
          <a:prstGeom prst="rect">
            <a:avLst/>
          </a:prstGeom>
          <a:noFill/>
        </p:spPr>
        <p:txBody>
          <a:bodyPr wrap="square" rtlCol="0">
            <a:spAutoFit/>
          </a:bodyPr>
          <a:lstStyle/>
          <a:p>
            <a:pPr algn="ctr"/>
            <a:r>
              <a:rPr lang="fr-FR" dirty="0"/>
              <a:t>Rolls (</a:t>
            </a:r>
            <a:r>
              <a:rPr lang="fr-FR" u="sng" dirty="0"/>
              <a:t>tractables</a:t>
            </a:r>
            <a:r>
              <a:rPr lang="fr-FR" dirty="0"/>
              <a:t>)</a:t>
            </a:r>
          </a:p>
        </p:txBody>
      </p:sp>
      <p:sp>
        <p:nvSpPr>
          <p:cNvPr id="25" name="ZoneTexte 24">
            <a:extLst>
              <a:ext uri="{FF2B5EF4-FFF2-40B4-BE49-F238E27FC236}">
                <a16:creationId xmlns:a16="http://schemas.microsoft.com/office/drawing/2014/main" id="{98C74A67-0BD1-4268-8A8A-09202C469378}"/>
              </a:ext>
            </a:extLst>
          </p:cNvPr>
          <p:cNvSpPr txBox="1"/>
          <p:nvPr/>
        </p:nvSpPr>
        <p:spPr>
          <a:xfrm>
            <a:off x="4071093" y="1328102"/>
            <a:ext cx="2715092" cy="369332"/>
          </a:xfrm>
          <a:prstGeom prst="rect">
            <a:avLst/>
          </a:prstGeom>
          <a:noFill/>
        </p:spPr>
        <p:txBody>
          <a:bodyPr wrap="square" rtlCol="0">
            <a:spAutoFit/>
          </a:bodyPr>
          <a:lstStyle/>
          <a:p>
            <a:pPr algn="ctr"/>
            <a:r>
              <a:rPr lang="fr-FR" dirty="0"/>
              <a:t>GRV déchets</a:t>
            </a:r>
          </a:p>
        </p:txBody>
      </p:sp>
      <p:pic>
        <p:nvPicPr>
          <p:cNvPr id="5" name="Image 4">
            <a:extLst>
              <a:ext uri="{FF2B5EF4-FFF2-40B4-BE49-F238E27FC236}">
                <a16:creationId xmlns:a16="http://schemas.microsoft.com/office/drawing/2014/main" id="{06141969-8354-4B2B-9305-0A0B47A82177}"/>
              </a:ext>
            </a:extLst>
          </p:cNvPr>
          <p:cNvPicPr>
            <a:picLocks noChangeAspect="1"/>
          </p:cNvPicPr>
          <p:nvPr/>
        </p:nvPicPr>
        <p:blipFill>
          <a:blip r:embed="rId2"/>
          <a:stretch>
            <a:fillRect/>
          </a:stretch>
        </p:blipFill>
        <p:spPr>
          <a:xfrm>
            <a:off x="321309" y="1655567"/>
            <a:ext cx="3255815" cy="4588394"/>
          </a:xfrm>
          <a:prstGeom prst="rect">
            <a:avLst/>
          </a:prstGeom>
        </p:spPr>
      </p:pic>
      <p:sp>
        <p:nvSpPr>
          <p:cNvPr id="12" name="ZoneTexte 11">
            <a:extLst>
              <a:ext uri="{FF2B5EF4-FFF2-40B4-BE49-F238E27FC236}">
                <a16:creationId xmlns:a16="http://schemas.microsoft.com/office/drawing/2014/main" id="{65193B05-DFAF-4381-8FAB-2DADCCEA023A}"/>
              </a:ext>
            </a:extLst>
          </p:cNvPr>
          <p:cNvSpPr txBox="1"/>
          <p:nvPr/>
        </p:nvSpPr>
        <p:spPr>
          <a:xfrm>
            <a:off x="5749997" y="5936184"/>
            <a:ext cx="3209365" cy="307777"/>
          </a:xfrm>
          <a:prstGeom prst="rect">
            <a:avLst/>
          </a:prstGeom>
          <a:noFill/>
          <a:ln>
            <a:solidFill>
              <a:schemeClr val="tx1"/>
            </a:solidFill>
          </a:ln>
        </p:spPr>
        <p:txBody>
          <a:bodyPr wrap="square" rtlCol="0">
            <a:spAutoFit/>
          </a:bodyPr>
          <a:lstStyle/>
          <a:p>
            <a:pPr algn="ctr"/>
            <a:r>
              <a:rPr lang="fr-FR" sz="1400" i="1" dirty="0"/>
              <a:t>/!\ Liste non exhaustive, à titre d’exemple</a:t>
            </a:r>
          </a:p>
        </p:txBody>
      </p:sp>
      <p:pic>
        <p:nvPicPr>
          <p:cNvPr id="9" name="Image 8">
            <a:extLst>
              <a:ext uri="{FF2B5EF4-FFF2-40B4-BE49-F238E27FC236}">
                <a16:creationId xmlns:a16="http://schemas.microsoft.com/office/drawing/2014/main" id="{D6E91236-C7BE-4D99-87EA-370CF013D7DE}"/>
              </a:ext>
            </a:extLst>
          </p:cNvPr>
          <p:cNvPicPr>
            <a:picLocks noChangeAspect="1"/>
          </p:cNvPicPr>
          <p:nvPr/>
        </p:nvPicPr>
        <p:blipFill>
          <a:blip r:embed="rId3"/>
          <a:stretch>
            <a:fillRect/>
          </a:stretch>
        </p:blipFill>
        <p:spPr>
          <a:xfrm>
            <a:off x="3847486" y="1671393"/>
            <a:ext cx="2938699" cy="1786475"/>
          </a:xfrm>
          <a:prstGeom prst="rect">
            <a:avLst/>
          </a:prstGeom>
        </p:spPr>
      </p:pic>
    </p:spTree>
    <p:extLst>
      <p:ext uri="{BB962C8B-B14F-4D97-AF65-F5344CB8AC3E}">
        <p14:creationId xmlns:p14="http://schemas.microsoft.com/office/powerpoint/2010/main" val="1722676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D2BCD3F-891E-4415-B418-656D732EB188}"/>
              </a:ext>
            </a:extLst>
          </p:cNvPr>
          <p:cNvSpPr>
            <a:spLocks noGrp="1"/>
          </p:cNvSpPr>
          <p:nvPr>
            <p:ph type="sldNum" sz="quarter" idx="12"/>
          </p:nvPr>
        </p:nvSpPr>
        <p:spPr/>
        <p:txBody>
          <a:bodyPr/>
          <a:lstStyle/>
          <a:p>
            <a:fld id="{55E21D86-1767-1A42-92FC-765825466467}" type="slidenum">
              <a:rPr lang="fr-FR" smtClean="0"/>
              <a:pPr/>
              <a:t>2</a:t>
            </a:fld>
            <a:endParaRPr lang="fr-FR"/>
          </a:p>
        </p:txBody>
      </p:sp>
      <p:sp>
        <p:nvSpPr>
          <p:cNvPr id="4" name="Titre 3">
            <a:extLst>
              <a:ext uri="{FF2B5EF4-FFF2-40B4-BE49-F238E27FC236}">
                <a16:creationId xmlns:a16="http://schemas.microsoft.com/office/drawing/2014/main" id="{284D8E95-AE01-423A-BD26-B2B7C7C0696C}"/>
              </a:ext>
            </a:extLst>
          </p:cNvPr>
          <p:cNvSpPr>
            <a:spLocks noGrp="1"/>
          </p:cNvSpPr>
          <p:nvPr>
            <p:ph type="title"/>
          </p:nvPr>
        </p:nvSpPr>
        <p:spPr/>
        <p:txBody>
          <a:bodyPr/>
          <a:lstStyle/>
          <a:p>
            <a:r>
              <a:rPr lang="fr-FR" dirty="0"/>
              <a:t>Sommaire et structure du dossier</a:t>
            </a:r>
          </a:p>
        </p:txBody>
      </p:sp>
      <p:sp>
        <p:nvSpPr>
          <p:cNvPr id="8" name="Espace réservé du contenu 4">
            <a:extLst>
              <a:ext uri="{FF2B5EF4-FFF2-40B4-BE49-F238E27FC236}">
                <a16:creationId xmlns:a16="http://schemas.microsoft.com/office/drawing/2014/main" id="{A5EEAFCF-8081-4F1D-B112-D1AB3F99583E}"/>
              </a:ext>
            </a:extLst>
          </p:cNvPr>
          <p:cNvSpPr>
            <a:spLocks noGrp="1"/>
          </p:cNvSpPr>
          <p:nvPr>
            <p:ph sz="quarter" idx="13"/>
          </p:nvPr>
        </p:nvSpPr>
        <p:spPr>
          <a:xfrm>
            <a:off x="522287" y="1266825"/>
            <a:ext cx="8164511" cy="4656138"/>
          </a:xfrm>
        </p:spPr>
        <p:txBody>
          <a:bodyPr vert="horz" lIns="91440" tIns="45720" rIns="91440" bIns="45720" rtlCol="0" anchor="t">
            <a:normAutofit/>
          </a:bodyPr>
          <a:lstStyle/>
          <a:p>
            <a:pPr marL="457200" indent="-457200">
              <a:buClr>
                <a:srgbClr val="3399FF"/>
              </a:buClr>
              <a:buAutoNum type="arabicPeriod"/>
            </a:pPr>
            <a:r>
              <a:rPr lang="fr-FR" sz="1600" dirty="0">
                <a:latin typeface="Arial"/>
                <a:cs typeface="Arial"/>
              </a:rPr>
              <a:t>Objet du dossier de sourcing – système de Transport Automatisé Logistique (TAL)</a:t>
            </a:r>
          </a:p>
          <a:p>
            <a:pPr marL="457200" indent="-457200">
              <a:buClr>
                <a:srgbClr val="3399FF"/>
              </a:buClr>
              <a:buAutoNum type="arabicPeriod"/>
            </a:pPr>
            <a:r>
              <a:rPr lang="fr-FR" sz="1600" dirty="0">
                <a:latin typeface="Arial"/>
                <a:cs typeface="Arial"/>
              </a:rPr>
              <a:t>Présentation générale du projet NH2</a:t>
            </a:r>
          </a:p>
          <a:p>
            <a:pPr marL="457200" indent="-457200">
              <a:buClr>
                <a:srgbClr val="3399FF"/>
              </a:buClr>
              <a:buAutoNum type="arabicPeriod"/>
            </a:pPr>
            <a:r>
              <a:rPr lang="fr-FR" sz="1600" dirty="0">
                <a:latin typeface="Arial"/>
                <a:cs typeface="Arial"/>
              </a:rPr>
              <a:t>Organisation des zones logistiques dans le bâtiment NH2</a:t>
            </a:r>
          </a:p>
          <a:p>
            <a:pPr marL="457200" indent="-457200">
              <a:buClr>
                <a:srgbClr val="3399FF"/>
              </a:buClr>
              <a:buAutoNum type="arabicPeriod"/>
            </a:pPr>
            <a:r>
              <a:rPr lang="fr-FR" sz="1600" dirty="0">
                <a:latin typeface="Arial"/>
                <a:cs typeface="Arial"/>
              </a:rPr>
              <a:t>Volumétrie des flux logistiques</a:t>
            </a:r>
          </a:p>
          <a:p>
            <a:pPr marL="457200" indent="-457200">
              <a:buClr>
                <a:srgbClr val="3399FF"/>
              </a:buClr>
              <a:buAutoNum type="arabicPeriod"/>
            </a:pPr>
            <a:r>
              <a:rPr lang="fr-FR" sz="1600" dirty="0">
                <a:latin typeface="Arial"/>
                <a:cs typeface="Arial"/>
              </a:rPr>
              <a:t>Enjeux du système TAL</a:t>
            </a:r>
          </a:p>
          <a:p>
            <a:pPr marL="457200" indent="-457200">
              <a:buClr>
                <a:srgbClr val="3399FF"/>
              </a:buClr>
              <a:buAutoNum type="arabicPeriod"/>
            </a:pPr>
            <a:r>
              <a:rPr lang="fr-FR" sz="1600" dirty="0">
                <a:latin typeface="Arial"/>
                <a:cs typeface="Arial"/>
              </a:rPr>
              <a:t>Contraintes techniques et spécificités d’intégration</a:t>
            </a:r>
          </a:p>
          <a:p>
            <a:pPr marL="457200" indent="-457200">
              <a:buClr>
                <a:srgbClr val="3399FF"/>
              </a:buClr>
              <a:buAutoNum type="arabicPeriod"/>
            </a:pPr>
            <a:r>
              <a:rPr lang="fr-FR" sz="1600" dirty="0">
                <a:latin typeface="Arial"/>
                <a:cs typeface="Arial"/>
              </a:rPr>
              <a:t>Questions adressées aux prestataires – attentes et éléments de réponse</a:t>
            </a:r>
          </a:p>
          <a:p>
            <a:pPr marL="457200" indent="-457200">
              <a:buClr>
                <a:srgbClr val="3399FF"/>
              </a:buClr>
              <a:buAutoNum type="arabicPeriod"/>
            </a:pPr>
            <a:r>
              <a:rPr lang="fr-FR" sz="1600" dirty="0">
                <a:latin typeface="Arial"/>
                <a:cs typeface="Arial"/>
              </a:rPr>
              <a:t>Conclusion et contacts du CHU de Reims</a:t>
            </a:r>
            <a:endParaRPr lang="fr-FR" sz="2000" dirty="0"/>
          </a:p>
          <a:p>
            <a:pPr marL="1257300" lvl="1" indent="-514350">
              <a:buFont typeface="Arial" panose="020B0604020202020204" pitchFamily="34" charset="0"/>
              <a:buChar char="•"/>
            </a:pPr>
            <a:endParaRPr lang="fr-FR" sz="1800" dirty="0"/>
          </a:p>
        </p:txBody>
      </p:sp>
    </p:spTree>
    <p:extLst>
      <p:ext uri="{BB962C8B-B14F-4D97-AF65-F5344CB8AC3E}">
        <p14:creationId xmlns:p14="http://schemas.microsoft.com/office/powerpoint/2010/main" val="652052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BADFBC-AA58-46A5-A57C-993F05F51211}"/>
              </a:ext>
            </a:extLst>
          </p:cNvPr>
          <p:cNvSpPr>
            <a:spLocks noGrp="1"/>
          </p:cNvSpPr>
          <p:nvPr>
            <p:ph type="sldNum" sz="quarter" idx="12"/>
          </p:nvPr>
        </p:nvSpPr>
        <p:spPr/>
        <p:txBody>
          <a:bodyPr/>
          <a:lstStyle/>
          <a:p>
            <a:fld id="{55E21D86-1767-1A42-92FC-765825466467}" type="slidenum">
              <a:rPr lang="fr-FR" smtClean="0"/>
              <a:pPr/>
              <a:t>20</a:t>
            </a:fld>
            <a:endParaRPr lang="fr-FR"/>
          </a:p>
        </p:txBody>
      </p:sp>
      <p:sp>
        <p:nvSpPr>
          <p:cNvPr id="4" name="Titre 3">
            <a:extLst>
              <a:ext uri="{FF2B5EF4-FFF2-40B4-BE49-F238E27FC236}">
                <a16:creationId xmlns:a16="http://schemas.microsoft.com/office/drawing/2014/main" id="{20A74274-EEAF-4383-8312-5E1598E188CE}"/>
              </a:ext>
            </a:extLst>
          </p:cNvPr>
          <p:cNvSpPr>
            <a:spLocks noGrp="1"/>
          </p:cNvSpPr>
          <p:nvPr>
            <p:ph type="title"/>
          </p:nvPr>
        </p:nvSpPr>
        <p:spPr>
          <a:xfrm>
            <a:off x="1047907" y="151420"/>
            <a:ext cx="7514605" cy="953479"/>
          </a:xfrm>
        </p:spPr>
        <p:txBody>
          <a:bodyPr vert="horz" lIns="91440" tIns="45720" rIns="91440" bIns="45720" rtlCol="0" anchor="ctr">
            <a:noAutofit/>
          </a:bodyPr>
          <a:lstStyle/>
          <a:p>
            <a:pPr>
              <a:buClr>
                <a:srgbClr val="3399FF"/>
              </a:buClr>
            </a:pPr>
            <a:r>
              <a:rPr lang="fr-FR" sz="3200" dirty="0">
                <a:latin typeface="Arial"/>
                <a:cs typeface="Arial"/>
              </a:rPr>
              <a:t>Contraintes et spécificités techniques: les contenants</a:t>
            </a:r>
          </a:p>
        </p:txBody>
      </p:sp>
      <p:sp>
        <p:nvSpPr>
          <p:cNvPr id="24" name="ZoneTexte 23">
            <a:extLst>
              <a:ext uri="{FF2B5EF4-FFF2-40B4-BE49-F238E27FC236}">
                <a16:creationId xmlns:a16="http://schemas.microsoft.com/office/drawing/2014/main" id="{DD114E48-96E7-4275-BCD6-06A436ED1805}"/>
              </a:ext>
            </a:extLst>
          </p:cNvPr>
          <p:cNvSpPr txBox="1"/>
          <p:nvPr/>
        </p:nvSpPr>
        <p:spPr>
          <a:xfrm>
            <a:off x="591671" y="1302061"/>
            <a:ext cx="2715092" cy="369332"/>
          </a:xfrm>
          <a:prstGeom prst="rect">
            <a:avLst/>
          </a:prstGeom>
          <a:noFill/>
        </p:spPr>
        <p:txBody>
          <a:bodyPr wrap="square" rtlCol="0">
            <a:spAutoFit/>
          </a:bodyPr>
          <a:lstStyle/>
          <a:p>
            <a:pPr algn="ctr"/>
            <a:r>
              <a:rPr lang="fr-FR" dirty="0"/>
              <a:t>Chariots repas</a:t>
            </a:r>
          </a:p>
        </p:txBody>
      </p:sp>
      <p:sp>
        <p:nvSpPr>
          <p:cNvPr id="12" name="ZoneTexte 11">
            <a:extLst>
              <a:ext uri="{FF2B5EF4-FFF2-40B4-BE49-F238E27FC236}">
                <a16:creationId xmlns:a16="http://schemas.microsoft.com/office/drawing/2014/main" id="{65193B05-DFAF-4381-8FAB-2DADCCEA023A}"/>
              </a:ext>
            </a:extLst>
          </p:cNvPr>
          <p:cNvSpPr txBox="1"/>
          <p:nvPr/>
        </p:nvSpPr>
        <p:spPr>
          <a:xfrm>
            <a:off x="5749997" y="823163"/>
            <a:ext cx="3209365" cy="307777"/>
          </a:xfrm>
          <a:prstGeom prst="rect">
            <a:avLst/>
          </a:prstGeom>
          <a:noFill/>
          <a:ln>
            <a:solidFill>
              <a:schemeClr val="tx1"/>
            </a:solidFill>
          </a:ln>
        </p:spPr>
        <p:txBody>
          <a:bodyPr wrap="square" rtlCol="0">
            <a:spAutoFit/>
          </a:bodyPr>
          <a:lstStyle/>
          <a:p>
            <a:pPr algn="ctr"/>
            <a:r>
              <a:rPr lang="fr-FR" sz="1400" i="1" dirty="0"/>
              <a:t>/!\ Liste non exhaustive, à titre d’exemple</a:t>
            </a:r>
          </a:p>
        </p:txBody>
      </p:sp>
      <p:pic>
        <p:nvPicPr>
          <p:cNvPr id="6" name="Image 5">
            <a:extLst>
              <a:ext uri="{FF2B5EF4-FFF2-40B4-BE49-F238E27FC236}">
                <a16:creationId xmlns:a16="http://schemas.microsoft.com/office/drawing/2014/main" id="{A660CD88-2632-47B6-8F7E-205CF95E8EF4}"/>
              </a:ext>
            </a:extLst>
          </p:cNvPr>
          <p:cNvPicPr>
            <a:picLocks noChangeAspect="1"/>
          </p:cNvPicPr>
          <p:nvPr/>
        </p:nvPicPr>
        <p:blipFill>
          <a:blip r:embed="rId2"/>
          <a:stretch>
            <a:fillRect/>
          </a:stretch>
        </p:blipFill>
        <p:spPr>
          <a:xfrm>
            <a:off x="64037" y="1671393"/>
            <a:ext cx="3077334" cy="4657241"/>
          </a:xfrm>
          <a:prstGeom prst="rect">
            <a:avLst/>
          </a:prstGeom>
        </p:spPr>
      </p:pic>
      <p:pic>
        <p:nvPicPr>
          <p:cNvPr id="8" name="Image 7">
            <a:extLst>
              <a:ext uri="{FF2B5EF4-FFF2-40B4-BE49-F238E27FC236}">
                <a16:creationId xmlns:a16="http://schemas.microsoft.com/office/drawing/2014/main" id="{CD639980-58BF-4E78-84D0-131FCA57E251}"/>
              </a:ext>
            </a:extLst>
          </p:cNvPr>
          <p:cNvPicPr>
            <a:picLocks noChangeAspect="1"/>
          </p:cNvPicPr>
          <p:nvPr/>
        </p:nvPicPr>
        <p:blipFill>
          <a:blip r:embed="rId3"/>
          <a:stretch>
            <a:fillRect/>
          </a:stretch>
        </p:blipFill>
        <p:spPr>
          <a:xfrm>
            <a:off x="3141370" y="1671393"/>
            <a:ext cx="2908911" cy="4657241"/>
          </a:xfrm>
          <a:prstGeom prst="rect">
            <a:avLst/>
          </a:prstGeom>
        </p:spPr>
      </p:pic>
      <p:pic>
        <p:nvPicPr>
          <p:cNvPr id="15" name="Image 14">
            <a:extLst>
              <a:ext uri="{FF2B5EF4-FFF2-40B4-BE49-F238E27FC236}">
                <a16:creationId xmlns:a16="http://schemas.microsoft.com/office/drawing/2014/main" id="{2AAF0483-F54F-47BA-8AA4-C219C96C69AF}"/>
              </a:ext>
            </a:extLst>
          </p:cNvPr>
          <p:cNvPicPr>
            <a:picLocks noChangeAspect="1"/>
          </p:cNvPicPr>
          <p:nvPr/>
        </p:nvPicPr>
        <p:blipFill>
          <a:blip r:embed="rId4"/>
          <a:stretch>
            <a:fillRect/>
          </a:stretch>
        </p:blipFill>
        <p:spPr>
          <a:xfrm>
            <a:off x="6086933" y="1671393"/>
            <a:ext cx="2953438" cy="4656788"/>
          </a:xfrm>
          <a:prstGeom prst="rect">
            <a:avLst/>
          </a:prstGeom>
        </p:spPr>
      </p:pic>
    </p:spTree>
    <p:extLst>
      <p:ext uri="{BB962C8B-B14F-4D97-AF65-F5344CB8AC3E}">
        <p14:creationId xmlns:p14="http://schemas.microsoft.com/office/powerpoint/2010/main" val="2844008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21</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811198"/>
          </a:xfrm>
        </p:spPr>
        <p:txBody>
          <a:bodyPr/>
          <a:lstStyle/>
          <a:p>
            <a:r>
              <a:rPr lang="fr-FR" sz="2400" b="1" dirty="0">
                <a:solidFill>
                  <a:srgbClr val="3399FF"/>
                </a:solidFill>
              </a:rPr>
              <a:t>Question 1: </a:t>
            </a:r>
            <a:r>
              <a:rPr lang="fr-FR" sz="2400" dirty="0">
                <a:solidFill>
                  <a:srgbClr val="3399FF"/>
                </a:solidFill>
              </a:rPr>
              <a:t>Présentation de l’entreprise</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1176809"/>
            <a:ext cx="7916862" cy="4746153"/>
          </a:xfrm>
        </p:spPr>
        <p:txBody>
          <a:bodyPr vert="horz" lIns="91440" tIns="45720" rIns="91440" bIns="45720" rtlCol="0" anchor="t">
            <a:normAutofit/>
          </a:bodyPr>
          <a:lstStyle/>
          <a:p>
            <a:pPr marL="457200" indent="-457200" algn="just">
              <a:buChar char="•"/>
            </a:pPr>
            <a:r>
              <a:rPr lang="fr-FR" sz="1600" dirty="0"/>
              <a:t>Informations d’ordre général :</a:t>
            </a:r>
          </a:p>
          <a:p>
            <a:pPr marL="1200150" lvl="1" indent="-457200" algn="just">
              <a:buFont typeface="Arial" panose="020B0604020202020204" pitchFamily="34" charset="0"/>
              <a:buChar char="•"/>
            </a:pPr>
            <a:r>
              <a:rPr lang="fr-FR" sz="1200" dirty="0"/>
              <a:t>Statut de l’entreprise (structure, appartenance à un groupe, implantation, forme de l’entreprise)</a:t>
            </a:r>
          </a:p>
          <a:p>
            <a:pPr marL="1200150" lvl="1" indent="-457200" algn="just">
              <a:buFont typeface="Arial" panose="020B0604020202020204" pitchFamily="34" charset="0"/>
              <a:buChar char="•"/>
            </a:pPr>
            <a:r>
              <a:rPr lang="fr-FR" sz="1200" dirty="0"/>
              <a:t>Données financières (chiffres clés, part du secteur, CA global et CA relatif sur les 3 dernières années)</a:t>
            </a:r>
          </a:p>
          <a:p>
            <a:pPr marL="1200150" lvl="1" indent="-457200" algn="just">
              <a:buFont typeface="Arial" panose="020B0604020202020204" pitchFamily="34" charset="0"/>
              <a:buChar char="•"/>
            </a:pPr>
            <a:r>
              <a:rPr lang="fr-FR" sz="1200" dirty="0"/>
              <a:t>Situation de l’entreprise (principaux clients publics et privés, principaux clients dans le domaine des soins, principaux partenaires, principaux concurrents, présence à l’international, projection sur ce segment à moyens et long terme, localisation du centre de services…)</a:t>
            </a:r>
          </a:p>
          <a:p>
            <a:pPr marL="1200150" lvl="1" indent="-457200" algn="just">
              <a:buFont typeface="Arial" panose="020B0604020202020204" pitchFamily="34" charset="0"/>
              <a:buChar char="•"/>
            </a:pPr>
            <a:r>
              <a:rPr lang="fr-FR" sz="1200" dirty="0"/>
              <a:t>Ressources humaines (organigramme, effectifs sur les 3 dernières années, équipe dédiée R&amp;D, équipes dédiées services….)</a:t>
            </a:r>
          </a:p>
          <a:p>
            <a:pPr marL="1200150" lvl="1" indent="-457200" algn="just">
              <a:buFont typeface="Arial" panose="020B0604020202020204" pitchFamily="34" charset="0"/>
              <a:buChar char="•"/>
            </a:pPr>
            <a:r>
              <a:rPr lang="fr-FR" sz="1200" dirty="0"/>
              <a:t>RSE</a:t>
            </a:r>
          </a:p>
          <a:p>
            <a:pPr marL="1200150" lvl="1" indent="-457200" algn="just">
              <a:buFont typeface="Arial" panose="020B0604020202020204" pitchFamily="34" charset="0"/>
              <a:buChar char="•"/>
            </a:pPr>
            <a:r>
              <a:rPr lang="fr-FR" sz="1200" dirty="0"/>
              <a:t>Disponible en centrale d’achat?</a:t>
            </a:r>
          </a:p>
          <a:p>
            <a:pPr marL="1200150" lvl="1" indent="-457200" algn="just">
              <a:buFont typeface="Arial" panose="020B0604020202020204" pitchFamily="34" charset="0"/>
              <a:buChar char="•"/>
            </a:pPr>
            <a:endParaRPr lang="fr-FR" sz="1200" dirty="0"/>
          </a:p>
          <a:p>
            <a:pPr marL="457200" indent="-457200" algn="just">
              <a:buChar char="•"/>
            </a:pPr>
            <a:r>
              <a:rPr lang="fr-FR" sz="1600" dirty="0"/>
              <a:t>Compétences &amp; Savoir-faire :</a:t>
            </a:r>
          </a:p>
          <a:p>
            <a:pPr marL="1200150" lvl="1" indent="-457200" algn="just">
              <a:buFont typeface="Arial" panose="020B0604020202020204" pitchFamily="34" charset="0"/>
              <a:buChar char="•"/>
            </a:pPr>
            <a:r>
              <a:rPr lang="fr-FR" sz="1200" dirty="0"/>
              <a:t>Innovation</a:t>
            </a:r>
          </a:p>
          <a:p>
            <a:pPr marL="1200150" lvl="1" indent="-457200" algn="just">
              <a:buFont typeface="Arial" panose="020B0604020202020204" pitchFamily="34" charset="0"/>
              <a:buChar char="•"/>
            </a:pPr>
            <a:r>
              <a:rPr lang="fr-FR" sz="1200" dirty="0"/>
              <a:t>Gamme de produits et services actuels et ceux à venir</a:t>
            </a:r>
          </a:p>
          <a:p>
            <a:pPr marL="1200150" lvl="1" indent="-457200" algn="just">
              <a:buFont typeface="Arial" panose="020B0604020202020204" pitchFamily="34" charset="0"/>
              <a:buChar char="•"/>
            </a:pPr>
            <a:r>
              <a:rPr lang="fr-FR" sz="1200" dirty="0"/>
              <a:t>Critères pris en considération sur le plan DD</a:t>
            </a:r>
          </a:p>
          <a:p>
            <a:pPr marL="1200150" lvl="1" indent="-457200" algn="just">
              <a:buFont typeface="Arial" panose="020B0604020202020204" pitchFamily="34" charset="0"/>
              <a:buChar char="•"/>
            </a:pPr>
            <a:r>
              <a:rPr lang="fr-FR" sz="1200" dirty="0"/>
              <a:t>Certificats, labels….</a:t>
            </a:r>
          </a:p>
          <a:p>
            <a:pPr lvl="1" indent="0" algn="just">
              <a:buNone/>
            </a:pPr>
            <a:endParaRPr lang="fr-FR" sz="1400" dirty="0"/>
          </a:p>
          <a:p>
            <a:pPr marL="1200150" lvl="1" indent="-457200" algn="just">
              <a:buFont typeface="Arial" panose="020B0604020202020204" pitchFamily="34" charset="0"/>
              <a:buChar char="•"/>
            </a:pPr>
            <a:endParaRPr lang="fr-FR" b="1" dirty="0"/>
          </a:p>
          <a:p>
            <a:pPr marL="457200" indent="-457200" algn="just">
              <a:buFont typeface="Arial" panose="020B0604020202020204" pitchFamily="34" charset="0"/>
              <a:buChar char="•"/>
            </a:pPr>
            <a:endParaRPr lang="fr-FR" dirty="0"/>
          </a:p>
        </p:txBody>
      </p:sp>
      <p:sp>
        <p:nvSpPr>
          <p:cNvPr id="10" name="ZoneTexte 9">
            <a:extLst>
              <a:ext uri="{FF2B5EF4-FFF2-40B4-BE49-F238E27FC236}">
                <a16:creationId xmlns:a16="http://schemas.microsoft.com/office/drawing/2014/main" id="{97132B79-1EB5-4943-8AC8-B55FD48D82DB}"/>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
        <p:nvSpPr>
          <p:cNvPr id="11" name="ZoneTexte 10">
            <a:extLst>
              <a:ext uri="{FF2B5EF4-FFF2-40B4-BE49-F238E27FC236}">
                <a16:creationId xmlns:a16="http://schemas.microsoft.com/office/drawing/2014/main" id="{2692796A-B954-44D5-9E90-588531E37706}"/>
              </a:ext>
            </a:extLst>
          </p:cNvPr>
          <p:cNvSpPr txBox="1"/>
          <p:nvPr/>
        </p:nvSpPr>
        <p:spPr>
          <a:xfrm>
            <a:off x="7810500" y="277728"/>
            <a:ext cx="1333500" cy="307777"/>
          </a:xfrm>
          <a:prstGeom prst="rect">
            <a:avLst/>
          </a:prstGeom>
          <a:noFill/>
        </p:spPr>
        <p:txBody>
          <a:bodyPr wrap="square" rtlCol="0">
            <a:spAutoFit/>
          </a:bodyPr>
          <a:lstStyle/>
          <a:p>
            <a:pPr algn="ctr"/>
            <a:r>
              <a:rPr lang="fr-FR" sz="1400" b="1" i="1" dirty="0">
                <a:solidFill>
                  <a:schemeClr val="accent4"/>
                </a:solidFill>
                <a:highlight>
                  <a:srgbClr val="E7F0F9"/>
                </a:highlight>
              </a:rPr>
              <a:t>Exploitation</a:t>
            </a:r>
          </a:p>
        </p:txBody>
      </p:sp>
    </p:spTree>
    <p:extLst>
      <p:ext uri="{BB962C8B-B14F-4D97-AF65-F5344CB8AC3E}">
        <p14:creationId xmlns:p14="http://schemas.microsoft.com/office/powerpoint/2010/main" val="3500517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22</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952610"/>
          </a:xfrm>
        </p:spPr>
        <p:txBody>
          <a:bodyPr/>
          <a:lstStyle/>
          <a:p>
            <a:r>
              <a:rPr lang="fr-FR" sz="2400" b="1" dirty="0">
                <a:solidFill>
                  <a:srgbClr val="3399FF"/>
                </a:solidFill>
              </a:rPr>
              <a:t>Question 2: </a:t>
            </a:r>
            <a:r>
              <a:rPr lang="fr-FR" sz="2400" dirty="0">
                <a:solidFill>
                  <a:srgbClr val="3399FF"/>
                </a:solidFill>
              </a:rPr>
              <a:t>Préconisation technologique</a:t>
            </a:r>
            <a:br>
              <a:rPr lang="fr-FR" sz="2400" dirty="0"/>
            </a:br>
            <a:r>
              <a:rPr lang="fr-FR" sz="2000" dirty="0"/>
              <a:t>Êtes-vous en capacité de proposer une technologie adaptée et flexible (capable de gérer plusieurs types de contenants)? Quel nombre de </a:t>
            </a:r>
            <a:r>
              <a:rPr lang="fr-FR" sz="2000" b="0" i="0" u="none" strike="noStrike" baseline="0" dirty="0"/>
              <a:t>TAL (AGV, AMR, etc.)</a:t>
            </a:r>
            <a:r>
              <a:rPr lang="fr-FR" sz="2000" dirty="0"/>
              <a:t> recommandez-vous pour couvrir les besoins du bâtiment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Quels sont vos technologies et laquelle vous préconisez? Décrivez la technologie proposée (compatibilité contenants, modularité, date de commercialisation et niveau de maturité de la technologie, etc.).</a:t>
            </a:r>
          </a:p>
          <a:p>
            <a:pPr marL="457200" indent="-457200" algn="just">
              <a:buFont typeface="Arial" panose="020B0604020202020204" pitchFamily="34" charset="0"/>
              <a:buChar char="•"/>
            </a:pPr>
            <a:r>
              <a:rPr lang="fr-FR" sz="1600" dirty="0"/>
              <a:t>Justifiez le nombre de </a:t>
            </a:r>
            <a:r>
              <a:rPr lang="fr-FR" sz="1600" b="0" i="0" u="none" strike="noStrike" baseline="0" dirty="0"/>
              <a:t>TAL (AGV, AMR, etc.)</a:t>
            </a:r>
            <a:r>
              <a:rPr lang="fr-FR" sz="1600" dirty="0"/>
              <a:t> préconisé avec vos hypothèses et calculs.</a:t>
            </a:r>
          </a:p>
          <a:p>
            <a:pPr marL="457200" indent="-457200" algn="just">
              <a:buFont typeface="Arial" panose="020B0604020202020204" pitchFamily="34" charset="0"/>
              <a:buChar char="•"/>
            </a:pPr>
            <a:r>
              <a:rPr lang="fr-FR" sz="1600" dirty="0"/>
              <a:t>Donnez des exemples concrets d’installations similaires où cette technologie a été déployée.</a:t>
            </a:r>
          </a:p>
          <a:p>
            <a:pPr marL="457200" indent="-457200" algn="just">
              <a:buFont typeface="Arial" panose="020B0604020202020204" pitchFamily="34" charset="0"/>
              <a:buChar char="•"/>
            </a:pPr>
            <a:r>
              <a:rPr lang="fr-FR" sz="1600" dirty="0"/>
              <a:t>Si non, expliquez votre proposition alternative pour répondre à cette exigence</a:t>
            </a:r>
          </a:p>
          <a:p>
            <a:pPr marL="457200" indent="-457200" algn="just">
              <a:buFont typeface="Arial" panose="020B0604020202020204" pitchFamily="34" charset="0"/>
              <a:buChar char="•"/>
            </a:pPr>
            <a:r>
              <a:rPr lang="fr-FR" sz="1600" dirty="0"/>
              <a:t>Présentez les innovations en cours de développement dans votre entreprise : nouvelles fonctionnalités, évolutions technologiques, projets R&amp;D en lien avec les TAL.</a:t>
            </a:r>
          </a:p>
          <a:p>
            <a:pPr lvl="1" indent="0" algn="just">
              <a:buNone/>
            </a:pPr>
            <a:endParaRPr lang="fr-FR" sz="1400" dirty="0"/>
          </a:p>
          <a:p>
            <a:pPr marL="1200150" lvl="1" indent="-457200" algn="just">
              <a:buFont typeface="Arial" panose="020B0604020202020204" pitchFamily="34" charset="0"/>
              <a:buChar char="•"/>
            </a:pPr>
            <a:endParaRPr lang="fr-FR" b="1" dirty="0"/>
          </a:p>
          <a:p>
            <a:pPr marL="457200" indent="-457200" algn="just">
              <a:buFont typeface="Arial" panose="020B0604020202020204" pitchFamily="34" charset="0"/>
              <a:buChar char="•"/>
            </a:pPr>
            <a:endParaRPr lang="fr-FR" dirty="0"/>
          </a:p>
        </p:txBody>
      </p:sp>
      <p:sp>
        <p:nvSpPr>
          <p:cNvPr id="10" name="ZoneTexte 9">
            <a:extLst>
              <a:ext uri="{FF2B5EF4-FFF2-40B4-BE49-F238E27FC236}">
                <a16:creationId xmlns:a16="http://schemas.microsoft.com/office/drawing/2014/main" id="{97132B79-1EB5-4943-8AC8-B55FD48D82DB}"/>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
        <p:nvSpPr>
          <p:cNvPr id="11" name="ZoneTexte 10">
            <a:extLst>
              <a:ext uri="{FF2B5EF4-FFF2-40B4-BE49-F238E27FC236}">
                <a16:creationId xmlns:a16="http://schemas.microsoft.com/office/drawing/2014/main" id="{2692796A-B954-44D5-9E90-588531E37706}"/>
              </a:ext>
            </a:extLst>
          </p:cNvPr>
          <p:cNvSpPr txBox="1"/>
          <p:nvPr/>
        </p:nvSpPr>
        <p:spPr>
          <a:xfrm>
            <a:off x="7810500" y="277728"/>
            <a:ext cx="1333500" cy="307777"/>
          </a:xfrm>
          <a:prstGeom prst="rect">
            <a:avLst/>
          </a:prstGeom>
          <a:noFill/>
        </p:spPr>
        <p:txBody>
          <a:bodyPr wrap="square" rtlCol="0">
            <a:spAutoFit/>
          </a:bodyPr>
          <a:lstStyle/>
          <a:p>
            <a:pPr algn="ctr"/>
            <a:r>
              <a:rPr lang="fr-FR" sz="1400" b="1" i="1" dirty="0">
                <a:solidFill>
                  <a:schemeClr val="accent4"/>
                </a:solidFill>
                <a:highlight>
                  <a:srgbClr val="E7F0F9"/>
                </a:highlight>
              </a:rPr>
              <a:t>Exploitation</a:t>
            </a:r>
          </a:p>
        </p:txBody>
      </p:sp>
    </p:spTree>
    <p:extLst>
      <p:ext uri="{BB962C8B-B14F-4D97-AF65-F5344CB8AC3E}">
        <p14:creationId xmlns:p14="http://schemas.microsoft.com/office/powerpoint/2010/main" val="2157241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23</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737661"/>
          </a:xfrm>
        </p:spPr>
        <p:txBody>
          <a:bodyPr/>
          <a:lstStyle/>
          <a:p>
            <a:r>
              <a:rPr lang="fr-FR" sz="2400" b="1" dirty="0">
                <a:solidFill>
                  <a:srgbClr val="3399FF"/>
                </a:solidFill>
              </a:rPr>
              <a:t>Question 3: </a:t>
            </a:r>
            <a:r>
              <a:rPr lang="fr-FR" sz="2400" dirty="0">
                <a:solidFill>
                  <a:srgbClr val="3399FF"/>
                </a:solidFill>
              </a:rPr>
              <a:t>Flux spécifique vers bâtiments AMH 2 / Alix</a:t>
            </a:r>
            <a:br>
              <a:rPr lang="fr-FR" sz="2400" dirty="0"/>
            </a:br>
            <a:r>
              <a:rPr lang="fr-FR" sz="2000" dirty="0"/>
              <a:t>Comment intégreriez-vous le flux spécifique entre le bâtiment principal et les bâtiments AMH 2/Alix ? Quel nombre de </a:t>
            </a:r>
            <a:r>
              <a:rPr lang="fr-FR" sz="2000" b="0" i="0" u="none" strike="noStrike" baseline="0" dirty="0"/>
              <a:t>TAL (AGV, AMR, etc.)</a:t>
            </a:r>
            <a:r>
              <a:rPr lang="fr-FR" sz="2000" dirty="0"/>
              <a:t> recommandez-vous pour ce flux dédié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Présentez votre méthodologie d’analyse de l’impact de ce flux sur l’ensemble du système </a:t>
            </a:r>
            <a:r>
              <a:rPr lang="fr-FR" sz="1600" b="0" i="0" u="none" strike="noStrike" baseline="0" dirty="0"/>
              <a:t>TAL (AGV, AMR, etc.)</a:t>
            </a:r>
            <a:r>
              <a:rPr lang="fr-FR" sz="1600" dirty="0"/>
              <a:t>.</a:t>
            </a:r>
          </a:p>
          <a:p>
            <a:pPr marL="457200" indent="-457200" algn="just">
              <a:buFont typeface="Arial" panose="020B0604020202020204" pitchFamily="34" charset="0"/>
              <a:buChar char="•"/>
            </a:pPr>
            <a:r>
              <a:rPr lang="fr-FR" sz="1600" dirty="0"/>
              <a:t>Proposez une organisation dédiée avec un nombre précis de </a:t>
            </a:r>
            <a:r>
              <a:rPr lang="fr-FR" sz="1600" b="0" i="0" u="none" strike="noStrike" baseline="0" dirty="0"/>
              <a:t>TAL (AGV, AMR, etc.)</a:t>
            </a:r>
            <a:r>
              <a:rPr lang="fr-FR" sz="1600" dirty="0"/>
              <a:t> affectés à ce flux.</a:t>
            </a:r>
          </a:p>
          <a:p>
            <a:pPr marL="457200" indent="-457200" algn="just">
              <a:buFont typeface="Arial" panose="020B0604020202020204" pitchFamily="34" charset="0"/>
              <a:buChar char="•"/>
            </a:pPr>
            <a:r>
              <a:rPr lang="fr-FR" sz="1600" dirty="0"/>
              <a:t>Présentez votre analyse de compatibilité avec la configuration actuelle des locaux, ainsi que vos préconisations d’adaptations bâtimentaires éventuelles, en tenant compte notamment des contraintes de trajectoire, de giration, de flux de croisement entre TAL (AGV, AMR, etc.) et d’environnement.</a:t>
            </a:r>
          </a:p>
        </p:txBody>
      </p:sp>
      <p:sp>
        <p:nvSpPr>
          <p:cNvPr id="6" name="ZoneTexte 5">
            <a:extLst>
              <a:ext uri="{FF2B5EF4-FFF2-40B4-BE49-F238E27FC236}">
                <a16:creationId xmlns:a16="http://schemas.microsoft.com/office/drawing/2014/main" id="{A8D3DE69-F102-4D89-BE12-C212FDA9976C}"/>
              </a:ext>
            </a:extLst>
          </p:cNvPr>
          <p:cNvSpPr txBox="1"/>
          <p:nvPr/>
        </p:nvSpPr>
        <p:spPr>
          <a:xfrm>
            <a:off x="8020049" y="40326"/>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1104239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24</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916861" cy="2581653"/>
          </a:xfrm>
        </p:spPr>
        <p:txBody>
          <a:bodyPr/>
          <a:lstStyle/>
          <a:p>
            <a:r>
              <a:rPr lang="fr-FR" sz="2400" b="1" dirty="0">
                <a:solidFill>
                  <a:srgbClr val="3399FF"/>
                </a:solidFill>
              </a:rPr>
              <a:t>Question 4: </a:t>
            </a:r>
            <a:r>
              <a:rPr lang="fr-FR" sz="2400" dirty="0">
                <a:solidFill>
                  <a:srgbClr val="3399FF"/>
                </a:solidFill>
              </a:rPr>
              <a:t>Fonctionnement global, continuité du service et gestion des flux</a:t>
            </a:r>
            <a:br>
              <a:rPr lang="fr-FR" sz="2400" dirty="0"/>
            </a:br>
            <a:r>
              <a:rPr lang="fr-FR" sz="1600" dirty="0"/>
              <a:t>Comment comptez-vous organiser et piloter le fonctionnement global du système afin de garantir la continuité du service, optimiser les délais de livraison et assurer une distribution fluide et rapide dans l’ensemble du bâtiment ? </a:t>
            </a:r>
            <a:br>
              <a:rPr lang="fr-FR" sz="1600" dirty="0"/>
            </a:br>
            <a:r>
              <a:rPr lang="fr-FR" sz="1600" dirty="0"/>
              <a:t>Comment gérez-vous la maintenance, l’édition des codes-barres, l’intégration ponctuelle de circuits de dépannage, et l’adaptation du séquençage ?</a:t>
            </a:r>
            <a:br>
              <a:rPr lang="fr-FR" sz="1600" dirty="0"/>
            </a:br>
            <a:r>
              <a:rPr lang="fr-FR" sz="1600" dirty="0"/>
              <a:t>Comment réagissez-vous face à une perturbation des flux (retards, livraisons incomplètes) ou à des pics d’activité imprévus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979175"/>
            <a:ext cx="7916862" cy="2943788"/>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Décrivez votre organisation pour assurer le bon fonctionnement quotidien du système (supervision, outils de pilotage, indicateurs).</a:t>
            </a:r>
          </a:p>
          <a:p>
            <a:pPr marL="457200" indent="-457200" algn="just">
              <a:buFont typeface="Arial" panose="020B0604020202020204" pitchFamily="34" charset="0"/>
              <a:buChar char="•"/>
            </a:pPr>
            <a:r>
              <a:rPr lang="fr-FR" sz="1600" dirty="0"/>
              <a:t>Expliquez vos actions pour optimiser les délais de livraison et garantir une fluidité continue, y compris en cas de surcharge ponctuelle.</a:t>
            </a:r>
          </a:p>
          <a:p>
            <a:pPr marL="457200" indent="-457200" algn="just">
              <a:buFont typeface="Arial" panose="020B0604020202020204" pitchFamily="34" charset="0"/>
              <a:buChar char="•"/>
            </a:pPr>
            <a:r>
              <a:rPr lang="fr-FR" sz="1600" dirty="0"/>
              <a:t>Expliquez votre capacité d’adaptation du séquençage des missions </a:t>
            </a:r>
            <a:r>
              <a:rPr lang="fr-FR" sz="1600" b="0" i="0" u="none" strike="noStrike" baseline="0" dirty="0"/>
              <a:t>TAL (AGV, AMR, etc.)</a:t>
            </a:r>
            <a:r>
              <a:rPr lang="fr-FR" sz="1600" dirty="0"/>
              <a:t> face à une demande d’ajustement.</a:t>
            </a:r>
          </a:p>
          <a:p>
            <a:pPr marL="457200" indent="-457200" algn="just">
              <a:buFont typeface="Arial" panose="020B0604020202020204" pitchFamily="34" charset="0"/>
              <a:buChar char="•"/>
            </a:pPr>
            <a:r>
              <a:rPr lang="fr-FR" sz="1600" dirty="0"/>
              <a:t>Détaillez la gestion de la maintenance, de l’édition des codes-barres et la capacité à intégrer ponctuellement des circuits de dépannage non anticipés.</a:t>
            </a:r>
          </a:p>
          <a:p>
            <a:pPr marL="457200" indent="-457200" algn="just">
              <a:buFont typeface="Arial" panose="020B0604020202020204" pitchFamily="34" charset="0"/>
              <a:buChar char="•"/>
            </a:pPr>
            <a:r>
              <a:rPr lang="fr-FR" sz="1600" dirty="0"/>
              <a:t>Donnez des exemples concrets de gestion de perturbations et de pics d’activité dans des environnements hospitaliers ou logistiques complexes.</a:t>
            </a:r>
          </a:p>
          <a:p>
            <a:pPr algn="just"/>
            <a:endParaRPr lang="fr-FR" sz="1600" dirty="0"/>
          </a:p>
        </p:txBody>
      </p:sp>
      <p:sp>
        <p:nvSpPr>
          <p:cNvPr id="7" name="ZoneTexte 6">
            <a:extLst>
              <a:ext uri="{FF2B5EF4-FFF2-40B4-BE49-F238E27FC236}">
                <a16:creationId xmlns:a16="http://schemas.microsoft.com/office/drawing/2014/main" id="{D9293763-917B-4656-B938-6FAC2E9D656E}"/>
              </a:ext>
            </a:extLst>
          </p:cNvPr>
          <p:cNvSpPr txBox="1"/>
          <p:nvPr/>
        </p:nvSpPr>
        <p:spPr>
          <a:xfrm>
            <a:off x="7904768" y="38750"/>
            <a:ext cx="1333500" cy="307777"/>
          </a:xfrm>
          <a:prstGeom prst="rect">
            <a:avLst/>
          </a:prstGeom>
          <a:noFill/>
        </p:spPr>
        <p:txBody>
          <a:bodyPr wrap="square" rtlCol="0">
            <a:spAutoFit/>
          </a:bodyPr>
          <a:lstStyle/>
          <a:p>
            <a:pPr algn="ctr"/>
            <a:r>
              <a:rPr lang="fr-FR" sz="1400" b="1" i="1" dirty="0">
                <a:solidFill>
                  <a:schemeClr val="accent4"/>
                </a:solidFill>
                <a:highlight>
                  <a:srgbClr val="E7F0F9"/>
                </a:highlight>
              </a:rPr>
              <a:t>Exploitation</a:t>
            </a:r>
          </a:p>
        </p:txBody>
      </p:sp>
    </p:spTree>
    <p:extLst>
      <p:ext uri="{BB962C8B-B14F-4D97-AF65-F5344CB8AC3E}">
        <p14:creationId xmlns:p14="http://schemas.microsoft.com/office/powerpoint/2010/main" val="1063469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25</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338374"/>
            <a:ext cx="7514605" cy="1077431"/>
          </a:xfrm>
        </p:spPr>
        <p:txBody>
          <a:bodyPr/>
          <a:lstStyle/>
          <a:p>
            <a:r>
              <a:rPr lang="fr-FR" sz="2400" b="1" dirty="0">
                <a:solidFill>
                  <a:srgbClr val="3399FF"/>
                </a:solidFill>
              </a:rPr>
              <a:t>Question 5: </a:t>
            </a:r>
            <a:r>
              <a:rPr lang="fr-FR" sz="2400" dirty="0">
                <a:solidFill>
                  <a:srgbClr val="3399FF"/>
                </a:solidFill>
              </a:rPr>
              <a:t>Organisation spatiale de la gare au niveau -2</a:t>
            </a:r>
            <a:br>
              <a:rPr lang="fr-FR" sz="2400" dirty="0"/>
            </a:br>
            <a:r>
              <a:rPr lang="fr-FR" sz="2000" dirty="0"/>
              <a:t>Quelle organisation proposez-vous pour assurer la bonne cohabitation de différents flux de contenants?</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1707038"/>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Proposez des solutions pour éviter les conflits de flux et assurer la fluidité.</a:t>
            </a:r>
          </a:p>
          <a:p>
            <a:pPr marL="457200" indent="-457200" algn="just">
              <a:buFont typeface="Arial" panose="020B0604020202020204" pitchFamily="34" charset="0"/>
              <a:buChar char="•"/>
            </a:pPr>
            <a:r>
              <a:rPr lang="fr-FR" sz="1600" dirty="0"/>
              <a:t>Présentez des exemples d’organisation similaires que vous avez mises en place</a:t>
            </a:r>
          </a:p>
        </p:txBody>
      </p:sp>
      <p:sp>
        <p:nvSpPr>
          <p:cNvPr id="6" name="ZoneTexte 5">
            <a:extLst>
              <a:ext uri="{FF2B5EF4-FFF2-40B4-BE49-F238E27FC236}">
                <a16:creationId xmlns:a16="http://schemas.microsoft.com/office/drawing/2014/main" id="{A403AAB1-8D96-4AAA-8F5B-8F13E9101089}"/>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19978476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26</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929078"/>
          </a:xfrm>
        </p:spPr>
        <p:txBody>
          <a:bodyPr/>
          <a:lstStyle/>
          <a:p>
            <a:r>
              <a:rPr lang="fr-FR" sz="2400" b="1" dirty="0">
                <a:solidFill>
                  <a:srgbClr val="3399FF"/>
                </a:solidFill>
              </a:rPr>
              <a:t>Question 6: </a:t>
            </a:r>
            <a:r>
              <a:rPr lang="fr-FR" sz="2400" dirty="0">
                <a:solidFill>
                  <a:srgbClr val="3399FF"/>
                </a:solidFill>
              </a:rPr>
              <a:t>Organisation des gares dans les étages</a:t>
            </a:r>
            <a:br>
              <a:rPr lang="fr-FR" sz="2400" dirty="0"/>
            </a:br>
            <a:r>
              <a:rPr lang="fr-FR" sz="2000" dirty="0"/>
              <a:t>Comment organisez-vous les gares pour optimiser le nombre d’emplacements et faciliter le positionnement des contenants, notamment en tenant compte des difficultés liées au poids des chariots et à la perception des rails par les agents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Décrivez les solutions ergonomiques et techniques que vous proposez pour faciliter la manipulation.</a:t>
            </a:r>
          </a:p>
          <a:p>
            <a:pPr marL="457200" indent="-457200" algn="just">
              <a:buFont typeface="Arial" panose="020B0604020202020204" pitchFamily="34" charset="0"/>
              <a:buChar char="•"/>
            </a:pPr>
            <a:r>
              <a:rPr lang="fr-FR" sz="1600" dirty="0"/>
              <a:t>Précisez les recommandations pour le nombre et l’emplacement des gares.</a:t>
            </a:r>
          </a:p>
          <a:p>
            <a:pPr marL="457200" indent="-457200" algn="just">
              <a:buFont typeface="Arial" panose="020B0604020202020204" pitchFamily="34" charset="0"/>
              <a:buChar char="•"/>
            </a:pPr>
            <a:r>
              <a:rPr lang="fr-FR" sz="1600" dirty="0"/>
              <a:t>Présentez vos recommandation pour l’organisation de la gare spéciale blocs au E1</a:t>
            </a:r>
          </a:p>
          <a:p>
            <a:pPr marL="457200" indent="-457200" algn="just">
              <a:buFont typeface="Arial" panose="020B0604020202020204" pitchFamily="34" charset="0"/>
              <a:buChar char="•"/>
            </a:pPr>
            <a:r>
              <a:rPr lang="fr-FR" sz="1600" dirty="0"/>
              <a:t>Donnez des références d’installations avec des problématiques similaires</a:t>
            </a:r>
          </a:p>
        </p:txBody>
      </p:sp>
      <p:sp>
        <p:nvSpPr>
          <p:cNvPr id="6" name="ZoneTexte 5">
            <a:extLst>
              <a:ext uri="{FF2B5EF4-FFF2-40B4-BE49-F238E27FC236}">
                <a16:creationId xmlns:a16="http://schemas.microsoft.com/office/drawing/2014/main" id="{2DECC816-5737-4FC2-BF39-64089B5FF9C5}"/>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4081143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27</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737661"/>
          </a:xfrm>
        </p:spPr>
        <p:txBody>
          <a:bodyPr/>
          <a:lstStyle/>
          <a:p>
            <a:r>
              <a:rPr lang="fr-FR" sz="2400" b="1" dirty="0">
                <a:solidFill>
                  <a:srgbClr val="3399FF"/>
                </a:solidFill>
              </a:rPr>
              <a:t>Question 7: </a:t>
            </a:r>
            <a:r>
              <a:rPr lang="fr-FR" sz="2400" dirty="0">
                <a:solidFill>
                  <a:srgbClr val="3399FF"/>
                </a:solidFill>
              </a:rPr>
              <a:t>Procédure de flux dégradé</a:t>
            </a:r>
            <a:br>
              <a:rPr lang="fr-FR" sz="2400" dirty="0"/>
            </a:br>
            <a:r>
              <a:rPr lang="fr-FR" sz="2400" dirty="0"/>
              <a:t>Quelle est votre procédure en cas de défaillance du système </a:t>
            </a:r>
            <a:r>
              <a:rPr lang="fr-FR" sz="2400" b="0" i="0" u="none" strike="noStrike" baseline="0" dirty="0"/>
              <a:t>TAL (AGV, AMR, etc.)</a:t>
            </a:r>
            <a:r>
              <a:rPr lang="fr-FR" sz="2400" dirty="0"/>
              <a:t> pour assurer la continuité des flux logistiques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Présentez votre plan de continuité ou de secours en cas de panne totale ou partielle.</a:t>
            </a:r>
          </a:p>
          <a:p>
            <a:pPr marL="457200" indent="-457200" algn="just">
              <a:buFont typeface="Arial" panose="020B0604020202020204" pitchFamily="34" charset="0"/>
              <a:buChar char="•"/>
            </a:pPr>
            <a:r>
              <a:rPr lang="fr-FR" sz="1600" dirty="0"/>
              <a:t>Expliquez les solutions alternatives proposées (modes manuels, interventions rapides, etc.).</a:t>
            </a:r>
          </a:p>
          <a:p>
            <a:pPr marL="457200" indent="-457200" algn="just">
              <a:buFont typeface="Arial" panose="020B0604020202020204" pitchFamily="34" charset="0"/>
              <a:buChar char="•"/>
            </a:pPr>
            <a:r>
              <a:rPr lang="fr-FR" sz="1600" dirty="0"/>
              <a:t>Fournissez des exemples où cette procédure a été mise en œuvre</a:t>
            </a:r>
          </a:p>
        </p:txBody>
      </p:sp>
      <p:sp>
        <p:nvSpPr>
          <p:cNvPr id="7" name="ZoneTexte 6">
            <a:extLst>
              <a:ext uri="{FF2B5EF4-FFF2-40B4-BE49-F238E27FC236}">
                <a16:creationId xmlns:a16="http://schemas.microsoft.com/office/drawing/2014/main" id="{24118481-7EB6-4897-A834-754382487F3A}"/>
              </a:ext>
            </a:extLst>
          </p:cNvPr>
          <p:cNvSpPr txBox="1"/>
          <p:nvPr/>
        </p:nvSpPr>
        <p:spPr>
          <a:xfrm>
            <a:off x="7810500" y="277728"/>
            <a:ext cx="1333500" cy="307777"/>
          </a:xfrm>
          <a:prstGeom prst="rect">
            <a:avLst/>
          </a:prstGeom>
          <a:noFill/>
        </p:spPr>
        <p:txBody>
          <a:bodyPr wrap="square" rtlCol="0">
            <a:spAutoFit/>
          </a:bodyPr>
          <a:lstStyle/>
          <a:p>
            <a:pPr algn="ctr"/>
            <a:r>
              <a:rPr lang="fr-FR" sz="1400" b="1" i="1" dirty="0">
                <a:solidFill>
                  <a:schemeClr val="accent4"/>
                </a:solidFill>
                <a:highlight>
                  <a:srgbClr val="E7F0F9"/>
                </a:highlight>
              </a:rPr>
              <a:t>Exploitation</a:t>
            </a:r>
          </a:p>
        </p:txBody>
      </p:sp>
    </p:spTree>
    <p:extLst>
      <p:ext uri="{BB962C8B-B14F-4D97-AF65-F5344CB8AC3E}">
        <p14:creationId xmlns:p14="http://schemas.microsoft.com/office/powerpoint/2010/main" val="4245477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28</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568784"/>
          </a:xfrm>
        </p:spPr>
        <p:txBody>
          <a:bodyPr/>
          <a:lstStyle/>
          <a:p>
            <a:r>
              <a:rPr lang="fr-FR" sz="2400" b="1" dirty="0">
                <a:solidFill>
                  <a:srgbClr val="3399FF"/>
                </a:solidFill>
              </a:rPr>
              <a:t>Question 8: </a:t>
            </a:r>
            <a:r>
              <a:rPr lang="fr-FR" sz="2400" dirty="0">
                <a:solidFill>
                  <a:srgbClr val="3399FF"/>
                </a:solidFill>
              </a:rPr>
              <a:t>Transport d’objets fragiles (biomédicaux)</a:t>
            </a:r>
            <a:br>
              <a:rPr lang="fr-FR" sz="2400" dirty="0"/>
            </a:br>
            <a:r>
              <a:rPr lang="fr-FR" sz="2400" dirty="0"/>
              <a:t>Quelles solutions proposez-vous pour le transport sécurisé d’objets fragiles, notamment biomédicaux ? </a:t>
            </a:r>
            <a:r>
              <a:rPr lang="fr-FR" sz="1400" dirty="0"/>
              <a:t>(exemple: Pousse seringue électrique, électrocardiogramme, moniteur pour la tension, etc.)</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Décrivez les équipements, protections ou procédés spécifiques prévus.</a:t>
            </a:r>
          </a:p>
          <a:p>
            <a:pPr marL="457200" indent="-457200" algn="just">
              <a:buFont typeface="Arial" panose="020B0604020202020204" pitchFamily="34" charset="0"/>
              <a:buChar char="•"/>
            </a:pPr>
            <a:r>
              <a:rPr lang="fr-FR" sz="1600" dirty="0"/>
              <a:t>Présentez les garanties de sécurité et de traçabilité associées.</a:t>
            </a:r>
          </a:p>
          <a:p>
            <a:pPr marL="457200" indent="-457200" algn="just">
              <a:buFont typeface="Arial" panose="020B0604020202020204" pitchFamily="34" charset="0"/>
              <a:buChar char="•"/>
            </a:pPr>
            <a:r>
              <a:rPr lang="fr-FR" sz="1600" dirty="0"/>
              <a:t>Donnez des exemples de réalisations similaires.</a:t>
            </a:r>
          </a:p>
        </p:txBody>
      </p:sp>
      <p:sp>
        <p:nvSpPr>
          <p:cNvPr id="6" name="ZoneTexte 5">
            <a:extLst>
              <a:ext uri="{FF2B5EF4-FFF2-40B4-BE49-F238E27FC236}">
                <a16:creationId xmlns:a16="http://schemas.microsoft.com/office/drawing/2014/main" id="{3AFA58B4-826B-4E03-983F-2A6F4E31D4C7}"/>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33996044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29</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964936"/>
          </a:xfrm>
        </p:spPr>
        <p:txBody>
          <a:bodyPr/>
          <a:lstStyle/>
          <a:p>
            <a:r>
              <a:rPr lang="fr-FR" sz="2400" b="1" dirty="0">
                <a:solidFill>
                  <a:srgbClr val="3399FF"/>
                </a:solidFill>
              </a:rPr>
              <a:t>Question 9: </a:t>
            </a:r>
            <a:r>
              <a:rPr lang="fr-FR" sz="2400" dirty="0">
                <a:solidFill>
                  <a:srgbClr val="3399FF"/>
                </a:solidFill>
              </a:rPr>
              <a:t>Interfaçage avec les systèmes (incluant les monte-charges)</a:t>
            </a:r>
            <a:br>
              <a:rPr lang="fr-FR" sz="2400" dirty="0"/>
            </a:br>
            <a:r>
              <a:rPr lang="fr-FR" sz="2000" dirty="0"/>
              <a:t>Comment garantissez-vous un interfaçage efficace entre les </a:t>
            </a:r>
            <a:r>
              <a:rPr lang="fr-FR" sz="2000" b="0" i="0" u="none" strike="noStrike" baseline="0" dirty="0"/>
              <a:t>TAL (AGV, AMR, etc.)</a:t>
            </a:r>
            <a:r>
              <a:rPr lang="fr-FR" sz="2000" dirty="0"/>
              <a:t> et les monte-charges afin d’éviter les pertes de temps liées à des dysfonctionnements ou coupures de réseau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2479039"/>
            <a:ext cx="7916862" cy="3443923"/>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Décrivez la technologie et les protocoles utilisés pour l’interfaçage.</a:t>
            </a:r>
          </a:p>
          <a:p>
            <a:pPr marL="457200" indent="-457200" algn="just">
              <a:buFont typeface="Arial" panose="020B0604020202020204" pitchFamily="34" charset="0"/>
              <a:buChar char="•"/>
            </a:pPr>
            <a:r>
              <a:rPr lang="fr-FR" sz="1600" dirty="0"/>
              <a:t>Présentez vos solutions de résilience en cas de perte de communication ou panne.</a:t>
            </a:r>
          </a:p>
          <a:p>
            <a:pPr marL="457200" indent="-457200" algn="just">
              <a:buFont typeface="Arial" panose="020B0604020202020204" pitchFamily="34" charset="0"/>
              <a:buChar char="•"/>
            </a:pPr>
            <a:r>
              <a:rPr lang="fr-FR" sz="1600" dirty="0"/>
              <a:t>Donnez des références d’intégrations réussies</a:t>
            </a:r>
          </a:p>
          <a:p>
            <a:pPr marL="457200" indent="-457200" algn="just">
              <a:buFont typeface="Arial" panose="020B0604020202020204" pitchFamily="34" charset="0"/>
              <a:buChar char="•"/>
            </a:pPr>
            <a:r>
              <a:rPr lang="fr-FR" sz="1600" dirty="0"/>
              <a:t>Précisez le comportement de vos TAL en cas d’indisponibilité temporaire ou de shunt d’un monte-charge (ascenseur neutralisé ou hors service).</a:t>
            </a:r>
          </a:p>
          <a:p>
            <a:pPr marL="457200" indent="-457200" algn="just">
              <a:buFont typeface="Arial" panose="020B0604020202020204" pitchFamily="34" charset="0"/>
              <a:buChar char="•"/>
            </a:pPr>
            <a:r>
              <a:rPr lang="fr-FR" sz="1600" dirty="0"/>
              <a:t>Formulez vos préconisations techniques pour les monte-charges afin de garantir un transfert de charge fluide, sécurisé et compatible avec vos équipements</a:t>
            </a:r>
          </a:p>
          <a:p>
            <a:pPr marL="457200" indent="-457200" algn="just">
              <a:buFont typeface="Arial" panose="020B0604020202020204" pitchFamily="34" charset="0"/>
              <a:buChar char="•"/>
            </a:pPr>
            <a:r>
              <a:rPr lang="fr-FR" sz="1600" dirty="0"/>
              <a:t>Indiquez vos recommandations en matière de protection des sols dans les zones de circulation des TAL (revêtement, résistance, marquage, prévention de l’usure ou des dégradations).</a:t>
            </a:r>
          </a:p>
          <a:p>
            <a:pPr marL="457200" indent="-457200" algn="just">
              <a:buFont typeface="Arial" panose="020B0604020202020204" pitchFamily="34" charset="0"/>
              <a:buChar char="•"/>
            </a:pPr>
            <a:endParaRPr lang="fr-FR" sz="1600" dirty="0"/>
          </a:p>
          <a:p>
            <a:pPr marL="457200" indent="-457200" algn="just">
              <a:buFont typeface="Arial" panose="020B0604020202020204" pitchFamily="34" charset="0"/>
              <a:buChar char="•"/>
            </a:pPr>
            <a:endParaRPr lang="fr-FR" sz="1600" dirty="0"/>
          </a:p>
        </p:txBody>
      </p:sp>
      <p:sp>
        <p:nvSpPr>
          <p:cNvPr id="6" name="ZoneTexte 5">
            <a:extLst>
              <a:ext uri="{FF2B5EF4-FFF2-40B4-BE49-F238E27FC236}">
                <a16:creationId xmlns:a16="http://schemas.microsoft.com/office/drawing/2014/main" id="{C92620B3-11E8-4F0D-B8CA-279760B3A2E6}"/>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3431153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8D5B470-7593-467D-B12D-4FE28B7D1BA7}"/>
              </a:ext>
            </a:extLst>
          </p:cNvPr>
          <p:cNvSpPr>
            <a:spLocks noGrp="1"/>
          </p:cNvSpPr>
          <p:nvPr>
            <p:ph type="sldNum" sz="quarter" idx="12"/>
          </p:nvPr>
        </p:nvSpPr>
        <p:spPr/>
        <p:txBody>
          <a:bodyPr/>
          <a:lstStyle/>
          <a:p>
            <a:fld id="{55E21D86-1767-1A42-92FC-765825466467}" type="slidenum">
              <a:rPr lang="fr-FR" smtClean="0"/>
              <a:pPr/>
              <a:t>3</a:t>
            </a:fld>
            <a:endParaRPr lang="fr-FR"/>
          </a:p>
        </p:txBody>
      </p:sp>
      <p:sp>
        <p:nvSpPr>
          <p:cNvPr id="4" name="Titre 3">
            <a:extLst>
              <a:ext uri="{FF2B5EF4-FFF2-40B4-BE49-F238E27FC236}">
                <a16:creationId xmlns:a16="http://schemas.microsoft.com/office/drawing/2014/main" id="{ECF4782F-DF30-464A-9F82-1A8DCF670C9C}"/>
              </a:ext>
            </a:extLst>
          </p:cNvPr>
          <p:cNvSpPr>
            <a:spLocks noGrp="1"/>
          </p:cNvSpPr>
          <p:nvPr>
            <p:ph type="title"/>
          </p:nvPr>
        </p:nvSpPr>
        <p:spPr>
          <a:xfrm>
            <a:off x="1172194" y="123840"/>
            <a:ext cx="7514605" cy="1048012"/>
          </a:xfrm>
        </p:spPr>
        <p:txBody>
          <a:bodyPr/>
          <a:lstStyle/>
          <a:p>
            <a:r>
              <a:rPr lang="fr-FR" dirty="0"/>
              <a:t>Objet du dossier de sourcing TAL</a:t>
            </a:r>
            <a:endParaRPr lang="fr-FR" dirty="0">
              <a:solidFill>
                <a:srgbClr val="3399FF"/>
              </a:solidFill>
            </a:endParaRPr>
          </a:p>
        </p:txBody>
      </p:sp>
      <p:sp>
        <p:nvSpPr>
          <p:cNvPr id="5" name="Espace réservé du contenu 4">
            <a:extLst>
              <a:ext uri="{FF2B5EF4-FFF2-40B4-BE49-F238E27FC236}">
                <a16:creationId xmlns:a16="http://schemas.microsoft.com/office/drawing/2014/main" id="{21FABCA8-D11F-455F-B6FB-F3A5DE4E5464}"/>
              </a:ext>
            </a:extLst>
          </p:cNvPr>
          <p:cNvSpPr>
            <a:spLocks noGrp="1"/>
          </p:cNvSpPr>
          <p:nvPr>
            <p:ph sz="quarter" idx="13"/>
          </p:nvPr>
        </p:nvSpPr>
        <p:spPr>
          <a:xfrm>
            <a:off x="522288" y="1266824"/>
            <a:ext cx="7916862" cy="4927787"/>
          </a:xfrm>
        </p:spPr>
        <p:txBody>
          <a:bodyPr vert="horz" lIns="91440" tIns="45720" rIns="91440" bIns="45720" rtlCol="0" anchor="t">
            <a:normAutofit fontScale="92500"/>
          </a:bodyPr>
          <a:lstStyle/>
          <a:p>
            <a:r>
              <a:rPr lang="fr-FR" sz="1600" dirty="0">
                <a:latin typeface="Arial"/>
                <a:cs typeface="Arial"/>
              </a:rPr>
              <a:t>Dans le cadre de la mise en service du nouveau bâtiment Brès, le CHU souhaite s’équiper d’un système de TAL pour assurer les flux logistiques internes.</a:t>
            </a:r>
          </a:p>
          <a:p>
            <a:r>
              <a:rPr lang="fr-FR" sz="1600" dirty="0">
                <a:latin typeface="Arial"/>
                <a:cs typeface="Arial"/>
              </a:rPr>
              <a:t>Le présent dossier vise à identifier un prestataire capable de répondre aux 2 besoins ci-dessous:</a:t>
            </a:r>
          </a:p>
          <a:p>
            <a:pPr marL="342900" indent="-342900">
              <a:buFont typeface="+mj-lt"/>
              <a:buAutoNum type="arabicPeriod"/>
            </a:pPr>
            <a:r>
              <a:rPr lang="fr-FR" sz="1600" dirty="0">
                <a:latin typeface="Arial"/>
                <a:cs typeface="Arial"/>
              </a:rPr>
              <a:t>Prestation d’acquisition et de mise en service :</a:t>
            </a:r>
          </a:p>
          <a:p>
            <a:pPr marL="1085850" lvl="1" indent="-342900">
              <a:buFont typeface="Wingdings" panose="05000000000000000000" pitchFamily="2" charset="2"/>
              <a:buChar char="Ø"/>
            </a:pPr>
            <a:r>
              <a:rPr lang="fr-FR" sz="1200" dirty="0">
                <a:latin typeface="Arial"/>
                <a:cs typeface="Arial"/>
              </a:rPr>
              <a:t>Étude de faisabilité et définition des flux logistiques</a:t>
            </a:r>
          </a:p>
          <a:p>
            <a:pPr marL="1085850" lvl="1" indent="-342900">
              <a:buFont typeface="Wingdings" panose="05000000000000000000" pitchFamily="2" charset="2"/>
              <a:buChar char="Ø"/>
            </a:pPr>
            <a:r>
              <a:rPr lang="fr-FR" sz="1200" dirty="0">
                <a:latin typeface="Arial"/>
                <a:cs typeface="Arial"/>
              </a:rPr>
              <a:t>Conception et fourniture des </a:t>
            </a:r>
            <a:r>
              <a:rPr lang="fr-FR" sz="1200" b="0" i="0" u="none" strike="noStrike" baseline="0" dirty="0"/>
              <a:t>TAL (AGV, AMR, etc.)</a:t>
            </a:r>
            <a:endParaRPr lang="fr-FR" sz="1200" dirty="0">
              <a:latin typeface="Arial"/>
              <a:cs typeface="Arial"/>
            </a:endParaRPr>
          </a:p>
          <a:p>
            <a:pPr marL="1085850" lvl="1" indent="-342900">
              <a:buFont typeface="Wingdings" panose="05000000000000000000" pitchFamily="2" charset="2"/>
              <a:buChar char="Ø"/>
            </a:pPr>
            <a:r>
              <a:rPr lang="fr-FR" sz="1200" dirty="0">
                <a:latin typeface="Arial"/>
                <a:cs typeface="Arial"/>
              </a:rPr>
              <a:t>Installation du système et infrastructure associée</a:t>
            </a:r>
          </a:p>
          <a:p>
            <a:pPr marL="1085850" lvl="1" indent="-342900">
              <a:buFont typeface="Wingdings" panose="05000000000000000000" pitchFamily="2" charset="2"/>
              <a:buChar char="Ø"/>
            </a:pPr>
            <a:r>
              <a:rPr lang="fr-FR" sz="1200" dirty="0">
                <a:latin typeface="Arial"/>
                <a:cs typeface="Arial"/>
              </a:rPr>
              <a:t>Livraison, mise en service et formation des équipes</a:t>
            </a:r>
          </a:p>
          <a:p>
            <a:pPr marL="342900" indent="-342900">
              <a:buFont typeface="+mj-lt"/>
              <a:buAutoNum type="arabicPeriod"/>
            </a:pPr>
            <a:r>
              <a:rPr lang="fr-FR" sz="1600" dirty="0">
                <a:latin typeface="Arial"/>
                <a:cs typeface="Arial"/>
              </a:rPr>
              <a:t>Prestation d’exploitation avec engagement de résultats :</a:t>
            </a:r>
          </a:p>
          <a:p>
            <a:pPr marL="1085850" lvl="1" indent="-342900">
              <a:buFont typeface="Wingdings" panose="05000000000000000000" pitchFamily="2" charset="2"/>
              <a:buChar char="Ø"/>
            </a:pPr>
            <a:r>
              <a:rPr lang="fr-FR" sz="1200" dirty="0">
                <a:latin typeface="Arial"/>
                <a:cs typeface="Arial"/>
              </a:rPr>
              <a:t>Exploitation totale du système </a:t>
            </a:r>
            <a:r>
              <a:rPr lang="fr-FR" sz="1200" b="0" i="0" u="none" strike="noStrike" baseline="0" dirty="0"/>
              <a:t>TAL (AGV, AMR, etc.)</a:t>
            </a:r>
            <a:endParaRPr lang="fr-FR" sz="1200" dirty="0">
              <a:latin typeface="Arial"/>
              <a:cs typeface="Arial"/>
            </a:endParaRPr>
          </a:p>
          <a:p>
            <a:pPr marL="1085850" lvl="1" indent="-342900">
              <a:buFont typeface="Wingdings" panose="05000000000000000000" pitchFamily="2" charset="2"/>
              <a:buChar char="Ø"/>
            </a:pPr>
            <a:r>
              <a:rPr lang="fr-FR" sz="1200" dirty="0">
                <a:latin typeface="Arial"/>
                <a:cs typeface="Arial"/>
              </a:rPr>
              <a:t>Maintenance préventive et corrective</a:t>
            </a:r>
          </a:p>
          <a:p>
            <a:pPr marL="1085850" lvl="1" indent="-342900">
              <a:buFont typeface="Wingdings" panose="05000000000000000000" pitchFamily="2" charset="2"/>
              <a:buChar char="Ø"/>
            </a:pPr>
            <a:r>
              <a:rPr lang="fr-FR" sz="1200" dirty="0">
                <a:latin typeface="Arial"/>
                <a:cs typeface="Arial"/>
              </a:rPr>
              <a:t>Supervision des flux et garantie de performance continue</a:t>
            </a:r>
          </a:p>
          <a:p>
            <a:pPr marL="1085850" lvl="1" indent="-342900">
              <a:buFont typeface="Wingdings" panose="05000000000000000000" pitchFamily="2" charset="2"/>
              <a:buChar char="Ø"/>
            </a:pPr>
            <a:r>
              <a:rPr lang="fr-FR" sz="1200" dirty="0">
                <a:latin typeface="Arial"/>
                <a:cs typeface="Arial"/>
              </a:rPr>
              <a:t>Assistance et formation des différents utilisateurs</a:t>
            </a:r>
          </a:p>
          <a:p>
            <a:pPr marL="1085850" lvl="1" indent="-342900">
              <a:buFont typeface="Wingdings" panose="05000000000000000000" pitchFamily="2" charset="2"/>
              <a:buChar char="Ø"/>
            </a:pPr>
            <a:endParaRPr lang="fr-FR" sz="1200" dirty="0">
              <a:latin typeface="Arial"/>
              <a:cs typeface="Arial"/>
            </a:endParaRPr>
          </a:p>
          <a:p>
            <a:r>
              <a:rPr lang="fr-FR" sz="1600" dirty="0">
                <a:latin typeface="Arial"/>
                <a:cs typeface="Arial"/>
              </a:rPr>
              <a:t>L’ensemble des informations techniques, architecturales et fonctionnelles nécessaires à la compréhension du projet est détaillé dans les sections suivantes du dossier. </a:t>
            </a:r>
          </a:p>
          <a:p>
            <a:endParaRPr lang="fr-FR" sz="1600" dirty="0">
              <a:latin typeface="Arial"/>
              <a:cs typeface="Arial"/>
            </a:endParaRPr>
          </a:p>
          <a:p>
            <a:r>
              <a:rPr lang="fr-FR" sz="1600" dirty="0">
                <a:latin typeface="Arial"/>
                <a:cs typeface="Arial"/>
              </a:rPr>
              <a:t>Dans ce dossier, nous pouvons évoquons les AGV comme solution de transport automatisé pour déplacer des contenants au sein du bâtiment. Toutefois, nous sommes ouverts à d'autres technologies, telles que les AMR, pouvant répondre aux mêmes besoins.</a:t>
            </a:r>
          </a:p>
        </p:txBody>
      </p:sp>
    </p:spTree>
    <p:extLst>
      <p:ext uri="{BB962C8B-B14F-4D97-AF65-F5344CB8AC3E}">
        <p14:creationId xmlns:p14="http://schemas.microsoft.com/office/powerpoint/2010/main" val="23243526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30</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1"/>
            <a:ext cx="7514605" cy="1563557"/>
          </a:xfrm>
        </p:spPr>
        <p:txBody>
          <a:bodyPr/>
          <a:lstStyle/>
          <a:p>
            <a:r>
              <a:rPr lang="fr-FR" sz="2400" b="1" dirty="0">
                <a:solidFill>
                  <a:srgbClr val="3399FF"/>
                </a:solidFill>
              </a:rPr>
              <a:t>Question 10: </a:t>
            </a:r>
            <a:r>
              <a:rPr lang="fr-FR" sz="2400" dirty="0">
                <a:solidFill>
                  <a:srgbClr val="3399FF"/>
                </a:solidFill>
              </a:rPr>
              <a:t>Interfaçage avec flux piéton</a:t>
            </a:r>
            <a:br>
              <a:rPr lang="fr-FR" sz="2400" dirty="0"/>
            </a:br>
            <a:r>
              <a:rPr lang="fr-FR" sz="1800" dirty="0"/>
              <a:t>Comment vos </a:t>
            </a:r>
            <a:r>
              <a:rPr lang="fr-FR" sz="1800" b="0" i="0" u="none" strike="noStrike" baseline="0" dirty="0"/>
              <a:t>TAL (AGV, AMR, etc.)</a:t>
            </a:r>
            <a:r>
              <a:rPr lang="fr-FR" sz="1800" dirty="0"/>
              <a:t> interagissent-ils avec les flux piétons et les systèmes d’arrêt d’urgence ? Comment évitez-vous les déclenchements intempestifs?</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1854359"/>
            <a:ext cx="7916862" cy="2306002"/>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Expliquez les dispositifs de sécurité et de gestion des interactions.</a:t>
            </a:r>
          </a:p>
          <a:p>
            <a:pPr marL="457200" indent="-457200" algn="just">
              <a:buFont typeface="Arial" panose="020B0604020202020204" pitchFamily="34" charset="0"/>
              <a:buChar char="•"/>
            </a:pPr>
            <a:r>
              <a:rPr lang="fr-FR" sz="1600" dirty="0"/>
              <a:t>Présentez vos méthodes pour limiter les interruptions non justifiées</a:t>
            </a:r>
          </a:p>
        </p:txBody>
      </p:sp>
      <p:sp>
        <p:nvSpPr>
          <p:cNvPr id="6" name="ZoneTexte 5">
            <a:extLst>
              <a:ext uri="{FF2B5EF4-FFF2-40B4-BE49-F238E27FC236}">
                <a16:creationId xmlns:a16="http://schemas.microsoft.com/office/drawing/2014/main" id="{40A97F45-2B5A-4501-85F5-9C9E7319AA14}"/>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30005198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31</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1"/>
            <a:ext cx="7514605" cy="1733239"/>
          </a:xfrm>
        </p:spPr>
        <p:txBody>
          <a:bodyPr/>
          <a:lstStyle/>
          <a:p>
            <a:r>
              <a:rPr lang="fr-FR" sz="2400" b="1" dirty="0">
                <a:solidFill>
                  <a:srgbClr val="3399FF"/>
                </a:solidFill>
              </a:rPr>
              <a:t>Question 11: </a:t>
            </a:r>
            <a:r>
              <a:rPr lang="fr-FR" sz="2400" dirty="0">
                <a:solidFill>
                  <a:srgbClr val="3399FF"/>
                </a:solidFill>
              </a:rPr>
              <a:t>Interfaçage avec autres flux et gestion de la cohabitation</a:t>
            </a:r>
            <a:br>
              <a:rPr lang="fr-FR" sz="2400" dirty="0"/>
            </a:br>
            <a:r>
              <a:rPr lang="fr-FR" sz="1800" dirty="0"/>
              <a:t>Comment garantissez-vous la cohabitation avec d’autres </a:t>
            </a:r>
            <a:r>
              <a:rPr lang="fr-FR" sz="1800" b="0" i="0" u="none" strike="noStrike" baseline="0" dirty="0"/>
              <a:t>TAL (AGV, AMR, etc.)</a:t>
            </a:r>
            <a:r>
              <a:rPr lang="fr-FR" sz="1800" dirty="0"/>
              <a:t> ou cobots (ex : pharmacie)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1973454"/>
            <a:ext cx="7916862" cy="2306002"/>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Expliquez les dispositifs de sécurité et de gestion des interactions.</a:t>
            </a:r>
          </a:p>
          <a:p>
            <a:pPr marL="457200" indent="-457200" algn="just">
              <a:buFont typeface="Arial" panose="020B0604020202020204" pitchFamily="34" charset="0"/>
              <a:buChar char="•"/>
            </a:pPr>
            <a:r>
              <a:rPr lang="fr-FR" sz="1600" dirty="0"/>
              <a:t>Présentez vos méthodes pour limiter les interruptions non justifiées.</a:t>
            </a:r>
          </a:p>
          <a:p>
            <a:pPr marL="457200" indent="-457200" algn="just">
              <a:buFont typeface="Arial" panose="020B0604020202020204" pitchFamily="34" charset="0"/>
              <a:buChar char="•"/>
            </a:pPr>
            <a:r>
              <a:rPr lang="fr-FR" sz="1600" dirty="0"/>
              <a:t>Donnez des exemples de gestion de cohabitation multi-flux</a:t>
            </a:r>
          </a:p>
        </p:txBody>
      </p:sp>
      <p:sp>
        <p:nvSpPr>
          <p:cNvPr id="6" name="ZoneTexte 5">
            <a:extLst>
              <a:ext uri="{FF2B5EF4-FFF2-40B4-BE49-F238E27FC236}">
                <a16:creationId xmlns:a16="http://schemas.microsoft.com/office/drawing/2014/main" id="{40A97F45-2B5A-4501-85F5-9C9E7319AA14}"/>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4023273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32</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2"/>
            <a:ext cx="7514605" cy="1931201"/>
          </a:xfrm>
        </p:spPr>
        <p:txBody>
          <a:bodyPr/>
          <a:lstStyle/>
          <a:p>
            <a:r>
              <a:rPr lang="fr-FR" sz="2400" b="1" dirty="0">
                <a:solidFill>
                  <a:srgbClr val="3399FF"/>
                </a:solidFill>
              </a:rPr>
              <a:t>Question 12: Recommandation pour le transport de petits objets par cobot</a:t>
            </a:r>
            <a:br>
              <a:rPr lang="fr-FR" sz="2400" b="1" dirty="0">
                <a:solidFill>
                  <a:srgbClr val="3399FF"/>
                </a:solidFill>
              </a:rPr>
            </a:br>
            <a:r>
              <a:rPr lang="fr-FR" sz="1800" dirty="0"/>
              <a:t>Quelles solutions proposez-vous pour le transport de petits objets (médicaments, dispositifs médicaux, etc.) à l’aide de cobots ou petits AMR ?</a:t>
            </a:r>
            <a:endParaRPr lang="fr-FR" sz="2400" b="1" dirty="0">
              <a:solidFill>
                <a:srgbClr val="00B0F0"/>
              </a:solidFill>
            </a:endParaRPr>
          </a:p>
        </p:txBody>
      </p:sp>
      <p:sp>
        <p:nvSpPr>
          <p:cNvPr id="6" name="ZoneTexte 5">
            <a:extLst>
              <a:ext uri="{FF2B5EF4-FFF2-40B4-BE49-F238E27FC236}">
                <a16:creationId xmlns:a16="http://schemas.microsoft.com/office/drawing/2014/main" id="{40A97F45-2B5A-4501-85F5-9C9E7319AA14}"/>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
        <p:nvSpPr>
          <p:cNvPr id="8" name="Espace réservé du contenu 4">
            <a:extLst>
              <a:ext uri="{FF2B5EF4-FFF2-40B4-BE49-F238E27FC236}">
                <a16:creationId xmlns:a16="http://schemas.microsoft.com/office/drawing/2014/main" id="{0F6ED133-579C-48CD-B185-0EC1F667476F}"/>
              </a:ext>
            </a:extLst>
          </p:cNvPr>
          <p:cNvSpPr>
            <a:spLocks noGrp="1"/>
          </p:cNvSpPr>
          <p:nvPr>
            <p:ph sz="quarter" idx="13"/>
          </p:nvPr>
        </p:nvSpPr>
        <p:spPr>
          <a:xfrm>
            <a:off x="522288" y="2142928"/>
            <a:ext cx="7916862" cy="2306002"/>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Présentez la ou les technologies proposées, avec leurs caractéristiques (dimensions utiles, charge, autonomie, sécurité…)</a:t>
            </a:r>
          </a:p>
          <a:p>
            <a:pPr marL="457200" indent="-457200" algn="just">
              <a:buFont typeface="Arial" panose="020B0604020202020204" pitchFamily="34" charset="0"/>
              <a:buChar char="•"/>
            </a:pPr>
            <a:r>
              <a:rPr lang="fr-FR" sz="1600" dirty="0"/>
              <a:t>Précisez les types de flux et d’environnements compatibles (zones sensibles, unités de soins, pharmacie…).</a:t>
            </a:r>
          </a:p>
          <a:p>
            <a:pPr marL="457200" indent="-457200" algn="just">
              <a:buFont typeface="Arial" panose="020B0604020202020204" pitchFamily="34" charset="0"/>
              <a:buChar char="•"/>
            </a:pPr>
            <a:r>
              <a:rPr lang="fr-FR" sz="1600" dirty="0"/>
              <a:t>Donnez des exemples concrets d’installations similaires.</a:t>
            </a:r>
          </a:p>
          <a:p>
            <a:pPr marL="457200" indent="-457200" algn="just">
              <a:buFont typeface="Arial" panose="020B0604020202020204" pitchFamily="34" charset="0"/>
              <a:buChar char="•"/>
            </a:pPr>
            <a:r>
              <a:rPr lang="fr-FR" sz="1600" dirty="0"/>
              <a:t>Indiquez la modularité et les possibilités d’évolution de votre solution.</a:t>
            </a:r>
          </a:p>
          <a:p>
            <a:pPr marL="457200" indent="-457200" algn="just">
              <a:buFont typeface="Arial" panose="020B0604020202020204" pitchFamily="34" charset="0"/>
              <a:buChar char="•"/>
            </a:pPr>
            <a:r>
              <a:rPr lang="fr-FR" sz="1600" dirty="0"/>
              <a:t>Décrivez les interfaces possibles avec d’autres systèmes (monte-charges…).</a:t>
            </a:r>
          </a:p>
          <a:p>
            <a:pPr marL="457200" indent="-457200" algn="just">
              <a:buFont typeface="Arial" panose="020B0604020202020204" pitchFamily="34" charset="0"/>
              <a:buChar char="•"/>
            </a:pPr>
            <a:r>
              <a:rPr lang="fr-FR" sz="1600" dirty="0"/>
              <a:t>Présentez les innovations en cours sur ce type de solution.</a:t>
            </a:r>
          </a:p>
          <a:p>
            <a:pPr marL="457200" indent="-457200" algn="just">
              <a:buFont typeface="Arial" panose="020B0604020202020204" pitchFamily="34" charset="0"/>
              <a:buChar char="•"/>
            </a:pPr>
            <a:endParaRPr lang="fr-FR" sz="1600" dirty="0"/>
          </a:p>
        </p:txBody>
      </p:sp>
    </p:spTree>
    <p:extLst>
      <p:ext uri="{BB962C8B-B14F-4D97-AF65-F5344CB8AC3E}">
        <p14:creationId xmlns:p14="http://schemas.microsoft.com/office/powerpoint/2010/main" val="873099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33</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4" y="123840"/>
            <a:ext cx="7514605" cy="1247760"/>
          </a:xfrm>
        </p:spPr>
        <p:txBody>
          <a:bodyPr/>
          <a:lstStyle/>
          <a:p>
            <a:r>
              <a:rPr lang="fr-FR" sz="2400" b="1" dirty="0">
                <a:solidFill>
                  <a:srgbClr val="3399FF"/>
                </a:solidFill>
              </a:rPr>
              <a:t>Question 13: </a:t>
            </a:r>
            <a:r>
              <a:rPr lang="fr-FR" sz="2400" dirty="0">
                <a:solidFill>
                  <a:srgbClr val="3399FF"/>
                </a:solidFill>
              </a:rPr>
              <a:t>SAV et adaptation du flux</a:t>
            </a:r>
            <a:br>
              <a:rPr lang="fr-FR" sz="2400" dirty="0"/>
            </a:br>
            <a:r>
              <a:rPr lang="fr-FR" sz="2000" dirty="0"/>
              <a:t>Comment assurez-vous l’adaptabilité du système pour augmenter ou diminuer les capacités de flux selon les besoins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522288" y="1940560"/>
            <a:ext cx="7916862" cy="2306002"/>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Décrivez votre service après-vente et vos capacités d’évolution du système.</a:t>
            </a:r>
          </a:p>
          <a:p>
            <a:pPr marL="457200" indent="-457200" algn="just">
              <a:buFont typeface="Arial" panose="020B0604020202020204" pitchFamily="34" charset="0"/>
              <a:buChar char="•"/>
            </a:pPr>
            <a:r>
              <a:rPr lang="fr-FR" sz="1600" dirty="0"/>
              <a:t>Expliquez comment vous ajustez les capacités opérationnelles en temps réel ou à moyen terme.</a:t>
            </a:r>
          </a:p>
          <a:p>
            <a:pPr marL="457200" indent="-457200" algn="just">
              <a:buFont typeface="Arial" panose="020B0604020202020204" pitchFamily="34" charset="0"/>
              <a:buChar char="•"/>
            </a:pPr>
            <a:r>
              <a:rPr lang="fr-FR" sz="1600" dirty="0"/>
              <a:t>Fournissez des cas pratiques d’adaptations effectuées</a:t>
            </a:r>
          </a:p>
        </p:txBody>
      </p:sp>
      <p:sp>
        <p:nvSpPr>
          <p:cNvPr id="6" name="ZoneTexte 5">
            <a:extLst>
              <a:ext uri="{FF2B5EF4-FFF2-40B4-BE49-F238E27FC236}">
                <a16:creationId xmlns:a16="http://schemas.microsoft.com/office/drawing/2014/main" id="{1AD661D0-EA01-4233-B972-1C71430C9FA0}"/>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Tree>
    <p:extLst>
      <p:ext uri="{BB962C8B-B14F-4D97-AF65-F5344CB8AC3E}">
        <p14:creationId xmlns:p14="http://schemas.microsoft.com/office/powerpoint/2010/main" val="2048263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C2DAABB-9DBD-4C2C-8B1B-4A1700557328}"/>
              </a:ext>
            </a:extLst>
          </p:cNvPr>
          <p:cNvSpPr>
            <a:spLocks noGrp="1"/>
          </p:cNvSpPr>
          <p:nvPr>
            <p:ph type="sldNum" sz="quarter" idx="12"/>
          </p:nvPr>
        </p:nvSpPr>
        <p:spPr/>
        <p:txBody>
          <a:bodyPr/>
          <a:lstStyle/>
          <a:p>
            <a:fld id="{55E21D86-1767-1A42-92FC-765825466467}" type="slidenum">
              <a:rPr lang="fr-FR" smtClean="0"/>
              <a:pPr/>
              <a:t>34</a:t>
            </a:fld>
            <a:endParaRPr lang="fr-FR"/>
          </a:p>
        </p:txBody>
      </p:sp>
      <p:sp>
        <p:nvSpPr>
          <p:cNvPr id="4" name="Titre 3">
            <a:extLst>
              <a:ext uri="{FF2B5EF4-FFF2-40B4-BE49-F238E27FC236}">
                <a16:creationId xmlns:a16="http://schemas.microsoft.com/office/drawing/2014/main" id="{D8C74C73-77DF-47E4-ABE7-E5293B08D19F}"/>
              </a:ext>
            </a:extLst>
          </p:cNvPr>
          <p:cNvSpPr>
            <a:spLocks noGrp="1"/>
          </p:cNvSpPr>
          <p:nvPr>
            <p:ph type="title"/>
          </p:nvPr>
        </p:nvSpPr>
        <p:spPr>
          <a:xfrm>
            <a:off x="1172195" y="123840"/>
            <a:ext cx="6638306" cy="1603360"/>
          </a:xfrm>
        </p:spPr>
        <p:txBody>
          <a:bodyPr/>
          <a:lstStyle/>
          <a:p>
            <a:r>
              <a:rPr lang="fr-FR" sz="2400" b="1" dirty="0">
                <a:solidFill>
                  <a:srgbClr val="3399FF"/>
                </a:solidFill>
              </a:rPr>
              <a:t>Question 14: </a:t>
            </a:r>
            <a:r>
              <a:rPr lang="fr-FR" sz="2400" dirty="0">
                <a:solidFill>
                  <a:srgbClr val="3399FF"/>
                </a:solidFill>
              </a:rPr>
              <a:t>Étude de coûts, délais et méthodologie de déploiement</a:t>
            </a:r>
            <a:br>
              <a:rPr lang="fr-FR" sz="2400" dirty="0"/>
            </a:br>
            <a:r>
              <a:rPr lang="fr-FR" sz="2000" dirty="0"/>
              <a:t>Pouvez-vous fournir une étude complète des coûts et délais, ainsi que votre capacité à piloter les études et le déploiement du système TAL (AGV, AMR, etc.) ?</a:t>
            </a:r>
            <a:endParaRPr lang="fr-FR" sz="2400" b="1" dirty="0">
              <a:solidFill>
                <a:srgbClr val="00B0F0"/>
              </a:solidFill>
            </a:endParaRPr>
          </a:p>
        </p:txBody>
      </p:sp>
      <p:sp>
        <p:nvSpPr>
          <p:cNvPr id="5" name="Espace réservé du contenu 4">
            <a:extLst>
              <a:ext uri="{FF2B5EF4-FFF2-40B4-BE49-F238E27FC236}">
                <a16:creationId xmlns:a16="http://schemas.microsoft.com/office/drawing/2014/main" id="{2E584E46-1ED2-4BDE-B934-0F04F6BB9D81}"/>
              </a:ext>
            </a:extLst>
          </p:cNvPr>
          <p:cNvSpPr>
            <a:spLocks noGrp="1"/>
          </p:cNvSpPr>
          <p:nvPr>
            <p:ph sz="quarter" idx="13"/>
          </p:nvPr>
        </p:nvSpPr>
        <p:spPr>
          <a:xfrm>
            <a:off x="456300" y="2098511"/>
            <a:ext cx="7916862" cy="3981777"/>
          </a:xfrm>
        </p:spPr>
        <p:txBody>
          <a:bodyPr vert="horz" lIns="91440" tIns="45720" rIns="91440" bIns="45720" rtlCol="0" anchor="t">
            <a:normAutofit/>
          </a:bodyPr>
          <a:lstStyle/>
          <a:p>
            <a:pPr marL="457200" indent="-457200" algn="just">
              <a:buFont typeface="Arial" panose="020B0604020202020204" pitchFamily="34" charset="0"/>
              <a:buChar char="•"/>
            </a:pPr>
            <a:r>
              <a:rPr lang="fr-FR" sz="1600" dirty="0"/>
              <a:t>Présentez une ventilation détaillée des coûts (fourniture, installation, maintenance, formation, etc.) avec vos hypothèses. Expliquez les facteurs pouvant influencer les coûts et délais.</a:t>
            </a:r>
          </a:p>
          <a:p>
            <a:pPr marL="457200" indent="-457200" algn="just">
              <a:buFont typeface="Arial" panose="020B0604020202020204" pitchFamily="34" charset="0"/>
              <a:buChar char="•"/>
            </a:pPr>
            <a:r>
              <a:rPr lang="fr-FR" sz="1600" dirty="0"/>
              <a:t>Donnez un rétro planning prévisionnel précis, incluant les phases d’études, de déploiement et de mise en service.</a:t>
            </a:r>
          </a:p>
          <a:p>
            <a:pPr marL="457200" indent="-457200" algn="just">
              <a:buFont typeface="Arial" panose="020B0604020202020204" pitchFamily="34" charset="0"/>
              <a:buChar char="•"/>
            </a:pPr>
            <a:r>
              <a:rPr lang="fr-FR" sz="1600" dirty="0"/>
              <a:t>Expliquez comment vous vous intégrez dans un planning global de construction, notamment avec l’entreprise générale : À quels jalons devez-vous intervenir ?</a:t>
            </a:r>
          </a:p>
          <a:p>
            <a:pPr marL="457200" indent="-457200" algn="just">
              <a:buFont typeface="Arial" panose="020B0604020202020204" pitchFamily="34" charset="0"/>
              <a:buChar char="•"/>
            </a:pPr>
            <a:r>
              <a:rPr lang="fr-FR" sz="1600" dirty="0"/>
              <a:t>Indiquez vos ressources pour piloter études et chantier, avec exemples concrets.</a:t>
            </a:r>
          </a:p>
          <a:p>
            <a:pPr marL="457200" indent="-457200" algn="just">
              <a:buFont typeface="Arial" panose="020B0604020202020204" pitchFamily="34" charset="0"/>
              <a:buChar char="•"/>
            </a:pPr>
            <a:r>
              <a:rPr lang="fr-FR" sz="1600" dirty="0"/>
              <a:t>Décrivez votre organisation projet, votre méthodologie de déploiement, et votre articulation avec les autres intervenants.</a:t>
            </a:r>
          </a:p>
          <a:p>
            <a:pPr marL="457200" indent="-457200" algn="just">
              <a:buFont typeface="Arial" panose="020B0604020202020204" pitchFamily="34" charset="0"/>
              <a:buChar char="•"/>
            </a:pPr>
            <a:r>
              <a:rPr lang="fr-FR" sz="1600" dirty="0"/>
              <a:t>Fournissez un exemple récent d’intégration réussie dans un projet similaire.</a:t>
            </a:r>
          </a:p>
          <a:p>
            <a:pPr marL="457200" indent="-457200" algn="just">
              <a:buFont typeface="Arial" panose="020B0604020202020204" pitchFamily="34" charset="0"/>
              <a:buChar char="•"/>
            </a:pPr>
            <a:r>
              <a:rPr lang="fr-FR" sz="1600" dirty="0"/>
              <a:t>Si vous ne pilotez pas directement le chantier, précisez l’organisation que vous recommandez pour assurer la réussite du projet.</a:t>
            </a:r>
          </a:p>
        </p:txBody>
      </p:sp>
      <p:sp>
        <p:nvSpPr>
          <p:cNvPr id="7" name="ZoneTexte 6">
            <a:extLst>
              <a:ext uri="{FF2B5EF4-FFF2-40B4-BE49-F238E27FC236}">
                <a16:creationId xmlns:a16="http://schemas.microsoft.com/office/drawing/2014/main" id="{9298B2AC-DA2F-4B89-B31A-75F100ABF18D}"/>
              </a:ext>
            </a:extLst>
          </p:cNvPr>
          <p:cNvSpPr txBox="1"/>
          <p:nvPr/>
        </p:nvSpPr>
        <p:spPr>
          <a:xfrm>
            <a:off x="7810500" y="35957"/>
            <a:ext cx="1333500" cy="307777"/>
          </a:xfrm>
          <a:prstGeom prst="rect">
            <a:avLst/>
          </a:prstGeom>
          <a:noFill/>
        </p:spPr>
        <p:txBody>
          <a:bodyPr wrap="square" rtlCol="0">
            <a:spAutoFit/>
          </a:bodyPr>
          <a:lstStyle/>
          <a:p>
            <a:pPr algn="ctr"/>
            <a:r>
              <a:rPr lang="fr-FR" sz="1400" b="1" i="1" dirty="0">
                <a:solidFill>
                  <a:schemeClr val="accent3"/>
                </a:solidFill>
                <a:highlight>
                  <a:srgbClr val="E7F0F9"/>
                </a:highlight>
              </a:rPr>
              <a:t>Acquisition</a:t>
            </a:r>
          </a:p>
        </p:txBody>
      </p:sp>
      <p:sp>
        <p:nvSpPr>
          <p:cNvPr id="8" name="ZoneTexte 7">
            <a:extLst>
              <a:ext uri="{FF2B5EF4-FFF2-40B4-BE49-F238E27FC236}">
                <a16:creationId xmlns:a16="http://schemas.microsoft.com/office/drawing/2014/main" id="{7F5632F9-E69E-40AC-AF2E-073728D16FA9}"/>
              </a:ext>
            </a:extLst>
          </p:cNvPr>
          <p:cNvSpPr txBox="1"/>
          <p:nvPr/>
        </p:nvSpPr>
        <p:spPr>
          <a:xfrm>
            <a:off x="7810500" y="277728"/>
            <a:ext cx="1333500" cy="307777"/>
          </a:xfrm>
          <a:prstGeom prst="rect">
            <a:avLst/>
          </a:prstGeom>
          <a:noFill/>
        </p:spPr>
        <p:txBody>
          <a:bodyPr wrap="square" rtlCol="0">
            <a:spAutoFit/>
          </a:bodyPr>
          <a:lstStyle/>
          <a:p>
            <a:pPr algn="ctr"/>
            <a:r>
              <a:rPr lang="fr-FR" sz="1400" b="1" i="1" dirty="0">
                <a:solidFill>
                  <a:schemeClr val="accent4"/>
                </a:solidFill>
                <a:highlight>
                  <a:srgbClr val="E7F0F9"/>
                </a:highlight>
              </a:rPr>
              <a:t>Exploitation</a:t>
            </a:r>
          </a:p>
        </p:txBody>
      </p:sp>
    </p:spTree>
    <p:extLst>
      <p:ext uri="{BB962C8B-B14F-4D97-AF65-F5344CB8AC3E}">
        <p14:creationId xmlns:p14="http://schemas.microsoft.com/office/powerpoint/2010/main" val="4274591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BECF800-7D60-4FCF-90BF-005BEDEA74C8}"/>
              </a:ext>
            </a:extLst>
          </p:cNvPr>
          <p:cNvSpPr>
            <a:spLocks noGrp="1"/>
          </p:cNvSpPr>
          <p:nvPr>
            <p:ph type="sldNum" sz="quarter" idx="12"/>
          </p:nvPr>
        </p:nvSpPr>
        <p:spPr/>
        <p:txBody>
          <a:bodyPr/>
          <a:lstStyle/>
          <a:p>
            <a:fld id="{55E21D86-1767-1A42-92FC-765825466467}" type="slidenum">
              <a:rPr lang="fr-FR" smtClean="0"/>
              <a:pPr/>
              <a:t>35</a:t>
            </a:fld>
            <a:endParaRPr lang="fr-FR"/>
          </a:p>
        </p:txBody>
      </p:sp>
      <p:sp>
        <p:nvSpPr>
          <p:cNvPr id="4" name="Titre 3">
            <a:extLst>
              <a:ext uri="{FF2B5EF4-FFF2-40B4-BE49-F238E27FC236}">
                <a16:creationId xmlns:a16="http://schemas.microsoft.com/office/drawing/2014/main" id="{8C8E0A33-214A-4D2C-92A5-503214B03B19}"/>
              </a:ext>
            </a:extLst>
          </p:cNvPr>
          <p:cNvSpPr>
            <a:spLocks noGrp="1"/>
          </p:cNvSpPr>
          <p:nvPr>
            <p:ph type="title"/>
          </p:nvPr>
        </p:nvSpPr>
        <p:spPr>
          <a:xfrm>
            <a:off x="1172194" y="204186"/>
            <a:ext cx="7514605" cy="909421"/>
          </a:xfrm>
        </p:spPr>
        <p:txBody>
          <a:bodyPr vert="horz" lIns="91440" tIns="45720" rIns="91440" bIns="45720" rtlCol="0" anchor="ctr">
            <a:noAutofit/>
          </a:bodyPr>
          <a:lstStyle/>
          <a:p>
            <a:br>
              <a:rPr lang="fr-FR" dirty="0"/>
            </a:br>
            <a:br>
              <a:rPr lang="fr-FR" dirty="0"/>
            </a:br>
            <a:r>
              <a:rPr lang="fr-FR" dirty="0"/>
              <a:t>Conclusion et point de contact CHU Reims</a:t>
            </a:r>
            <a:br>
              <a:rPr lang="fr-FR" dirty="0"/>
            </a:br>
            <a:r>
              <a:rPr lang="fr-FR" dirty="0"/>
              <a:t> </a:t>
            </a:r>
            <a:br>
              <a:rPr lang="fr-FR" dirty="0"/>
            </a:br>
            <a:r>
              <a:rPr lang="fr-FR" dirty="0"/>
              <a:t>	</a:t>
            </a:r>
          </a:p>
        </p:txBody>
      </p:sp>
      <p:sp>
        <p:nvSpPr>
          <p:cNvPr id="5" name="Espace réservé du contenu 4">
            <a:extLst>
              <a:ext uri="{FF2B5EF4-FFF2-40B4-BE49-F238E27FC236}">
                <a16:creationId xmlns:a16="http://schemas.microsoft.com/office/drawing/2014/main" id="{293EB0CA-75CE-4D2D-B341-E0E89AD18CAF}"/>
              </a:ext>
            </a:extLst>
          </p:cNvPr>
          <p:cNvSpPr>
            <a:spLocks noGrp="1"/>
          </p:cNvSpPr>
          <p:nvPr>
            <p:ph sz="quarter" idx="13"/>
          </p:nvPr>
        </p:nvSpPr>
        <p:spPr>
          <a:xfrm>
            <a:off x="133165" y="1291875"/>
            <a:ext cx="8886548" cy="4696549"/>
          </a:xfrm>
        </p:spPr>
        <p:txBody>
          <a:bodyPr>
            <a:normAutofit fontScale="85000" lnSpcReduction="20000"/>
          </a:bodyPr>
          <a:lstStyle/>
          <a:p>
            <a:pPr marL="457200" indent="-457200" algn="just">
              <a:buFont typeface="Arial" panose="020B0604020202020204" pitchFamily="34" charset="0"/>
              <a:buChar char="•"/>
            </a:pPr>
            <a:r>
              <a:rPr lang="fr-FR" sz="2400" dirty="0"/>
              <a:t>Ne pas hésiter à faire part, au-delà des réponses aux questions, de toute(s) préconisation(s) complémentaire(s) qui vous semblerez opportune dans l’intérêt du projet</a:t>
            </a:r>
          </a:p>
          <a:p>
            <a:pPr marL="457200" indent="-457200" algn="just">
              <a:buFont typeface="Arial" panose="020B0604020202020204" pitchFamily="34" charset="0"/>
              <a:buChar char="•"/>
            </a:pPr>
            <a:endParaRPr lang="fr-FR" sz="2400" dirty="0"/>
          </a:p>
          <a:p>
            <a:pPr marL="457200" indent="-457200" algn="just">
              <a:buFont typeface="Arial" panose="020B0604020202020204" pitchFamily="34" charset="0"/>
              <a:buChar char="•"/>
            </a:pPr>
            <a:r>
              <a:rPr lang="fr-FR" sz="2400" b="1" dirty="0"/>
              <a:t>Point de contact CHU :</a:t>
            </a:r>
          </a:p>
          <a:p>
            <a:pPr marL="1200150" lvl="1" indent="-457200" algn="just">
              <a:buFont typeface="Arial" panose="020B0604020202020204" pitchFamily="34" charset="0"/>
              <a:buChar char="•"/>
            </a:pPr>
            <a:r>
              <a:rPr lang="fr-FR" sz="2000" dirty="0"/>
              <a:t>Alix Pineau Directrice de la logistique</a:t>
            </a:r>
          </a:p>
          <a:p>
            <a:pPr marL="1200150" lvl="1" indent="-457200" algn="just">
              <a:buFont typeface="Arial" panose="020B0604020202020204" pitchFamily="34" charset="0"/>
              <a:buChar char="•"/>
            </a:pPr>
            <a:r>
              <a:rPr lang="fr-FR" sz="2000" dirty="0">
                <a:hlinkClick r:id="rId2"/>
              </a:rPr>
              <a:t>apineau@chu-reims.fr</a:t>
            </a:r>
            <a:endParaRPr lang="fr-FR" sz="2000" dirty="0"/>
          </a:p>
          <a:p>
            <a:pPr marL="1200150" lvl="1" indent="-457200" algn="just">
              <a:buFont typeface="Arial" panose="020B0604020202020204" pitchFamily="34" charset="0"/>
              <a:buChar char="•"/>
            </a:pPr>
            <a:r>
              <a:rPr lang="fr-FR" sz="2000" dirty="0"/>
              <a:t>06 23 0 6 72 71</a:t>
            </a:r>
          </a:p>
          <a:p>
            <a:pPr marL="1200150" lvl="1" indent="-457200" algn="just">
              <a:buFont typeface="Arial" panose="020B0604020202020204" pitchFamily="34" charset="0"/>
              <a:buChar char="•"/>
            </a:pPr>
            <a:endParaRPr lang="fr-FR" sz="2000" dirty="0"/>
          </a:p>
          <a:p>
            <a:pPr marL="1200150" lvl="1" indent="-457200" algn="just">
              <a:buFont typeface="Arial" panose="020B0604020202020204" pitchFamily="34" charset="0"/>
              <a:buChar char="•"/>
            </a:pPr>
            <a:r>
              <a:rPr lang="fr-FR" sz="2000" dirty="0"/>
              <a:t>Camille Huet, projets logistique</a:t>
            </a:r>
          </a:p>
          <a:p>
            <a:pPr marL="1200150" lvl="1" indent="-457200" algn="just">
              <a:buFont typeface="Arial" panose="020B0604020202020204" pitchFamily="34" charset="0"/>
              <a:buChar char="•"/>
            </a:pPr>
            <a:r>
              <a:rPr lang="fr-FR" sz="2000" dirty="0">
                <a:hlinkClick r:id="rId3"/>
              </a:rPr>
              <a:t>chuet@chu-reims.fr</a:t>
            </a:r>
            <a:endParaRPr lang="fr-FR" sz="2000" dirty="0"/>
          </a:p>
          <a:p>
            <a:pPr marL="1200150" lvl="1" indent="-457200" algn="just">
              <a:buFont typeface="Arial" panose="020B0604020202020204" pitchFamily="34" charset="0"/>
              <a:buChar char="•"/>
            </a:pPr>
            <a:r>
              <a:rPr lang="fr-FR" sz="2000" dirty="0"/>
              <a:t>06 09 30 86 10</a:t>
            </a:r>
          </a:p>
          <a:p>
            <a:pPr marL="1200150" lvl="1" indent="-457200" algn="just">
              <a:buFont typeface="Arial" panose="020B0604020202020204" pitchFamily="34" charset="0"/>
              <a:buChar char="•"/>
            </a:pPr>
            <a:endParaRPr lang="fr-FR" sz="2000" dirty="0"/>
          </a:p>
          <a:p>
            <a:pPr marL="1200150" lvl="1" indent="-457200" algn="just">
              <a:buFont typeface="Arial" panose="020B0604020202020204" pitchFamily="34" charset="0"/>
              <a:buChar char="•"/>
            </a:pPr>
            <a:r>
              <a:rPr lang="fr-FR" sz="2000" dirty="0"/>
              <a:t>Sliman </a:t>
            </a:r>
            <a:r>
              <a:rPr lang="fr-FR" sz="2000" dirty="0" err="1"/>
              <a:t>Zerar</a:t>
            </a:r>
            <a:r>
              <a:rPr lang="fr-FR" sz="2000" dirty="0"/>
              <a:t>, Acheteur</a:t>
            </a:r>
          </a:p>
          <a:p>
            <a:pPr marL="1200150" lvl="1" indent="-457200" algn="just">
              <a:buFont typeface="Arial" panose="020B0604020202020204" pitchFamily="34" charset="0"/>
              <a:buChar char="•"/>
            </a:pPr>
            <a:r>
              <a:rPr lang="fr-FR" sz="2000" dirty="0">
                <a:hlinkClick r:id="rId4"/>
              </a:rPr>
              <a:t>szerar@chu-reims.fr</a:t>
            </a:r>
            <a:endParaRPr lang="fr-FR" sz="2000" dirty="0"/>
          </a:p>
          <a:p>
            <a:pPr marL="1200150" lvl="1" indent="-457200" algn="just">
              <a:buFont typeface="Arial" panose="020B0604020202020204" pitchFamily="34" charset="0"/>
              <a:buChar char="•"/>
            </a:pPr>
            <a:r>
              <a:rPr lang="fr-FR" sz="2000" dirty="0"/>
              <a:t>03 26 78 34 63</a:t>
            </a:r>
          </a:p>
          <a:p>
            <a:pPr marL="1200150" lvl="1" indent="-457200" algn="just">
              <a:buFont typeface="Arial" panose="020B0604020202020204" pitchFamily="34" charset="0"/>
              <a:buChar char="•"/>
            </a:pPr>
            <a:endParaRPr lang="fr-FR" sz="2000" dirty="0">
              <a:highlight>
                <a:srgbClr val="FFFF00"/>
              </a:highlight>
            </a:endParaRPr>
          </a:p>
          <a:p>
            <a:pPr marL="1200150" lvl="1" indent="-457200" algn="just">
              <a:buFont typeface="Arial" panose="020B0604020202020204" pitchFamily="34" charset="0"/>
              <a:buChar char="•"/>
            </a:pPr>
            <a:endParaRPr lang="fr-FR" sz="2000" dirty="0"/>
          </a:p>
        </p:txBody>
      </p:sp>
    </p:spTree>
    <p:extLst>
      <p:ext uri="{BB962C8B-B14F-4D97-AF65-F5344CB8AC3E}">
        <p14:creationId xmlns:p14="http://schemas.microsoft.com/office/powerpoint/2010/main" val="377705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24FA22A-E85F-4D28-AFD1-D6D121EF3E8A}"/>
              </a:ext>
            </a:extLst>
          </p:cNvPr>
          <p:cNvSpPr>
            <a:spLocks noGrp="1"/>
          </p:cNvSpPr>
          <p:nvPr>
            <p:ph type="sldNum" sz="quarter" idx="12"/>
          </p:nvPr>
        </p:nvSpPr>
        <p:spPr/>
        <p:txBody>
          <a:bodyPr/>
          <a:lstStyle/>
          <a:p>
            <a:fld id="{55E21D86-1767-1A42-92FC-765825466467}" type="slidenum">
              <a:rPr lang="fr-FR" smtClean="0"/>
              <a:pPr/>
              <a:t>4</a:t>
            </a:fld>
            <a:endParaRPr lang="fr-FR"/>
          </a:p>
        </p:txBody>
      </p:sp>
      <p:sp>
        <p:nvSpPr>
          <p:cNvPr id="3" name="Titre 2">
            <a:extLst>
              <a:ext uri="{FF2B5EF4-FFF2-40B4-BE49-F238E27FC236}">
                <a16:creationId xmlns:a16="http://schemas.microsoft.com/office/drawing/2014/main" id="{4AC7348B-DDEB-4032-BAE5-AC57E7CA148B}"/>
              </a:ext>
            </a:extLst>
          </p:cNvPr>
          <p:cNvSpPr>
            <a:spLocks noGrp="1"/>
          </p:cNvSpPr>
          <p:nvPr>
            <p:ph type="title"/>
          </p:nvPr>
        </p:nvSpPr>
        <p:spPr/>
        <p:txBody>
          <a:bodyPr/>
          <a:lstStyle/>
          <a:p>
            <a:r>
              <a:rPr lang="fr-FR" dirty="0"/>
              <a:t>Présentation du projet NH2</a:t>
            </a:r>
          </a:p>
        </p:txBody>
      </p:sp>
      <p:sp>
        <p:nvSpPr>
          <p:cNvPr id="4" name="Espace réservé du contenu 3">
            <a:extLst>
              <a:ext uri="{FF2B5EF4-FFF2-40B4-BE49-F238E27FC236}">
                <a16:creationId xmlns:a16="http://schemas.microsoft.com/office/drawing/2014/main" id="{678D9366-B871-42B1-93DF-17843DD9C6BA}"/>
              </a:ext>
            </a:extLst>
          </p:cNvPr>
          <p:cNvSpPr>
            <a:spLocks noGrp="1"/>
          </p:cNvSpPr>
          <p:nvPr>
            <p:ph sz="quarter" idx="13"/>
          </p:nvPr>
        </p:nvSpPr>
        <p:spPr>
          <a:xfrm>
            <a:off x="522288" y="1123950"/>
            <a:ext cx="7916862" cy="3543300"/>
          </a:xfrm>
        </p:spPr>
        <p:txBody>
          <a:bodyPr>
            <a:normAutofit fontScale="92500" lnSpcReduction="10000"/>
          </a:bodyPr>
          <a:lstStyle/>
          <a:p>
            <a:pPr algn="l"/>
            <a:r>
              <a:rPr lang="fr-FR" sz="1400" b="1" dirty="0"/>
              <a:t>Contexte du projet de reconstruction du CHU</a:t>
            </a:r>
          </a:p>
          <a:p>
            <a:pPr algn="l"/>
            <a:r>
              <a:rPr lang="fr-FR" sz="1400" b="0" i="0" u="none" strike="noStrike" baseline="0" dirty="0"/>
              <a:t>Le CHU a lancé un ambitieux projet de reconstruction de son site principal afin d’offrir un cadre de soin moderne, performant et adapté aux besoins actuels des patients et des professionnels. Ce projet se déploie en deux grandes phases :</a:t>
            </a:r>
          </a:p>
          <a:p>
            <a:pPr marL="171450" indent="-171450" algn="l">
              <a:buFont typeface="Arial" panose="020B0604020202020204" pitchFamily="34" charset="0"/>
              <a:buChar char="•"/>
            </a:pPr>
            <a:r>
              <a:rPr lang="fr-FR" sz="1400" b="0" i="0" u="none" strike="noStrike" baseline="0" dirty="0"/>
              <a:t>Phase 1 : Construction du Bâtiment Cabrol, dédié à la chirurgie, livré en août 2024</a:t>
            </a:r>
          </a:p>
          <a:p>
            <a:pPr marL="171450" indent="-171450" algn="l">
              <a:buFont typeface="Arial" panose="020B0604020202020204" pitchFamily="34" charset="0"/>
              <a:buChar char="•"/>
            </a:pPr>
            <a:r>
              <a:rPr lang="fr-FR" sz="1400" dirty="0"/>
              <a:t>P</a:t>
            </a:r>
            <a:r>
              <a:rPr lang="fr-FR" sz="1400" b="0" i="0" u="none" strike="noStrike" baseline="0" dirty="0"/>
              <a:t>hase 2 : Construction du Bâtiment Madeleine Brès, de 370 lits, destiné aux activités de médecine et au Pôle Neurosensoriel, à la place de bâtiments obsolètes qui seront démolis. Le bâtiment Phase 2 se raccordera au Nord au bâtiment Carré et au sud au bâtiment des Urgences</a:t>
            </a:r>
          </a:p>
          <a:p>
            <a:pPr algn="l"/>
            <a:endParaRPr lang="fr-FR" sz="1400" dirty="0"/>
          </a:p>
          <a:p>
            <a:pPr algn="l"/>
            <a:r>
              <a:rPr lang="fr-FR" sz="1400" b="0" i="0" u="none" strike="noStrike" baseline="0" dirty="0"/>
              <a:t>L’opération concerne environ 32 500 m2 de surfaces utiles pour une surface globale de plancher de 54 440m2 SDO. Ce nouveau bâtiment permettra de réorganiser les hospitalisations dans un environnement fonctionnel, aux standards actuels, facilitant le travail des équipes et améliorant le parcours de soins. Le nouvel hôpital du CHU de Reims phase 2 est composé de 8 niveaux dont 2 niveaux de sous-sol et</a:t>
            </a:r>
          </a:p>
          <a:p>
            <a:pPr algn="l"/>
            <a:r>
              <a:rPr lang="fr-FR" sz="1400" b="0" i="0" u="none" strike="noStrike" baseline="0" dirty="0"/>
              <a:t>5 niveaux en superstructure</a:t>
            </a:r>
          </a:p>
          <a:p>
            <a:pPr algn="l"/>
            <a:endParaRPr lang="fr-FR" sz="1400" b="1" dirty="0"/>
          </a:p>
          <a:p>
            <a:pPr algn="l"/>
            <a:r>
              <a:rPr lang="fr-FR" sz="1400" b="1" dirty="0"/>
              <a:t>Organisation spatiale du bâtiment</a:t>
            </a:r>
          </a:p>
          <a:p>
            <a:pPr algn="l"/>
            <a:endParaRPr lang="fr-FR" sz="1400" dirty="0"/>
          </a:p>
          <a:p>
            <a:pPr algn="l"/>
            <a:endParaRPr lang="fr-FR" sz="1400" dirty="0"/>
          </a:p>
          <a:p>
            <a:pPr algn="l"/>
            <a:endParaRPr lang="fr-FR" sz="1400" b="0" i="0" u="none" strike="noStrike" baseline="0" dirty="0"/>
          </a:p>
        </p:txBody>
      </p:sp>
      <p:graphicFrame>
        <p:nvGraphicFramePr>
          <p:cNvPr id="5" name="Tableau 4">
            <a:extLst>
              <a:ext uri="{FF2B5EF4-FFF2-40B4-BE49-F238E27FC236}">
                <a16:creationId xmlns:a16="http://schemas.microsoft.com/office/drawing/2014/main" id="{3C501FA9-8038-4C13-9F0D-3E4114DAFD87}"/>
              </a:ext>
            </a:extLst>
          </p:cNvPr>
          <p:cNvGraphicFramePr>
            <a:graphicFrameLocks noGrp="1"/>
          </p:cNvGraphicFramePr>
          <p:nvPr>
            <p:extLst>
              <p:ext uri="{D42A27DB-BD31-4B8C-83A1-F6EECF244321}">
                <p14:modId xmlns:p14="http://schemas.microsoft.com/office/powerpoint/2010/main" val="651704662"/>
              </p:ext>
            </p:extLst>
          </p:nvPr>
        </p:nvGraphicFramePr>
        <p:xfrm>
          <a:off x="522288" y="4443414"/>
          <a:ext cx="8456613" cy="1645920"/>
        </p:xfrm>
        <a:graphic>
          <a:graphicData uri="http://schemas.openxmlformats.org/drawingml/2006/table">
            <a:tbl>
              <a:tblPr/>
              <a:tblGrid>
                <a:gridCol w="1647825">
                  <a:extLst>
                    <a:ext uri="{9D8B030D-6E8A-4147-A177-3AD203B41FA5}">
                      <a16:colId xmlns:a16="http://schemas.microsoft.com/office/drawing/2014/main" val="4271411138"/>
                    </a:ext>
                  </a:extLst>
                </a:gridCol>
                <a:gridCol w="6808788">
                  <a:extLst>
                    <a:ext uri="{9D8B030D-6E8A-4147-A177-3AD203B41FA5}">
                      <a16:colId xmlns:a16="http://schemas.microsoft.com/office/drawing/2014/main" val="621630175"/>
                    </a:ext>
                  </a:extLst>
                </a:gridCol>
              </a:tblGrid>
              <a:tr h="0">
                <a:tc>
                  <a:txBody>
                    <a:bodyPr/>
                    <a:lstStyle/>
                    <a:p>
                      <a:r>
                        <a:rPr lang="fr-FR" sz="1200" dirty="0">
                          <a:latin typeface="Arial" panose="020B0604020202020204" pitchFamily="34" charset="0"/>
                          <a:cs typeface="Arial" panose="020B0604020202020204" pitchFamily="34" charset="0"/>
                        </a:rPr>
                        <a:t>Niveau -2 (S2)</a:t>
                      </a:r>
                    </a:p>
                  </a:txBody>
                  <a:tcPr anchor="ctr">
                    <a:lnL>
                      <a:noFill/>
                    </a:lnL>
                    <a:lnR>
                      <a:noFill/>
                    </a:lnR>
                    <a:lnT>
                      <a:noFill/>
                    </a:lnT>
                    <a:lnB>
                      <a:noFill/>
                    </a:lnB>
                  </a:tcPr>
                </a:tc>
                <a:tc>
                  <a:txBody>
                    <a:bodyPr/>
                    <a:lstStyle/>
                    <a:p>
                      <a:r>
                        <a:rPr lang="fr-FR" sz="1200" dirty="0">
                          <a:latin typeface="Arial" panose="020B0604020202020204" pitchFamily="34" charset="0"/>
                          <a:cs typeface="Arial" panose="020B0604020202020204" pitchFamily="34" charset="0"/>
                        </a:rPr>
                        <a:t>Plateau logistique, aire de livraison, pharmacie, vestiaires, locaux techniques</a:t>
                      </a:r>
                    </a:p>
                  </a:txBody>
                  <a:tcPr anchor="ctr">
                    <a:lnL>
                      <a:noFill/>
                    </a:lnL>
                    <a:lnR>
                      <a:noFill/>
                    </a:lnR>
                    <a:lnT>
                      <a:noFill/>
                    </a:lnT>
                    <a:lnB>
                      <a:noFill/>
                    </a:lnB>
                  </a:tcPr>
                </a:tc>
                <a:extLst>
                  <a:ext uri="{0D108BD9-81ED-4DB2-BD59-A6C34878D82A}">
                    <a16:rowId xmlns:a16="http://schemas.microsoft.com/office/drawing/2014/main" val="60445351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Arial" panose="020B0604020202020204" pitchFamily="34" charset="0"/>
                          <a:ea typeface="+mn-ea"/>
                          <a:cs typeface="Arial" panose="020B0604020202020204" pitchFamily="34" charset="0"/>
                        </a:rPr>
                        <a:t>Niveau -1 (S1)</a:t>
                      </a:r>
                    </a:p>
                  </a:txBody>
                  <a:tcPr anchor="ctr">
                    <a:lnL>
                      <a:noFill/>
                    </a:lnL>
                    <a:lnR>
                      <a:noFill/>
                    </a:lnR>
                    <a:lnT>
                      <a:noFill/>
                    </a:lnT>
                    <a:lnB>
                      <a:noFill/>
                    </a:lnB>
                  </a:tcPr>
                </a:tc>
                <a:tc>
                  <a:txBody>
                    <a:bodyPr/>
                    <a:lstStyle/>
                    <a:p>
                      <a:r>
                        <a:rPr lang="fr-FR" sz="1200" dirty="0">
                          <a:latin typeface="Arial" panose="020B0604020202020204" pitchFamily="34" charset="0"/>
                          <a:cs typeface="Arial" panose="020B0604020202020204" pitchFamily="34" charset="0"/>
                        </a:rPr>
                        <a:t>Aires déposes ambulance, imagerie, brancardage, plateforme ambulatoire, pôle énergie</a:t>
                      </a:r>
                    </a:p>
                  </a:txBody>
                  <a:tcPr anchor="ctr">
                    <a:lnL>
                      <a:noFill/>
                    </a:lnL>
                    <a:lnR>
                      <a:noFill/>
                    </a:lnR>
                    <a:lnT>
                      <a:noFill/>
                    </a:lnT>
                    <a:lnB>
                      <a:noFill/>
                    </a:lnB>
                  </a:tcPr>
                </a:tc>
                <a:extLst>
                  <a:ext uri="{0D108BD9-81ED-4DB2-BD59-A6C34878D82A}">
                    <a16:rowId xmlns:a16="http://schemas.microsoft.com/office/drawing/2014/main" val="2496704851"/>
                  </a:ext>
                </a:extLst>
              </a:tr>
              <a:tr h="0">
                <a:tc>
                  <a:txBody>
                    <a:bodyPr/>
                    <a:lstStyle/>
                    <a:p>
                      <a:r>
                        <a:rPr lang="fr-FR" sz="1200" dirty="0">
                          <a:latin typeface="Arial" panose="020B0604020202020204" pitchFamily="34" charset="0"/>
                          <a:cs typeface="Arial" panose="020B0604020202020204" pitchFamily="34" charset="0"/>
                        </a:rPr>
                        <a:t>RDC</a:t>
                      </a:r>
                    </a:p>
                  </a:txBody>
                  <a:tcPr anchor="ctr">
                    <a:lnL>
                      <a:noFill/>
                    </a:lnL>
                    <a:lnR>
                      <a:noFill/>
                    </a:lnR>
                    <a:lnT>
                      <a:noFill/>
                    </a:lnT>
                    <a:lnB>
                      <a:noFill/>
                    </a:lnB>
                  </a:tcPr>
                </a:tc>
                <a:tc>
                  <a:txBody>
                    <a:bodyPr/>
                    <a:lstStyle/>
                    <a:p>
                      <a:r>
                        <a:rPr lang="fr-FR" sz="1200" dirty="0">
                          <a:latin typeface="Arial" panose="020B0604020202020204" pitchFamily="34" charset="0"/>
                          <a:cs typeface="Arial" panose="020B0604020202020204" pitchFamily="34" charset="0"/>
                        </a:rPr>
                        <a:t>Hall d’accueil, plateforme ambulatoire </a:t>
                      </a:r>
                    </a:p>
                  </a:txBody>
                  <a:tcPr anchor="ctr">
                    <a:lnL>
                      <a:noFill/>
                    </a:lnL>
                    <a:lnR>
                      <a:noFill/>
                    </a:lnR>
                    <a:lnT>
                      <a:noFill/>
                    </a:lnT>
                    <a:lnB>
                      <a:noFill/>
                    </a:lnB>
                  </a:tcPr>
                </a:tc>
                <a:extLst>
                  <a:ext uri="{0D108BD9-81ED-4DB2-BD59-A6C34878D82A}">
                    <a16:rowId xmlns:a16="http://schemas.microsoft.com/office/drawing/2014/main" val="4118488489"/>
                  </a:ext>
                </a:extLst>
              </a:tr>
              <a:tr h="0">
                <a:tc>
                  <a:txBody>
                    <a:bodyPr/>
                    <a:lstStyle/>
                    <a:p>
                      <a:r>
                        <a:rPr lang="pt-BR" sz="1200" dirty="0">
                          <a:latin typeface="Arial" panose="020B0604020202020204" pitchFamily="34" charset="0"/>
                          <a:cs typeface="Arial" panose="020B0604020202020204" pitchFamily="34" charset="0"/>
                        </a:rPr>
                        <a:t>R+1 (E1)</a:t>
                      </a:r>
                    </a:p>
                  </a:txBody>
                  <a:tcPr anchor="ctr">
                    <a:lnL>
                      <a:noFill/>
                    </a:lnL>
                    <a:lnR>
                      <a:noFill/>
                    </a:lnR>
                    <a:lnT>
                      <a:noFill/>
                    </a:lnT>
                    <a:lnB>
                      <a:noFill/>
                    </a:lnB>
                  </a:tcPr>
                </a:tc>
                <a:tc>
                  <a:txBody>
                    <a:bodyPr/>
                    <a:lstStyle/>
                    <a:p>
                      <a:r>
                        <a:rPr lang="fr-FR" sz="1200" dirty="0">
                          <a:latin typeface="Arial" panose="020B0604020202020204" pitchFamily="34" charset="0"/>
                          <a:cs typeface="Arial" panose="020B0604020202020204" pitchFamily="34" charset="0"/>
                        </a:rPr>
                        <a:t>Bloc opératoire, réanimation, plateau d’hospitalisation</a:t>
                      </a:r>
                    </a:p>
                  </a:txBody>
                  <a:tcPr anchor="ctr">
                    <a:lnL>
                      <a:noFill/>
                    </a:lnL>
                    <a:lnR>
                      <a:noFill/>
                    </a:lnR>
                    <a:lnT>
                      <a:noFill/>
                    </a:lnT>
                    <a:lnB>
                      <a:noFill/>
                    </a:lnB>
                  </a:tcPr>
                </a:tc>
                <a:extLst>
                  <a:ext uri="{0D108BD9-81ED-4DB2-BD59-A6C34878D82A}">
                    <a16:rowId xmlns:a16="http://schemas.microsoft.com/office/drawing/2014/main" val="606304751"/>
                  </a:ext>
                </a:extLst>
              </a:tr>
              <a:tr h="0">
                <a:tc>
                  <a:txBody>
                    <a:bodyPr/>
                    <a:lstStyle/>
                    <a:p>
                      <a:r>
                        <a:rPr lang="fr-FR" sz="1200" dirty="0">
                          <a:latin typeface="Arial" panose="020B0604020202020204" pitchFamily="34" charset="0"/>
                          <a:cs typeface="Arial" panose="020B0604020202020204" pitchFamily="34" charset="0"/>
                        </a:rPr>
                        <a:t>R+2 (E2) / R+3 (E3)</a:t>
                      </a:r>
                    </a:p>
                  </a:txBody>
                  <a:tcPr anchor="ctr">
                    <a:lnL>
                      <a:noFill/>
                    </a:lnL>
                    <a:lnR>
                      <a:noFill/>
                    </a:lnR>
                    <a:lnT>
                      <a:noFill/>
                    </a:lnT>
                    <a:lnB>
                      <a:noFill/>
                    </a:lnB>
                  </a:tcPr>
                </a:tc>
                <a:tc>
                  <a:txBody>
                    <a:bodyPr/>
                    <a:lstStyle/>
                    <a:p>
                      <a:r>
                        <a:rPr lang="fr-FR" sz="1200" kern="1200" dirty="0">
                          <a:solidFill>
                            <a:schemeClr val="tx1"/>
                          </a:solidFill>
                          <a:latin typeface="Arial" panose="020B0604020202020204" pitchFamily="34" charset="0"/>
                          <a:ea typeface="+mn-ea"/>
                          <a:cs typeface="Arial" panose="020B0604020202020204" pitchFamily="34" charset="0"/>
                        </a:rPr>
                        <a:t>Plateau d’hospitalisation, service de dialyse</a:t>
                      </a:r>
                      <a:endParaRPr lang="fr-FR" sz="1200" dirty="0">
                        <a:latin typeface="Arial" panose="020B0604020202020204" pitchFamily="34" charset="0"/>
                        <a:cs typeface="Arial" panose="020B0604020202020204" pitchFamily="34" charset="0"/>
                      </a:endParaRPr>
                    </a:p>
                  </a:txBody>
                  <a:tcPr anchor="ctr">
                    <a:lnL>
                      <a:noFill/>
                    </a:lnL>
                    <a:lnR>
                      <a:noFill/>
                    </a:lnR>
                    <a:lnT>
                      <a:noFill/>
                    </a:lnT>
                    <a:lnB>
                      <a:noFill/>
                    </a:lnB>
                  </a:tcPr>
                </a:tc>
                <a:extLst>
                  <a:ext uri="{0D108BD9-81ED-4DB2-BD59-A6C34878D82A}">
                    <a16:rowId xmlns:a16="http://schemas.microsoft.com/office/drawing/2014/main" val="1055183168"/>
                  </a:ext>
                </a:extLst>
              </a:tr>
              <a:tr h="0">
                <a:tc>
                  <a:txBody>
                    <a:bodyPr/>
                    <a:lstStyle/>
                    <a:p>
                      <a:r>
                        <a:rPr lang="fr-FR" sz="1200" dirty="0">
                          <a:latin typeface="Arial" panose="020B0604020202020204" pitchFamily="34" charset="0"/>
                          <a:cs typeface="Arial" panose="020B0604020202020204" pitchFamily="34" charset="0"/>
                        </a:rPr>
                        <a:t>R+4 (E4) / R+5 (TT)</a:t>
                      </a:r>
                    </a:p>
                  </a:txBody>
                  <a:tcPr anchor="ctr">
                    <a:lnL>
                      <a:noFill/>
                    </a:lnL>
                    <a:lnR>
                      <a:noFill/>
                    </a:lnR>
                    <a:lnT>
                      <a:noFill/>
                    </a:lnT>
                    <a:lnB>
                      <a:noFill/>
                    </a:lnB>
                  </a:tcPr>
                </a:tc>
                <a:tc>
                  <a:txBody>
                    <a:bodyPr/>
                    <a:lstStyle/>
                    <a:p>
                      <a:r>
                        <a:rPr lang="fr-FR" sz="1200" dirty="0">
                          <a:latin typeface="Arial" panose="020B0604020202020204" pitchFamily="34" charset="0"/>
                          <a:cs typeface="Arial" panose="020B0604020202020204" pitchFamily="34" charset="0"/>
                        </a:rPr>
                        <a:t>Locaux techniques, toiture, </a:t>
                      </a:r>
                      <a:r>
                        <a:rPr lang="fr-FR" sz="1200" dirty="0" err="1">
                          <a:latin typeface="Arial" panose="020B0604020202020204" pitchFamily="34" charset="0"/>
                          <a:cs typeface="Arial" panose="020B0604020202020204" pitchFamily="34" charset="0"/>
                        </a:rPr>
                        <a:t>helistation</a:t>
                      </a:r>
                      <a:endParaRPr lang="fr-FR" sz="1200" dirty="0">
                        <a:latin typeface="Arial" panose="020B0604020202020204" pitchFamily="34" charset="0"/>
                        <a:cs typeface="Arial" panose="020B0604020202020204" pitchFamily="34" charset="0"/>
                      </a:endParaRPr>
                    </a:p>
                  </a:txBody>
                  <a:tcPr anchor="ctr">
                    <a:lnL>
                      <a:noFill/>
                    </a:lnL>
                    <a:lnR>
                      <a:noFill/>
                    </a:lnR>
                    <a:lnT>
                      <a:noFill/>
                    </a:lnT>
                    <a:lnB>
                      <a:noFill/>
                    </a:lnB>
                  </a:tcPr>
                </a:tc>
                <a:extLst>
                  <a:ext uri="{0D108BD9-81ED-4DB2-BD59-A6C34878D82A}">
                    <a16:rowId xmlns:a16="http://schemas.microsoft.com/office/drawing/2014/main" val="3281698681"/>
                  </a:ext>
                </a:extLst>
              </a:tr>
            </a:tbl>
          </a:graphicData>
        </a:graphic>
      </p:graphicFrame>
    </p:spTree>
    <p:extLst>
      <p:ext uri="{BB962C8B-B14F-4D97-AF65-F5344CB8AC3E}">
        <p14:creationId xmlns:p14="http://schemas.microsoft.com/office/powerpoint/2010/main" val="583889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24FA22A-E85F-4D28-AFD1-D6D121EF3E8A}"/>
              </a:ext>
            </a:extLst>
          </p:cNvPr>
          <p:cNvSpPr>
            <a:spLocks noGrp="1"/>
          </p:cNvSpPr>
          <p:nvPr>
            <p:ph type="sldNum" sz="quarter" idx="12"/>
          </p:nvPr>
        </p:nvSpPr>
        <p:spPr/>
        <p:txBody>
          <a:bodyPr/>
          <a:lstStyle/>
          <a:p>
            <a:fld id="{55E21D86-1767-1A42-92FC-765825466467}" type="slidenum">
              <a:rPr lang="fr-FR" smtClean="0"/>
              <a:pPr/>
              <a:t>5</a:t>
            </a:fld>
            <a:endParaRPr lang="fr-FR"/>
          </a:p>
        </p:txBody>
      </p:sp>
      <p:sp>
        <p:nvSpPr>
          <p:cNvPr id="3" name="Titre 2">
            <a:extLst>
              <a:ext uri="{FF2B5EF4-FFF2-40B4-BE49-F238E27FC236}">
                <a16:creationId xmlns:a16="http://schemas.microsoft.com/office/drawing/2014/main" id="{4AC7348B-DDEB-4032-BAE5-AC57E7CA148B}"/>
              </a:ext>
            </a:extLst>
          </p:cNvPr>
          <p:cNvSpPr>
            <a:spLocks noGrp="1"/>
          </p:cNvSpPr>
          <p:nvPr>
            <p:ph type="title"/>
          </p:nvPr>
        </p:nvSpPr>
        <p:spPr/>
        <p:txBody>
          <a:bodyPr/>
          <a:lstStyle/>
          <a:p>
            <a:r>
              <a:rPr lang="fr-FR" dirty="0"/>
              <a:t>Présentation du projet NH2</a:t>
            </a:r>
          </a:p>
        </p:txBody>
      </p:sp>
      <p:sp>
        <p:nvSpPr>
          <p:cNvPr id="4" name="Espace réservé du contenu 3">
            <a:extLst>
              <a:ext uri="{FF2B5EF4-FFF2-40B4-BE49-F238E27FC236}">
                <a16:creationId xmlns:a16="http://schemas.microsoft.com/office/drawing/2014/main" id="{678D9366-B871-42B1-93DF-17843DD9C6BA}"/>
              </a:ext>
            </a:extLst>
          </p:cNvPr>
          <p:cNvSpPr>
            <a:spLocks noGrp="1"/>
          </p:cNvSpPr>
          <p:nvPr>
            <p:ph sz="quarter" idx="13"/>
          </p:nvPr>
        </p:nvSpPr>
        <p:spPr>
          <a:xfrm>
            <a:off x="269227" y="1161189"/>
            <a:ext cx="4497243" cy="1897601"/>
          </a:xfrm>
        </p:spPr>
        <p:txBody>
          <a:bodyPr>
            <a:normAutofit/>
          </a:bodyPr>
          <a:lstStyle/>
          <a:p>
            <a:pPr algn="l"/>
            <a:r>
              <a:rPr lang="fr-FR" sz="1200" b="1" dirty="0"/>
              <a:t>Logique d’implantation et connexions aux autres bâtiments</a:t>
            </a:r>
          </a:p>
          <a:p>
            <a:pPr algn="l"/>
            <a:r>
              <a:rPr lang="fr-FR" sz="1200" b="0" i="0" u="none" strike="noStrike" baseline="0" dirty="0"/>
              <a:t>Le nouveau bâtiment doit se raccorder aux constructions existantes, pour assurer les liaisons d’urgence, garantir des liaisons aisées avec les autres disciplines et bâtiments du site et permettre les distributions et les évacuations logistiques sur des circulations distinctes des flux publics au niveau -1 du bâtiment Alix de Champagne</a:t>
            </a:r>
          </a:p>
        </p:txBody>
      </p:sp>
      <p:sp>
        <p:nvSpPr>
          <p:cNvPr id="7" name="Espace réservé du contenu 3">
            <a:extLst>
              <a:ext uri="{FF2B5EF4-FFF2-40B4-BE49-F238E27FC236}">
                <a16:creationId xmlns:a16="http://schemas.microsoft.com/office/drawing/2014/main" id="{0C4C7305-2260-4346-AEC9-61DDB31ECA95}"/>
              </a:ext>
            </a:extLst>
          </p:cNvPr>
          <p:cNvSpPr txBox="1">
            <a:spLocks/>
          </p:cNvSpPr>
          <p:nvPr/>
        </p:nvSpPr>
        <p:spPr>
          <a:xfrm>
            <a:off x="-3539331" y="907456"/>
            <a:ext cx="7916862" cy="1367718"/>
          </a:xfrm>
          <a:prstGeom prst="rect">
            <a:avLst/>
          </a:prstGeom>
        </p:spPr>
        <p:txBody>
          <a:bodyPr vert="horz" lIns="91440" tIns="45720" rIns="91440" bIns="45720" rtlCol="0">
            <a:normAutofit/>
          </a:bodyPr>
          <a:lstStyle>
            <a:lvl1pPr indent="0" defTabSz="914400">
              <a:spcBef>
                <a:spcPct val="20000"/>
              </a:spcBef>
              <a:buFont typeface="Arial" panose="020B0604020202020204" pitchFamily="34" charset="0"/>
              <a:buNone/>
              <a:defRPr sz="1400" b="1">
                <a:latin typeface="+mj-lt"/>
                <a:cs typeface="Arial" panose="020B0604020202020204" pitchFamily="34" charset="0"/>
              </a:defRPr>
            </a:lvl1pPr>
            <a:lvl2pPr marL="742950" indent="-285750" defTabSz="914400">
              <a:spcBef>
                <a:spcPct val="20000"/>
              </a:spcBef>
              <a:buClr>
                <a:srgbClr val="0092D2"/>
              </a:buClr>
              <a:buFont typeface="Wingdings" panose="05000000000000000000" pitchFamily="2" charset="2"/>
              <a:buChar char="§"/>
              <a:defRPr sz="2800">
                <a:latin typeface="Arial" panose="020B0604020202020204" pitchFamily="34" charset="0"/>
                <a:cs typeface="Arial" panose="020B0604020202020204" pitchFamily="34" charset="0"/>
              </a:defRPr>
            </a:lvl2pPr>
            <a:lvl3pPr marL="1143000" indent="-228600" defTabSz="914400">
              <a:spcBef>
                <a:spcPct val="20000"/>
              </a:spcBef>
              <a:buClr>
                <a:srgbClr val="0092D2"/>
              </a:buClr>
              <a:buFont typeface="Calibri" panose="020F0502020204030204" pitchFamily="34" charset="0"/>
              <a:buChar char="‐"/>
              <a:defRPr sz="2400">
                <a:latin typeface="Arial" panose="020B0604020202020204" pitchFamily="34" charset="0"/>
                <a:cs typeface="Arial" panose="020B0604020202020204" pitchFamily="34" charset="0"/>
              </a:defRPr>
            </a:lvl3pPr>
            <a:lvl4pPr marL="1600200" indent="-228600" defTabSz="914400">
              <a:spcBef>
                <a:spcPct val="20000"/>
              </a:spcBef>
              <a:buFont typeface="Arial" panose="020B0604020202020204" pitchFamily="34" charset="0"/>
              <a:buChar char="–"/>
              <a:defRPr sz="2000">
                <a:latin typeface="Arial" panose="020B0604020202020204" pitchFamily="34" charset="0"/>
                <a:cs typeface="Arial" panose="020B0604020202020204" pitchFamily="34" charset="0"/>
              </a:defRPr>
            </a:lvl4pPr>
            <a:lvl5pPr marL="2057400" indent="-228600" defTabSz="914400">
              <a:spcBef>
                <a:spcPct val="20000"/>
              </a:spcBef>
              <a:buFont typeface="Arial" panose="020B0604020202020204" pitchFamily="34" charset="0"/>
              <a:buChar char="»"/>
              <a:defRPr sz="2000">
                <a:latin typeface="Arial" panose="020B0604020202020204" pitchFamily="34" charset="0"/>
                <a:cs typeface="Arial" panose="020B0604020202020204" pitchFamily="34" charset="0"/>
              </a:defRPr>
            </a:lvl5pPr>
            <a:lvl6pPr marL="2514600" indent="-228600" defTabSz="914400">
              <a:spcBef>
                <a:spcPct val="20000"/>
              </a:spcBef>
              <a:buFont typeface="Arial" panose="020B0604020202020204" pitchFamily="34" charset="0"/>
              <a:buChar char="•"/>
              <a:defRPr sz="2000"/>
            </a:lvl6pPr>
            <a:lvl7pPr marL="2971800" indent="-228600" defTabSz="914400">
              <a:spcBef>
                <a:spcPct val="20000"/>
              </a:spcBef>
              <a:buFont typeface="Arial" panose="020B0604020202020204" pitchFamily="34" charset="0"/>
              <a:buChar char="•"/>
              <a:defRPr sz="2000"/>
            </a:lvl7pPr>
            <a:lvl8pPr marL="3429000" indent="-228600" defTabSz="914400">
              <a:spcBef>
                <a:spcPct val="20000"/>
              </a:spcBef>
              <a:buFont typeface="Arial" panose="020B0604020202020204" pitchFamily="34" charset="0"/>
              <a:buChar char="•"/>
              <a:defRPr sz="2000"/>
            </a:lvl8pPr>
            <a:lvl9pPr marL="3886200" indent="-228600" defTabSz="914400">
              <a:spcBef>
                <a:spcPct val="20000"/>
              </a:spcBef>
              <a:buFont typeface="Arial" panose="020B0604020202020204" pitchFamily="34" charset="0"/>
              <a:buChar char="•"/>
              <a:defRPr sz="2000"/>
            </a:lvl9pPr>
          </a:lstStyle>
          <a:p>
            <a:endParaRPr lang="fr-FR" dirty="0"/>
          </a:p>
        </p:txBody>
      </p:sp>
      <p:sp>
        <p:nvSpPr>
          <p:cNvPr id="8" name="Espace réservé du contenu 3">
            <a:extLst>
              <a:ext uri="{FF2B5EF4-FFF2-40B4-BE49-F238E27FC236}">
                <a16:creationId xmlns:a16="http://schemas.microsoft.com/office/drawing/2014/main" id="{45BBFC48-9DD4-439E-AD84-20BAFB2D96F1}"/>
              </a:ext>
            </a:extLst>
          </p:cNvPr>
          <p:cNvSpPr txBox="1">
            <a:spLocks/>
          </p:cNvSpPr>
          <p:nvPr/>
        </p:nvSpPr>
        <p:spPr>
          <a:xfrm>
            <a:off x="92823" y="2952227"/>
            <a:ext cx="3679077" cy="3326017"/>
          </a:xfrm>
          <a:prstGeom prst="rect">
            <a:avLst/>
          </a:prstGeom>
        </p:spPr>
        <p:txBody>
          <a:bodyPr vert="horz" lIns="91440" tIns="45720" rIns="91440" bIns="45720" rtlCol="0">
            <a:normAutofit fontScale="92500" lnSpcReduction="20000"/>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b="1" dirty="0"/>
              <a:t>Accès logistique par la cour de livraison au S2 EST</a:t>
            </a:r>
          </a:p>
          <a:p>
            <a:pPr algn="l"/>
            <a:r>
              <a:rPr lang="fr-FR" sz="1200" b="0" i="0" u="none" strike="noStrike" baseline="0" dirty="0"/>
              <a:t>La livraison des camions du bâtiment est aménagée au S2, accessible via une rampe d’accès à partir de la voie Est du site. Les camions déchargent sur un quai qui se prolonge dans une zone de réception des chariots avant prise en charge par les TAL (AGV, AMR, etc.). Une circulation Nord-sud dédiée TAL (AGV, AMR, etc.) dessert :</a:t>
            </a:r>
          </a:p>
          <a:p>
            <a:pPr algn="l"/>
            <a:r>
              <a:rPr lang="fr-FR" sz="1200" b="0" i="0" u="none" strike="noStrike" baseline="0" dirty="0"/>
              <a:t>- 3 monte-charges centraux qui alimentent tous les niveaux du bâtiment phase 2</a:t>
            </a:r>
          </a:p>
          <a:p>
            <a:pPr algn="l"/>
            <a:r>
              <a:rPr lang="fr-FR" sz="1200" b="0" i="0" u="none" strike="noStrike" baseline="0" dirty="0"/>
              <a:t>- 2 monte-charges dédiés au bloc opératoire</a:t>
            </a:r>
          </a:p>
          <a:p>
            <a:pPr algn="l"/>
            <a:r>
              <a:rPr lang="fr-FR" sz="1200" b="0" i="0" u="none" strike="noStrike" baseline="0" dirty="0"/>
              <a:t>- 2 monte-charges alimentant Alix de Champagne au S1</a:t>
            </a:r>
          </a:p>
          <a:p>
            <a:pPr algn="l"/>
            <a:r>
              <a:rPr lang="fr-FR" sz="1200" b="0" i="0" u="none" strike="noStrike" baseline="0" dirty="0"/>
              <a:t>Un espace “gare” TAL (AGV, AMR, etc.), situé en face des monte-charges centraux, permet d’organiser les flux vers les espaces logistiques à chaque étage.</a:t>
            </a:r>
          </a:p>
          <a:p>
            <a:pPr algn="l"/>
            <a:r>
              <a:rPr lang="fr-FR" sz="1200" b="0" i="0" u="none" strike="noStrike" baseline="0" dirty="0"/>
              <a:t>Le S2 accueille les vestiaires du personnel, accessibles depuis le point de montée public, avec badge. Cette position simplifie tous les flux de linge propre et sale. Il accueille également la pharmacie qui, puisqu’elle nécessite de gros flux logistiques, est en contiguïté avec la cour de livraison.</a:t>
            </a:r>
            <a:endParaRPr lang="fr-FR" sz="1200" dirty="0"/>
          </a:p>
        </p:txBody>
      </p:sp>
      <p:pic>
        <p:nvPicPr>
          <p:cNvPr id="9" name="Image 8">
            <a:extLst>
              <a:ext uri="{FF2B5EF4-FFF2-40B4-BE49-F238E27FC236}">
                <a16:creationId xmlns:a16="http://schemas.microsoft.com/office/drawing/2014/main" id="{04ED6EB2-EED1-41E4-A8B8-52627910F6A4}"/>
              </a:ext>
            </a:extLst>
          </p:cNvPr>
          <p:cNvPicPr>
            <a:picLocks noChangeAspect="1"/>
          </p:cNvPicPr>
          <p:nvPr/>
        </p:nvPicPr>
        <p:blipFill>
          <a:blip r:embed="rId2"/>
          <a:stretch>
            <a:fillRect/>
          </a:stretch>
        </p:blipFill>
        <p:spPr>
          <a:xfrm>
            <a:off x="3655315" y="2978697"/>
            <a:ext cx="2705334" cy="3109229"/>
          </a:xfrm>
          <a:prstGeom prst="rect">
            <a:avLst/>
          </a:prstGeom>
        </p:spPr>
      </p:pic>
      <p:pic>
        <p:nvPicPr>
          <p:cNvPr id="10" name="Image 9">
            <a:extLst>
              <a:ext uri="{FF2B5EF4-FFF2-40B4-BE49-F238E27FC236}">
                <a16:creationId xmlns:a16="http://schemas.microsoft.com/office/drawing/2014/main" id="{4B83D8C9-AF4A-4E94-BAFB-35DCF6BDF444}"/>
              </a:ext>
            </a:extLst>
          </p:cNvPr>
          <p:cNvPicPr>
            <a:picLocks noChangeAspect="1"/>
          </p:cNvPicPr>
          <p:nvPr/>
        </p:nvPicPr>
        <p:blipFill rotWithShape="1">
          <a:blip r:embed="rId3"/>
          <a:srcRect l="3097" r="6864"/>
          <a:stretch/>
        </p:blipFill>
        <p:spPr>
          <a:xfrm>
            <a:off x="6282163" y="3000034"/>
            <a:ext cx="2769014" cy="3087892"/>
          </a:xfrm>
          <a:prstGeom prst="rect">
            <a:avLst/>
          </a:prstGeom>
        </p:spPr>
      </p:pic>
      <p:sp>
        <p:nvSpPr>
          <p:cNvPr id="5" name="ZoneTexte 4">
            <a:extLst>
              <a:ext uri="{FF2B5EF4-FFF2-40B4-BE49-F238E27FC236}">
                <a16:creationId xmlns:a16="http://schemas.microsoft.com/office/drawing/2014/main" id="{994375AB-BE61-450E-9A5F-3938A632180F}"/>
              </a:ext>
            </a:extLst>
          </p:cNvPr>
          <p:cNvSpPr txBox="1"/>
          <p:nvPr/>
        </p:nvSpPr>
        <p:spPr>
          <a:xfrm>
            <a:off x="-2070847" y="2133600"/>
            <a:ext cx="1951135" cy="369332"/>
          </a:xfrm>
          <a:prstGeom prst="rect">
            <a:avLst/>
          </a:prstGeom>
          <a:noFill/>
        </p:spPr>
        <p:txBody>
          <a:bodyPr wrap="square" rtlCol="0">
            <a:spAutoFit/>
          </a:bodyPr>
          <a:lstStyle/>
          <a:p>
            <a:endParaRPr lang="fr-FR" dirty="0">
              <a:highlight>
                <a:srgbClr val="FFFF00"/>
              </a:highlight>
            </a:endParaRPr>
          </a:p>
        </p:txBody>
      </p:sp>
      <p:grpSp>
        <p:nvGrpSpPr>
          <p:cNvPr id="29" name="Groupe 28">
            <a:extLst>
              <a:ext uri="{FF2B5EF4-FFF2-40B4-BE49-F238E27FC236}">
                <a16:creationId xmlns:a16="http://schemas.microsoft.com/office/drawing/2014/main" id="{113211C0-FAB8-4655-87C0-44F9973F2281}"/>
              </a:ext>
            </a:extLst>
          </p:cNvPr>
          <p:cNvGrpSpPr/>
          <p:nvPr/>
        </p:nvGrpSpPr>
        <p:grpSpPr>
          <a:xfrm>
            <a:off x="6200362" y="693342"/>
            <a:ext cx="2628012" cy="1983439"/>
            <a:chOff x="5848720" y="498211"/>
            <a:chExt cx="2628012" cy="1983439"/>
          </a:xfrm>
        </p:grpSpPr>
        <p:sp>
          <p:nvSpPr>
            <p:cNvPr id="11" name="Rectangle 10">
              <a:extLst>
                <a:ext uri="{FF2B5EF4-FFF2-40B4-BE49-F238E27FC236}">
                  <a16:creationId xmlns:a16="http://schemas.microsoft.com/office/drawing/2014/main" id="{D9C934C3-19C5-405B-B5CA-6C22464A8B5D}"/>
                </a:ext>
              </a:extLst>
            </p:cNvPr>
            <p:cNvSpPr/>
            <p:nvPr/>
          </p:nvSpPr>
          <p:spPr>
            <a:xfrm>
              <a:off x="5988655" y="1482988"/>
              <a:ext cx="900000" cy="139710"/>
            </a:xfrm>
            <a:prstGeom prst="rect">
              <a:avLst/>
            </a:prstGeom>
            <a:solidFill>
              <a:schemeClr val="bg1">
                <a:lumMod val="7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R+1</a:t>
              </a:r>
              <a:endParaRPr lang="fr-FR" sz="1600"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7DD7912-8308-451F-BD09-8EEE7F88FA62}"/>
                </a:ext>
              </a:extLst>
            </p:cNvPr>
            <p:cNvSpPr/>
            <p:nvPr/>
          </p:nvSpPr>
          <p:spPr>
            <a:xfrm>
              <a:off x="5988655" y="1679901"/>
              <a:ext cx="900000" cy="139710"/>
            </a:xfrm>
            <a:prstGeom prst="rect">
              <a:avLst/>
            </a:prstGeom>
            <a:solidFill>
              <a:schemeClr val="bg1">
                <a:lumMod val="7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RDC HALL</a:t>
              </a:r>
              <a:endParaRPr lang="fr-FR" sz="16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BEFD909A-EC08-4D2B-957F-600C7C51B5D8}"/>
                </a:ext>
              </a:extLst>
            </p:cNvPr>
            <p:cNvSpPr/>
            <p:nvPr/>
          </p:nvSpPr>
          <p:spPr>
            <a:xfrm>
              <a:off x="5988655" y="1876814"/>
              <a:ext cx="900000" cy="139710"/>
            </a:xfrm>
            <a:prstGeom prst="rect">
              <a:avLst/>
            </a:prstGeom>
            <a:solidFill>
              <a:schemeClr val="bg1">
                <a:lumMod val="7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R-1</a:t>
              </a:r>
              <a:endParaRPr lang="fr-FR" sz="1600"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F106BA87-607A-4F44-9610-176D7EDAB0FD}"/>
                </a:ext>
              </a:extLst>
            </p:cNvPr>
            <p:cNvSpPr/>
            <p:nvPr/>
          </p:nvSpPr>
          <p:spPr>
            <a:xfrm>
              <a:off x="5848720" y="2071363"/>
              <a:ext cx="1168400" cy="410287"/>
            </a:xfrm>
            <a:prstGeom prst="rect">
              <a:avLst/>
            </a:prstGeom>
            <a:solidFill>
              <a:schemeClr val="tx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1DC7A452-2316-409C-95F8-3893FA00002D}"/>
                </a:ext>
              </a:extLst>
            </p:cNvPr>
            <p:cNvSpPr/>
            <p:nvPr/>
          </p:nvSpPr>
          <p:spPr>
            <a:xfrm>
              <a:off x="7017120" y="2261605"/>
              <a:ext cx="1459612" cy="220045"/>
            </a:xfrm>
            <a:prstGeom prst="rect">
              <a:avLst/>
            </a:prstGeom>
            <a:solidFill>
              <a:schemeClr val="tx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600F0D8A-41DE-4653-B3C5-EF4BB1BF70E0}"/>
                </a:ext>
              </a:extLst>
            </p:cNvPr>
            <p:cNvSpPr/>
            <p:nvPr/>
          </p:nvSpPr>
          <p:spPr>
            <a:xfrm>
              <a:off x="7108670" y="2076160"/>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S2</a:t>
              </a:r>
              <a:endParaRPr lang="fr-FR" sz="1600"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0F1F0308-5963-4AF6-B9DD-77ADDB94CA7D}"/>
                </a:ext>
              </a:extLst>
            </p:cNvPr>
            <p:cNvSpPr/>
            <p:nvPr/>
          </p:nvSpPr>
          <p:spPr>
            <a:xfrm>
              <a:off x="7108670" y="1876814"/>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S1</a:t>
              </a:r>
              <a:endParaRPr lang="fr-FR" sz="1600"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B7D3ED56-829E-4E8D-B2A2-21F0FBA1E52B}"/>
                </a:ext>
              </a:extLst>
            </p:cNvPr>
            <p:cNvSpPr/>
            <p:nvPr/>
          </p:nvSpPr>
          <p:spPr>
            <a:xfrm>
              <a:off x="7108670" y="1679901"/>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RDC HALL</a:t>
              </a:r>
              <a:endParaRPr lang="fr-FR" sz="1600" dirty="0">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1DF35E55-A716-405B-8851-0FFD2BC7EFC9}"/>
                </a:ext>
              </a:extLst>
            </p:cNvPr>
            <p:cNvSpPr/>
            <p:nvPr/>
          </p:nvSpPr>
          <p:spPr>
            <a:xfrm>
              <a:off x="7108670" y="1482988"/>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E1</a:t>
              </a:r>
              <a:endParaRPr lang="fr-FR" sz="1600" dirty="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C4AA5D91-6637-48D5-87A4-97C80E8DD477}"/>
                </a:ext>
              </a:extLst>
            </p:cNvPr>
            <p:cNvSpPr/>
            <p:nvPr/>
          </p:nvSpPr>
          <p:spPr>
            <a:xfrm>
              <a:off x="7108670" y="1287161"/>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E2</a:t>
              </a:r>
              <a:endParaRPr lang="fr-FR" sz="1600" dirty="0">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5C12C017-E9D5-4802-89D4-ACC7653DEEAB}"/>
                </a:ext>
              </a:extLst>
            </p:cNvPr>
            <p:cNvSpPr/>
            <p:nvPr/>
          </p:nvSpPr>
          <p:spPr>
            <a:xfrm>
              <a:off x="7108670" y="1091334"/>
              <a:ext cx="1260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E3</a:t>
              </a:r>
              <a:endParaRPr lang="fr-FR" sz="1600" dirty="0">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57A0D949-037C-4B8F-964E-FFA6CFC7EA28}"/>
                </a:ext>
              </a:extLst>
            </p:cNvPr>
            <p:cNvSpPr/>
            <p:nvPr/>
          </p:nvSpPr>
          <p:spPr>
            <a:xfrm>
              <a:off x="7396670" y="897853"/>
              <a:ext cx="684000" cy="139710"/>
            </a:xfrm>
            <a:prstGeom prst="rect">
              <a:avLst/>
            </a:prstGeom>
            <a:solidFill>
              <a:srgbClr val="99C3EA"/>
            </a:solidFill>
            <a:ln w="12700">
              <a:solidFill>
                <a:srgbClr val="617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latin typeface="Arial" panose="020B0604020202020204" pitchFamily="34" charset="0"/>
                  <a:cs typeface="Arial" panose="020B0604020202020204" pitchFamily="34" charset="0"/>
                </a:rPr>
                <a:t>E4</a:t>
              </a:r>
              <a:endParaRPr lang="fr-FR" sz="1600" dirty="0">
                <a:latin typeface="Arial" panose="020B0604020202020204" pitchFamily="34" charset="0"/>
                <a:cs typeface="Arial" panose="020B0604020202020204" pitchFamily="34" charset="0"/>
              </a:endParaRPr>
            </a:p>
          </p:txBody>
        </p:sp>
        <p:sp>
          <p:nvSpPr>
            <p:cNvPr id="25" name="ZoneTexte 24">
              <a:extLst>
                <a:ext uri="{FF2B5EF4-FFF2-40B4-BE49-F238E27FC236}">
                  <a16:creationId xmlns:a16="http://schemas.microsoft.com/office/drawing/2014/main" id="{33DB164B-1BE1-433C-88DF-A8371785F13F}"/>
                </a:ext>
              </a:extLst>
            </p:cNvPr>
            <p:cNvSpPr txBox="1"/>
            <p:nvPr/>
          </p:nvSpPr>
          <p:spPr>
            <a:xfrm>
              <a:off x="5988655" y="498211"/>
              <a:ext cx="900000" cy="338554"/>
            </a:xfrm>
            <a:prstGeom prst="rect">
              <a:avLst/>
            </a:prstGeom>
            <a:noFill/>
          </p:spPr>
          <p:txBody>
            <a:bodyPr wrap="square" rtlCol="0">
              <a:spAutoFit/>
            </a:bodyPr>
            <a:lstStyle/>
            <a:p>
              <a:pPr algn="ctr"/>
              <a:r>
                <a:rPr lang="fr-FR" sz="800" b="1" dirty="0">
                  <a:latin typeface="Arial" panose="020B0604020202020204" pitchFamily="34" charset="0"/>
                  <a:cs typeface="Arial" panose="020B0604020202020204" pitchFamily="34" charset="0"/>
                </a:rPr>
                <a:t>ALIX DE CHAMPAGNE</a:t>
              </a:r>
            </a:p>
          </p:txBody>
        </p:sp>
        <p:sp>
          <p:nvSpPr>
            <p:cNvPr id="26" name="ZoneTexte 25">
              <a:extLst>
                <a:ext uri="{FF2B5EF4-FFF2-40B4-BE49-F238E27FC236}">
                  <a16:creationId xmlns:a16="http://schemas.microsoft.com/office/drawing/2014/main" id="{543270CD-A4E1-484F-B614-ADB40D8BF62B}"/>
                </a:ext>
              </a:extLst>
            </p:cNvPr>
            <p:cNvSpPr txBox="1"/>
            <p:nvPr/>
          </p:nvSpPr>
          <p:spPr>
            <a:xfrm>
              <a:off x="7288670" y="498211"/>
              <a:ext cx="900000" cy="338554"/>
            </a:xfrm>
            <a:prstGeom prst="rect">
              <a:avLst/>
            </a:prstGeom>
            <a:noFill/>
          </p:spPr>
          <p:txBody>
            <a:bodyPr wrap="square" rtlCol="0">
              <a:spAutoFit/>
            </a:bodyPr>
            <a:lstStyle/>
            <a:p>
              <a:pPr algn="ctr"/>
              <a:r>
                <a:rPr lang="fr-FR" sz="800" b="1" dirty="0">
                  <a:latin typeface="Arial" panose="020B0604020202020204" pitchFamily="34" charset="0"/>
                  <a:cs typeface="Arial" panose="020B0604020202020204" pitchFamily="34" charset="0"/>
                </a:rPr>
                <a:t>BATIMENT PHASE 2</a:t>
              </a:r>
            </a:p>
          </p:txBody>
        </p:sp>
        <p:cxnSp>
          <p:nvCxnSpPr>
            <p:cNvPr id="28" name="Connecteur droit avec flèche 27">
              <a:extLst>
                <a:ext uri="{FF2B5EF4-FFF2-40B4-BE49-F238E27FC236}">
                  <a16:creationId xmlns:a16="http://schemas.microsoft.com/office/drawing/2014/main" id="{FFAD713F-4A2D-4558-81DA-C7BACFBFF435}"/>
                </a:ext>
              </a:extLst>
            </p:cNvPr>
            <p:cNvCxnSpPr/>
            <p:nvPr/>
          </p:nvCxnSpPr>
          <p:spPr>
            <a:xfrm>
              <a:off x="6710680" y="1946669"/>
              <a:ext cx="685990" cy="0"/>
            </a:xfrm>
            <a:prstGeom prst="straightConnector1">
              <a:avLst/>
            </a:prstGeom>
            <a:ln w="28575">
              <a:solidFill>
                <a:srgbClr val="FF00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8016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9D7CA20-65C0-45DC-B7D4-6E53528A6925}"/>
              </a:ext>
            </a:extLst>
          </p:cNvPr>
          <p:cNvSpPr>
            <a:spLocks noGrp="1"/>
          </p:cNvSpPr>
          <p:nvPr>
            <p:ph type="sldNum" sz="quarter" idx="12"/>
          </p:nvPr>
        </p:nvSpPr>
        <p:spPr>
          <a:xfrm>
            <a:off x="6553200" y="6668812"/>
            <a:ext cx="434829" cy="256624"/>
          </a:xfrm>
        </p:spPr>
        <p:txBody>
          <a:bodyPr/>
          <a:lstStyle/>
          <a:p>
            <a:fld id="{55E21D86-1767-1A42-92FC-765825466467}" type="slidenum">
              <a:rPr lang="fr-FR" smtClean="0"/>
              <a:pPr/>
              <a:t>6</a:t>
            </a:fld>
            <a:endParaRPr lang="fr-FR"/>
          </a:p>
        </p:txBody>
      </p:sp>
      <p:sp>
        <p:nvSpPr>
          <p:cNvPr id="3" name="Titre 2">
            <a:extLst>
              <a:ext uri="{FF2B5EF4-FFF2-40B4-BE49-F238E27FC236}">
                <a16:creationId xmlns:a16="http://schemas.microsoft.com/office/drawing/2014/main" id="{6819A451-B5A3-477A-967D-259A33C874CE}"/>
              </a:ext>
            </a:extLst>
          </p:cNvPr>
          <p:cNvSpPr>
            <a:spLocks noGrp="1"/>
          </p:cNvSpPr>
          <p:nvPr>
            <p:ph type="title"/>
          </p:nvPr>
        </p:nvSpPr>
        <p:spPr/>
        <p:txBody>
          <a:bodyPr/>
          <a:lstStyle/>
          <a:p>
            <a:r>
              <a:rPr lang="fr-FR" dirty="0"/>
              <a:t>Plans (voir .</a:t>
            </a:r>
            <a:r>
              <a:rPr lang="fr-FR" dirty="0" err="1"/>
              <a:t>dwg</a:t>
            </a:r>
            <a:r>
              <a:rPr lang="fr-FR" dirty="0"/>
              <a:t> document séparé)</a:t>
            </a:r>
          </a:p>
        </p:txBody>
      </p:sp>
      <p:pic>
        <p:nvPicPr>
          <p:cNvPr id="6" name="Image 5">
            <a:extLst>
              <a:ext uri="{FF2B5EF4-FFF2-40B4-BE49-F238E27FC236}">
                <a16:creationId xmlns:a16="http://schemas.microsoft.com/office/drawing/2014/main" id="{9BB324B7-3A3F-44D6-8E08-7D876C3A5FF0}"/>
              </a:ext>
            </a:extLst>
          </p:cNvPr>
          <p:cNvPicPr>
            <a:picLocks noChangeAspect="1"/>
          </p:cNvPicPr>
          <p:nvPr/>
        </p:nvPicPr>
        <p:blipFill>
          <a:blip r:embed="rId2"/>
          <a:stretch>
            <a:fillRect/>
          </a:stretch>
        </p:blipFill>
        <p:spPr>
          <a:xfrm>
            <a:off x="2909435" y="1223629"/>
            <a:ext cx="3221203" cy="4644197"/>
          </a:xfrm>
          <a:prstGeom prst="rect">
            <a:avLst/>
          </a:prstGeom>
        </p:spPr>
      </p:pic>
      <p:grpSp>
        <p:nvGrpSpPr>
          <p:cNvPr id="9" name="Groupe 8">
            <a:extLst>
              <a:ext uri="{FF2B5EF4-FFF2-40B4-BE49-F238E27FC236}">
                <a16:creationId xmlns:a16="http://schemas.microsoft.com/office/drawing/2014/main" id="{2BB2B788-DF1B-4113-8F5B-AF80C59FD198}"/>
              </a:ext>
            </a:extLst>
          </p:cNvPr>
          <p:cNvGrpSpPr/>
          <p:nvPr/>
        </p:nvGrpSpPr>
        <p:grpSpPr>
          <a:xfrm>
            <a:off x="257175" y="1223629"/>
            <a:ext cx="2756189" cy="4641485"/>
            <a:chOff x="752475" y="1095317"/>
            <a:chExt cx="3200400" cy="4996234"/>
          </a:xfrm>
        </p:grpSpPr>
        <p:pic>
          <p:nvPicPr>
            <p:cNvPr id="7" name="Image 6">
              <a:extLst>
                <a:ext uri="{FF2B5EF4-FFF2-40B4-BE49-F238E27FC236}">
                  <a16:creationId xmlns:a16="http://schemas.microsoft.com/office/drawing/2014/main" id="{726EA7F5-52B1-46BD-845C-AFA2D2BD61D8}"/>
                </a:ext>
              </a:extLst>
            </p:cNvPr>
            <p:cNvPicPr>
              <a:picLocks noChangeAspect="1"/>
            </p:cNvPicPr>
            <p:nvPr/>
          </p:nvPicPr>
          <p:blipFill>
            <a:blip r:embed="rId3"/>
            <a:stretch>
              <a:fillRect/>
            </a:stretch>
          </p:blipFill>
          <p:spPr>
            <a:xfrm>
              <a:off x="752475" y="1095317"/>
              <a:ext cx="3200400" cy="4812631"/>
            </a:xfrm>
            <a:prstGeom prst="rect">
              <a:avLst/>
            </a:prstGeom>
          </p:spPr>
        </p:pic>
        <p:sp>
          <p:nvSpPr>
            <p:cNvPr id="8" name="ZoneTexte 7">
              <a:extLst>
                <a:ext uri="{FF2B5EF4-FFF2-40B4-BE49-F238E27FC236}">
                  <a16:creationId xmlns:a16="http://schemas.microsoft.com/office/drawing/2014/main" id="{678372DC-078C-4415-AC39-59D87C4DA270}"/>
                </a:ext>
              </a:extLst>
            </p:cNvPr>
            <p:cNvSpPr txBox="1"/>
            <p:nvPr/>
          </p:nvSpPr>
          <p:spPr>
            <a:xfrm>
              <a:off x="876299" y="5783774"/>
              <a:ext cx="1438275" cy="307777"/>
            </a:xfrm>
            <a:prstGeom prst="rect">
              <a:avLst/>
            </a:prstGeom>
            <a:noFill/>
          </p:spPr>
          <p:txBody>
            <a:bodyPr wrap="square" rtlCol="0">
              <a:spAutoFit/>
            </a:bodyPr>
            <a:lstStyle/>
            <a:p>
              <a:r>
                <a:rPr lang="fr-FR" sz="1400" i="1" dirty="0"/>
                <a:t>Niveau S2</a:t>
              </a:r>
            </a:p>
          </p:txBody>
        </p:sp>
      </p:grpSp>
      <p:pic>
        <p:nvPicPr>
          <p:cNvPr id="13" name="Image 12">
            <a:extLst>
              <a:ext uri="{FF2B5EF4-FFF2-40B4-BE49-F238E27FC236}">
                <a16:creationId xmlns:a16="http://schemas.microsoft.com/office/drawing/2014/main" id="{1DD06D88-167F-4E56-B05D-44170F892C7C}"/>
              </a:ext>
            </a:extLst>
          </p:cNvPr>
          <p:cNvPicPr>
            <a:picLocks noChangeAspect="1"/>
          </p:cNvPicPr>
          <p:nvPr/>
        </p:nvPicPr>
        <p:blipFill>
          <a:blip r:embed="rId4"/>
          <a:stretch>
            <a:fillRect/>
          </a:stretch>
        </p:blipFill>
        <p:spPr>
          <a:xfrm>
            <a:off x="6130638" y="1223629"/>
            <a:ext cx="2978229" cy="4376057"/>
          </a:xfrm>
          <a:prstGeom prst="rect">
            <a:avLst/>
          </a:prstGeom>
        </p:spPr>
      </p:pic>
      <p:sp>
        <p:nvSpPr>
          <p:cNvPr id="14" name="ZoneTexte 13">
            <a:extLst>
              <a:ext uri="{FF2B5EF4-FFF2-40B4-BE49-F238E27FC236}">
                <a16:creationId xmlns:a16="http://schemas.microsoft.com/office/drawing/2014/main" id="{0B707A21-CE03-4359-86BB-13EF322F6A0C}"/>
              </a:ext>
            </a:extLst>
          </p:cNvPr>
          <p:cNvSpPr txBox="1"/>
          <p:nvPr/>
        </p:nvSpPr>
        <p:spPr>
          <a:xfrm>
            <a:off x="6368707" y="5579190"/>
            <a:ext cx="1238644" cy="307777"/>
          </a:xfrm>
          <a:prstGeom prst="rect">
            <a:avLst/>
          </a:prstGeom>
          <a:noFill/>
        </p:spPr>
        <p:txBody>
          <a:bodyPr wrap="square" rtlCol="0">
            <a:spAutoFit/>
          </a:bodyPr>
          <a:lstStyle/>
          <a:p>
            <a:r>
              <a:rPr lang="fr-FR" sz="1400" i="1" dirty="0"/>
              <a:t>Niveau E1</a:t>
            </a:r>
          </a:p>
        </p:txBody>
      </p:sp>
    </p:spTree>
    <p:extLst>
      <p:ext uri="{BB962C8B-B14F-4D97-AF65-F5344CB8AC3E}">
        <p14:creationId xmlns:p14="http://schemas.microsoft.com/office/powerpoint/2010/main" val="1891264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7</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N-2)</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1295174" y="867828"/>
            <a:ext cx="7609340" cy="449177"/>
          </a:xfrm>
        </p:spPr>
        <p:txBody>
          <a:bodyPr>
            <a:normAutofit/>
          </a:bodyPr>
          <a:lstStyle/>
          <a:p>
            <a:r>
              <a:rPr lang="fr-FR" sz="1800" dirty="0">
                <a:latin typeface="Arial"/>
                <a:cs typeface="Arial"/>
              </a:rPr>
              <a:t>Une gare centralisée située au niveau N-2 du bâtiment</a:t>
            </a:r>
            <a:endParaRPr lang="fr-FR" sz="1800" dirty="0"/>
          </a:p>
        </p:txBody>
      </p:sp>
      <p:sp>
        <p:nvSpPr>
          <p:cNvPr id="12" name="Espace réservé du contenu 3">
            <a:extLst>
              <a:ext uri="{FF2B5EF4-FFF2-40B4-BE49-F238E27FC236}">
                <a16:creationId xmlns:a16="http://schemas.microsoft.com/office/drawing/2014/main" id="{23D1A80B-1168-4123-B974-C886A1288A89}"/>
              </a:ext>
            </a:extLst>
          </p:cNvPr>
          <p:cNvSpPr txBox="1">
            <a:spLocks/>
          </p:cNvSpPr>
          <p:nvPr/>
        </p:nvSpPr>
        <p:spPr>
          <a:xfrm>
            <a:off x="7400040" y="174090"/>
            <a:ext cx="1627454" cy="783616"/>
          </a:xfrm>
          <a:prstGeom prst="rect">
            <a:avLst/>
          </a:prstGeom>
        </p:spPr>
        <p:txBody>
          <a:bodyPr vert="horz" lIns="91440" tIns="45720" rIns="91440" bIns="45720" rtlCol="0">
            <a:normAutofit fontScale="77500" lnSpcReduction="20000"/>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0092D2"/>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0092D2"/>
              </a:buClr>
              <a:buFont typeface="Calibri" panose="020F050202020403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800" u="sng" dirty="0">
                <a:latin typeface="Arial"/>
                <a:cs typeface="Arial"/>
              </a:rPr>
              <a:t>Note</a:t>
            </a:r>
            <a:r>
              <a:rPr lang="fr-FR" sz="1800" dirty="0">
                <a:latin typeface="Arial"/>
                <a:cs typeface="Arial"/>
              </a:rPr>
              <a:t>: Les flux TAL sont représentés en orange dans les plans</a:t>
            </a:r>
            <a:endParaRPr lang="fr-FR" sz="1800" dirty="0"/>
          </a:p>
        </p:txBody>
      </p:sp>
      <p:pic>
        <p:nvPicPr>
          <p:cNvPr id="14" name="Image 13">
            <a:extLst>
              <a:ext uri="{FF2B5EF4-FFF2-40B4-BE49-F238E27FC236}">
                <a16:creationId xmlns:a16="http://schemas.microsoft.com/office/drawing/2014/main" id="{D37CF21E-AC2D-484D-9B8A-2FBED4AA6CE0}"/>
              </a:ext>
            </a:extLst>
          </p:cNvPr>
          <p:cNvPicPr>
            <a:picLocks noChangeAspect="1"/>
          </p:cNvPicPr>
          <p:nvPr/>
        </p:nvPicPr>
        <p:blipFill>
          <a:blip r:embed="rId2"/>
          <a:stretch>
            <a:fillRect/>
          </a:stretch>
        </p:blipFill>
        <p:spPr>
          <a:xfrm>
            <a:off x="1039814" y="1317005"/>
            <a:ext cx="7173953" cy="4865764"/>
          </a:xfrm>
          <a:prstGeom prst="rect">
            <a:avLst/>
          </a:prstGeom>
        </p:spPr>
      </p:pic>
    </p:spTree>
    <p:extLst>
      <p:ext uri="{BB962C8B-B14F-4D97-AF65-F5344CB8AC3E}">
        <p14:creationId xmlns:p14="http://schemas.microsoft.com/office/powerpoint/2010/main" val="3060613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8</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N-2)</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1295174" y="867828"/>
            <a:ext cx="7609340" cy="449177"/>
          </a:xfrm>
        </p:spPr>
        <p:txBody>
          <a:bodyPr>
            <a:normAutofit fontScale="70000" lnSpcReduction="20000"/>
          </a:bodyPr>
          <a:lstStyle/>
          <a:p>
            <a:r>
              <a:rPr lang="fr-FR" sz="1800" dirty="0">
                <a:latin typeface="Arial"/>
                <a:cs typeface="Arial"/>
              </a:rPr>
              <a:t>Flux vers vestiaires centraux au -2 et vers les 2 MC dédiés E1 (bloc opératoire)</a:t>
            </a:r>
          </a:p>
          <a:p>
            <a:r>
              <a:rPr lang="fr-FR" sz="1800" dirty="0">
                <a:latin typeface="Arial"/>
                <a:cs typeface="Arial"/>
              </a:rPr>
              <a:t>Zones grisées = passage piéton</a:t>
            </a:r>
            <a:endParaRPr lang="fr-FR" sz="1800" dirty="0"/>
          </a:p>
        </p:txBody>
      </p:sp>
      <p:pic>
        <p:nvPicPr>
          <p:cNvPr id="7" name="Image 6">
            <a:extLst>
              <a:ext uri="{FF2B5EF4-FFF2-40B4-BE49-F238E27FC236}">
                <a16:creationId xmlns:a16="http://schemas.microsoft.com/office/drawing/2014/main" id="{CDE30676-B93E-4A3F-9EE4-C928281F32D7}"/>
              </a:ext>
            </a:extLst>
          </p:cNvPr>
          <p:cNvPicPr>
            <a:picLocks noChangeAspect="1"/>
          </p:cNvPicPr>
          <p:nvPr/>
        </p:nvPicPr>
        <p:blipFill>
          <a:blip r:embed="rId2"/>
          <a:stretch>
            <a:fillRect/>
          </a:stretch>
        </p:blipFill>
        <p:spPr>
          <a:xfrm>
            <a:off x="574432" y="1426435"/>
            <a:ext cx="7712108" cy="3177815"/>
          </a:xfrm>
          <a:prstGeom prst="rect">
            <a:avLst/>
          </a:prstGeom>
        </p:spPr>
      </p:pic>
    </p:spTree>
    <p:extLst>
      <p:ext uri="{BB962C8B-B14F-4D97-AF65-F5344CB8AC3E}">
        <p14:creationId xmlns:p14="http://schemas.microsoft.com/office/powerpoint/2010/main" val="4192351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9653AEE-F7CB-470E-853F-D95251DAB0E0}"/>
              </a:ext>
            </a:extLst>
          </p:cNvPr>
          <p:cNvSpPr>
            <a:spLocks noGrp="1"/>
          </p:cNvSpPr>
          <p:nvPr>
            <p:ph type="sldNum" sz="quarter" idx="12"/>
          </p:nvPr>
        </p:nvSpPr>
        <p:spPr/>
        <p:txBody>
          <a:bodyPr/>
          <a:lstStyle/>
          <a:p>
            <a:fld id="{55E21D86-1767-1A42-92FC-765825466467}" type="slidenum">
              <a:rPr lang="fr-FR" smtClean="0"/>
              <a:pPr/>
              <a:t>9</a:t>
            </a:fld>
            <a:endParaRPr lang="fr-FR"/>
          </a:p>
        </p:txBody>
      </p:sp>
      <p:sp>
        <p:nvSpPr>
          <p:cNvPr id="3" name="Titre 2">
            <a:extLst>
              <a:ext uri="{FF2B5EF4-FFF2-40B4-BE49-F238E27FC236}">
                <a16:creationId xmlns:a16="http://schemas.microsoft.com/office/drawing/2014/main" id="{DD133090-B9A5-40AB-8B2E-016AA2F520A2}"/>
              </a:ext>
            </a:extLst>
          </p:cNvPr>
          <p:cNvSpPr>
            <a:spLocks noGrp="1"/>
          </p:cNvSpPr>
          <p:nvPr>
            <p:ph type="title"/>
          </p:nvPr>
        </p:nvSpPr>
        <p:spPr/>
        <p:txBody>
          <a:bodyPr/>
          <a:lstStyle/>
          <a:p>
            <a:r>
              <a:rPr lang="fr-FR" dirty="0"/>
              <a:t>Plans (focus zones log N-2)</a:t>
            </a:r>
          </a:p>
        </p:txBody>
      </p:sp>
      <p:sp>
        <p:nvSpPr>
          <p:cNvPr id="4" name="Espace réservé du contenu 3">
            <a:extLst>
              <a:ext uri="{FF2B5EF4-FFF2-40B4-BE49-F238E27FC236}">
                <a16:creationId xmlns:a16="http://schemas.microsoft.com/office/drawing/2014/main" id="{16B26D6F-E497-47C1-A166-F221B25A6DDF}"/>
              </a:ext>
            </a:extLst>
          </p:cNvPr>
          <p:cNvSpPr>
            <a:spLocks noGrp="1"/>
          </p:cNvSpPr>
          <p:nvPr>
            <p:ph sz="quarter" idx="13"/>
          </p:nvPr>
        </p:nvSpPr>
        <p:spPr>
          <a:xfrm>
            <a:off x="1172194" y="783813"/>
            <a:ext cx="5272295" cy="449177"/>
          </a:xfrm>
        </p:spPr>
        <p:txBody>
          <a:bodyPr>
            <a:normAutofit fontScale="77500" lnSpcReduction="20000"/>
          </a:bodyPr>
          <a:lstStyle/>
          <a:p>
            <a:r>
              <a:rPr lang="fr-FR" sz="1800" dirty="0">
                <a:latin typeface="Arial"/>
                <a:cs typeface="Arial"/>
              </a:rPr>
              <a:t>Flux vers les 3 MC centraux, zones de recharge et les 2 MC pour liaison avec S1 vers Alix de Champagne</a:t>
            </a:r>
            <a:endParaRPr lang="fr-FR" sz="1800" dirty="0"/>
          </a:p>
        </p:txBody>
      </p:sp>
      <p:pic>
        <p:nvPicPr>
          <p:cNvPr id="6" name="Image 5">
            <a:extLst>
              <a:ext uri="{FF2B5EF4-FFF2-40B4-BE49-F238E27FC236}">
                <a16:creationId xmlns:a16="http://schemas.microsoft.com/office/drawing/2014/main" id="{A0D859F3-6C3F-41F1-9EDE-78FD83D44CFB}"/>
              </a:ext>
            </a:extLst>
          </p:cNvPr>
          <p:cNvPicPr>
            <a:picLocks noChangeAspect="1"/>
          </p:cNvPicPr>
          <p:nvPr/>
        </p:nvPicPr>
        <p:blipFill>
          <a:blip r:embed="rId2"/>
          <a:stretch>
            <a:fillRect/>
          </a:stretch>
        </p:blipFill>
        <p:spPr>
          <a:xfrm>
            <a:off x="355766" y="1317005"/>
            <a:ext cx="6088723" cy="4757182"/>
          </a:xfrm>
          <a:prstGeom prst="rect">
            <a:avLst/>
          </a:prstGeom>
        </p:spPr>
      </p:pic>
      <p:pic>
        <p:nvPicPr>
          <p:cNvPr id="9" name="Image 8">
            <a:extLst>
              <a:ext uri="{FF2B5EF4-FFF2-40B4-BE49-F238E27FC236}">
                <a16:creationId xmlns:a16="http://schemas.microsoft.com/office/drawing/2014/main" id="{D5839825-72DB-4DD0-A15A-DD974CBB06BA}"/>
              </a:ext>
            </a:extLst>
          </p:cNvPr>
          <p:cNvPicPr>
            <a:picLocks noChangeAspect="1"/>
          </p:cNvPicPr>
          <p:nvPr/>
        </p:nvPicPr>
        <p:blipFill>
          <a:blip r:embed="rId3"/>
          <a:stretch>
            <a:fillRect/>
          </a:stretch>
        </p:blipFill>
        <p:spPr>
          <a:xfrm>
            <a:off x="6597764" y="277730"/>
            <a:ext cx="2429730" cy="5796457"/>
          </a:xfrm>
          <a:prstGeom prst="rect">
            <a:avLst/>
          </a:prstGeom>
        </p:spPr>
      </p:pic>
      <p:cxnSp>
        <p:nvCxnSpPr>
          <p:cNvPr id="11" name="Connecteur droit 10">
            <a:extLst>
              <a:ext uri="{FF2B5EF4-FFF2-40B4-BE49-F238E27FC236}">
                <a16:creationId xmlns:a16="http://schemas.microsoft.com/office/drawing/2014/main" id="{8B36F4CF-8826-4305-8977-C3F021DBB3F6}"/>
              </a:ext>
            </a:extLst>
          </p:cNvPr>
          <p:cNvCxnSpPr/>
          <p:nvPr/>
        </p:nvCxnSpPr>
        <p:spPr>
          <a:xfrm>
            <a:off x="6553200" y="0"/>
            <a:ext cx="0" cy="6467475"/>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363277"/>
      </p:ext>
    </p:extLst>
  </p:cSld>
  <p:clrMapOvr>
    <a:masterClrMapping/>
  </p:clrMapOvr>
</p:sld>
</file>

<file path=ppt/theme/theme1.xml><?xml version="1.0" encoding="utf-8"?>
<a:theme xmlns:a="http://schemas.openxmlformats.org/drawingml/2006/main" name="Thème_CHU">
  <a:themeElements>
    <a:clrScheme name="Identité CHu de Reims">
      <a:dk1>
        <a:srgbClr val="3F3F3F"/>
      </a:dk1>
      <a:lt1>
        <a:sysClr val="window" lastClr="FFFFFF"/>
      </a:lt1>
      <a:dk2>
        <a:srgbClr val="009DE0"/>
      </a:dk2>
      <a:lt2>
        <a:srgbClr val="EEECE1"/>
      </a:lt2>
      <a:accent1>
        <a:srgbClr val="009DE0"/>
      </a:accent1>
      <a:accent2>
        <a:srgbClr val="81437D"/>
      </a:accent2>
      <a:accent3>
        <a:srgbClr val="58A792"/>
      </a:accent3>
      <a:accent4>
        <a:srgbClr val="CD5F4A"/>
      </a:accent4>
      <a:accent5>
        <a:srgbClr val="DC931A"/>
      </a:accent5>
      <a:accent6>
        <a:srgbClr val="C3529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6F9A8992F7AD4490B21E56883AE8BE" ma:contentTypeVersion="5" ma:contentTypeDescription="Crée un document." ma:contentTypeScope="" ma:versionID="c200a729fd11228dfbac889ce55b8e4b">
  <xsd:schema xmlns:xsd="http://www.w3.org/2001/XMLSchema" xmlns:xs="http://www.w3.org/2001/XMLSchema" xmlns:p="http://schemas.microsoft.com/office/2006/metadata/properties" xmlns:ns3="e7adc12d-0cd2-4f48-8f36-ec04029d7e84" targetNamespace="http://schemas.microsoft.com/office/2006/metadata/properties" ma:root="true" ma:fieldsID="c78165870b42361e828ecfe3481df08a" ns3:_="">
    <xsd:import namespace="e7adc12d-0cd2-4f48-8f36-ec04029d7e84"/>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adc12d-0cd2-4f48-8f36-ec04029d7e84"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e7adc12d-0cd2-4f48-8f36-ec04029d7e84" xsi:nil="true"/>
  </documentManagement>
</p:properties>
</file>

<file path=customXml/itemProps1.xml><?xml version="1.0" encoding="utf-8"?>
<ds:datastoreItem xmlns:ds="http://schemas.openxmlformats.org/officeDocument/2006/customXml" ds:itemID="{DB8A3F35-4F76-4174-8D82-69C823BFFBC7}">
  <ds:schemaRefs>
    <ds:schemaRef ds:uri="http://schemas.microsoft.com/sharepoint/v3/contenttype/forms"/>
  </ds:schemaRefs>
</ds:datastoreItem>
</file>

<file path=customXml/itemProps2.xml><?xml version="1.0" encoding="utf-8"?>
<ds:datastoreItem xmlns:ds="http://schemas.openxmlformats.org/officeDocument/2006/customXml" ds:itemID="{284AC907-8AA0-4089-A4FC-521F48D870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adc12d-0cd2-4f48-8f36-ec04029d7e8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EA2ACC-BE2B-4750-BFD9-F29D9B1A7D38}">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e7adc12d-0cd2-4f48-8f36-ec04029d7e8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Thème_CHU</Template>
  <TotalTime>34759</TotalTime>
  <Words>3481</Words>
  <Application>Microsoft Office PowerPoint</Application>
  <PresentationFormat>Affichage à l'écran (4:3)</PresentationFormat>
  <Paragraphs>381</Paragraphs>
  <Slides>35</Slides>
  <Notes>0</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35</vt:i4>
      </vt:variant>
    </vt:vector>
  </HeadingPairs>
  <TitlesOfParts>
    <vt:vector size="40" baseType="lpstr">
      <vt:lpstr>Arial</vt:lpstr>
      <vt:lpstr>Calibri</vt:lpstr>
      <vt:lpstr>Wingdings</vt:lpstr>
      <vt:lpstr>Thème_CHU</vt:lpstr>
      <vt:lpstr>Conception personnalisée</vt:lpstr>
      <vt:lpstr>  Dossier de présentation  TAL NH2 CHU Reims  démarche de sourcing Juin 2025  </vt:lpstr>
      <vt:lpstr>Sommaire et structure du dossier</vt:lpstr>
      <vt:lpstr>Objet du dossier de sourcing TAL</vt:lpstr>
      <vt:lpstr>Présentation du projet NH2</vt:lpstr>
      <vt:lpstr>Présentation du projet NH2</vt:lpstr>
      <vt:lpstr>Plans (voir .dwg document séparé)</vt:lpstr>
      <vt:lpstr>Plans (focus zones log N-2)</vt:lpstr>
      <vt:lpstr>Plans (focus zones log N-2)</vt:lpstr>
      <vt:lpstr>Plans (focus zones log N-2)</vt:lpstr>
      <vt:lpstr>Plans (focus zones log N-1 / RDC)</vt:lpstr>
      <vt:lpstr>Plans (focus liaison vers Alix de Champagne)</vt:lpstr>
      <vt:lpstr>Plans (focus zones log E1)</vt:lpstr>
      <vt:lpstr>Plans (focus zones log E2/E3)</vt:lpstr>
      <vt:lpstr>Volumétrie des flux</vt:lpstr>
      <vt:lpstr>Enjeux</vt:lpstr>
      <vt:lpstr>Contraintes et spécificités techniques</vt:lpstr>
      <vt:lpstr>Contraintes et spécificités techniques</vt:lpstr>
      <vt:lpstr>Contraintes et spécificités techniques: les contenants</vt:lpstr>
      <vt:lpstr>Contraintes et spécificités techniques: les contenants</vt:lpstr>
      <vt:lpstr>Contraintes et spécificités techniques: les contenants</vt:lpstr>
      <vt:lpstr>Question 1: Présentation de l’entreprise</vt:lpstr>
      <vt:lpstr>Question 2: Préconisation technologique Êtes-vous en capacité de proposer une technologie adaptée et flexible (capable de gérer plusieurs types de contenants)? Quel nombre de TAL (AGV, AMR, etc.) recommandez-vous pour couvrir les besoins du bâtiment ?</vt:lpstr>
      <vt:lpstr>Question 3: Flux spécifique vers bâtiments AMH 2 / Alix Comment intégreriez-vous le flux spécifique entre le bâtiment principal et les bâtiments AMH 2/Alix ? Quel nombre de TAL (AGV, AMR, etc.) recommandez-vous pour ce flux dédié ?</vt:lpstr>
      <vt:lpstr>Question 4: Fonctionnement global, continuité du service et gestion des flux Comment comptez-vous organiser et piloter le fonctionnement global du système afin de garantir la continuité du service, optimiser les délais de livraison et assurer une distribution fluide et rapide dans l’ensemble du bâtiment ?  Comment gérez-vous la maintenance, l’édition des codes-barres, l’intégration ponctuelle de circuits de dépannage, et l’adaptation du séquençage ? Comment réagissez-vous face à une perturbation des flux (retards, livraisons incomplètes) ou à des pics d’activité imprévus ?</vt:lpstr>
      <vt:lpstr>Question 5: Organisation spatiale de la gare au niveau -2 Quelle organisation proposez-vous pour assurer la bonne cohabitation de différents flux de contenants?</vt:lpstr>
      <vt:lpstr>Question 6: Organisation des gares dans les étages Comment organisez-vous les gares pour optimiser le nombre d’emplacements et faciliter le positionnement des contenants, notamment en tenant compte des difficultés liées au poids des chariots et à la perception des rails par les agents ?</vt:lpstr>
      <vt:lpstr>Question 7: Procédure de flux dégradé Quelle est votre procédure en cas de défaillance du système TAL (AGV, AMR, etc.) pour assurer la continuité des flux logistiques ?</vt:lpstr>
      <vt:lpstr>Question 8: Transport d’objets fragiles (biomédicaux) Quelles solutions proposez-vous pour le transport sécurisé d’objets fragiles, notamment biomédicaux ? (exemple: Pousse seringue électrique, électrocardiogramme, moniteur pour la tension, etc.)</vt:lpstr>
      <vt:lpstr>Question 9: Interfaçage avec les systèmes (incluant les monte-charges) Comment garantissez-vous un interfaçage efficace entre les TAL (AGV, AMR, etc.) et les monte-charges afin d’éviter les pertes de temps liées à des dysfonctionnements ou coupures de réseau ?</vt:lpstr>
      <vt:lpstr>Question 10: Interfaçage avec flux piéton Comment vos TAL (AGV, AMR, etc.) interagissent-ils avec les flux piétons et les systèmes d’arrêt d’urgence ? Comment évitez-vous les déclenchements intempestifs?</vt:lpstr>
      <vt:lpstr>Question 11: Interfaçage avec autres flux et gestion de la cohabitation Comment garantissez-vous la cohabitation avec d’autres TAL (AGV, AMR, etc.) ou cobots (ex : pharmacie) ?</vt:lpstr>
      <vt:lpstr>Question 12: Recommandation pour le transport de petits objets par cobot Quelles solutions proposez-vous pour le transport de petits objets (médicaments, dispositifs médicaux, etc.) à l’aide de cobots ou petits AMR ?</vt:lpstr>
      <vt:lpstr>Question 13: SAV et adaptation du flux Comment assurez-vous l’adaptabilité du système pour augmenter ou diminuer les capacités de flux selon les besoins ?</vt:lpstr>
      <vt:lpstr>Question 14: Étude de coûts, délais et méthodologie de déploiement Pouvez-vous fournir une étude complète des coûts et délais, ainsi que votre capacité à piloter les études et le déploiement du système TAL (AGV, AMR, etc.) ?</vt:lpstr>
      <vt:lpstr>  Conclusion et point de contact CHU Reims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Atelier 4</dc:creator>
  <cp:lastModifiedBy>Camille HUET</cp:lastModifiedBy>
  <cp:revision>506</cp:revision>
  <cp:lastPrinted>2025-06-12T10:25:35Z</cp:lastPrinted>
  <dcterms:created xsi:type="dcterms:W3CDTF">2016-07-12T08:16:23Z</dcterms:created>
  <dcterms:modified xsi:type="dcterms:W3CDTF">2025-06-25T08:00:12Z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0x010100B36F9A8992F7AD4490B21E56883AE8BE</vt:lpwstr>
  </property>
</Properties>
</file>