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8" r:id="rId2"/>
    <p:sldId id="267" r:id="rId3"/>
    <p:sldId id="269" r:id="rId4"/>
    <p:sldId id="270" r:id="rId5"/>
  </p:sldIdLst>
  <p:sldSz cx="9144000" cy="6858000" type="screen4x3"/>
  <p:notesSz cx="6865938" cy="954087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05" userDrawn="1">
          <p15:clr>
            <a:srgbClr val="A4A3A4"/>
          </p15:clr>
        </p15:guide>
        <p15:guide id="2" pos="216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3792" autoAdjust="0"/>
  </p:normalViewPr>
  <p:slideViewPr>
    <p:cSldViewPr>
      <p:cViewPr varScale="1">
        <p:scale>
          <a:sx n="100" d="100"/>
          <a:sy n="100" d="100"/>
        </p:scale>
        <p:origin x="33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3226" y="72"/>
      </p:cViewPr>
      <p:guideLst>
        <p:guide orient="horz" pos="3005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5988" cy="47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98" tIns="44849" rIns="89698" bIns="4484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8348" y="0"/>
            <a:ext cx="2975988" cy="47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98" tIns="44849" rIns="89698" bIns="448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smtClean="0"/>
            </a:lvl1pPr>
          </a:lstStyle>
          <a:p>
            <a:pPr>
              <a:defRPr/>
            </a:pPr>
            <a:fld id="{8C92066E-1D98-4567-A8B3-0F5D457D3443}" type="datetimeFigureOut">
              <a:rPr lang="fr-FR"/>
              <a:pPr>
                <a:defRPr/>
              </a:pPr>
              <a:t>30/06/2025</a:t>
            </a:fld>
            <a:endParaRPr lang="fr-FR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061772"/>
            <a:ext cx="2975988" cy="477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98" tIns="44849" rIns="89698" bIns="4484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8348" y="9061772"/>
            <a:ext cx="2975988" cy="477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98" tIns="44849" rIns="89698" bIns="4484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100" smtClean="0"/>
            </a:lvl1pPr>
          </a:lstStyle>
          <a:p>
            <a:pPr>
              <a:defRPr/>
            </a:pPr>
            <a:fld id="{6239C6A5-A77D-4363-A268-9A58E726DB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2601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5988" cy="47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98" tIns="44849" rIns="89698" bIns="4484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8348" y="0"/>
            <a:ext cx="2975988" cy="47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98" tIns="44849" rIns="89698" bIns="448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smtClean="0"/>
            </a:lvl1pPr>
          </a:lstStyle>
          <a:p>
            <a:pPr>
              <a:defRPr/>
            </a:pPr>
            <a:fld id="{1E1CEBFC-4372-4C0A-9847-DE57009D864E}" type="datetimeFigureOut">
              <a:rPr lang="fr-FR"/>
              <a:pPr>
                <a:defRPr/>
              </a:pPr>
              <a:t>30/06/2025</a:t>
            </a:fld>
            <a:endParaRPr lang="fr-F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7750" y="715963"/>
            <a:ext cx="4770438" cy="3576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274" y="4531649"/>
            <a:ext cx="5493392" cy="4293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98" tIns="44849" rIns="89698" bIns="448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061772"/>
            <a:ext cx="2975988" cy="477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98" tIns="44849" rIns="89698" bIns="4484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8348" y="9061772"/>
            <a:ext cx="2975988" cy="477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98" tIns="44849" rIns="89698" bIns="4484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100" smtClean="0"/>
            </a:lvl1pPr>
          </a:lstStyle>
          <a:p>
            <a:pPr>
              <a:defRPr/>
            </a:pPr>
            <a:fld id="{B9D1E9A2-AF04-4769-939A-D51A3A51850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2196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architec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D60AF4E-CC53-19B2-DAF6-B554E37A7BF9}"/>
              </a:ext>
            </a:extLst>
          </p:cNvPr>
          <p:cNvSpPr/>
          <p:nvPr userDrawn="1"/>
        </p:nvSpPr>
        <p:spPr>
          <a:xfrm>
            <a:off x="2627784" y="188640"/>
            <a:ext cx="6336704" cy="5976664"/>
          </a:xfrm>
          <a:prstGeom prst="rect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7FECC6-DC3F-208F-5FE3-98751A56BF13}"/>
              </a:ext>
            </a:extLst>
          </p:cNvPr>
          <p:cNvSpPr/>
          <p:nvPr userDrawn="1"/>
        </p:nvSpPr>
        <p:spPr>
          <a:xfrm>
            <a:off x="323528" y="476672"/>
            <a:ext cx="2160240" cy="5688632"/>
          </a:xfrm>
          <a:prstGeom prst="rect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59689B-642C-62FA-8582-C3DD9AA2DA42}"/>
              </a:ext>
            </a:extLst>
          </p:cNvPr>
          <p:cNvSpPr/>
          <p:nvPr userDrawn="1"/>
        </p:nvSpPr>
        <p:spPr>
          <a:xfrm>
            <a:off x="323528" y="476672"/>
            <a:ext cx="2160240" cy="2880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r>
              <a:rPr lang="fr-FR" sz="1400" cap="all" dirty="0">
                <a:solidFill>
                  <a:schemeClr val="bg1"/>
                </a:solidFill>
              </a:rPr>
              <a:t>Nom architecte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B391151-98E3-BA65-95F4-07C49CFE9D2C}"/>
              </a:ext>
            </a:extLst>
          </p:cNvPr>
          <p:cNvSpPr/>
          <p:nvPr userDrawn="1"/>
        </p:nvSpPr>
        <p:spPr>
          <a:xfrm>
            <a:off x="323528" y="4804137"/>
            <a:ext cx="504056" cy="199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800" b="1" cap="all" dirty="0" err="1">
                <a:solidFill>
                  <a:schemeClr val="tx1"/>
                </a:solidFill>
              </a:rPr>
              <a:t>moa</a:t>
            </a:r>
            <a:endParaRPr lang="fr-FR" sz="800" b="1" cap="all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21827E9-A238-78B7-0EB7-6845DD1BB061}"/>
              </a:ext>
            </a:extLst>
          </p:cNvPr>
          <p:cNvSpPr/>
          <p:nvPr userDrawn="1"/>
        </p:nvSpPr>
        <p:spPr>
          <a:xfrm>
            <a:off x="323528" y="4999813"/>
            <a:ext cx="1152128" cy="21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800" b="1" cap="all" dirty="0">
                <a:solidFill>
                  <a:schemeClr val="tx1"/>
                </a:solidFill>
              </a:rPr>
              <a:t>Année livraison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3A4069DB-9181-7D8A-57EB-013A21B09B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263" y="765174"/>
            <a:ext cx="2160587" cy="510533"/>
          </a:xfrm>
        </p:spPr>
        <p:txBody>
          <a:bodyPr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BFAB9DC-BB90-87DD-FA1F-23A2B5DAA3F2}"/>
              </a:ext>
            </a:extLst>
          </p:cNvPr>
          <p:cNvSpPr/>
          <p:nvPr userDrawn="1"/>
        </p:nvSpPr>
        <p:spPr>
          <a:xfrm>
            <a:off x="323528" y="5208701"/>
            <a:ext cx="720080" cy="21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800" b="1" cap="all" dirty="0">
                <a:solidFill>
                  <a:schemeClr val="tx1"/>
                </a:solidFill>
              </a:rPr>
              <a:t>surface</a:t>
            </a:r>
          </a:p>
        </p:txBody>
      </p:sp>
      <p:sp>
        <p:nvSpPr>
          <p:cNvPr id="31" name="Espace réservé du texte 30">
            <a:extLst>
              <a:ext uri="{FF2B5EF4-FFF2-40B4-BE49-F238E27FC236}">
                <a16:creationId xmlns:a16="http://schemas.microsoft.com/office/drawing/2014/main" id="{04FA71B7-5829-C207-D80A-68DF8C3740C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71601" y="5201675"/>
            <a:ext cx="1511250" cy="191757"/>
          </a:xfrm>
        </p:spPr>
        <p:txBody>
          <a:bodyPr/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DDFC06A-6E4F-6892-97A5-E564911A2DB2}"/>
              </a:ext>
            </a:extLst>
          </p:cNvPr>
          <p:cNvSpPr/>
          <p:nvPr userDrawn="1"/>
        </p:nvSpPr>
        <p:spPr>
          <a:xfrm>
            <a:off x="323527" y="5413633"/>
            <a:ext cx="1439243" cy="21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800" b="1" cap="all" dirty="0">
                <a:solidFill>
                  <a:schemeClr val="tx1"/>
                </a:solidFill>
              </a:rPr>
              <a:t>Montant travaux </a:t>
            </a:r>
            <a:r>
              <a:rPr lang="fr-FR" sz="800" b="1" cap="all" dirty="0" err="1">
                <a:solidFill>
                  <a:schemeClr val="tx1"/>
                </a:solidFill>
              </a:rPr>
              <a:t>ht</a:t>
            </a:r>
            <a:endParaRPr lang="fr-FR" sz="800" b="1" cap="all" dirty="0">
              <a:solidFill>
                <a:schemeClr val="tx1"/>
              </a:solidFill>
            </a:endParaRPr>
          </a:p>
        </p:txBody>
      </p:sp>
      <p:sp>
        <p:nvSpPr>
          <p:cNvPr id="33" name="Espace réservé du texte 26">
            <a:extLst>
              <a:ext uri="{FF2B5EF4-FFF2-40B4-BE49-F238E27FC236}">
                <a16:creationId xmlns:a16="http://schemas.microsoft.com/office/drawing/2014/main" id="{D9D7CE12-7BEB-D656-1360-1E66BF323FC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22262" y="1275707"/>
            <a:ext cx="2160587" cy="3434816"/>
          </a:xfrm>
        </p:spPr>
        <p:txBody>
          <a:bodyPr>
            <a:normAutofit/>
          </a:bodyPr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34" name="Espace réservé du texte 30">
            <a:extLst>
              <a:ext uri="{FF2B5EF4-FFF2-40B4-BE49-F238E27FC236}">
                <a16:creationId xmlns:a16="http://schemas.microsoft.com/office/drawing/2014/main" id="{D53A18B4-CB2D-85BD-82F7-8B15F2EF1FA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03647" y="4990006"/>
            <a:ext cx="1079203" cy="191757"/>
          </a:xfrm>
        </p:spPr>
        <p:txBody>
          <a:bodyPr/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35" name="Espace réservé du texte 30">
            <a:extLst>
              <a:ext uri="{FF2B5EF4-FFF2-40B4-BE49-F238E27FC236}">
                <a16:creationId xmlns:a16="http://schemas.microsoft.com/office/drawing/2014/main" id="{236E8E89-AA81-36F6-C21C-D3278887B7E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55577" y="4804137"/>
            <a:ext cx="1727274" cy="195676"/>
          </a:xfrm>
        </p:spPr>
        <p:txBody>
          <a:bodyPr/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36" name="Espace réservé du texte 30">
            <a:extLst>
              <a:ext uri="{FF2B5EF4-FFF2-40B4-BE49-F238E27FC236}">
                <a16:creationId xmlns:a16="http://schemas.microsoft.com/office/drawing/2014/main" id="{5DFF0768-13CF-AC60-D55D-B7EA18F6DF3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691679" y="5411402"/>
            <a:ext cx="791171" cy="191757"/>
          </a:xfrm>
        </p:spPr>
        <p:txBody>
          <a:bodyPr/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018B571-E977-534E-9E9C-DC4BD48FAEBC}"/>
              </a:ext>
            </a:extLst>
          </p:cNvPr>
          <p:cNvSpPr/>
          <p:nvPr userDrawn="1"/>
        </p:nvSpPr>
        <p:spPr>
          <a:xfrm>
            <a:off x="323528" y="5636683"/>
            <a:ext cx="72008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r>
              <a:rPr lang="fr-FR" sz="800" b="1" cap="all" dirty="0">
                <a:solidFill>
                  <a:schemeClr val="tx1"/>
                </a:solidFill>
              </a:rPr>
              <a:t>Missions </a:t>
            </a:r>
            <a:br>
              <a:rPr lang="fr-FR" sz="800" b="1" cap="all" dirty="0">
                <a:solidFill>
                  <a:schemeClr val="tx1"/>
                </a:solidFill>
              </a:rPr>
            </a:br>
            <a:r>
              <a:rPr lang="fr-FR" sz="800" b="1" cap="all" dirty="0">
                <a:solidFill>
                  <a:schemeClr val="tx1"/>
                </a:solidFill>
              </a:rPr>
              <a:t>confiées</a:t>
            </a:r>
          </a:p>
        </p:txBody>
      </p:sp>
      <p:sp>
        <p:nvSpPr>
          <p:cNvPr id="38" name="Espace réservé du texte 30">
            <a:extLst>
              <a:ext uri="{FF2B5EF4-FFF2-40B4-BE49-F238E27FC236}">
                <a16:creationId xmlns:a16="http://schemas.microsoft.com/office/drawing/2014/main" id="{86C93619-DB06-DE8F-6A3C-E070A0AE849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043608" y="5619665"/>
            <a:ext cx="1439243" cy="545639"/>
          </a:xfrm>
        </p:spPr>
        <p:txBody>
          <a:bodyPr/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25E996FF-8E0C-8AAB-4128-D6DF61D0DBB0}"/>
              </a:ext>
            </a:extLst>
          </p:cNvPr>
          <p:cNvCxnSpPr>
            <a:cxnSpLocks/>
          </p:cNvCxnSpPr>
          <p:nvPr userDrawn="1"/>
        </p:nvCxnSpPr>
        <p:spPr>
          <a:xfrm>
            <a:off x="322262" y="4797152"/>
            <a:ext cx="2160587" cy="0"/>
          </a:xfrm>
          <a:prstGeom prst="line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42B48E4B-2E09-7EE7-FAF5-A3373DB2F8B1}"/>
              </a:ext>
            </a:extLst>
          </p:cNvPr>
          <p:cNvSpPr txBox="1"/>
          <p:nvPr userDrawn="1"/>
        </p:nvSpPr>
        <p:spPr>
          <a:xfrm>
            <a:off x="251520" y="6226174"/>
            <a:ext cx="68407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CONCOURS RESTREINT DE MAÎTRISE D’ŒUVRE SUR ESQUISSE + </a:t>
            </a:r>
          </a:p>
          <a:p>
            <a:pPr algn="l" rtl="0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lang="fr-FR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pour la Construction du Nouveau bâtiment Coste à l’Hôpital Cochin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8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Groupe hospitalier </a:t>
            </a:r>
            <a:r>
              <a:rPr lang="fr-FR" sz="800" kern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APHP.Centre</a:t>
            </a:r>
            <a:r>
              <a:rPr lang="fr-FR" sz="8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 Université Paris Cité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éférences architec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D60AF4E-CC53-19B2-DAF6-B554E37A7BF9}"/>
              </a:ext>
            </a:extLst>
          </p:cNvPr>
          <p:cNvSpPr/>
          <p:nvPr userDrawn="1"/>
        </p:nvSpPr>
        <p:spPr>
          <a:xfrm>
            <a:off x="322262" y="825574"/>
            <a:ext cx="8642226" cy="3910705"/>
          </a:xfrm>
          <a:prstGeom prst="rect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7FECC6-DC3F-208F-5FE3-98751A56BF13}"/>
              </a:ext>
            </a:extLst>
          </p:cNvPr>
          <p:cNvSpPr/>
          <p:nvPr userDrawn="1"/>
        </p:nvSpPr>
        <p:spPr>
          <a:xfrm>
            <a:off x="323527" y="4797150"/>
            <a:ext cx="8636105" cy="1368153"/>
          </a:xfrm>
          <a:prstGeom prst="rect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59689B-642C-62FA-8582-C3DD9AA2DA42}"/>
              </a:ext>
            </a:extLst>
          </p:cNvPr>
          <p:cNvSpPr/>
          <p:nvPr userDrawn="1"/>
        </p:nvSpPr>
        <p:spPr>
          <a:xfrm>
            <a:off x="323528" y="476672"/>
            <a:ext cx="2160240" cy="2880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r>
              <a:rPr lang="fr-FR" sz="1400" cap="all" dirty="0">
                <a:solidFill>
                  <a:schemeClr val="bg1"/>
                </a:solidFill>
              </a:rPr>
              <a:t>Nom architecte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B391151-98E3-BA65-95F4-07C49CFE9D2C}"/>
              </a:ext>
            </a:extLst>
          </p:cNvPr>
          <p:cNvSpPr/>
          <p:nvPr userDrawn="1"/>
        </p:nvSpPr>
        <p:spPr>
          <a:xfrm>
            <a:off x="323528" y="4804137"/>
            <a:ext cx="504056" cy="199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800" b="1" cap="all" dirty="0" err="1">
                <a:solidFill>
                  <a:schemeClr val="tx1"/>
                </a:solidFill>
              </a:rPr>
              <a:t>moa</a:t>
            </a:r>
            <a:endParaRPr lang="fr-FR" sz="800" b="1" cap="all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21827E9-A238-78B7-0EB7-6845DD1BB061}"/>
              </a:ext>
            </a:extLst>
          </p:cNvPr>
          <p:cNvSpPr/>
          <p:nvPr userDrawn="1"/>
        </p:nvSpPr>
        <p:spPr>
          <a:xfrm>
            <a:off x="323528" y="4999813"/>
            <a:ext cx="1152128" cy="21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800" b="1" cap="all" dirty="0">
                <a:solidFill>
                  <a:schemeClr val="tx1"/>
                </a:solidFill>
              </a:rPr>
              <a:t>Année livraison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3A4069DB-9181-7D8A-57EB-013A21B09B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631720" y="518483"/>
            <a:ext cx="6332768" cy="246221"/>
          </a:xfrm>
        </p:spPr>
        <p:txBody>
          <a:bodyPr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BFAB9DC-BB90-87DD-FA1F-23A2B5DAA3F2}"/>
              </a:ext>
            </a:extLst>
          </p:cNvPr>
          <p:cNvSpPr/>
          <p:nvPr userDrawn="1"/>
        </p:nvSpPr>
        <p:spPr>
          <a:xfrm>
            <a:off x="323528" y="5208701"/>
            <a:ext cx="720080" cy="21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800" b="1" cap="all" dirty="0">
                <a:solidFill>
                  <a:schemeClr val="tx1"/>
                </a:solidFill>
              </a:rPr>
              <a:t>surface</a:t>
            </a:r>
          </a:p>
        </p:txBody>
      </p:sp>
      <p:sp>
        <p:nvSpPr>
          <p:cNvPr id="31" name="Espace réservé du texte 30">
            <a:extLst>
              <a:ext uri="{FF2B5EF4-FFF2-40B4-BE49-F238E27FC236}">
                <a16:creationId xmlns:a16="http://schemas.microsoft.com/office/drawing/2014/main" id="{04FA71B7-5829-C207-D80A-68DF8C3740C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71601" y="5201675"/>
            <a:ext cx="1511250" cy="191757"/>
          </a:xfrm>
        </p:spPr>
        <p:txBody>
          <a:bodyPr/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DDFC06A-6E4F-6892-97A5-E564911A2DB2}"/>
              </a:ext>
            </a:extLst>
          </p:cNvPr>
          <p:cNvSpPr/>
          <p:nvPr userDrawn="1"/>
        </p:nvSpPr>
        <p:spPr>
          <a:xfrm>
            <a:off x="323527" y="5413633"/>
            <a:ext cx="1439243" cy="21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800" b="1" cap="all" dirty="0">
                <a:solidFill>
                  <a:schemeClr val="tx1"/>
                </a:solidFill>
              </a:rPr>
              <a:t>Montant travaux </a:t>
            </a:r>
            <a:r>
              <a:rPr lang="fr-FR" sz="800" b="1" cap="all" dirty="0" err="1">
                <a:solidFill>
                  <a:schemeClr val="tx1"/>
                </a:solidFill>
              </a:rPr>
              <a:t>ht</a:t>
            </a:r>
            <a:endParaRPr lang="fr-FR" sz="800" b="1" cap="all" dirty="0">
              <a:solidFill>
                <a:schemeClr val="tx1"/>
              </a:solidFill>
            </a:endParaRPr>
          </a:p>
        </p:txBody>
      </p:sp>
      <p:sp>
        <p:nvSpPr>
          <p:cNvPr id="33" name="Espace réservé du texte 26">
            <a:extLst>
              <a:ext uri="{FF2B5EF4-FFF2-40B4-BE49-F238E27FC236}">
                <a16:creationId xmlns:a16="http://schemas.microsoft.com/office/drawing/2014/main" id="{D9D7CE12-7BEB-D656-1360-1E66BF323FC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626865" y="4797151"/>
            <a:ext cx="6332768" cy="1355549"/>
          </a:xfrm>
        </p:spPr>
        <p:txBody>
          <a:bodyPr numCol="2">
            <a:normAutofit/>
          </a:bodyPr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34" name="Espace réservé du texte 30">
            <a:extLst>
              <a:ext uri="{FF2B5EF4-FFF2-40B4-BE49-F238E27FC236}">
                <a16:creationId xmlns:a16="http://schemas.microsoft.com/office/drawing/2014/main" id="{D53A18B4-CB2D-85BD-82F7-8B15F2EF1FA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03647" y="4990006"/>
            <a:ext cx="1079203" cy="191757"/>
          </a:xfrm>
        </p:spPr>
        <p:txBody>
          <a:bodyPr/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35" name="Espace réservé du texte 30">
            <a:extLst>
              <a:ext uri="{FF2B5EF4-FFF2-40B4-BE49-F238E27FC236}">
                <a16:creationId xmlns:a16="http://schemas.microsoft.com/office/drawing/2014/main" id="{236E8E89-AA81-36F6-C21C-D3278887B7E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55577" y="4804137"/>
            <a:ext cx="1727274" cy="195676"/>
          </a:xfrm>
        </p:spPr>
        <p:txBody>
          <a:bodyPr/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36" name="Espace réservé du texte 30">
            <a:extLst>
              <a:ext uri="{FF2B5EF4-FFF2-40B4-BE49-F238E27FC236}">
                <a16:creationId xmlns:a16="http://schemas.microsoft.com/office/drawing/2014/main" id="{5DFF0768-13CF-AC60-D55D-B7EA18F6DF3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691679" y="5411402"/>
            <a:ext cx="791171" cy="191757"/>
          </a:xfrm>
        </p:spPr>
        <p:txBody>
          <a:bodyPr/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018B571-E977-534E-9E9C-DC4BD48FAEBC}"/>
              </a:ext>
            </a:extLst>
          </p:cNvPr>
          <p:cNvSpPr/>
          <p:nvPr userDrawn="1"/>
        </p:nvSpPr>
        <p:spPr>
          <a:xfrm>
            <a:off x="323528" y="5636683"/>
            <a:ext cx="72008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r>
              <a:rPr lang="fr-FR" sz="800" b="1" cap="all" dirty="0">
                <a:solidFill>
                  <a:schemeClr val="tx1"/>
                </a:solidFill>
              </a:rPr>
              <a:t>Missions </a:t>
            </a:r>
            <a:br>
              <a:rPr lang="fr-FR" sz="800" b="1" cap="all" dirty="0">
                <a:solidFill>
                  <a:schemeClr val="tx1"/>
                </a:solidFill>
              </a:rPr>
            </a:br>
            <a:r>
              <a:rPr lang="fr-FR" sz="800" b="1" cap="all" dirty="0">
                <a:solidFill>
                  <a:schemeClr val="tx1"/>
                </a:solidFill>
              </a:rPr>
              <a:t>confiées</a:t>
            </a:r>
          </a:p>
        </p:txBody>
      </p:sp>
      <p:sp>
        <p:nvSpPr>
          <p:cNvPr id="38" name="Espace réservé du texte 30">
            <a:extLst>
              <a:ext uri="{FF2B5EF4-FFF2-40B4-BE49-F238E27FC236}">
                <a16:creationId xmlns:a16="http://schemas.microsoft.com/office/drawing/2014/main" id="{86C93619-DB06-DE8F-6A3C-E070A0AE849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043608" y="5619665"/>
            <a:ext cx="1439243" cy="545639"/>
          </a:xfrm>
        </p:spPr>
        <p:txBody>
          <a:bodyPr/>
          <a:lstStyle/>
          <a:p>
            <a:pPr lvl="1"/>
            <a:r>
              <a:rPr lang="fr-FR" dirty="0"/>
              <a:t>Cliquez pour modifier les styles du texte du masque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25E996FF-8E0C-8AAB-4128-D6DF61D0DBB0}"/>
              </a:ext>
            </a:extLst>
          </p:cNvPr>
          <p:cNvCxnSpPr>
            <a:cxnSpLocks/>
          </p:cNvCxnSpPr>
          <p:nvPr userDrawn="1"/>
        </p:nvCxnSpPr>
        <p:spPr>
          <a:xfrm>
            <a:off x="322262" y="4797152"/>
            <a:ext cx="2160587" cy="0"/>
          </a:xfrm>
          <a:prstGeom prst="line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42B48E4B-2E09-7EE7-FAF5-A3373DB2F8B1}"/>
              </a:ext>
            </a:extLst>
          </p:cNvPr>
          <p:cNvSpPr txBox="1"/>
          <p:nvPr userDrawn="1"/>
        </p:nvSpPr>
        <p:spPr>
          <a:xfrm>
            <a:off x="251520" y="6226174"/>
            <a:ext cx="68407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CONCOURS RESTREINT DE MAÎTRISE D’ŒUVRE SUR ESQUISSE + </a:t>
            </a:r>
          </a:p>
          <a:p>
            <a:pPr algn="l" rtl="0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lang="fr-FR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pour la Construction du Nouveau bâtiment Coste à l’Hôpital Cochin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8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Groupe hospitalier </a:t>
            </a:r>
            <a:r>
              <a:rPr lang="fr-FR" sz="800" kern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APHP.Centre</a:t>
            </a:r>
            <a:r>
              <a:rPr lang="fr-FR" sz="8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 Université Paris Cité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AA886C9C-A521-39E5-0BC4-2C2C21F8C9B2}"/>
              </a:ext>
            </a:extLst>
          </p:cNvPr>
          <p:cNvCxnSpPr>
            <a:cxnSpLocks/>
          </p:cNvCxnSpPr>
          <p:nvPr userDrawn="1"/>
        </p:nvCxnSpPr>
        <p:spPr>
          <a:xfrm>
            <a:off x="2581967" y="4804137"/>
            <a:ext cx="0" cy="1361166"/>
          </a:xfrm>
          <a:prstGeom prst="line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412667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A5DEAB-2B0C-9514-5D7D-335A2C723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B103A00-FF9B-2EF8-F603-3CE2DC66C9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79512" y="6226174"/>
            <a:ext cx="6912768" cy="47625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fr-FR"/>
              <a:t>CONCOURS RESTREINT DE MAÎTRISE D’ŒUVRE SUR ESQUISSE + </a:t>
            </a:r>
          </a:p>
          <a:p>
            <a:pPr algn="l">
              <a:spcAft>
                <a:spcPts val="600"/>
              </a:spcAft>
              <a:defRPr/>
            </a:pPr>
            <a:r>
              <a:rPr lang="fr-FR" sz="900"/>
              <a:t>pour la Construction du Nouveau bâtiment Coste à l’Hôpital Cochin </a:t>
            </a:r>
          </a:p>
          <a:p>
            <a:pPr algn="l">
              <a:defRPr/>
            </a:pPr>
            <a:r>
              <a:rPr lang="fr-FR" sz="800"/>
              <a:t>Groupe hospitalier APHP.Centre Université Paris Cité</a:t>
            </a:r>
            <a:endParaRPr lang="fr-FR" sz="800" b="1"/>
          </a:p>
          <a:p>
            <a:pPr>
              <a:defRPr/>
            </a:pPr>
            <a:endParaRPr lang="fr-FR" sz="9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1B0A2CE-C809-E4A5-D27C-4C220DD874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2DF482-BEFA-4728-B5A0-689F8C0EB5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529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7">
            <a:extLst>
              <a:ext uri="{FF2B5EF4-FFF2-40B4-BE49-F238E27FC236}">
                <a16:creationId xmlns:a16="http://schemas.microsoft.com/office/drawing/2014/main" id="{7E828C76-8EAB-405E-A5FB-8D2D78DCDA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48162"/>
            <a:ext cx="635272" cy="345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91E45CC-E456-46B9-8F74-E23DF0CD0E27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9165" y="144343"/>
            <a:ext cx="642620" cy="559457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C67026B1-2F02-4821-AF78-AFF511E496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1150" y="836613"/>
            <a:ext cx="8521700" cy="27035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FE1CAC60-D6C6-42BF-A3E9-8F769C60AB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43801" y="481267"/>
            <a:ext cx="5857916" cy="3553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27092297-AB32-40F8-B7D8-C2DA0E02F7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43042" y="115864"/>
            <a:ext cx="5857916" cy="3553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2" name="Text Box 20">
            <a:extLst>
              <a:ext uri="{FF2B5EF4-FFF2-40B4-BE49-F238E27FC236}">
                <a16:creationId xmlns:a16="http://schemas.microsoft.com/office/drawing/2014/main" id="{0E127081-72D0-4AB0-ADED-6893C21582C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8342" y="6264867"/>
            <a:ext cx="87502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100" b="0" dirty="0"/>
              <a:t>CHU  DE REIMS - CONSTRUCTION DU NOUVEL HOPITAL PHASE 2</a:t>
            </a:r>
          </a:p>
          <a:p>
            <a:pPr algn="ctr">
              <a:defRPr/>
            </a:pPr>
            <a:r>
              <a:rPr lang="fr-FR" sz="1100" b="1" dirty="0"/>
              <a:t>Consultation de Maitrise d’</a:t>
            </a:r>
            <a:r>
              <a:rPr lang="fr-FR" sz="1100" b="1" dirty="0" err="1"/>
              <a:t>Oeuvre</a:t>
            </a:r>
            <a:endParaRPr lang="fr-FR" sz="1100" b="1" dirty="0"/>
          </a:p>
        </p:txBody>
      </p:sp>
    </p:spTree>
    <p:extLst>
      <p:ext uri="{BB962C8B-B14F-4D97-AF65-F5344CB8AC3E}">
        <p14:creationId xmlns:p14="http://schemas.microsoft.com/office/powerpoint/2010/main" val="397581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311150" y="836613"/>
            <a:ext cx="8521700" cy="27035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15875" y="6473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3899693" y="1554154"/>
            <a:ext cx="1655763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dirty="0"/>
              <a:t>Images du projet 3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1200" dirty="0"/>
              <a:t>(numéro de</a:t>
            </a:r>
            <a:r>
              <a:rPr lang="fr-FR" sz="1200" baseline="0" dirty="0"/>
              <a:t> projet</a:t>
            </a:r>
            <a:r>
              <a:rPr lang="fr-FR" sz="1200" dirty="0"/>
              <a:t> à rappeler dans la fiche de synthèse)</a:t>
            </a:r>
          </a:p>
        </p:txBody>
      </p:sp>
      <p:pic>
        <p:nvPicPr>
          <p:cNvPr id="1026" name="Image 2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132660"/>
            <a:ext cx="9810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4"/>
          <p:cNvSpPr>
            <a:spLocks noChangeArrowheads="1"/>
          </p:cNvSpPr>
          <p:nvPr userDrawn="1"/>
        </p:nvSpPr>
        <p:spPr bwMode="auto">
          <a:xfrm>
            <a:off x="311150" y="3590944"/>
            <a:ext cx="8521700" cy="27035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8" name="Text Box 10"/>
          <p:cNvSpPr txBox="1">
            <a:spLocks noChangeArrowheads="1"/>
          </p:cNvSpPr>
          <p:nvPr userDrawn="1"/>
        </p:nvSpPr>
        <p:spPr bwMode="auto">
          <a:xfrm>
            <a:off x="3899693" y="4308485"/>
            <a:ext cx="1655763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dirty="0"/>
              <a:t>Images du projet 4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1200" dirty="0"/>
              <a:t>(numéro de</a:t>
            </a:r>
            <a:r>
              <a:rPr lang="fr-FR" sz="1200" baseline="0" dirty="0"/>
              <a:t> projet</a:t>
            </a:r>
            <a:r>
              <a:rPr lang="fr-FR" sz="1200" dirty="0"/>
              <a:t> à rappeler dans la fiche de synthèse)</a:t>
            </a: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1643801" y="448162"/>
            <a:ext cx="5857916" cy="3553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1643042" y="82759"/>
            <a:ext cx="5857916" cy="3553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740352" y="19099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Annexe 3</a:t>
            </a:r>
          </a:p>
        </p:txBody>
      </p:sp>
      <p:sp>
        <p:nvSpPr>
          <p:cNvPr id="14" name="Text Box 20">
            <a:extLst>
              <a:ext uri="{FF2B5EF4-FFF2-40B4-BE49-F238E27FC236}">
                <a16:creationId xmlns:a16="http://schemas.microsoft.com/office/drawing/2014/main" id="{1219CABC-7AB4-4A22-8DE9-7E92BBC408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8342" y="6264867"/>
            <a:ext cx="87502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100" b="0" dirty="0"/>
              <a:t>CHU DE REIMS – Reconstruction du nouvel hôpital – Phase 2</a:t>
            </a:r>
          </a:p>
          <a:p>
            <a:pPr algn="ctr">
              <a:defRPr/>
            </a:pPr>
            <a:r>
              <a:rPr lang="fr-FR" sz="1100" b="1" dirty="0"/>
              <a:t>Consultation de Maitrise d’</a:t>
            </a:r>
            <a:r>
              <a:rPr lang="fr-FR" sz="1100" b="1" dirty="0" err="1"/>
              <a:t>Oeuvre</a:t>
            </a:r>
            <a:endParaRPr lang="fr-FR" sz="1100" b="1" dirty="0"/>
          </a:p>
        </p:txBody>
      </p:sp>
    </p:spTree>
    <p:extLst>
      <p:ext uri="{BB962C8B-B14F-4D97-AF65-F5344CB8AC3E}">
        <p14:creationId xmlns:p14="http://schemas.microsoft.com/office/powerpoint/2010/main" val="587820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311150" y="836613"/>
            <a:ext cx="8521700" cy="27035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15875" y="6473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3899693" y="1554154"/>
            <a:ext cx="1655763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dirty="0"/>
              <a:t>Images du projet 1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1200" dirty="0"/>
              <a:t>(numéro de</a:t>
            </a:r>
            <a:r>
              <a:rPr lang="fr-FR" sz="1200" baseline="0" dirty="0"/>
              <a:t> projet</a:t>
            </a:r>
            <a:r>
              <a:rPr lang="fr-FR" sz="1200" dirty="0"/>
              <a:t> à rappeler dans la fiche de synthèse)</a:t>
            </a:r>
          </a:p>
        </p:txBody>
      </p:sp>
      <p:pic>
        <p:nvPicPr>
          <p:cNvPr id="1026" name="Image 2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132660"/>
            <a:ext cx="9810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4"/>
          <p:cNvSpPr>
            <a:spLocks noChangeArrowheads="1"/>
          </p:cNvSpPr>
          <p:nvPr userDrawn="1"/>
        </p:nvSpPr>
        <p:spPr bwMode="auto">
          <a:xfrm>
            <a:off x="311150" y="3590944"/>
            <a:ext cx="8521700" cy="27035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8" name="Text Box 10"/>
          <p:cNvSpPr txBox="1">
            <a:spLocks noChangeArrowheads="1"/>
          </p:cNvSpPr>
          <p:nvPr userDrawn="1"/>
        </p:nvSpPr>
        <p:spPr bwMode="auto">
          <a:xfrm>
            <a:off x="3899693" y="4308485"/>
            <a:ext cx="1655763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dirty="0"/>
              <a:t>Images du projet 2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1200" dirty="0"/>
              <a:t>(numéro de</a:t>
            </a:r>
            <a:r>
              <a:rPr lang="fr-FR" sz="1200" baseline="0" dirty="0"/>
              <a:t> projet</a:t>
            </a:r>
            <a:r>
              <a:rPr lang="fr-FR" sz="1200" dirty="0"/>
              <a:t> à rappeler dans la fiche de synthèse)</a:t>
            </a: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1643801" y="448162"/>
            <a:ext cx="5857916" cy="3553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1643042" y="82759"/>
            <a:ext cx="5857916" cy="3553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4" name="ZoneTexte 3"/>
          <p:cNvSpPr txBox="1"/>
          <p:nvPr userDrawn="1"/>
        </p:nvSpPr>
        <p:spPr>
          <a:xfrm>
            <a:off x="7740352" y="19099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Annexe 4</a:t>
            </a:r>
          </a:p>
        </p:txBody>
      </p:sp>
      <p:sp>
        <p:nvSpPr>
          <p:cNvPr id="13" name="Text Box 20">
            <a:extLst>
              <a:ext uri="{FF2B5EF4-FFF2-40B4-BE49-F238E27FC236}">
                <a16:creationId xmlns:a16="http://schemas.microsoft.com/office/drawing/2014/main" id="{BE3925FA-18AC-4C9E-BBFD-A87E1B86763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8342" y="6264867"/>
            <a:ext cx="87502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100" b="0" dirty="0"/>
              <a:t>CHU DE REIMS – Reconstruction du nouvel hôpital – Phase 2</a:t>
            </a:r>
          </a:p>
          <a:p>
            <a:pPr algn="ctr">
              <a:defRPr/>
            </a:pPr>
            <a:r>
              <a:rPr lang="fr-FR" sz="1100" b="1" dirty="0"/>
              <a:t>Consultation de Maitrise d’</a:t>
            </a:r>
            <a:r>
              <a:rPr lang="fr-FR" sz="1100" b="1" dirty="0" err="1"/>
              <a:t>Oeuvre</a:t>
            </a:r>
            <a:endParaRPr lang="fr-FR" sz="1100" b="1" dirty="0"/>
          </a:p>
        </p:txBody>
      </p:sp>
    </p:spTree>
    <p:extLst>
      <p:ext uri="{BB962C8B-B14F-4D97-AF65-F5344CB8AC3E}">
        <p14:creationId xmlns:p14="http://schemas.microsoft.com/office/powerpoint/2010/main" val="285155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311150" y="836613"/>
            <a:ext cx="8521700" cy="27035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15875" y="6473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3899693" y="1554154"/>
            <a:ext cx="1655763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dirty="0"/>
              <a:t>Images du projet 3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1200" dirty="0"/>
              <a:t>(numéro de</a:t>
            </a:r>
            <a:r>
              <a:rPr lang="fr-FR" sz="1200" baseline="0" dirty="0"/>
              <a:t> projet</a:t>
            </a:r>
            <a:r>
              <a:rPr lang="fr-FR" sz="1200" dirty="0"/>
              <a:t> à rappeler dans la fiche de synthèse)</a:t>
            </a:r>
          </a:p>
        </p:txBody>
      </p:sp>
      <p:pic>
        <p:nvPicPr>
          <p:cNvPr id="1026" name="Image 2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132660"/>
            <a:ext cx="9810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4"/>
          <p:cNvSpPr>
            <a:spLocks noChangeArrowheads="1"/>
          </p:cNvSpPr>
          <p:nvPr userDrawn="1"/>
        </p:nvSpPr>
        <p:spPr bwMode="auto">
          <a:xfrm>
            <a:off x="311150" y="3590944"/>
            <a:ext cx="8521700" cy="27035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8" name="Text Box 10"/>
          <p:cNvSpPr txBox="1">
            <a:spLocks noChangeArrowheads="1"/>
          </p:cNvSpPr>
          <p:nvPr userDrawn="1"/>
        </p:nvSpPr>
        <p:spPr bwMode="auto">
          <a:xfrm>
            <a:off x="3899693" y="4308485"/>
            <a:ext cx="1655763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dirty="0"/>
              <a:t>Images du projet 4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1200" dirty="0"/>
              <a:t>(numéro de</a:t>
            </a:r>
            <a:r>
              <a:rPr lang="fr-FR" sz="1200" baseline="0" dirty="0"/>
              <a:t> projet</a:t>
            </a:r>
            <a:r>
              <a:rPr lang="fr-FR" sz="1200" dirty="0"/>
              <a:t> à rappeler dans la fiche de synthèse)</a:t>
            </a: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1643801" y="448162"/>
            <a:ext cx="5857916" cy="3553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1643042" y="82759"/>
            <a:ext cx="5857916" cy="3553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740352" y="19099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Annexe 4</a:t>
            </a:r>
          </a:p>
        </p:txBody>
      </p:sp>
      <p:sp>
        <p:nvSpPr>
          <p:cNvPr id="14" name="Text Box 20">
            <a:extLst>
              <a:ext uri="{FF2B5EF4-FFF2-40B4-BE49-F238E27FC236}">
                <a16:creationId xmlns:a16="http://schemas.microsoft.com/office/drawing/2014/main" id="{A088B7E8-4479-4CC3-80D3-C337CC44EE4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8342" y="6264867"/>
            <a:ext cx="87502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100" b="0" dirty="0"/>
              <a:t>CHU DE REIMS – Reconstruction du nouvel hôpital – Phase 2</a:t>
            </a:r>
          </a:p>
          <a:p>
            <a:pPr algn="ctr">
              <a:defRPr/>
            </a:pPr>
            <a:r>
              <a:rPr lang="fr-FR" sz="1100" b="1" dirty="0"/>
              <a:t>Consultation de Maitrise d’</a:t>
            </a:r>
            <a:r>
              <a:rPr lang="fr-FR" sz="1100" b="1" dirty="0" err="1"/>
              <a:t>Oeuvre</a:t>
            </a:r>
            <a:endParaRPr lang="fr-FR" sz="1100" b="1" dirty="0"/>
          </a:p>
        </p:txBody>
      </p:sp>
    </p:spTree>
    <p:extLst>
      <p:ext uri="{BB962C8B-B14F-4D97-AF65-F5344CB8AC3E}">
        <p14:creationId xmlns:p14="http://schemas.microsoft.com/office/powerpoint/2010/main" val="2213863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52512"/>
            <a:ext cx="8229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2" name="Image 27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368356"/>
            <a:ext cx="635272" cy="345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Bienvenue sur le site de l'hôpital Cochin - Port-Royal AP-HP">
            <a:extLst>
              <a:ext uri="{FF2B5EF4-FFF2-40B4-BE49-F238E27FC236}">
                <a16:creationId xmlns:a16="http://schemas.microsoft.com/office/drawing/2014/main" id="{CAF215FD-0F8A-9135-3DD1-D0BDEE19019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8" t="9730" r="6488" b="9730"/>
          <a:stretch/>
        </p:blipFill>
        <p:spPr bwMode="auto">
          <a:xfrm>
            <a:off x="7304324" y="6363044"/>
            <a:ext cx="1008112" cy="426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 descr="Logo_Centre_AP-HP_Centre_-_Universite_de_Paris_bis-2">
            <a:extLst>
              <a:ext uri="{FF2B5EF4-FFF2-40B4-BE49-F238E27FC236}">
                <a16:creationId xmlns:a16="http://schemas.microsoft.com/office/drawing/2014/main" id="{B33DA570-CC19-F37B-8F8B-5C9C20AA1545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257" y="6422056"/>
            <a:ext cx="940084" cy="3089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D7FA6AA-0498-6080-C099-994882674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3608" y="144233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2DF482-BEFA-4728-B5A0-689F8C0EB5DF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01" r:id="rId2"/>
    <p:sldLayoutId id="2147483700" r:id="rId3"/>
    <p:sldLayoutId id="2147483687" r:id="rId4"/>
    <p:sldLayoutId id="2147483684" r:id="rId5"/>
    <p:sldLayoutId id="2147483685" r:id="rId6"/>
    <p:sldLayoutId id="2147483686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None/>
        <a:defRPr sz="1000" cap="all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0" fontAlgn="base" hangingPunct="0">
        <a:spcBef>
          <a:spcPct val="20000"/>
        </a:spcBef>
        <a:spcAft>
          <a:spcPct val="0"/>
        </a:spcAft>
        <a:buNone/>
        <a:defRPr sz="800">
          <a:solidFill>
            <a:schemeClr val="tx1"/>
          </a:solidFill>
          <a:latin typeface="+mn-lt"/>
          <a:cs typeface="+mn-cs"/>
        </a:defRPr>
      </a:lvl2pPr>
      <a:lvl3pPr marL="0" indent="0" algn="l" rtl="0" eaLnBrk="0" fontAlgn="base" hangingPunct="0">
        <a:spcBef>
          <a:spcPct val="20000"/>
        </a:spcBef>
        <a:spcAft>
          <a:spcPct val="0"/>
        </a:spcAft>
        <a:buNone/>
        <a:defRPr sz="800">
          <a:solidFill>
            <a:schemeClr val="tx1"/>
          </a:solidFill>
          <a:latin typeface="+mn-lt"/>
          <a:cs typeface="+mn-cs"/>
        </a:defRPr>
      </a:lvl3pPr>
      <a:lvl4pPr marL="0" indent="0" algn="l" rtl="0" eaLnBrk="0" fontAlgn="base" hangingPunct="0">
        <a:spcBef>
          <a:spcPct val="20000"/>
        </a:spcBef>
        <a:spcAft>
          <a:spcPct val="0"/>
        </a:spcAft>
        <a:buNone/>
        <a:defRPr sz="800">
          <a:solidFill>
            <a:schemeClr val="tx1"/>
          </a:solidFill>
          <a:latin typeface="+mn-lt"/>
          <a:cs typeface="+mn-cs"/>
        </a:defRPr>
      </a:lvl4pPr>
      <a:lvl5pPr marL="0" indent="0" algn="l" rtl="0" eaLnBrk="0" fontAlgn="base" hangingPunct="0">
        <a:spcBef>
          <a:spcPct val="20000"/>
        </a:spcBef>
        <a:spcAft>
          <a:spcPct val="0"/>
        </a:spcAft>
        <a:buNone/>
        <a:defRPr sz="8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0B1B9-AE18-29B4-47EC-342F901BC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C2C73B-8279-5904-E0C8-F5904DE9642F}"/>
              </a:ext>
            </a:extLst>
          </p:cNvPr>
          <p:cNvSpPr/>
          <p:nvPr/>
        </p:nvSpPr>
        <p:spPr>
          <a:xfrm>
            <a:off x="323528" y="476672"/>
            <a:ext cx="2160240" cy="2880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r>
              <a:rPr lang="fr-FR" sz="1400" cap="all" dirty="0">
                <a:solidFill>
                  <a:schemeClr val="bg1"/>
                </a:solidFill>
              </a:rPr>
              <a:t>Nom architecte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D44903C-E121-118C-406C-2280E19F53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spAutoFit/>
          </a:bodyPr>
          <a:lstStyle/>
          <a:p>
            <a:r>
              <a:rPr lang="fr-FR" dirty="0"/>
              <a:t>Intitulé de l’opération</a:t>
            </a: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7E1A063-5FDD-FD0C-B814-AFA1B9480D0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F8612125-289F-0FEE-C1E4-E5F41799F07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numCol="2"/>
          <a:lstStyle/>
          <a:p>
            <a:pPr lvl="1"/>
            <a:r>
              <a:rPr lang="fr-FR" dirty="0"/>
              <a:t>Description de l’opération et justification du choix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5DD469-4A55-A187-7562-D888A0F5A41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A8C29DA-F927-97E9-691C-3126548C593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11EC523-D1E3-009E-0C14-09F53AC711C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339A6FC-5E47-D683-17A4-47BEB19B268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723D6D1-40C6-B4C2-533C-6C749721DF2F}"/>
              </a:ext>
            </a:extLst>
          </p:cNvPr>
          <p:cNvSpPr txBox="1"/>
          <p:nvPr/>
        </p:nvSpPr>
        <p:spPr>
          <a:xfrm>
            <a:off x="3059832" y="2326744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cap="all" dirty="0">
                <a:solidFill>
                  <a:schemeClr val="bg1">
                    <a:lumMod val="95000"/>
                  </a:schemeClr>
                </a:solidFill>
              </a:rPr>
              <a:t>Illustrations libres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824C4AC-089A-59F1-9CFD-36504618429E}"/>
              </a:ext>
            </a:extLst>
          </p:cNvPr>
          <p:cNvSpPr txBox="1"/>
          <p:nvPr/>
        </p:nvSpPr>
        <p:spPr>
          <a:xfrm>
            <a:off x="251520" y="188297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Référence 1</a:t>
            </a:r>
          </a:p>
        </p:txBody>
      </p:sp>
    </p:spTree>
    <p:extLst>
      <p:ext uri="{BB962C8B-B14F-4D97-AF65-F5344CB8AC3E}">
        <p14:creationId xmlns:p14="http://schemas.microsoft.com/office/powerpoint/2010/main" val="239105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A268F2-9DE6-20C7-1A26-4A04EF072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A87B481-08C0-7343-C18C-6EA0ACE467AD}"/>
              </a:ext>
            </a:extLst>
          </p:cNvPr>
          <p:cNvSpPr/>
          <p:nvPr/>
        </p:nvSpPr>
        <p:spPr>
          <a:xfrm>
            <a:off x="323528" y="476672"/>
            <a:ext cx="2160240" cy="2880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r>
              <a:rPr lang="fr-FR" sz="1400" cap="all" dirty="0">
                <a:solidFill>
                  <a:schemeClr val="bg1"/>
                </a:solidFill>
              </a:rPr>
              <a:t>Nom architecte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32AB461-6614-561E-90B1-F477F5D5E7F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spAutoFit/>
          </a:bodyPr>
          <a:lstStyle/>
          <a:p>
            <a:r>
              <a:rPr lang="fr-FR" dirty="0"/>
              <a:t>Intitulé de l’opération</a:t>
            </a: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8A665DE-7537-7AB9-321A-2DF8872BC1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C21C3E2-F39D-1B15-4E00-49CD836D9D1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numCol="2"/>
          <a:lstStyle/>
          <a:p>
            <a:pPr lvl="1"/>
            <a:r>
              <a:rPr lang="fr-FR" dirty="0"/>
              <a:t>Description de l’opération et justification du choix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630E200-6DF2-11F6-EF7A-AF463F6FDE7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3237D55-F324-A8D8-87FB-9CB0FE511F1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5EF1880-232A-ADC6-B4C7-4658A390725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20B25B1-C072-DCF5-928F-E3DB8A9E12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DA55C68-EBD5-6BE8-B367-D218F3327210}"/>
              </a:ext>
            </a:extLst>
          </p:cNvPr>
          <p:cNvSpPr txBox="1"/>
          <p:nvPr/>
        </p:nvSpPr>
        <p:spPr>
          <a:xfrm>
            <a:off x="3059832" y="2326744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cap="all" dirty="0">
                <a:solidFill>
                  <a:schemeClr val="bg1">
                    <a:lumMod val="95000"/>
                  </a:schemeClr>
                </a:solidFill>
              </a:rPr>
              <a:t>Illustrations libres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9091C53-BAD6-BAAE-258C-26ABC178FBA9}"/>
              </a:ext>
            </a:extLst>
          </p:cNvPr>
          <p:cNvSpPr txBox="1"/>
          <p:nvPr/>
        </p:nvSpPr>
        <p:spPr>
          <a:xfrm>
            <a:off x="251520" y="188297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Référence 2</a:t>
            </a:r>
          </a:p>
        </p:txBody>
      </p:sp>
    </p:spTree>
    <p:extLst>
      <p:ext uri="{BB962C8B-B14F-4D97-AF65-F5344CB8AC3E}">
        <p14:creationId xmlns:p14="http://schemas.microsoft.com/office/powerpoint/2010/main" val="3820077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74FAC-5996-996A-8871-6B1CBA772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798E84A-25B6-976E-2D94-D08D3CBA68DA}"/>
              </a:ext>
            </a:extLst>
          </p:cNvPr>
          <p:cNvSpPr/>
          <p:nvPr/>
        </p:nvSpPr>
        <p:spPr>
          <a:xfrm>
            <a:off x="323528" y="476672"/>
            <a:ext cx="2160240" cy="2880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r>
              <a:rPr lang="fr-FR" sz="1400" cap="all" dirty="0">
                <a:solidFill>
                  <a:schemeClr val="bg1"/>
                </a:solidFill>
              </a:rPr>
              <a:t>Nom architecte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ACB9A7F-4133-3CAE-BB7B-EF121123CE7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spAutoFit/>
          </a:bodyPr>
          <a:lstStyle/>
          <a:p>
            <a:r>
              <a:rPr lang="fr-FR" dirty="0"/>
              <a:t>Intitulé de l’opération</a:t>
            </a: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C4092D8-1294-C897-9555-27DFE2A880C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83380CA6-2251-42A3-E084-05663B0D310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numCol="2"/>
          <a:lstStyle/>
          <a:p>
            <a:pPr lvl="1"/>
            <a:r>
              <a:rPr lang="fr-FR" dirty="0"/>
              <a:t>Description de l’opération et justification du choix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128479-833E-F643-8701-FD8FE95C2CD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89BEA8-B128-3910-C850-D0D02973E1C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3173A13-41F0-E900-4910-ED45428B95C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78598AF-0DE3-35D7-0FA1-E32CBB64E4D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6848DD2-EEEC-7DF3-BA9D-BE3305DE780B}"/>
              </a:ext>
            </a:extLst>
          </p:cNvPr>
          <p:cNvSpPr txBox="1"/>
          <p:nvPr/>
        </p:nvSpPr>
        <p:spPr>
          <a:xfrm>
            <a:off x="3059832" y="2326744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cap="all" dirty="0">
                <a:solidFill>
                  <a:schemeClr val="bg1">
                    <a:lumMod val="95000"/>
                  </a:schemeClr>
                </a:solidFill>
              </a:rPr>
              <a:t>Illustrations libres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7D8EE43-C816-23A3-3D9E-AF19BBC5E7F2}"/>
              </a:ext>
            </a:extLst>
          </p:cNvPr>
          <p:cNvSpPr txBox="1"/>
          <p:nvPr/>
        </p:nvSpPr>
        <p:spPr>
          <a:xfrm>
            <a:off x="251520" y="188297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Référence 3</a:t>
            </a:r>
          </a:p>
        </p:txBody>
      </p:sp>
    </p:spTree>
    <p:extLst>
      <p:ext uri="{BB962C8B-B14F-4D97-AF65-F5344CB8AC3E}">
        <p14:creationId xmlns:p14="http://schemas.microsoft.com/office/powerpoint/2010/main" val="1461162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29643-E088-C2C8-10DC-83C2D98C5E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38874B-2E13-CAEB-E3E9-2F69631FFBFB}"/>
              </a:ext>
            </a:extLst>
          </p:cNvPr>
          <p:cNvSpPr/>
          <p:nvPr/>
        </p:nvSpPr>
        <p:spPr>
          <a:xfrm>
            <a:off x="323528" y="476672"/>
            <a:ext cx="2160240" cy="2880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r>
              <a:rPr lang="fr-FR" sz="1400" cap="all" dirty="0">
                <a:solidFill>
                  <a:schemeClr val="bg1"/>
                </a:solidFill>
              </a:rPr>
              <a:t>Nom architecte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61DF150-DF62-65E9-D9DE-1F31B5AE777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spAutoFit/>
          </a:bodyPr>
          <a:lstStyle/>
          <a:p>
            <a:r>
              <a:rPr lang="fr-FR" dirty="0"/>
              <a:t>Intitulé de l’opération</a:t>
            </a: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073A876-3824-01A1-4E3D-08E523990A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EC536423-BF6C-E926-FA19-5C93142E349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numCol="2"/>
          <a:lstStyle/>
          <a:p>
            <a:pPr lvl="1"/>
            <a:r>
              <a:rPr lang="fr-FR" dirty="0"/>
              <a:t>Description de l’opération et justification du choix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57BC2C1-B8AE-112C-757C-96586B695D3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7473C39-9852-FE52-04B5-F72C157723E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2A8317E-F7AC-CBB3-45A4-2EA61D33D02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B63C052-8F5F-F7D9-3FB4-7DE85AF9E3F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4A9600F-BAAD-4E8F-7579-477F3A7BD72A}"/>
              </a:ext>
            </a:extLst>
          </p:cNvPr>
          <p:cNvSpPr txBox="1"/>
          <p:nvPr/>
        </p:nvSpPr>
        <p:spPr>
          <a:xfrm>
            <a:off x="3059832" y="2326744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cap="all" dirty="0">
                <a:solidFill>
                  <a:schemeClr val="bg1">
                    <a:lumMod val="95000"/>
                  </a:schemeClr>
                </a:solidFill>
              </a:rPr>
              <a:t>Illustrations libres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FE06447-F4EC-BA9D-26C8-7F6A057D788F}"/>
              </a:ext>
            </a:extLst>
          </p:cNvPr>
          <p:cNvSpPr txBox="1"/>
          <p:nvPr/>
        </p:nvSpPr>
        <p:spPr>
          <a:xfrm>
            <a:off x="251520" y="188297"/>
            <a:ext cx="3384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Arial" charset="0"/>
              </a:rPr>
              <a:t>Référence 4 – si architecte associé</a:t>
            </a:r>
          </a:p>
        </p:txBody>
      </p:sp>
    </p:spTree>
    <p:extLst>
      <p:ext uri="{BB962C8B-B14F-4D97-AF65-F5344CB8AC3E}">
        <p14:creationId xmlns:p14="http://schemas.microsoft.com/office/powerpoint/2010/main" val="3978945834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A2MO_VM">
      <a:dk1>
        <a:sysClr val="windowText" lastClr="000000"/>
      </a:dk1>
      <a:lt1>
        <a:sysClr val="window" lastClr="FFFFFF"/>
      </a:lt1>
      <a:dk2>
        <a:srgbClr val="295376"/>
      </a:dk2>
      <a:lt2>
        <a:srgbClr val="008796"/>
      </a:lt2>
      <a:accent1>
        <a:srgbClr val="8EBF28"/>
      </a:accent1>
      <a:accent2>
        <a:srgbClr val="59872F"/>
      </a:accent2>
      <a:accent3>
        <a:srgbClr val="DC5F4D"/>
      </a:accent3>
      <a:accent4>
        <a:srgbClr val="EDC141"/>
      </a:accent4>
      <a:accent5>
        <a:srgbClr val="66405A"/>
      </a:accent5>
      <a:accent6>
        <a:srgbClr val="764C29"/>
      </a:accent6>
      <a:hlink>
        <a:srgbClr val="0563C1"/>
      </a:hlink>
      <a:folHlink>
        <a:srgbClr val="954F72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68</Words>
  <Application>Microsoft Office PowerPoint</Application>
  <PresentationFormat>Affichage à l'écran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Calibri</vt:lpstr>
      <vt:lpstr>Modèle par défaut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Violaine DE MASFRAND</cp:lastModifiedBy>
  <cp:revision>2</cp:revision>
  <dcterms:created xsi:type="dcterms:W3CDTF">2021-06-15T15:36:28Z</dcterms:created>
  <dcterms:modified xsi:type="dcterms:W3CDTF">2025-06-30T16:10:21Z</dcterms:modified>
</cp:coreProperties>
</file>