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75" r:id="rId3"/>
    <p:sldId id="258" r:id="rId4"/>
    <p:sldId id="259" r:id="rId5"/>
    <p:sldId id="261" r:id="rId6"/>
    <p:sldId id="25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iki GALANAKI" initials="AG" lastIdx="4" clrIdx="0">
    <p:extLst>
      <p:ext uri="{19B8F6BF-5375-455C-9EA6-DF929625EA0E}">
        <p15:presenceInfo xmlns:p15="http://schemas.microsoft.com/office/powerpoint/2012/main" userId="S-1-5-21-4072609489-718293332-417360947-12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4EBD7-42BE-468E-8CDF-783CCBC5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879F63-59F4-42F6-BF2A-69A473994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F280BE-2191-4EC0-A8D0-227B37CAD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85BCB-AA96-496C-AE29-45D9904EE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D84766-87E6-4E26-90A9-E43610778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45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385A02-569F-433B-A045-2FD79FF56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95830C-B407-4316-A2E6-953D4E97E1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122C13-C5A2-4921-95B1-0F4E47FDC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F4EBCF-F396-4ECB-9B69-7BA01B97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C6D262-F709-4774-9B87-E551B17EC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451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13C89D2-CFF4-463B-9141-7EA9C1FE8D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D4FBD3B-3143-4C78-A372-9B0C5D8E4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83A6A0-EE76-40E2-A7C7-D51F0FD2F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2DBB89-FFE0-4472-BE80-5773C4EF8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908C99-70E7-43A1-A30A-76DDD0D01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44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3D8D92-1ABE-4F02-A21F-E8D78B290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1B3882-0703-4D6D-AEBA-279AA3EFD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4B6ECD-3CEB-461E-A6AC-28BBE4155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67E84B-6BD6-4FC7-AFBA-03BD6F39D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76035A-D5BA-4F09-BD8B-779EE267E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89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2DA13C-0E6E-400D-B238-3845415CE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F95E8B-96DE-46D6-8BCF-A752DB36E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7E180F-F6A0-4A49-AFDF-741759AA6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A11C6E-FABE-40B1-8EEA-D464DA839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04EDF2-129C-4424-9519-AC73AC69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02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9A0996-4410-42D8-8058-10332627E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B75F9C-E648-4FEE-926D-B67FF8AE6C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9C7EA66-6354-4709-816F-4CC2C954B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CBB1CA-3EDF-4101-A564-9DE02942D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AF76C5-0DF8-4FFF-AC6A-0C0A17E1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71016E-C09D-4B23-A315-482CED70E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69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2B784D-7614-45D4-BDF3-080BE7F82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9F95DF-5AE3-4013-BB6B-18D33777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347151-B6C2-4CBA-9E5C-AE67EE21D7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F1778AE-27E5-45EA-B72E-98DDFE3CE4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A7895D-BCF7-4ACE-AE6A-D3C83D1F3A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C12933-EFBC-4F2E-94A0-C25DADC08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A11A93-106C-47F4-95A6-4FF9738FE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0270E4D-5584-4B65-9C38-A1C9DB212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7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A7DF4-DD4B-4003-ABF4-1CCF2D48D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5A8D13A-610D-445D-ABDA-1A18380A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A296EF3-4D2F-4DFB-9788-747F6C03D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E6173B-E574-49DF-9496-807C12AC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605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F8FBEBB-10CE-4E10-A150-5A2633DCE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4C1EF04-7E79-4973-A5C8-FDB37D27D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C9A2EA-46AB-4362-94B8-1FCFD4A6C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29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6BE505-6C08-4D5E-A7EF-F47FBB837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F37E95-36F2-4A70-BF6E-404CC7333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1E1504-8C2D-4F06-B253-81E8A0610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6AC3F5-C8AC-4EB1-92D0-B85DA3352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4F4166B-18FD-4920-9A1D-B9468809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5AB32D-107D-4673-9B8F-984ADCA9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80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21B8A-AB09-4581-BD44-56C61C7DC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23DE6E0-7E17-4399-B6D8-0873E4C3C6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7766B6-FAE3-4D19-913E-61D40E68A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F715D2D-3417-4D4D-AB41-6EEC791F1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8C26915-0A92-44B7-B3DD-B384911ED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1FFE8C-8342-4762-A385-6F6505DC7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27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5E1CB46-8D89-4CF7-B8B7-147C65CB2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697301-A395-45EA-A1D7-EC776824A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7CA26A-6E4D-4CFF-805E-410D963ADF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901F7-7176-4D61-BEEF-E65F7FF2C95C}" type="datetimeFigureOut">
              <a:rPr lang="fr-FR" smtClean="0"/>
              <a:t>17/07/2025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209D4A-F654-4A64-AFBF-1AFD047DEB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1188D5-E9BD-42E9-9DCD-7D24B09E9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6B99C-AF99-498F-A4B6-8BF413F32A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91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3.png"/><Relationship Id="rId21" Type="http://schemas.openxmlformats.org/officeDocument/2006/relationships/image" Target="../media/image30.pn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5" Type="http://schemas.openxmlformats.org/officeDocument/2006/relationships/image" Target="../media/image34.jpeg"/><Relationship Id="rId2" Type="http://schemas.openxmlformats.org/officeDocument/2006/relationships/image" Target="../media/image12.png"/><Relationship Id="rId16" Type="http://schemas.openxmlformats.org/officeDocument/2006/relationships/image" Target="../media/image25.jpe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24" Type="http://schemas.openxmlformats.org/officeDocument/2006/relationships/image" Target="../media/image33.pn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23" Type="http://schemas.openxmlformats.org/officeDocument/2006/relationships/image" Target="../media/image32.png"/><Relationship Id="rId10" Type="http://schemas.openxmlformats.org/officeDocument/2006/relationships/image" Target="../media/image19.jpeg"/><Relationship Id="rId19" Type="http://schemas.openxmlformats.org/officeDocument/2006/relationships/image" Target="../media/image28.jpeg"/><Relationship Id="rId4" Type="http://schemas.microsoft.com/office/2007/relationships/hdphoto" Target="../media/hdphoto1.wdp"/><Relationship Id="rId9" Type="http://schemas.openxmlformats.org/officeDocument/2006/relationships/image" Target="../media/image18.jpeg"/><Relationship Id="rId14" Type="http://schemas.openxmlformats.org/officeDocument/2006/relationships/image" Target="../media/image23.jpeg"/><Relationship Id="rId22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eg"/><Relationship Id="rId18" Type="http://schemas.openxmlformats.org/officeDocument/2006/relationships/image" Target="../media/image51.jpeg"/><Relationship Id="rId3" Type="http://schemas.openxmlformats.org/officeDocument/2006/relationships/image" Target="../media/image36.jpeg"/><Relationship Id="rId21" Type="http://schemas.openxmlformats.org/officeDocument/2006/relationships/image" Target="../media/image54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17" Type="http://schemas.openxmlformats.org/officeDocument/2006/relationships/image" Target="../media/image50.jpeg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20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5" Type="http://schemas.openxmlformats.org/officeDocument/2006/relationships/image" Target="../media/image48.png"/><Relationship Id="rId10" Type="http://schemas.openxmlformats.org/officeDocument/2006/relationships/image" Target="../media/image43.jpeg"/><Relationship Id="rId19" Type="http://schemas.openxmlformats.org/officeDocument/2006/relationships/image" Target="../media/image52.png"/><Relationship Id="rId4" Type="http://schemas.openxmlformats.org/officeDocument/2006/relationships/image" Target="../media/image37.jpeg"/><Relationship Id="rId9" Type="http://schemas.openxmlformats.org/officeDocument/2006/relationships/image" Target="../media/image42.jpeg"/><Relationship Id="rId14" Type="http://schemas.openxmlformats.org/officeDocument/2006/relationships/image" Target="../media/image4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png"/><Relationship Id="rId18" Type="http://schemas.openxmlformats.org/officeDocument/2006/relationships/image" Target="../media/image71.jpe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17" Type="http://schemas.openxmlformats.org/officeDocument/2006/relationships/image" Target="../media/image70.jpe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jpeg"/><Relationship Id="rId15" Type="http://schemas.openxmlformats.org/officeDocument/2006/relationships/image" Target="../media/image68.jpeg"/><Relationship Id="rId10" Type="http://schemas.openxmlformats.org/officeDocument/2006/relationships/image" Target="../media/image63.jpeg"/><Relationship Id="rId19" Type="http://schemas.openxmlformats.org/officeDocument/2006/relationships/image" Target="../media/image72.png"/><Relationship Id="rId4" Type="http://schemas.openxmlformats.org/officeDocument/2006/relationships/image" Target="../media/image57.jpeg"/><Relationship Id="rId9" Type="http://schemas.openxmlformats.org/officeDocument/2006/relationships/image" Target="../media/image62.jpeg"/><Relationship Id="rId1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9A2CD3F-0680-4FCE-81C3-B78232A12B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661" y="2054043"/>
            <a:ext cx="1821903" cy="270224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949FB5-DA67-4203-BBA8-3B86A552FBF0}"/>
              </a:ext>
            </a:extLst>
          </p:cNvPr>
          <p:cNvSpPr/>
          <p:nvPr/>
        </p:nvSpPr>
        <p:spPr>
          <a:xfrm>
            <a:off x="1013661" y="4756286"/>
            <a:ext cx="8194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>
                <a:solidFill>
                  <a:srgbClr val="000000"/>
                </a:solidFill>
                <a:latin typeface="Microsoft Sans Serif" panose="020B0604020202020204" pitchFamily="34" charset="0"/>
              </a:rPr>
              <a:t>1966.121.186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B734DE-3128-4C3F-8799-7C432C6FFE37}"/>
              </a:ext>
            </a:extLst>
          </p:cNvPr>
          <p:cNvSpPr/>
          <p:nvPr/>
        </p:nvSpPr>
        <p:spPr>
          <a:xfrm>
            <a:off x="3190240" y="2356522"/>
            <a:ext cx="510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3600" b="1" dirty="0">
                <a:latin typeface="NeueHaasGroteskText Pro" panose="020B0504020202020204" pitchFamily="34" charset="0"/>
                <a:ea typeface="Times New Roman" panose="02020603050405020304" pitchFamily="18" charset="0"/>
              </a:rPr>
              <a:t>Espace itinérant jeune public –</a:t>
            </a:r>
          </a:p>
          <a:p>
            <a:pPr algn="ctr">
              <a:spcAft>
                <a:spcPts val="0"/>
              </a:spcAft>
            </a:pPr>
            <a:r>
              <a:rPr lang="fr-FR" sz="3600" b="1" dirty="0">
                <a:latin typeface="NeueHaasGroteskText Pro" panose="020B0504020202020204" pitchFamily="34" charset="0"/>
                <a:ea typeface="Times New Roman" panose="02020603050405020304" pitchFamily="18" charset="0"/>
              </a:rPr>
              <a:t>Objets de la collection du </a:t>
            </a:r>
            <a:r>
              <a:rPr lang="fr-FR" sz="3600" b="1" dirty="0" err="1">
                <a:latin typeface="NeueHaasGroteskText Pro" panose="020B0504020202020204" pitchFamily="34" charset="0"/>
                <a:ea typeface="Times New Roman" panose="02020603050405020304" pitchFamily="18" charset="0"/>
              </a:rPr>
              <a:t>Mucem</a:t>
            </a:r>
            <a:endParaRPr lang="fr-FR" sz="3600" b="1" dirty="0">
              <a:latin typeface="NeueHaasGroteskText Pro" panose="020B0504020202020204" pitchFamily="34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fr-FR" sz="3600" b="1" dirty="0">
                <a:latin typeface="NeueHaasGroteskText Pro" panose="020B0504020202020204" pitchFamily="34" charset="0"/>
                <a:ea typeface="Times New Roman" panose="02020603050405020304" pitchFamily="18" charset="0"/>
              </a:rPr>
              <a:t> </a:t>
            </a:r>
            <a:r>
              <a:rPr lang="fr-FR" sz="1200" dirty="0">
                <a:latin typeface="NeueHaasGroteskText Pro" panose="020B0504020202020204" pitchFamily="34" charset="0"/>
                <a:ea typeface="Times New Roman" panose="02020603050405020304" pitchFamily="18" charset="0"/>
              </a:rPr>
              <a:t> </a:t>
            </a:r>
            <a:endParaRPr lang="fr-FR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6531DC5-ABA8-4A0D-A01B-ADC8947693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192" y="2471845"/>
            <a:ext cx="3109229" cy="19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775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1BEA0E7-16E7-41DD-9915-91AADEB55F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6075" y="1616026"/>
            <a:ext cx="2720549" cy="18129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3ABA052-E3CA-4CF6-9C9D-D83D9A6A4608}"/>
              </a:ext>
            </a:extLst>
          </p:cNvPr>
          <p:cNvSpPr/>
          <p:nvPr/>
        </p:nvSpPr>
        <p:spPr>
          <a:xfrm>
            <a:off x="8287284" y="3391041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000" dirty="0"/>
              <a:t>1993 / 2014.6.8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CE88ED-73DA-4CA3-93DA-0F119789FC1F}"/>
              </a:ext>
            </a:extLst>
          </p:cNvPr>
          <p:cNvSpPr/>
          <p:nvPr/>
        </p:nvSpPr>
        <p:spPr>
          <a:xfrm>
            <a:off x="8287284" y="5934682"/>
            <a:ext cx="14478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2015.2.2 / maillot Cristiano Ronaldo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A4428F-8B05-432D-A0D4-40B0C17DA377}"/>
              </a:ext>
            </a:extLst>
          </p:cNvPr>
          <p:cNvSpPr/>
          <p:nvPr/>
        </p:nvSpPr>
        <p:spPr>
          <a:xfrm>
            <a:off x="334793" y="270224"/>
            <a:ext cx="2257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/>
              <a:t>Echauffement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BFBA01-DD53-4260-97F9-DA7EA3FE1B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645" y="3738498"/>
            <a:ext cx="1447826" cy="218797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5D9FD43-FB55-4118-A988-001920B845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546" y="1460526"/>
            <a:ext cx="2544720" cy="363937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3183E9E-3222-4422-AA85-2F9330D2A17D}"/>
              </a:ext>
            </a:extLst>
          </p:cNvPr>
          <p:cNvSpPr/>
          <p:nvPr/>
        </p:nvSpPr>
        <p:spPr>
          <a:xfrm>
            <a:off x="5611243" y="5096754"/>
            <a:ext cx="22044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/>
              <a:t>les grands noms du sport, 2007.46.262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3F11DE2-18E4-4175-9917-FC63FEFA0B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869" y="5397474"/>
            <a:ext cx="1301196" cy="12280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8CF549C-207D-4618-8E64-7BD41140FBAC}"/>
              </a:ext>
            </a:extLst>
          </p:cNvPr>
          <p:cNvSpPr/>
          <p:nvPr/>
        </p:nvSpPr>
        <p:spPr>
          <a:xfrm>
            <a:off x="6553812" y="6405528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>
                <a:solidFill>
                  <a:srgbClr val="000000"/>
                </a:solidFill>
                <a:latin typeface="Microsoft Sans Serif" panose="020B0604020202020204" pitchFamily="34" charset="0"/>
              </a:rPr>
              <a:t>Albums Panini, 2007.40.2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8AA30C8-5D1F-4A26-B2A3-9668AB10BD2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550" y="3391041"/>
            <a:ext cx="2140188" cy="29972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295857E-2615-4D40-B569-968A637A1C67}"/>
              </a:ext>
            </a:extLst>
          </p:cNvPr>
          <p:cNvSpPr/>
          <p:nvPr/>
        </p:nvSpPr>
        <p:spPr>
          <a:xfrm>
            <a:off x="10821209" y="6203575"/>
            <a:ext cx="7601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dirty="0"/>
              <a:t>2017.32.1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2033C1A-9AE1-4DA2-A445-84A0E5C4C25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886" y="3514151"/>
            <a:ext cx="2405312" cy="3145597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52D3DDD5-C45B-4DAF-9E12-F7457A378265}"/>
              </a:ext>
            </a:extLst>
          </p:cNvPr>
          <p:cNvSpPr txBox="1"/>
          <p:nvPr/>
        </p:nvSpPr>
        <p:spPr>
          <a:xfrm>
            <a:off x="8287284" y="955235"/>
            <a:ext cx="38493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 err="1"/>
              <a:t>Supportérisme</a:t>
            </a:r>
            <a:r>
              <a:rPr lang="fr-FR" sz="1050" b="1" i="1" dirty="0"/>
              <a:t>, sacralisation et  starisation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DE41E68-7771-4FA6-B770-A324D485D430}"/>
              </a:ext>
            </a:extLst>
          </p:cNvPr>
          <p:cNvSpPr txBox="1"/>
          <p:nvPr/>
        </p:nvSpPr>
        <p:spPr>
          <a:xfrm>
            <a:off x="5160546" y="955235"/>
            <a:ext cx="38493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Du sport &amp; des </a:t>
            </a:r>
            <a:r>
              <a:rPr lang="fr-FR" sz="1050" b="1" i="1" dirty="0" err="1"/>
              <a:t>sportif.ves</a:t>
            </a:r>
            <a:r>
              <a:rPr lang="fr-FR" sz="1050" b="1" i="1" dirty="0"/>
              <a:t>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1D74846-ACEB-480C-BADC-5EE2D0923AF2}"/>
              </a:ext>
            </a:extLst>
          </p:cNvPr>
          <p:cNvSpPr txBox="1"/>
          <p:nvPr/>
        </p:nvSpPr>
        <p:spPr>
          <a:xfrm>
            <a:off x="2393001" y="955235"/>
            <a:ext cx="38493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L’histoire du sport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68113C-02D9-439F-9A3E-D68B0D33A942}"/>
              </a:ext>
            </a:extLst>
          </p:cNvPr>
          <p:cNvSpPr/>
          <p:nvPr/>
        </p:nvSpPr>
        <p:spPr>
          <a:xfrm>
            <a:off x="4099137" y="3018604"/>
            <a:ext cx="68800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/>
              <a:t>2014.6.4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B4417865-0789-4166-96DC-56D96CF15AA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0800" y="1427395"/>
            <a:ext cx="2346346" cy="1584795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3ACECF2E-C6B5-439B-8C02-A27A0BBEDF0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80" y="4285563"/>
            <a:ext cx="2140188" cy="139613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60F0639-AA27-44B5-B327-2855C7568D8B}"/>
              </a:ext>
            </a:extLst>
          </p:cNvPr>
          <p:cNvSpPr/>
          <p:nvPr/>
        </p:nvSpPr>
        <p:spPr>
          <a:xfrm>
            <a:off x="1647176" y="5711032"/>
            <a:ext cx="70403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>
                <a:solidFill>
                  <a:srgbClr val="000000"/>
                </a:solidFill>
                <a:latin typeface="Microsoft Sans Serif" panose="020B0604020202020204" pitchFamily="34" charset="0"/>
              </a:rPr>
              <a:t>1957.103.2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9461E86-1E3F-456D-8B2F-E85B4AFDB14B}"/>
              </a:ext>
            </a:extLst>
          </p:cNvPr>
          <p:cNvSpPr/>
          <p:nvPr/>
        </p:nvSpPr>
        <p:spPr>
          <a:xfrm>
            <a:off x="1029058" y="3766465"/>
            <a:ext cx="7745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/>
              <a:t>1939.42.12</a:t>
            </a: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C9D3F8BD-77DF-49D4-8D33-0754CB6501F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249" y="1793777"/>
            <a:ext cx="1309989" cy="1972688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A4EF7C8B-A569-4699-841E-2335BF5FC1FC}"/>
              </a:ext>
            </a:extLst>
          </p:cNvPr>
          <p:cNvSpPr txBox="1"/>
          <p:nvPr/>
        </p:nvSpPr>
        <p:spPr>
          <a:xfrm>
            <a:off x="426520" y="984566"/>
            <a:ext cx="38493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Des jeux &amp; des sports</a:t>
            </a:r>
          </a:p>
        </p:txBody>
      </p:sp>
    </p:spTree>
    <p:extLst>
      <p:ext uri="{BB962C8B-B14F-4D97-AF65-F5344CB8AC3E}">
        <p14:creationId xmlns:p14="http://schemas.microsoft.com/office/powerpoint/2010/main" val="382750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D0FCDC5-69F0-47FB-9075-8068058621BB}"/>
              </a:ext>
            </a:extLst>
          </p:cNvPr>
          <p:cNvSpPr/>
          <p:nvPr/>
        </p:nvSpPr>
        <p:spPr>
          <a:xfrm>
            <a:off x="334793" y="270224"/>
            <a:ext cx="3721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/>
              <a:t>Sports et jeux de balles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9D76AE-54D0-459E-B2C0-3D5B92D68982}"/>
              </a:ext>
            </a:extLst>
          </p:cNvPr>
          <p:cNvSpPr/>
          <p:nvPr/>
        </p:nvSpPr>
        <p:spPr>
          <a:xfrm>
            <a:off x="304411" y="4242407"/>
            <a:ext cx="11007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1979.90.208</a:t>
            </a:r>
          </a:p>
          <a:p>
            <a:endParaRPr lang="fr-FR" sz="10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619A4EF-4E20-4691-BE95-DDCBC7A7D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099" y="3481172"/>
            <a:ext cx="1744586" cy="115663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A686D3-51AF-4665-93D8-593DD00010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917312" y="222049"/>
            <a:ext cx="1753086" cy="196646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EC03DF4-C570-4F0A-9AB8-40C7A06103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5391" y="4059487"/>
            <a:ext cx="2047214" cy="275412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E8BB707-3977-4F99-9E7D-BAB06E60D1C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980" y="4626291"/>
            <a:ext cx="2783102" cy="185032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451B13-4EAF-4FE3-B339-F6943BA6F153}"/>
              </a:ext>
            </a:extLst>
          </p:cNvPr>
          <p:cNvSpPr/>
          <p:nvPr/>
        </p:nvSpPr>
        <p:spPr>
          <a:xfrm>
            <a:off x="7559335" y="6476619"/>
            <a:ext cx="8675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50" dirty="0"/>
              <a:t>1996.32.9.1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1B8043D-2539-4AB4-8733-C3E15E73699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559" y="3268330"/>
            <a:ext cx="1863064" cy="133034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560A9-788F-4586-97EC-B66AE58BEB20}"/>
              </a:ext>
            </a:extLst>
          </p:cNvPr>
          <p:cNvSpPr/>
          <p:nvPr/>
        </p:nvSpPr>
        <p:spPr>
          <a:xfrm>
            <a:off x="4589781" y="4586634"/>
            <a:ext cx="6431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/>
              <a:t>2014.6.5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2C969A-0933-43CE-89E3-2F44DE918C4A}"/>
              </a:ext>
            </a:extLst>
          </p:cNvPr>
          <p:cNvSpPr/>
          <p:nvPr/>
        </p:nvSpPr>
        <p:spPr>
          <a:xfrm>
            <a:off x="429569" y="2398403"/>
            <a:ext cx="18436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19</a:t>
            </a:r>
            <a:r>
              <a:rPr lang="fr-FR" sz="1000" baseline="30000" dirty="0"/>
              <a:t>e</a:t>
            </a:r>
            <a:r>
              <a:rPr lang="fr-FR" sz="1000" dirty="0"/>
              <a:t> siècle / 2014.6.10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F5C300E-9E73-4F65-8195-F736D5A4B39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11" y="1154037"/>
            <a:ext cx="1797998" cy="128388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01F4DE9-0142-455A-8821-1769F66EFB7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8086" y="1114901"/>
            <a:ext cx="1831706" cy="130795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4F4A0FA-9399-4503-A654-56449E6E67D9}"/>
              </a:ext>
            </a:extLst>
          </p:cNvPr>
          <p:cNvSpPr/>
          <p:nvPr/>
        </p:nvSpPr>
        <p:spPr>
          <a:xfrm>
            <a:off x="3728762" y="2416184"/>
            <a:ext cx="12790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début 21</a:t>
            </a:r>
            <a:r>
              <a:rPr lang="fr-FR" sz="1000" baseline="30000" dirty="0"/>
              <a:t>e</a:t>
            </a:r>
            <a:r>
              <a:rPr lang="fr-FR" sz="1000" dirty="0"/>
              <a:t> siècle / ME2016.14.1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182DCF8-7245-4BDA-8EFE-C16F4F1A8DB4}"/>
              </a:ext>
            </a:extLst>
          </p:cNvPr>
          <p:cNvSpPr/>
          <p:nvPr/>
        </p:nvSpPr>
        <p:spPr>
          <a:xfrm>
            <a:off x="2227567" y="2398403"/>
            <a:ext cx="11615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milieu 20</a:t>
            </a:r>
            <a:r>
              <a:rPr lang="fr-FR" sz="1000" baseline="30000" dirty="0"/>
              <a:t>e</a:t>
            </a:r>
            <a:r>
              <a:rPr lang="fr-FR" sz="1000" dirty="0"/>
              <a:t> siècle / 1959.56.2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EECE19CD-1822-46E1-A1DC-A225EC972E7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289" y="1265677"/>
            <a:ext cx="1601292" cy="106335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C30EF53E-B04C-4BDD-ABE0-8A1A90C2212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1918" y="5077287"/>
            <a:ext cx="1084655" cy="7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4ABA6C5-5D1A-4125-A7D9-0C9B21F99EE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315" y="5082420"/>
            <a:ext cx="1127797" cy="74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76F75BF-F902-4101-91E2-A0C888E9DA6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3232" y="5086547"/>
            <a:ext cx="1140513" cy="75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58C29BD-B536-4AB8-AE8F-AF96EF5814C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404" y="5773341"/>
            <a:ext cx="1180698" cy="78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C79C847A-FCB2-4796-A411-B66D432D5E0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8213" y="5755708"/>
            <a:ext cx="1184330" cy="786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Image 14">
            <a:extLst>
              <a:ext uri="{FF2B5EF4-FFF2-40B4-BE49-F238E27FC236}">
                <a16:creationId xmlns:a16="http://schemas.microsoft.com/office/drawing/2014/main" id="{170C7B7D-BCA9-4895-8810-A08850F941A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098" y="5777218"/>
            <a:ext cx="1218583" cy="77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268F8D99-67A5-4179-96A3-E76731B20F0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415" y="5099708"/>
            <a:ext cx="1127112" cy="7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82A70A14-1622-4429-B49B-7A585C04426E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67" y="5099556"/>
            <a:ext cx="1100773" cy="73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25E8C1A-494E-47A3-9EA8-7FEACA81884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395" y="5801955"/>
            <a:ext cx="1109607" cy="73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52A5BC7A-EED0-41D3-908B-409458F20D2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1149" y="5786671"/>
            <a:ext cx="1140931" cy="75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C950D67-3CE4-4ED0-A385-01992450F36E}"/>
              </a:ext>
            </a:extLst>
          </p:cNvPr>
          <p:cNvSpPr/>
          <p:nvPr/>
        </p:nvSpPr>
        <p:spPr>
          <a:xfrm>
            <a:off x="111169" y="6512085"/>
            <a:ext cx="45487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Séquence de fabrication d’une boule lyonnaise </a:t>
            </a:r>
          </a:p>
          <a:p>
            <a:endParaRPr lang="fr-FR" sz="1000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7B145903-6E4B-49E9-A4F4-0EF416499965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006" y="328740"/>
            <a:ext cx="2641165" cy="1817165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4AD30E4A-ABEB-4248-AB17-98B072218A9D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8171" y="2422854"/>
            <a:ext cx="1347783" cy="896066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A1AC8AF8-2D00-4FDA-9E3A-765E5DCCF4FB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6394" y="2495971"/>
            <a:ext cx="1878563" cy="1247483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44D8CB4-A315-482F-9D0F-19D4464235A9}"/>
              </a:ext>
            </a:extLst>
          </p:cNvPr>
          <p:cNvSpPr txBox="1"/>
          <p:nvPr/>
        </p:nvSpPr>
        <p:spPr>
          <a:xfrm>
            <a:off x="393686" y="988602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Football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0AAAA63-3993-423C-A339-B611A76021C5}"/>
              </a:ext>
            </a:extLst>
          </p:cNvPr>
          <p:cNvSpPr txBox="1"/>
          <p:nvPr/>
        </p:nvSpPr>
        <p:spPr>
          <a:xfrm>
            <a:off x="7104557" y="92900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Quilles 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B9BA878C-33C4-4828-B602-5FD4C0F97946}"/>
              </a:ext>
            </a:extLst>
          </p:cNvPr>
          <p:cNvSpPr txBox="1"/>
          <p:nvPr/>
        </p:nvSpPr>
        <p:spPr>
          <a:xfrm>
            <a:off x="7812624" y="2253706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Tennis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11CF672-E772-4C06-B6A2-3C8EDD0B9440}"/>
              </a:ext>
            </a:extLst>
          </p:cNvPr>
          <p:cNvSpPr txBox="1"/>
          <p:nvPr/>
        </p:nvSpPr>
        <p:spPr>
          <a:xfrm>
            <a:off x="6533379" y="4367805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Croquet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EB70C8A-CA6A-43F7-9E9D-250F61C22667}"/>
              </a:ext>
            </a:extLst>
          </p:cNvPr>
          <p:cNvSpPr txBox="1"/>
          <p:nvPr/>
        </p:nvSpPr>
        <p:spPr>
          <a:xfrm>
            <a:off x="9810620" y="3744200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Balle au tamis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D18AD7A-B325-463F-B09A-62C84D6493B1}"/>
              </a:ext>
            </a:extLst>
          </p:cNvPr>
          <p:cNvSpPr txBox="1"/>
          <p:nvPr/>
        </p:nvSpPr>
        <p:spPr>
          <a:xfrm>
            <a:off x="156638" y="4847831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Boule lyonnaise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11D8A79-9487-4320-9D1D-B89790C03992}"/>
              </a:ext>
            </a:extLst>
          </p:cNvPr>
          <p:cNvSpPr txBox="1"/>
          <p:nvPr/>
        </p:nvSpPr>
        <p:spPr>
          <a:xfrm>
            <a:off x="3980944" y="3217772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Rugby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B8FD144-5321-44C3-8C10-21E4017069BE}"/>
              </a:ext>
            </a:extLst>
          </p:cNvPr>
          <p:cNvSpPr txBox="1"/>
          <p:nvPr/>
        </p:nvSpPr>
        <p:spPr>
          <a:xfrm>
            <a:off x="429569" y="2897976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Soule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45BED1-8855-4C23-8020-E1AC7A768592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69" y="3175904"/>
            <a:ext cx="1619466" cy="1073679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EF42A986-ACF7-4E25-994B-A5A62FFBCCB4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038" y="2504780"/>
            <a:ext cx="1972075" cy="1579201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0A7941FE-B064-480B-83B3-1B40687D0DE2}"/>
              </a:ext>
            </a:extLst>
          </p:cNvPr>
          <p:cNvSpPr/>
          <p:nvPr/>
        </p:nvSpPr>
        <p:spPr>
          <a:xfrm>
            <a:off x="5355164" y="4058856"/>
            <a:ext cx="157351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>
                <a:latin typeface="Microsoft Sans Serif" panose="020B0604020202020204" pitchFamily="34" charset="0"/>
              </a:rPr>
              <a:t>1993.2.459</a:t>
            </a:r>
          </a:p>
        </p:txBody>
      </p:sp>
    </p:spTree>
    <p:extLst>
      <p:ext uri="{BB962C8B-B14F-4D97-AF65-F5344CB8AC3E}">
        <p14:creationId xmlns:p14="http://schemas.microsoft.com/office/powerpoint/2010/main" val="418706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DF209743-5B83-4A36-97BF-1403B893CC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756" y="1831448"/>
            <a:ext cx="2256706" cy="14985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635BD95-E093-48DB-86DE-DD2C468D0D60}"/>
              </a:ext>
            </a:extLst>
          </p:cNvPr>
          <p:cNvSpPr/>
          <p:nvPr/>
        </p:nvSpPr>
        <p:spPr>
          <a:xfrm>
            <a:off x="334793" y="270224"/>
            <a:ext cx="3582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/>
              <a:t>Sports et jeux de glisse</a:t>
            </a:r>
          </a:p>
        </p:txBody>
      </p:sp>
      <p:pic>
        <p:nvPicPr>
          <p:cNvPr id="3" name="Picture 2" descr="Thumbnail">
            <a:extLst>
              <a:ext uri="{FF2B5EF4-FFF2-40B4-BE49-F238E27FC236}">
                <a16:creationId xmlns:a16="http://schemas.microsoft.com/office/drawing/2014/main" id="{EF28EE13-D912-4142-B818-4F2886DC0A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3472" y="3330042"/>
            <a:ext cx="1885240" cy="283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ADAD210-DD35-4BAD-AB80-EBF05A855524}"/>
              </a:ext>
            </a:extLst>
          </p:cNvPr>
          <p:cNvSpPr/>
          <p:nvPr/>
        </p:nvSpPr>
        <p:spPr>
          <a:xfrm>
            <a:off x="10082286" y="6166767"/>
            <a:ext cx="42710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 Installation de sensibilisation</a:t>
            </a:r>
          </a:p>
          <a:p>
            <a:r>
              <a:rPr lang="fr-FR" sz="1000" dirty="0"/>
              <a:t>2006.55.32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6D02A66-BD19-4219-8C76-4649383EDF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8102" y="78809"/>
            <a:ext cx="1325088" cy="199487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0D4065E-F621-401E-BF12-7AD74A421B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9781" y="211263"/>
            <a:ext cx="2256705" cy="149859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EE3D63E-34AA-483E-9376-104A0648109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181" y="509539"/>
            <a:ext cx="1952974" cy="309381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7168CE5-CFB2-4144-BFA6-1EBE8717925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688" y="2158759"/>
            <a:ext cx="1762003" cy="176752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B4B0EF2-CD40-4E49-9E6D-3141E5645E2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17" y="3924165"/>
            <a:ext cx="1619183" cy="107349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E224D61-5BDE-41F5-AE94-A3ABFA0F6F4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281" y="2437034"/>
            <a:ext cx="1619182" cy="1073491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EF38D27-3227-4FF4-A68F-046862C5FF5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149" y="3657017"/>
            <a:ext cx="1528741" cy="101353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829B927-7C61-4C74-BA56-83733631781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42" y="2850674"/>
            <a:ext cx="1619183" cy="1073491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EB401C9-6BD0-4B0F-9C69-79C2F8114D2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04" y="1647884"/>
            <a:ext cx="1619183" cy="1073491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321CD32-4C3B-4266-8296-7628BE376165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46" y="5210116"/>
            <a:ext cx="1634042" cy="108334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4CE7E05-46D4-45C8-B266-3CEBE96801CF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886" y="5357819"/>
            <a:ext cx="1861061" cy="1237315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EC52C41-81D2-4306-A0D0-A305014D1D0D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802" y="4477610"/>
            <a:ext cx="1672812" cy="111224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404765AD-2671-4966-8E42-7294B6680A22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6807" y="4879933"/>
            <a:ext cx="1208248" cy="178381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DD2CB92-B2FE-437A-A829-DE8C1D2FAA6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1299" y="4593962"/>
            <a:ext cx="1392371" cy="209674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56BD776E-6AB6-438B-B9B1-35B963AADB6C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834" y="4324507"/>
            <a:ext cx="1672812" cy="111085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EE549EBE-459D-4F57-8D39-2EB2F1472B87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4527" y="1215864"/>
            <a:ext cx="1405072" cy="1074678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42F557DC-9E8D-40AF-9C6D-577AD7A5124C}"/>
              </a:ext>
            </a:extLst>
          </p:cNvPr>
          <p:cNvSpPr txBox="1"/>
          <p:nvPr/>
        </p:nvSpPr>
        <p:spPr>
          <a:xfrm>
            <a:off x="5568548" y="149357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Ski et enjeux écologiques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02ADB2F-6A32-4A6D-AB1A-95FDAB792058}"/>
              </a:ext>
            </a:extLst>
          </p:cNvPr>
          <p:cNvSpPr txBox="1"/>
          <p:nvPr/>
        </p:nvSpPr>
        <p:spPr>
          <a:xfrm>
            <a:off x="9701704" y="1897149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Luge?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049EFC0-4589-4A63-95EC-C78778C01D51}"/>
              </a:ext>
            </a:extLst>
          </p:cNvPr>
          <p:cNvSpPr txBox="1"/>
          <p:nvPr/>
        </p:nvSpPr>
        <p:spPr>
          <a:xfrm>
            <a:off x="8493193" y="4273339"/>
            <a:ext cx="20229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Surf et enjeux écologiques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7DFEEA0-567D-4F58-B2A7-76217A964A19}"/>
              </a:ext>
            </a:extLst>
          </p:cNvPr>
          <p:cNvSpPr txBox="1"/>
          <p:nvPr/>
        </p:nvSpPr>
        <p:spPr>
          <a:xfrm>
            <a:off x="3846314" y="4062112"/>
            <a:ext cx="20229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Patins à roulettes et environnement urbain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91E2052-B4A5-4E29-A252-48073E8CFABE}"/>
              </a:ext>
            </a:extLst>
          </p:cNvPr>
          <p:cNvSpPr txBox="1"/>
          <p:nvPr/>
        </p:nvSpPr>
        <p:spPr>
          <a:xfrm>
            <a:off x="334794" y="1020278"/>
            <a:ext cx="1545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Skateboard et environnement urbain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7A30AEA-28B2-469B-B02D-73D8B09E2BE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227" y="2461838"/>
            <a:ext cx="1226067" cy="157566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93189F3-8328-4A2F-AEF1-85A00D5384C0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491" y="871663"/>
            <a:ext cx="854915" cy="128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46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852C6155-2FEE-466F-8451-FF930045D7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208" y="1838037"/>
            <a:ext cx="2140860" cy="142333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205C19-44F5-4570-9937-02C8189A1108}"/>
              </a:ext>
            </a:extLst>
          </p:cNvPr>
          <p:cNvSpPr/>
          <p:nvPr/>
        </p:nvSpPr>
        <p:spPr>
          <a:xfrm>
            <a:off x="334793" y="270224"/>
            <a:ext cx="3606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b="1" dirty="0"/>
              <a:t>Sports et jeux de force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24E88B2-97BD-422A-972C-77D4E68984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6577" y="390160"/>
            <a:ext cx="3567545" cy="170711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AF4855F-7850-4F75-B0C9-381576ED69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6577" y="2177034"/>
            <a:ext cx="1251402" cy="18805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32FF7D-29C2-4D9F-B892-D32B736AFF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1118" y="2208739"/>
            <a:ext cx="710361" cy="106750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B1FA08B-F389-4B02-B873-3C83F7EB0D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1118" y="3347583"/>
            <a:ext cx="1076144" cy="7134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43D72DC-7D89-4CFF-A03B-CA5A65133A1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0755" y="2177034"/>
            <a:ext cx="1207521" cy="8005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157B668-AE45-4E97-9129-A5E8186FAC7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0401" y="3023020"/>
            <a:ext cx="709057" cy="106750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8D4856A-A528-4F2A-A79E-2FF8928D81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93" y="1431636"/>
            <a:ext cx="1759725" cy="18477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BBCB965-C779-49E8-A462-3C3C33DF30B1}"/>
              </a:ext>
            </a:extLst>
          </p:cNvPr>
          <p:cNvSpPr/>
          <p:nvPr/>
        </p:nvSpPr>
        <p:spPr>
          <a:xfrm>
            <a:off x="334793" y="3385063"/>
            <a:ext cx="94128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/>
              <a:t>Ph.1948.58.4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2BAF1B8-9239-4696-8F9D-4FCB333A28C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7352" y="1181439"/>
            <a:ext cx="1377889" cy="190949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BD2E4DE-6F12-4A40-B913-427C2BBBA76A}"/>
              </a:ext>
            </a:extLst>
          </p:cNvPr>
          <p:cNvSpPr/>
          <p:nvPr/>
        </p:nvSpPr>
        <p:spPr>
          <a:xfrm>
            <a:off x="4206515" y="2989145"/>
            <a:ext cx="76014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/>
              <a:t>1958.30.1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D44F00F-D87B-449C-A5CF-C2269A404AB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6599" y="1018012"/>
            <a:ext cx="1410650" cy="93786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F458B67-A763-477C-A958-E511F64A241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6599" y="1973389"/>
            <a:ext cx="1410650" cy="93786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89F2254-90C0-4F96-BCDC-21B5726CDEF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134" y="4879562"/>
            <a:ext cx="2115728" cy="166447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C986B97-8442-4C88-81B9-D493A8E7CC63}"/>
              </a:ext>
            </a:extLst>
          </p:cNvPr>
          <p:cNvSpPr/>
          <p:nvPr/>
        </p:nvSpPr>
        <p:spPr>
          <a:xfrm>
            <a:off x="10931875" y="6526078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/>
              <a:t>1957.11.52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8D7834F-4F8A-46DD-8C92-9A1EBFAA4312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525" y="190079"/>
            <a:ext cx="1327341" cy="185038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9E38D89-01E4-41B3-B652-E60D3FE414BE}"/>
              </a:ext>
            </a:extLst>
          </p:cNvPr>
          <p:cNvSpPr/>
          <p:nvPr/>
        </p:nvSpPr>
        <p:spPr>
          <a:xfrm>
            <a:off x="5781750" y="2854489"/>
            <a:ext cx="976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/>
              <a:t>1957.105.1.1-2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83109580-433A-4FB4-A0DF-66EDECA2BCA7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92" y="4086191"/>
            <a:ext cx="1449620" cy="1914875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008064D1-4FA5-42D7-A362-194266A5E71A}"/>
              </a:ext>
            </a:extLst>
          </p:cNvPr>
          <p:cNvSpPr txBox="1"/>
          <p:nvPr/>
        </p:nvSpPr>
        <p:spPr>
          <a:xfrm>
            <a:off x="222617" y="6005398"/>
            <a:ext cx="13775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quintaine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14E184E-8024-4757-92F6-0CAD52C3124C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068" y="5187754"/>
            <a:ext cx="1982346" cy="123753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933B491-4F3E-4508-8031-0ED37F3C8A70}"/>
              </a:ext>
            </a:extLst>
          </p:cNvPr>
          <p:cNvSpPr/>
          <p:nvPr/>
        </p:nvSpPr>
        <p:spPr>
          <a:xfrm>
            <a:off x="3171719" y="6395382"/>
            <a:ext cx="14109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/>
              <a:t>1995.1.137.3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4B178C77-A4B7-47BC-BB63-95DD17FF13C5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085" y="5576479"/>
            <a:ext cx="1498146" cy="1073281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0DC65A6-7403-442C-9F3C-F503A99577B5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207" y="3250755"/>
            <a:ext cx="2221885" cy="3345898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EBB43E1-F2BB-4489-B25E-80F5DA703C4A}"/>
              </a:ext>
            </a:extLst>
          </p:cNvPr>
          <p:cNvSpPr/>
          <p:nvPr/>
        </p:nvSpPr>
        <p:spPr>
          <a:xfrm>
            <a:off x="5063471" y="6594146"/>
            <a:ext cx="210185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/>
              <a:t>« Essayez votre force » 1989.57.2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12D3D03-C791-4F1F-BFA1-F98DEAE3A70F}"/>
              </a:ext>
            </a:extLst>
          </p:cNvPr>
          <p:cNvSpPr txBox="1"/>
          <p:nvPr/>
        </p:nvSpPr>
        <p:spPr>
          <a:xfrm>
            <a:off x="3240476" y="4975186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Musculation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F97808C9-0AEC-4FD3-98EE-293F1D13CC77}"/>
              </a:ext>
            </a:extLst>
          </p:cNvPr>
          <p:cNvSpPr txBox="1"/>
          <p:nvPr/>
        </p:nvSpPr>
        <p:spPr>
          <a:xfrm>
            <a:off x="3836599" y="722942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Lutte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7BBBB06-BCA1-47A3-8F56-52245204B55C}"/>
              </a:ext>
            </a:extLst>
          </p:cNvPr>
          <p:cNvSpPr txBox="1"/>
          <p:nvPr/>
        </p:nvSpPr>
        <p:spPr>
          <a:xfrm>
            <a:off x="100546" y="3816486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Quintaine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2E37C94-2CFA-4AAB-B8F1-9D16F475AEFE}"/>
              </a:ext>
            </a:extLst>
          </p:cNvPr>
          <p:cNvSpPr txBox="1"/>
          <p:nvPr/>
        </p:nvSpPr>
        <p:spPr>
          <a:xfrm>
            <a:off x="8184032" y="93189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Joutes nautiques 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FBC80E59-0E6B-4F71-A57A-537431CE4180}"/>
              </a:ext>
            </a:extLst>
          </p:cNvPr>
          <p:cNvSpPr txBox="1"/>
          <p:nvPr/>
        </p:nvSpPr>
        <p:spPr>
          <a:xfrm>
            <a:off x="7881204" y="5321095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Escrime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AF909C1-76FF-4F24-845D-AFBD82A7F43C}"/>
              </a:ext>
            </a:extLst>
          </p:cNvPr>
          <p:cNvSpPr txBox="1"/>
          <p:nvPr/>
        </p:nvSpPr>
        <p:spPr>
          <a:xfrm>
            <a:off x="248893" y="1181439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Boxe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D52CCE5-822F-472E-921F-FFD78D815807}"/>
              </a:ext>
            </a:extLst>
          </p:cNvPr>
          <p:cNvSpPr txBox="1"/>
          <p:nvPr/>
        </p:nvSpPr>
        <p:spPr>
          <a:xfrm>
            <a:off x="9611118" y="4624511"/>
            <a:ext cx="20229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tir à la corde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03DFC83-A28A-4771-AC81-1E42645BC035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657" y="2909350"/>
            <a:ext cx="1497280" cy="197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781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F424EB-C7E5-4361-B510-17F87D3DCE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69616"/>
              </p:ext>
            </p:extLst>
          </p:nvPr>
        </p:nvGraphicFramePr>
        <p:xfrm>
          <a:off x="508000" y="719666"/>
          <a:ext cx="11084560" cy="50283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23061">
                  <a:extLst>
                    <a:ext uri="{9D8B030D-6E8A-4147-A177-3AD203B41FA5}">
                      <a16:colId xmlns:a16="http://schemas.microsoft.com/office/drawing/2014/main" val="1320019254"/>
                    </a:ext>
                  </a:extLst>
                </a:gridCol>
                <a:gridCol w="1714914">
                  <a:extLst>
                    <a:ext uri="{9D8B030D-6E8A-4147-A177-3AD203B41FA5}">
                      <a16:colId xmlns:a16="http://schemas.microsoft.com/office/drawing/2014/main" val="3007045953"/>
                    </a:ext>
                  </a:extLst>
                </a:gridCol>
                <a:gridCol w="3471784">
                  <a:extLst>
                    <a:ext uri="{9D8B030D-6E8A-4147-A177-3AD203B41FA5}">
                      <a16:colId xmlns:a16="http://schemas.microsoft.com/office/drawing/2014/main" val="323943338"/>
                    </a:ext>
                  </a:extLst>
                </a:gridCol>
                <a:gridCol w="2674801">
                  <a:extLst>
                    <a:ext uri="{9D8B030D-6E8A-4147-A177-3AD203B41FA5}">
                      <a16:colId xmlns:a16="http://schemas.microsoft.com/office/drawing/2014/main" val="3911803605"/>
                    </a:ext>
                  </a:extLst>
                </a:gridCol>
              </a:tblGrid>
              <a:tr h="696796">
                <a:tc>
                  <a:txBody>
                    <a:bodyPr/>
                    <a:lstStyle/>
                    <a:p>
                      <a:r>
                        <a:rPr lang="fr-FR" dirty="0"/>
                        <a:t>Type de 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Modalité de pratique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Exemples dans les collections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Valeurs / Enjeux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775526"/>
                  </a:ext>
                </a:extLst>
              </a:tr>
              <a:tr h="804334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r>
                        <a:rPr lang="fr-FR" sz="1800" i="1" dirty="0"/>
                        <a:t>Echauffement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Objets iconiques des collections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880617"/>
                  </a:ext>
                </a:extLst>
              </a:tr>
              <a:tr h="799869">
                <a:tc>
                  <a:txBody>
                    <a:bodyPr/>
                    <a:lstStyle/>
                    <a:p>
                      <a:endParaRPr lang="fr-FR" b="1" dirty="0"/>
                    </a:p>
                    <a:p>
                      <a:r>
                        <a:rPr lang="fr-FR" b="1" dirty="0"/>
                        <a:t>Sports et jeux de balles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r>
                        <a:rPr lang="fr-FR" dirty="0"/>
                        <a:t>En groupe 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-Jeux d’adresse: quilles, pétanque, croquet, balle au tamis,  …</a:t>
                      </a:r>
                    </a:p>
                    <a:p>
                      <a:r>
                        <a:rPr lang="fr-FR" sz="1400" dirty="0"/>
                        <a:t>-Sports de balles : ballons football, balles de tennis, balle de soule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Esprit d’équipe, … </a:t>
                      </a:r>
                    </a:p>
                    <a:p>
                      <a:r>
                        <a:rPr lang="fr-FR" dirty="0"/>
                        <a:t>Sociabilités sportives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2165083"/>
                  </a:ext>
                </a:extLst>
              </a:tr>
              <a:tr h="696796">
                <a:tc>
                  <a:txBody>
                    <a:bodyPr/>
                    <a:lstStyle/>
                    <a:p>
                      <a:endParaRPr lang="fr-FR" b="1" dirty="0"/>
                    </a:p>
                    <a:p>
                      <a:r>
                        <a:rPr lang="fr-FR" b="1" dirty="0"/>
                        <a:t>Sports et jeux de glisse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En individuel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-Ville: skateboard, patins</a:t>
                      </a:r>
                    </a:p>
                    <a:p>
                      <a:r>
                        <a:rPr lang="fr-FR" sz="1400" dirty="0"/>
                        <a:t>-Montagne: ski, luge?</a:t>
                      </a:r>
                    </a:p>
                    <a:p>
                      <a:r>
                        <a:rPr lang="fr-FR" sz="1400" dirty="0"/>
                        <a:t>-Mer/océan: surf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Persévérance, …</a:t>
                      </a:r>
                    </a:p>
                    <a:p>
                      <a:r>
                        <a:rPr lang="fr-FR" dirty="0"/>
                        <a:t>Environnement et éco-responsabilité 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365737"/>
                  </a:ext>
                </a:extLst>
              </a:tr>
              <a:tr h="696796">
                <a:tc>
                  <a:txBody>
                    <a:bodyPr/>
                    <a:lstStyle/>
                    <a:p>
                      <a:endParaRPr lang="fr-FR" b="1" dirty="0"/>
                    </a:p>
                    <a:p>
                      <a:r>
                        <a:rPr lang="fr-FR" b="1" dirty="0"/>
                        <a:t>Sports et jeux de force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r>
                        <a:rPr lang="fr-FR" dirty="0"/>
                        <a:t>En duel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-Sports/jeux de combat: lutte, boxe, joute</a:t>
                      </a:r>
                    </a:p>
                    <a:p>
                      <a:r>
                        <a:rPr lang="fr-FR" sz="1400" dirty="0"/>
                        <a:t>-quintaine, tir à la corde, ..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Respect, détermination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480016"/>
                  </a:ext>
                </a:extLst>
              </a:tr>
              <a:tr h="696796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r>
                        <a:rPr lang="fr-FR" i="1" dirty="0"/>
                        <a:t>Etirement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651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3346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286</Words>
  <Application>Microsoft Office PowerPoint</Application>
  <PresentationFormat>Grand écran</PresentationFormat>
  <Paragraphs>89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Microsoft Sans Serif</vt:lpstr>
      <vt:lpstr>NeueHaasGroteskText Pro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Anna MILLERS</dc:creator>
  <cp:lastModifiedBy>Cecile RICHET</cp:lastModifiedBy>
  <cp:revision>39</cp:revision>
  <dcterms:created xsi:type="dcterms:W3CDTF">2025-06-25T15:19:19Z</dcterms:created>
  <dcterms:modified xsi:type="dcterms:W3CDTF">2025-07-17T09:13:25Z</dcterms:modified>
</cp:coreProperties>
</file>