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876" r:id="rId1"/>
  </p:sldMasterIdLst>
  <p:notesMasterIdLst>
    <p:notesMasterId r:id="rId14"/>
  </p:notesMasterIdLst>
  <p:sldIdLst>
    <p:sldId id="277" r:id="rId2"/>
    <p:sldId id="268" r:id="rId3"/>
    <p:sldId id="257" r:id="rId4"/>
    <p:sldId id="25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6" r:id="rId1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C6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Style moyen 3 - Accentuation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73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1F302E-0D38-4C80-B455-9A3A98E2247C}" type="datetimeFigureOut">
              <a:rPr lang="fr-FR" smtClean="0"/>
              <a:t>06/07/2025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7F2FD9-90CD-484F-8F11-F5EEEAA774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84840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F2FD9-90CD-484F-8F11-F5EEEAA7744F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70755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F2FD9-90CD-484F-8F11-F5EEEAA7744F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04751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CD396-F709-4DA8-AFD3-AF94014B3307}" type="datetime1">
              <a:rPr lang="fr-FR" smtClean="0"/>
              <a:t>06/07/2025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Restructuration et extension du bâtiment BASTIDE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66B84-BD46-44A5-825E-20D9D6D9F40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0220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CFF9-0D6E-48F4-A818-C6C94A49D99E}" type="datetime1">
              <a:rPr lang="fr-FR" smtClean="0"/>
              <a:t>06/07/2025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Restructuration et extension du bâtiment BASTIDE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66B84-BD46-44A5-825E-20D9D6D9F40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5069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4D25-D8A8-4622-814F-1D703F718E1A}" type="datetime1">
              <a:rPr lang="fr-FR" smtClean="0"/>
              <a:t>06/07/2025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Restructuration et extension du bâtiment BASTIDE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66B84-BD46-44A5-825E-20D9D6D9F40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4598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52E7E-63C4-4744-99D7-A11F774B2E36}" type="datetime1">
              <a:rPr lang="fr-FR" smtClean="0"/>
              <a:t>06/07/2025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Restructuration et extension du bâtiment BASTIDE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66B84-BD46-44A5-825E-20D9D6D9F40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6913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8B9E3-55EB-4D4B-A69B-C9BE2AF65556}" type="datetime1">
              <a:rPr lang="fr-FR" smtClean="0"/>
              <a:t>06/07/2025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Restructuration et extension du bâtiment BASTIDE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66B84-BD46-44A5-825E-20D9D6D9F40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6010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2C89A-458E-4FED-B6ED-D4386B963248}" type="datetime1">
              <a:rPr lang="fr-FR" smtClean="0"/>
              <a:t>06/07/2025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Restructuration et extension du bâtiment BASTIDE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66B84-BD46-44A5-825E-20D9D6D9F40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6837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F0C1D-49C3-4DA0-8CBC-DB8BADB941D0}" type="datetime1">
              <a:rPr lang="fr-FR" smtClean="0"/>
              <a:t>06/07/2025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Restructuration et extension du bâtiment BASTIDE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66B84-BD46-44A5-825E-20D9D6D9F40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9211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9AEE7-56C1-4031-9895-811497F2FC02}" type="datetime1">
              <a:rPr lang="fr-FR" smtClean="0"/>
              <a:t>06/07/2025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Restructuration et extension du bâtiment BASTIDE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66B84-BD46-44A5-825E-20D9D6D9F40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7399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2D6EC-77EA-4A16-BBC9-6081A3937161}" type="datetime1">
              <a:rPr lang="fr-FR" smtClean="0"/>
              <a:t>06/07/2025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Restructuration et extension du bâtiment BASTIDE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66B84-BD46-44A5-825E-20D9D6D9F40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1004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950AF-8219-409A-B44E-24E587ABC95B}" type="datetime1">
              <a:rPr lang="fr-FR" smtClean="0"/>
              <a:t>06/07/2025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Restructuration et extension du bâtiment BASTIDE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66B84-BD46-44A5-825E-20D9D6D9F40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8384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2B03D-C052-4900-B2B2-1CAEE39CA96B}" type="datetime1">
              <a:rPr lang="fr-FR" smtClean="0"/>
              <a:t>06/07/2025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Restructuration et extension du bâtiment BASTIDE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66B84-BD46-44A5-825E-20D9D6D9F40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7169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6470F7-F08A-4757-80B0-8E54156EBC50}" type="datetime1">
              <a:rPr lang="fr-FR" smtClean="0"/>
              <a:t>06/07/2025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Restructuration et extension du bâtiment BASTIDE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866B84-BD46-44A5-825E-20D9D6D9F40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05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A88A8FB-7AE8-47BC-B84D-4405308704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2683495"/>
          </a:xfrm>
          <a:ln w="57150">
            <a:solidFill>
              <a:schemeClr val="bg2">
                <a:lumMod val="50000"/>
              </a:schemeClr>
            </a:solidFill>
          </a:ln>
        </p:spPr>
        <p:txBody>
          <a:bodyPr/>
          <a:lstStyle/>
          <a:p>
            <a:pPr marL="0" indent="0" algn="ctr">
              <a:buNone/>
            </a:pPr>
            <a:endParaRPr lang="fr-FR" sz="2400" dirty="0">
              <a:latin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fr-FR" sz="2400" b="1" u="sng" dirty="0">
                <a:latin typeface="Calibri" panose="020F0502020204030204" pitchFamily="34" charset="0"/>
              </a:rPr>
              <a:t>Appel d’Offres de Maîtrise d’œuvre</a:t>
            </a:r>
          </a:p>
          <a:p>
            <a:pPr marL="0" indent="0" algn="ctr">
              <a:buNone/>
            </a:pPr>
            <a:endParaRPr lang="fr-FR" sz="2400" dirty="0">
              <a:latin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fr-FR" sz="2400" dirty="0">
                <a:latin typeface="Calibri" panose="020F0502020204030204" pitchFamily="34" charset="0"/>
              </a:rPr>
              <a:t>Marché de Maitrise d’œuvre  pour la réfection du service des Urgences suite à un incendie - Procédure d’urgence simple.</a:t>
            </a:r>
          </a:p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CB4DDE6-5C78-4219-832B-EDA0973B6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b="1" u="sng" dirty="0"/>
              <a:t>Urgences Lillebonne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E9B2F9A-056C-4ED4-97F9-A62F15830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66B84-BD46-44A5-825E-20D9D6D9F405}" type="slidenum">
              <a:rPr lang="fr-FR" smtClean="0"/>
              <a:t>1</a:t>
            </a:fld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F1E5140-F2B1-4196-A816-59C0EA0D2EC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796"/>
            <a:ext cx="2289656" cy="1175956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4E594796-19F6-4FDA-B1A0-B35A44EDCD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0088" y="4797152"/>
            <a:ext cx="9144000" cy="864096"/>
          </a:xfrm>
          <a:solidFill>
            <a:srgbClr val="002060"/>
          </a:solidFill>
        </p:spPr>
        <p:txBody>
          <a:bodyPr>
            <a:norm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  <a:latin typeface="Calibri" panose="020F0502020204030204" pitchFamily="34" charset="0"/>
              </a:rPr>
              <a:t> Présentation des références du mandataire</a:t>
            </a:r>
          </a:p>
        </p:txBody>
      </p:sp>
    </p:spTree>
    <p:extLst>
      <p:ext uri="{BB962C8B-B14F-4D97-AF65-F5344CB8AC3E}">
        <p14:creationId xmlns:p14="http://schemas.microsoft.com/office/powerpoint/2010/main" val="6341936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7302252"/>
              </p:ext>
            </p:extLst>
          </p:nvPr>
        </p:nvGraphicFramePr>
        <p:xfrm>
          <a:off x="0" y="116632"/>
          <a:ext cx="9150840" cy="540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50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u="none" strike="noStrike" dirty="0">
                          <a:effectLst/>
                          <a:latin typeface="Calibri" panose="020F0502020204030204" pitchFamily="34" charset="0"/>
                        </a:rPr>
                        <a:t>Référence n°4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3" marR="8843" marT="884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66B84-BD46-44A5-825E-20D9D6D9F405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44004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8355066"/>
              </p:ext>
            </p:extLst>
          </p:nvPr>
        </p:nvGraphicFramePr>
        <p:xfrm>
          <a:off x="107504" y="116632"/>
          <a:ext cx="8928993" cy="185553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521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3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482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1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400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Référence n°5</a:t>
                      </a:r>
                    </a:p>
                  </a:txBody>
                  <a:tcPr marL="8843" marR="8843" marT="884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448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  <a:latin typeface="Calibri" panose="020F0502020204030204" pitchFamily="34" charset="0"/>
                        </a:rPr>
                        <a:t>   Maître d'ouvrage :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3" marR="8843" marT="884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endParaRPr lang="fr-FR" sz="1050" u="none" strike="noStrike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fr-FR" sz="105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3" marR="8843" marT="8843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448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  <a:latin typeface="Calibri" panose="020F0502020204030204" pitchFamily="34" charset="0"/>
                        </a:rPr>
                        <a:t>   Descriptif :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3" marR="8843" marT="884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endParaRPr lang="fr-FR" sz="1050" u="none" strike="noStrike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fr-FR" sz="105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3" marR="8843" marT="8843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5712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  <a:latin typeface="Calibri" panose="020F0502020204030204" pitchFamily="34" charset="0"/>
                        </a:rPr>
                        <a:t>   Date et avancement :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3" marR="8843" marT="884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  <a:p>
                      <a:pPr algn="l" fontAlgn="b"/>
                      <a:r>
                        <a:rPr lang="fr-FR" sz="105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3" marR="8843" marT="884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>
                          <a:effectLst/>
                          <a:latin typeface="Calibri" panose="020F0502020204030204" pitchFamily="34" charset="0"/>
                        </a:rPr>
                        <a:t>   Montant des travaux en M€ HT :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3" marR="8843" marT="884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3" marR="8843" marT="884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5712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  <a:latin typeface="Calibri" panose="020F0502020204030204" pitchFamily="34" charset="0"/>
                        </a:rPr>
                        <a:t>   Rôle dans l'opération :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3" marR="8843" marT="884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50" u="none" strike="noStrike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fr-FR" sz="105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3" marR="8843" marT="884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u="none" strike="noStrike" dirty="0">
                          <a:effectLst/>
                          <a:latin typeface="Calibri" panose="020F0502020204030204" pitchFamily="34" charset="0"/>
                        </a:rPr>
                        <a:t>   Surface SdO en m² :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3" marR="8843" marT="884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3" marR="8843" marT="884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66B84-BD46-44A5-825E-20D9D6D9F405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96520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0577419"/>
              </p:ext>
            </p:extLst>
          </p:nvPr>
        </p:nvGraphicFramePr>
        <p:xfrm>
          <a:off x="0" y="116632"/>
          <a:ext cx="9150840" cy="540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50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u="none" strike="noStrike" dirty="0">
                          <a:effectLst/>
                          <a:latin typeface="Calibri" panose="020F0502020204030204" pitchFamily="34" charset="0"/>
                        </a:rPr>
                        <a:t>Référence n°5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3" marR="8843" marT="884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66B84-BD46-44A5-825E-20D9D6D9F405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97184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629801"/>
            <a:ext cx="9144000" cy="864096"/>
          </a:xfrm>
          <a:solidFill>
            <a:srgbClr val="002060"/>
          </a:solidFill>
        </p:spPr>
        <p:txBody>
          <a:bodyPr>
            <a:norm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  <a:latin typeface="Calibri" panose="020F0502020204030204" pitchFamily="34" charset="0"/>
              </a:rPr>
              <a:t> Présentation des références du mandataire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-11288" y="6198256"/>
            <a:ext cx="9141884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Calibri" panose="020F0502020204030204" pitchFamily="34" charset="0"/>
              </a:rPr>
              <a:t>Appel d’Offres de Maîtrise d’œuvre</a:t>
            </a:r>
          </a:p>
          <a:p>
            <a:r>
              <a:rPr lang="fr-FR" sz="1400" dirty="0">
                <a:latin typeface="Calibri" panose="020F0502020204030204" pitchFamily="34" charset="0"/>
              </a:rPr>
              <a:t>Marché de Maitrise d’œuvre  pour la réfection du service des Urgences suite à un incendie - Procédure d’urgence simple.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66B84-BD46-44A5-825E-20D9D6D9F405}" type="slidenum">
              <a:rPr lang="fr-FR" smtClean="0"/>
              <a:t>2</a:t>
            </a:fld>
            <a:endParaRPr lang="fr-FR" dirty="0"/>
          </a:p>
        </p:txBody>
      </p:sp>
      <p:graphicFrame>
        <p:nvGraphicFramePr>
          <p:cNvPr id="10" name="Tableau 9">
            <a:extLst>
              <a:ext uri="{FF2B5EF4-FFF2-40B4-BE49-F238E27FC236}">
                <a16:creationId xmlns:a16="http://schemas.microsoft.com/office/drawing/2014/main" id="{CBC8341D-1EE7-414B-A9FE-39A277E73F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5469376"/>
              </p:ext>
            </p:extLst>
          </p:nvPr>
        </p:nvGraphicFramePr>
        <p:xfrm>
          <a:off x="134811" y="1549265"/>
          <a:ext cx="8820487" cy="45974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979728">
                  <a:extLst>
                    <a:ext uri="{9D8B030D-6E8A-4147-A177-3AD203B41FA5}">
                      <a16:colId xmlns:a16="http://schemas.microsoft.com/office/drawing/2014/main" val="2342638653"/>
                    </a:ext>
                  </a:extLst>
                </a:gridCol>
                <a:gridCol w="964022">
                  <a:extLst>
                    <a:ext uri="{9D8B030D-6E8A-4147-A177-3AD203B41FA5}">
                      <a16:colId xmlns:a16="http://schemas.microsoft.com/office/drawing/2014/main" val="4245644384"/>
                    </a:ext>
                  </a:extLst>
                </a:gridCol>
                <a:gridCol w="764171">
                  <a:extLst>
                    <a:ext uri="{9D8B030D-6E8A-4147-A177-3AD203B41FA5}">
                      <a16:colId xmlns:a16="http://schemas.microsoft.com/office/drawing/2014/main" val="4242457724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334715285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3113099620"/>
                    </a:ext>
                  </a:extLst>
                </a:gridCol>
                <a:gridCol w="562638">
                  <a:extLst>
                    <a:ext uri="{9D8B030D-6E8A-4147-A177-3AD203B41FA5}">
                      <a16:colId xmlns:a16="http://schemas.microsoft.com/office/drawing/2014/main" val="1500272475"/>
                    </a:ext>
                  </a:extLst>
                </a:gridCol>
                <a:gridCol w="442727">
                  <a:extLst>
                    <a:ext uri="{9D8B030D-6E8A-4147-A177-3AD203B41FA5}">
                      <a16:colId xmlns:a16="http://schemas.microsoft.com/office/drawing/2014/main" val="3924788547"/>
                    </a:ext>
                  </a:extLst>
                </a:gridCol>
                <a:gridCol w="442727">
                  <a:extLst>
                    <a:ext uri="{9D8B030D-6E8A-4147-A177-3AD203B41FA5}">
                      <a16:colId xmlns:a16="http://schemas.microsoft.com/office/drawing/2014/main" val="3653341325"/>
                    </a:ext>
                  </a:extLst>
                </a:gridCol>
                <a:gridCol w="442727">
                  <a:extLst>
                    <a:ext uri="{9D8B030D-6E8A-4147-A177-3AD203B41FA5}">
                      <a16:colId xmlns:a16="http://schemas.microsoft.com/office/drawing/2014/main" val="4034519666"/>
                    </a:ext>
                  </a:extLst>
                </a:gridCol>
                <a:gridCol w="442727">
                  <a:extLst>
                    <a:ext uri="{9D8B030D-6E8A-4147-A177-3AD203B41FA5}">
                      <a16:colId xmlns:a16="http://schemas.microsoft.com/office/drawing/2014/main" val="2542674241"/>
                    </a:ext>
                  </a:extLst>
                </a:gridCol>
                <a:gridCol w="442727">
                  <a:extLst>
                    <a:ext uri="{9D8B030D-6E8A-4147-A177-3AD203B41FA5}">
                      <a16:colId xmlns:a16="http://schemas.microsoft.com/office/drawing/2014/main" val="2100101932"/>
                    </a:ext>
                  </a:extLst>
                </a:gridCol>
                <a:gridCol w="442727">
                  <a:extLst>
                    <a:ext uri="{9D8B030D-6E8A-4147-A177-3AD203B41FA5}">
                      <a16:colId xmlns:a16="http://schemas.microsoft.com/office/drawing/2014/main" val="3268570568"/>
                    </a:ext>
                  </a:extLst>
                </a:gridCol>
                <a:gridCol w="442727">
                  <a:extLst>
                    <a:ext uri="{9D8B030D-6E8A-4147-A177-3AD203B41FA5}">
                      <a16:colId xmlns:a16="http://schemas.microsoft.com/office/drawing/2014/main" val="2612662347"/>
                    </a:ext>
                  </a:extLst>
                </a:gridCol>
                <a:gridCol w="442727">
                  <a:extLst>
                    <a:ext uri="{9D8B030D-6E8A-4147-A177-3AD203B41FA5}">
                      <a16:colId xmlns:a16="http://schemas.microsoft.com/office/drawing/2014/main" val="4171455761"/>
                    </a:ext>
                  </a:extLst>
                </a:gridCol>
              </a:tblGrid>
              <a:tr h="370840">
                <a:tc gridSpan="14"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ysClr val="windowText" lastClr="000000"/>
                          </a:solidFill>
                        </a:rPr>
                        <a:t>COMPOSITION DE L'EQUIPE</a:t>
                      </a:r>
                      <a:endParaRPr lang="fr-FR" dirty="0">
                        <a:solidFill>
                          <a:sysClr val="windowText" lastClr="000000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10742622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latin typeface="+mn-lt"/>
                        </a:rPr>
                        <a:t>Nom des membres </a:t>
                      </a:r>
                      <a:br>
                        <a:rPr lang="fr-FR" sz="1200" dirty="0">
                          <a:latin typeface="+mn-lt"/>
                        </a:rPr>
                      </a:br>
                      <a:r>
                        <a:rPr lang="fr-FR" sz="1200" dirty="0">
                          <a:latin typeface="+mn-lt"/>
                        </a:rPr>
                        <a:t>de l’équipe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Ville</a:t>
                      </a:r>
                      <a:endParaRPr lang="fr-FR" sz="12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fr-FR" sz="900" dirty="0">
                          <a:latin typeface="+mn-lt"/>
                        </a:rPr>
                        <a:t>Mandataire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11"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Fonction(s) assurée(s) dans l'équipe</a:t>
                      </a:r>
                    </a:p>
                    <a:p>
                      <a:pPr algn="ctr"/>
                      <a:r>
                        <a:rPr lang="fr-FR" sz="1200" dirty="0"/>
                        <a:t>(</a:t>
                      </a:r>
                      <a:r>
                        <a:rPr lang="fr-FR" sz="1200" i="1" dirty="0"/>
                        <a:t>mettre une croix dans sa ou ses compétences</a:t>
                      </a:r>
                      <a:r>
                        <a:rPr lang="fr-FR" sz="1200" dirty="0"/>
                        <a:t>)</a:t>
                      </a:r>
                      <a:endParaRPr lang="fr-FR" sz="12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462466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dirty="0"/>
                        <a:t>ARCHI</a:t>
                      </a:r>
                      <a:endParaRPr lang="fr-FR" sz="8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dirty="0"/>
                        <a:t>VRD</a:t>
                      </a:r>
                      <a:endParaRPr lang="fr-FR" sz="8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dirty="0"/>
                        <a:t>STR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dirty="0"/>
                        <a:t>CVC-PB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dirty="0"/>
                        <a:t>ELEC</a:t>
                      </a:r>
                      <a:endParaRPr lang="fr-FR" sz="8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dirty="0">
                          <a:latin typeface="+mn-lt"/>
                        </a:rPr>
                        <a:t>ACO</a:t>
                      </a:r>
                      <a:endParaRPr lang="fr-FR" sz="8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dirty="0">
                          <a:latin typeface="+mn-lt"/>
                        </a:rPr>
                        <a:t>ENV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>
                          <a:latin typeface="+mn-lt"/>
                        </a:rPr>
                        <a:t>ECO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dirty="0"/>
                        <a:t>SSI</a:t>
                      </a:r>
                      <a:endParaRPr lang="fr-FR" sz="8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dirty="0"/>
                        <a:t>OPC</a:t>
                      </a:r>
                      <a:endParaRPr lang="fr-FR" sz="8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53221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latin typeface="+mn-lt"/>
                        </a:rPr>
                        <a:t>Architecte</a:t>
                      </a:r>
                    </a:p>
                    <a:p>
                      <a:pPr algn="ctr"/>
                      <a:r>
                        <a:rPr lang="fr-FR" sz="1200" dirty="0">
                          <a:latin typeface="+mn-lt"/>
                        </a:rPr>
                        <a:t>NOM ENTREPRISE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93733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latin typeface="+mn-lt"/>
                        </a:rPr>
                        <a:t>BET…</a:t>
                      </a: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>
                          <a:latin typeface="+mn-lt"/>
                        </a:rPr>
                        <a:t>NOM ENTREPRISE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66261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latin typeface="+mn-lt"/>
                        </a:rPr>
                        <a:t>BET…</a:t>
                      </a: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>
                          <a:latin typeface="+mn-lt"/>
                        </a:rPr>
                        <a:t>NOM ENTREPRISE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85587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latin typeface="+mn-lt"/>
                        </a:rPr>
                        <a:t>BET…</a:t>
                      </a: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>
                          <a:latin typeface="+mn-lt"/>
                        </a:rPr>
                        <a:t>NOM ENTREPRISE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10752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latin typeface="+mn-lt"/>
                        </a:rPr>
                        <a:t>BET…</a:t>
                      </a: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>
                          <a:latin typeface="+mn-lt"/>
                        </a:rPr>
                        <a:t>NOM ENTREPRISE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38866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81233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41040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6586655"/>
                  </a:ext>
                </a:extLst>
              </a:tr>
            </a:tbl>
          </a:graphicData>
        </a:graphic>
      </p:graphicFrame>
      <p:pic>
        <p:nvPicPr>
          <p:cNvPr id="5" name="Image 4">
            <a:extLst>
              <a:ext uri="{FF2B5EF4-FFF2-40B4-BE49-F238E27FC236}">
                <a16:creationId xmlns:a16="http://schemas.microsoft.com/office/drawing/2014/main" id="{D4FF5E11-B7A0-4EDF-B84C-0AC3A803FA8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796"/>
            <a:ext cx="934010" cy="479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1632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9630923"/>
              </p:ext>
            </p:extLst>
          </p:nvPr>
        </p:nvGraphicFramePr>
        <p:xfrm>
          <a:off x="107504" y="133308"/>
          <a:ext cx="8928993" cy="185553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521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3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482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1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400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Référence n°1</a:t>
                      </a:r>
                    </a:p>
                  </a:txBody>
                  <a:tcPr marL="8843" marR="8843" marT="884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448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  <a:latin typeface="Calibri" panose="020F0502020204030204" pitchFamily="34" charset="0"/>
                        </a:rPr>
                        <a:t>   Maître d'ouvrage :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3" marR="8843" marT="884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endParaRPr lang="fr-FR" sz="1050" u="none" strike="noStrike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fr-FR" sz="105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3" marR="8843" marT="8843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448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  <a:latin typeface="Calibri" panose="020F0502020204030204" pitchFamily="34" charset="0"/>
                        </a:rPr>
                        <a:t>   Descriptif :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3" marR="8843" marT="884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endParaRPr lang="fr-FR" sz="1050" u="none" strike="noStrike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fr-FR" sz="105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3" marR="8843" marT="8843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5712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  <a:latin typeface="Calibri" panose="020F0502020204030204" pitchFamily="34" charset="0"/>
                        </a:rPr>
                        <a:t>   Date et avancement :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3" marR="8843" marT="884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  <a:p>
                      <a:pPr algn="l" fontAlgn="b"/>
                      <a:r>
                        <a:rPr lang="fr-FR" sz="105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3" marR="8843" marT="884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>
                          <a:effectLst/>
                          <a:latin typeface="Calibri" panose="020F0502020204030204" pitchFamily="34" charset="0"/>
                        </a:rPr>
                        <a:t>   Montant des travaux en M€ HT :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3" marR="8843" marT="884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3" marR="8843" marT="884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5712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  <a:latin typeface="Calibri" panose="020F0502020204030204" pitchFamily="34" charset="0"/>
                        </a:rPr>
                        <a:t>   Rôle dans l'opération :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3" marR="8843" marT="884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50" u="none" strike="noStrike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fr-FR" sz="105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3" marR="8843" marT="884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u="none" strike="noStrike" dirty="0">
                          <a:effectLst/>
                          <a:latin typeface="Calibri" panose="020F0502020204030204" pitchFamily="34" charset="0"/>
                        </a:rPr>
                        <a:t>   Surface SdO en m² :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3" marR="8843" marT="884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3" marR="8843" marT="884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66B84-BD46-44A5-825E-20D9D6D9F405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01670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929961"/>
              </p:ext>
            </p:extLst>
          </p:nvPr>
        </p:nvGraphicFramePr>
        <p:xfrm>
          <a:off x="0" y="116632"/>
          <a:ext cx="9150840" cy="540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50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u="none" strike="noStrike" dirty="0">
                          <a:effectLst/>
                          <a:latin typeface="Calibri" panose="020F0502020204030204" pitchFamily="34" charset="0"/>
                        </a:rPr>
                        <a:t>Référence n°1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3" marR="8843" marT="884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66B84-BD46-44A5-825E-20D9D6D9F405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25709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984501"/>
              </p:ext>
            </p:extLst>
          </p:nvPr>
        </p:nvGraphicFramePr>
        <p:xfrm>
          <a:off x="107504" y="116632"/>
          <a:ext cx="8928993" cy="185553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521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3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482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1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400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Référence n°2</a:t>
                      </a:r>
                    </a:p>
                  </a:txBody>
                  <a:tcPr marL="8843" marR="8843" marT="884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448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  <a:latin typeface="Calibri" panose="020F0502020204030204" pitchFamily="34" charset="0"/>
                        </a:rPr>
                        <a:t>   Maître d'ouvrage :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3" marR="8843" marT="884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endParaRPr lang="fr-FR" sz="1050" u="none" strike="noStrike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fr-FR" sz="105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3" marR="8843" marT="8843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448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  <a:latin typeface="Calibri" panose="020F0502020204030204" pitchFamily="34" charset="0"/>
                        </a:rPr>
                        <a:t>   Descriptif :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3" marR="8843" marT="884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endParaRPr lang="fr-FR" sz="1050" u="none" strike="noStrike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fr-FR" sz="105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3" marR="8843" marT="8843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5712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  <a:latin typeface="Calibri" panose="020F0502020204030204" pitchFamily="34" charset="0"/>
                        </a:rPr>
                        <a:t>   Date et avancement :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3" marR="8843" marT="884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  <a:p>
                      <a:pPr algn="l" fontAlgn="b"/>
                      <a:r>
                        <a:rPr lang="fr-FR" sz="105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3" marR="8843" marT="884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>
                          <a:effectLst/>
                          <a:latin typeface="Calibri" panose="020F0502020204030204" pitchFamily="34" charset="0"/>
                        </a:rPr>
                        <a:t>   Montant des travaux en M€ HT :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3" marR="8843" marT="884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3" marR="8843" marT="884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5712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  <a:latin typeface="Calibri" panose="020F0502020204030204" pitchFamily="34" charset="0"/>
                        </a:rPr>
                        <a:t>   Rôle dans l'opération :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3" marR="8843" marT="884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50" u="none" strike="noStrike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fr-FR" sz="105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3" marR="8843" marT="884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u="none" strike="noStrike" dirty="0">
                          <a:effectLst/>
                          <a:latin typeface="Calibri" panose="020F0502020204030204" pitchFamily="34" charset="0"/>
                        </a:rPr>
                        <a:t>   Surface SdO en m² :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3" marR="8843" marT="884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3" marR="8843" marT="884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66B84-BD46-44A5-825E-20D9D6D9F405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93938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2551240"/>
              </p:ext>
            </p:extLst>
          </p:nvPr>
        </p:nvGraphicFramePr>
        <p:xfrm>
          <a:off x="0" y="116632"/>
          <a:ext cx="9150840" cy="540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50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u="none" strike="noStrike" dirty="0">
                          <a:effectLst/>
                          <a:latin typeface="Calibri" panose="020F0502020204030204" pitchFamily="34" charset="0"/>
                        </a:rPr>
                        <a:t>Référence n°2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3" marR="8843" marT="884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66B84-BD46-44A5-825E-20D9D6D9F405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68721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6138067"/>
              </p:ext>
            </p:extLst>
          </p:nvPr>
        </p:nvGraphicFramePr>
        <p:xfrm>
          <a:off x="107504" y="116632"/>
          <a:ext cx="8928993" cy="185553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521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3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482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1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400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Référence n°3</a:t>
                      </a:r>
                    </a:p>
                  </a:txBody>
                  <a:tcPr marL="8843" marR="8843" marT="884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448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  <a:latin typeface="Calibri" panose="020F0502020204030204" pitchFamily="34" charset="0"/>
                        </a:rPr>
                        <a:t>   Maître d'ouvrage :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3" marR="8843" marT="884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endParaRPr lang="fr-FR" sz="1050" u="none" strike="noStrike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fr-FR" sz="105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3" marR="8843" marT="8843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448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  <a:latin typeface="Calibri" panose="020F0502020204030204" pitchFamily="34" charset="0"/>
                        </a:rPr>
                        <a:t>   Descriptif :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3" marR="8843" marT="884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endParaRPr lang="fr-FR" sz="1050" u="none" strike="noStrike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fr-FR" sz="105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3" marR="8843" marT="8843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5712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  <a:latin typeface="Calibri" panose="020F0502020204030204" pitchFamily="34" charset="0"/>
                        </a:rPr>
                        <a:t>   Date et avancement :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3" marR="8843" marT="884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  <a:p>
                      <a:pPr algn="l" fontAlgn="b"/>
                      <a:r>
                        <a:rPr lang="fr-FR" sz="105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3" marR="8843" marT="884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>
                          <a:effectLst/>
                          <a:latin typeface="Calibri" panose="020F0502020204030204" pitchFamily="34" charset="0"/>
                        </a:rPr>
                        <a:t>   Montant des travaux en M€ HT :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3" marR="8843" marT="884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3" marR="8843" marT="884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5712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  <a:latin typeface="Calibri" panose="020F0502020204030204" pitchFamily="34" charset="0"/>
                        </a:rPr>
                        <a:t>   Rôle dans l'opération :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3" marR="8843" marT="884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50" u="none" strike="noStrike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fr-FR" sz="105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3" marR="8843" marT="884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u="none" strike="noStrike" dirty="0">
                          <a:effectLst/>
                          <a:latin typeface="Calibri" panose="020F0502020204030204" pitchFamily="34" charset="0"/>
                        </a:rPr>
                        <a:t>   Surface SdO en m² :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3" marR="8843" marT="884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3" marR="8843" marT="884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66B84-BD46-44A5-825E-20D9D6D9F405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29315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5937787"/>
              </p:ext>
            </p:extLst>
          </p:nvPr>
        </p:nvGraphicFramePr>
        <p:xfrm>
          <a:off x="0" y="116632"/>
          <a:ext cx="9150840" cy="540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50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u="none" strike="noStrike" dirty="0">
                          <a:effectLst/>
                          <a:latin typeface="Calibri" panose="020F0502020204030204" pitchFamily="34" charset="0"/>
                        </a:rPr>
                        <a:t>Référence n°3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3" marR="8843" marT="884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66B84-BD46-44A5-825E-20D9D6D9F405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40321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4690250"/>
              </p:ext>
            </p:extLst>
          </p:nvPr>
        </p:nvGraphicFramePr>
        <p:xfrm>
          <a:off x="107504" y="116632"/>
          <a:ext cx="8928993" cy="185553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521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3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482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1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400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Référence n°4</a:t>
                      </a:r>
                    </a:p>
                  </a:txBody>
                  <a:tcPr marL="8843" marR="8843" marT="884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448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  <a:latin typeface="Calibri" panose="020F0502020204030204" pitchFamily="34" charset="0"/>
                        </a:rPr>
                        <a:t>   Maître d'ouvrage :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3" marR="8843" marT="884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endParaRPr lang="fr-FR" sz="1050" u="none" strike="noStrike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fr-FR" sz="105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3" marR="8843" marT="8843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448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  <a:latin typeface="Calibri" panose="020F0502020204030204" pitchFamily="34" charset="0"/>
                        </a:rPr>
                        <a:t>   Descriptif :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3" marR="8843" marT="884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endParaRPr lang="fr-FR" sz="1050" u="none" strike="noStrike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fr-FR" sz="105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3" marR="8843" marT="8843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5712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  <a:latin typeface="Calibri" panose="020F0502020204030204" pitchFamily="34" charset="0"/>
                        </a:rPr>
                        <a:t>   Date et avancement :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3" marR="8843" marT="884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  <a:p>
                      <a:pPr algn="l" fontAlgn="b"/>
                      <a:r>
                        <a:rPr lang="fr-FR" sz="105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3" marR="8843" marT="884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>
                          <a:effectLst/>
                          <a:latin typeface="Calibri" panose="020F0502020204030204" pitchFamily="34" charset="0"/>
                        </a:rPr>
                        <a:t>   Montant des travaux en M€ HT :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3" marR="8843" marT="884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3" marR="8843" marT="884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5712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  <a:latin typeface="Calibri" panose="020F0502020204030204" pitchFamily="34" charset="0"/>
                        </a:rPr>
                        <a:t>   Rôle dans l'opération :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3" marR="8843" marT="884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50" u="none" strike="noStrike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fr-FR" sz="105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3" marR="8843" marT="884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u="none" strike="noStrike" dirty="0">
                          <a:effectLst/>
                          <a:latin typeface="Calibri" panose="020F0502020204030204" pitchFamily="34" charset="0"/>
                        </a:rPr>
                        <a:t>   Surface SdO en m² :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3" marR="8843" marT="884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3" marR="8843" marT="884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66B84-BD46-44A5-825E-20D9D6D9F405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369925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373</Words>
  <Application>Microsoft Office PowerPoint</Application>
  <PresentationFormat>Affichage à l'écran (4:3)</PresentationFormat>
  <Paragraphs>134</Paragraphs>
  <Slides>12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Thème Office</vt:lpstr>
      <vt:lpstr> Présentation des références du mandataire</vt:lpstr>
      <vt:lpstr> Présentation des références du mandataire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2019-12-04T17:36:19Z</dcterms:created>
  <dcterms:modified xsi:type="dcterms:W3CDTF">2025-07-06T18:24:57Z</dcterms:modified>
</cp:coreProperties>
</file>