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787" r:id="rId2"/>
    <p:sldId id="899" r:id="rId3"/>
    <p:sldId id="729" r:id="rId4"/>
    <p:sldId id="864" r:id="rId5"/>
    <p:sldId id="892" r:id="rId6"/>
    <p:sldId id="888" r:id="rId7"/>
    <p:sldId id="889" r:id="rId8"/>
    <p:sldId id="890" r:id="rId9"/>
    <p:sldId id="891" r:id="rId10"/>
    <p:sldId id="886" r:id="rId11"/>
    <p:sldId id="887" r:id="rId12"/>
    <p:sldId id="894" r:id="rId13"/>
    <p:sldId id="893" r:id="rId14"/>
    <p:sldId id="897" r:id="rId15"/>
    <p:sldId id="895" r:id="rId16"/>
    <p:sldId id="896" r:id="rId17"/>
    <p:sldId id="898" r:id="rId1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orient="horz" pos="232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pos="7428" userDrawn="1">
          <p15:clr>
            <a:srgbClr val="A4A3A4"/>
          </p15:clr>
        </p15:guide>
        <p15:guide id="7" pos="3777" userDrawn="1">
          <p15:clr>
            <a:srgbClr val="A4A3A4"/>
          </p15:clr>
        </p15:guide>
        <p15:guide id="8" orient="horz" pos="1298" userDrawn="1">
          <p15:clr>
            <a:srgbClr val="A4A3A4"/>
          </p15:clr>
        </p15:guide>
        <p15:guide id="9" pos="75" userDrawn="1">
          <p15:clr>
            <a:srgbClr val="A4A3A4"/>
          </p15:clr>
        </p15:guide>
        <p15:guide id="10" orient="horz" pos="944" userDrawn="1">
          <p15:clr>
            <a:srgbClr val="A4A3A4"/>
          </p15:clr>
        </p15:guide>
        <p15:guide id="11" orient="horz" pos="391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E6A011-4327-B676-9568-679E91274B6E}" name="VIENNE Francois" initials="FV" userId="S::fvienne@assystem.com::65849642-27a3-4052-b320-170641628391" providerId="AD"/>
  <p188:author id="{B1A50455-59D4-3398-333B-FCFE32D256DD}" name="Coppelia" initials="C" userId="S::cpereira@vertlatitude.com::b30e2556-0841-4d30-82f3-b5334aad1be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DF9"/>
    <a:srgbClr val="E53725"/>
    <a:srgbClr val="006666"/>
    <a:srgbClr val="055445"/>
    <a:srgbClr val="FC3904"/>
    <a:srgbClr val="B8C8C3"/>
    <a:srgbClr val="499787"/>
    <a:srgbClr val="F6F5E8"/>
    <a:srgbClr val="163D3A"/>
    <a:srgbClr val="2BED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0" autoAdjust="0"/>
    <p:restoredTop sz="96357" autoAdjust="0"/>
  </p:normalViewPr>
  <p:slideViewPr>
    <p:cSldViewPr snapToGrid="0">
      <p:cViewPr>
        <p:scale>
          <a:sx n="75" d="100"/>
          <a:sy n="75" d="100"/>
        </p:scale>
        <p:origin x="437" y="341"/>
      </p:cViewPr>
      <p:guideLst>
        <p:guide orient="horz" pos="2160"/>
        <p:guide pos="3840"/>
        <p:guide pos="302"/>
        <p:guide orient="horz" pos="232"/>
        <p:guide orient="horz" pos="4088"/>
        <p:guide pos="7428"/>
        <p:guide pos="3777"/>
        <p:guide orient="horz" pos="1298"/>
        <p:guide pos="75"/>
        <p:guide orient="horz" pos="944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5562" tIns="47781" rIns="95562" bIns="47781" rtlCol="0"/>
          <a:lstStyle>
            <a:lvl1pPr algn="r">
              <a:defRPr sz="1300"/>
            </a:lvl1pPr>
          </a:lstStyle>
          <a:p>
            <a:fld id="{3780346A-3CCF-474E-AEA9-6B7FF5B19273}" type="datetimeFigureOut">
              <a:rPr lang="fr-FR" smtClean="0"/>
              <a:t>29/10/2024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62" tIns="47781" rIns="95562" bIns="47781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5562" tIns="47781" rIns="95562" bIns="47781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5562" tIns="47781" rIns="95562" bIns="47781" rtlCol="0" anchor="b"/>
          <a:lstStyle>
            <a:lvl1pPr algn="r">
              <a:defRPr sz="1300"/>
            </a:lvl1pPr>
          </a:lstStyle>
          <a:p>
            <a:fld id="{8E6CB871-A82D-4028-8A71-B2B3AB7AC1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1512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42977F-1A0F-91B1-B108-3AB56491C8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7C9E723-45A3-11DD-0C4C-10642EC6B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00449B-5BA0-9717-8A71-386E9BE41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C36A8C-12DA-8F06-DBB7-5F99BC006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03C91CB-A532-E213-19E2-1994AF9FC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16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79B72E3-D2B0-1206-8D9B-85BDA7FFB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EFF49BF-B137-DE22-A2C6-B675CB0ECC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7285CA-707A-B07E-36E2-823D64F38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27BC7DC-5170-8FDF-4EBF-ACD2226F6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98E2DF-3E69-AD94-AC23-DAF44B6BF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6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437E5D6-BD59-2EDB-A47A-BB29DD2DDE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EF5255C-C5BB-0DDB-81F6-B15B40CAA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2899636-5B25-E414-6A52-F04EFDEF1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D9D6A09-D1DD-FD5E-A049-5D6C52B3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B6B9A4-7111-5793-B45B-1EBCE8C53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95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A6F5DA-4E22-1CBE-BC05-27F0050FA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1F14FB-790A-600A-FC3E-380119DE5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E90CACF-A39F-9A48-C045-DF86D85CC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B1AAF7-0D96-F477-5980-01ABF7D23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1DC5059-1A60-3E00-F19F-0EE0918D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9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CBF335-A1EA-8DF2-2C9A-6A66B82E1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89DF61-C98D-7DD6-164C-ECAD6AA807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26E4D1-ADAC-BA0D-33DF-38D648130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CC204EF-BC60-AB26-D319-A2ED3656A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51D730-EE29-441E-5784-83EABFDC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62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CF57F5-5AA1-1A8F-9930-DFAC506E3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7523D9-A43C-371B-C03E-08494F1B34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3E8926D-20DA-1006-CF43-82AF152B22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C9A2E7E-E521-ED1B-163A-7AF445074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A8F7B02-D17F-1785-0447-914D39417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97ECEC-FDF4-4382-8A8B-C94A286C2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873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37657C-AB85-28F1-5871-E4B13B922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8696E2-1D76-B97A-EE15-F244DCEE11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654E2D5-6B85-1F96-90CC-63F61B0A19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7CF5CE3-F2A7-E9C4-58D2-FA7C1A4E4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8BCC22B-A45D-D7BA-7FEC-F1833DA36B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3C5164D-6096-390C-1EC5-EA47BA0CE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347B15E-DFB6-AE4C-C525-8154E8687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A29A28C-6E93-F50C-FB6D-15758999C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79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C8C6B7-4B59-113A-94D4-F87098157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2684E66-4372-B840-C2E6-01E49537E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B1FB449-8658-FDE5-B1EB-7A0AB924C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D8DB45C-2695-CFFF-3107-89AD4C56B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99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4A27F95-AE8C-24FB-58F5-0BFB1973E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B74F189-1D34-3493-8022-247F655A6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71D9B0D-DE00-C99E-A995-17422ED50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27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62FD2E-3E20-3C75-F68D-3C20B4C6D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95B00B0-5769-1994-11A7-EB4A768D6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8A46EE4-5A2F-08F3-F1EB-A69B3B0CCD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89C7CEA-F39D-05B1-C883-A8061A418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9877547-DC7B-E56B-3377-723A46657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CC06B1-7BFD-0CE9-3F61-B640487E7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53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56956D-FBEC-FC46-153F-5947470FB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2EC0534-A15E-7FA9-CBE7-E526CBEBD0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25DC85F-F70E-8638-AEDF-34BF3AE4DE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90D8CC0-67EE-157B-BD14-1A7DF8D1C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85F008-F7F1-C8AC-EE4B-607877F3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C7EBE8-C786-A2BB-148A-9C3DAC1C9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54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41C5769-1C1B-2B40-BD97-3B86F62AF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CF87B8-A606-A277-F78B-2EC1137DC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6AD3030-D124-0D1D-FF52-8B2D153D87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174A1-4DA5-4821-BBD4-85986F9FB4D9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3CC997-27EF-A074-875A-BB56BA71F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150D3E-A0DE-2945-8909-41CA6B5D2B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F5671B-C196-4014-907F-6480DF6A978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18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3307C7A-2C48-C062-EDB3-C478E5A26C1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1"/>
            <a:ext cx="12192000" cy="68566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87B95E-883F-54AA-0A72-EAA5894D3E13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BB8798C-A245-4C05-A04D-EE6E05271084}"/>
              </a:ext>
            </a:extLst>
          </p:cNvPr>
          <p:cNvSpPr txBox="1"/>
          <p:nvPr/>
        </p:nvSpPr>
        <p:spPr>
          <a:xfrm>
            <a:off x="407368" y="323453"/>
            <a:ext cx="83758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Annexes 1</a:t>
            </a:r>
          </a:p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D764FDA7-48F0-49CA-54D9-C220B9F79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rgbClr val="00CC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29418" y="323453"/>
            <a:ext cx="753852" cy="52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35D14D2B-8BF6-6561-97E7-BDAE339CB949}"/>
              </a:ext>
            </a:extLst>
          </p:cNvPr>
          <p:cNvSpPr txBox="1"/>
          <p:nvPr/>
        </p:nvSpPr>
        <p:spPr>
          <a:xfrm>
            <a:off x="407368" y="2057400"/>
            <a:ext cx="116249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0" b="1" dirty="0">
                <a:solidFill>
                  <a:srgbClr val="8AFFDF">
                    <a:alpha val="90000"/>
                  </a:srgbClr>
                </a:solidFill>
                <a:latin typeface="Arial Nova bold" panose="020B08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CEA TITAN</a:t>
            </a:r>
          </a:p>
          <a:p>
            <a:r>
              <a:rPr lang="fr-FR" sz="8000" dirty="0">
                <a:solidFill>
                  <a:srgbClr val="8AFFDF">
                    <a:alpha val="90000"/>
                  </a:srgbClr>
                </a:solidFill>
                <a:latin typeface="Arial Nova Light" panose="020B03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SALLE DE CONDUITE </a:t>
            </a:r>
          </a:p>
        </p:txBody>
      </p:sp>
    </p:spTree>
    <p:extLst>
      <p:ext uri="{BB962C8B-B14F-4D97-AF65-F5344CB8AC3E}">
        <p14:creationId xmlns:p14="http://schemas.microsoft.com/office/powerpoint/2010/main" val="4210020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intérieur, chaise, mur, meubles&#10;&#10;Description générée automatiquement">
            <a:extLst>
              <a:ext uri="{FF2B5EF4-FFF2-40B4-BE49-F238E27FC236}">
                <a16:creationId xmlns:a16="http://schemas.microsoft.com/office/drawing/2014/main" id="{6F782D79-C415-3D0A-F604-FE0C93AF12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87B95E-883F-54AA-0A72-EAA5894D3E1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00666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D764FDA7-48F0-49CA-54D9-C220B9F79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prstClr val="black"/>
              <a:srgbClr val="00CC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29418" y="323453"/>
            <a:ext cx="753852" cy="52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7233FB18-74DA-F441-025F-4172B0AED8B5}"/>
              </a:ext>
            </a:extLst>
          </p:cNvPr>
          <p:cNvGrpSpPr/>
          <p:nvPr/>
        </p:nvGrpSpPr>
        <p:grpSpPr>
          <a:xfrm>
            <a:off x="555005" y="928327"/>
            <a:ext cx="7284851" cy="769440"/>
            <a:chOff x="589199" y="1881198"/>
            <a:chExt cx="2513445" cy="265475"/>
          </a:xfrm>
        </p:grpSpPr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D0606FF5-D87E-5397-9FBD-2797571A58D8}"/>
                </a:ext>
              </a:extLst>
            </p:cNvPr>
            <p:cNvSpPr/>
            <p:nvPr/>
          </p:nvSpPr>
          <p:spPr>
            <a:xfrm>
              <a:off x="589199" y="1922118"/>
              <a:ext cx="190210" cy="190210"/>
            </a:xfrm>
            <a:prstGeom prst="roundRect">
              <a:avLst/>
            </a:prstGeom>
            <a:solidFill>
              <a:srgbClr val="006666"/>
            </a:solidFill>
            <a:ln w="57150">
              <a:solidFill>
                <a:srgbClr val="8AFFD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21BC08D-0CBC-17CE-8E5C-998E8D97EF2C}"/>
                </a:ext>
              </a:extLst>
            </p:cNvPr>
            <p:cNvSpPr txBox="1"/>
            <p:nvPr/>
          </p:nvSpPr>
          <p:spPr>
            <a:xfrm>
              <a:off x="599910" y="1881198"/>
              <a:ext cx="2502734" cy="265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4400" b="1" dirty="0">
                  <a:solidFill>
                    <a:srgbClr val="8AFFDF"/>
                  </a:solidFill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2  DETAIL MOBILIER</a:t>
              </a:r>
              <a:endParaRPr lang="fr-FR" sz="14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EEB04959-E1B9-8315-B36C-82DAC3C94220}"/>
              </a:ext>
            </a:extLst>
          </p:cNvPr>
          <p:cNvSpPr txBox="1"/>
          <p:nvPr/>
        </p:nvSpPr>
        <p:spPr>
          <a:xfrm>
            <a:off x="407368" y="4648103"/>
            <a:ext cx="25517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bg1">
                    <a:alpha val="17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version 01 </a:t>
            </a:r>
            <a:r>
              <a:rPr lang="fr-FR" sz="1200" dirty="0">
                <a:solidFill>
                  <a:schemeClr val="bg1">
                    <a:alpha val="17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- septembre 2024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0D03461-D2AC-EBB2-939C-84E2B0194B72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DBE7A0D9-7591-7D70-C597-9862E0FC1529}"/>
              </a:ext>
            </a:extLst>
          </p:cNvPr>
          <p:cNvSpPr/>
          <p:nvPr/>
        </p:nvSpPr>
        <p:spPr>
          <a:xfrm>
            <a:off x="516731" y="2087641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97CC0DC-8DEC-7265-C15F-16AEB4A96B42}"/>
              </a:ext>
            </a:extLst>
          </p:cNvPr>
          <p:cNvSpPr txBox="1"/>
          <p:nvPr/>
        </p:nvSpPr>
        <p:spPr>
          <a:xfrm>
            <a:off x="469030" y="2044700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  POSTE DE TRAVAIL N°1 ET 2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C760ECAE-868E-53CD-6713-6D1F23BA1E84}"/>
              </a:ext>
            </a:extLst>
          </p:cNvPr>
          <p:cNvSpPr/>
          <p:nvPr/>
        </p:nvSpPr>
        <p:spPr>
          <a:xfrm>
            <a:off x="516731" y="2362905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502A4C2-93C4-1D88-AE19-6EA537FF377F}"/>
              </a:ext>
            </a:extLst>
          </p:cNvPr>
          <p:cNvSpPr txBox="1"/>
          <p:nvPr/>
        </p:nvSpPr>
        <p:spPr>
          <a:xfrm>
            <a:off x="469030" y="2319964"/>
            <a:ext cx="81225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B  POSTE DE TRAVAIL N°3, 5, 10, 12 ET 13 (Avec bloc de prises encastré dans plan de travail)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0B599EB-7ED0-41A5-93CC-83F97465E44E}"/>
              </a:ext>
            </a:extLst>
          </p:cNvPr>
          <p:cNvSpPr/>
          <p:nvPr/>
        </p:nvSpPr>
        <p:spPr>
          <a:xfrm>
            <a:off x="516731" y="2635412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BFB5DDA-DC4C-0CDE-FDB0-D912266761D4}"/>
              </a:ext>
            </a:extLst>
          </p:cNvPr>
          <p:cNvSpPr txBox="1"/>
          <p:nvPr/>
        </p:nvSpPr>
        <p:spPr>
          <a:xfrm>
            <a:off x="469030" y="2592471"/>
            <a:ext cx="70996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  POSTE DE TRAVAIL N°4, 6, 9, 11 ET 14 (Sans bloc de prises encastré dans plan de travail)</a:t>
            </a: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3563662-49BC-DFFA-EDF2-DB65404C9283}"/>
              </a:ext>
            </a:extLst>
          </p:cNvPr>
          <p:cNvSpPr/>
          <p:nvPr/>
        </p:nvSpPr>
        <p:spPr>
          <a:xfrm>
            <a:off x="516731" y="2906184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439F3F9-BDC5-F167-ECA5-89F7932102E8}"/>
              </a:ext>
            </a:extLst>
          </p:cNvPr>
          <p:cNvSpPr txBox="1"/>
          <p:nvPr/>
        </p:nvSpPr>
        <p:spPr>
          <a:xfrm>
            <a:off x="469030" y="2863243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  TABLE DE RÉUNION (Poste 7 et 8) 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B8F6CE6-500C-C16A-38E9-326ACA8E7371}"/>
              </a:ext>
            </a:extLst>
          </p:cNvPr>
          <p:cNvSpPr/>
          <p:nvPr/>
        </p:nvSpPr>
        <p:spPr>
          <a:xfrm>
            <a:off x="516731" y="3172464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9F43AA3-1A6C-7697-B86E-9A8F8E858819}"/>
              </a:ext>
            </a:extLst>
          </p:cNvPr>
          <p:cNvSpPr txBox="1"/>
          <p:nvPr/>
        </p:nvSpPr>
        <p:spPr>
          <a:xfrm>
            <a:off x="469030" y="3129523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E  MEUBLE DE RANGEMENT N°18 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2CFB04BF-2E67-5174-7D68-2E7636FFB667}"/>
              </a:ext>
            </a:extLst>
          </p:cNvPr>
          <p:cNvSpPr/>
          <p:nvPr/>
        </p:nvSpPr>
        <p:spPr>
          <a:xfrm>
            <a:off x="516731" y="3437009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25C9EF6-5F35-FEAC-4DD1-A3C36BB5837C}"/>
              </a:ext>
            </a:extLst>
          </p:cNvPr>
          <p:cNvSpPr txBox="1"/>
          <p:nvPr/>
        </p:nvSpPr>
        <p:spPr>
          <a:xfrm>
            <a:off x="469030" y="3394068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F  MEUBLE DE RANGEMENT N°20 </a:t>
            </a:r>
          </a:p>
        </p:txBody>
      </p:sp>
    </p:spTree>
    <p:extLst>
      <p:ext uri="{BB962C8B-B14F-4D97-AF65-F5344CB8AC3E}">
        <p14:creationId xmlns:p14="http://schemas.microsoft.com/office/powerpoint/2010/main" val="976794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22" name="Image 21" descr="Une image contenant croquis, diagramme, conception&#10;&#10;Description générée automatiquement">
            <a:extLst>
              <a:ext uri="{FF2B5EF4-FFF2-40B4-BE49-F238E27FC236}">
                <a16:creationId xmlns:a16="http://schemas.microsoft.com/office/drawing/2014/main" id="{5550943D-0039-0B18-C7EA-62C7107BCB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1077" y="1164566"/>
            <a:ext cx="4278702" cy="2363638"/>
          </a:xfrm>
          <a:prstGeom prst="rect">
            <a:avLst/>
          </a:prstGeom>
        </p:spPr>
      </p:pic>
      <p:pic>
        <p:nvPicPr>
          <p:cNvPr id="24" name="Image 23" descr="Une image contenant croquis, dessin, diagramme, Dessin technique&#10;&#10;Description générée automatiquement">
            <a:extLst>
              <a:ext uri="{FF2B5EF4-FFF2-40B4-BE49-F238E27FC236}">
                <a16:creationId xmlns:a16="http://schemas.microsoft.com/office/drawing/2014/main" id="{7B291B5A-9722-2C26-38E3-4284AE6B96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9779" y="1117117"/>
            <a:ext cx="5719313" cy="2579299"/>
          </a:xfrm>
          <a:prstGeom prst="rect">
            <a:avLst/>
          </a:prstGeom>
        </p:spPr>
      </p:pic>
      <p:pic>
        <p:nvPicPr>
          <p:cNvPr id="26" name="Image 25" descr="Une image contenant croquis, dessin, diagramme, illustration&#10;&#10;Description générée automatiquement">
            <a:extLst>
              <a:ext uri="{FF2B5EF4-FFF2-40B4-BE49-F238E27FC236}">
                <a16:creationId xmlns:a16="http://schemas.microsoft.com/office/drawing/2014/main" id="{4DAEBF89-0A9E-21EC-3312-28B858F307F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8994" y="3543287"/>
            <a:ext cx="3743864" cy="3062378"/>
          </a:xfrm>
          <a:prstGeom prst="rect">
            <a:avLst/>
          </a:prstGeom>
        </p:spPr>
      </p:pic>
      <p:pic>
        <p:nvPicPr>
          <p:cNvPr id="28" name="Image 27" descr="Une image contenant maison, conception, meubles&#10;&#10;Description générée automatiquement">
            <a:extLst>
              <a:ext uri="{FF2B5EF4-FFF2-40B4-BE49-F238E27FC236}">
                <a16:creationId xmlns:a16="http://schemas.microsoft.com/office/drawing/2014/main" id="{03068018-457C-1F8E-089C-BA9BF339473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7387" y="3853837"/>
            <a:ext cx="3433313" cy="2777706"/>
          </a:xfrm>
          <a:prstGeom prst="rect">
            <a:avLst/>
          </a:prstGeom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1C514C8B-6B13-9CEF-5874-4E8E1FB1868D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33" name="Rectangle : coins arrondis 32">
              <a:extLst>
                <a:ext uri="{FF2B5EF4-FFF2-40B4-BE49-F238E27FC236}">
                  <a16:creationId xmlns:a16="http://schemas.microsoft.com/office/drawing/2014/main" id="{AE111661-CA93-F4DD-8750-AE53156ADEF2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C174F504-5122-2E40-03CA-C6702C2C9E46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A  POSTE DE TRAVAIL N°1 ET 2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0478C4F7-CDA8-45E8-E050-2AB38FDA81E5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2785684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6" name="Image 5" descr="Une image contenant croquis, dessin, illustration, conception&#10;&#10;Description générée automatiquement">
            <a:extLst>
              <a:ext uri="{FF2B5EF4-FFF2-40B4-BE49-F238E27FC236}">
                <a16:creationId xmlns:a16="http://schemas.microsoft.com/office/drawing/2014/main" id="{52BCB734-2FC6-2C33-C863-76C85E4E2D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01" y="1100138"/>
            <a:ext cx="4619341" cy="2527485"/>
          </a:xfrm>
          <a:prstGeom prst="rect">
            <a:avLst/>
          </a:prstGeom>
        </p:spPr>
      </p:pic>
      <p:pic>
        <p:nvPicPr>
          <p:cNvPr id="8" name="Image 7" descr="Une image contenant croquis, dessin, noir et blanc&#10;&#10;Description générée automatiquement">
            <a:extLst>
              <a:ext uri="{FF2B5EF4-FFF2-40B4-BE49-F238E27FC236}">
                <a16:creationId xmlns:a16="http://schemas.microsoft.com/office/drawing/2014/main" id="{CA2D7F93-2391-7D5A-6DA8-10585BA121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7104" y="1004344"/>
            <a:ext cx="6168452" cy="2750696"/>
          </a:xfrm>
          <a:prstGeom prst="rect">
            <a:avLst/>
          </a:prstGeom>
        </p:spPr>
      </p:pic>
      <p:pic>
        <p:nvPicPr>
          <p:cNvPr id="14" name="Image 13" descr="Une image contenant croquis, dessin, blanc, illustration&#10;&#10;Description générée automatiquement">
            <a:extLst>
              <a:ext uri="{FF2B5EF4-FFF2-40B4-BE49-F238E27FC236}">
                <a16:creationId xmlns:a16="http://schemas.microsoft.com/office/drawing/2014/main" id="{AE4FCF6B-B03D-2CD1-D0D5-DD15349F9F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2641" y="3368039"/>
            <a:ext cx="3719557" cy="2966225"/>
          </a:xfrm>
          <a:prstGeom prst="rect">
            <a:avLst/>
          </a:prstGeom>
        </p:spPr>
      </p:pic>
      <p:pic>
        <p:nvPicPr>
          <p:cNvPr id="17" name="Image 16" descr="Une image contenant meubles, table, conception, pupitre&#10;&#10;Description générée automatiquement">
            <a:extLst>
              <a:ext uri="{FF2B5EF4-FFF2-40B4-BE49-F238E27FC236}">
                <a16:creationId xmlns:a16="http://schemas.microsoft.com/office/drawing/2014/main" id="{C7310ACA-0C45-821E-2DD7-F96DC2E58C4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4356" y="3764419"/>
            <a:ext cx="3447738" cy="2638269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2A6AB918-EB9A-BE1B-1BE6-5F3FF9B92D96}"/>
              </a:ext>
            </a:extLst>
          </p:cNvPr>
          <p:cNvGrpSpPr/>
          <p:nvPr/>
        </p:nvGrpSpPr>
        <p:grpSpPr>
          <a:xfrm>
            <a:off x="495300" y="700134"/>
            <a:ext cx="10877550" cy="338554"/>
            <a:chOff x="407367" y="928327"/>
            <a:chExt cx="9382125" cy="338554"/>
          </a:xfrm>
        </p:grpSpPr>
        <p:sp>
          <p:nvSpPr>
            <p:cNvPr id="23" name="Rectangle : coins arrondis 22">
              <a:extLst>
                <a:ext uri="{FF2B5EF4-FFF2-40B4-BE49-F238E27FC236}">
                  <a16:creationId xmlns:a16="http://schemas.microsoft.com/office/drawing/2014/main" id="{C8D8B422-5933-74DA-52D3-E6F777589C85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CA2E7D1B-1B60-79AC-95FC-D1C6F4609088}"/>
                </a:ext>
              </a:extLst>
            </p:cNvPr>
            <p:cNvSpPr txBox="1"/>
            <p:nvPr/>
          </p:nvSpPr>
          <p:spPr>
            <a:xfrm>
              <a:off x="407367" y="928327"/>
              <a:ext cx="9382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B  POSTE DE TRAVAIL N°3, 5, 10, 12 ET 13 (Avec bloc de prises encastré dans plan de travail)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5BC513A7-FAF7-B23D-93BB-F5120B4FEB3E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3790588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27" name="Image 26" descr="Une image contenant conception&#10;&#10;Description générée automatiquement avec une confiance moyenne">
            <a:extLst>
              <a:ext uri="{FF2B5EF4-FFF2-40B4-BE49-F238E27FC236}">
                <a16:creationId xmlns:a16="http://schemas.microsoft.com/office/drawing/2014/main" id="{6F2D69A1-B698-CB6F-C891-F8EB43FC7F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6266" y="3683531"/>
            <a:ext cx="3096884" cy="2648309"/>
          </a:xfrm>
          <a:prstGeom prst="rect">
            <a:avLst/>
          </a:prstGeom>
        </p:spPr>
      </p:pic>
      <p:pic>
        <p:nvPicPr>
          <p:cNvPr id="29" name="Image 28" descr="Une image contenant croquis, diagramme, dessin, conception&#10;&#10;Description générée automatiquement">
            <a:extLst>
              <a:ext uri="{FF2B5EF4-FFF2-40B4-BE49-F238E27FC236}">
                <a16:creationId xmlns:a16="http://schemas.microsoft.com/office/drawing/2014/main" id="{40973294-B972-C802-8B49-7600B9C23D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0261" y="3546726"/>
            <a:ext cx="3260785" cy="2717322"/>
          </a:xfrm>
          <a:prstGeom prst="rect">
            <a:avLst/>
          </a:prstGeom>
        </p:spPr>
      </p:pic>
      <p:pic>
        <p:nvPicPr>
          <p:cNvPr id="31" name="Image 30" descr="Une image contenant croquis, dessin, diagramme, texte&#10;&#10;Description générée automatiquement">
            <a:extLst>
              <a:ext uri="{FF2B5EF4-FFF2-40B4-BE49-F238E27FC236}">
                <a16:creationId xmlns:a16="http://schemas.microsoft.com/office/drawing/2014/main" id="{E39B8849-58D4-6456-0EF5-F8506EB3CE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166" y="1064778"/>
            <a:ext cx="4597880" cy="2501660"/>
          </a:xfrm>
          <a:prstGeom prst="rect">
            <a:avLst/>
          </a:prstGeom>
        </p:spPr>
      </p:pic>
      <p:pic>
        <p:nvPicPr>
          <p:cNvPr id="33" name="Image 32" descr="Une image contenant croquis, dessin, diagramme, blanc&#10;&#10;Description générée automatiquement">
            <a:extLst>
              <a:ext uri="{FF2B5EF4-FFF2-40B4-BE49-F238E27FC236}">
                <a16:creationId xmlns:a16="http://schemas.microsoft.com/office/drawing/2014/main" id="{1C070149-2800-0D2D-5F06-26485B2B470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1046" y="1034001"/>
            <a:ext cx="6116129" cy="2717322"/>
          </a:xfrm>
          <a:prstGeom prst="rect">
            <a:avLst/>
          </a:prstGeom>
        </p:spPr>
      </p:pic>
      <p:grpSp>
        <p:nvGrpSpPr>
          <p:cNvPr id="37" name="Groupe 36">
            <a:extLst>
              <a:ext uri="{FF2B5EF4-FFF2-40B4-BE49-F238E27FC236}">
                <a16:creationId xmlns:a16="http://schemas.microsoft.com/office/drawing/2014/main" id="{5B03AD49-35B3-F1FB-61E6-4078619928EF}"/>
              </a:ext>
            </a:extLst>
          </p:cNvPr>
          <p:cNvGrpSpPr/>
          <p:nvPr/>
        </p:nvGrpSpPr>
        <p:grpSpPr>
          <a:xfrm>
            <a:off x="495300" y="700134"/>
            <a:ext cx="10877550" cy="338554"/>
            <a:chOff x="407367" y="928327"/>
            <a:chExt cx="9382125" cy="338554"/>
          </a:xfrm>
        </p:grpSpPr>
        <p:sp>
          <p:nvSpPr>
            <p:cNvPr id="38" name="Rectangle : coins arrondis 37">
              <a:extLst>
                <a:ext uri="{FF2B5EF4-FFF2-40B4-BE49-F238E27FC236}">
                  <a16:creationId xmlns:a16="http://schemas.microsoft.com/office/drawing/2014/main" id="{05778513-71C1-CD1B-06EC-8D5F0842A8A1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9D260D1F-D390-D706-6C1B-B48A00642A55}"/>
                </a:ext>
              </a:extLst>
            </p:cNvPr>
            <p:cNvSpPr txBox="1"/>
            <p:nvPr/>
          </p:nvSpPr>
          <p:spPr>
            <a:xfrm>
              <a:off x="407367" y="928327"/>
              <a:ext cx="9382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C  POSTE DE TRAVAIL N°4, 6, 9, 11 ET 14 (Sans bloc de prises encastré dans plan de travail)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C9AB13D6-1734-7DCD-ECD7-0B31292E6920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211035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12" name="Image 11" descr="Une image contenant croquis, dessin, noir et blanc, monochrome&#10;&#10;Description générée automatiquement">
            <a:extLst>
              <a:ext uri="{FF2B5EF4-FFF2-40B4-BE49-F238E27FC236}">
                <a16:creationId xmlns:a16="http://schemas.microsoft.com/office/drawing/2014/main" id="{2215F3FB-7EC1-C662-65E7-8BE2B9B0B9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3394" y="1219426"/>
            <a:ext cx="6153462" cy="1843793"/>
          </a:xfrm>
          <a:prstGeom prst="rect">
            <a:avLst/>
          </a:prstGeom>
        </p:spPr>
      </p:pic>
      <p:pic>
        <p:nvPicPr>
          <p:cNvPr id="14" name="Image 13" descr="Une image contenant meubles, table, conception&#10;&#10;Description générée automatiquement">
            <a:extLst>
              <a:ext uri="{FF2B5EF4-FFF2-40B4-BE49-F238E27FC236}">
                <a16:creationId xmlns:a16="http://schemas.microsoft.com/office/drawing/2014/main" id="{31AE9EBE-85C0-332E-9F1D-0E892BD8B0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6400" y="3656269"/>
            <a:ext cx="4114801" cy="2307633"/>
          </a:xfrm>
          <a:prstGeom prst="rect">
            <a:avLst/>
          </a:prstGeom>
        </p:spPr>
      </p:pic>
      <p:grpSp>
        <p:nvGrpSpPr>
          <p:cNvPr id="18" name="Groupe 17">
            <a:extLst>
              <a:ext uri="{FF2B5EF4-FFF2-40B4-BE49-F238E27FC236}">
                <a16:creationId xmlns:a16="http://schemas.microsoft.com/office/drawing/2014/main" id="{721D8CCA-8CB1-B04F-99D8-6C99DD4846D4}"/>
              </a:ext>
            </a:extLst>
          </p:cNvPr>
          <p:cNvGrpSpPr/>
          <p:nvPr/>
        </p:nvGrpSpPr>
        <p:grpSpPr>
          <a:xfrm>
            <a:off x="495300" y="700134"/>
            <a:ext cx="10877550" cy="338554"/>
            <a:chOff x="407367" y="928327"/>
            <a:chExt cx="9382125" cy="338554"/>
          </a:xfrm>
        </p:grpSpPr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BDCC6FB2-C680-610A-6865-836FEFF88A9A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EFD6B4C9-396B-CCE0-D273-1C13205CC5ED}"/>
                </a:ext>
              </a:extLst>
            </p:cNvPr>
            <p:cNvSpPr txBox="1"/>
            <p:nvPr/>
          </p:nvSpPr>
          <p:spPr>
            <a:xfrm>
              <a:off x="407367" y="928327"/>
              <a:ext cx="9382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D  TABLE DE RÉUNION (Poste 7 et 8)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21" name="ZoneTexte 20">
            <a:extLst>
              <a:ext uri="{FF2B5EF4-FFF2-40B4-BE49-F238E27FC236}">
                <a16:creationId xmlns:a16="http://schemas.microsoft.com/office/drawing/2014/main" id="{74F209F6-C770-5532-033D-975BEA32A87D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pic>
        <p:nvPicPr>
          <p:cNvPr id="3" name="Image 2" descr="Une image contenant diagramme, croquis, dessin&#10;&#10;Description générée automatiquement">
            <a:extLst>
              <a:ext uri="{FF2B5EF4-FFF2-40B4-BE49-F238E27FC236}">
                <a16:creationId xmlns:a16="http://schemas.microsoft.com/office/drawing/2014/main" id="{E9DE991D-7E92-61CA-F186-00CC0205DF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t="17781" r="31394" b="17781"/>
          <a:stretch/>
        </p:blipFill>
        <p:spPr>
          <a:xfrm>
            <a:off x="1629860" y="2453304"/>
            <a:ext cx="3523534" cy="4478720"/>
          </a:xfrm>
          <a:prstGeom prst="rect">
            <a:avLst/>
          </a:prstGeom>
        </p:spPr>
      </p:pic>
      <p:pic>
        <p:nvPicPr>
          <p:cNvPr id="11" name="Image 10" descr="Une image contenant diagramme, ligne, Dessin technique, Parallèle&#10;&#10;Description générée automatiquement">
            <a:extLst>
              <a:ext uri="{FF2B5EF4-FFF2-40B4-BE49-F238E27FC236}">
                <a16:creationId xmlns:a16="http://schemas.microsoft.com/office/drawing/2014/main" id="{93A9CE0F-D26F-F2CF-9688-8885D32FC1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861" y="1038688"/>
            <a:ext cx="2840540" cy="17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255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12" name="Image 11" descr="Une image contenant boîte, conception, meubles&#10;&#10;Description générée automatiquement">
            <a:extLst>
              <a:ext uri="{FF2B5EF4-FFF2-40B4-BE49-F238E27FC236}">
                <a16:creationId xmlns:a16="http://schemas.microsoft.com/office/drawing/2014/main" id="{4822E9A1-421E-E60E-1989-64E0D07DEE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3624" y="1466380"/>
            <a:ext cx="2360951" cy="3987384"/>
          </a:xfrm>
          <a:prstGeom prst="rect">
            <a:avLst/>
          </a:prstGeom>
        </p:spPr>
      </p:pic>
      <p:pic>
        <p:nvPicPr>
          <p:cNvPr id="14" name="Image 13" descr="Une image contenant croquis, texte, diagramme, dessin&#10;&#10;Description générée automatiquement">
            <a:extLst>
              <a:ext uri="{FF2B5EF4-FFF2-40B4-BE49-F238E27FC236}">
                <a16:creationId xmlns:a16="http://schemas.microsoft.com/office/drawing/2014/main" id="{A5A14AEF-DBF2-A3F5-17C6-8BCB7B8622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7900" y="4918673"/>
            <a:ext cx="2548327" cy="1911247"/>
          </a:xfrm>
          <a:prstGeom prst="rect">
            <a:avLst/>
          </a:prstGeom>
        </p:spPr>
      </p:pic>
      <p:pic>
        <p:nvPicPr>
          <p:cNvPr id="16" name="Image 15" descr="Une image contenant croquis, diagramme, dessin, Dessin technique&#10;&#10;Description générée automatiquement">
            <a:extLst>
              <a:ext uri="{FF2B5EF4-FFF2-40B4-BE49-F238E27FC236}">
                <a16:creationId xmlns:a16="http://schemas.microsoft.com/office/drawing/2014/main" id="{4463C491-B881-BE43-7803-73718B96916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3106" y="1013619"/>
            <a:ext cx="3192906" cy="3879614"/>
          </a:xfrm>
          <a:prstGeom prst="rect">
            <a:avLst/>
          </a:prstGeom>
        </p:spPr>
      </p:pic>
      <p:pic>
        <p:nvPicPr>
          <p:cNvPr id="18" name="Image 17" descr="Une image contenant croquis, dessin, diagramme, blanc&#10;&#10;Description générée automatiquement">
            <a:extLst>
              <a:ext uri="{FF2B5EF4-FFF2-40B4-BE49-F238E27FC236}">
                <a16:creationId xmlns:a16="http://schemas.microsoft.com/office/drawing/2014/main" id="{6E73060A-6346-6F26-AB67-D9A5965D76C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5992" y="790386"/>
            <a:ext cx="3492709" cy="4275035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2A91FD54-CD1D-4174-2805-44BD9AF03246}"/>
              </a:ext>
            </a:extLst>
          </p:cNvPr>
          <p:cNvGrpSpPr/>
          <p:nvPr/>
        </p:nvGrpSpPr>
        <p:grpSpPr>
          <a:xfrm>
            <a:off x="495300" y="700134"/>
            <a:ext cx="10877550" cy="338554"/>
            <a:chOff x="407367" y="928327"/>
            <a:chExt cx="9382125" cy="338554"/>
          </a:xfrm>
        </p:grpSpPr>
        <p:sp>
          <p:nvSpPr>
            <p:cNvPr id="23" name="Rectangle : coins arrondis 22">
              <a:extLst>
                <a:ext uri="{FF2B5EF4-FFF2-40B4-BE49-F238E27FC236}">
                  <a16:creationId xmlns:a16="http://schemas.microsoft.com/office/drawing/2014/main" id="{7D5A0005-AA51-EA13-95B0-693CE46B03DD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D8B9BB2F-9F5F-89DD-D214-897547C5A6EB}"/>
                </a:ext>
              </a:extLst>
            </p:cNvPr>
            <p:cNvSpPr txBox="1"/>
            <p:nvPr/>
          </p:nvSpPr>
          <p:spPr>
            <a:xfrm>
              <a:off x="407367" y="928327"/>
              <a:ext cx="9382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E  MEUBLE DE RANGEMENT N°18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18B70F1F-073B-C855-EB8F-298ACC3390DE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3877950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F2F6C93-D497-60EC-A7D8-0038DFD69184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MEUBLE DE RANGEMENT N°20</a:t>
            </a: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pic>
        <p:nvPicPr>
          <p:cNvPr id="6" name="Image 5" descr="Une image contenant croquis, dessin, noir et blanc, diagramme&#10;&#10;Description générée automatiquement">
            <a:extLst>
              <a:ext uri="{FF2B5EF4-FFF2-40B4-BE49-F238E27FC236}">
                <a16:creationId xmlns:a16="http://schemas.microsoft.com/office/drawing/2014/main" id="{5335F1D5-97E8-7127-EC89-AF1EBECFD1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8578" y="974557"/>
            <a:ext cx="3117955" cy="4039850"/>
          </a:xfrm>
          <a:prstGeom prst="rect">
            <a:avLst/>
          </a:prstGeom>
        </p:spPr>
      </p:pic>
      <p:pic>
        <p:nvPicPr>
          <p:cNvPr id="8" name="Image 7" descr="Une image contenant croquis, dessin, diagramme&#10;&#10;Description générée automatiquement">
            <a:extLst>
              <a:ext uri="{FF2B5EF4-FFF2-40B4-BE49-F238E27FC236}">
                <a16:creationId xmlns:a16="http://schemas.microsoft.com/office/drawing/2014/main" id="{8DA828A7-F41E-5B80-454F-828E3A2CBA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4048" y="1012032"/>
            <a:ext cx="4796853" cy="4249712"/>
          </a:xfrm>
          <a:prstGeom prst="rect">
            <a:avLst/>
          </a:prstGeom>
        </p:spPr>
      </p:pic>
      <p:pic>
        <p:nvPicPr>
          <p:cNvPr id="10" name="Image 9" descr="Une image contenant croquis, dessin, diagramme, conception&#10;&#10;Description générée automatiquement">
            <a:extLst>
              <a:ext uri="{FF2B5EF4-FFF2-40B4-BE49-F238E27FC236}">
                <a16:creationId xmlns:a16="http://schemas.microsoft.com/office/drawing/2014/main" id="{C7E5FCA3-47A5-569E-AA2D-E6BCE54135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3471" y="5042785"/>
            <a:ext cx="2008683" cy="173568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E2039B1-CB4B-33B7-E165-F58AC93C70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6137" y="1576805"/>
            <a:ext cx="2007647" cy="3912433"/>
          </a:xfrm>
          <a:prstGeom prst="rect">
            <a:avLst/>
          </a:prstGeom>
        </p:spPr>
      </p:pic>
      <p:grpSp>
        <p:nvGrpSpPr>
          <p:cNvPr id="16" name="Groupe 15">
            <a:extLst>
              <a:ext uri="{FF2B5EF4-FFF2-40B4-BE49-F238E27FC236}">
                <a16:creationId xmlns:a16="http://schemas.microsoft.com/office/drawing/2014/main" id="{D5B6FB8C-DB2A-677D-4A87-93F48A5CDE4E}"/>
              </a:ext>
            </a:extLst>
          </p:cNvPr>
          <p:cNvGrpSpPr/>
          <p:nvPr/>
        </p:nvGrpSpPr>
        <p:grpSpPr>
          <a:xfrm>
            <a:off x="495300" y="700134"/>
            <a:ext cx="10877550" cy="338554"/>
            <a:chOff x="407367" y="928327"/>
            <a:chExt cx="9382125" cy="338554"/>
          </a:xfrm>
        </p:grpSpPr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1296A480-7C75-92B6-D15D-F2C7F58A5990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1BF1AC24-58FC-E017-7064-2BFA0C13E920}"/>
                </a:ext>
              </a:extLst>
            </p:cNvPr>
            <p:cNvSpPr txBox="1"/>
            <p:nvPr/>
          </p:nvSpPr>
          <p:spPr>
            <a:xfrm>
              <a:off x="407367" y="928327"/>
              <a:ext cx="938212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F  MEUBLE DE RANGEMENT N°20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242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intérieur, chaise, mur, meubles&#10;&#10;Description générée automatiquement">
            <a:extLst>
              <a:ext uri="{FF2B5EF4-FFF2-40B4-BE49-F238E27FC236}">
                <a16:creationId xmlns:a16="http://schemas.microsoft.com/office/drawing/2014/main" id="{6F782D79-C415-3D0A-F604-FE0C93AF12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87B95E-883F-54AA-0A72-EAA5894D3E1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00666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D764FDA7-48F0-49CA-54D9-C220B9F79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prstClr val="black"/>
              <a:srgbClr val="00CC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46376" y="2057400"/>
            <a:ext cx="3299223" cy="231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65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E36F96-9225-8329-3906-BA0C4B0A3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9B6A112-843F-976F-BDB8-125FB282A4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91"/>
            <a:ext cx="12192000" cy="685661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67CC27-7881-690F-7548-54ACE8AC8FA3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11E5ADA-73EA-2238-7E30-93777D773CD3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C971E005-A9CB-BE18-DA88-DE76D4CC4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duotone>
              <a:prstClr val="black"/>
              <a:srgbClr val="00CC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29418" y="323453"/>
            <a:ext cx="753852" cy="52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35DFECB0-8B07-F592-44F3-FED4714BE624}"/>
              </a:ext>
            </a:extLst>
          </p:cNvPr>
          <p:cNvSpPr txBox="1"/>
          <p:nvPr/>
        </p:nvSpPr>
        <p:spPr>
          <a:xfrm>
            <a:off x="407368" y="2057400"/>
            <a:ext cx="11624976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dirty="0">
                <a:solidFill>
                  <a:srgbClr val="8AFFDF">
                    <a:alpha val="90000"/>
                  </a:srgbClr>
                </a:solidFill>
                <a:latin typeface="Arial Nova bold" panose="020B08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Rappel du CCTP :</a:t>
            </a:r>
          </a:p>
          <a:p>
            <a:endParaRPr lang="fr-FR" sz="1400" b="1" dirty="0">
              <a:solidFill>
                <a:srgbClr val="8AFFDF">
                  <a:alpha val="90000"/>
                </a:srgbClr>
              </a:solidFill>
              <a:latin typeface="Arial Nova bold" panose="020B08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schémas et visuels présentés dans le présent document est dans l’annexe 1 «PIECES GRAPHIQUES POUR L’AMÉNAGEMENT DE LA SALLE DE CONDUITE » définissent les attendus du projet en termes de fonctionnalité, ergonomie et dimensions des postes de travail, équipements et accessoires.</a:t>
            </a:r>
          </a:p>
          <a:p>
            <a:pPr>
              <a:spcAft>
                <a:spcPts val="600"/>
              </a:spcAft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Dans le cadre de sa mission, le prestataire devra :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Un relevé sur site afin d’adapté le projet aux dimensions constatées sur site.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études de définition et fabrication de l’ensemble des mobiliers prévus au projet.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La fourniture et pose de l’ensemble des mobiliers, équipements et accessoires</a:t>
            </a: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Les travaux d’agencement de la salle de conduite et la salle de repos définis au CCTP</a:t>
            </a:r>
          </a:p>
          <a:p>
            <a:pPr>
              <a:spcAft>
                <a:spcPts val="600"/>
              </a:spcAft>
              <a:tabLst>
                <a:tab pos="1170305" algn="l"/>
              </a:tabLst>
            </a:pPr>
            <a:r>
              <a:rPr lang="fr-FR" sz="1800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600"/>
              </a:spcAft>
              <a:tabLst>
                <a:tab pos="1170305" algn="l"/>
              </a:tabLst>
            </a:pPr>
            <a:r>
              <a:rPr lang="fr-FR" sz="1800" b="1" dirty="0">
                <a:solidFill>
                  <a:srgbClr val="FCFDF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Dans le respect de l’organisation de l’espace, des fonctions et des encombrements définis par le CCTP, le prestataire à toute liberté pour proposer des mobiliers sur mesure et/ou sur catalogue. </a:t>
            </a:r>
            <a:endParaRPr lang="fr-FR" sz="1800" dirty="0">
              <a:solidFill>
                <a:srgbClr val="FCFDF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96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intérieur, chaise, mur, meubles&#10;&#10;Description générée automatiquement">
            <a:extLst>
              <a:ext uri="{FF2B5EF4-FFF2-40B4-BE49-F238E27FC236}">
                <a16:creationId xmlns:a16="http://schemas.microsoft.com/office/drawing/2014/main" id="{6F782D79-C415-3D0A-F604-FE0C93AF12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87B95E-883F-54AA-0A72-EAA5894D3E1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rgbClr val="00666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BED9701-9665-BE78-93F4-C63D2E4D5009}"/>
              </a:ext>
            </a:extLst>
          </p:cNvPr>
          <p:cNvSpPr txBox="1"/>
          <p:nvPr/>
        </p:nvSpPr>
        <p:spPr>
          <a:xfrm>
            <a:off x="407368" y="4648103"/>
            <a:ext cx="25517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bg1">
                    <a:alpha val="17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version 01 </a:t>
            </a:r>
            <a:r>
              <a:rPr lang="fr-FR" sz="1200" dirty="0">
                <a:solidFill>
                  <a:schemeClr val="bg1">
                    <a:alpha val="17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- septembre 2024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D764FDA7-48F0-49CA-54D9-C220B9F79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duotone>
              <a:prstClr val="black"/>
              <a:srgbClr val="00CC9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029418" y="323453"/>
            <a:ext cx="753852" cy="52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e 11">
            <a:extLst>
              <a:ext uri="{FF2B5EF4-FFF2-40B4-BE49-F238E27FC236}">
                <a16:creationId xmlns:a16="http://schemas.microsoft.com/office/drawing/2014/main" id="{7233FB18-74DA-F441-025F-4172B0AED8B5}"/>
              </a:ext>
            </a:extLst>
          </p:cNvPr>
          <p:cNvGrpSpPr/>
          <p:nvPr/>
        </p:nvGrpSpPr>
        <p:grpSpPr>
          <a:xfrm>
            <a:off x="555005" y="928327"/>
            <a:ext cx="10837519" cy="769440"/>
            <a:chOff x="589199" y="1881198"/>
            <a:chExt cx="3739199" cy="265475"/>
          </a:xfrm>
        </p:grpSpPr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D0606FF5-D87E-5397-9FBD-2797571A58D8}"/>
                </a:ext>
              </a:extLst>
            </p:cNvPr>
            <p:cNvSpPr/>
            <p:nvPr/>
          </p:nvSpPr>
          <p:spPr>
            <a:xfrm>
              <a:off x="589199" y="1922118"/>
              <a:ext cx="190210" cy="190210"/>
            </a:xfrm>
            <a:prstGeom prst="roundRect">
              <a:avLst/>
            </a:prstGeom>
            <a:solidFill>
              <a:srgbClr val="006666"/>
            </a:solidFill>
            <a:ln w="57150">
              <a:solidFill>
                <a:srgbClr val="8AFFD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21BC08D-0CBC-17CE-8E5C-998E8D97EF2C}"/>
                </a:ext>
              </a:extLst>
            </p:cNvPr>
            <p:cNvSpPr txBox="1"/>
            <p:nvPr/>
          </p:nvSpPr>
          <p:spPr>
            <a:xfrm>
              <a:off x="599910" y="1881198"/>
              <a:ext cx="3728488" cy="2654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4400" b="1" dirty="0">
                  <a:solidFill>
                    <a:srgbClr val="8AFFDF"/>
                  </a:solidFill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1  PLAN GENERAL SDC </a:t>
              </a:r>
              <a:endParaRPr lang="fr-FR" sz="14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9CED134A-2258-046C-51F3-AA45AC304256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C687B136-D933-2E16-8554-95838ED141AA}"/>
              </a:ext>
            </a:extLst>
          </p:cNvPr>
          <p:cNvSpPr/>
          <p:nvPr/>
        </p:nvSpPr>
        <p:spPr>
          <a:xfrm>
            <a:off x="516731" y="2087641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27A96DB-9740-29E0-F71B-CB8259F1B982}"/>
              </a:ext>
            </a:extLst>
          </p:cNvPr>
          <p:cNvSpPr txBox="1"/>
          <p:nvPr/>
        </p:nvSpPr>
        <p:spPr>
          <a:xfrm>
            <a:off x="469030" y="2044700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  PLAN D’EMPLACEMENT DES POSTES DE TRAVAIL 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0601E94-A37C-95CC-A46C-AF90EEE9638F}"/>
              </a:ext>
            </a:extLst>
          </p:cNvPr>
          <p:cNvSpPr/>
          <p:nvPr/>
        </p:nvSpPr>
        <p:spPr>
          <a:xfrm>
            <a:off x="516731" y="2362905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28E24F2-EC09-6E27-BC41-7421A356D1C8}"/>
              </a:ext>
            </a:extLst>
          </p:cNvPr>
          <p:cNvSpPr txBox="1"/>
          <p:nvPr/>
        </p:nvSpPr>
        <p:spPr>
          <a:xfrm>
            <a:off x="469030" y="2319964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B  PLAN DE LA SALLE DE CONDUITE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49CD43DB-B6A6-B852-BBF5-C0377EFA4EB1}"/>
              </a:ext>
            </a:extLst>
          </p:cNvPr>
          <p:cNvSpPr/>
          <p:nvPr/>
        </p:nvSpPr>
        <p:spPr>
          <a:xfrm>
            <a:off x="516731" y="2635412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0A2CBFF-C0D1-D27F-569A-BB6A073A9533}"/>
              </a:ext>
            </a:extLst>
          </p:cNvPr>
          <p:cNvSpPr txBox="1"/>
          <p:nvPr/>
        </p:nvSpPr>
        <p:spPr>
          <a:xfrm>
            <a:off x="469030" y="2592471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  COUPE A </a:t>
            </a:r>
            <a:r>
              <a:rPr lang="fr-FR" sz="1200" b="1" dirty="0" err="1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A</a:t>
            </a:r>
            <a:endParaRPr lang="fr-FR" sz="1200" b="1" dirty="0">
              <a:solidFill>
                <a:srgbClr val="8AFFDF"/>
              </a:solidFill>
              <a:latin typeface="Arial" panose="020B0604020202020204" pitchFamily="34" charset="0"/>
              <a:ea typeface="Yu Gothic" panose="020B04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E2974A9F-6BBB-7193-BFA5-DFEFC0FF325E}"/>
              </a:ext>
            </a:extLst>
          </p:cNvPr>
          <p:cNvSpPr/>
          <p:nvPr/>
        </p:nvSpPr>
        <p:spPr>
          <a:xfrm>
            <a:off x="516731" y="2906184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D304939-B45D-7C6A-7E37-95F708918980}"/>
              </a:ext>
            </a:extLst>
          </p:cNvPr>
          <p:cNvSpPr txBox="1"/>
          <p:nvPr/>
        </p:nvSpPr>
        <p:spPr>
          <a:xfrm>
            <a:off x="469030" y="2863243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  COUPE B </a:t>
            </a:r>
            <a:r>
              <a:rPr lang="fr-FR" sz="1200" b="1" dirty="0" err="1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B</a:t>
            </a:r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85240DB-9165-ADCC-C6CC-61903D8F21A1}"/>
              </a:ext>
            </a:extLst>
          </p:cNvPr>
          <p:cNvSpPr/>
          <p:nvPr/>
        </p:nvSpPr>
        <p:spPr>
          <a:xfrm>
            <a:off x="516731" y="3172464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BDF3690-F3B5-3230-D013-78DA9EDCB0F7}"/>
              </a:ext>
            </a:extLst>
          </p:cNvPr>
          <p:cNvSpPr txBox="1"/>
          <p:nvPr/>
        </p:nvSpPr>
        <p:spPr>
          <a:xfrm>
            <a:off x="469030" y="3129523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E  COUPE C </a:t>
            </a:r>
            <a:r>
              <a:rPr lang="fr-FR" sz="1200" b="1" dirty="0" err="1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C</a:t>
            </a:r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Rectangle : coins arrondis 31">
            <a:extLst>
              <a:ext uri="{FF2B5EF4-FFF2-40B4-BE49-F238E27FC236}">
                <a16:creationId xmlns:a16="http://schemas.microsoft.com/office/drawing/2014/main" id="{EF3691EA-427C-CB36-9177-C0F0C72F50E7}"/>
              </a:ext>
            </a:extLst>
          </p:cNvPr>
          <p:cNvSpPr/>
          <p:nvPr/>
        </p:nvSpPr>
        <p:spPr>
          <a:xfrm>
            <a:off x="516731" y="3437009"/>
            <a:ext cx="189382" cy="189382"/>
          </a:xfrm>
          <a:prstGeom prst="roundRect">
            <a:avLst/>
          </a:prstGeom>
          <a:solidFill>
            <a:srgbClr val="006666"/>
          </a:solidFill>
          <a:ln w="28575">
            <a:solidFill>
              <a:srgbClr val="8AFFD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1E41A87-17E4-8CEA-E2FE-3561A4C82C55}"/>
              </a:ext>
            </a:extLst>
          </p:cNvPr>
          <p:cNvSpPr txBox="1"/>
          <p:nvPr/>
        </p:nvSpPr>
        <p:spPr>
          <a:xfrm>
            <a:off x="469030" y="3394068"/>
            <a:ext cx="46220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F  COUPE D </a:t>
            </a:r>
            <a:r>
              <a:rPr lang="fr-FR" sz="1200" b="1" dirty="0" err="1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D</a:t>
            </a:r>
            <a:r>
              <a:rPr lang="fr-FR" sz="1200" b="1" dirty="0">
                <a:solidFill>
                  <a:srgbClr val="8AFFDF"/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7158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098C7156-BEA5-0941-D51F-2987C1EDC100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E0A53499-230C-0D60-0FAD-90540E663B7A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0EB0BFC0-EA7A-2274-E9E3-6277E9AE1866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A  PLAN D’EMPLACEMENT DES POSTES DE TRAVAIL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50979101-93CD-DA34-D1B4-24805220D580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  <p:pic>
        <p:nvPicPr>
          <p:cNvPr id="3" name="Graphique 2">
            <a:extLst>
              <a:ext uri="{FF2B5EF4-FFF2-40B4-BE49-F238E27FC236}">
                <a16:creationId xmlns:a16="http://schemas.microsoft.com/office/drawing/2014/main" id="{72423DD4-A424-B073-39F3-0DDACA27B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023" t="15452" b="15035"/>
          <a:stretch/>
        </p:blipFill>
        <p:spPr>
          <a:xfrm>
            <a:off x="2255045" y="1040905"/>
            <a:ext cx="7365518" cy="544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23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roquis, diagramme, dessin&#10;&#10;Description générée automatiquement">
            <a:extLst>
              <a:ext uri="{FF2B5EF4-FFF2-40B4-BE49-F238E27FC236}">
                <a16:creationId xmlns:a16="http://schemas.microsoft.com/office/drawing/2014/main" id="{E57F358D-A885-EE3D-EF95-6AD216E155E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524" y="983716"/>
            <a:ext cx="9628927" cy="5429447"/>
          </a:xfrm>
          <a:prstGeom prst="rect">
            <a:avLst/>
          </a:prstGeom>
        </p:spPr>
      </p:pic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6CCD0C49-D9A0-5BDF-62D5-C6E00ED7F081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6DED824D-A3A8-4B9F-D14C-DD4252319B5B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4954892E-EFBC-797C-1844-238C636AFFD0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B  PLAN DE LA SALLE DE CONDUITE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B408A806-0001-7C74-6768-80E997A62D10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1072791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diagramme, croquis, texte, Dessin technique&#10;&#10;Description générée automatiquement">
            <a:extLst>
              <a:ext uri="{FF2B5EF4-FFF2-40B4-BE49-F238E27FC236}">
                <a16:creationId xmlns:a16="http://schemas.microsoft.com/office/drawing/2014/main" id="{1CCE8D3C-2309-6BFD-3A6D-A501113F91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196" y="0"/>
            <a:ext cx="9699607" cy="6858000"/>
          </a:xfrm>
          <a:prstGeom prst="rect">
            <a:avLst/>
          </a:prstGeom>
        </p:spPr>
      </p:pic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CEB1DD72-151D-A27D-5200-663490068D25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3CC35D85-C57C-6AC7-2591-0603312244FB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783BEE3E-27AB-0748-6793-D81CDDCDBAA2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C  COUPE A </a:t>
              </a:r>
              <a:r>
                <a:rPr lang="fr-FR" sz="1600" b="1" dirty="0" err="1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A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9BFC6253-2FD9-BD0F-3179-37D724A4CA56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588072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iagramme, croquis, Dessin technique, texte&#10;&#10;Description générée automatiquement">
            <a:extLst>
              <a:ext uri="{FF2B5EF4-FFF2-40B4-BE49-F238E27FC236}">
                <a16:creationId xmlns:a16="http://schemas.microsoft.com/office/drawing/2014/main" id="{D17E48BC-7F92-39CC-8D08-D55EB222A0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5547" y="0"/>
            <a:ext cx="10000905" cy="6858000"/>
          </a:xfrm>
          <a:prstGeom prst="rect">
            <a:avLst/>
          </a:prstGeom>
        </p:spPr>
      </p:pic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6244F5D8-EC68-DDD8-727B-E92895815918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6F4F2D92-D7D8-CD08-9B7F-7254F9AC453F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40328594-AF7D-FF77-B0F2-7D12DC71927F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D  COUPE B </a:t>
              </a:r>
              <a:r>
                <a:rPr lang="fr-FR" sz="1600" b="1" dirty="0" err="1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B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3" name="ZoneTexte 12">
            <a:extLst>
              <a:ext uri="{FF2B5EF4-FFF2-40B4-BE49-F238E27FC236}">
                <a16:creationId xmlns:a16="http://schemas.microsoft.com/office/drawing/2014/main" id="{88597FB0-F8BF-07ED-1FA5-79EA057E048A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321035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diagramme, croquis, Dessin technique, dessin&#10;&#10;Description générée automatiquement">
            <a:extLst>
              <a:ext uri="{FF2B5EF4-FFF2-40B4-BE49-F238E27FC236}">
                <a16:creationId xmlns:a16="http://schemas.microsoft.com/office/drawing/2014/main" id="{8D81F094-56BE-7A1D-24CD-11A4B31408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662" y="0"/>
            <a:ext cx="10296675" cy="6858000"/>
          </a:xfrm>
          <a:prstGeom prst="rect">
            <a:avLst/>
          </a:prstGeom>
        </p:spPr>
      </p:pic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946B175F-F9D6-25FA-FD87-78C6268050D3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1BE14ACA-E200-2E17-8694-A7BA0B9B761B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5A8FF88C-9278-1460-24EF-EC8617583115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E  COUPE C </a:t>
              </a:r>
              <a:r>
                <a:rPr lang="fr-FR" sz="1600" b="1" dirty="0" err="1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C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B6CC55BC-4636-8F7D-88A4-77CD9DFC55A2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255758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iagramme, Dessin technique, Plan&#10;&#10;Description générée automatiquement">
            <a:extLst>
              <a:ext uri="{FF2B5EF4-FFF2-40B4-BE49-F238E27FC236}">
                <a16:creationId xmlns:a16="http://schemas.microsoft.com/office/drawing/2014/main" id="{A16934A9-8B35-FEC5-9BCA-F46AD3D199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532" y="0"/>
            <a:ext cx="9692935" cy="6858000"/>
          </a:xfrm>
          <a:prstGeom prst="rect">
            <a:avLst/>
          </a:prstGeom>
        </p:spPr>
      </p:pic>
      <p:sp>
        <p:nvSpPr>
          <p:cNvPr id="4" name="Espace réservé du numéro de diapositive 4">
            <a:extLst>
              <a:ext uri="{FF2B5EF4-FFF2-40B4-BE49-F238E27FC236}">
                <a16:creationId xmlns:a16="http://schemas.microsoft.com/office/drawing/2014/main" id="{68AD6A0D-0E48-078A-7B3A-79EAD0E21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5100" y="6214747"/>
            <a:ext cx="1459532" cy="396833"/>
          </a:xfrm>
        </p:spPr>
        <p:txBody>
          <a:bodyPr/>
          <a:lstStyle/>
          <a:p>
            <a:fld id="{D796DE87-8E83-4AD1-A723-5BBD810E7F3C}" type="slidenum">
              <a:rPr lang="fr-FR" sz="105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fr-F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 descr="Une image contenant noir, obscurité&#10;&#10;Description générée automatiquement">
            <a:extLst>
              <a:ext uri="{FF2B5EF4-FFF2-40B4-BE49-F238E27FC236}">
                <a16:creationId xmlns:a16="http://schemas.microsoft.com/office/drawing/2014/main" id="{038A7BDD-203D-D5DD-70EA-F59314A06D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8056" y="323452"/>
            <a:ext cx="753854" cy="527845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EB791F2A-7AD6-2BF0-086D-D4C87CD442C4}"/>
              </a:ext>
            </a:extLst>
          </p:cNvPr>
          <p:cNvGrpSpPr/>
          <p:nvPr/>
        </p:nvGrpSpPr>
        <p:grpSpPr>
          <a:xfrm>
            <a:off x="495300" y="700134"/>
            <a:ext cx="5798187" cy="338554"/>
            <a:chOff x="407367" y="928327"/>
            <a:chExt cx="5798187" cy="338554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531D8B3E-CC7B-452C-E3B7-17D07D7B1709}"/>
                </a:ext>
              </a:extLst>
            </p:cNvPr>
            <p:cNvSpPr/>
            <p:nvPr/>
          </p:nvSpPr>
          <p:spPr>
            <a:xfrm>
              <a:off x="443880" y="983428"/>
              <a:ext cx="226247" cy="226247"/>
            </a:xfrm>
            <a:prstGeom prst="roundRect">
              <a:avLst/>
            </a:prstGeom>
            <a:solidFill>
              <a:srgbClr val="FCFDF9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852EDCAE-1143-2396-5AB4-F9C14B8D38B6}"/>
                </a:ext>
              </a:extLst>
            </p:cNvPr>
            <p:cNvSpPr txBox="1"/>
            <p:nvPr/>
          </p:nvSpPr>
          <p:spPr>
            <a:xfrm>
              <a:off x="407367" y="928327"/>
              <a:ext cx="57981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1600" b="1" dirty="0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F  COUPE D </a:t>
              </a:r>
              <a:r>
                <a:rPr lang="fr-FR" sz="1600" b="1" dirty="0" err="1">
                  <a:latin typeface="Arial" panose="020B0604020202020204" pitchFamily="34" charset="0"/>
                  <a:ea typeface="Yu Gothic" panose="020B0400000000000000" pitchFamily="34" charset="-128"/>
                  <a:cs typeface="Arial" panose="020B0604020202020204" pitchFamily="34" charset="0"/>
                </a:rPr>
                <a:t>D</a:t>
              </a:r>
              <a:endParaRPr lang="fr-FR" sz="600" b="1" dirty="0"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2" name="ZoneTexte 11">
            <a:extLst>
              <a:ext uri="{FF2B5EF4-FFF2-40B4-BE49-F238E27FC236}">
                <a16:creationId xmlns:a16="http://schemas.microsoft.com/office/drawing/2014/main" id="{D1196687-DD0D-FEA6-3523-752931B71E8E}"/>
              </a:ext>
            </a:extLst>
          </p:cNvPr>
          <p:cNvSpPr txBox="1"/>
          <p:nvPr/>
        </p:nvSpPr>
        <p:spPr>
          <a:xfrm>
            <a:off x="407368" y="323453"/>
            <a:ext cx="83758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b="1" dirty="0">
                <a:solidFill>
                  <a:schemeClr val="tx1">
                    <a:alpha val="20000"/>
                  </a:schemeClr>
                </a:solidFill>
                <a:latin typeface="Arial" panose="020B0604020202020204" pitchFamily="34" charset="0"/>
                <a:ea typeface="Yu Gothic" panose="020B0400000000000000" pitchFamily="34" charset="-128"/>
                <a:cs typeface="Arial" panose="020B0604020202020204" pitchFamily="34" charset="0"/>
              </a:rPr>
              <a:t>PIECES GRAPHIQUES POUR L’AMÉNAGEMENT DE LA SALLE DE CONDUITE</a:t>
            </a:r>
          </a:p>
        </p:txBody>
      </p:sp>
    </p:spTree>
    <p:extLst>
      <p:ext uri="{BB962C8B-B14F-4D97-AF65-F5344CB8AC3E}">
        <p14:creationId xmlns:p14="http://schemas.microsoft.com/office/powerpoint/2010/main" val="119033640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560</Words>
  <Application>Microsoft Office PowerPoint</Application>
  <PresentationFormat>Grand écran</PresentationFormat>
  <Paragraphs>69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4" baseType="lpstr">
      <vt:lpstr>Arial</vt:lpstr>
      <vt:lpstr>Arial Nova bold</vt:lpstr>
      <vt:lpstr>Arial Nova Light</vt:lpstr>
      <vt:lpstr>Calibri</vt:lpstr>
      <vt:lpstr>Calibri Light</vt:lpstr>
      <vt:lpstr>Symbol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VIENNE Francois</dc:creator>
  <cp:lastModifiedBy>POMMIER Pascal</cp:lastModifiedBy>
  <cp:revision>421</cp:revision>
  <cp:lastPrinted>2024-10-29T14:37:28Z</cp:lastPrinted>
  <dcterms:created xsi:type="dcterms:W3CDTF">2023-08-01T15:19:03Z</dcterms:created>
  <dcterms:modified xsi:type="dcterms:W3CDTF">2024-10-29T15:22:44Z</dcterms:modified>
</cp:coreProperties>
</file>