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0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modifier le format des notes</a:t>
            </a:r>
          </a:p>
        </p:txBody>
      </p:sp>
      <p:sp>
        <p:nvSpPr>
          <p:cNvPr id="85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&lt;en-tête&gt;</a:t>
            </a:r>
          </a:p>
        </p:txBody>
      </p:sp>
      <p:sp>
        <p:nvSpPr>
          <p:cNvPr id="86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&lt;date/heure&gt;</a:t>
            </a:r>
          </a:p>
        </p:txBody>
      </p:sp>
      <p:sp>
        <p:nvSpPr>
          <p:cNvPr id="87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&lt;pied de page&gt;</a:t>
            </a:r>
          </a:p>
        </p:txBody>
      </p:sp>
      <p:sp>
        <p:nvSpPr>
          <p:cNvPr id="88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E70AC835-B6B2-4F45-9726-3811369D32F7}" type="slidenum"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‹N°›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53ADE6E-8814-4DCE-9B3E-B8386CF9BAC8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87C39D50-E58B-4724-A2CF-6B355DBDE2F9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3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DAB8FE42-707A-42EB-AD35-987C4249DBDC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4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fr-FR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F074BCF6-8BC0-4AF3-B086-548489981CC5}" type="slidenum">
              <a:rPr lang="fr-FR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5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pic>
        <p:nvPicPr>
          <p:cNvPr id="43" name="Image 42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4" name="Image 43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pic>
        <p:nvPicPr>
          <p:cNvPr id="82" name="Image 81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3" name="Image 82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/>
          <p:cNvSpPr/>
          <p:nvPr/>
        </p:nvSpPr>
        <p:spPr>
          <a:xfrm>
            <a:off x="2495520" y="241200"/>
            <a:ext cx="9480240" cy="5047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" name="Image 6"/>
          <p:cNvPicPr/>
          <p:nvPr/>
        </p:nvPicPr>
        <p:blipFill>
          <a:blip r:embed="rId14"/>
          <a:stretch/>
        </p:blipFill>
        <p:spPr>
          <a:xfrm>
            <a:off x="1191600" y="-112320"/>
            <a:ext cx="1784160" cy="2721600"/>
          </a:xfrm>
          <a:prstGeom prst="rect">
            <a:avLst/>
          </a:prstGeom>
          <a:ln>
            <a:noFill/>
          </a:ln>
        </p:spPr>
      </p:pic>
      <p:sp>
        <p:nvSpPr>
          <p:cNvPr id="2" name="CustomShape 2"/>
          <p:cNvSpPr/>
          <p:nvPr/>
        </p:nvSpPr>
        <p:spPr>
          <a:xfrm>
            <a:off x="2675520" y="429840"/>
            <a:ext cx="719280" cy="7192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3"/>
          <p:cNvSpPr/>
          <p:nvPr/>
        </p:nvSpPr>
        <p:spPr>
          <a:xfrm>
            <a:off x="216000" y="4148640"/>
            <a:ext cx="4918680" cy="245916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CustomShape 4"/>
          <p:cNvSpPr/>
          <p:nvPr/>
        </p:nvSpPr>
        <p:spPr>
          <a:xfrm>
            <a:off x="5279040" y="5528880"/>
            <a:ext cx="1657080" cy="480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ts val="564"/>
              </a:lnSpc>
            </a:pPr>
            <a:r>
              <a:rPr lang="fr-FR" sz="1339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Raleway"/>
                <a:ea typeface="ＭＳ Ｐゴシック"/>
              </a:rPr>
              <a:t>Retrouvez-nous sur 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ts val="564"/>
              </a:lnSpc>
            </a:pPr>
            <a:r>
              <a:rPr lang="fr-FR" sz="1339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Raleway"/>
                <a:ea typeface="ＭＳ Ｐゴシック"/>
              </a:rPr>
              <a:t>justice.gouv.fr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Line 5"/>
          <p:cNvSpPr/>
          <p:nvPr/>
        </p:nvSpPr>
        <p:spPr>
          <a:xfrm>
            <a:off x="5278680" y="5469120"/>
            <a:ext cx="2017440" cy="3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" name="Image 5"/>
          <p:cNvPicPr/>
          <p:nvPr/>
        </p:nvPicPr>
        <p:blipFill>
          <a:blip r:embed="rId15"/>
          <a:stretch/>
        </p:blipFill>
        <p:spPr>
          <a:xfrm>
            <a:off x="11152800" y="5613480"/>
            <a:ext cx="822960" cy="1055880"/>
          </a:xfrm>
          <a:prstGeom prst="rect">
            <a:avLst/>
          </a:prstGeom>
          <a:ln>
            <a:noFill/>
          </a:ln>
        </p:spPr>
      </p:pic>
      <p:sp>
        <p:nvSpPr>
          <p:cNvPr id="7" name="PlaceHolder 6"/>
          <p:cNvSpPr>
            <a:spLocks noGrp="1"/>
          </p:cNvSpPr>
          <p:nvPr>
            <p:ph type="body"/>
          </p:nvPr>
        </p:nvSpPr>
        <p:spPr>
          <a:xfrm>
            <a:off x="2675520" y="429840"/>
            <a:ext cx="719280" cy="718560"/>
          </a:xfrm>
          <a:prstGeom prst="rect">
            <a:avLst/>
          </a:prstGeom>
        </p:spPr>
        <p:txBody>
          <a:bodyPr bIns="36000" anchor="ctr"/>
          <a:lstStyle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lang="fr-FR" sz="2270" b="0" strike="noStrike" spc="-26">
                <a:solidFill>
                  <a:srgbClr val="156082"/>
                </a:solidFill>
                <a:uFill>
                  <a:solidFill>
                    <a:srgbClr val="FFFFFF"/>
                  </a:solidFill>
                </a:uFill>
                <a:latin typeface="Aptos Display"/>
              </a:rPr>
              <a:t>Modifier les styles du texte du masque</a:t>
            </a:r>
            <a:endParaRPr lang="fr-FR" sz="227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8" name="PlaceHolder 7"/>
          <p:cNvSpPr>
            <a:spLocks noGrp="1"/>
          </p:cNvSpPr>
          <p:nvPr>
            <p:ph type="body"/>
          </p:nvPr>
        </p:nvSpPr>
        <p:spPr>
          <a:xfrm>
            <a:off x="3395520" y="428760"/>
            <a:ext cx="2700000" cy="719640"/>
          </a:xfrm>
          <a:prstGeom prst="rect">
            <a:avLst/>
          </a:prstGeom>
        </p:spPr>
        <p:txBody>
          <a:bodyPr lIns="90000" anchor="ctr"/>
          <a:lstStyle/>
          <a:p>
            <a:pPr>
              <a:lnSpc>
                <a:spcPct val="100000"/>
              </a:lnSpc>
            </a:pPr>
            <a:r>
              <a:rPr lang="fr-FR" sz="14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Modifier les styles du texte du masque</a:t>
            </a:r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title"/>
          </p:nvPr>
        </p:nvSpPr>
        <p:spPr>
          <a:xfrm>
            <a:off x="3035520" y="1448640"/>
            <a:ext cx="8460720" cy="167976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ts val="2258"/>
              </a:lnSpc>
            </a:pPr>
            <a:r>
              <a:rPr lang="fr-FR" sz="6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 Display"/>
              </a:rPr>
              <a:t>Modifiez le style du titre</a:t>
            </a:r>
            <a:endParaRPr lang="fr-FR" sz="6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10" name="PlaceHolder 9"/>
          <p:cNvSpPr>
            <a:spLocks noGrp="1"/>
          </p:cNvSpPr>
          <p:nvPr>
            <p:ph type="body"/>
          </p:nvPr>
        </p:nvSpPr>
        <p:spPr>
          <a:xfrm>
            <a:off x="2495520" y="4268880"/>
            <a:ext cx="2639160" cy="1019880"/>
          </a:xfrm>
          <a:prstGeom prst="rect">
            <a:avLst/>
          </a:prstGeom>
        </p:spPr>
        <p:txBody>
          <a:bodyPr lIns="90000" tIns="90000" bIns="90000" anchor="b"/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fr-FR" sz="1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Modifier les styles du texte du masque</a:t>
            </a:r>
            <a:endParaRPr lang="fr-FR" sz="16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EA509C93-2D3E-437B-B0DD-FF022389126D}" type="datetime">
              <a:rPr lang="fr-FR" sz="1200" b="0" strike="noStrike" spc="-1">
                <a:solidFill>
                  <a:srgbClr val="787878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15/09/2025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fr-FR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C7D7A6C5-C75F-451B-9E59-F9EC84E5265A}" type="slidenum">
              <a:rPr lang="fr-FR" sz="1200" b="0" strike="noStrike" spc="-1">
                <a:solidFill>
                  <a:srgbClr val="787878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‹N°›</a:t>
            </a:fld>
            <a:endParaRPr lang="fr-FR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fr-FR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Cliquez pour éditer le format du texte-titre</a:t>
            </a: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3030120" y="3211560"/>
            <a:ext cx="6600240" cy="719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fr-FR" sz="1870" b="1" strike="noStrike" cap="all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Curage et préservation du site</a:t>
            </a:r>
            <a:endParaRPr lang="fr-F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2675520" y="429840"/>
            <a:ext cx="719280" cy="718560"/>
          </a:xfrm>
          <a:prstGeom prst="rect">
            <a:avLst/>
          </a:prstGeom>
          <a:noFill/>
          <a:ln>
            <a:noFill/>
          </a:ln>
        </p:spPr>
        <p:txBody>
          <a:bodyPr bIns="36000" anchor="ctr"/>
          <a:lstStyle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lang="fr-FR" sz="2270" b="0" strike="noStrike" spc="-26">
                <a:solidFill>
                  <a:srgbClr val="156082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SG</a:t>
            </a:r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91" name="TextShape 3"/>
          <p:cNvSpPr txBox="1"/>
          <p:nvPr/>
        </p:nvSpPr>
        <p:spPr>
          <a:xfrm>
            <a:off x="3395520" y="428760"/>
            <a:ext cx="2700000" cy="719640"/>
          </a:xfrm>
          <a:prstGeom prst="rect">
            <a:avLst/>
          </a:prstGeom>
          <a:noFill/>
          <a:ln>
            <a:noFill/>
          </a:ln>
        </p:spPr>
        <p:txBody>
          <a:bodyPr lIns="90000" anchor="ctr"/>
          <a:lstStyle/>
          <a:p>
            <a:pPr>
              <a:lnSpc>
                <a:spcPct val="100000"/>
              </a:lnSpc>
            </a:pPr>
            <a:r>
              <a:rPr lang="fr-FR"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Secrétariat général</a:t>
            </a:r>
            <a:endParaRPr lang="fr-FR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92" name="TextShape 4"/>
          <p:cNvSpPr txBox="1"/>
          <p:nvPr/>
        </p:nvSpPr>
        <p:spPr>
          <a:xfrm>
            <a:off x="3030120" y="2156040"/>
            <a:ext cx="8460720" cy="86472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>
              <a:lnSpc>
                <a:spcPts val="2258"/>
              </a:lnSpc>
            </a:pPr>
            <a:r>
              <a:rPr lang="fr-FR" sz="5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Travaux de préservation</a:t>
            </a:r>
          </a:p>
          <a:p>
            <a:pPr>
              <a:lnSpc>
                <a:spcPts val="2258"/>
              </a:lnSpc>
            </a:pPr>
            <a:endParaRPr lang="fr-FR" sz="5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Marianne"/>
            </a:endParaRPr>
          </a:p>
          <a:p>
            <a:pPr>
              <a:lnSpc>
                <a:spcPts val="2258"/>
              </a:lnSpc>
            </a:pPr>
            <a:r>
              <a:rPr lang="fr-FR" sz="5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
PRISON ST MICHEL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ptos"/>
            </a:endParaRPr>
          </a:p>
        </p:txBody>
      </p:sp>
      <p:sp>
        <p:nvSpPr>
          <p:cNvPr id="93" name="CustomShape 5"/>
          <p:cNvSpPr/>
          <p:nvPr/>
        </p:nvSpPr>
        <p:spPr>
          <a:xfrm>
            <a:off x="5140440" y="5267160"/>
            <a:ext cx="6890400" cy="14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4" name="CustomShape 6"/>
          <p:cNvSpPr/>
          <p:nvPr/>
        </p:nvSpPr>
        <p:spPr>
          <a:xfrm>
            <a:off x="841680" y="227880"/>
            <a:ext cx="1599480" cy="261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5" name="Image 8"/>
          <p:cNvPicPr/>
          <p:nvPr/>
        </p:nvPicPr>
        <p:blipFill>
          <a:blip r:embed="rId3"/>
          <a:stretch/>
        </p:blipFill>
        <p:spPr>
          <a:xfrm>
            <a:off x="230760" y="227880"/>
            <a:ext cx="1987200" cy="1580760"/>
          </a:xfrm>
          <a:prstGeom prst="rect">
            <a:avLst/>
          </a:prstGeom>
          <a:ln>
            <a:noFill/>
          </a:ln>
        </p:spPr>
      </p:pic>
      <p:pic>
        <p:nvPicPr>
          <p:cNvPr id="96" name="Image 13"/>
          <p:cNvPicPr/>
          <p:nvPr/>
        </p:nvPicPr>
        <p:blipFill>
          <a:blip r:embed="rId4"/>
          <a:srcRect r="6502"/>
          <a:stretch/>
        </p:blipFill>
        <p:spPr>
          <a:xfrm>
            <a:off x="230760" y="3956400"/>
            <a:ext cx="4909320" cy="2646000"/>
          </a:xfrm>
          <a:prstGeom prst="rect">
            <a:avLst/>
          </a:prstGeom>
          <a:ln>
            <a:noFill/>
          </a:ln>
        </p:spPr>
      </p:pic>
      <p:sp>
        <p:nvSpPr>
          <p:cNvPr id="97" name="CustomShape 7"/>
          <p:cNvSpPr/>
          <p:nvPr/>
        </p:nvSpPr>
        <p:spPr>
          <a:xfrm>
            <a:off x="8586000" y="627804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r"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669A5000-091B-499B-99EE-9B64D52C3C6C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10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sanitaire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CustomShape 3"/>
          <p:cNvSpPr/>
          <p:nvPr/>
        </p:nvSpPr>
        <p:spPr>
          <a:xfrm>
            <a:off x="431640" y="223416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Menuiseries: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Fenêtres laissées ouvertes, cassées, l’étanchéité à l’eau et à l’air n’est plus assurée. Le bâtiment se dégrade rapidement.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6" name="Image 3"/>
          <p:cNvPicPr/>
          <p:nvPr/>
        </p:nvPicPr>
        <p:blipFill>
          <a:blip r:embed="rId2"/>
          <a:stretch/>
        </p:blipFill>
        <p:spPr>
          <a:xfrm rot="5400000">
            <a:off x="47160" y="3626280"/>
            <a:ext cx="3077640" cy="2308320"/>
          </a:xfrm>
          <a:prstGeom prst="rect">
            <a:avLst/>
          </a:prstGeom>
          <a:ln>
            <a:noFill/>
          </a:ln>
        </p:spPr>
      </p:pic>
      <p:pic>
        <p:nvPicPr>
          <p:cNvPr id="187" name="Image 4"/>
          <p:cNvPicPr/>
          <p:nvPr/>
        </p:nvPicPr>
        <p:blipFill>
          <a:blip r:embed="rId3"/>
          <a:stretch/>
        </p:blipFill>
        <p:spPr>
          <a:xfrm rot="5400000">
            <a:off x="2446920" y="3626280"/>
            <a:ext cx="3077640" cy="2308320"/>
          </a:xfrm>
          <a:prstGeom prst="rect">
            <a:avLst/>
          </a:prstGeom>
          <a:ln>
            <a:noFill/>
          </a:ln>
        </p:spPr>
      </p:pic>
      <p:pic>
        <p:nvPicPr>
          <p:cNvPr id="188" name="Image 5"/>
          <p:cNvPicPr/>
          <p:nvPr/>
        </p:nvPicPr>
        <p:blipFill>
          <a:blip r:embed="rId4"/>
          <a:stretch/>
        </p:blipFill>
        <p:spPr>
          <a:xfrm>
            <a:off x="5231520" y="3241800"/>
            <a:ext cx="4103640" cy="3077640"/>
          </a:xfrm>
          <a:prstGeom prst="rect">
            <a:avLst/>
          </a:prstGeom>
          <a:ln>
            <a:noFill/>
          </a:ln>
        </p:spPr>
      </p:pic>
      <p:pic>
        <p:nvPicPr>
          <p:cNvPr id="189" name="Image 7"/>
          <p:cNvPicPr/>
          <p:nvPr/>
        </p:nvPicPr>
        <p:blipFill>
          <a:blip r:embed="rId5"/>
          <a:srcRect l="36101" r="10004"/>
          <a:stretch/>
        </p:blipFill>
        <p:spPr>
          <a:xfrm>
            <a:off x="9426960" y="3223440"/>
            <a:ext cx="2224440" cy="3096000"/>
          </a:xfrm>
          <a:prstGeom prst="rect">
            <a:avLst/>
          </a:prstGeom>
          <a:ln>
            <a:noFill/>
          </a:ln>
        </p:spPr>
      </p:pic>
      <p:sp>
        <p:nvSpPr>
          <p:cNvPr id="191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800FB220-AAFB-E9DE-237A-1048E45C68F6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48B7F55-3429-46EC-B0CD-25A9E16B5FD6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11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sanitaire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CustomShape 3"/>
          <p:cNvSpPr/>
          <p:nvPr/>
        </p:nvSpPr>
        <p:spPr>
          <a:xfrm>
            <a:off x="431640" y="188280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Toitures: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Zones de forte détérioration autour de la rotonde. Le bâtiment se dégrade rapidement.
État des charpentes des ailes dans l’ensemble bon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5" name="Image 1"/>
          <p:cNvPicPr/>
          <p:nvPr/>
        </p:nvPicPr>
        <p:blipFill>
          <a:blip r:embed="rId2"/>
          <a:stretch/>
        </p:blipFill>
        <p:spPr>
          <a:xfrm>
            <a:off x="527760" y="3055680"/>
            <a:ext cx="2390400" cy="3320280"/>
          </a:xfrm>
          <a:prstGeom prst="rect">
            <a:avLst/>
          </a:prstGeom>
          <a:ln>
            <a:noFill/>
          </a:ln>
        </p:spPr>
      </p:pic>
      <p:pic>
        <p:nvPicPr>
          <p:cNvPr id="196" name="Image 2"/>
          <p:cNvPicPr/>
          <p:nvPr/>
        </p:nvPicPr>
        <p:blipFill>
          <a:blip r:embed="rId3"/>
          <a:stretch/>
        </p:blipFill>
        <p:spPr>
          <a:xfrm>
            <a:off x="3014640" y="3056760"/>
            <a:ext cx="2477160" cy="3319200"/>
          </a:xfrm>
          <a:prstGeom prst="rect">
            <a:avLst/>
          </a:prstGeom>
          <a:ln>
            <a:noFill/>
          </a:ln>
        </p:spPr>
      </p:pic>
      <p:pic>
        <p:nvPicPr>
          <p:cNvPr id="197" name="Image 9"/>
          <p:cNvPicPr/>
          <p:nvPr/>
        </p:nvPicPr>
        <p:blipFill>
          <a:blip r:embed="rId4"/>
          <a:stretch/>
        </p:blipFill>
        <p:spPr>
          <a:xfrm>
            <a:off x="5593680" y="3035880"/>
            <a:ext cx="2525040" cy="3320280"/>
          </a:xfrm>
          <a:prstGeom prst="rect">
            <a:avLst/>
          </a:prstGeom>
          <a:ln>
            <a:noFill/>
          </a:ln>
        </p:spPr>
      </p:pic>
      <p:pic>
        <p:nvPicPr>
          <p:cNvPr id="198" name="Image 10"/>
          <p:cNvPicPr/>
          <p:nvPr/>
        </p:nvPicPr>
        <p:blipFill>
          <a:blip r:embed="rId5"/>
          <a:stretch/>
        </p:blipFill>
        <p:spPr>
          <a:xfrm>
            <a:off x="8219520" y="1753560"/>
            <a:ext cx="3444120" cy="4602600"/>
          </a:xfrm>
          <a:prstGeom prst="rect">
            <a:avLst/>
          </a:prstGeom>
          <a:ln>
            <a:noFill/>
          </a:ln>
        </p:spPr>
      </p:pic>
      <p:sp>
        <p:nvSpPr>
          <p:cNvPr id="200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C66FD0A0-9ABE-A357-821B-D8D35D567598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85887112-3363-4A1F-AA85-87D20279E575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12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sanitaire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3" name="Image 3"/>
          <p:cNvPicPr/>
          <p:nvPr/>
        </p:nvPicPr>
        <p:blipFill>
          <a:blip r:embed="rId2"/>
          <a:stretch/>
        </p:blipFill>
        <p:spPr>
          <a:xfrm>
            <a:off x="2829960" y="1701720"/>
            <a:ext cx="6115320" cy="5002200"/>
          </a:xfrm>
          <a:prstGeom prst="rect">
            <a:avLst/>
          </a:prstGeom>
          <a:ln>
            <a:noFill/>
          </a:ln>
        </p:spPr>
      </p:pic>
      <p:sp>
        <p:nvSpPr>
          <p:cNvPr id="204" name="CustomShape 3"/>
          <p:cNvSpPr/>
          <p:nvPr/>
        </p:nvSpPr>
        <p:spPr>
          <a:xfrm>
            <a:off x="473040" y="197964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Toitures: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Localisation des principaux désordres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FE384C61-D269-6A3A-18CF-865EC1F2104A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AC43C3CD-89EE-4FC9-B411-80112A249029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13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sanitaire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3"/>
          <p:cNvSpPr/>
          <p:nvPr/>
        </p:nvSpPr>
        <p:spPr>
          <a:xfrm>
            <a:off x="431640" y="223416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Intérieur: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Ensemble des locaux envahi par les pigeons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0" name="Image 4"/>
          <p:cNvPicPr/>
          <p:nvPr/>
        </p:nvPicPr>
        <p:blipFill>
          <a:blip r:embed="rId2"/>
          <a:stretch/>
        </p:blipFill>
        <p:spPr>
          <a:xfrm>
            <a:off x="3030120" y="3176280"/>
            <a:ext cx="2414880" cy="3219840"/>
          </a:xfrm>
          <a:prstGeom prst="rect">
            <a:avLst/>
          </a:prstGeom>
          <a:ln>
            <a:noFill/>
          </a:ln>
        </p:spPr>
      </p:pic>
      <p:pic>
        <p:nvPicPr>
          <p:cNvPr id="211" name="Image 7"/>
          <p:cNvPicPr/>
          <p:nvPr/>
        </p:nvPicPr>
        <p:blipFill>
          <a:blip r:embed="rId3"/>
          <a:stretch/>
        </p:blipFill>
        <p:spPr>
          <a:xfrm>
            <a:off x="5530320" y="3166200"/>
            <a:ext cx="4319640" cy="3239640"/>
          </a:xfrm>
          <a:prstGeom prst="rect">
            <a:avLst/>
          </a:prstGeom>
          <a:ln>
            <a:noFill/>
          </a:ln>
        </p:spPr>
      </p:pic>
      <p:pic>
        <p:nvPicPr>
          <p:cNvPr id="212" name="Image 11"/>
          <p:cNvPicPr/>
          <p:nvPr/>
        </p:nvPicPr>
        <p:blipFill>
          <a:blip r:embed="rId4"/>
          <a:srcRect t="28995"/>
          <a:stretch/>
        </p:blipFill>
        <p:spPr>
          <a:xfrm rot="5400000">
            <a:off x="9169200" y="3928680"/>
            <a:ext cx="3220200" cy="1714680"/>
          </a:xfrm>
          <a:prstGeom prst="rect">
            <a:avLst/>
          </a:prstGeom>
          <a:ln>
            <a:noFill/>
          </a:ln>
        </p:spPr>
      </p:pic>
      <p:pic>
        <p:nvPicPr>
          <p:cNvPr id="213" name="Image 12"/>
          <p:cNvPicPr/>
          <p:nvPr/>
        </p:nvPicPr>
        <p:blipFill>
          <a:blip r:embed="rId5"/>
          <a:stretch/>
        </p:blipFill>
        <p:spPr>
          <a:xfrm rot="5400000">
            <a:off x="110520" y="3562200"/>
            <a:ext cx="3239640" cy="2429640"/>
          </a:xfrm>
          <a:prstGeom prst="rect">
            <a:avLst/>
          </a:prstGeom>
          <a:ln>
            <a:noFill/>
          </a:ln>
        </p:spPr>
      </p:pic>
      <p:sp>
        <p:nvSpPr>
          <p:cNvPr id="215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5265AE16-757A-575F-6FB2-CCFBFB39B644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1896480" y="6194520"/>
            <a:ext cx="214416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Ailes en R+1 - Galerie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7" name="CustomShape 2"/>
          <p:cNvSpPr/>
          <p:nvPr/>
        </p:nvSpPr>
        <p:spPr>
          <a:xfrm>
            <a:off x="1896480" y="4172400"/>
            <a:ext cx="214416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Ailes en R+2 - Galerie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CustomShape 3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E62DA51-A815-4EE3-9DBD-C0BF4805CF9D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14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9" name="CustomShape 4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structurel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CustomShape 5"/>
          <p:cNvSpPr/>
          <p:nvPr/>
        </p:nvSpPr>
        <p:spPr>
          <a:xfrm>
            <a:off x="3877200" y="5367240"/>
            <a:ext cx="596520" cy="767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1" name="Image 22"/>
          <p:cNvPicPr/>
          <p:nvPr/>
        </p:nvPicPr>
        <p:blipFill>
          <a:blip r:embed="rId2"/>
          <a:stretch/>
        </p:blipFill>
        <p:spPr>
          <a:xfrm>
            <a:off x="8296560" y="1812600"/>
            <a:ext cx="3367080" cy="4543560"/>
          </a:xfrm>
          <a:prstGeom prst="rect">
            <a:avLst/>
          </a:prstGeom>
          <a:ln>
            <a:noFill/>
          </a:ln>
        </p:spPr>
      </p:pic>
      <p:pic>
        <p:nvPicPr>
          <p:cNvPr id="222" name="Image 1"/>
          <p:cNvPicPr/>
          <p:nvPr/>
        </p:nvPicPr>
        <p:blipFill>
          <a:blip r:embed="rId3"/>
          <a:stretch/>
        </p:blipFill>
        <p:spPr>
          <a:xfrm>
            <a:off x="1628640" y="1780560"/>
            <a:ext cx="3597840" cy="2462760"/>
          </a:xfrm>
          <a:prstGeom prst="rect">
            <a:avLst/>
          </a:prstGeom>
          <a:ln>
            <a:noFill/>
          </a:ln>
        </p:spPr>
      </p:pic>
      <p:pic>
        <p:nvPicPr>
          <p:cNvPr id="223" name="Image 2"/>
          <p:cNvPicPr/>
          <p:nvPr/>
        </p:nvPicPr>
        <p:blipFill>
          <a:blip r:embed="rId4"/>
          <a:srcRect t="8539"/>
          <a:stretch/>
        </p:blipFill>
        <p:spPr>
          <a:xfrm>
            <a:off x="5228640" y="1812600"/>
            <a:ext cx="3169800" cy="3612600"/>
          </a:xfrm>
          <a:prstGeom prst="rect">
            <a:avLst/>
          </a:prstGeom>
          <a:ln>
            <a:noFill/>
          </a:ln>
        </p:spPr>
      </p:pic>
      <p:sp>
        <p:nvSpPr>
          <p:cNvPr id="224" name="CustomShape 6"/>
          <p:cNvSpPr/>
          <p:nvPr/>
        </p:nvSpPr>
        <p:spPr>
          <a:xfrm>
            <a:off x="431640" y="2064600"/>
            <a:ext cx="1531800" cy="304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Coupes ailes 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5" name="Image 3"/>
          <p:cNvPicPr/>
          <p:nvPr/>
        </p:nvPicPr>
        <p:blipFill>
          <a:blip r:embed="rId5"/>
          <a:stretch/>
        </p:blipFill>
        <p:spPr>
          <a:xfrm>
            <a:off x="1932480" y="4468320"/>
            <a:ext cx="2787480" cy="1759320"/>
          </a:xfrm>
          <a:prstGeom prst="rect">
            <a:avLst/>
          </a:prstGeom>
          <a:ln>
            <a:noFill/>
          </a:ln>
        </p:spPr>
      </p:pic>
      <p:sp>
        <p:nvSpPr>
          <p:cNvPr id="227" name="CustomShape 8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61298630-10DD-5FFC-D6C8-8F2142323A1B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6E6F29E2-1DE9-4E70-8C16-50DA10F07C4F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15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9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structurel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3"/>
          <p:cNvSpPr/>
          <p:nvPr/>
        </p:nvSpPr>
        <p:spPr>
          <a:xfrm>
            <a:off x="3877200" y="5367240"/>
            <a:ext cx="596520" cy="767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1" name="Image 1"/>
          <p:cNvPicPr/>
          <p:nvPr/>
        </p:nvPicPr>
        <p:blipFill>
          <a:blip r:embed="rId2"/>
          <a:srcRect l="21789" r="19495"/>
          <a:stretch/>
        </p:blipFill>
        <p:spPr>
          <a:xfrm>
            <a:off x="7520400" y="2251080"/>
            <a:ext cx="3957840" cy="3331800"/>
          </a:xfrm>
          <a:prstGeom prst="rect">
            <a:avLst/>
          </a:prstGeom>
          <a:ln>
            <a:noFill/>
          </a:ln>
        </p:spPr>
      </p:pic>
      <p:sp>
        <p:nvSpPr>
          <p:cNvPr id="232" name="CustomShape 4"/>
          <p:cNvSpPr/>
          <p:nvPr/>
        </p:nvSpPr>
        <p:spPr>
          <a:xfrm>
            <a:off x="431640" y="204624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Coupe rotonde 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5"/>
          <p:cNvSpPr/>
          <p:nvPr/>
        </p:nvSpPr>
        <p:spPr>
          <a:xfrm>
            <a:off x="7772400" y="2141280"/>
            <a:ext cx="386784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  <a:ea typeface="Microsoft YaHei"/>
              </a:rPr>
              <a:t>Niveau culminant du panoptique : garde-corps de la terrasse de surveillance : alt. 17m  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4" name="Image 2"/>
          <p:cNvPicPr/>
          <p:nvPr/>
        </p:nvPicPr>
        <p:blipFill>
          <a:blip r:embed="rId3"/>
          <a:srcRect l="1051" t="13778" r="60714" b="3047"/>
          <a:stretch/>
        </p:blipFill>
        <p:spPr>
          <a:xfrm>
            <a:off x="431640" y="2516760"/>
            <a:ext cx="4538880" cy="3610080"/>
          </a:xfrm>
          <a:prstGeom prst="rect">
            <a:avLst/>
          </a:prstGeom>
          <a:ln>
            <a:noFill/>
          </a:ln>
        </p:spPr>
      </p:pic>
      <p:sp>
        <p:nvSpPr>
          <p:cNvPr id="235" name="CustomShape 6"/>
          <p:cNvSpPr/>
          <p:nvPr/>
        </p:nvSpPr>
        <p:spPr>
          <a:xfrm>
            <a:off x="340560" y="6164640"/>
            <a:ext cx="5326920" cy="25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  <a:ea typeface="Microsoft YaHei"/>
              </a:rPr>
              <a:t>Rotonde initialement dessinée par JJ. Esquié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CustomShape 7"/>
          <p:cNvSpPr/>
          <p:nvPr/>
        </p:nvSpPr>
        <p:spPr>
          <a:xfrm>
            <a:off x="7520400" y="6164640"/>
            <a:ext cx="5326920" cy="25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  <a:ea typeface="Microsoft YaHei"/>
              </a:rPr>
              <a:t>Rotonde travaux de création de plancher 1984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7" name="Image 3"/>
          <p:cNvPicPr/>
          <p:nvPr/>
        </p:nvPicPr>
        <p:blipFill>
          <a:blip r:embed="rId4"/>
          <a:srcRect l="28118" t="7240" r="8118" b="12877"/>
          <a:stretch/>
        </p:blipFill>
        <p:spPr>
          <a:xfrm rot="5400000">
            <a:off x="5061960" y="3206880"/>
            <a:ext cx="2367360" cy="2224440"/>
          </a:xfrm>
          <a:prstGeom prst="rect">
            <a:avLst/>
          </a:prstGeom>
          <a:ln>
            <a:noFill/>
          </a:ln>
        </p:spPr>
      </p:pic>
      <p:sp>
        <p:nvSpPr>
          <p:cNvPr id="238" name="CustomShape 8"/>
          <p:cNvSpPr/>
          <p:nvPr/>
        </p:nvSpPr>
        <p:spPr>
          <a:xfrm>
            <a:off x="5046120" y="6135480"/>
            <a:ext cx="2230200" cy="59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  <a:ea typeface="Microsoft YaHei"/>
              </a:rPr>
              <a:t>Armature métallique et couverture zinc de la coupole 1950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CustomShape 9"/>
          <p:cNvSpPr/>
          <p:nvPr/>
        </p:nvSpPr>
        <p:spPr>
          <a:xfrm>
            <a:off x="5133240" y="5503320"/>
            <a:ext cx="2224440" cy="623520"/>
          </a:xfrm>
          <a:prstGeom prst="rect">
            <a:avLst/>
          </a:prstGeom>
          <a:solidFill>
            <a:srgbClr val="DAD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0" name="CustomShape 10"/>
          <p:cNvSpPr/>
          <p:nvPr/>
        </p:nvSpPr>
        <p:spPr>
          <a:xfrm>
            <a:off x="7520400" y="5511600"/>
            <a:ext cx="3957840" cy="615600"/>
          </a:xfrm>
          <a:prstGeom prst="rect">
            <a:avLst/>
          </a:prstGeom>
          <a:solidFill>
            <a:srgbClr val="DAD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CustomShape 11"/>
          <p:cNvSpPr/>
          <p:nvPr/>
        </p:nvSpPr>
        <p:spPr>
          <a:xfrm>
            <a:off x="5133240" y="2516760"/>
            <a:ext cx="2224440" cy="621000"/>
          </a:xfrm>
          <a:prstGeom prst="rect">
            <a:avLst/>
          </a:prstGeom>
          <a:solidFill>
            <a:srgbClr val="DAD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CustomShape 13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48CA03B7-625B-DD5B-D227-9938256D8569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0956C02F-A229-44F6-88FE-E0543641AC32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16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structurel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431640" y="1950480"/>
            <a:ext cx="4483800" cy="299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Contraintes TISSEO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La présence de la ligne de métro implique des fondations spécifiques pour les bâtiments construits le long de la Grande rue St Michel.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- La partie au Nord du Castelet nécessite des pieux ancrés à 20m de profondeur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- La partie au Sud du Castelet nécessite des pieux ancrés à 12m de profondeur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Une déclaration préalable sera déposée auprès des services TISSEO et un travail étroit sera réalisé en cas de constructions neuves en limite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7" name="Image 1"/>
          <p:cNvPicPr/>
          <p:nvPr/>
        </p:nvPicPr>
        <p:blipFill>
          <a:blip r:embed="rId2"/>
          <a:stretch/>
        </p:blipFill>
        <p:spPr>
          <a:xfrm>
            <a:off x="5329800" y="1950480"/>
            <a:ext cx="6333840" cy="3916440"/>
          </a:xfrm>
          <a:prstGeom prst="rect">
            <a:avLst/>
          </a:prstGeom>
          <a:ln>
            <a:noFill/>
          </a:ln>
        </p:spPr>
      </p:pic>
      <p:pic>
        <p:nvPicPr>
          <p:cNvPr id="248" name="Image 2"/>
          <p:cNvPicPr/>
          <p:nvPr/>
        </p:nvPicPr>
        <p:blipFill>
          <a:blip r:embed="rId3"/>
          <a:stretch/>
        </p:blipFill>
        <p:spPr>
          <a:xfrm>
            <a:off x="458640" y="5268600"/>
            <a:ext cx="2121120" cy="1002240"/>
          </a:xfrm>
          <a:prstGeom prst="rect">
            <a:avLst/>
          </a:prstGeom>
          <a:ln>
            <a:noFill/>
          </a:ln>
        </p:spPr>
      </p:pic>
      <p:pic>
        <p:nvPicPr>
          <p:cNvPr id="249" name="Image 3"/>
          <p:cNvPicPr/>
          <p:nvPr/>
        </p:nvPicPr>
        <p:blipFill>
          <a:blip r:embed="rId4"/>
          <a:stretch/>
        </p:blipFill>
        <p:spPr>
          <a:xfrm>
            <a:off x="2702880" y="5274000"/>
            <a:ext cx="2269440" cy="1002240"/>
          </a:xfrm>
          <a:prstGeom prst="rect">
            <a:avLst/>
          </a:prstGeom>
          <a:ln>
            <a:noFill/>
          </a:ln>
        </p:spPr>
      </p:pic>
      <p:sp>
        <p:nvSpPr>
          <p:cNvPr id="251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A056238A-5AD4-BBF1-BB95-8413AF742005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EFB6A3EC-49DB-49BD-AD7C-5E38AFFBFD6E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17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CustomShape 2"/>
          <p:cNvSpPr/>
          <p:nvPr/>
        </p:nvSpPr>
        <p:spPr>
          <a:xfrm>
            <a:off x="431638" y="1796564"/>
            <a:ext cx="6094421" cy="51804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</a:pPr>
            <a:r>
              <a:rPr lang="fr-FR" sz="14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PLU (2012) zone UF1c zone urbaine de faubourg :</a:t>
            </a: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</a:pPr>
            <a:r>
              <a:rPr lang="fr-FR" sz="1400" b="1" spc="-1" dirty="0"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Dérogation possible pour les constructions à usage de service public ou d’intérêt collectif (SPIC)</a:t>
            </a:r>
            <a:endParaRPr lang="fr-FR" sz="1400" b="1" strike="noStrike" spc="-1" dirty="0">
              <a:uFill>
                <a:solidFill>
                  <a:srgbClr val="FFFFFF"/>
                </a:solidFill>
              </a:uFill>
              <a:latin typeface="Marianne" panose="02000000000000000000" pitchFamily="50" charset="0"/>
            </a:endParaRPr>
          </a:p>
          <a:p>
            <a:pPr marL="286470" indent="-28575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  <a:buFontTx/>
              <a:buChar char="-"/>
            </a:pPr>
            <a:r>
              <a:rPr lang="fr-FR" sz="1400" spc="-1" dirty="0"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Emprise au sol maximum 60%  (reste possible 8000 m² au sol constructible)</a:t>
            </a:r>
          </a:p>
          <a:p>
            <a:pPr marL="286470" indent="-28575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  <a:buFontTx/>
              <a:buChar char="-"/>
            </a:pPr>
            <a:r>
              <a:rPr lang="fr-FR" sz="1400" strike="noStrike" spc="-1" dirty="0"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Implantation des constructions par rapport aux limites séparatives soit en limite de parcelle soit avec un recul de 17m</a:t>
            </a:r>
          </a:p>
          <a:p>
            <a:pPr marL="286470" indent="-28575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  <a:buFontTx/>
              <a:buChar char="-"/>
            </a:pPr>
            <a:r>
              <a:rPr lang="fr-FR" sz="1400" spc="-1" dirty="0"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Hauteur maximale des constructions 14,5m (= aile en R+2)</a:t>
            </a:r>
            <a:endParaRPr lang="fr-FR" sz="1400" strike="noStrike" spc="-1" dirty="0">
              <a:uFill>
                <a:solidFill>
                  <a:srgbClr val="FFFFFF"/>
                </a:solidFill>
              </a:uFill>
              <a:latin typeface="Marianne" panose="02000000000000000000" pitchFamily="50" charset="0"/>
            </a:endParaRPr>
          </a:p>
          <a:p>
            <a:pPr marL="286470" indent="-28575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  <a:buFontTx/>
              <a:buChar char="-"/>
            </a:pPr>
            <a:r>
              <a:rPr lang="fr-FR" sz="1400" spc="-1" dirty="0"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3000 m² d’espace vert (volonté d’ouverture au public) – 15% de l’unité foncière</a:t>
            </a:r>
          </a:p>
          <a:p>
            <a:pPr marL="286470" indent="-28575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  <a:buFontTx/>
              <a:buChar char="-"/>
            </a:pPr>
            <a:r>
              <a:rPr lang="fr-FR" sz="1400" strike="noStrike" spc="-1" dirty="0"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720 m² d’abri vélos (6% de la surface projetée)</a:t>
            </a:r>
          </a:p>
          <a:p>
            <a:pPr marL="286470" indent="-28575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  <a:buClr>
                <a:srgbClr val="000000"/>
              </a:buClr>
              <a:buFontTx/>
              <a:buChar char="-"/>
            </a:pPr>
            <a:r>
              <a:rPr lang="fr-FR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</a:rPr>
              <a:t>Périmètre MH : Le Castelet</a:t>
            </a:r>
            <a:endParaRPr lang="fr-FR" sz="140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Marianne" panose="02000000000000000000" pitchFamily="50" charset="0"/>
            </a:endParaRPr>
          </a:p>
        </p:txBody>
      </p:sp>
      <p:sp>
        <p:nvSpPr>
          <p:cNvPr id="39" name="CustomShape 4"/>
          <p:cNvSpPr/>
          <p:nvPr/>
        </p:nvSpPr>
        <p:spPr>
          <a:xfrm>
            <a:off x="431640" y="910080"/>
            <a:ext cx="11232360" cy="718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 panose="02000000000000000000" pitchFamily="50" charset="0"/>
                <a:ea typeface="DejaVu Sans"/>
              </a:rPr>
              <a:t>PLU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Marianne" panose="02000000000000000000" pitchFamily="50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677" y="2372760"/>
            <a:ext cx="4919323" cy="3768370"/>
          </a:xfrm>
          <a:prstGeom prst="rect">
            <a:avLst/>
          </a:prstGeom>
        </p:spPr>
      </p:pic>
      <p:sp>
        <p:nvSpPr>
          <p:cNvPr id="3" name="CustomShape 4">
            <a:extLst>
              <a:ext uri="{FF2B5EF4-FFF2-40B4-BE49-F238E27FC236}">
                <a16:creationId xmlns:a16="http://schemas.microsoft.com/office/drawing/2014/main" id="{5D8ECA65-024C-83EE-50A9-27A507AB11A3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CustomShape 5">
            <a:extLst>
              <a:ext uri="{FF2B5EF4-FFF2-40B4-BE49-F238E27FC236}">
                <a16:creationId xmlns:a16="http://schemas.microsoft.com/office/drawing/2014/main" id="{BA65AE0E-CB4F-4498-773B-2BCCF6B40077}"/>
              </a:ext>
            </a:extLst>
          </p:cNvPr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761363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52CB7B78-BF26-495D-9E25-F55CCADBE404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2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Contexte de l’opération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431640" y="2114640"/>
            <a:ext cx="4832280" cy="344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 algn="just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Contexte &amp; Objectifs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 algn="just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L’ancienne prison St Michel est un site emblématique et historique pour les toulousains. Le ministère de la justice souhaite y développer une future cité judiciaire. Pour cela une première opération de préservation du patrimoine est engagée. 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 algn="just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Son objectif est de mettre en sécurité l’ensemble du site en démolissant les bâtiments annexes et en curant le bâtiment historique. 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 algn="just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Ces travaux de préservation consisteront en une démolition, désamiantage, déplombage, dépollution et vérification structurelle des bâtiments conservés.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CustomShape 4"/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3" name="Image 7"/>
          <p:cNvPicPr/>
          <p:nvPr/>
        </p:nvPicPr>
        <p:blipFill>
          <a:blip r:embed="rId2"/>
          <a:stretch/>
        </p:blipFill>
        <p:spPr>
          <a:xfrm>
            <a:off x="6202800" y="2114640"/>
            <a:ext cx="4592520" cy="3444120"/>
          </a:xfrm>
          <a:prstGeom prst="rect">
            <a:avLst/>
          </a:prstGeom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81511DB-2011-53F3-4274-2A422C2C6657}"/>
              </a:ext>
            </a:extLst>
          </p:cNvPr>
          <p:cNvSpPr txBox="1"/>
          <p:nvPr/>
        </p:nvSpPr>
        <p:spPr>
          <a:xfrm>
            <a:off x="6115050" y="5649862"/>
            <a:ext cx="48221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  <a:latin typeface="Marianne" panose="02000000000000000000" pitchFamily="2" charset="0"/>
              </a:rPr>
              <a:t>Visite obligatoire du site : vendredi 26 septembre 14h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178AA1C5-5EED-42E5-A9F2-2D77E88A814A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3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Programme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CustomShape 3"/>
          <p:cNvSpPr/>
          <p:nvPr/>
        </p:nvSpPr>
        <p:spPr>
          <a:xfrm>
            <a:off x="11352960" y="5896080"/>
            <a:ext cx="552960" cy="66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7" name="Image 24"/>
          <p:cNvPicPr/>
          <p:nvPr/>
        </p:nvPicPr>
        <p:blipFill>
          <a:blip r:embed="rId3"/>
          <a:srcRect l="16539" b="766"/>
          <a:stretch/>
        </p:blipFill>
        <p:spPr>
          <a:xfrm>
            <a:off x="7047720" y="2047680"/>
            <a:ext cx="4577040" cy="4114800"/>
          </a:xfrm>
          <a:prstGeom prst="rect">
            <a:avLst/>
          </a:prstGeom>
          <a:ln>
            <a:noFill/>
          </a:ln>
        </p:spPr>
      </p:pic>
      <p:sp>
        <p:nvSpPr>
          <p:cNvPr id="108" name="CustomShape 4"/>
          <p:cNvSpPr/>
          <p:nvPr/>
        </p:nvSpPr>
        <p:spPr>
          <a:xfrm>
            <a:off x="6140880" y="2307600"/>
            <a:ext cx="654480" cy="515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9" name="CustomShape 5"/>
          <p:cNvSpPr/>
          <p:nvPr/>
        </p:nvSpPr>
        <p:spPr>
          <a:xfrm>
            <a:off x="515880" y="2035800"/>
            <a:ext cx="6524640" cy="397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Curage du site :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démolir, désamianter et dépolluer le site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Cela comprend notamment (hors Castelet) :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7030A0"/>
              </a:buClr>
              <a:buFont typeface="Times New Roman"/>
              <a:buChar char="-"/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Des bâtiments annexes (</a:t>
            </a:r>
            <a:r>
              <a:rPr lang="fr-FR" sz="14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en rouge</a:t>
            </a: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) : la superficie des bâtiments annexes, extensions est d’environ 3 200 m². Ces extensions ont été réalisé entre 1950 et 1990 et sont de matériaux et de conception structurelle différents = démolition, désamiantage, déplombage, dépollution. 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7030A0"/>
              </a:buClr>
              <a:buFont typeface="Times New Roman"/>
              <a:buChar char="-"/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Le panoptique/bâtiment historique (en noir) :  la surface de plancher du bâtiment historique est d’environ 5 700 m². Il date de 1865. Ce bâtiment est conservé et préservé. Il a subi quelques modifications au fil du temps = curage, désamiantage et déplombage.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  <a:buClr>
                <a:srgbClr val="7030A0"/>
              </a:buClr>
              <a:buFont typeface="Times New Roman"/>
              <a:buChar char="-"/>
            </a:pP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Des extensions du bâtiment historique (</a:t>
            </a:r>
            <a:r>
              <a:rPr lang="fr-FR" sz="1400" b="0" strike="noStrike" spc="-1" dirty="0">
                <a:solidFill>
                  <a:srgbClr val="FFC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en jaune</a:t>
            </a:r>
            <a:r>
              <a:rPr lang="fr-FR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) : une vérification structurelle préalable pour la pérennité du panoptique = démolition, désamiantage, déplombage, dépollution.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CustomShape 6"/>
          <p:cNvSpPr/>
          <p:nvPr/>
        </p:nvSpPr>
        <p:spPr>
          <a:xfrm>
            <a:off x="11476080" y="5448960"/>
            <a:ext cx="375480" cy="47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2" name="CustomShape 8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3" name="Image 14"/>
          <p:cNvPicPr/>
          <p:nvPr/>
        </p:nvPicPr>
        <p:blipFill>
          <a:blip r:embed="rId3"/>
          <a:srcRect t="93096" r="82553" b="766"/>
          <a:stretch/>
        </p:blipFill>
        <p:spPr>
          <a:xfrm>
            <a:off x="6765480" y="6178320"/>
            <a:ext cx="1340280" cy="363960"/>
          </a:xfrm>
          <a:prstGeom prst="rect">
            <a:avLst/>
          </a:prstGeom>
          <a:ln>
            <a:noFill/>
          </a:ln>
        </p:spPr>
      </p:pic>
      <p:sp>
        <p:nvSpPr>
          <p:cNvPr id="2" name="CustomShape 4">
            <a:extLst>
              <a:ext uri="{FF2B5EF4-FFF2-40B4-BE49-F238E27FC236}">
                <a16:creationId xmlns:a16="http://schemas.microsoft.com/office/drawing/2014/main" id="{232E0078-002C-C288-EA12-E96AE2CC46EC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91C6B9-ADEE-4AA9-DA14-45FF337E1A37}"/>
              </a:ext>
            </a:extLst>
          </p:cNvPr>
          <p:cNvSpPr/>
          <p:nvPr/>
        </p:nvSpPr>
        <p:spPr>
          <a:xfrm>
            <a:off x="8820150" y="5448960"/>
            <a:ext cx="722010" cy="7293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F07A42-47AD-819E-703B-41DB4B00850D}"/>
              </a:ext>
            </a:extLst>
          </p:cNvPr>
          <p:cNvSpPr txBox="1"/>
          <p:nvPr/>
        </p:nvSpPr>
        <p:spPr>
          <a:xfrm>
            <a:off x="8572020" y="6202180"/>
            <a:ext cx="1457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accent1"/>
                </a:solidFill>
                <a:latin typeface="Marianne" panose="02000000000000000000" pitchFamily="2" charset="0"/>
              </a:rPr>
              <a:t>Hors périmètre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8DE2A7D3-ABC6-4D81-8879-8CAF8FC83825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4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Présentation de la MOA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CustomShape 3"/>
          <p:cNvSpPr/>
          <p:nvPr/>
        </p:nvSpPr>
        <p:spPr>
          <a:xfrm>
            <a:off x="11352960" y="5896080"/>
            <a:ext cx="552960" cy="66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7" name="CustomShape 4"/>
          <p:cNvSpPr/>
          <p:nvPr/>
        </p:nvSpPr>
        <p:spPr>
          <a:xfrm>
            <a:off x="515880" y="2035800"/>
            <a:ext cx="6524640" cy="397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Organigramme de la MOA 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5"/>
          <p:cNvSpPr/>
          <p:nvPr/>
        </p:nvSpPr>
        <p:spPr>
          <a:xfrm>
            <a:off x="11476080" y="5448960"/>
            <a:ext cx="375480" cy="47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7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1" name="Picture 2"/>
          <p:cNvPicPr/>
          <p:nvPr/>
        </p:nvPicPr>
        <p:blipFill>
          <a:blip r:embed="rId3"/>
          <a:stretch/>
        </p:blipFill>
        <p:spPr>
          <a:xfrm>
            <a:off x="4125960" y="2288160"/>
            <a:ext cx="7349760" cy="3475080"/>
          </a:xfrm>
          <a:prstGeom prst="rect">
            <a:avLst/>
          </a:prstGeom>
          <a:ln>
            <a:noFill/>
          </a:ln>
        </p:spPr>
      </p:pic>
      <p:sp>
        <p:nvSpPr>
          <p:cNvPr id="122" name="CustomShape 8"/>
          <p:cNvSpPr/>
          <p:nvPr/>
        </p:nvSpPr>
        <p:spPr>
          <a:xfrm>
            <a:off x="539640" y="2587320"/>
            <a:ext cx="3052440" cy="210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Ministère de la Justice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DIR SG SUD / DI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Cité Administrative de Toulouse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1, place Emile Blouin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CS 20009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31952 TOULOUSE Cedex 9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9"/>
          <p:cNvSpPr/>
          <p:nvPr/>
        </p:nvSpPr>
        <p:spPr>
          <a:xfrm>
            <a:off x="527040" y="4690080"/>
            <a:ext cx="3359160" cy="150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marL="5976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Correspondant 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976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Charlène CASTELLA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976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P : 06 19 58 75 53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976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M : </a:t>
            </a:r>
            <a:r>
              <a:rPr lang="fr-FR" sz="1400" b="0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charlene.castella@justice.gouv.fr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A2BEC57D-223B-736E-2115-CAA5A464F0D6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424F872-1389-4B15-AB03-C307AF54987E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5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Mission de MOE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CustomShape 3"/>
          <p:cNvSpPr/>
          <p:nvPr/>
        </p:nvSpPr>
        <p:spPr>
          <a:xfrm>
            <a:off x="11352960" y="5896080"/>
            <a:ext cx="552960" cy="66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CustomShape 4"/>
          <p:cNvSpPr/>
          <p:nvPr/>
        </p:nvSpPr>
        <p:spPr>
          <a:xfrm>
            <a:off x="515880" y="1957320"/>
            <a:ext cx="652464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Planning prévisionnel 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5"/>
          <p:cNvSpPr/>
          <p:nvPr/>
        </p:nvSpPr>
        <p:spPr>
          <a:xfrm>
            <a:off x="11476080" y="5448960"/>
            <a:ext cx="375480" cy="47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7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8"/>
          <p:cNvSpPr/>
          <p:nvPr/>
        </p:nvSpPr>
        <p:spPr>
          <a:xfrm>
            <a:off x="539640" y="2430360"/>
            <a:ext cx="10641960" cy="90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DIA : 3 mois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Calibri"/>
              </a:rPr>
              <a:t>AVP : 1,5 mois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Calibri"/>
              </a:rPr>
              <a:t>PRO/DCE : 1,5 mois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9"/>
          <p:cNvSpPr/>
          <p:nvPr/>
        </p:nvSpPr>
        <p:spPr>
          <a:xfrm>
            <a:off x="431640" y="3618000"/>
            <a:ext cx="652464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Compétence équipe MOE 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CustomShape 10"/>
          <p:cNvSpPr/>
          <p:nvPr/>
        </p:nvSpPr>
        <p:spPr>
          <a:xfrm>
            <a:off x="455400" y="4065120"/>
            <a:ext cx="4429800" cy="1126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Architecte (inscrit à l’ordre des architectes) - démolition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Calibri"/>
              </a:rPr>
              <a:t>Ingénierie structure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Calibri"/>
              </a:rPr>
              <a:t>Economie de la construction (OPQTECC 2.1)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11"/>
          <p:cNvSpPr/>
          <p:nvPr/>
        </p:nvSpPr>
        <p:spPr>
          <a:xfrm>
            <a:off x="431640" y="5444640"/>
            <a:ext cx="652464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Enveloppe affectée aux travaux: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CustomShape 12"/>
          <p:cNvSpPr/>
          <p:nvPr/>
        </p:nvSpPr>
        <p:spPr>
          <a:xfrm>
            <a:off x="455400" y="5917680"/>
            <a:ext cx="1064196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9080">
              <a:lnSpc>
                <a:spcPct val="106000"/>
              </a:lnSpc>
              <a:spcBef>
                <a:spcPts val="286"/>
              </a:spcBef>
              <a:spcAft>
                <a:spcPts val="28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Times New Roman"/>
              </a:rPr>
              <a:t>1 200 000 € HT (valeur juin 2025)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2F0D3540-595B-0972-AACF-576FAD7E1F7A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" name="Image 4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DD3D267E-9F8B-6515-F33A-911A1025D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738" y="2365525"/>
            <a:ext cx="5384622" cy="338534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493663CE-3DD7-4D65-AC98-8757DA18DF07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6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431640" y="1859760"/>
            <a:ext cx="5731920" cy="453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Architecte : Jacques-Jean ESQUIÉ (1817 – 1884)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Construction de la prison départementale : 1854 – 1867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Plan panoptique selon les principes du philosophe Jérémy Bentham et les prisons Pennsylvaniennes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Création d’un quartier des femmes et de mineurs 1872 - 1877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Projet de reconstruction sous forme d’une prison
cellulaire (cloisonnement des grands dortoirs) : 1911 – 1914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Lieu de mémoire pour les toulousains, 
incarcération des Résistants, « antichambre » de la déportation
et exécutions : 
Marcel Langer, guillotiné dans la cour du Castelet en 1943
André Malraux, avant son évasion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Construction des ateliers régionaux et travaux d’entretien : 1977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Désaffectation de la prison depuis octobre 2009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3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Histoire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9" name="Image 1"/>
          <p:cNvPicPr/>
          <p:nvPr/>
        </p:nvPicPr>
        <p:blipFill>
          <a:blip r:embed="rId2"/>
          <a:srcRect l="1783" t="1789" r="2429" b="3379"/>
          <a:stretch/>
        </p:blipFill>
        <p:spPr>
          <a:xfrm>
            <a:off x="8782920" y="4241880"/>
            <a:ext cx="2880720" cy="2061720"/>
          </a:xfrm>
          <a:prstGeom prst="rect">
            <a:avLst/>
          </a:prstGeom>
          <a:ln>
            <a:noFill/>
          </a:ln>
        </p:spPr>
      </p:pic>
      <p:pic>
        <p:nvPicPr>
          <p:cNvPr id="140" name="Image 2"/>
          <p:cNvPicPr/>
          <p:nvPr/>
        </p:nvPicPr>
        <p:blipFill>
          <a:blip r:embed="rId3"/>
          <a:srcRect l="2051" t="2170" r="1580" b="3169"/>
          <a:stretch/>
        </p:blipFill>
        <p:spPr>
          <a:xfrm>
            <a:off x="8782920" y="2356560"/>
            <a:ext cx="2875680" cy="1773360"/>
          </a:xfrm>
          <a:prstGeom prst="rect">
            <a:avLst/>
          </a:prstGeom>
          <a:ln>
            <a:noFill/>
          </a:ln>
        </p:spPr>
      </p:pic>
      <p:pic>
        <p:nvPicPr>
          <p:cNvPr id="141" name="Image 3"/>
          <p:cNvPicPr/>
          <p:nvPr/>
        </p:nvPicPr>
        <p:blipFill>
          <a:blip r:embed="rId4"/>
          <a:srcRect l="2215" t="1343" r="2658" b="1888"/>
          <a:stretch/>
        </p:blipFill>
        <p:spPr>
          <a:xfrm>
            <a:off x="6163920" y="2372760"/>
            <a:ext cx="2487960" cy="3911040"/>
          </a:xfrm>
          <a:prstGeom prst="rect">
            <a:avLst/>
          </a:prstGeom>
          <a:ln>
            <a:noFill/>
          </a:ln>
        </p:spPr>
      </p:pic>
      <p:sp>
        <p:nvSpPr>
          <p:cNvPr id="143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9D24C337-353C-E3C8-6907-2E925E2432B9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140EA79-98BB-45C4-BD5B-8652ECDCFCDE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7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Histoire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6" name="CustomShape 3"/>
          <p:cNvSpPr/>
          <p:nvPr/>
        </p:nvSpPr>
        <p:spPr>
          <a:xfrm>
            <a:off x="431640" y="173304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Éléments mémoriaux 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Le plan panoptique, un des derniers en France
Il s’organise autour d’une rotonde centrale 
avec 5 branches en étoile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7" name="Image 1"/>
          <p:cNvPicPr/>
          <p:nvPr/>
        </p:nvPicPr>
        <p:blipFill>
          <a:blip r:embed="rId2"/>
          <a:srcRect l="7050" t="3034" r="4148" b="3841"/>
          <a:stretch/>
        </p:blipFill>
        <p:spPr>
          <a:xfrm>
            <a:off x="5171400" y="1701720"/>
            <a:ext cx="6492240" cy="4654440"/>
          </a:xfrm>
          <a:prstGeom prst="rect">
            <a:avLst/>
          </a:prstGeom>
          <a:ln>
            <a:noFill/>
          </a:ln>
        </p:spPr>
      </p:pic>
      <p:pic>
        <p:nvPicPr>
          <p:cNvPr id="148" name="Image 2"/>
          <p:cNvPicPr/>
          <p:nvPr/>
        </p:nvPicPr>
        <p:blipFill>
          <a:blip r:embed="rId3"/>
          <a:srcRect l="3926" t="2625" r="3648" b="2226"/>
          <a:stretch/>
        </p:blipFill>
        <p:spPr>
          <a:xfrm>
            <a:off x="431640" y="3094560"/>
            <a:ext cx="4653360" cy="3261600"/>
          </a:xfrm>
          <a:prstGeom prst="rect">
            <a:avLst/>
          </a:prstGeom>
          <a:ln>
            <a:noFill/>
          </a:ln>
        </p:spPr>
      </p:pic>
      <p:sp>
        <p:nvSpPr>
          <p:cNvPr id="150" name="CustomShape 5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34E20292-A67F-79C2-07FF-84B0602CC0A7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7B546662-DCBF-44F7-A831-4057D5CB0D74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8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Histoire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2" name="Image 1"/>
          <p:cNvPicPr/>
          <p:nvPr/>
        </p:nvPicPr>
        <p:blipFill>
          <a:blip r:embed="rId2"/>
          <a:srcRect l="20341" t="3836" r="23975" b="7342"/>
          <a:stretch/>
        </p:blipFill>
        <p:spPr>
          <a:xfrm>
            <a:off x="7917120" y="1701720"/>
            <a:ext cx="3746520" cy="2905560"/>
          </a:xfrm>
          <a:prstGeom prst="rect">
            <a:avLst/>
          </a:prstGeom>
          <a:ln>
            <a:noFill/>
          </a:ln>
        </p:spPr>
      </p:pic>
      <p:sp>
        <p:nvSpPr>
          <p:cNvPr id="163" name="CustomShape 3"/>
          <p:cNvSpPr/>
          <p:nvPr/>
        </p:nvSpPr>
        <p:spPr>
          <a:xfrm>
            <a:off x="10758240" y="4287960"/>
            <a:ext cx="781200" cy="19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2018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4" name="Image 2"/>
          <p:cNvPicPr/>
          <p:nvPr/>
        </p:nvPicPr>
        <p:blipFill>
          <a:blip r:embed="rId3"/>
          <a:srcRect l="4883" r="17771" b="15354"/>
          <a:stretch/>
        </p:blipFill>
        <p:spPr>
          <a:xfrm>
            <a:off x="431640" y="3556080"/>
            <a:ext cx="3848760" cy="2859120"/>
          </a:xfrm>
          <a:prstGeom prst="rect">
            <a:avLst/>
          </a:prstGeom>
          <a:ln>
            <a:noFill/>
          </a:ln>
        </p:spPr>
      </p:pic>
      <p:sp>
        <p:nvSpPr>
          <p:cNvPr id="165" name="CustomShape 4"/>
          <p:cNvSpPr/>
          <p:nvPr/>
        </p:nvSpPr>
        <p:spPr>
          <a:xfrm>
            <a:off x="3368520" y="6101640"/>
            <a:ext cx="767160" cy="19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1945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6" name="Image 6"/>
          <p:cNvPicPr/>
          <p:nvPr/>
        </p:nvPicPr>
        <p:blipFill>
          <a:blip r:embed="rId4"/>
          <a:srcRect r="8550" b="9131"/>
          <a:stretch/>
        </p:blipFill>
        <p:spPr>
          <a:xfrm>
            <a:off x="4349160" y="3040200"/>
            <a:ext cx="3499560" cy="2375640"/>
          </a:xfrm>
          <a:prstGeom prst="rect">
            <a:avLst/>
          </a:prstGeom>
          <a:ln>
            <a:noFill/>
          </a:ln>
        </p:spPr>
      </p:pic>
      <p:sp>
        <p:nvSpPr>
          <p:cNvPr id="167" name="CustomShape 5"/>
          <p:cNvSpPr/>
          <p:nvPr/>
        </p:nvSpPr>
        <p:spPr>
          <a:xfrm>
            <a:off x="6920280" y="5105880"/>
            <a:ext cx="801000" cy="20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ptos"/>
              </a:rPr>
              <a:t>1965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6"/>
          <p:cNvSpPr/>
          <p:nvPr/>
        </p:nvSpPr>
        <p:spPr>
          <a:xfrm>
            <a:off x="431640" y="1863000"/>
            <a:ext cx="741708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Vues aériennes dans le temps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Peu d’évolution sur le panoptique, construction de bâtiments annexes tout autour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CustomShape 7"/>
          <p:cNvSpPr/>
          <p:nvPr/>
        </p:nvSpPr>
        <p:spPr>
          <a:xfrm>
            <a:off x="431640" y="3115440"/>
            <a:ext cx="384876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</a:rPr>
              <a:t>Une galerie couverte reliait le Castelet au panoptique. Potagers et cours de promenade individuelles.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0" name="CustomShape 8"/>
          <p:cNvSpPr/>
          <p:nvPr/>
        </p:nvSpPr>
        <p:spPr>
          <a:xfrm>
            <a:off x="4349160" y="5429160"/>
            <a:ext cx="349956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</a:rPr>
              <a:t>Galerie détruite. Grande cours de promenade collectives et terrain de sport.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CustomShape 9"/>
          <p:cNvSpPr/>
          <p:nvPr/>
        </p:nvSpPr>
        <p:spPr>
          <a:xfrm>
            <a:off x="7917120" y="4674960"/>
            <a:ext cx="3746520" cy="59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fr-FR" sz="1100" b="0" i="1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Marianne Light"/>
              </a:rPr>
              <a:t>Plusieurs bâtiment annexes : les cuisines, les ateliers régionaux, salles de sport, buanderie professionnelle et parloirs</a:t>
            </a:r>
            <a:r>
              <a:rPr lang="fr-FR" sz="1100" b="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 Light"/>
              </a:rPr>
              <a:t>.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CustomShape 10"/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Etude de faisabilité Prison St Michel - </a:t>
            </a:r>
            <a:r>
              <a:rPr lang="fr-FR" sz="1339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CustomShape 11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3019BAC-FCAA-4957-8C8F-6C011100549B}" type="slidenum">
              <a:rPr lang="fr-FR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Raleway"/>
                <a:ea typeface="DejaVu Sans"/>
              </a:rPr>
              <a:t>9</a:t>
            </a:fld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CustomShape 2"/>
          <p:cNvSpPr/>
          <p:nvPr/>
        </p:nvSpPr>
        <p:spPr>
          <a:xfrm>
            <a:off x="431640" y="910080"/>
            <a:ext cx="11232000" cy="7185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90000"/>
              </a:lnSpc>
            </a:pPr>
            <a:r>
              <a:rPr lang="fr-FR" sz="374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État des lieux - sanitaire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431640" y="2234160"/>
            <a:ext cx="10656360" cy="38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600" b="1" strike="noStrike" spc="-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Végétation envahissante: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20">
              <a:lnSpc>
                <a:spcPct val="100000"/>
              </a:lnSpc>
              <a:spcBef>
                <a:spcPts val="533"/>
              </a:spcBef>
              <a:spcAft>
                <a:spcPts val="1066"/>
              </a:spcAft>
            </a:pPr>
            <a:r>
              <a:rPr lang="fr-FR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Marianne"/>
              </a:rPr>
              <a:t>Fortes dégradations par la végétation et inaccessibilité de certains espaces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7" name="Image 1"/>
          <p:cNvPicPr/>
          <p:nvPr/>
        </p:nvPicPr>
        <p:blipFill>
          <a:blip r:embed="rId2"/>
          <a:srcRect l="2143"/>
          <a:stretch/>
        </p:blipFill>
        <p:spPr>
          <a:xfrm>
            <a:off x="401760" y="3911040"/>
            <a:ext cx="3612600" cy="2445120"/>
          </a:xfrm>
          <a:prstGeom prst="rect">
            <a:avLst/>
          </a:prstGeom>
          <a:ln>
            <a:noFill/>
          </a:ln>
        </p:spPr>
      </p:pic>
      <p:pic>
        <p:nvPicPr>
          <p:cNvPr id="178" name="Image 2"/>
          <p:cNvPicPr/>
          <p:nvPr/>
        </p:nvPicPr>
        <p:blipFill>
          <a:blip r:embed="rId3"/>
          <a:stretch/>
        </p:blipFill>
        <p:spPr>
          <a:xfrm>
            <a:off x="4123800" y="3911040"/>
            <a:ext cx="3687120" cy="2442240"/>
          </a:xfrm>
          <a:prstGeom prst="rect">
            <a:avLst/>
          </a:prstGeom>
          <a:ln>
            <a:noFill/>
          </a:ln>
        </p:spPr>
      </p:pic>
      <p:pic>
        <p:nvPicPr>
          <p:cNvPr id="179" name="Image 8"/>
          <p:cNvPicPr/>
          <p:nvPr/>
        </p:nvPicPr>
        <p:blipFill>
          <a:blip r:embed="rId4"/>
          <a:stretch/>
        </p:blipFill>
        <p:spPr>
          <a:xfrm>
            <a:off x="7920360" y="3911040"/>
            <a:ext cx="1818360" cy="2445120"/>
          </a:xfrm>
          <a:prstGeom prst="rect">
            <a:avLst/>
          </a:prstGeom>
          <a:ln>
            <a:noFill/>
          </a:ln>
        </p:spPr>
      </p:pic>
      <p:pic>
        <p:nvPicPr>
          <p:cNvPr id="180" name="Image 10"/>
          <p:cNvPicPr/>
          <p:nvPr/>
        </p:nvPicPr>
        <p:blipFill>
          <a:blip r:embed="rId5"/>
          <a:stretch/>
        </p:blipFill>
        <p:spPr>
          <a:xfrm>
            <a:off x="9853200" y="3911040"/>
            <a:ext cx="1817640" cy="2442240"/>
          </a:xfrm>
          <a:prstGeom prst="rect">
            <a:avLst/>
          </a:prstGeom>
          <a:ln>
            <a:noFill/>
          </a:ln>
        </p:spPr>
      </p:pic>
      <p:sp>
        <p:nvSpPr>
          <p:cNvPr id="181" name="CustomShape 4"/>
          <p:cNvSpPr/>
          <p:nvPr/>
        </p:nvSpPr>
        <p:spPr>
          <a:xfrm>
            <a:off x="431640" y="6396480"/>
            <a:ext cx="3832200" cy="46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SG/DIRSG </a:t>
            </a:r>
            <a:r>
              <a:rPr lang="fr-FR" sz="1000" b="1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SUD</a:t>
            </a:r>
            <a:r>
              <a:rPr lang="fr-FR" sz="10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/ DI 	</a:t>
            </a:r>
            <a:endParaRPr lang="fr-FR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A5402FA7-F16F-A54D-9EE3-4FE12EE127BF}"/>
              </a:ext>
            </a:extLst>
          </p:cNvPr>
          <p:cNvSpPr/>
          <p:nvPr/>
        </p:nvSpPr>
        <p:spPr>
          <a:xfrm>
            <a:off x="6359400" y="473040"/>
            <a:ext cx="5304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Maîtrise d’</a:t>
            </a:r>
            <a:r>
              <a:rPr lang="fr-FR" sz="1339" b="1" strike="noStrike" spc="-1" dirty="0" err="1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oeuvre</a:t>
            </a:r>
            <a:r>
              <a:rPr lang="fr-FR" sz="1339" b="1" strike="noStrike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 Prison St Michel - </a:t>
            </a:r>
            <a:r>
              <a:rPr lang="fr-FR" sz="1339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Marianne"/>
                <a:ea typeface="DejaVu Sans"/>
              </a:rPr>
              <a:t>curage</a:t>
            </a:r>
            <a:endParaRPr lang="fr-FR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1203</Words>
  <Application>Microsoft Office PowerPoint</Application>
  <PresentationFormat>Grand écran</PresentationFormat>
  <Paragraphs>157</Paragraphs>
  <Slides>17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8" baseType="lpstr">
      <vt:lpstr>Aptos</vt:lpstr>
      <vt:lpstr>Aptos Display</vt:lpstr>
      <vt:lpstr>Arial</vt:lpstr>
      <vt:lpstr>Marianne</vt:lpstr>
      <vt:lpstr>Marianne Light</vt:lpstr>
      <vt:lpstr>Raleway</vt:lpstr>
      <vt:lpstr>Symbol</vt:lpstr>
      <vt:lpstr>Times New Roman</vt:lpstr>
      <vt:lpstr>Wingdings</vt:lpstr>
      <vt:lpstr>Office Theme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MinisteredelaJustice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Etude de faisabilité  PRISON ST MICHEL</dc:title>
  <dc:subject/>
  <dc:creator/>
  <dc:description/>
  <cp:lastModifiedBy>CASTELLA Charlene</cp:lastModifiedBy>
  <cp:revision>2</cp:revision>
  <dcterms:created xsi:type="dcterms:W3CDTF">2025-09-12T17:37:49Z</dcterms:created>
  <dcterms:modified xsi:type="dcterms:W3CDTF">2025-09-15T08:47:06Z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MinisteredelaJustice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4</vt:i4>
  </property>
  <property fmtid="{D5CDD505-2E9C-101B-9397-08002B2CF9AE}" pid="9" name="PresentationFormat">
    <vt:lpwstr>Grand écran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17</vt:i4>
  </property>
</Properties>
</file>