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7" r:id="rId2"/>
    <p:sldId id="258" r:id="rId3"/>
    <p:sldId id="261" r:id="rId4"/>
    <p:sldId id="259" r:id="rId5"/>
    <p:sldId id="260" r:id="rId6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73" d="100"/>
          <a:sy n="73" d="100"/>
        </p:scale>
        <p:origin x="8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AF8D7A-B4CC-455F-8940-C6A3043CB12D}" type="datetimeFigureOut">
              <a:rPr lang="fr-FR" smtClean="0"/>
              <a:t>24/06/2025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2EDF13-B187-4270-951B-82B3B4F3D0D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67028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FB8BCDA-2497-D689-C426-2635F932CE9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B6D1C9E4-68FA-B45A-E0B8-7CE7323B9F5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C232E745-5704-68BE-7869-B107BC5DF2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FC088D-E3AE-4D30-B43E-301497342254}" type="datetime1">
              <a:rPr lang="fr-FR" smtClean="0"/>
              <a:t>24/06/2025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EB129D23-AD13-D7F9-2D9B-A55F0C906F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Marché M1165 – 2025 : ENCADREMENT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A7854B39-CB56-028E-5F5E-B0134030C3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BFC997-189E-4371-B874-333D3090AA6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274878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3CD10DE-D8C8-D56D-B58E-68FD6FCB17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80A16E19-12A6-1FB0-F7CD-395C8F3C73F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257A8A5F-35D3-5FF2-59C5-38F9043717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F5AF8E-B879-4659-9624-4DC71D39C4ED}" type="datetime1">
              <a:rPr lang="fr-FR" smtClean="0"/>
              <a:t>24/06/2025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04056B08-23FC-9CC0-41BE-7F7E0147F9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Marché M1165 – 2025 : ENCADREMENT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6C232B3B-B1B2-5440-86E5-1FD5E23089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BFC997-189E-4371-B874-333D3090AA6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252236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F29D2C54-7E44-D2A2-FD26-70897CB3D8D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77967758-9470-2500-9615-C699C0B3AC1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F9CB352-B0E9-5666-40B2-CFE1C357E3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E01BB4-F26A-4D20-BD54-F2A87505E83E}" type="datetime1">
              <a:rPr lang="fr-FR" smtClean="0"/>
              <a:t>24/06/2025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03787377-160F-8EEF-C57A-DE085A932B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Marché M1165 – 2025 : ENCADREMENT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4F12D66-AEC8-8AB3-9D00-637308D668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BFC997-189E-4371-B874-333D3090AA6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910220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3762D7B-3E05-26DF-E84B-EA3B5C10C3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3227BB2-6D1C-DE59-1494-4497954EA5A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6945552-E852-5380-7725-DD521E5984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13E97E-9ACC-4399-AD47-9DA024806EFD}" type="datetime1">
              <a:rPr lang="fr-FR" smtClean="0"/>
              <a:t>24/06/2025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B788B80C-501B-BC78-214B-92522B6AB6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Marché M1165 – 2025 : ENCADREMENT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FB2B7F6-78B7-7DB4-6FF8-A0A2CDEAD8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BFC997-189E-4371-B874-333D3090AA6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584742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4CF17FA-DED0-02BB-CA26-966CD4F4EF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7804B0C-33EA-9DE1-7B2B-EC750130FBA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8EBB658-6509-A04A-1026-700028EAD5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0F631C-9036-418F-B1C9-F6A137C4728A}" type="datetime1">
              <a:rPr lang="fr-FR" smtClean="0"/>
              <a:t>24/06/2025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1110993-0B17-9B2D-B4C6-BED759F76E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Marché M1165 – 2025 : ENCADREMENT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3B3F6EF-1BB3-B814-C489-A626361A60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BFC997-189E-4371-B874-333D3090AA6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123463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A308813-8612-9FCD-DCC3-E91C689CFF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C95FD41-2BCB-253A-E3B4-58FD7180259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31A7DDF0-AC1C-8525-7ED8-B89398C46CF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BEE6B7CC-938B-4AF8-56DB-C0EC33F0E8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B578C4-BDAF-4CA2-A45E-4E037D32516E}" type="datetime1">
              <a:rPr lang="fr-FR" smtClean="0"/>
              <a:t>24/06/2025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497FBDF5-FD4C-7ACF-BB42-CC9BA5A540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Marché M1165 – 2025 : ENCADREMENT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ABB99B3A-F7C6-DBAC-F4BC-1463DD5E84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BFC997-189E-4371-B874-333D3090AA6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167711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0020665-2203-AFE8-0A7B-4FCD6F09B5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4643B8F-AB47-B5C0-EA7F-449F495E4CE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A47E97F2-A4F6-21D2-699E-6F8662E2DAE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167745B0-A7F5-C9B5-6DAF-D404F505406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D2309F52-373B-C6FD-DA32-B6C113771A8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61D83AB2-27FB-0B14-6F82-95D37E2D2B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CC2F7E-688D-4177-82DA-63C8A384EB49}" type="datetime1">
              <a:rPr lang="fr-FR" smtClean="0"/>
              <a:t>24/06/2025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B5A323F9-28A6-34C7-6BAE-0E89E3EE91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Marché M1165 – 2025 : ENCADREMENT</a:t>
            </a:r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C0BB22A6-AA71-9E3F-8A79-6AF090871B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BFC997-189E-4371-B874-333D3090AA6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510287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1DF2707-712C-7BBB-F126-73DF4921B1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64CB6B84-14FF-4C4B-5433-C2E843F1BB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8EA8E4-A4A9-4590-83BC-DAE987B6852F}" type="datetime1">
              <a:rPr lang="fr-FR" smtClean="0"/>
              <a:t>24/06/2025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AE2A8CBA-C047-CE87-2F6C-E5A44DC06C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Marché M1165 – 2025 : ENCADREMENT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5B5E301E-46CE-CDD1-86C4-8F8888639D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BFC997-189E-4371-B874-333D3090AA6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103615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9807BA2B-62DB-74E6-A915-C2F3E9C1D1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EBFDDD-1204-4531-BF0E-1591A3C86490}" type="datetime1">
              <a:rPr lang="fr-FR" smtClean="0"/>
              <a:t>24/06/2025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E5B351F0-4FE8-3146-BDF4-39DD58CA86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Marché M1165 – 2025 : ENCADREMENT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0962713E-DC57-9204-4CE2-837E9BEAF8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BFC997-189E-4371-B874-333D3090AA6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029928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B186293-66F2-8872-38B5-FC2FDD710E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18CD2BBC-9899-C451-ECDF-B7A39F8B0BB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CD502F7F-41AB-1979-C8E3-153F79804E2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EC894567-3560-5CAB-0E79-A64D59E32B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16C95-8ECB-4759-BDBF-A65AD97FBA3A}" type="datetime1">
              <a:rPr lang="fr-FR" smtClean="0"/>
              <a:t>24/06/2025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33E7BC2D-0436-A221-F3AA-D1F5D62078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Marché M1165 – 2025 : ENCADREMENT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61887235-5079-1DF9-0203-716A9F78E6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BFC997-189E-4371-B874-333D3090AA6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9614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0C3565B-A718-BE54-6CD1-ED8C6AE47B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8261C26A-0261-57CE-5482-1B9228ABC7E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DC679A7A-9636-39FE-45A1-CC947C43E01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482DA32D-6997-F27A-8DA7-0844725272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0712DC-9D44-49A5-959E-7B2E9F92C575}" type="datetime1">
              <a:rPr lang="fr-FR" smtClean="0"/>
              <a:t>24/06/2025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2122AB12-957A-F1B5-230B-315C4DE6D0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Marché M1165 – 2025 : ENCADREMENT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A18A97C-A6BE-DED6-26EB-C5CEDB2FBF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BFC997-189E-4371-B874-333D3090AA6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042766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5D2BCE78-C571-46AC-0BC7-FB079980B2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56852A4-5F0F-04CB-5DB9-EAF393F2C65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F09B707B-E150-20F8-53C2-3F2DD1CFD94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00D6C7C-40C8-4650-9934-0E020960BAA5}" type="datetime1">
              <a:rPr lang="fr-FR" smtClean="0"/>
              <a:t>24/06/2025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B8036AC7-C7F2-5E3F-BD34-74A0727394F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r>
              <a:rPr lang="fr-FR"/>
              <a:t>Marché M1165 – 2025 : ENCADREMENT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1830122-3CB8-F578-E2E7-607203B8106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ABFC997-189E-4371-B874-333D3090AA6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079943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jp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18.png"/><Relationship Id="rId18" Type="http://schemas.openxmlformats.org/officeDocument/2006/relationships/image" Target="../media/image23.png"/><Relationship Id="rId3" Type="http://schemas.openxmlformats.org/officeDocument/2006/relationships/image" Target="../media/image8.png"/><Relationship Id="rId21" Type="http://schemas.openxmlformats.org/officeDocument/2006/relationships/image" Target="../media/image26.png"/><Relationship Id="rId7" Type="http://schemas.openxmlformats.org/officeDocument/2006/relationships/image" Target="../media/image12.png"/><Relationship Id="rId12" Type="http://schemas.openxmlformats.org/officeDocument/2006/relationships/image" Target="../media/image17.png"/><Relationship Id="rId17" Type="http://schemas.openxmlformats.org/officeDocument/2006/relationships/image" Target="../media/image22.png"/><Relationship Id="rId2" Type="http://schemas.openxmlformats.org/officeDocument/2006/relationships/image" Target="../media/image1.jpg"/><Relationship Id="rId16" Type="http://schemas.openxmlformats.org/officeDocument/2006/relationships/image" Target="../media/image21.png"/><Relationship Id="rId20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11" Type="http://schemas.openxmlformats.org/officeDocument/2006/relationships/image" Target="../media/image16.png"/><Relationship Id="rId24" Type="http://schemas.openxmlformats.org/officeDocument/2006/relationships/image" Target="../media/image29.png"/><Relationship Id="rId5" Type="http://schemas.openxmlformats.org/officeDocument/2006/relationships/image" Target="../media/image10.png"/><Relationship Id="rId15" Type="http://schemas.openxmlformats.org/officeDocument/2006/relationships/image" Target="../media/image20.png"/><Relationship Id="rId23" Type="http://schemas.openxmlformats.org/officeDocument/2006/relationships/image" Target="../media/image28.png"/><Relationship Id="rId10" Type="http://schemas.openxmlformats.org/officeDocument/2006/relationships/image" Target="../media/image15.png"/><Relationship Id="rId19" Type="http://schemas.openxmlformats.org/officeDocument/2006/relationships/image" Target="../media/image24.png"/><Relationship Id="rId4" Type="http://schemas.openxmlformats.org/officeDocument/2006/relationships/image" Target="../media/image9.png"/><Relationship Id="rId9" Type="http://schemas.openxmlformats.org/officeDocument/2006/relationships/image" Target="../media/image14.png"/><Relationship Id="rId14" Type="http://schemas.openxmlformats.org/officeDocument/2006/relationships/image" Target="../media/image19.png"/><Relationship Id="rId22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6938EF-99CE-7DA0-4A6A-84CCDEB1B3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Image 24" descr="Une image contenant Police, typographie, texte, Graphique&#10;&#10;Le contenu généré par l’IA peut être incorrect.">
            <a:extLst>
              <a:ext uri="{FF2B5EF4-FFF2-40B4-BE49-F238E27FC236}">
                <a16:creationId xmlns:a16="http://schemas.microsoft.com/office/drawing/2014/main" id="{61CAFB79-EB77-D7FB-3538-9408F7A2E300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1470239" y="1832924"/>
            <a:ext cx="3895725" cy="571500"/>
          </a:xfrm>
          <a:prstGeom prst="rect">
            <a:avLst/>
          </a:prstGeom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8ED9F54C-396E-FF6F-53F3-37C74F7982A6}"/>
              </a:ext>
            </a:extLst>
          </p:cNvPr>
          <p:cNvSpPr txBox="1"/>
          <p:nvPr/>
        </p:nvSpPr>
        <p:spPr>
          <a:xfrm>
            <a:off x="3470788" y="2237009"/>
            <a:ext cx="5958347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/>
              <a:t>La Cinémathèque française</a:t>
            </a:r>
          </a:p>
          <a:p>
            <a:endParaRPr lang="fr-FR" sz="2400" b="1" dirty="0"/>
          </a:p>
          <a:p>
            <a:r>
              <a:rPr lang="fr-FR" b="1" dirty="0"/>
              <a:t>Marché M1165 – 2025 : ENCADREMENT</a:t>
            </a:r>
          </a:p>
          <a:p>
            <a:r>
              <a:rPr lang="fr-FR" dirty="0"/>
              <a:t>ANNEXE 3BIS</a:t>
            </a:r>
          </a:p>
          <a:p>
            <a:r>
              <a:rPr lang="fr-FR" dirty="0"/>
              <a:t>Ouverture de l’exposition – Encapsulage - Préconisations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58583454-20B0-380B-336E-4C6D537F99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Marché M1165 – 2025 : ENCADREMENT</a:t>
            </a:r>
          </a:p>
        </p:txBody>
      </p:sp>
    </p:spTree>
    <p:extLst>
      <p:ext uri="{BB962C8B-B14F-4D97-AF65-F5344CB8AC3E}">
        <p14:creationId xmlns:p14="http://schemas.microsoft.com/office/powerpoint/2010/main" val="8374085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D80ABF-B415-0C62-76C9-06E760C58F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Image 24" descr="Une image contenant Police, typographie, texte, Graphique&#10;&#10;Le contenu généré par l’IA peut être incorrect.">
            <a:extLst>
              <a:ext uri="{FF2B5EF4-FFF2-40B4-BE49-F238E27FC236}">
                <a16:creationId xmlns:a16="http://schemas.microsoft.com/office/drawing/2014/main" id="{2266016F-A66E-1416-1708-215EFB5E7A7D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alphaModFix am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1470239" y="1832924"/>
            <a:ext cx="3895725" cy="571500"/>
          </a:xfrm>
          <a:prstGeom prst="rect">
            <a:avLst/>
          </a:prstGeom>
        </p:spPr>
      </p:pic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01C7CF9-24DE-2B8D-9033-DEFB71716D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Marché M1165 – 2025 : ENCADREMENT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B3ACF4E-B8A9-17A3-3536-CF3E410C33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BFC997-189E-4371-B874-333D3090AA64}" type="slidenum">
              <a:rPr lang="fr-FR" smtClean="0"/>
              <a:t>2</a:t>
            </a:fld>
            <a:endParaRPr lang="fr-FR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E824345C-DF92-BCC6-7CC0-224E8BB614F9}"/>
              </a:ext>
            </a:extLst>
          </p:cNvPr>
          <p:cNvSpPr txBox="1"/>
          <p:nvPr/>
        </p:nvSpPr>
        <p:spPr>
          <a:xfrm>
            <a:off x="2527178" y="1930911"/>
            <a:ext cx="713764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fr-FR" dirty="0">
              <a:solidFill>
                <a:srgbClr val="1F1F1F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>
                <a:solidFill>
                  <a:srgbClr val="1F1F1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Descriptif de la prestation 	d’encapsulage		Page 3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FR" dirty="0">
              <a:solidFill>
                <a:srgbClr val="1F1F1F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>
                <a:solidFill>
                  <a:srgbClr val="1F1F1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Pistes pour l’encapsulage				Page 4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FR" dirty="0">
              <a:solidFill>
                <a:srgbClr val="1F1F1F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>
                <a:solidFill>
                  <a:srgbClr val="1F1F1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Œuvres concernées par l’encapsulage		Page 5</a:t>
            </a:r>
          </a:p>
          <a:p>
            <a:endParaRPr lang="fr-FR" b="0" i="0" dirty="0">
              <a:solidFill>
                <a:srgbClr val="1F1F1F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76476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E5E284-1532-7434-30A3-9EE1A383D0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Image 24" descr="Une image contenant Police, typographie, texte, Graphique&#10;&#10;Le contenu généré par l’IA peut être incorrect.">
            <a:extLst>
              <a:ext uri="{FF2B5EF4-FFF2-40B4-BE49-F238E27FC236}">
                <a16:creationId xmlns:a16="http://schemas.microsoft.com/office/drawing/2014/main" id="{7EB7544E-1233-0459-18E0-199F593CA444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alphaModFix am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1470239" y="1832924"/>
            <a:ext cx="3895725" cy="571500"/>
          </a:xfrm>
          <a:prstGeom prst="rect">
            <a:avLst/>
          </a:prstGeom>
        </p:spPr>
      </p:pic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28199670-305F-D6DA-81B1-5B9BB05C30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Marché M1165 – 2025 : ENCADREMENT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B4B1EA83-E069-5052-1507-31703EB863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BFC997-189E-4371-B874-333D3090AA64}" type="slidenum">
              <a:rPr lang="fr-FR" smtClean="0"/>
              <a:t>3</a:t>
            </a:fld>
            <a:endParaRPr lang="fr-FR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F5DF2A1A-609A-862C-1FB1-560D87BA77DA}"/>
              </a:ext>
            </a:extLst>
          </p:cNvPr>
          <p:cNvSpPr txBox="1"/>
          <p:nvPr/>
        </p:nvSpPr>
        <p:spPr>
          <a:xfrm>
            <a:off x="2039886" y="1478737"/>
            <a:ext cx="8724900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rgbClr val="1F1F1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Le</a:t>
            </a:r>
            <a:r>
              <a:rPr lang="fr-FR" b="0" i="0" dirty="0">
                <a:solidFill>
                  <a:srgbClr val="1F1F1F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présent marché comprend une prestation d’encapsulage (</a:t>
            </a:r>
            <a:r>
              <a:rPr lang="fr-FR" sz="1400" dirty="0">
                <a:solidFill>
                  <a:srgbClr val="1F1F1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voir 1.4  du </a:t>
            </a:r>
            <a:r>
              <a:rPr lang="fr-FR" sz="1400" b="0" i="0" dirty="0">
                <a:solidFill>
                  <a:srgbClr val="1F1F1F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CCTP et de la DPGF</a:t>
            </a:r>
            <a:r>
              <a:rPr lang="fr-FR" b="0" i="0" dirty="0">
                <a:solidFill>
                  <a:srgbClr val="1F1F1F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) pour </a:t>
            </a:r>
            <a:r>
              <a:rPr lang="fr-FR" b="1" i="0" dirty="0">
                <a:solidFill>
                  <a:srgbClr val="1F1F1F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23</a:t>
            </a:r>
            <a:r>
              <a:rPr lang="fr-FR" b="0" i="0" dirty="0">
                <a:solidFill>
                  <a:srgbClr val="1F1F1F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œuvres. </a:t>
            </a:r>
            <a:r>
              <a:rPr lang="fr-FR" dirty="0">
                <a:solidFill>
                  <a:srgbClr val="1F1F1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Cette prestation concerne exclusivement des </a:t>
            </a:r>
            <a:r>
              <a:rPr lang="fr-FR" b="0" i="0" dirty="0">
                <a:solidFill>
                  <a:srgbClr val="1F1F1F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imprimés (livres à couverture rigide ou souple, magazines, albums de bande-dessinée…) (</a:t>
            </a:r>
            <a:r>
              <a:rPr lang="fr-FR" sz="1400" b="0" i="0" dirty="0">
                <a:solidFill>
                  <a:srgbClr val="1F1F1F"/>
                </a:solidFill>
                <a:effectLst/>
                <a:latin typeface="Google Sans"/>
              </a:rPr>
              <a:t>→ </a:t>
            </a:r>
            <a:r>
              <a:rPr lang="fr-FR" sz="1400" b="0" i="0" dirty="0">
                <a:solidFill>
                  <a:srgbClr val="1F1F1F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voir Annexe 3 et page 4 de ce document</a:t>
            </a:r>
            <a:r>
              <a:rPr lang="fr-FR" b="0" i="0" dirty="0">
                <a:solidFill>
                  <a:srgbClr val="1F1F1F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).</a:t>
            </a:r>
          </a:p>
          <a:p>
            <a:endParaRPr lang="fr-FR" dirty="0">
              <a:solidFill>
                <a:srgbClr val="1F1F1F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fr-FR" b="0" i="0" dirty="0">
                <a:solidFill>
                  <a:srgbClr val="1F1F1F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Il est demandé aux candidats d’apporter dans leur réponse une proposition de cadres en plexi pour ces 23 œuvres à encapsuler. Ces cadres devront répondre aux contraintes de conservation préventive habituelles</a:t>
            </a:r>
            <a:r>
              <a:rPr lang="fr-FR" dirty="0">
                <a:solidFill>
                  <a:srgbClr val="1F1F1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(voir 2.1 du CCTP). Certaines œuvres seront présentées ouvertes, d’autres seront </a:t>
            </a:r>
            <a:r>
              <a:rPr lang="fr-FR">
                <a:solidFill>
                  <a:srgbClr val="1F1F1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présentées fermées.</a:t>
            </a:r>
            <a:endParaRPr lang="fr-FR" dirty="0">
              <a:solidFill>
                <a:srgbClr val="1F1F1F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fr-FR" dirty="0">
              <a:solidFill>
                <a:srgbClr val="1F1F1F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fr-FR" dirty="0">
                <a:solidFill>
                  <a:srgbClr val="1F1F1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Pour répondre à une piste de la scénographie actuellement à l’étude, les candidats pourront proposer des références de cadres en plexi teintées, dans des coloris jaune ou vert d’eau/bleu vert (voir page 4 du présent annexe).</a:t>
            </a:r>
          </a:p>
        </p:txBody>
      </p:sp>
    </p:spTree>
    <p:extLst>
      <p:ext uri="{BB962C8B-B14F-4D97-AF65-F5344CB8AC3E}">
        <p14:creationId xmlns:p14="http://schemas.microsoft.com/office/powerpoint/2010/main" val="11852678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8EE7E14-D480-17C6-C374-D365112569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Groupe 25">
            <a:extLst>
              <a:ext uri="{FF2B5EF4-FFF2-40B4-BE49-F238E27FC236}">
                <a16:creationId xmlns:a16="http://schemas.microsoft.com/office/drawing/2014/main" id="{DF962603-2BAC-38E7-0455-7D58DF7A1E5B}"/>
              </a:ext>
            </a:extLst>
          </p:cNvPr>
          <p:cNvGrpSpPr/>
          <p:nvPr/>
        </p:nvGrpSpPr>
        <p:grpSpPr>
          <a:xfrm>
            <a:off x="5627401" y="1231246"/>
            <a:ext cx="5749006" cy="1925811"/>
            <a:chOff x="6099349" y="1421898"/>
            <a:chExt cx="5749006" cy="1925811"/>
          </a:xfrm>
        </p:grpSpPr>
        <p:pic>
          <p:nvPicPr>
            <p:cNvPr id="5" name="Image 4">
              <a:extLst>
                <a:ext uri="{FF2B5EF4-FFF2-40B4-BE49-F238E27FC236}">
                  <a16:creationId xmlns:a16="http://schemas.microsoft.com/office/drawing/2014/main" id="{C0859872-D901-AD46-3F44-18C71658BD3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841" b="2841"/>
            <a:stretch/>
          </p:blipFill>
          <p:spPr>
            <a:xfrm>
              <a:off x="8241216" y="1421898"/>
              <a:ext cx="2023630" cy="1922449"/>
            </a:xfrm>
            <a:prstGeom prst="rect">
              <a:avLst/>
            </a:prstGeom>
          </p:spPr>
        </p:pic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EC3461A9-267D-E7F9-5237-DE6FF3E95A7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6099349" y="1421898"/>
              <a:ext cx="1919100" cy="1925811"/>
            </a:xfrm>
            <a:prstGeom prst="rect">
              <a:avLst/>
            </a:prstGeom>
          </p:spPr>
        </p:pic>
        <p:pic>
          <p:nvPicPr>
            <p:cNvPr id="9" name="Image 8">
              <a:extLst>
                <a:ext uri="{FF2B5EF4-FFF2-40B4-BE49-F238E27FC236}">
                  <a16:creationId xmlns:a16="http://schemas.microsoft.com/office/drawing/2014/main" id="{449E7709-906C-42D2-E615-C1267142C82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806" b="7806"/>
            <a:stretch/>
          </p:blipFill>
          <p:spPr>
            <a:xfrm flipH="1">
              <a:off x="10454148" y="1421898"/>
              <a:ext cx="1394207" cy="1922449"/>
            </a:xfrm>
            <a:prstGeom prst="rect">
              <a:avLst/>
            </a:prstGeom>
          </p:spPr>
        </p:pic>
      </p:grpSp>
      <p:grpSp>
        <p:nvGrpSpPr>
          <p:cNvPr id="27" name="Groupe 26">
            <a:extLst>
              <a:ext uri="{FF2B5EF4-FFF2-40B4-BE49-F238E27FC236}">
                <a16:creationId xmlns:a16="http://schemas.microsoft.com/office/drawing/2014/main" id="{2330843A-066E-9EDE-4FBF-B1F0B00162AD}"/>
              </a:ext>
            </a:extLst>
          </p:cNvPr>
          <p:cNvGrpSpPr/>
          <p:nvPr/>
        </p:nvGrpSpPr>
        <p:grpSpPr>
          <a:xfrm>
            <a:off x="1301988" y="3368445"/>
            <a:ext cx="5753806" cy="1922450"/>
            <a:chOff x="6096000" y="3513651"/>
            <a:chExt cx="5753806" cy="1922450"/>
          </a:xfrm>
        </p:grpSpPr>
        <p:pic>
          <p:nvPicPr>
            <p:cNvPr id="13" name="Image 12" descr="Une image contenant texte, Rectangle, mur, cadre photo&#10;&#10;Le contenu généré par l’IA peut être incorrect.">
              <a:extLst>
                <a:ext uri="{FF2B5EF4-FFF2-40B4-BE49-F238E27FC236}">
                  <a16:creationId xmlns:a16="http://schemas.microsoft.com/office/drawing/2014/main" id="{5AFB7577-D1D9-E92B-5498-E3A247D43D3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4336" r="12023" b="10215"/>
            <a:stretch/>
          </p:blipFill>
          <p:spPr>
            <a:xfrm>
              <a:off x="8225209" y="3513651"/>
              <a:ext cx="1394207" cy="1922450"/>
            </a:xfrm>
            <a:prstGeom prst="rect">
              <a:avLst/>
            </a:prstGeom>
          </p:spPr>
        </p:pic>
        <p:pic>
          <p:nvPicPr>
            <p:cNvPr id="18" name="Image 17" descr="Une image contenant mur, cadre photo, art, habits&#10;&#10;Le contenu généré par l’IA peut être incorrect.">
              <a:extLst>
                <a:ext uri="{FF2B5EF4-FFF2-40B4-BE49-F238E27FC236}">
                  <a16:creationId xmlns:a16="http://schemas.microsoft.com/office/drawing/2014/main" id="{8A4F49D9-5DAF-DC90-B8BF-31FFF3080412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826176" y="3513651"/>
              <a:ext cx="2023630" cy="1922449"/>
            </a:xfrm>
            <a:prstGeom prst="rect">
              <a:avLst/>
            </a:prstGeom>
          </p:spPr>
        </p:pic>
        <p:pic>
          <p:nvPicPr>
            <p:cNvPr id="22" name="Image 21" descr="Une image contenant boîte, conception, jaune&#10;&#10;Le contenu généré par l’IA peut être incorrect.">
              <a:extLst>
                <a:ext uri="{FF2B5EF4-FFF2-40B4-BE49-F238E27FC236}">
                  <a16:creationId xmlns:a16="http://schemas.microsoft.com/office/drawing/2014/main" id="{66C9571D-68FF-9ADD-4462-6A5C33304572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96000" y="3513651"/>
              <a:ext cx="1922449" cy="1922449"/>
            </a:xfrm>
            <a:prstGeom prst="rect">
              <a:avLst/>
            </a:prstGeom>
          </p:spPr>
        </p:pic>
      </p:grpSp>
      <p:pic>
        <p:nvPicPr>
          <p:cNvPr id="25" name="Image 24" descr="Une image contenant Police, typographie, texte, Graphique&#10;&#10;Le contenu généré par l’IA peut être incorrect.">
            <a:extLst>
              <a:ext uri="{FF2B5EF4-FFF2-40B4-BE49-F238E27FC236}">
                <a16:creationId xmlns:a16="http://schemas.microsoft.com/office/drawing/2014/main" id="{9293039B-4180-29AE-2082-AB50247FA888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8">
            <a:alphaModFix am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1470239" y="1832924"/>
            <a:ext cx="3895725" cy="571500"/>
          </a:xfrm>
          <a:prstGeom prst="rect">
            <a:avLst/>
          </a:prstGeom>
        </p:spPr>
      </p:pic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CA3A813F-31B2-5625-013A-687C90CDF8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Marché M1165 – 2025 : ENCADREMENT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E137080-E0F8-CCFB-90DF-FC8266520F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BFC997-189E-4371-B874-333D3090AA64}" type="slidenum">
              <a:rPr lang="fr-FR" smtClean="0"/>
              <a:t>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282915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08A792-DDC0-6B82-4FF0-73A3BC05BF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Image 24" descr="Une image contenant Police, typographie, texte, Graphique&#10;&#10;Le contenu généré par l’IA peut être incorrect.">
            <a:extLst>
              <a:ext uri="{FF2B5EF4-FFF2-40B4-BE49-F238E27FC236}">
                <a16:creationId xmlns:a16="http://schemas.microsoft.com/office/drawing/2014/main" id="{5A0F6ACE-1B3F-5B0C-82E6-CE3EC7D3D973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alphaModFix am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1470239" y="1832924"/>
            <a:ext cx="3895725" cy="571500"/>
          </a:xfrm>
          <a:prstGeom prst="rect">
            <a:avLst/>
          </a:prstGeom>
        </p:spPr>
      </p:pic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1AED372-92E3-E195-8392-CC3D90920C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Marché M1165 – 2025 : ENCADREMENT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F06913A-B720-12A2-D0FD-80C613057D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BFC997-189E-4371-B874-333D3090AA64}" type="slidenum">
              <a:rPr lang="fr-FR" smtClean="0"/>
              <a:t>5</a:t>
            </a:fld>
            <a:endParaRPr lang="fr-FR"/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4CED5D41-081B-BF7A-74D2-A71EE7CDDC2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81405" y="995757"/>
            <a:ext cx="1038581" cy="1348605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C7257489-2738-A66C-93C7-8D0ED8F54DE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58131" y="768184"/>
            <a:ext cx="1234018" cy="1348605"/>
          </a:xfrm>
          <a:prstGeom prst="rect">
            <a:avLst/>
          </a:prstGeom>
        </p:spPr>
      </p:pic>
      <p:pic>
        <p:nvPicPr>
          <p:cNvPr id="1025" name="Picture 1">
            <a:extLst>
              <a:ext uri="{FF2B5EF4-FFF2-40B4-BE49-F238E27FC236}">
                <a16:creationId xmlns:a16="http://schemas.microsoft.com/office/drawing/2014/main" id="{998671A0-3B16-E15A-FF1D-16C34D111B5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80401" y="1054102"/>
            <a:ext cx="1017980" cy="13486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15661664-BEBA-B1FA-61C0-6AF959634D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2466" y="772879"/>
            <a:ext cx="817255" cy="13486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>
            <a:extLst>
              <a:ext uri="{FF2B5EF4-FFF2-40B4-BE49-F238E27FC236}">
                <a16:creationId xmlns:a16="http://schemas.microsoft.com/office/drawing/2014/main" id="{A5CF2719-30DA-F7EE-FAF3-F8FB0E6A9F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4658" y="861484"/>
            <a:ext cx="1234018" cy="1787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5CD5D1D5-A444-98E5-1D09-FACB06A7A73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132" y="4384918"/>
            <a:ext cx="934439" cy="13391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>
            <a:extLst>
              <a:ext uri="{FF2B5EF4-FFF2-40B4-BE49-F238E27FC236}">
                <a16:creationId xmlns:a16="http://schemas.microsoft.com/office/drawing/2014/main" id="{DA508E0E-B393-C39C-8FC6-D610903CA44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7228" y="4098077"/>
            <a:ext cx="1064895" cy="1407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>
            <a:extLst>
              <a:ext uri="{FF2B5EF4-FFF2-40B4-BE49-F238E27FC236}">
                <a16:creationId xmlns:a16="http://schemas.microsoft.com/office/drawing/2014/main" id="{C6591AA5-3AF5-4D18-AC85-23721A669C0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34" r="17124"/>
          <a:stretch>
            <a:fillRect/>
          </a:stretch>
        </p:blipFill>
        <p:spPr bwMode="auto">
          <a:xfrm>
            <a:off x="8372273" y="4549288"/>
            <a:ext cx="1089067" cy="17016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>
            <a:extLst>
              <a:ext uri="{FF2B5EF4-FFF2-40B4-BE49-F238E27FC236}">
                <a16:creationId xmlns:a16="http://schemas.microsoft.com/office/drawing/2014/main" id="{810BAEDE-1987-4CFB-12AF-56C71C10A2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64721" y="2210090"/>
            <a:ext cx="1335223" cy="17016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>
            <a:extLst>
              <a:ext uri="{FF2B5EF4-FFF2-40B4-BE49-F238E27FC236}">
                <a16:creationId xmlns:a16="http://schemas.microsoft.com/office/drawing/2014/main" id="{75563CE0-9758-0EDB-1293-E2BEBD3D01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46682" y="768184"/>
            <a:ext cx="1057016" cy="13486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>
            <a:extLst>
              <a:ext uri="{FF2B5EF4-FFF2-40B4-BE49-F238E27FC236}">
                <a16:creationId xmlns:a16="http://schemas.microsoft.com/office/drawing/2014/main" id="{4F170CFD-3084-A955-52F9-A3CB56F216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75000" y="2984750"/>
            <a:ext cx="1053011" cy="1407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>
            <a:extLst>
              <a:ext uri="{FF2B5EF4-FFF2-40B4-BE49-F238E27FC236}">
                <a16:creationId xmlns:a16="http://schemas.microsoft.com/office/drawing/2014/main" id="{99CA4E05-BF26-BD93-BB7E-50B76C0858C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4882" y="2648683"/>
            <a:ext cx="1038582" cy="1377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5" name="Picture 11">
            <a:extLst>
              <a:ext uri="{FF2B5EF4-FFF2-40B4-BE49-F238E27FC236}">
                <a16:creationId xmlns:a16="http://schemas.microsoft.com/office/drawing/2014/main" id="{5A5E22D7-6068-FA1F-AE8E-8BB45CA30A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4105" y="2530458"/>
            <a:ext cx="1038582" cy="13895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7" name="Picture 13">
            <a:extLst>
              <a:ext uri="{FF2B5EF4-FFF2-40B4-BE49-F238E27FC236}">
                <a16:creationId xmlns:a16="http://schemas.microsoft.com/office/drawing/2014/main" id="{7D7E88B6-5522-18B0-A9E8-1E7687889CC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63086" y="2734957"/>
            <a:ext cx="1070189" cy="14974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>
            <a:extLst>
              <a:ext uri="{FF2B5EF4-FFF2-40B4-BE49-F238E27FC236}">
                <a16:creationId xmlns:a16="http://schemas.microsoft.com/office/drawing/2014/main" id="{E99874B2-AF1B-0592-4C45-BBA6AAB92DE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2019" y="4169489"/>
            <a:ext cx="1234019" cy="1779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9" name="Picture 15">
            <a:extLst>
              <a:ext uri="{FF2B5EF4-FFF2-40B4-BE49-F238E27FC236}">
                <a16:creationId xmlns:a16="http://schemas.microsoft.com/office/drawing/2014/main" id="{5C050116-EF06-15B4-60D2-1BBD746EAC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860" y="3773278"/>
            <a:ext cx="1153547" cy="1760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>
            <a:extLst>
              <a:ext uri="{FF2B5EF4-FFF2-40B4-BE49-F238E27FC236}">
                <a16:creationId xmlns:a16="http://schemas.microsoft.com/office/drawing/2014/main" id="{792AA787-4C0F-3650-7D2E-9DA1306B86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4133" y="2514038"/>
            <a:ext cx="1183519" cy="15840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1" name="Picture 17">
            <a:extLst>
              <a:ext uri="{FF2B5EF4-FFF2-40B4-BE49-F238E27FC236}">
                <a16:creationId xmlns:a16="http://schemas.microsoft.com/office/drawing/2014/main" id="{B4EB0B63-2366-4553-AE43-D2133B19900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4365" y="4159083"/>
            <a:ext cx="1417654" cy="20918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2" name="Picture 18">
            <a:extLst>
              <a:ext uri="{FF2B5EF4-FFF2-40B4-BE49-F238E27FC236}">
                <a16:creationId xmlns:a16="http://schemas.microsoft.com/office/drawing/2014/main" id="{216F44FB-2330-D20B-4170-57F8536D54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3010" y="4140074"/>
            <a:ext cx="1027068" cy="15840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3" name="Picture 19">
            <a:extLst>
              <a:ext uri="{FF2B5EF4-FFF2-40B4-BE49-F238E27FC236}">
                <a16:creationId xmlns:a16="http://schemas.microsoft.com/office/drawing/2014/main" id="{21AEC523-FE9B-F294-225C-67BED50787E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2718" y="2240056"/>
            <a:ext cx="1762067" cy="14420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4" name="Picture 20">
            <a:extLst>
              <a:ext uri="{FF2B5EF4-FFF2-40B4-BE49-F238E27FC236}">
                <a16:creationId xmlns:a16="http://schemas.microsoft.com/office/drawing/2014/main" id="{B9C3D792-CCDD-ED7C-BD61-797CCB2449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3005" y="946930"/>
            <a:ext cx="1070189" cy="1446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5" name="Picture 21">
            <a:extLst>
              <a:ext uri="{FF2B5EF4-FFF2-40B4-BE49-F238E27FC236}">
                <a16:creationId xmlns:a16="http://schemas.microsoft.com/office/drawing/2014/main" id="{277E339A-ECFB-7327-4B30-298A2A897E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8341" y="949976"/>
            <a:ext cx="1054347" cy="14670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49136333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709</TotalTime>
  <Words>223</Words>
  <Application>Microsoft Office PowerPoint</Application>
  <PresentationFormat>Grand écran</PresentationFormat>
  <Paragraphs>25</Paragraphs>
  <Slides>5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5</vt:i4>
      </vt:variant>
    </vt:vector>
  </HeadingPairs>
  <TitlesOfParts>
    <vt:vector size="11" baseType="lpstr">
      <vt:lpstr>Aptos</vt:lpstr>
      <vt:lpstr>Aptos Display</vt:lpstr>
      <vt:lpstr>Arial</vt:lpstr>
      <vt:lpstr>Calibri</vt:lpstr>
      <vt:lpstr>Google Sans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Froidevaux Hannah</dc:creator>
  <cp:lastModifiedBy>Froidevaux Hannah</cp:lastModifiedBy>
  <cp:revision>9</cp:revision>
  <dcterms:created xsi:type="dcterms:W3CDTF">2025-06-03T07:55:05Z</dcterms:created>
  <dcterms:modified xsi:type="dcterms:W3CDTF">2025-06-24T13:25:32Z</dcterms:modified>
</cp:coreProperties>
</file>