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33" r:id="rId2"/>
    <p:sldId id="288" r:id="rId3"/>
    <p:sldId id="316" r:id="rId4"/>
    <p:sldId id="337" r:id="rId5"/>
    <p:sldId id="338" r:id="rId6"/>
    <p:sldId id="340" r:id="rId7"/>
    <p:sldId id="336" r:id="rId8"/>
    <p:sldId id="339" r:id="rId9"/>
    <p:sldId id="341" r:id="rId10"/>
    <p:sldId id="342" r:id="rId11"/>
    <p:sldId id="345" r:id="rId12"/>
    <p:sldId id="335" r:id="rId13"/>
    <p:sldId id="343" r:id="rId14"/>
    <p:sldId id="344" r:id="rId15"/>
    <p:sldId id="334" r:id="rId16"/>
    <p:sldId id="346" r:id="rId17"/>
    <p:sldId id="322" r:id="rId1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E0F"/>
    <a:srgbClr val="000000"/>
    <a:srgbClr val="DBEED9"/>
    <a:srgbClr val="2A844C"/>
    <a:srgbClr val="51B19F"/>
    <a:srgbClr val="A89870"/>
    <a:srgbClr val="D5C5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329"/>
  </p:normalViewPr>
  <p:slideViewPr>
    <p:cSldViewPr snapToGrid="0" snapToObjects="1">
      <p:cViewPr varScale="1">
        <p:scale>
          <a:sx n="105" d="100"/>
          <a:sy n="105" d="100"/>
        </p:scale>
        <p:origin x="15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E4225-1702-5949-84B4-A683F9694876}" type="datetimeFigureOut">
              <a:rPr lang="fr-FR" smtClean="0"/>
              <a:t>27/05/2025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404BF-DC4A-304C-B37C-73B34A2C4A3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809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EADA3-0CC4-4076-82FF-4934A05A861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44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93E13FC-FB46-A24E-A6FA-814C05CD44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3DDC3C6-5D95-E246-84B4-4C432E97B6C1}"/>
              </a:ext>
            </a:extLst>
          </p:cNvPr>
          <p:cNvSpPr txBox="1"/>
          <p:nvPr userDrawn="1"/>
        </p:nvSpPr>
        <p:spPr>
          <a:xfrm>
            <a:off x="2338941" y="6045723"/>
            <a:ext cx="241825" cy="34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49D885B-3E9F-334E-9C0B-6BAED7B29DB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688657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82D4B90F-C2D7-EE45-A538-2432D1DB5E4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6886575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42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8" name="Espace réservé du texte 16">
            <a:extLst>
              <a:ext uri="{FF2B5EF4-FFF2-40B4-BE49-F238E27FC236}">
                <a16:creationId xmlns:a16="http://schemas.microsoft.com/office/drawing/2014/main" id="{31A768BD-20B1-CB43-9A3A-90A32CCC70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D408B51D-4553-1043-9B79-6FDF4D851A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58" y="3856425"/>
            <a:ext cx="2473200" cy="2473200"/>
          </a:xfrm>
          <a:prstGeom prst="rect">
            <a:avLst/>
          </a:prstGeom>
          <a:ln>
            <a:noFill/>
          </a:ln>
        </p:spPr>
      </p:pic>
      <p:sp>
        <p:nvSpPr>
          <p:cNvPr id="5" name="ZoneTexte 4"/>
          <p:cNvSpPr txBox="1"/>
          <p:nvPr userDrawn="1"/>
        </p:nvSpPr>
        <p:spPr>
          <a:xfrm>
            <a:off x="9683932" y="6396969"/>
            <a:ext cx="2142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0F0"/>
                </a:solidFill>
              </a:rPr>
              <a:t>www.chu-lyon.fr</a:t>
            </a:r>
          </a:p>
        </p:txBody>
      </p:sp>
    </p:spTree>
    <p:extLst>
      <p:ext uri="{BB962C8B-B14F-4D97-AF65-F5344CB8AC3E}">
        <p14:creationId xmlns:p14="http://schemas.microsoft.com/office/powerpoint/2010/main" val="39881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8"/>
            <a:ext cx="12192000" cy="6858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7" y="3840480"/>
            <a:ext cx="2484773" cy="2484773"/>
          </a:xfrm>
          <a:prstGeom prst="rect">
            <a:avLst/>
          </a:prstGeom>
        </p:spPr>
      </p:pic>
      <p:sp>
        <p:nvSpPr>
          <p:cNvPr id="3" name="ZoneTexte 2"/>
          <p:cNvSpPr txBox="1"/>
          <p:nvPr userDrawn="1"/>
        </p:nvSpPr>
        <p:spPr>
          <a:xfrm>
            <a:off x="1297623" y="5337611"/>
            <a:ext cx="2063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B0F0"/>
                </a:solidFill>
              </a:rPr>
              <a:t>www.chu-lyon.fr</a:t>
            </a:r>
          </a:p>
        </p:txBody>
      </p:sp>
      <p:sp>
        <p:nvSpPr>
          <p:cNvPr id="4" name="ZoneTexte 3"/>
          <p:cNvSpPr txBox="1"/>
          <p:nvPr userDrawn="1"/>
        </p:nvSpPr>
        <p:spPr>
          <a:xfrm>
            <a:off x="1343277" y="1602223"/>
            <a:ext cx="2557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F0"/>
                </a:solidFill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94664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3" y="1396750"/>
            <a:ext cx="10849205" cy="4840562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>
          <a:xfrm>
            <a:off x="7056107" y="6597352"/>
            <a:ext cx="2844800" cy="36000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>
          <a:xfrm>
            <a:off x="719403" y="659801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B6565-9BF0-4851-88BC-481D3FE6E5C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800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photo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050763E-3AA9-9348-8334-FD3EC68C2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81DC6705-7A17-0B4D-913F-2BC11644EF46}"/>
              </a:ext>
            </a:extLst>
          </p:cNvPr>
          <p:cNvSpPr txBox="1"/>
          <p:nvPr userDrawn="1"/>
        </p:nvSpPr>
        <p:spPr>
          <a:xfrm>
            <a:off x="2338941" y="6045723"/>
            <a:ext cx="241825" cy="34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9" name="Espace réservé du texte 16">
            <a:extLst>
              <a:ext uri="{FF2B5EF4-FFF2-40B4-BE49-F238E27FC236}">
                <a16:creationId xmlns:a16="http://schemas.microsoft.com/office/drawing/2014/main" id="{E9C0906D-63AA-E54A-AA0B-FED4C0CA9D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688657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30" name="Espace réservé du texte 16">
            <a:extLst>
              <a:ext uri="{FF2B5EF4-FFF2-40B4-BE49-F238E27FC236}">
                <a16:creationId xmlns:a16="http://schemas.microsoft.com/office/drawing/2014/main" id="{93748548-CF50-8749-8B8B-6CCAB804C0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6886575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42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C008311-3B8A-F34E-873D-0BA77F0B39B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953B6F30-1B78-8141-B384-2C87BEA36A8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sp>
        <p:nvSpPr>
          <p:cNvPr id="13" name="Espace réservé pour une image  18">
            <a:extLst>
              <a:ext uri="{FF2B5EF4-FFF2-40B4-BE49-F238E27FC236}">
                <a16:creationId xmlns:a16="http://schemas.microsoft.com/office/drawing/2014/main" id="{C9B6F547-5B0C-884B-9A63-E826D2E4FA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7767" y="5093677"/>
            <a:ext cx="1764000" cy="12250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Insérer logo partenaire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119" y="5095222"/>
            <a:ext cx="1234800" cy="123480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8487993" y="6400595"/>
            <a:ext cx="1741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0F0"/>
                </a:solidFill>
              </a:rPr>
              <a:t>www.chu-lyon.fr</a:t>
            </a:r>
          </a:p>
        </p:txBody>
      </p:sp>
    </p:spTree>
    <p:extLst>
      <p:ext uri="{BB962C8B-B14F-4D97-AF65-F5344CB8AC3E}">
        <p14:creationId xmlns:p14="http://schemas.microsoft.com/office/powerpoint/2010/main" val="1200894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 blanche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910DDF5-B290-9344-B41E-4A049348F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A3148B0-82D9-394D-8469-CD7BC3A49621}"/>
              </a:ext>
            </a:extLst>
          </p:cNvPr>
          <p:cNvSpPr txBox="1"/>
          <p:nvPr userDrawn="1"/>
        </p:nvSpPr>
        <p:spPr>
          <a:xfrm>
            <a:off x="2338941" y="6045723"/>
            <a:ext cx="241825" cy="34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>
                <a:solidFill>
                  <a:schemeClr val="bg2"/>
                </a:solidFill>
              </a:rPr>
              <a:t>-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C705252-538C-4447-9395-4593D7DE47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688657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8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9A94901C-165A-C748-958B-6CA3B7E66C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6886575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42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CONFIDENTIEL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4AF34EF6-6A3E-4F4E-A250-0751CB2732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59AAD2E0-6320-B74D-9468-DD1ABE8A499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740" y="3855489"/>
            <a:ext cx="2473885" cy="2473885"/>
          </a:xfrm>
          <a:prstGeom prst="rect">
            <a:avLst/>
          </a:prstGeom>
        </p:spPr>
      </p:pic>
      <p:sp>
        <p:nvSpPr>
          <p:cNvPr id="3" name="ZoneTexte 2"/>
          <p:cNvSpPr txBox="1"/>
          <p:nvPr userDrawn="1"/>
        </p:nvSpPr>
        <p:spPr>
          <a:xfrm>
            <a:off x="9677394" y="6409304"/>
            <a:ext cx="1907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0F0"/>
                </a:solidFill>
              </a:rPr>
              <a:t>www.chu-lyon.fr</a:t>
            </a:r>
          </a:p>
        </p:txBody>
      </p:sp>
    </p:spTree>
    <p:extLst>
      <p:ext uri="{BB962C8B-B14F-4D97-AF65-F5344CB8AC3E}">
        <p14:creationId xmlns:p14="http://schemas.microsoft.com/office/powerpoint/2010/main" val="182464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blanche co-brand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BE79C32-E405-3940-8D65-16FAA30D88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A3148B0-82D9-394D-8469-CD7BC3A49621}"/>
              </a:ext>
            </a:extLst>
          </p:cNvPr>
          <p:cNvSpPr txBox="1"/>
          <p:nvPr userDrawn="1"/>
        </p:nvSpPr>
        <p:spPr>
          <a:xfrm>
            <a:off x="2338941" y="6045723"/>
            <a:ext cx="241825" cy="34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>
                <a:solidFill>
                  <a:schemeClr val="bg2"/>
                </a:solidFill>
              </a:rPr>
              <a:t>-</a:t>
            </a:r>
          </a:p>
        </p:txBody>
      </p:sp>
      <p:sp>
        <p:nvSpPr>
          <p:cNvPr id="16" name="Espace réservé pour une image  18">
            <a:extLst>
              <a:ext uri="{FF2B5EF4-FFF2-40B4-BE49-F238E27FC236}">
                <a16:creationId xmlns:a16="http://schemas.microsoft.com/office/drawing/2014/main" id="{0B748D32-F486-0643-A40C-5DC0319A188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7767" y="5093677"/>
            <a:ext cx="1764000" cy="12250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Insérer logo partenaire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C705252-538C-4447-9395-4593D7DE47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688657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8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9A94901C-165A-C748-958B-6CA3B7E66C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6886575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42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4AF34EF6-6A3E-4F4E-A250-0751CB2732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2439" y="6035469"/>
            <a:ext cx="5681759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ÉMETTEUR</a:t>
            </a:r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F338564B-EAE8-6E41-A556-0447286DFC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7622" y="6035467"/>
            <a:ext cx="1079091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400" b="0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00/00/0000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777" y="5094294"/>
            <a:ext cx="1234800" cy="1234800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8466906" y="6400595"/>
            <a:ext cx="215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B0F0"/>
                </a:solidFill>
              </a:rPr>
              <a:t>www.chu-lyon.fr</a:t>
            </a:r>
          </a:p>
        </p:txBody>
      </p:sp>
    </p:spTree>
    <p:extLst>
      <p:ext uri="{BB962C8B-B14F-4D97-AF65-F5344CB8AC3E}">
        <p14:creationId xmlns:p14="http://schemas.microsoft.com/office/powerpoint/2010/main" val="21040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D3A36A9-D6E9-B147-8D5A-8C932FEADB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Espace réservé du texte 16">
            <a:extLst>
              <a:ext uri="{FF2B5EF4-FFF2-40B4-BE49-F238E27FC236}">
                <a16:creationId xmlns:a16="http://schemas.microsoft.com/office/drawing/2014/main" id="{5F4B5063-2AF5-214D-A5D9-9F7AF78BAC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97622" y="4110766"/>
            <a:ext cx="6886575" cy="88466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1EBF49F-6807-034D-871E-3E484D2152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97623" y="3215844"/>
            <a:ext cx="6886575" cy="88466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42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du CHAPITRE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457" y="5701445"/>
            <a:ext cx="627252" cy="62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7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38">
            <a:extLst>
              <a:ext uri="{FF2B5EF4-FFF2-40B4-BE49-F238E27FC236}">
                <a16:creationId xmlns:a16="http://schemas.microsoft.com/office/drawing/2014/main" id="{63FECCC0-37DB-2141-8E8E-B50975E6D8DE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79191" y="693538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B2BB946-576E-284A-832D-770AB715C9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310132" y="2233556"/>
            <a:ext cx="10134306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ACF2E53-88F6-BD4B-99E6-ADECF414C9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732616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2" y="1284387"/>
            <a:ext cx="9704231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1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2" y="1284387"/>
            <a:ext cx="9704231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73F02D77-C516-D24F-B1E7-8DDB729E65A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10132" y="2233556"/>
            <a:ext cx="4968000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4574CD46-1DC5-5544-90DF-7B24EA12A7F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589746" y="2233555"/>
            <a:ext cx="4854692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4" name="Espace réservé du numéro de diapositive 38">
            <a:extLst>
              <a:ext uri="{FF2B5EF4-FFF2-40B4-BE49-F238E27FC236}">
                <a16:creationId xmlns:a16="http://schemas.microsoft.com/office/drawing/2014/main" id="{713A0608-F590-7245-B6FB-D22EEB00159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61773" y="6244361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texte 16">
            <a:extLst>
              <a:ext uri="{FF2B5EF4-FFF2-40B4-BE49-F238E27FC236}">
                <a16:creationId xmlns:a16="http://schemas.microsoft.com/office/drawing/2014/main" id="{AD679259-110B-1A40-9E88-F2302B28E4D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732616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PAGE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9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16">
            <a:extLst>
              <a:ext uri="{FF2B5EF4-FFF2-40B4-BE49-F238E27FC236}">
                <a16:creationId xmlns:a16="http://schemas.microsoft.com/office/drawing/2014/main" id="{2ACF2E53-88F6-BD4B-99E6-ADECF414C9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310132" y="732616"/>
            <a:ext cx="4968000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400" b="1" cap="all" baseline="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Titre DE LA PAGE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F02F07DF-2781-AF4D-A902-322A8945E5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10133" y="1284387"/>
            <a:ext cx="4968000" cy="48655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400" b="0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Sous-titre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1E2FB1-7F14-7D4F-BC43-062956360950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84134" y="732616"/>
            <a:ext cx="4660304" cy="55896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Insérer une image ou une vidéo</a:t>
            </a:r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E1EF9903-A76D-CC42-BA54-256E478B0AF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10132" y="2233556"/>
            <a:ext cx="4968000" cy="4088735"/>
          </a:xfrm>
          <a:prstGeom prst="rect">
            <a:avLst/>
          </a:prstGeom>
        </p:spPr>
        <p:txBody>
          <a:bodyPr>
            <a:normAutofit/>
          </a:bodyPr>
          <a:lstStyle>
            <a:lvl1pPr marL="406400" indent="-398463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Police système"/>
              <a:buChar char="●"/>
              <a:tabLst/>
              <a:defRPr sz="3000" b="0">
                <a:latin typeface="+mn-lt"/>
              </a:defRPr>
            </a:lvl1pPr>
            <a:lvl2pPr marL="800100" indent="-342900">
              <a:lnSpc>
                <a:spcPct val="100000"/>
              </a:lnSpc>
              <a:buClr>
                <a:schemeClr val="tx2"/>
              </a:buClr>
              <a:buSzPct val="120000"/>
              <a:buFont typeface="Police système"/>
              <a:buChar char="•"/>
              <a:defRPr sz="2600" b="0">
                <a:latin typeface="+mn-lt"/>
              </a:defRPr>
            </a:lvl2pPr>
            <a:lvl3pPr marL="1143000" indent="-296863">
              <a:lnSpc>
                <a:spcPct val="100000"/>
              </a:lnSpc>
              <a:buFont typeface="Police système"/>
              <a:buChar char="•"/>
              <a:tabLst/>
              <a:defRPr sz="2400" b="0">
                <a:latin typeface="+mn-lt"/>
              </a:defRPr>
            </a:lvl3pPr>
            <a:lvl4pPr marL="1385888" marR="0" indent="-26193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00"/>
            </a:lvl4pPr>
            <a:lvl5pPr marL="1649413" indent="-263525"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numéro de diapositive 38">
            <a:extLst>
              <a:ext uri="{FF2B5EF4-FFF2-40B4-BE49-F238E27FC236}">
                <a16:creationId xmlns:a16="http://schemas.microsoft.com/office/drawing/2014/main" id="{AB00C67B-5095-2D49-B80B-D2C168423886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579191" y="693538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67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A30D20D-D1DE-C64A-8EBA-EE94470DA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1" name="Espace réservé du texte 16">
            <a:extLst>
              <a:ext uri="{FF2B5EF4-FFF2-40B4-BE49-F238E27FC236}">
                <a16:creationId xmlns:a16="http://schemas.microsoft.com/office/drawing/2014/main" id="{FFB94C3B-CC89-6A42-9C48-9A622FE55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10132" y="1713232"/>
            <a:ext cx="213791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2" name="Espace réservé du texte 51">
            <a:extLst>
              <a:ext uri="{FF2B5EF4-FFF2-40B4-BE49-F238E27FC236}">
                <a16:creationId xmlns:a16="http://schemas.microsoft.com/office/drawing/2014/main" id="{B9C05916-67BA-714D-AF12-F1123988DF8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0132" y="2623950"/>
            <a:ext cx="213791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3" name="Espace réservé du texte 16">
            <a:extLst>
              <a:ext uri="{FF2B5EF4-FFF2-40B4-BE49-F238E27FC236}">
                <a16:creationId xmlns:a16="http://schemas.microsoft.com/office/drawing/2014/main" id="{64340280-370A-2544-BB36-7D237E2F9FF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41582" y="1713232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4" name="Espace réservé du texte 51">
            <a:extLst>
              <a:ext uri="{FF2B5EF4-FFF2-40B4-BE49-F238E27FC236}">
                <a16:creationId xmlns:a16="http://schemas.microsoft.com/office/drawing/2014/main" id="{64A4FA35-703D-C94B-9B8B-E9FCEA0295C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41582" y="2623950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5" name="Espace réservé du texte 16">
            <a:extLst>
              <a:ext uri="{FF2B5EF4-FFF2-40B4-BE49-F238E27FC236}">
                <a16:creationId xmlns:a16="http://schemas.microsoft.com/office/drawing/2014/main" id="{1D0AE05F-283A-4543-A482-0B71F260721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699182" y="1713232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6" name="Espace réservé du texte 51">
            <a:extLst>
              <a:ext uri="{FF2B5EF4-FFF2-40B4-BE49-F238E27FC236}">
                <a16:creationId xmlns:a16="http://schemas.microsoft.com/office/drawing/2014/main" id="{50A22D69-C202-3D4A-9E8E-49D9CE49F78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699182" y="2623950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7" name="Espace réservé du texte 16">
            <a:extLst>
              <a:ext uri="{FF2B5EF4-FFF2-40B4-BE49-F238E27FC236}">
                <a16:creationId xmlns:a16="http://schemas.microsoft.com/office/drawing/2014/main" id="{B5FEE436-9170-0749-B593-DFB26D59B0A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822382" y="4178024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58" name="Espace réservé du texte 51">
            <a:extLst>
              <a:ext uri="{FF2B5EF4-FFF2-40B4-BE49-F238E27FC236}">
                <a16:creationId xmlns:a16="http://schemas.microsoft.com/office/drawing/2014/main" id="{CFB13ECB-6A43-7146-AD47-44D77E7EFD9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822382" y="5088742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59" name="Espace réservé du texte 16">
            <a:extLst>
              <a:ext uri="{FF2B5EF4-FFF2-40B4-BE49-F238E27FC236}">
                <a16:creationId xmlns:a16="http://schemas.microsoft.com/office/drawing/2014/main" id="{5F82516C-BC4E-D440-AD76-76B937DFFCB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99182" y="4178024"/>
            <a:ext cx="2089468" cy="897052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marL="0" indent="0">
              <a:buFontTx/>
              <a:buNone/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000</a:t>
            </a:r>
          </a:p>
        </p:txBody>
      </p:sp>
      <p:sp>
        <p:nvSpPr>
          <p:cNvPr id="60" name="Espace réservé du texte 51">
            <a:extLst>
              <a:ext uri="{FF2B5EF4-FFF2-40B4-BE49-F238E27FC236}">
                <a16:creationId xmlns:a16="http://schemas.microsoft.com/office/drawing/2014/main" id="{7E8B8782-3BDA-A342-ABA3-33BB2E880BB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699182" y="5088742"/>
            <a:ext cx="2089468" cy="89653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Légende</a:t>
            </a:r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6C19BA67-5EFC-C944-8B77-704D5ED6ED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00906" y="732616"/>
            <a:ext cx="10134306" cy="53548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34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PAGE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773" y="5689325"/>
            <a:ext cx="641385" cy="64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236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titre 1">
            <a:extLst>
              <a:ext uri="{FF2B5EF4-FFF2-40B4-BE49-F238E27FC236}">
                <a16:creationId xmlns:a16="http://schemas.microsoft.com/office/drawing/2014/main" id="{0DCAE7E9-AEE2-0A45-A5FC-3EE77B88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132" y="732616"/>
            <a:ext cx="10247612" cy="5354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numéro de diapositive 38">
            <a:extLst>
              <a:ext uri="{FF2B5EF4-FFF2-40B4-BE49-F238E27FC236}">
                <a16:creationId xmlns:a16="http://schemas.microsoft.com/office/drawing/2014/main" id="{0275763B-291A-974C-B397-5312DAFD5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79191" y="693538"/>
            <a:ext cx="612809" cy="613639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fld id="{27F63893-9D7C-4D41-AC61-E8ABFBCB521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036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60" r:id="rId3"/>
    <p:sldLayoutId id="2147483650" r:id="rId4"/>
    <p:sldLayoutId id="2147483653" r:id="rId5"/>
    <p:sldLayoutId id="2147483654" r:id="rId6"/>
    <p:sldLayoutId id="2147483658" r:id="rId7"/>
    <p:sldLayoutId id="2147483659" r:id="rId8"/>
    <p:sldLayoutId id="2147483655" r:id="rId9"/>
    <p:sldLayoutId id="2147483657" r:id="rId10"/>
    <p:sldLayoutId id="214748366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400" b="1" kern="1200" cap="all" baseline="0" dirty="0" smtClean="0">
          <a:solidFill>
            <a:schemeClr val="bg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>
          <a:schemeClr val="bg2"/>
        </a:buClr>
        <a:buSzTx/>
        <a:buFont typeface="Police système"/>
        <a:buChar char="●"/>
        <a:tabLst/>
        <a:defRPr lang="fr-FR" sz="2000" b="0" kern="1200" noProof="0" dirty="0" smtClean="0">
          <a:solidFill>
            <a:schemeClr val="tx1"/>
          </a:solidFill>
          <a:latin typeface="+mn-lt"/>
          <a:ea typeface="+mn-ea"/>
          <a:cs typeface="Calibri" panose="020F0502020204030204" pitchFamily="34" charset="0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1296988" y="4239857"/>
            <a:ext cx="8491537" cy="884238"/>
          </a:xfrm>
        </p:spPr>
        <p:txBody>
          <a:bodyPr/>
          <a:lstStyle/>
          <a:p>
            <a:pPr>
              <a:defRPr/>
            </a:pPr>
            <a:r>
              <a:rPr lang="fr-FR" b="0" dirty="0">
                <a:latin typeface="+mj-lt"/>
              </a:rPr>
              <a:t>HOPITAL RENEE SABRAN</a:t>
            </a:r>
          </a:p>
          <a:p>
            <a:pPr>
              <a:defRPr/>
            </a:pPr>
            <a:endParaRPr lang="fr-FR" b="0" dirty="0">
              <a:latin typeface="+mj-lt"/>
            </a:endParaRPr>
          </a:p>
          <a:p>
            <a:r>
              <a:rPr lang="fr-FR" sz="3600" b="0" dirty="0">
                <a:latin typeface="+mj-lt"/>
              </a:rPr>
              <a:t>CADGENE</a:t>
            </a:r>
          </a:p>
          <a:p>
            <a:endParaRPr lang="fr-FR" sz="3600" b="0" dirty="0">
              <a:latin typeface="+mj-lt"/>
            </a:endParaRPr>
          </a:p>
          <a:p>
            <a:r>
              <a:rPr lang="fr-FR" sz="3600" b="0" dirty="0">
                <a:latin typeface="+mj-lt"/>
              </a:rPr>
              <a:t>R+1 MISE A NIVEAU SECURITE INCENDIE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type="body" sz="quarter" idx="19"/>
          </p:nvPr>
        </p:nvSpPr>
        <p:spPr>
          <a:xfrm>
            <a:off x="1120204" y="5499227"/>
            <a:ext cx="8491537" cy="884238"/>
          </a:xfrm>
        </p:spPr>
        <p:txBody>
          <a:bodyPr/>
          <a:lstStyle/>
          <a:p>
            <a:pPr>
              <a:defRPr/>
            </a:pPr>
            <a:r>
              <a:rPr lang="fr-FR" sz="1200" dirty="0">
                <a:solidFill>
                  <a:srgbClr val="7398A8"/>
                </a:solidFill>
              </a:rPr>
              <a:t>DAT DAMOE 2024  12 19 </a:t>
            </a:r>
          </a:p>
        </p:txBody>
      </p:sp>
      <p:sp>
        <p:nvSpPr>
          <p:cNvPr id="2" name="Rectangle 1"/>
          <p:cNvSpPr/>
          <p:nvPr/>
        </p:nvSpPr>
        <p:spPr>
          <a:xfrm rot="20928037">
            <a:off x="501137" y="458733"/>
            <a:ext cx="270221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000" b="0" cap="none" spc="0" dirty="0">
                <a:ln w="0"/>
                <a:solidFill>
                  <a:srgbClr val="B3C7D0"/>
                </a:solidFill>
                <a:effectLst>
                  <a:reflection blurRad="6350" stA="53000" endA="300" endPos="35500" dir="5400000" sy="-90000" algn="bl" rotWithShape="0"/>
                </a:effectLst>
              </a:rPr>
              <a:t>DOCUMENT DE TRAVAIL</a:t>
            </a:r>
          </a:p>
        </p:txBody>
      </p:sp>
    </p:spTree>
    <p:extLst>
      <p:ext uri="{BB962C8B-B14F-4D97-AF65-F5344CB8AC3E}">
        <p14:creationId xmlns:p14="http://schemas.microsoft.com/office/powerpoint/2010/main" val="1944905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R+4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10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5" y="903022"/>
            <a:ext cx="4026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Conclusions: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88462" y="1497458"/>
            <a:ext cx="97194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niveau R+4 ne comporte pas de locaux à sommeil: Le désenfumage n’est, à priori, pas réglementaire.</a:t>
            </a:r>
          </a:p>
          <a:p>
            <a:r>
              <a:rPr lang="fr-FR" dirty="0"/>
              <a:t>Actuellement le désenfumage nécessite une action corrective pour être conforme, cela passe par une modification de la distribution des bouches. </a:t>
            </a:r>
          </a:p>
        </p:txBody>
      </p:sp>
    </p:spTree>
    <p:extLst>
      <p:ext uri="{BB962C8B-B14F-4D97-AF65-F5344CB8AC3E}">
        <p14:creationId xmlns:p14="http://schemas.microsoft.com/office/powerpoint/2010/main" val="1541737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R+4 Rappel PROPOSITION DU </a:t>
            </a:r>
            <a:r>
              <a:rPr lang="fr-FR" sz="2800" dirty="0">
                <a:solidFill>
                  <a:schemeClr val="bg1"/>
                </a:solidFill>
              </a:rPr>
              <a:t>16/09/2024</a:t>
            </a:r>
            <a:endParaRPr lang="fr-FR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11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5" y="903022"/>
            <a:ext cx="4026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Conclusions: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88462" y="1497458"/>
            <a:ext cx="9719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Création d’une prise d’air, d’un conduit et d’une grille/trappe d’air neuf</a:t>
            </a:r>
          </a:p>
          <a:p>
            <a:r>
              <a:rPr lang="fr-FR" dirty="0"/>
              <a:t>Extraction d’air sur une seule grille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780928"/>
            <a:ext cx="7464892" cy="310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010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ETAT DES LIEUX R+1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12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43012"/>
            <a:ext cx="8664723" cy="3602453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022645"/>
              </p:ext>
            </p:extLst>
          </p:nvPr>
        </p:nvGraphicFramePr>
        <p:xfrm>
          <a:off x="838200" y="5099302"/>
          <a:ext cx="892810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Etage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ZC/ZF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Surface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Longueur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Largeur moyenne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Nombre d'UP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Autre dénomination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Débit corrigé 2025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m²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 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u="none" strike="noStrike">
                          <a:effectLst/>
                        </a:rPr>
                        <a:t>m3/h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R+1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ZC11/ZF11E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26,6 m2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12,6 ml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2,1 ml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Niveau 1 Est / ZF11 Circulation Est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AN: VCF11/04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EXT: VCF11/03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5 400 m3/h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546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ETAT DES LIEUX R+1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13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925" y="1014413"/>
            <a:ext cx="7348404" cy="3430608"/>
          </a:xfrm>
          <a:prstGeom prst="rect">
            <a:avLst/>
          </a:prstGeom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377503"/>
              </p:ext>
            </p:extLst>
          </p:nvPr>
        </p:nvGraphicFramePr>
        <p:xfrm>
          <a:off x="923925" y="4923249"/>
          <a:ext cx="892810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Etage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ZC/ZF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Surface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Longueur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Largeur moyenne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Nombre d'UP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Autre dénomination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Débit corrigé 2025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m²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 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u="none" strike="noStrike">
                          <a:effectLst/>
                        </a:rPr>
                        <a:t>m3/h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R+1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ZC11/ZF11O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36,4 m2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13,9 ml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2,6 ml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Niveau 1 Est / ZF11 Circulation centre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AN: VCF11/01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EXT: VCF11/02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7 200 m3/h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796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ETAT DES LIEUX R+1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14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056" y="1184095"/>
            <a:ext cx="5164811" cy="448176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60535" y="903022"/>
            <a:ext cx="40260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Analyse des résultats: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Les résultats montrent la nécessité d’actions correctives au regard des objectifs de désenfumage </a:t>
            </a:r>
          </a:p>
        </p:txBody>
      </p:sp>
    </p:spTree>
    <p:extLst>
      <p:ext uri="{BB962C8B-B14F-4D97-AF65-F5344CB8AC3E}">
        <p14:creationId xmlns:p14="http://schemas.microsoft.com/office/powerpoint/2010/main" val="3753857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ETAT DES LIEUX R+1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15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0029"/>
            <a:ext cx="12127017" cy="43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28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R+1 Rappel PROPOSITION DU </a:t>
            </a:r>
            <a:r>
              <a:rPr lang="fr-FR" sz="2800" dirty="0">
                <a:solidFill>
                  <a:schemeClr val="bg1"/>
                </a:solidFill>
              </a:rPr>
              <a:t>16/09/2024</a:t>
            </a:r>
            <a:endParaRPr lang="fr-FR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16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611560" y="692696"/>
            <a:ext cx="8018032" cy="10081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400" b="1" kern="1200" cap="all" baseline="0" dirty="0" smtClean="0">
                <a:solidFill>
                  <a:schemeClr val="bg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fr-FR" sz="1800" dirty="0"/>
              <a:t>Solution initiale , Création d’une gaine pour réduire les pertes de charges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995" y="1587528"/>
            <a:ext cx="5243216" cy="513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0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6010"/>
            <a:ext cx="12030341" cy="3107642"/>
          </a:xfrm>
          <a:prstGeom prst="rect">
            <a:avLst/>
          </a:prstGeom>
        </p:spPr>
      </p:pic>
      <p:sp>
        <p:nvSpPr>
          <p:cNvPr id="7" name="Espace réservé du texte 5"/>
          <p:cNvSpPr txBox="1">
            <a:spLocks/>
          </p:cNvSpPr>
          <p:nvPr/>
        </p:nvSpPr>
        <p:spPr>
          <a:xfrm>
            <a:off x="0" y="0"/>
            <a:ext cx="12192000" cy="562708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anchor="b">
            <a:noAutofit/>
          </a:bodyPr>
          <a:lstStyle>
            <a:lvl1pPr marR="0" indent="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bg2"/>
              </a:buClr>
              <a:buSzTx/>
              <a:buFontTx/>
              <a:buNone/>
              <a:tabLst/>
              <a:defRPr lang="fr-FR" sz="2800" b="1" cap="all" baseline="0" noProof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  <a:lvl2pPr marL="685800" marR="0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1143000" marR="0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FR" dirty="0"/>
              <a:t>PROPOSITION R+1: SOLUTION ALTERNATIVE à PROPOSITION DU 16/09/2024</a:t>
            </a:r>
          </a:p>
        </p:txBody>
      </p:sp>
      <p:sp>
        <p:nvSpPr>
          <p:cNvPr id="5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11561773" y="702"/>
            <a:ext cx="612809" cy="535484"/>
          </a:xfrm>
          <a:prstGeom prst="rect">
            <a:avLst/>
          </a:prstGeo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17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4279392" y="2642616"/>
            <a:ext cx="740664" cy="914400"/>
          </a:xfrm>
          <a:prstGeom prst="ellipse">
            <a:avLst/>
          </a:prstGeom>
          <a:noFill/>
          <a:ln w="635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>
            <a:endCxn id="3" idx="4"/>
          </p:cNvCxnSpPr>
          <p:nvPr/>
        </p:nvCxnSpPr>
        <p:spPr>
          <a:xfrm flipH="1" flipV="1">
            <a:off x="4649724" y="3557016"/>
            <a:ext cx="107471" cy="2126154"/>
          </a:xfrm>
          <a:prstGeom prst="straightConnector1">
            <a:avLst/>
          </a:prstGeom>
          <a:noFill/>
          <a:ln w="635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Ellipse 7"/>
          <p:cNvSpPr/>
          <p:nvPr/>
        </p:nvSpPr>
        <p:spPr>
          <a:xfrm>
            <a:off x="6549960" y="2642616"/>
            <a:ext cx="740664" cy="914400"/>
          </a:xfrm>
          <a:prstGeom prst="ellipse">
            <a:avLst/>
          </a:prstGeom>
          <a:noFill/>
          <a:ln w="635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4757195" y="3557016"/>
            <a:ext cx="2048719" cy="2126154"/>
          </a:xfrm>
          <a:prstGeom prst="straightConnector1">
            <a:avLst/>
          </a:prstGeom>
          <a:noFill/>
          <a:ln w="635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ZoneTexte 12"/>
          <p:cNvSpPr txBox="1"/>
          <p:nvPr/>
        </p:nvSpPr>
        <p:spPr>
          <a:xfrm>
            <a:off x="3431658" y="5787342"/>
            <a:ext cx="2101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Installation de deux blocs porte CF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454580" y="5488329"/>
            <a:ext cx="2101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0000"/>
                </a:solidFill>
              </a:rPr>
              <a:t>Création d’une limite séparative CF pour changement du ZC 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6805914" y="4572001"/>
            <a:ext cx="277792" cy="916328"/>
          </a:xfrm>
          <a:prstGeom prst="straightConnector1">
            <a:avLst/>
          </a:prstGeom>
          <a:noFill/>
          <a:ln w="63500">
            <a:solidFill>
              <a:srgbClr val="FF0000"/>
            </a:solidFill>
            <a:headEnd type="none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6913548" y="2033899"/>
            <a:ext cx="0" cy="2162086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913548" y="2033899"/>
            <a:ext cx="45719" cy="2162086"/>
          </a:xfrm>
          <a:prstGeom prst="rect">
            <a:avLst/>
          </a:prstGeom>
          <a:solidFill>
            <a:srgbClr val="FC0E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/>
          <p:nvPr/>
        </p:nvCxnSpPr>
        <p:spPr>
          <a:xfrm flipV="1">
            <a:off x="7742490" y="2965391"/>
            <a:ext cx="564022" cy="4529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7742490" y="2965391"/>
            <a:ext cx="478564" cy="4529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>
          <a:xfrm>
            <a:off x="611559" y="692696"/>
            <a:ext cx="10147595" cy="100811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3400" b="1" kern="1200" cap="all" baseline="0" dirty="0" smtClean="0">
                <a:solidFill>
                  <a:schemeClr val="bg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fr-FR" sz="1800" dirty="0"/>
              <a:t>Solution alternative: Comme les étages 2 et 3, Ne pas désenfumer la partie centrale. </a:t>
            </a:r>
          </a:p>
        </p:txBody>
      </p:sp>
    </p:spTree>
    <p:extLst>
      <p:ext uri="{BB962C8B-B14F-4D97-AF65-F5344CB8AC3E}">
        <p14:creationId xmlns:p14="http://schemas.microsoft.com/office/powerpoint/2010/main" val="1840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"/>
          <a:stretch/>
        </p:blipFill>
        <p:spPr bwMode="auto">
          <a:xfrm>
            <a:off x="1113343" y="99267"/>
            <a:ext cx="9782183" cy="675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27F63893-9D7C-4D41-AC61-E8ABFBCB521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6744866" y="2322398"/>
            <a:ext cx="180975" cy="161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fr-FR" dirty="0"/>
          </a:p>
        </p:txBody>
      </p:sp>
      <p:sp>
        <p:nvSpPr>
          <p:cNvPr id="19" name="Ellipse 18"/>
          <p:cNvSpPr/>
          <p:nvPr/>
        </p:nvSpPr>
        <p:spPr>
          <a:xfrm>
            <a:off x="5239657" y="1025639"/>
            <a:ext cx="1299911" cy="75409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/>
          <p:nvPr/>
        </p:nvCxnSpPr>
        <p:spPr>
          <a:xfrm flipV="1">
            <a:off x="6539568" y="969878"/>
            <a:ext cx="3263999" cy="377654"/>
          </a:xfrm>
          <a:prstGeom prst="straightConnector1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ZoneTexte 20"/>
          <p:cNvSpPr txBox="1"/>
          <p:nvPr/>
        </p:nvSpPr>
        <p:spPr>
          <a:xfrm>
            <a:off x="9833017" y="708268"/>
            <a:ext cx="1612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CADGENE</a:t>
            </a:r>
          </a:p>
        </p:txBody>
      </p:sp>
    </p:spTree>
    <p:extLst>
      <p:ext uri="{BB962C8B-B14F-4D97-AF65-F5344CB8AC3E}">
        <p14:creationId xmlns:p14="http://schemas.microsoft.com/office/powerpoint/2010/main" val="518184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SOMMAIRE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3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5726" y="1264861"/>
            <a:ext cx="1055205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fr-FR" sz="3200" dirty="0"/>
              <a:t>ETAT DES LIEUX GENERAL: Descriptif fonctionnel SI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3200" dirty="0"/>
              <a:t>DESENFUMAGE: détermination des débits de désenfumages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3200" dirty="0"/>
              <a:t>DESENFUMAGE: Problématiques 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3200" dirty="0"/>
              <a:t>Problématique de fluides médicaux</a:t>
            </a:r>
          </a:p>
          <a:p>
            <a:pPr marL="342900" indent="-342900">
              <a:buFont typeface="+mj-lt"/>
              <a:buAutoNum type="arabicParenR"/>
            </a:pPr>
            <a:r>
              <a:rPr lang="fr-FR" sz="3200" dirty="0"/>
              <a:t>Problématique électriques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537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ETAT DES LIEUX GENERAL: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4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1676" y="724930"/>
            <a:ext cx="1132354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5113" indent="-265113"/>
            <a:r>
              <a:rPr lang="fr-FR" sz="2800" b="1" dirty="0"/>
              <a:t>Descriptif fonctionnel de sécurité incendie</a:t>
            </a:r>
          </a:p>
          <a:p>
            <a:pPr marL="265113" indent="-265113"/>
            <a:r>
              <a:rPr lang="fr-FR" b="1" dirty="0"/>
              <a:t>(suivant  Cahier des Charges Fonctionnel Systèmes de Sécurité Incendie (SSI) NAMIXIS Indice  A  22/02/2022) </a:t>
            </a:r>
          </a:p>
          <a:p>
            <a:endParaRPr lang="fr-FR" dirty="0"/>
          </a:p>
          <a:p>
            <a:r>
              <a:rPr lang="fr-FR" dirty="0" err="1"/>
              <a:t>Niv</a:t>
            </a:r>
            <a:r>
              <a:rPr lang="fr-FR" dirty="0"/>
              <a:t> +1</a:t>
            </a:r>
          </a:p>
          <a:p>
            <a:r>
              <a:rPr lang="fr-FR" dirty="0"/>
              <a:t>présente un recoupement du niveau en deux zones de compartimentage (Attention à l’</a:t>
            </a:r>
            <a:r>
              <a:rPr lang="fr-FR" dirty="0" err="1"/>
              <a:t>éléctricité</a:t>
            </a:r>
            <a:r>
              <a:rPr lang="fr-FR" dirty="0"/>
              <a:t> et aux FM)</a:t>
            </a:r>
          </a:p>
          <a:p>
            <a:endParaRPr lang="fr-FR" dirty="0"/>
          </a:p>
          <a:p>
            <a:r>
              <a:rPr lang="fr-FR" dirty="0" err="1"/>
              <a:t>Niv</a:t>
            </a:r>
            <a:r>
              <a:rPr lang="fr-FR" dirty="0"/>
              <a:t> +2 / </a:t>
            </a:r>
            <a:r>
              <a:rPr lang="fr-FR" dirty="0" err="1"/>
              <a:t>Niv</a:t>
            </a:r>
            <a:r>
              <a:rPr lang="fr-FR" dirty="0"/>
              <a:t> +3</a:t>
            </a:r>
          </a:p>
          <a:p>
            <a:r>
              <a:rPr lang="fr-FR" dirty="0"/>
              <a:t>Les dispositions constructives existantes ne permettent pas de respecter l'article U10 §1, en conséquence</a:t>
            </a:r>
          </a:p>
          <a:p>
            <a:r>
              <a:rPr lang="fr-FR" dirty="0"/>
              <a:t>il a été proposé, en 2022, de conserver le fonctionnement d'une seule zone de compartimentage par niveau </a:t>
            </a:r>
          </a:p>
          <a:p>
            <a:r>
              <a:rPr lang="fr-FR" dirty="0"/>
              <a:t>dans ces étages.</a:t>
            </a:r>
          </a:p>
          <a:p>
            <a:r>
              <a:rPr lang="fr-FR" dirty="0"/>
              <a:t>L'escalier intérieur est traversé, hormis au 1er étage, par la circulation horizontale du niveau. En application de l'article </a:t>
            </a:r>
          </a:p>
          <a:p>
            <a:r>
              <a:rPr lang="fr-FR" dirty="0"/>
              <a:t>CO 55 §3 et par extrapolation de l'article J20 §6, il a été créé une zone de compartimentage constituée </a:t>
            </a:r>
          </a:p>
          <a:p>
            <a:r>
              <a:rPr lang="fr-FR" dirty="0"/>
              <a:t>par la cage d'escalier afin d'assurer la fermeture des portes "d'</a:t>
            </a:r>
            <a:r>
              <a:rPr lang="fr-FR" dirty="0" err="1"/>
              <a:t>encloisonnement</a:t>
            </a:r>
            <a:r>
              <a:rPr lang="fr-FR" dirty="0"/>
              <a:t>" en cas de détection dans une </a:t>
            </a:r>
          </a:p>
          <a:p>
            <a:r>
              <a:rPr lang="fr-FR" dirty="0"/>
              <a:t>circulation horizontale quel que soit le niveau ou dans les combles. </a:t>
            </a:r>
          </a:p>
          <a:p>
            <a:endParaRPr lang="fr-FR" dirty="0"/>
          </a:p>
          <a:p>
            <a:r>
              <a:rPr lang="fr-FR" dirty="0" err="1"/>
              <a:t>Niv</a:t>
            </a:r>
            <a:r>
              <a:rPr lang="fr-FR" dirty="0"/>
              <a:t> +4</a:t>
            </a:r>
          </a:p>
          <a:p>
            <a:r>
              <a:rPr lang="fr-FR" dirty="0"/>
              <a:t>Les niveau </a:t>
            </a:r>
            <a:r>
              <a:rPr lang="fr-FR" dirty="0" err="1"/>
              <a:t>rez</a:t>
            </a:r>
            <a:r>
              <a:rPr lang="fr-FR" dirty="0"/>
              <a:t> de chaussée, R+4 et R+5, ne recevant pas de locaux à sommeil constituent également une zone</a:t>
            </a:r>
          </a:p>
          <a:p>
            <a:r>
              <a:rPr lang="fr-FR" dirty="0"/>
              <a:t>de compartimentage par niveau.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18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  <a:latin typeface="+mj-lt"/>
              </a:rPr>
              <a:t>DESENFUMAGE: détermination des débits de désenfumages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5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4" y="695826"/>
            <a:ext cx="671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Rappel de la méthode de détermination des débits de désenfumages:</a:t>
            </a:r>
          </a:p>
        </p:txBody>
      </p:sp>
      <p:pic>
        <p:nvPicPr>
          <p:cNvPr id="1025" name="Imag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5" y="1598165"/>
            <a:ext cx="4219575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5600" y="5217130"/>
            <a:ext cx="121920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inden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nombre d’UP permet d’obtenir le débit de désenfumage mécanique théorique à assurer entre la bouche d’extraction et la bouche d’amenée d’air dans la circulation encloisonnée, selon :</a:t>
            </a:r>
          </a:p>
          <a:p>
            <a:pPr marR="0" indent="0">
              <a:lnSpc>
                <a:spcPct val="100000"/>
              </a:lnSpc>
              <a:buClrTx/>
              <a:buSzTx/>
              <a:buFontTx/>
              <a:buChar char="-"/>
              <a:tabLst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Débit extrait =  nb UP x 0,5 m³/s </a:t>
            </a:r>
          </a:p>
          <a:p>
            <a:pPr marR="0" indent="0">
              <a:lnSpc>
                <a:spcPct val="100000"/>
              </a:lnSpc>
              <a:buClrTx/>
              <a:buSzTx/>
              <a:buFontTx/>
              <a:buChar char="-"/>
              <a:tabLst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Débit de soufflage mécanique = débit extrait x 0,6 </a:t>
            </a:r>
          </a:p>
          <a:p>
            <a:pPr marR="0" indent="0">
              <a:lnSpc>
                <a:spcPct val="100000"/>
              </a:lnSpc>
              <a:buClrTx/>
              <a:buSzTx/>
              <a:buFontTx/>
              <a:buChar char="-"/>
              <a:tabLst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Débit de soufflage naturel = débit extrait </a:t>
            </a:r>
          </a:p>
        </p:txBody>
      </p:sp>
      <p:sp>
        <p:nvSpPr>
          <p:cNvPr id="7" name="Rectangle 6"/>
          <p:cNvSpPr/>
          <p:nvPr/>
        </p:nvSpPr>
        <p:spPr>
          <a:xfrm>
            <a:off x="355600" y="1108857"/>
            <a:ext cx="8636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application de l’article 6.2 « désenfumage mécanique » de l’Instruction Technique (IT) N°246 du 22 mars 2004, « </a:t>
            </a:r>
            <a:r>
              <a:rPr lang="fr-FR" altLang="fr-FR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toute section de circulation comprise entre une bouche d'extraction des fumées et une bouche d'amenée d'air doit être balayée par un débit d'extraction au moins égal à 0,5 m³/s par unité de passage</a:t>
            </a: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réalisée (UP entière arrondie à la valeur la plus proche) de la circulation, toutefois le débit total extrait dans une circulation (ou portion de circulation recoupée) est limité à 8 m³/s »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vu de ces dispositions réglementaires, la méthodologie retenue en conception pour un calcul du nombre d’UP d’une circulation encloisonnée associée à un système de désenfumage mécanique est :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Calculer la surface de la circulation entre les bouches de désenfumage (Sb : Surface de balayage) ;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Mesurer la longueur entre les bouches de désenfumage (Lb : Linéaire entre bouche) ;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Calculer la largeur moyenne de la surface de balayage (Lm = Sb / Lb) ;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alt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Calculer le nombre d’unité de passage entière arrondie à la valeur la plus proche (UP = Lm/0,60).</a:t>
            </a:r>
            <a:endParaRPr lang="fr-FR" altLang="fr-FR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fr-FR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7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VALIDATION des débits de désenfumages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6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8983" y="837357"/>
            <a:ext cx="10753458" cy="3159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>
              <a:spcAft>
                <a:spcPts val="4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exploitation, les mesures de débits d’extraction doivent permettre de vérifier l’écart entre le débit mesuré et le débit de référence :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Conforme si inférieure de moins de 10% avec la valeur de référence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Signalement avec proposition d’action corrective si inférieure avec la valeur de référence de 10 et 20 %</a:t>
            </a:r>
          </a:p>
          <a:p>
            <a:pPr marL="342900" lvl="0" indent="-342900"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Action corrective à mener si inférieure à la valeur de référence de plus de 20 %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924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R+4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7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4" y="903023"/>
            <a:ext cx="3599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Problématique de désenfumage R+4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1" y="1317626"/>
            <a:ext cx="6134100" cy="3542912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009628"/>
              </p:ext>
            </p:extLst>
          </p:nvPr>
        </p:nvGraphicFramePr>
        <p:xfrm>
          <a:off x="673101" y="5153029"/>
          <a:ext cx="1047115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3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428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660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Etage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ZC/ZF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Surface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Longueur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Largeur moyenne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Nombre d'UP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Autre dénomination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Débit corrigé 2025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m²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Unité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 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u="none" strike="noStrike">
                          <a:effectLst/>
                        </a:rPr>
                        <a:t>m3/h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R+4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ZC41/ZF41O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15,1 m2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8,7 ml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1,7 ml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Niveau 4 / ZF41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AN: VCF41/02 Est  </a:t>
                      </a:r>
                      <a:br>
                        <a:rPr lang="fr-FR" sz="1100" u="none" strike="noStrike">
                          <a:effectLst/>
                        </a:rPr>
                      </a:br>
                      <a:r>
                        <a:rPr lang="fr-FR" sz="1100" u="none" strike="noStrike">
                          <a:effectLst/>
                        </a:rPr>
                        <a:t>EXT: VCF41/03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5 400 m3/h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87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R+4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8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4" y="903023"/>
            <a:ext cx="3599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Problématique de désenfumage R+4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49" y="1469081"/>
            <a:ext cx="5468551" cy="3801500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16910"/>
              </p:ext>
            </p:extLst>
          </p:nvPr>
        </p:nvGraphicFramePr>
        <p:xfrm>
          <a:off x="576649" y="5467307"/>
          <a:ext cx="10471150" cy="1171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3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6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428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660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Etage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ZC/ZF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Surface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Longueur balayée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Largeur moyenne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Nombre d'UP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Autre dénomination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Débit corrigé 2025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unité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u="none" strike="noStrike">
                          <a:effectLst/>
                        </a:rPr>
                        <a:t> 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m²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Unité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 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u="none" strike="noStrike">
                          <a:effectLst/>
                        </a:rPr>
                        <a:t>m3/h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R+4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ZC41/ZF41E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13,9 m2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9,5 ml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1,4 ml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Niveau 4 / ZF41  </a:t>
                      </a:r>
                      <a:br>
                        <a:rPr lang="fr-FR" sz="1100" u="none" strike="noStrike" dirty="0">
                          <a:effectLst/>
                        </a:rPr>
                      </a:br>
                      <a:r>
                        <a:rPr lang="fr-FR" sz="1100" u="none" strike="noStrike" dirty="0">
                          <a:effectLst/>
                        </a:rPr>
                        <a:t>AN: VCF41/02 centre  </a:t>
                      </a:r>
                      <a:br>
                        <a:rPr lang="fr-FR" sz="1100" u="none" strike="noStrike" dirty="0">
                          <a:effectLst/>
                        </a:rPr>
                      </a:br>
                      <a:r>
                        <a:rPr lang="fr-FR" sz="1100" u="none" strike="noStrike" dirty="0">
                          <a:effectLst/>
                        </a:rPr>
                        <a:t>EXT: VCF41/02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5 400 m3/h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334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9"/>
          </p:nvPr>
        </p:nvSpPr>
        <p:spPr>
          <a:xfrm>
            <a:off x="0" y="701"/>
            <a:ext cx="12192000" cy="535484"/>
          </a:xfrm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DESENFUMAGE: </a:t>
            </a:r>
            <a:r>
              <a:rPr lang="fr-FR" sz="2800" dirty="0">
                <a:solidFill>
                  <a:schemeClr val="bg1"/>
                </a:solidFill>
                <a:latin typeface="+mj-lt"/>
              </a:rPr>
              <a:t>R+4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26"/>
          </p:nvPr>
        </p:nvSpPr>
        <p:spPr>
          <a:xfrm>
            <a:off x="11561773" y="702"/>
            <a:ext cx="612809" cy="535484"/>
          </a:xfrm>
        </p:spPr>
        <p:txBody>
          <a:bodyPr/>
          <a:lstStyle/>
          <a:p>
            <a:fld id="{27F63893-9D7C-4D41-AC61-E8ABFBCB521E}" type="slidenum">
              <a:rPr lang="fr-FR" sz="1600" smtClean="0">
                <a:solidFill>
                  <a:schemeClr val="bg1"/>
                </a:solidFill>
                <a:latin typeface="+mj-lt"/>
              </a:rPr>
              <a:pPr/>
              <a:t>9</a:t>
            </a:fld>
            <a:endParaRPr lang="fr-FR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0535" y="903022"/>
            <a:ext cx="40260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Analyse des résultats: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Les résultats montrent la nécessité d’actions correctives au regard des objectifs de désenfumage.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660" y="903023"/>
            <a:ext cx="5975959" cy="518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47121"/>
      </p:ext>
    </p:extLst>
  </p:cSld>
  <p:clrMapOvr>
    <a:masterClrMapping/>
  </p:clrMapOvr>
</p:sld>
</file>

<file path=ppt/theme/theme1.xml><?xml version="1.0" encoding="utf-8"?>
<a:theme xmlns:a="http://schemas.openxmlformats.org/drawingml/2006/main" name="PPT HCL-FR-19">
  <a:themeElements>
    <a:clrScheme name="HCL - thème">
      <a:dk1>
        <a:srgbClr val="838282"/>
      </a:dk1>
      <a:lt1>
        <a:srgbClr val="FFFFFF"/>
      </a:lt1>
      <a:dk2>
        <a:srgbClr val="004562"/>
      </a:dk2>
      <a:lt2>
        <a:srgbClr val="00B5EF"/>
      </a:lt2>
      <a:accent1>
        <a:srgbClr val="8DCCC0"/>
      </a:accent1>
      <a:accent2>
        <a:srgbClr val="F6C755"/>
      </a:accent2>
      <a:accent3>
        <a:srgbClr val="B0CF79"/>
      </a:accent3>
      <a:accent4>
        <a:srgbClr val="7F80B0"/>
      </a:accent4>
      <a:accent5>
        <a:srgbClr val="E57A52"/>
      </a:accent5>
      <a:accent6>
        <a:srgbClr val="9C8F81"/>
      </a:accent6>
      <a:hlink>
        <a:srgbClr val="F1AB57"/>
      </a:hlink>
      <a:folHlink>
        <a:srgbClr val="EA919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Gabarit-PPT-FR-2019</Template>
  <TotalTime>7724</TotalTime>
  <Words>1098</Words>
  <Application>Microsoft Office PowerPoint</Application>
  <PresentationFormat>Grand écran</PresentationFormat>
  <Paragraphs>194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Police système</vt:lpstr>
      <vt:lpstr>Symbol</vt:lpstr>
      <vt:lpstr>Times New Roman</vt:lpstr>
      <vt:lpstr>PPT HCL-FR-19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Hospices Civils de Lyon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BENINI, Alain</dc:creator>
  <cp:lastModifiedBy>CAMPS, Laurent</cp:lastModifiedBy>
  <cp:revision>349</cp:revision>
  <cp:lastPrinted>2024-07-31T07:53:06Z</cp:lastPrinted>
  <dcterms:created xsi:type="dcterms:W3CDTF">2019-07-26T13:32:00Z</dcterms:created>
  <dcterms:modified xsi:type="dcterms:W3CDTF">2025-05-27T13:36:44Z</dcterms:modified>
</cp:coreProperties>
</file>