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5" r:id="rId3"/>
    <p:sldId id="259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7" r:id="rId14"/>
    <p:sldId id="276" r:id="rId15"/>
    <p:sldId id="278" r:id="rId16"/>
    <p:sldId id="279" r:id="rId17"/>
    <p:sldId id="280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AD62B256-7C06-45BF-8169-FE8D697F6D93}">
          <p14:sldIdLst>
            <p14:sldId id="257"/>
            <p14:sldId id="265"/>
          </p14:sldIdLst>
        </p14:section>
        <p14:section name="Architecte DPLG" id="{1F07B51D-9F22-4B23-988D-537EEBD2A84A}">
          <p14:sldIdLst>
            <p14:sldId id="259"/>
            <p14:sldId id="266"/>
            <p14:sldId id="267"/>
          </p14:sldIdLst>
        </p14:section>
        <p14:section name="Architecte du patrimoine" id="{F38E296B-D31E-4C67-AF5B-A374B7C0CF62}">
          <p14:sldIdLst>
            <p14:sldId id="268"/>
            <p14:sldId id="269"/>
            <p14:sldId id="270"/>
          </p14:sldIdLst>
        </p14:section>
        <p14:section name="Paysagiste" id="{4BB6EEE9-2B71-459F-8C88-779EB6BC0A54}">
          <p14:sldIdLst>
            <p14:sldId id="271"/>
            <p14:sldId id="272"/>
            <p14:sldId id="273"/>
          </p14:sldIdLst>
        </p14:section>
        <p14:section name="BET" id="{F6F95A0B-EC96-41D2-A1CF-BF6314199B3E}">
          <p14:sldIdLst>
            <p14:sldId id="274"/>
            <p14:sldId id="277"/>
            <p14:sldId id="276"/>
          </p14:sldIdLst>
        </p14:section>
        <p14:section name="Economiste de la construction" id="{402FF7EF-D677-4D86-9C82-A2DD6EA4F7DD}">
          <p14:sldIdLst>
            <p14:sldId id="278"/>
            <p14:sldId id="279"/>
            <p14:sldId id="2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8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912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6D2FA-8EEA-4D78-A0D8-2B7CBC5318A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A30BB-8329-4546-B3CA-093EDCB093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81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627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78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65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14400" y="2130480"/>
            <a:ext cx="10362720" cy="1469520"/>
          </a:xfrm>
          <a:prstGeom prst="rect">
            <a:avLst/>
          </a:prstGeom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1828800" y="3886200"/>
            <a:ext cx="8533920" cy="17521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2761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32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197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903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456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795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75EAA683-4BCD-F42D-8731-60EB1E79B921}"/>
              </a:ext>
            </a:extLst>
          </p:cNvPr>
          <p:cNvSpPr txBox="1"/>
          <p:nvPr userDrawn="1"/>
        </p:nvSpPr>
        <p:spPr>
          <a:xfrm>
            <a:off x="479376" y="6453336"/>
            <a:ext cx="113772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200" i="1" kern="5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Times New Roman" panose="02020603050405020304" pitchFamily="18" charset="0"/>
              </a:rPr>
              <a:t>Concours restreint de maîtrise d'œuvre pour le campus lillois de la formation à Roubaix (59) – </a:t>
            </a:r>
            <a:r>
              <a:rPr lang="fr-FR" sz="1200" i="1" kern="5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</a:rPr>
              <a:t>Annexe n°2 – Présentation des références  </a:t>
            </a:r>
          </a:p>
        </p:txBody>
      </p:sp>
    </p:spTree>
    <p:extLst>
      <p:ext uri="{BB962C8B-B14F-4D97-AF65-F5344CB8AC3E}">
        <p14:creationId xmlns:p14="http://schemas.microsoft.com/office/powerpoint/2010/main" val="226000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865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1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9D65E-CA67-412A-93C4-20CBB119A9E1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89444-F462-48DC-BBDD-007A6B5805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464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DF43CFFA-303B-B21B-B227-848B3082175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15480" y="5157192"/>
            <a:ext cx="9433048" cy="7131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7F4BDB-84B2-4FE3-26D5-0821C94DA50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618235" y="5329113"/>
            <a:ext cx="6330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000000"/>
                </a:solidFill>
                <a:latin typeface="Calibri" panose="020F0502020204030204" pitchFamily="34" charset="0"/>
              </a:rPr>
              <a:t>Mandataire : </a:t>
            </a:r>
            <a:r>
              <a:rPr lang="fr-FR" dirty="0"/>
              <a:t> </a:t>
            </a:r>
            <a:r>
              <a:rPr lang="fr-FR" b="1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r>
              <a:rPr lang="fr-FR" dirty="0"/>
              <a:t> </a:t>
            </a:r>
            <a:r>
              <a:rPr 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[Insérer Nom]</a:t>
            </a:r>
            <a:r>
              <a:rPr lang="fr-FR" dirty="0"/>
              <a:t> </a:t>
            </a:r>
            <a:r>
              <a:rPr 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 </a:t>
            </a:r>
            <a:r>
              <a:rPr lang="fr-FR" dirty="0"/>
              <a:t> </a:t>
            </a:r>
            <a:r>
              <a:rPr 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 </a:t>
            </a:r>
            <a:r>
              <a:rPr lang="fr-FR" dirty="0"/>
              <a:t> </a:t>
            </a:r>
            <a:r>
              <a:rPr 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 </a:t>
            </a:r>
            <a:r>
              <a:rPr lang="fr-FR" dirty="0"/>
              <a:t> </a:t>
            </a:r>
            <a:r>
              <a:rPr 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 </a:t>
            </a:r>
            <a:r>
              <a:rPr lang="fr-FR" dirty="0"/>
              <a:t> </a:t>
            </a:r>
            <a:r>
              <a:rPr lang="fr-FR" b="1" dirty="0">
                <a:solidFill>
                  <a:srgbClr val="FF0000"/>
                </a:solidFill>
                <a:latin typeface="Calibri" panose="020F0502020204030204" pitchFamily="34" charset="0"/>
              </a:rPr>
              <a:t> 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5A06D50-8245-5151-FEC2-E217A69089E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682580" y="5329113"/>
            <a:ext cx="194421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/>
              <a:t> </a:t>
            </a:r>
            <a:r>
              <a:rPr lang="fr-FR" sz="1100" b="1" dirty="0">
                <a:solidFill>
                  <a:srgbClr val="000000"/>
                </a:solidFill>
                <a:latin typeface="Calibri" panose="020F0502020204030204" pitchFamily="34" charset="0"/>
              </a:rPr>
              <a:t> pli n° </a:t>
            </a:r>
            <a:r>
              <a:rPr lang="fr-FR" sz="1100" b="1" dirty="0">
                <a:solidFill>
                  <a:srgbClr val="FF0000"/>
                </a:solidFill>
                <a:latin typeface="Calibri" panose="020F0502020204030204" pitchFamily="34" charset="0"/>
              </a:rPr>
              <a:t>[Insérer Numéro]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E733DA0-68B9-9E47-2919-D05C4B112C6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415480" y="2421370"/>
            <a:ext cx="9433048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 hangingPunct="0"/>
            <a:r>
              <a:rPr lang="fr-FR" sz="1200" kern="50" dirty="0">
                <a:latin typeface="Segoe UI Semilight" panose="020B0402040204020203" pitchFamily="34" charset="0"/>
                <a:ea typeface="Times New Roman" panose="02020603050405020304" pitchFamily="18" charset="0"/>
              </a:rPr>
              <a:t> </a:t>
            </a:r>
            <a:endParaRPr lang="fr-FR" sz="1200" kern="5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49580" algn="just" hangingPunct="0"/>
            <a:r>
              <a:rPr lang="fr-FR" sz="1200" kern="50" dirty="0">
                <a:latin typeface="Segoe UI Semilight" panose="020B0402040204020203" pitchFamily="34" charset="0"/>
                <a:ea typeface="Times New Roman" panose="02020603050405020304" pitchFamily="18" charset="0"/>
              </a:rPr>
              <a:t> </a:t>
            </a:r>
            <a:endParaRPr lang="fr-FR" sz="1200" kern="5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fr-FR" kern="50" dirty="0">
                <a:latin typeface="Segoe UI Semilight" panose="020B0402040204020203" pitchFamily="34" charset="0"/>
                <a:ea typeface="Times New Roman" panose="02020603050405020304" pitchFamily="18" charset="0"/>
              </a:rPr>
              <a:t>Concours restreint de maîtrise d'œuvre pour le campus lillois de la formation à Roubaix (59)</a:t>
            </a:r>
          </a:p>
          <a:p>
            <a:pPr marL="449580" algn="just" hangingPunct="0"/>
            <a:r>
              <a:rPr lang="fr-FR" b="1" kern="100" dirty="0">
                <a:solidFill>
                  <a:srgbClr val="FFFFFF"/>
                </a:solidFill>
                <a:latin typeface="Segoe UI Semilight" panose="020B0402040204020203" pitchFamily="34" charset="0"/>
                <a:ea typeface="Times New Roman" panose="02020603050405020304" pitchFamily="18" charset="0"/>
              </a:rPr>
              <a:t>MENT DE </a:t>
            </a:r>
          </a:p>
          <a:p>
            <a:pPr marL="449580" algn="just" hangingPunct="0"/>
            <a:r>
              <a:rPr lang="fr-FR" b="1" kern="100" dirty="0">
                <a:solidFill>
                  <a:srgbClr val="FFFFFF"/>
                </a:solidFill>
                <a:latin typeface="Segoe UI Semilight" panose="020B0402040204020203" pitchFamily="34" charset="0"/>
                <a:ea typeface="Times New Roman" panose="02020603050405020304" pitchFamily="18" charset="0"/>
              </a:rPr>
              <a:t>LA CONSULTATION</a:t>
            </a:r>
            <a:endParaRPr lang="fr-FR" sz="1200" b="1" kern="1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 hangingPunct="0"/>
            <a:r>
              <a:rPr lang="fr-FR" b="1" kern="100" dirty="0">
                <a:latin typeface="Segoe UI Semilight" panose="020B0402040204020203" pitchFamily="34" charset="0"/>
                <a:ea typeface="Times New Roman" panose="02020603050405020304" pitchFamily="18" charset="0"/>
              </a:rPr>
              <a:t>PHASE 01 : REMISE DE CANDIDATURES</a:t>
            </a:r>
          </a:p>
          <a:p>
            <a:pPr algn="just" hangingPunct="0"/>
            <a:endParaRPr lang="fr-FR" sz="500" b="1" kern="100" dirty="0">
              <a:latin typeface="Segoe UI Semilight" panose="020B0402040204020203" pitchFamily="34" charset="0"/>
              <a:ea typeface="Times New Roman" panose="02020603050405020304" pitchFamily="18" charset="0"/>
            </a:endParaRPr>
          </a:p>
          <a:p>
            <a:pPr algn="just" hangingPunct="0"/>
            <a:r>
              <a:rPr lang="fr-FR" b="1" kern="100" dirty="0">
                <a:latin typeface="Segoe UI Semilight" panose="020B0402040204020203" pitchFamily="34" charset="0"/>
                <a:ea typeface="Times New Roman" panose="02020603050405020304" pitchFamily="18" charset="0"/>
              </a:rPr>
              <a:t>ANNEXE N°2 – Présentation des références</a:t>
            </a:r>
          </a:p>
        </p:txBody>
      </p:sp>
      <p:pic>
        <p:nvPicPr>
          <p:cNvPr id="3" name="Image 2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0088ECFA-4169-D3DD-E24D-CD1686735B3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16" y="207403"/>
            <a:ext cx="3888432" cy="141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998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50A0C-4602-859F-86A7-81558D129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297BDBC0-C10B-7E7B-2A50-05C1A7CAB5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2612909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PAYSAGISTE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8B10FB3C-F1FE-683A-5C96-DD74571381E8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D41A951-B03B-2630-E716-A5917CA7DA50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5817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EEC3E5-038E-2588-FE29-F065C48E6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07D46DFF-23F0-64FB-5786-0E2C8F776C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3711818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PAYSAGISTE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45C5D751-5D97-708B-14E0-0C4AC3B71D06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CC19AAE-8A7E-6CBD-8F31-42DCF403449E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0562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0FD7B-3E2E-995A-2B15-197925BD3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A6859692-799B-B2FE-6771-0538BC4EFB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6467483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BET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F97630F2-C5B8-A50C-0640-0CAE5EA6A2B3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1C1BAD-D43B-AEF4-805F-857CDE01F3A9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5215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516C3-C0CA-81B0-3020-373B94C55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EA0B1728-6237-93E5-977C-A7EB717FA8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2962072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BET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26976A01-2578-522B-C2AA-66905D38C27E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99064A0-A1BD-1CCD-2EE5-69C008F1E622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1266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3E8D0-5BF3-E2E4-90C5-E6621E203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A6DBAD04-3C3A-74D9-0C1D-8ED782461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4983419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BET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1D909296-2E00-0544-E5DA-5EBD9649830D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9BEC265-F5D9-7700-42BA-D0EE9F308411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2667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F159F-4D13-6100-1AE0-E65CD1498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8A047242-E089-41F3-97B0-E8D2CAEB61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5049373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ECONOMISTE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FB89798D-34AA-DDED-9D06-B53E9A41C606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1205362-DAAE-CD9B-EBDD-D1B7E9D26F14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78444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D74E6-EB86-76E4-CCA2-59D1E878EC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A3B4C82A-DC82-609B-BCE1-2497EF2B2B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4521406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ECONOMISTE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625EECED-EFDF-1D68-7651-F2265253E246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395F9CD-E12C-7869-5750-BB286DF541E4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4689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E0FE0-FEE5-9937-31C6-A5A3CF2CB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4EE11BBA-7489-71E8-FB60-9927BAF84C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0176430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ECONOMISTE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2FB1A0CD-977D-8265-D2AC-07C7A74239A2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CE56E90-5A80-34FE-F5F4-4F3E7026E1DF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5340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15858E47-EDA4-268E-220B-277C9E723C00}"/>
              </a:ext>
            </a:extLst>
          </p:cNvPr>
          <p:cNvSpPr txBox="1"/>
          <p:nvPr/>
        </p:nvSpPr>
        <p:spPr>
          <a:xfrm>
            <a:off x="1412207" y="632648"/>
            <a:ext cx="9255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Sur les planches suivantes, présentation détaillée et illustrée de références que le candidat souhaite mettre en valeur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E948DF2-0728-1C58-4135-29BD25B662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091316"/>
              </p:ext>
            </p:extLst>
          </p:nvPr>
        </p:nvGraphicFramePr>
        <p:xfrm>
          <a:off x="1524000" y="1651894"/>
          <a:ext cx="9144000" cy="4318352"/>
        </p:xfrm>
        <a:graphic>
          <a:graphicData uri="http://schemas.openxmlformats.org/drawingml/2006/table">
            <a:tbl>
              <a:tblPr firstRow="1" firstCol="1" bandRow="1">
                <a:effectLst/>
                <a:tableStyleId>{5940675A-B579-460E-94D1-54222C63F5DA}</a:tableStyleId>
              </a:tblPr>
              <a:tblGrid>
                <a:gridCol w="2640862">
                  <a:extLst>
                    <a:ext uri="{9D8B030D-6E8A-4147-A177-3AD203B41FA5}">
                      <a16:colId xmlns:a16="http://schemas.microsoft.com/office/drawing/2014/main" val="656571856"/>
                    </a:ext>
                  </a:extLst>
                </a:gridCol>
                <a:gridCol w="6503138">
                  <a:extLst>
                    <a:ext uri="{9D8B030D-6E8A-4147-A177-3AD203B41FA5}">
                      <a16:colId xmlns:a16="http://schemas.microsoft.com/office/drawing/2014/main" val="1383673129"/>
                    </a:ext>
                  </a:extLst>
                </a:gridCol>
              </a:tblGrid>
              <a:tr h="5884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b="1" dirty="0">
                          <a:effectLst/>
                        </a:rPr>
                        <a:t>Domaine de compétences exigées</a:t>
                      </a:r>
                      <a:endParaRPr lang="fr-FR" sz="1600" b="1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b="1" dirty="0">
                          <a:effectLst/>
                        </a:rPr>
                        <a:t>Nombre de références(*) exigées au cours des 8 dernières années </a:t>
                      </a:r>
                      <a:endParaRPr lang="fr-FR" sz="1600" b="1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2728708"/>
                  </a:ext>
                </a:extLst>
              </a:tr>
              <a:tr h="7459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Architecte DPLG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3 références significatives de conception architecturale en réhabilitation ou construction neuve d’un établissement ERP de formation d’un montant au moins équivalent à celui de l’opération ou d’un niveau de complexité similaire.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73994"/>
                  </a:ext>
                </a:extLst>
              </a:tr>
              <a:tr h="7459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Architecte du patrimoine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3 références significatives de réhabilitation d’un établissement d’un montant au moins équivalent à celui de l’opération ou d’un niveau de complexité similaire.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4612741"/>
                  </a:ext>
                </a:extLst>
              </a:tr>
              <a:tr h="7459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>
                          <a:effectLst/>
                        </a:rPr>
                        <a:t>Paysagiste </a:t>
                      </a:r>
                      <a:endParaRPr lang="fr-FR" sz="160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3 références significatives d’aménagement paysager d’un établissement ERP de formation, Campus d’un montant au moins équivalent à celui de l’opération</a:t>
                      </a:r>
                      <a:r>
                        <a:rPr lang="fr-FR" sz="1600" dirty="0">
                          <a:effectLst/>
                        </a:rPr>
                        <a:t> </a:t>
                      </a:r>
                      <a:r>
                        <a:rPr lang="fr-FR" sz="1400" dirty="0">
                          <a:effectLst/>
                        </a:rPr>
                        <a:t>ou d’un niveau de complexité similaire.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5791024"/>
                  </a:ext>
                </a:extLst>
              </a:tr>
              <a:tr h="7459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>
                          <a:effectLst/>
                        </a:rPr>
                        <a:t>BET </a:t>
                      </a:r>
                      <a:endParaRPr lang="fr-FR" sz="160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3 références significatives de conception architecturale en réhabilitation ou construction neuve d’un établissement ERP de formation d’un montant au moins équivalent à celui de l’opération ou d’un niveau de complexité similaire.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770521"/>
                  </a:ext>
                </a:extLst>
              </a:tr>
              <a:tr h="74598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Économiste de la construction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1400" dirty="0">
                          <a:effectLst/>
                        </a:rPr>
                        <a:t>3 références significatives de conception architecturale en réhabilitation ou construction neuve d’un établissement ERP de formation d’un montant au moins équivalent à celui de l’opération ou d’un niveau de complexité similaire.</a:t>
                      </a:r>
                      <a:endParaRPr lang="fr-FR" sz="1600" dirty="0">
                        <a:solidFill>
                          <a:srgbClr val="262626"/>
                        </a:solidFill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746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602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/>
          <p:cNvGraphicFramePr/>
          <p:nvPr>
            <p:extLst>
              <p:ext uri="{D42A27DB-BD31-4B8C-83A1-F6EECF244321}">
                <p14:modId xmlns:p14="http://schemas.microsoft.com/office/powerpoint/2010/main" val="1374847166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ARCHITECTE DPLG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F65177A8-4C76-E36A-DE5C-D0435778EF53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B6B89E8-CC0D-BFE6-6895-F384A896ADCD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0220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3D896-AFE3-AAB9-6764-E77FC093D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0B8F0EB0-2BDD-6685-F77F-651BEF7636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5861315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ARCHITECTE DPLG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95AC8091-70DC-6E0D-267B-C86B264F5FD9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151C14-D406-F917-6BCC-58E5AD910EB9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209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076DED-A648-32E9-D131-7EB32563A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F3B50093-8859-A668-7859-4243EA2D17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921964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ARCHITECTE DPLG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A6806AB0-E8EA-DE4D-870E-98712AF3BEB5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DBC185D-7DB0-7ED0-4BBE-1793BB9F6DDE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0276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26F525-C196-F789-53FF-2F3C05F78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15420F5F-2607-B25E-08D1-297AB0B2698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51520881"/>
              </p:ext>
            </p:extLst>
          </p:nvPr>
        </p:nvGraphicFramePr>
        <p:xfrm>
          <a:off x="551384" y="116601"/>
          <a:ext cx="11161241" cy="140029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ARCHITECTE DU PATRIMOINE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7FC2DE0E-8125-577B-C8D2-8407A54E7247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BE52697-3CA1-81CE-FC51-DD119710F3E3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5488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F7C06-CED9-252C-8347-C9D49C2579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B1B6FBAF-25B0-2747-220F-CC46C59D07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7446633"/>
              </p:ext>
            </p:extLst>
          </p:nvPr>
        </p:nvGraphicFramePr>
        <p:xfrm>
          <a:off x="551384" y="116601"/>
          <a:ext cx="11161241" cy="140029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ARCHITECTE DU PATRIMOINE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2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0B79B6A9-4840-081B-31A9-BE4F6E39CBBC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26C5FA0-7AA9-6B50-2268-24D528607192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3937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36F38-FCAD-9712-35EE-08BEF6B05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5B214859-7E14-2482-9EB6-F00CCB248D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94960396"/>
              </p:ext>
            </p:extLst>
          </p:nvPr>
        </p:nvGraphicFramePr>
        <p:xfrm>
          <a:off x="551384" y="116601"/>
          <a:ext cx="11161241" cy="140029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ARCHITECTE DU PATRIMOINE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3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8D49A1D3-6F02-6058-4D7B-0360B451CE7C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7800C8D-99CE-5558-2985-F9ADCABB1B67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54317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BE28A-C3DC-C2D6-40B8-48DEB805D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le 1">
            <a:extLst>
              <a:ext uri="{FF2B5EF4-FFF2-40B4-BE49-F238E27FC236}">
                <a16:creationId xmlns:a16="http://schemas.microsoft.com/office/drawing/2014/main" id="{40F2EB98-9818-8042-56E0-6F10C996E1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1363631"/>
              </p:ext>
            </p:extLst>
          </p:nvPr>
        </p:nvGraphicFramePr>
        <p:xfrm>
          <a:off x="551384" y="116601"/>
          <a:ext cx="11161241" cy="1240271"/>
        </p:xfrm>
        <a:graphic>
          <a:graphicData uri="http://schemas.openxmlformats.org/drawingml/2006/table">
            <a:tbl>
              <a:tblPr/>
              <a:tblGrid>
                <a:gridCol w="1283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9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6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356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67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05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PAYSAGISTE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fr-FR" sz="1100" b="1" strike="noStrike" spc="-1" baseline="0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2400" b="1" strike="noStrike" spc="-1" baseline="0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cs typeface="Segoe UI Semilight" panose="020B0402040204020203" pitchFamily="34" charset="0"/>
                        </a:rPr>
                        <a:t>1</a:t>
                      </a:r>
                      <a:endParaRPr lang="fr-FR" sz="400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Equipe MOE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1" strike="noStrike" kern="1200" spc="-1" dirty="0">
                        <a:solidFill>
                          <a:schemeClr val="tx1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Segoe UI Semilight" panose="020B0402040204020203" pitchFamily="34" charset="0"/>
                        <a:ea typeface="+mn-ea"/>
                        <a:cs typeface="Segoe UI Semilight" panose="020B0402040204020203" pitchFamily="34" charset="0"/>
                      </a:endParaRP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Lieu de la référence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Surface totale (SU) – et préciser neuf / restructuré / mixte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Date de réalisation </a:t>
                      </a:r>
                    </a:p>
                  </a:txBody>
                  <a:tcPr marL="91426" marR="91426" marT="45721" marB="45721">
                    <a:lnL w="12240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409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strike="noStrike" kern="1200" spc="-1" dirty="0">
                          <a:solidFill>
                            <a:schemeClr val="tx1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Segoe UI Semilight" panose="020B0402040204020203" pitchFamily="34" charset="0"/>
                          <a:ea typeface="+mn-ea"/>
                          <a:cs typeface="Segoe UI Semilight" panose="020B0402040204020203" pitchFamily="34" charset="0"/>
                        </a:rPr>
                        <a:t>Nom de la référence : </a:t>
                      </a:r>
                    </a:p>
                  </a:txBody>
                  <a:tcPr marL="91426" marR="91426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E8ED">
                        <a:alpha val="3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BCC1F8DE-566F-3FB8-E0D9-3DA1964C71A3}"/>
              </a:ext>
            </a:extLst>
          </p:cNvPr>
          <p:cNvSpPr txBox="1">
            <a:spLocks/>
          </p:cNvSpPr>
          <p:nvPr/>
        </p:nvSpPr>
        <p:spPr>
          <a:xfrm>
            <a:off x="551384" y="1484784"/>
            <a:ext cx="11161241" cy="5008091"/>
          </a:xfrm>
          <a:prstGeom prst="rect">
            <a:avLst/>
          </a:prstGeom>
          <a:noFill/>
          <a:ln w="3175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/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534AD0D-A714-F10B-06E2-DCCB31F21832}"/>
              </a:ext>
            </a:extLst>
          </p:cNvPr>
          <p:cNvSpPr txBox="1"/>
          <p:nvPr/>
        </p:nvSpPr>
        <p:spPr>
          <a:xfrm>
            <a:off x="695400" y="1628800"/>
            <a:ext cx="8136904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Présentation libre</a:t>
            </a: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4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endParaRPr lang="fr-FR" sz="10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0640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716</Words>
  <Application>Microsoft Office PowerPoint</Application>
  <PresentationFormat>Grand écran</PresentationFormat>
  <Paragraphs>458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Aptos</vt:lpstr>
      <vt:lpstr>Arial</vt:lpstr>
      <vt:lpstr>Calibri</vt:lpstr>
      <vt:lpstr>Segoe UI Semilight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AREP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MICHEL Florence</dc:creator>
  <cp:lastModifiedBy>HAJJAT SAMIRA</cp:lastModifiedBy>
  <cp:revision>15</cp:revision>
  <dcterms:created xsi:type="dcterms:W3CDTF">2017-11-13T20:42:03Z</dcterms:created>
  <dcterms:modified xsi:type="dcterms:W3CDTF">2025-05-28T09:27:51Z</dcterms:modified>
</cp:coreProperties>
</file>