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47" r:id="rId2"/>
    <p:sldId id="398" r:id="rId3"/>
    <p:sldId id="450" r:id="rId4"/>
    <p:sldId id="452" r:id="rId5"/>
    <p:sldId id="454" r:id="rId6"/>
    <p:sldId id="473" r:id="rId7"/>
    <p:sldId id="479" r:id="rId8"/>
    <p:sldId id="474" r:id="rId9"/>
    <p:sldId id="475" r:id="rId10"/>
    <p:sldId id="476" r:id="rId11"/>
    <p:sldId id="477" r:id="rId12"/>
    <p:sldId id="4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4610"/>
    <a:srgbClr val="F6E2D8"/>
    <a:srgbClr val="E4E4E4"/>
    <a:srgbClr val="202C41"/>
    <a:srgbClr val="FFFFFF"/>
    <a:srgbClr val="F7E3D8"/>
    <a:srgbClr val="E9B9A1"/>
    <a:srgbClr val="0D1128"/>
    <a:srgbClr val="3B3A57"/>
    <a:srgbClr val="686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53" autoAdjust="0"/>
    <p:restoredTop sz="92795" autoAdjust="0"/>
  </p:normalViewPr>
  <p:slideViewPr>
    <p:cSldViewPr snapToGrid="0">
      <p:cViewPr varScale="1">
        <p:scale>
          <a:sx n="114" d="100"/>
          <a:sy n="114" d="100"/>
        </p:scale>
        <p:origin x="5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76BEB-EE60-4DBC-89D2-754B757CD6E7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CE229-B20A-4164-A8E2-E3E53416447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6D8DA-7125-4CA3-828C-7DD38985E502}" type="datetimeFigureOut">
              <a:rPr lang="en-US" smtClean="0"/>
              <a:t>5/27/2025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AB5DC-3C00-4937-9CE4-4DA4D5B6153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81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Custom Layout">
    <p:bg>
      <p:bgPr>
        <a:solidFill>
          <a:srgbClr val="202C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3638" y="2888237"/>
            <a:ext cx="4793594" cy="3969763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3575538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5990492"/>
              <a:gd name="connsiteY0" fmla="*/ 0 h 6858000"/>
              <a:gd name="connsiteX1" fmla="*/ 3575538 w 5990492"/>
              <a:gd name="connsiteY1" fmla="*/ 0 h 6858000"/>
              <a:gd name="connsiteX2" fmla="*/ 5990492 w 5990492"/>
              <a:gd name="connsiteY2" fmla="*/ 6858000 h 6858000"/>
              <a:gd name="connsiteX3" fmla="*/ 0 w 5990492"/>
              <a:gd name="connsiteY3" fmla="*/ 6858000 h 6858000"/>
              <a:gd name="connsiteX4" fmla="*/ 0 w 5990492"/>
              <a:gd name="connsiteY4" fmla="*/ 0 h 6858000"/>
              <a:gd name="connsiteX0" fmla="*/ 0 w 5990492"/>
              <a:gd name="connsiteY0" fmla="*/ 0 h 6858000"/>
              <a:gd name="connsiteX1" fmla="*/ 2215661 w 5990492"/>
              <a:gd name="connsiteY1" fmla="*/ 0 h 6858000"/>
              <a:gd name="connsiteX2" fmla="*/ 5990492 w 5990492"/>
              <a:gd name="connsiteY2" fmla="*/ 6858000 h 6858000"/>
              <a:gd name="connsiteX3" fmla="*/ 0 w 5990492"/>
              <a:gd name="connsiteY3" fmla="*/ 6858000 h 6858000"/>
              <a:gd name="connsiteX4" fmla="*/ 0 w 5990492"/>
              <a:gd name="connsiteY4" fmla="*/ 0 h 6858000"/>
              <a:gd name="connsiteX0" fmla="*/ 468923 w 5990492"/>
              <a:gd name="connsiteY0" fmla="*/ 2942492 h 6858000"/>
              <a:gd name="connsiteX1" fmla="*/ 2215661 w 5990492"/>
              <a:gd name="connsiteY1" fmla="*/ 0 h 6858000"/>
              <a:gd name="connsiteX2" fmla="*/ 5990492 w 5990492"/>
              <a:gd name="connsiteY2" fmla="*/ 6858000 h 6858000"/>
              <a:gd name="connsiteX3" fmla="*/ 0 w 5990492"/>
              <a:gd name="connsiteY3" fmla="*/ 6858000 h 6858000"/>
              <a:gd name="connsiteX4" fmla="*/ 468923 w 5990492"/>
              <a:gd name="connsiteY4" fmla="*/ 2942492 h 6858000"/>
              <a:gd name="connsiteX0" fmla="*/ 468923 w 5990492"/>
              <a:gd name="connsiteY0" fmla="*/ 0 h 3915508"/>
              <a:gd name="connsiteX1" fmla="*/ 2942491 w 5990492"/>
              <a:gd name="connsiteY1" fmla="*/ 0 h 3915508"/>
              <a:gd name="connsiteX2" fmla="*/ 5990492 w 5990492"/>
              <a:gd name="connsiteY2" fmla="*/ 3915508 h 3915508"/>
              <a:gd name="connsiteX3" fmla="*/ 0 w 5990492"/>
              <a:gd name="connsiteY3" fmla="*/ 3915508 h 3915508"/>
              <a:gd name="connsiteX4" fmla="*/ 468923 w 5990492"/>
              <a:gd name="connsiteY4" fmla="*/ 0 h 3915508"/>
              <a:gd name="connsiteX0" fmla="*/ 0 w 5521569"/>
              <a:gd name="connsiteY0" fmla="*/ 0 h 3938954"/>
              <a:gd name="connsiteX1" fmla="*/ 2473568 w 5521569"/>
              <a:gd name="connsiteY1" fmla="*/ 0 h 3938954"/>
              <a:gd name="connsiteX2" fmla="*/ 5521569 w 5521569"/>
              <a:gd name="connsiteY2" fmla="*/ 3915508 h 3938954"/>
              <a:gd name="connsiteX3" fmla="*/ 0 w 5521569"/>
              <a:gd name="connsiteY3" fmla="*/ 3938954 h 3938954"/>
              <a:gd name="connsiteX4" fmla="*/ 0 w 5521569"/>
              <a:gd name="connsiteY4" fmla="*/ 0 h 3938954"/>
              <a:gd name="connsiteX0" fmla="*/ 0 w 4771292"/>
              <a:gd name="connsiteY0" fmla="*/ 0 h 3938954"/>
              <a:gd name="connsiteX1" fmla="*/ 2473568 w 4771292"/>
              <a:gd name="connsiteY1" fmla="*/ 0 h 3938954"/>
              <a:gd name="connsiteX2" fmla="*/ 4771292 w 4771292"/>
              <a:gd name="connsiteY2" fmla="*/ 3927231 h 3938954"/>
              <a:gd name="connsiteX3" fmla="*/ 0 w 4771292"/>
              <a:gd name="connsiteY3" fmla="*/ 3938954 h 3938954"/>
              <a:gd name="connsiteX4" fmla="*/ 0 w 4771292"/>
              <a:gd name="connsiteY4" fmla="*/ 0 h 3938954"/>
              <a:gd name="connsiteX0" fmla="*/ 0 w 4771292"/>
              <a:gd name="connsiteY0" fmla="*/ 0 h 3938954"/>
              <a:gd name="connsiteX1" fmla="*/ 2532184 w 4771292"/>
              <a:gd name="connsiteY1" fmla="*/ 11723 h 3938954"/>
              <a:gd name="connsiteX2" fmla="*/ 4771292 w 4771292"/>
              <a:gd name="connsiteY2" fmla="*/ 3927231 h 3938954"/>
              <a:gd name="connsiteX3" fmla="*/ 0 w 4771292"/>
              <a:gd name="connsiteY3" fmla="*/ 3938954 h 3938954"/>
              <a:gd name="connsiteX4" fmla="*/ 0 w 4771292"/>
              <a:gd name="connsiteY4" fmla="*/ 0 h 3938954"/>
              <a:gd name="connsiteX0" fmla="*/ 0 w 4771292"/>
              <a:gd name="connsiteY0" fmla="*/ 0 h 3938954"/>
              <a:gd name="connsiteX1" fmla="*/ 2497014 w 4771292"/>
              <a:gd name="connsiteY1" fmla="*/ 0 h 3938954"/>
              <a:gd name="connsiteX2" fmla="*/ 4771292 w 4771292"/>
              <a:gd name="connsiteY2" fmla="*/ 3927231 h 3938954"/>
              <a:gd name="connsiteX3" fmla="*/ 0 w 4771292"/>
              <a:gd name="connsiteY3" fmla="*/ 3938954 h 3938954"/>
              <a:gd name="connsiteX4" fmla="*/ 0 w 4771292"/>
              <a:gd name="connsiteY4" fmla="*/ 0 h 3938954"/>
              <a:gd name="connsiteX0" fmla="*/ 0 w 4771292"/>
              <a:gd name="connsiteY0" fmla="*/ 0 h 3938954"/>
              <a:gd name="connsiteX1" fmla="*/ 2672451 w 4771292"/>
              <a:gd name="connsiteY1" fmla="*/ 0 h 3938954"/>
              <a:gd name="connsiteX2" fmla="*/ 4771292 w 4771292"/>
              <a:gd name="connsiteY2" fmla="*/ 3927231 h 3938954"/>
              <a:gd name="connsiteX3" fmla="*/ 0 w 4771292"/>
              <a:gd name="connsiteY3" fmla="*/ 3938954 h 3938954"/>
              <a:gd name="connsiteX4" fmla="*/ 0 w 4771292"/>
              <a:gd name="connsiteY4" fmla="*/ 0 h 3938954"/>
              <a:gd name="connsiteX0" fmla="*/ 0 w 4771292"/>
              <a:gd name="connsiteY0" fmla="*/ 0 h 3938954"/>
              <a:gd name="connsiteX1" fmla="*/ 2523596 w 4771292"/>
              <a:gd name="connsiteY1" fmla="*/ 0 h 3938954"/>
              <a:gd name="connsiteX2" fmla="*/ 4771292 w 4771292"/>
              <a:gd name="connsiteY2" fmla="*/ 3927231 h 3938954"/>
              <a:gd name="connsiteX3" fmla="*/ 0 w 4771292"/>
              <a:gd name="connsiteY3" fmla="*/ 3938954 h 3938954"/>
              <a:gd name="connsiteX4" fmla="*/ 0 w 4771292"/>
              <a:gd name="connsiteY4" fmla="*/ 0 h 3938954"/>
              <a:gd name="connsiteX0" fmla="*/ 0 w 4803190"/>
              <a:gd name="connsiteY0" fmla="*/ 0 h 3938954"/>
              <a:gd name="connsiteX1" fmla="*/ 2523596 w 4803190"/>
              <a:gd name="connsiteY1" fmla="*/ 0 h 3938954"/>
              <a:gd name="connsiteX2" fmla="*/ 4803190 w 4803190"/>
              <a:gd name="connsiteY2" fmla="*/ 3937864 h 3938954"/>
              <a:gd name="connsiteX3" fmla="*/ 0 w 4803190"/>
              <a:gd name="connsiteY3" fmla="*/ 3938954 h 3938954"/>
              <a:gd name="connsiteX4" fmla="*/ 0 w 4803190"/>
              <a:gd name="connsiteY4" fmla="*/ 0 h 3938954"/>
              <a:gd name="connsiteX0" fmla="*/ 62 w 4803252"/>
              <a:gd name="connsiteY0" fmla="*/ 0 h 3938954"/>
              <a:gd name="connsiteX1" fmla="*/ 2523658 w 4803252"/>
              <a:gd name="connsiteY1" fmla="*/ 0 h 3938954"/>
              <a:gd name="connsiteX2" fmla="*/ 4803252 w 4803252"/>
              <a:gd name="connsiteY2" fmla="*/ 3937864 h 3938954"/>
              <a:gd name="connsiteX3" fmla="*/ 62 w 4803252"/>
              <a:gd name="connsiteY3" fmla="*/ 3938954 h 3938954"/>
              <a:gd name="connsiteX4" fmla="*/ 41941 w 4803252"/>
              <a:gd name="connsiteY4" fmla="*/ 753412 h 3938954"/>
              <a:gd name="connsiteX5" fmla="*/ 62 w 4803252"/>
              <a:gd name="connsiteY5" fmla="*/ 0 h 3938954"/>
              <a:gd name="connsiteX0" fmla="*/ 81 w 4803271"/>
              <a:gd name="connsiteY0" fmla="*/ 0 h 3938954"/>
              <a:gd name="connsiteX1" fmla="*/ 2523677 w 4803271"/>
              <a:gd name="connsiteY1" fmla="*/ 0 h 3938954"/>
              <a:gd name="connsiteX2" fmla="*/ 4803271 w 4803271"/>
              <a:gd name="connsiteY2" fmla="*/ 3937864 h 3938954"/>
              <a:gd name="connsiteX3" fmla="*/ 81 w 4803271"/>
              <a:gd name="connsiteY3" fmla="*/ 3938954 h 3938954"/>
              <a:gd name="connsiteX4" fmla="*/ 31327 w 4803271"/>
              <a:gd name="connsiteY4" fmla="*/ 1641231 h 3938954"/>
              <a:gd name="connsiteX5" fmla="*/ 81 w 4803271"/>
              <a:gd name="connsiteY5" fmla="*/ 0 h 3938954"/>
              <a:gd name="connsiteX0" fmla="*/ 53244 w 4803271"/>
              <a:gd name="connsiteY0" fmla="*/ 0 h 3944271"/>
              <a:gd name="connsiteX1" fmla="*/ 2523677 w 4803271"/>
              <a:gd name="connsiteY1" fmla="*/ 5317 h 3944271"/>
              <a:gd name="connsiteX2" fmla="*/ 4803271 w 4803271"/>
              <a:gd name="connsiteY2" fmla="*/ 3943181 h 3944271"/>
              <a:gd name="connsiteX3" fmla="*/ 81 w 4803271"/>
              <a:gd name="connsiteY3" fmla="*/ 3944271 h 3944271"/>
              <a:gd name="connsiteX4" fmla="*/ 31327 w 4803271"/>
              <a:gd name="connsiteY4" fmla="*/ 1646548 h 3944271"/>
              <a:gd name="connsiteX5" fmla="*/ 53244 w 4803271"/>
              <a:gd name="connsiteY5" fmla="*/ 0 h 3944271"/>
              <a:gd name="connsiteX0" fmla="*/ 53211 w 4803238"/>
              <a:gd name="connsiteY0" fmla="*/ 0 h 3944271"/>
              <a:gd name="connsiteX1" fmla="*/ 2523644 w 4803238"/>
              <a:gd name="connsiteY1" fmla="*/ 5317 h 3944271"/>
              <a:gd name="connsiteX2" fmla="*/ 4803238 w 4803238"/>
              <a:gd name="connsiteY2" fmla="*/ 3943181 h 3944271"/>
              <a:gd name="connsiteX3" fmla="*/ 48 w 4803238"/>
              <a:gd name="connsiteY3" fmla="*/ 3944271 h 3944271"/>
              <a:gd name="connsiteX4" fmla="*/ 57875 w 4803238"/>
              <a:gd name="connsiteY4" fmla="*/ 1657181 h 3944271"/>
              <a:gd name="connsiteX5" fmla="*/ 53211 w 4803238"/>
              <a:gd name="connsiteY5" fmla="*/ 0 h 3944271"/>
              <a:gd name="connsiteX0" fmla="*/ 53214 w 4803241"/>
              <a:gd name="connsiteY0" fmla="*/ 0 h 3944271"/>
              <a:gd name="connsiteX1" fmla="*/ 2523647 w 4803241"/>
              <a:gd name="connsiteY1" fmla="*/ 5317 h 3944271"/>
              <a:gd name="connsiteX2" fmla="*/ 4803241 w 4803241"/>
              <a:gd name="connsiteY2" fmla="*/ 3943181 h 3944271"/>
              <a:gd name="connsiteX3" fmla="*/ 51 w 4803241"/>
              <a:gd name="connsiteY3" fmla="*/ 3944271 h 3944271"/>
              <a:gd name="connsiteX4" fmla="*/ 57878 w 4803241"/>
              <a:gd name="connsiteY4" fmla="*/ 1657181 h 3944271"/>
              <a:gd name="connsiteX5" fmla="*/ 53214 w 4803241"/>
              <a:gd name="connsiteY5" fmla="*/ 0 h 3944271"/>
              <a:gd name="connsiteX0" fmla="*/ 0 w 4750027"/>
              <a:gd name="connsiteY0" fmla="*/ 0 h 3949587"/>
              <a:gd name="connsiteX1" fmla="*/ 2470433 w 4750027"/>
              <a:gd name="connsiteY1" fmla="*/ 5317 h 3949587"/>
              <a:gd name="connsiteX2" fmla="*/ 4750027 w 4750027"/>
              <a:gd name="connsiteY2" fmla="*/ 3943181 h 3949587"/>
              <a:gd name="connsiteX3" fmla="*/ 1318437 w 4750027"/>
              <a:gd name="connsiteY3" fmla="*/ 3949587 h 3949587"/>
              <a:gd name="connsiteX4" fmla="*/ 4664 w 4750027"/>
              <a:gd name="connsiteY4" fmla="*/ 1657181 h 3949587"/>
              <a:gd name="connsiteX5" fmla="*/ 0 w 4750027"/>
              <a:gd name="connsiteY5" fmla="*/ 0 h 3949587"/>
              <a:gd name="connsiteX0" fmla="*/ 0 w 4750027"/>
              <a:gd name="connsiteY0" fmla="*/ 0 h 3949587"/>
              <a:gd name="connsiteX1" fmla="*/ 2470433 w 4750027"/>
              <a:gd name="connsiteY1" fmla="*/ 5317 h 3949587"/>
              <a:gd name="connsiteX2" fmla="*/ 4750027 w 4750027"/>
              <a:gd name="connsiteY2" fmla="*/ 3943181 h 3949587"/>
              <a:gd name="connsiteX3" fmla="*/ 1318437 w 4750027"/>
              <a:gd name="connsiteY3" fmla="*/ 3949587 h 3949587"/>
              <a:gd name="connsiteX4" fmla="*/ 4664 w 4750027"/>
              <a:gd name="connsiteY4" fmla="*/ 1657181 h 3949587"/>
              <a:gd name="connsiteX5" fmla="*/ 0 w 4750027"/>
              <a:gd name="connsiteY5" fmla="*/ 0 h 3949587"/>
              <a:gd name="connsiteX0" fmla="*/ 0 w 4797873"/>
              <a:gd name="connsiteY0" fmla="*/ 0 h 3953814"/>
              <a:gd name="connsiteX1" fmla="*/ 2470433 w 4797873"/>
              <a:gd name="connsiteY1" fmla="*/ 5317 h 3953814"/>
              <a:gd name="connsiteX2" fmla="*/ 4797873 w 4797873"/>
              <a:gd name="connsiteY2" fmla="*/ 3953814 h 3953814"/>
              <a:gd name="connsiteX3" fmla="*/ 1318437 w 4797873"/>
              <a:gd name="connsiteY3" fmla="*/ 3949587 h 3953814"/>
              <a:gd name="connsiteX4" fmla="*/ 4664 w 4797873"/>
              <a:gd name="connsiteY4" fmla="*/ 1657181 h 3953814"/>
              <a:gd name="connsiteX5" fmla="*/ 0 w 4797873"/>
              <a:gd name="connsiteY5" fmla="*/ 0 h 3953814"/>
              <a:gd name="connsiteX0" fmla="*/ 0 w 4797873"/>
              <a:gd name="connsiteY0" fmla="*/ 0 h 3953814"/>
              <a:gd name="connsiteX1" fmla="*/ 2518280 w 4797873"/>
              <a:gd name="connsiteY1" fmla="*/ 5317 h 3953814"/>
              <a:gd name="connsiteX2" fmla="*/ 4797873 w 4797873"/>
              <a:gd name="connsiteY2" fmla="*/ 3953814 h 3953814"/>
              <a:gd name="connsiteX3" fmla="*/ 1318437 w 4797873"/>
              <a:gd name="connsiteY3" fmla="*/ 3949587 h 3953814"/>
              <a:gd name="connsiteX4" fmla="*/ 4664 w 4797873"/>
              <a:gd name="connsiteY4" fmla="*/ 1657181 h 3953814"/>
              <a:gd name="connsiteX5" fmla="*/ 0 w 4797873"/>
              <a:gd name="connsiteY5" fmla="*/ 0 h 3953814"/>
              <a:gd name="connsiteX0" fmla="*/ 0 w 4797873"/>
              <a:gd name="connsiteY0" fmla="*/ 15948 h 3969762"/>
              <a:gd name="connsiteX1" fmla="*/ 2497015 w 4797873"/>
              <a:gd name="connsiteY1" fmla="*/ 0 h 3969762"/>
              <a:gd name="connsiteX2" fmla="*/ 4797873 w 4797873"/>
              <a:gd name="connsiteY2" fmla="*/ 3969762 h 3969762"/>
              <a:gd name="connsiteX3" fmla="*/ 1318437 w 4797873"/>
              <a:gd name="connsiteY3" fmla="*/ 3965535 h 3969762"/>
              <a:gd name="connsiteX4" fmla="*/ 4664 w 4797873"/>
              <a:gd name="connsiteY4" fmla="*/ 1673129 h 3969762"/>
              <a:gd name="connsiteX5" fmla="*/ 0 w 4797873"/>
              <a:gd name="connsiteY5" fmla="*/ 15948 h 3969762"/>
              <a:gd name="connsiteX0" fmla="*/ 1037 w 4793594"/>
              <a:gd name="connsiteY0" fmla="*/ 0 h 3975079"/>
              <a:gd name="connsiteX1" fmla="*/ 2492736 w 4793594"/>
              <a:gd name="connsiteY1" fmla="*/ 5317 h 3975079"/>
              <a:gd name="connsiteX2" fmla="*/ 4793594 w 4793594"/>
              <a:gd name="connsiteY2" fmla="*/ 3975079 h 3975079"/>
              <a:gd name="connsiteX3" fmla="*/ 1314158 w 4793594"/>
              <a:gd name="connsiteY3" fmla="*/ 3970852 h 3975079"/>
              <a:gd name="connsiteX4" fmla="*/ 385 w 4793594"/>
              <a:gd name="connsiteY4" fmla="*/ 1678446 h 3975079"/>
              <a:gd name="connsiteX5" fmla="*/ 1037 w 4793594"/>
              <a:gd name="connsiteY5" fmla="*/ 0 h 3975079"/>
              <a:gd name="connsiteX0" fmla="*/ 1037 w 4793594"/>
              <a:gd name="connsiteY0" fmla="*/ 0 h 3969763"/>
              <a:gd name="connsiteX1" fmla="*/ 2492736 w 4793594"/>
              <a:gd name="connsiteY1" fmla="*/ 1 h 3969763"/>
              <a:gd name="connsiteX2" fmla="*/ 4793594 w 4793594"/>
              <a:gd name="connsiteY2" fmla="*/ 3969763 h 3969763"/>
              <a:gd name="connsiteX3" fmla="*/ 1314158 w 4793594"/>
              <a:gd name="connsiteY3" fmla="*/ 3965536 h 3969763"/>
              <a:gd name="connsiteX4" fmla="*/ 385 w 4793594"/>
              <a:gd name="connsiteY4" fmla="*/ 1673130 h 3969763"/>
              <a:gd name="connsiteX5" fmla="*/ 1037 w 4793594"/>
              <a:gd name="connsiteY5" fmla="*/ 0 h 396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93594" h="3969763">
                <a:moveTo>
                  <a:pt x="1037" y="0"/>
                </a:moveTo>
                <a:lnTo>
                  <a:pt x="2492736" y="1"/>
                </a:lnTo>
                <a:lnTo>
                  <a:pt x="4793594" y="3969763"/>
                </a:lnTo>
                <a:lnTo>
                  <a:pt x="1314158" y="3965536"/>
                </a:lnTo>
                <a:cubicBezTo>
                  <a:pt x="1306853" y="3959855"/>
                  <a:pt x="-2942" y="1668178"/>
                  <a:pt x="385" y="1673130"/>
                </a:cubicBezTo>
                <a:cubicBezTo>
                  <a:pt x="-1170" y="1120736"/>
                  <a:pt x="2592" y="552394"/>
                  <a:pt x="10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EAA1AD9-D799-A04E-8EBC-E9E2A6592F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499" y="1233352"/>
            <a:ext cx="1511368" cy="95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7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85651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767944" y="994231"/>
            <a:ext cx="4452257" cy="12482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3700" b="1">
                <a:solidFill>
                  <a:schemeClr val="tx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/>
              <a:t>Write Project Tittle Here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86F0E79-4693-9248-A9DE-08D20470E2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271" y="609674"/>
            <a:ext cx="538775" cy="33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5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0"/>
            <a:ext cx="12192001" cy="6858000"/>
          </a:xfrm>
          <a:prstGeom prst="rect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38667" y="1699080"/>
            <a:ext cx="4314664" cy="12391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37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/>
              <a:t>Write Project Tittle Here</a:t>
            </a:r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3" y="1117600"/>
            <a:ext cx="3015347" cy="462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176653" y="1117600"/>
            <a:ext cx="3015347" cy="4622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7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9550400" y="0"/>
            <a:ext cx="2641600" cy="6858000"/>
          </a:xfrm>
          <a:prstGeom prst="rect">
            <a:avLst/>
          </a:prstGeom>
          <a:solidFill>
            <a:srgbClr val="E746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 userDrawn="1"/>
        </p:nvSpPr>
        <p:spPr>
          <a:xfrm>
            <a:off x="250371" y="228600"/>
            <a:ext cx="11691259" cy="6400800"/>
          </a:xfrm>
          <a:prstGeom prst="rect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6700" y="2374900"/>
            <a:ext cx="3733800" cy="19177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sz="3700" b="1">
                <a:solidFill>
                  <a:schemeClr val="bg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/>
              <a:t>Write Project Tittle Here</a:t>
            </a:r>
          </a:p>
        </p:txBody>
      </p:sp>
    </p:spTree>
    <p:extLst>
      <p:ext uri="{BB962C8B-B14F-4D97-AF65-F5344CB8AC3E}">
        <p14:creationId xmlns:p14="http://schemas.microsoft.com/office/powerpoint/2010/main" val="1112741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228493" y="1617787"/>
            <a:ext cx="3540368" cy="52402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612901" y="1045586"/>
            <a:ext cx="4248640" cy="23834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 sz="3700" b="1">
                <a:solidFill>
                  <a:schemeClr val="tx1"/>
                </a:solidFill>
                <a:latin typeface="Montserrat" panose="02000505000000020004" pitchFamily="2" charset="0"/>
              </a:defRPr>
            </a:lvl1pPr>
          </a:lstStyle>
          <a:p>
            <a:r>
              <a:rPr lang="en-US" dirty="0" err="1"/>
              <a:t>Titre</a:t>
            </a:r>
            <a:r>
              <a:rPr lang="en-US" dirty="0"/>
              <a:t> page</a:t>
            </a:r>
            <a:br>
              <a:rPr lang="en-US" dirty="0"/>
            </a:br>
            <a:r>
              <a:rPr lang="en-US" dirty="0" err="1"/>
              <a:t>intérieure</a:t>
            </a:r>
            <a:br>
              <a:rPr lang="en-US" dirty="0"/>
            </a:br>
            <a:r>
              <a:rPr lang="en-US" dirty="0" err="1"/>
              <a:t>texte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et photos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142478" y="0"/>
            <a:ext cx="2133599" cy="2672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9142478" y="2924907"/>
            <a:ext cx="2133599" cy="26728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1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EDEC09-1D4F-AF4F-BDB0-B3E7D68AD3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271" y="609674"/>
            <a:ext cx="538775" cy="33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76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525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57" r:id="rId2"/>
    <p:sldLayoutId id="2147483690" r:id="rId3"/>
    <p:sldLayoutId id="2147483692" r:id="rId4"/>
    <p:sldLayoutId id="2147483669" r:id="rId5"/>
    <p:sldLayoutId id="2147483740" r:id="rId6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iangle 2">
            <a:extLst>
              <a:ext uri="{FF2B5EF4-FFF2-40B4-BE49-F238E27FC236}">
                <a16:creationId xmlns:a16="http://schemas.microsoft.com/office/drawing/2014/main" id="{619634E2-7F5B-3D45-AA41-56D17B511669}"/>
              </a:ext>
            </a:extLst>
          </p:cNvPr>
          <p:cNvSpPr/>
          <p:nvPr/>
        </p:nvSpPr>
        <p:spPr>
          <a:xfrm>
            <a:off x="3782312" y="286573"/>
            <a:ext cx="1508965" cy="1300832"/>
          </a:xfrm>
          <a:prstGeom prst="triangle">
            <a:avLst/>
          </a:prstGeom>
          <a:solidFill>
            <a:srgbClr val="EF7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7884F812-E37F-1841-9EF0-E1B6609A8B34}"/>
              </a:ext>
            </a:extLst>
          </p:cNvPr>
          <p:cNvSpPr/>
          <p:nvPr/>
        </p:nvSpPr>
        <p:spPr>
          <a:xfrm rot="10800000">
            <a:off x="3782312" y="1587405"/>
            <a:ext cx="1508965" cy="1300832"/>
          </a:xfrm>
          <a:prstGeom prst="triangle">
            <a:avLst/>
          </a:prstGeom>
          <a:solidFill>
            <a:srgbClr val="E645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4">
            <a:extLst>
              <a:ext uri="{FF2B5EF4-FFF2-40B4-BE49-F238E27FC236}">
                <a16:creationId xmlns:a16="http://schemas.microsoft.com/office/drawing/2014/main" id="{533957C5-D138-424E-A162-EC0B223AD929}"/>
              </a:ext>
            </a:extLst>
          </p:cNvPr>
          <p:cNvSpPr/>
          <p:nvPr/>
        </p:nvSpPr>
        <p:spPr>
          <a:xfrm rot="10800000">
            <a:off x="3027829" y="2888237"/>
            <a:ext cx="1508965" cy="1300832"/>
          </a:xfrm>
          <a:prstGeom prst="triangle">
            <a:avLst/>
          </a:prstGeom>
          <a:solidFill>
            <a:srgbClr val="EDD1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10169A81-7339-6C4A-A077-E07136C7CAAB}"/>
              </a:ext>
            </a:extLst>
          </p:cNvPr>
          <p:cNvSpPr/>
          <p:nvPr/>
        </p:nvSpPr>
        <p:spPr>
          <a:xfrm rot="10800000">
            <a:off x="4536795" y="2888237"/>
            <a:ext cx="1508965" cy="1300832"/>
          </a:xfrm>
          <a:prstGeom prst="triangle">
            <a:avLst/>
          </a:prstGeom>
          <a:solidFill>
            <a:srgbClr val="8583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397DCDE4-0683-4C49-B2C3-64BA9B63AA6D}"/>
              </a:ext>
            </a:extLst>
          </p:cNvPr>
          <p:cNvSpPr/>
          <p:nvPr/>
        </p:nvSpPr>
        <p:spPr>
          <a:xfrm rot="10800000">
            <a:off x="3782311" y="4189069"/>
            <a:ext cx="1508965" cy="1300832"/>
          </a:xfrm>
          <a:prstGeom prst="triangle">
            <a:avLst/>
          </a:prstGeom>
          <a:solidFill>
            <a:srgbClr val="E645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B271F49F-9823-C64E-AD49-64F045186FFB}"/>
              </a:ext>
            </a:extLst>
          </p:cNvPr>
          <p:cNvSpPr/>
          <p:nvPr/>
        </p:nvSpPr>
        <p:spPr>
          <a:xfrm rot="10800000">
            <a:off x="2273347" y="1587405"/>
            <a:ext cx="1508965" cy="13008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4AF73A0-E0AB-BB44-BCAE-196AA320CF4A}"/>
              </a:ext>
            </a:extLst>
          </p:cNvPr>
          <p:cNvSpPr txBox="1"/>
          <p:nvPr/>
        </p:nvSpPr>
        <p:spPr>
          <a:xfrm>
            <a:off x="6607906" y="2714775"/>
            <a:ext cx="49045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25FSM007 </a:t>
            </a:r>
          </a:p>
          <a:p>
            <a:pPr algn="r"/>
            <a:r>
              <a: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Prestations de services de traiteur et de restauration assise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2E7FE83-C85C-AC4A-B550-DD85E44F26CF}"/>
              </a:ext>
            </a:extLst>
          </p:cNvPr>
          <p:cNvSpPr txBox="1"/>
          <p:nvPr/>
        </p:nvSpPr>
        <p:spPr>
          <a:xfrm>
            <a:off x="6692048" y="4444925"/>
            <a:ext cx="4806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rgbClr val="E6451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Règlement de la consultation</a:t>
            </a:r>
          </a:p>
          <a:p>
            <a:pPr algn="r"/>
            <a:r>
              <a:rPr lang="fr-FR" sz="2000" dirty="0">
                <a:solidFill>
                  <a:srgbClr val="E6451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Annexe explicative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54CC9F-C26B-E049-A481-B0CCACDF9445}"/>
              </a:ext>
            </a:extLst>
          </p:cNvPr>
          <p:cNvSpPr/>
          <p:nvPr/>
        </p:nvSpPr>
        <p:spPr>
          <a:xfrm>
            <a:off x="11093487" y="4267995"/>
            <a:ext cx="290945" cy="45719"/>
          </a:xfrm>
          <a:prstGeom prst="rect">
            <a:avLst/>
          </a:prstGeom>
          <a:solidFill>
            <a:srgbClr val="E645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pic>
        <p:nvPicPr>
          <p:cNvPr id="9" name="Espace réservé pour une image  8">
            <a:extLst>
              <a:ext uri="{FF2B5EF4-FFF2-40B4-BE49-F238E27FC236}">
                <a16:creationId xmlns:a16="http://schemas.microsoft.com/office/drawing/2014/main" id="{DF206C97-A54B-4590-822A-0707905001A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 r="9749"/>
          <a:stretch>
            <a:fillRect/>
          </a:stretch>
        </p:blipFill>
        <p:spPr>
          <a:xfrm>
            <a:off x="533638" y="2888237"/>
            <a:ext cx="4793594" cy="3969763"/>
          </a:xfrm>
        </p:spPr>
      </p:pic>
    </p:spTree>
    <p:extLst>
      <p:ext uri="{BB962C8B-B14F-4D97-AF65-F5344CB8AC3E}">
        <p14:creationId xmlns:p14="http://schemas.microsoft.com/office/powerpoint/2010/main" val="1640986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585613"/>
            <a:ext cx="9973866" cy="75610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5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Buffets « standard » et « prestige »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marchés subséquents multi-attributaires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Rectangle : avec coins supérieurs arrondis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6245" y="2850980"/>
            <a:ext cx="4225483" cy="2665303"/>
          </a:xfrm>
          <a:prstGeom prst="round2SameRect">
            <a:avLst>
              <a:gd name="adj1" fmla="val 7523"/>
              <a:gd name="adj2" fmla="val 0"/>
            </a:avLst>
          </a:prstGeom>
          <a:solidFill>
            <a:srgbClr val="FFFFFF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202C41"/>
                </a:solidFill>
              </a:rPr>
              <a:t>Accord-cadre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53" y="3602224"/>
            <a:ext cx="4225483" cy="46561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Sélection de 3 traiteurs max pour toute la durée du marché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53" y="3338959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Sélection des titulaires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4" y="6309338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3" y="596426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  <p:sp>
        <p:nvSpPr>
          <p:cNvPr id="17" name="Rectangle : avec coins supérieurs arrondis 16">
            <a:extLst>
              <a:ext uri="{FF2B5EF4-FFF2-40B4-BE49-F238E27FC236}">
                <a16:creationId xmlns:a16="http://schemas.microsoft.com/office/drawing/2014/main" id="{1F559355-F83B-47EF-847B-BEFD06DCE36E}"/>
              </a:ext>
            </a:extLst>
          </p:cNvPr>
          <p:cNvSpPr/>
          <p:nvPr/>
        </p:nvSpPr>
        <p:spPr>
          <a:xfrm>
            <a:off x="6352042" y="2850980"/>
            <a:ext cx="4472428" cy="2768220"/>
          </a:xfrm>
          <a:prstGeom prst="round2SameRect">
            <a:avLst>
              <a:gd name="adj1" fmla="val 8829"/>
              <a:gd name="adj2" fmla="val 0"/>
            </a:avLst>
          </a:prstGeom>
          <a:solidFill>
            <a:srgbClr val="FFFFFF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E74610"/>
                </a:solidFill>
              </a:rPr>
              <a:t>Marchés subséquents</a:t>
            </a:r>
          </a:p>
          <a:p>
            <a:pPr algn="ctr"/>
            <a:endParaRPr lang="fr-FR" sz="500" b="1" dirty="0">
              <a:solidFill>
                <a:srgbClr val="E74610"/>
              </a:solidFill>
            </a:endParaRPr>
          </a:p>
          <a:p>
            <a:r>
              <a:rPr lang="fr-FR" sz="1400" b="1" u="sng" dirty="0">
                <a:solidFill>
                  <a:schemeClr val="tx1"/>
                </a:solidFill>
              </a:rPr>
              <a:t>Pour chaque commande 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tous les traiteurs retenus à l’accord-cadre (3 max) sont </a:t>
            </a:r>
            <a:r>
              <a:rPr lang="fr-FR" sz="1400" b="1" dirty="0">
                <a:solidFill>
                  <a:schemeClr val="tx1"/>
                </a:solidFill>
              </a:rPr>
              <a:t>remis en concurrence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les traiteurs remettent un </a:t>
            </a:r>
            <a:r>
              <a:rPr lang="fr-FR" sz="1400" b="1" dirty="0">
                <a:solidFill>
                  <a:schemeClr val="tx1"/>
                </a:solidFill>
              </a:rPr>
              <a:t>devis </a:t>
            </a:r>
            <a:r>
              <a:rPr lang="fr-FR" sz="1400" dirty="0">
                <a:solidFill>
                  <a:schemeClr val="tx1"/>
                </a:solidFill>
              </a:rPr>
              <a:t>fixant leurs prix </a:t>
            </a:r>
            <a:r>
              <a:rPr lang="fr-FR" sz="1400" u="sng" dirty="0">
                <a:solidFill>
                  <a:schemeClr val="tx1"/>
                </a:solidFill>
              </a:rPr>
              <a:t>pour la commande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L’UGA </a:t>
            </a:r>
            <a:r>
              <a:rPr lang="fr-FR" sz="1400" b="1" dirty="0">
                <a:solidFill>
                  <a:schemeClr val="tx1"/>
                </a:solidFill>
              </a:rPr>
              <a:t>analyse les offres </a:t>
            </a:r>
            <a:r>
              <a:rPr lang="fr-FR" sz="1400" dirty="0">
                <a:solidFill>
                  <a:schemeClr val="tx1"/>
                </a:solidFill>
              </a:rPr>
              <a:t>remises par les traiteurs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Un </a:t>
            </a:r>
            <a:r>
              <a:rPr lang="fr-FR" sz="1400" b="1" dirty="0">
                <a:solidFill>
                  <a:schemeClr val="tx1"/>
                </a:solidFill>
              </a:rPr>
              <a:t>bon de commande</a:t>
            </a:r>
            <a:r>
              <a:rPr lang="fr-FR" sz="1400" dirty="0">
                <a:solidFill>
                  <a:schemeClr val="tx1"/>
                </a:solidFill>
              </a:rPr>
              <a:t> est envoyé au traiteur retenu, ce qui vaut notification du marché subséquent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Un mail d’information est envoyé aux autres traiteurs non retenus pour cette commande</a:t>
            </a:r>
          </a:p>
          <a:p>
            <a:pPr marL="285750" indent="-285750" algn="ctr">
              <a:buFontTx/>
              <a:buChar char="-"/>
            </a:pPr>
            <a:endParaRPr lang="fr-FR" sz="1400" b="1" dirty="0">
              <a:solidFill>
                <a:srgbClr val="E74610"/>
              </a:solidFill>
            </a:endParaRPr>
          </a:p>
        </p:txBody>
      </p:sp>
      <p:sp>
        <p:nvSpPr>
          <p:cNvPr id="33" name="Organigramme : Alternative 32">
            <a:extLst>
              <a:ext uri="{FF2B5EF4-FFF2-40B4-BE49-F238E27FC236}">
                <a16:creationId xmlns:a16="http://schemas.microsoft.com/office/drawing/2014/main" id="{0A530C16-1A03-4D06-9B50-3187C5603C1A}"/>
              </a:ext>
            </a:extLst>
          </p:cNvPr>
          <p:cNvSpPr/>
          <p:nvPr/>
        </p:nvSpPr>
        <p:spPr>
          <a:xfrm>
            <a:off x="973353" y="230764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CCE0E1-7004-464D-8E25-A3EDFE8B5649}"/>
              </a:ext>
            </a:extLst>
          </p:cNvPr>
          <p:cNvSpPr/>
          <p:nvPr/>
        </p:nvSpPr>
        <p:spPr>
          <a:xfrm>
            <a:off x="973353" y="4494496"/>
            <a:ext cx="4225483" cy="697244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Chaque traiteur fixe dans le </a:t>
            </a:r>
            <a:r>
              <a:rPr lang="fr-FR" sz="1400" b="1" dirty="0">
                <a:solidFill>
                  <a:schemeClr val="tx1"/>
                </a:solidFill>
              </a:rPr>
              <a:t>bordereau des prix plafonds</a:t>
            </a:r>
            <a:r>
              <a:rPr lang="fr-FR" sz="1400" dirty="0">
                <a:solidFill>
                  <a:schemeClr val="tx1"/>
                </a:solidFill>
              </a:rPr>
              <a:t> les prix maximum, à ne pas dépasser dans les devis, pour toute la durée du marché</a:t>
            </a:r>
          </a:p>
        </p:txBody>
      </p:sp>
      <p:sp>
        <p:nvSpPr>
          <p:cNvPr id="37" name="Organigramme : Alternative 36">
            <a:extLst>
              <a:ext uri="{FF2B5EF4-FFF2-40B4-BE49-F238E27FC236}">
                <a16:creationId xmlns:a16="http://schemas.microsoft.com/office/drawing/2014/main" id="{C0F41755-4A6B-4A69-8019-F2C9EF88A0B7}"/>
              </a:ext>
            </a:extLst>
          </p:cNvPr>
          <p:cNvSpPr/>
          <p:nvPr/>
        </p:nvSpPr>
        <p:spPr>
          <a:xfrm>
            <a:off x="973353" y="4231230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Fixation des prix plafonds</a:t>
            </a: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94406163-7B64-4FCA-9DBF-815222831BE0}"/>
              </a:ext>
            </a:extLst>
          </p:cNvPr>
          <p:cNvSpPr/>
          <p:nvPr/>
        </p:nvSpPr>
        <p:spPr>
          <a:xfrm>
            <a:off x="5331125" y="3692106"/>
            <a:ext cx="897147" cy="1069675"/>
          </a:xfrm>
          <a:prstGeom prst="rightArrow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678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585613"/>
            <a:ext cx="9973866" cy="75610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6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Cocktails « standard » et « prestige »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marchés subséquents multi-attributaires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Rectangle : avec coins supérieurs arrondis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6245" y="2850980"/>
            <a:ext cx="4225483" cy="2665303"/>
          </a:xfrm>
          <a:prstGeom prst="round2SameRect">
            <a:avLst>
              <a:gd name="adj1" fmla="val 7523"/>
              <a:gd name="adj2" fmla="val 0"/>
            </a:avLst>
          </a:prstGeom>
          <a:solidFill>
            <a:srgbClr val="FFFFFF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202C41"/>
                </a:solidFill>
              </a:rPr>
              <a:t>Accord-cadre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53" y="3602224"/>
            <a:ext cx="4225483" cy="46561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Sélection de 3 traiteurs max pour toute la durée du marché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53" y="3338959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Sélection des titulaires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4" y="6309338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3" y="596426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  <p:sp>
        <p:nvSpPr>
          <p:cNvPr id="17" name="Rectangle : avec coins supérieurs arrondis 16">
            <a:extLst>
              <a:ext uri="{FF2B5EF4-FFF2-40B4-BE49-F238E27FC236}">
                <a16:creationId xmlns:a16="http://schemas.microsoft.com/office/drawing/2014/main" id="{1F559355-F83B-47EF-847B-BEFD06DCE36E}"/>
              </a:ext>
            </a:extLst>
          </p:cNvPr>
          <p:cNvSpPr/>
          <p:nvPr/>
        </p:nvSpPr>
        <p:spPr>
          <a:xfrm>
            <a:off x="6352042" y="2850980"/>
            <a:ext cx="4472428" cy="2768220"/>
          </a:xfrm>
          <a:prstGeom prst="round2SameRect">
            <a:avLst>
              <a:gd name="adj1" fmla="val 8829"/>
              <a:gd name="adj2" fmla="val 0"/>
            </a:avLst>
          </a:prstGeom>
          <a:solidFill>
            <a:srgbClr val="FFFFFF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E74610"/>
                </a:solidFill>
              </a:rPr>
              <a:t>Marchés subséquents</a:t>
            </a:r>
          </a:p>
          <a:p>
            <a:pPr algn="ctr"/>
            <a:endParaRPr lang="fr-FR" sz="500" b="1" dirty="0">
              <a:solidFill>
                <a:srgbClr val="E74610"/>
              </a:solidFill>
            </a:endParaRPr>
          </a:p>
          <a:p>
            <a:r>
              <a:rPr lang="fr-FR" sz="1400" b="1" u="sng" dirty="0">
                <a:solidFill>
                  <a:schemeClr val="tx1"/>
                </a:solidFill>
              </a:rPr>
              <a:t>Pour chaque commande 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tous les traiteurs retenus à l’accord-cadre (3 max) sont </a:t>
            </a:r>
            <a:r>
              <a:rPr lang="fr-FR" sz="1400" b="1" dirty="0">
                <a:solidFill>
                  <a:schemeClr val="tx1"/>
                </a:solidFill>
              </a:rPr>
              <a:t>remis en concurrence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les traiteurs remettent un </a:t>
            </a:r>
            <a:r>
              <a:rPr lang="fr-FR" sz="1400" b="1" dirty="0">
                <a:solidFill>
                  <a:schemeClr val="tx1"/>
                </a:solidFill>
              </a:rPr>
              <a:t>devis </a:t>
            </a:r>
            <a:r>
              <a:rPr lang="fr-FR" sz="1400" dirty="0">
                <a:solidFill>
                  <a:schemeClr val="tx1"/>
                </a:solidFill>
              </a:rPr>
              <a:t>fixant leurs prix </a:t>
            </a:r>
            <a:r>
              <a:rPr lang="fr-FR" sz="1400" u="sng" dirty="0">
                <a:solidFill>
                  <a:schemeClr val="tx1"/>
                </a:solidFill>
              </a:rPr>
              <a:t>pour la commande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L’UGA </a:t>
            </a:r>
            <a:r>
              <a:rPr lang="fr-FR" sz="1400" b="1" dirty="0">
                <a:solidFill>
                  <a:schemeClr val="tx1"/>
                </a:solidFill>
              </a:rPr>
              <a:t>analyse les offres </a:t>
            </a:r>
            <a:r>
              <a:rPr lang="fr-FR" sz="1400" dirty="0">
                <a:solidFill>
                  <a:schemeClr val="tx1"/>
                </a:solidFill>
              </a:rPr>
              <a:t>remises par les traiteurs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Un </a:t>
            </a:r>
            <a:r>
              <a:rPr lang="fr-FR" sz="1400" b="1" dirty="0">
                <a:solidFill>
                  <a:schemeClr val="tx1"/>
                </a:solidFill>
              </a:rPr>
              <a:t>bon de commande</a:t>
            </a:r>
            <a:r>
              <a:rPr lang="fr-FR" sz="1400" dirty="0">
                <a:solidFill>
                  <a:schemeClr val="tx1"/>
                </a:solidFill>
              </a:rPr>
              <a:t> est envoyé au traiteur retenu, ce qui vaut notification du marché subséquent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Un mail d’information est envoyé aux autres traiteurs non retenus pour cette commande</a:t>
            </a:r>
          </a:p>
          <a:p>
            <a:pPr marL="285750" indent="-285750" algn="ctr">
              <a:buFontTx/>
              <a:buChar char="-"/>
            </a:pPr>
            <a:endParaRPr lang="fr-FR" sz="1400" b="1" dirty="0">
              <a:solidFill>
                <a:srgbClr val="E74610"/>
              </a:solidFill>
            </a:endParaRPr>
          </a:p>
        </p:txBody>
      </p:sp>
      <p:sp>
        <p:nvSpPr>
          <p:cNvPr id="33" name="Organigramme : Alternative 32">
            <a:extLst>
              <a:ext uri="{FF2B5EF4-FFF2-40B4-BE49-F238E27FC236}">
                <a16:creationId xmlns:a16="http://schemas.microsoft.com/office/drawing/2014/main" id="{0A530C16-1A03-4D06-9B50-3187C5603C1A}"/>
              </a:ext>
            </a:extLst>
          </p:cNvPr>
          <p:cNvSpPr/>
          <p:nvPr/>
        </p:nvSpPr>
        <p:spPr>
          <a:xfrm>
            <a:off x="973353" y="230764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CCE0E1-7004-464D-8E25-A3EDFE8B5649}"/>
              </a:ext>
            </a:extLst>
          </p:cNvPr>
          <p:cNvSpPr/>
          <p:nvPr/>
        </p:nvSpPr>
        <p:spPr>
          <a:xfrm>
            <a:off x="973353" y="4494496"/>
            <a:ext cx="4225483" cy="697244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Chaque traiteur fixe dans le </a:t>
            </a:r>
            <a:r>
              <a:rPr lang="fr-FR" sz="1400" b="1" dirty="0">
                <a:solidFill>
                  <a:schemeClr val="tx1"/>
                </a:solidFill>
              </a:rPr>
              <a:t>bordereau des prix plafonds</a:t>
            </a:r>
            <a:r>
              <a:rPr lang="fr-FR" sz="1400" dirty="0">
                <a:solidFill>
                  <a:schemeClr val="tx1"/>
                </a:solidFill>
              </a:rPr>
              <a:t> les prix maximum, à ne pas dépasser dans les devis, pour toute la durée du marché</a:t>
            </a:r>
          </a:p>
        </p:txBody>
      </p:sp>
      <p:sp>
        <p:nvSpPr>
          <p:cNvPr id="37" name="Organigramme : Alternative 36">
            <a:extLst>
              <a:ext uri="{FF2B5EF4-FFF2-40B4-BE49-F238E27FC236}">
                <a16:creationId xmlns:a16="http://schemas.microsoft.com/office/drawing/2014/main" id="{C0F41755-4A6B-4A69-8019-F2C9EF88A0B7}"/>
              </a:ext>
            </a:extLst>
          </p:cNvPr>
          <p:cNvSpPr/>
          <p:nvPr/>
        </p:nvSpPr>
        <p:spPr>
          <a:xfrm>
            <a:off x="973353" y="4231230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Fixation des prix plafonds</a:t>
            </a: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94406163-7B64-4FCA-9DBF-815222831BE0}"/>
              </a:ext>
            </a:extLst>
          </p:cNvPr>
          <p:cNvSpPr/>
          <p:nvPr/>
        </p:nvSpPr>
        <p:spPr>
          <a:xfrm>
            <a:off x="5331125" y="3692106"/>
            <a:ext cx="897147" cy="1069675"/>
          </a:xfrm>
          <a:prstGeom prst="rightArrow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542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349443"/>
            <a:ext cx="9973866" cy="99227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7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Restauration assise sur le campus de St-Martin d’Hères pour les écoles, conférences et séminaires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bons de commandes multi-attributaire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Organigramme : Alternative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3352" y="250889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51" y="3174661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Traiteurs titulaires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51" y="2911397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Nombre de titulaires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1282C8-EE59-4C17-9096-1A4D10F3099C}"/>
              </a:ext>
            </a:extLst>
          </p:cNvPr>
          <p:cNvSpPr/>
          <p:nvPr/>
        </p:nvSpPr>
        <p:spPr>
          <a:xfrm>
            <a:off x="4332909" y="3174661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bordereau des prix unitaires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Liste des prix unitaires fixés pour la durée du marché</a:t>
            </a:r>
          </a:p>
        </p:txBody>
      </p:sp>
      <p:sp>
        <p:nvSpPr>
          <p:cNvPr id="20" name="Organigramme : Alternative 19">
            <a:extLst>
              <a:ext uri="{FF2B5EF4-FFF2-40B4-BE49-F238E27FC236}">
                <a16:creationId xmlns:a16="http://schemas.microsoft.com/office/drawing/2014/main" id="{B4B59C37-E24A-49B6-B52F-197ACCC7A706}"/>
              </a:ext>
            </a:extLst>
          </p:cNvPr>
          <p:cNvSpPr/>
          <p:nvPr/>
        </p:nvSpPr>
        <p:spPr>
          <a:xfrm>
            <a:off x="4332909" y="2911397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Prix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9DFF4C-57F8-4093-BBEC-940454EE40DC}"/>
              </a:ext>
            </a:extLst>
          </p:cNvPr>
          <p:cNvSpPr/>
          <p:nvPr/>
        </p:nvSpPr>
        <p:spPr>
          <a:xfrm>
            <a:off x="7692467" y="3174661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Bons de commandes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Commandes directes au traiteur titulaire le plus proche de l’école/conférence/séminaire, avec application des prix du bordereau des prix unitaires aux quantités réellement commandées</a:t>
            </a:r>
          </a:p>
        </p:txBody>
      </p:sp>
      <p:sp>
        <p:nvSpPr>
          <p:cNvPr id="22" name="Organigramme : Alternative 21">
            <a:extLst>
              <a:ext uri="{FF2B5EF4-FFF2-40B4-BE49-F238E27FC236}">
                <a16:creationId xmlns:a16="http://schemas.microsoft.com/office/drawing/2014/main" id="{4B84DD37-1534-4EA5-AE6F-AAB57A319B98}"/>
              </a:ext>
            </a:extLst>
          </p:cNvPr>
          <p:cNvSpPr/>
          <p:nvPr/>
        </p:nvSpPr>
        <p:spPr>
          <a:xfrm>
            <a:off x="7692467" y="2911397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Passation des commandes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5" y="5798447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4" y="5453378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</p:spTree>
    <p:extLst>
      <p:ext uri="{BB962C8B-B14F-4D97-AF65-F5344CB8AC3E}">
        <p14:creationId xmlns:p14="http://schemas.microsoft.com/office/powerpoint/2010/main" val="941743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1064300"/>
            <a:ext cx="8721231" cy="179265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Notions de base </a:t>
            </a:r>
            <a:r>
              <a:rPr lang="en-US" sz="4000" b="1" dirty="0" err="1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simplifiées</a:t>
            </a:r>
            <a:endParaRPr lang="en-US" sz="4000" b="1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699525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2395AB83-3D82-4177-9460-44DEFB3A1E08}"/>
              </a:ext>
            </a:extLst>
          </p:cNvPr>
          <p:cNvSpPr/>
          <p:nvPr/>
        </p:nvSpPr>
        <p:spPr>
          <a:xfrm>
            <a:off x="1766989" y="2382422"/>
            <a:ext cx="1892590" cy="151510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Contrat UGA/prestataire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Prestations de traiteurs (fournitures et services) en échange d’un prix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Clauses exceptionnelles en raison de la présence d’un service public</a:t>
            </a:r>
          </a:p>
        </p:txBody>
      </p:sp>
      <p:sp>
        <p:nvSpPr>
          <p:cNvPr id="6" name="Organigramme : Alternative 5">
            <a:extLst>
              <a:ext uri="{FF2B5EF4-FFF2-40B4-BE49-F238E27FC236}">
                <a16:creationId xmlns:a16="http://schemas.microsoft.com/office/drawing/2014/main" id="{B0F1451F-3AF7-4F6D-905B-66C1F5CE446E}"/>
              </a:ext>
            </a:extLst>
          </p:cNvPr>
          <p:cNvSpPr/>
          <p:nvPr/>
        </p:nvSpPr>
        <p:spPr>
          <a:xfrm>
            <a:off x="1766988" y="1971362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Marché public</a:t>
            </a:r>
          </a:p>
          <a:p>
            <a:pPr algn="ctr"/>
            <a:r>
              <a:rPr lang="fr-FR" sz="1400" dirty="0"/>
              <a:t>[MP]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7D94A9-3EEE-4832-BE95-2A6DB2F1FBC3}"/>
              </a:ext>
            </a:extLst>
          </p:cNvPr>
          <p:cNvSpPr/>
          <p:nvPr/>
        </p:nvSpPr>
        <p:spPr>
          <a:xfrm>
            <a:off x="3782326" y="2382422"/>
            <a:ext cx="1892590" cy="151510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Forme de marché public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Besoin récurrent mais non quantifié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À marchés subséquents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Ou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À bons de commandes</a:t>
            </a:r>
          </a:p>
        </p:txBody>
      </p:sp>
      <p:sp>
        <p:nvSpPr>
          <p:cNvPr id="9" name="Organigramme : Alternative 8">
            <a:extLst>
              <a:ext uri="{FF2B5EF4-FFF2-40B4-BE49-F238E27FC236}">
                <a16:creationId xmlns:a16="http://schemas.microsoft.com/office/drawing/2014/main" id="{92B7F473-800D-4881-B5DF-F684D9D8CC97}"/>
              </a:ext>
            </a:extLst>
          </p:cNvPr>
          <p:cNvSpPr/>
          <p:nvPr/>
        </p:nvSpPr>
        <p:spPr>
          <a:xfrm>
            <a:off x="3782325" y="1971362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Accord-cadre</a:t>
            </a:r>
          </a:p>
          <a:p>
            <a:pPr algn="ctr"/>
            <a:r>
              <a:rPr lang="fr-FR" sz="1400" dirty="0"/>
              <a:t>[AC]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FD8E31-36FC-4B59-A75A-C9A1DA466E72}"/>
              </a:ext>
            </a:extLst>
          </p:cNvPr>
          <p:cNvSpPr/>
          <p:nvPr/>
        </p:nvSpPr>
        <p:spPr>
          <a:xfrm>
            <a:off x="5797661" y="2382422"/>
            <a:ext cx="1892590" cy="151510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Accord-cadre conclu avec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1 titulaire (Mono)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Ou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Plusieurs titulaires (multi)</a:t>
            </a:r>
          </a:p>
        </p:txBody>
      </p:sp>
      <p:sp>
        <p:nvSpPr>
          <p:cNvPr id="11" name="Organigramme : Alternative 10">
            <a:extLst>
              <a:ext uri="{FF2B5EF4-FFF2-40B4-BE49-F238E27FC236}">
                <a16:creationId xmlns:a16="http://schemas.microsoft.com/office/drawing/2014/main" id="{B164AAB5-5726-4B14-83C9-D07EA6E558BF}"/>
              </a:ext>
            </a:extLst>
          </p:cNvPr>
          <p:cNvSpPr/>
          <p:nvPr/>
        </p:nvSpPr>
        <p:spPr>
          <a:xfrm>
            <a:off x="5797660" y="1971362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Mono-attributaire</a:t>
            </a:r>
          </a:p>
          <a:p>
            <a:pPr algn="ctr"/>
            <a:r>
              <a:rPr lang="fr-FR" sz="1400" dirty="0"/>
              <a:t>Multi-attributaire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2471DD-9DD2-4BA1-9F40-DAB4BF49149D}"/>
              </a:ext>
            </a:extLst>
          </p:cNvPr>
          <p:cNvSpPr>
            <a:spLocks noChangeAspect="1"/>
          </p:cNvSpPr>
          <p:nvPr/>
        </p:nvSpPr>
        <p:spPr>
          <a:xfrm>
            <a:off x="7812994" y="2382422"/>
            <a:ext cx="1892590" cy="151510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Marché passé sur le fondement d’un accord-cadre multi-attributaire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Remet systématiquement en concurrence l’ensemble des titulaires pour chaque commande</a:t>
            </a:r>
          </a:p>
          <a:p>
            <a:pPr algn="ctr"/>
            <a:r>
              <a:rPr lang="fr-FR" sz="700" dirty="0">
                <a:solidFill>
                  <a:schemeClr val="tx1"/>
                </a:solidFill>
              </a:rPr>
              <a:t>Il précise/complète l’accord-cadre</a:t>
            </a:r>
          </a:p>
        </p:txBody>
      </p:sp>
      <p:sp>
        <p:nvSpPr>
          <p:cNvPr id="13" name="Organigramme : Alternative 12">
            <a:extLst>
              <a:ext uri="{FF2B5EF4-FFF2-40B4-BE49-F238E27FC236}">
                <a16:creationId xmlns:a16="http://schemas.microsoft.com/office/drawing/2014/main" id="{F0800D70-F61F-46B7-BE0D-E56C26776C47}"/>
              </a:ext>
            </a:extLst>
          </p:cNvPr>
          <p:cNvSpPr/>
          <p:nvPr/>
        </p:nvSpPr>
        <p:spPr>
          <a:xfrm>
            <a:off x="7812993" y="1971362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Marché subséquent</a:t>
            </a:r>
          </a:p>
          <a:p>
            <a:pPr algn="ctr"/>
            <a:r>
              <a:rPr lang="fr-FR" sz="1400" dirty="0"/>
              <a:t>[MS]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28F0A7-ABBE-42BA-8114-E3924312F4B2}"/>
              </a:ext>
            </a:extLst>
          </p:cNvPr>
          <p:cNvSpPr/>
          <p:nvPr/>
        </p:nvSpPr>
        <p:spPr>
          <a:xfrm>
            <a:off x="9828325" y="2382422"/>
            <a:ext cx="1892590" cy="151510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Commandes passées sur le fondement d’un accord-cadre mono-attributaire</a:t>
            </a:r>
          </a:p>
          <a:p>
            <a:pPr algn="ctr"/>
            <a:r>
              <a:rPr lang="fr-FR" sz="700" dirty="0">
                <a:solidFill>
                  <a:schemeClr val="tx1"/>
                </a:solidFill>
              </a:rPr>
              <a:t>Toutes les modalités d’exécution (prix notamment) sont fixées dans l’accord-cadre</a:t>
            </a:r>
          </a:p>
        </p:txBody>
      </p:sp>
      <p:sp>
        <p:nvSpPr>
          <p:cNvPr id="15" name="Organigramme : Alternative 14">
            <a:extLst>
              <a:ext uri="{FF2B5EF4-FFF2-40B4-BE49-F238E27FC236}">
                <a16:creationId xmlns:a16="http://schemas.microsoft.com/office/drawing/2014/main" id="{84A34D6D-16E3-4543-A9CE-FDC93A9A4DD8}"/>
              </a:ext>
            </a:extLst>
          </p:cNvPr>
          <p:cNvSpPr/>
          <p:nvPr/>
        </p:nvSpPr>
        <p:spPr>
          <a:xfrm>
            <a:off x="9828324" y="1971362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Bon de commande</a:t>
            </a:r>
          </a:p>
          <a:p>
            <a:pPr algn="ctr"/>
            <a:r>
              <a:rPr lang="fr-FR" sz="1400" dirty="0"/>
              <a:t>[BC]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5711B9-EB83-4B4E-BBF3-0DA8F3612E61}"/>
              </a:ext>
            </a:extLst>
          </p:cNvPr>
          <p:cNvSpPr/>
          <p:nvPr/>
        </p:nvSpPr>
        <p:spPr>
          <a:xfrm>
            <a:off x="7812993" y="4472175"/>
            <a:ext cx="3907921" cy="201488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Le marché subséquent passé sur le fondement de l’accord-cadre s’exécute à bons de commandes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Remise en concurrence des titulaires pour n’en sélectionner qu’un parmi eux à qui sera passé toutes les commandes par la suite, pour des prestations précisés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Toutes les modalités d’exécution (prix notamment) sont fixées dans le marché subséquent</a:t>
            </a:r>
          </a:p>
        </p:txBody>
      </p:sp>
      <p:sp>
        <p:nvSpPr>
          <p:cNvPr id="17" name="Organigramme : Alternative 16">
            <a:extLst>
              <a:ext uri="{FF2B5EF4-FFF2-40B4-BE49-F238E27FC236}">
                <a16:creationId xmlns:a16="http://schemas.microsoft.com/office/drawing/2014/main" id="{38C2E8D2-22A7-4841-A2E0-8EC0C551AD89}"/>
              </a:ext>
            </a:extLst>
          </p:cNvPr>
          <p:cNvSpPr/>
          <p:nvPr/>
        </p:nvSpPr>
        <p:spPr>
          <a:xfrm>
            <a:off x="7812992" y="4061116"/>
            <a:ext cx="3907921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Marché subséquent à bons de commandes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5D8A2EB-C183-4787-AE50-6F8F5770F301}"/>
              </a:ext>
            </a:extLst>
          </p:cNvPr>
          <p:cNvSpPr/>
          <p:nvPr/>
        </p:nvSpPr>
        <p:spPr>
          <a:xfrm>
            <a:off x="1766989" y="4472176"/>
            <a:ext cx="1892590" cy="2014888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Candidat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= Présente sa candidature pour l’obtention du marché</a:t>
            </a:r>
          </a:p>
          <a:p>
            <a:pPr algn="ctr"/>
            <a:r>
              <a:rPr lang="fr-FR" sz="1200" u="sng" dirty="0">
                <a:solidFill>
                  <a:schemeClr val="tx1"/>
                </a:solidFill>
              </a:rPr>
              <a:t>Attributaire pressenti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= A l’issue de l’analyse des offres</a:t>
            </a:r>
          </a:p>
          <a:p>
            <a:pPr algn="ctr"/>
            <a:r>
              <a:rPr lang="fr-FR" sz="1200" u="sng" dirty="0">
                <a:solidFill>
                  <a:schemeClr val="tx1"/>
                </a:solidFill>
              </a:rPr>
              <a:t>Titulaire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= Engagé contractuellement avec l’UGA après notification du marché</a:t>
            </a:r>
          </a:p>
        </p:txBody>
      </p:sp>
      <p:sp>
        <p:nvSpPr>
          <p:cNvPr id="20" name="Organigramme : Alternative 19">
            <a:extLst>
              <a:ext uri="{FF2B5EF4-FFF2-40B4-BE49-F238E27FC236}">
                <a16:creationId xmlns:a16="http://schemas.microsoft.com/office/drawing/2014/main" id="{0EA0F7E6-D00B-4F42-8377-05B25A51E058}"/>
              </a:ext>
            </a:extLst>
          </p:cNvPr>
          <p:cNvSpPr/>
          <p:nvPr/>
        </p:nvSpPr>
        <p:spPr>
          <a:xfrm>
            <a:off x="1766988" y="4061116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Entreprise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856E1C4-983B-4C11-B1ED-0957FE0A2049}"/>
              </a:ext>
            </a:extLst>
          </p:cNvPr>
          <p:cNvSpPr/>
          <p:nvPr/>
        </p:nvSpPr>
        <p:spPr>
          <a:xfrm>
            <a:off x="3782319" y="4472175"/>
            <a:ext cx="1892590" cy="2014888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Entreprise qui se groupe avec d’autres</a:t>
            </a:r>
            <a:r>
              <a:rPr lang="fr-FR" sz="1200" dirty="0">
                <a:solidFill>
                  <a:schemeClr val="tx1"/>
                </a:solidFill>
              </a:rPr>
              <a:t>, uniquement pour répondre à l’appel d’offres et exécuter le marché ensemble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En général, un mandataire représente le groupement auprès de l’UGA</a:t>
            </a:r>
          </a:p>
        </p:txBody>
      </p:sp>
      <p:sp>
        <p:nvSpPr>
          <p:cNvPr id="22" name="Organigramme : Alternative 21">
            <a:extLst>
              <a:ext uri="{FF2B5EF4-FFF2-40B4-BE49-F238E27FC236}">
                <a16:creationId xmlns:a16="http://schemas.microsoft.com/office/drawing/2014/main" id="{D49027E4-C6CC-415B-B400-C3B94A2CEB00}"/>
              </a:ext>
            </a:extLst>
          </p:cNvPr>
          <p:cNvSpPr/>
          <p:nvPr/>
        </p:nvSpPr>
        <p:spPr>
          <a:xfrm>
            <a:off x="3782318" y="4061116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Groupement momentané d’entreprises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8B8458-CF0B-4F51-9E67-2D503A094DF3}"/>
              </a:ext>
            </a:extLst>
          </p:cNvPr>
          <p:cNvSpPr/>
          <p:nvPr/>
        </p:nvSpPr>
        <p:spPr>
          <a:xfrm>
            <a:off x="5797648" y="4472175"/>
            <a:ext cx="1892590" cy="2014887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u="sng" dirty="0">
                <a:solidFill>
                  <a:schemeClr val="tx1"/>
                </a:solidFill>
              </a:rPr>
              <a:t>Fractionnement du marché en ensembles homogènes appelés lots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(Technique, géographique, ampleur des commandes, etc.)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Obligation légale d’allotir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Favoriser l’accès des TPE/PME aux marchés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90B41EF2-E91A-44F1-A789-265684CCBD85}"/>
              </a:ext>
            </a:extLst>
          </p:cNvPr>
          <p:cNvSpPr/>
          <p:nvPr/>
        </p:nvSpPr>
        <p:spPr>
          <a:xfrm>
            <a:off x="5797647" y="4061116"/>
            <a:ext cx="1892590" cy="494946"/>
          </a:xfrm>
          <a:prstGeom prst="flowChartAlternateProcess">
            <a:avLst/>
          </a:prstGeom>
          <a:solidFill>
            <a:srgbClr val="E74610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Allotissement</a:t>
            </a:r>
          </a:p>
        </p:txBody>
      </p:sp>
      <p:sp>
        <p:nvSpPr>
          <p:cNvPr id="30" name="Rectangle : avec coin rogné 29">
            <a:extLst>
              <a:ext uri="{FF2B5EF4-FFF2-40B4-BE49-F238E27FC236}">
                <a16:creationId xmlns:a16="http://schemas.microsoft.com/office/drawing/2014/main" id="{B77494C8-7F9D-4EEB-BB36-426C466EE3EB}"/>
              </a:ext>
            </a:extLst>
          </p:cNvPr>
          <p:cNvSpPr/>
          <p:nvPr/>
        </p:nvSpPr>
        <p:spPr>
          <a:xfrm>
            <a:off x="242263" y="1971362"/>
            <a:ext cx="1147529" cy="4886638"/>
          </a:xfrm>
          <a:prstGeom prst="snip1Rect">
            <a:avLst/>
          </a:prstGeom>
          <a:blipFill dpi="0" rotWithShape="1">
            <a:blip r:embed="rId2">
              <a:alphaModFix amt="54000"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4880" t="-470" r="-304040" b="47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07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 : avec coins supérieurs arrondis 42">
            <a:extLst>
              <a:ext uri="{FF2B5EF4-FFF2-40B4-BE49-F238E27FC236}">
                <a16:creationId xmlns:a16="http://schemas.microsoft.com/office/drawing/2014/main" id="{C9B94564-D738-4ADD-B4F3-2546181ED585}"/>
              </a:ext>
            </a:extLst>
          </p:cNvPr>
          <p:cNvSpPr/>
          <p:nvPr/>
        </p:nvSpPr>
        <p:spPr>
          <a:xfrm>
            <a:off x="228600" y="3844097"/>
            <a:ext cx="11734800" cy="2607942"/>
          </a:xfrm>
          <a:prstGeom prst="round2SameRect">
            <a:avLst/>
          </a:prstGeom>
          <a:blipFill dpi="0" rotWithShape="1">
            <a:blip r:embed="rId2">
              <a:alphaModFix amt="20000"/>
              <a:duotone>
                <a:prstClr val="black"/>
                <a:srgbClr val="E4E4E4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266" t="-113600" r="-266" b="-1607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202C4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20785" y="405961"/>
            <a:ext cx="8912469" cy="70684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 DES MARCHES </a:t>
            </a: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797188" y="994850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A3FD2676-16AA-4A89-9881-02948C34DFF5}"/>
              </a:ext>
            </a:extLst>
          </p:cNvPr>
          <p:cNvSpPr/>
          <p:nvPr/>
        </p:nvSpPr>
        <p:spPr>
          <a:xfrm>
            <a:off x="333111" y="4735888"/>
            <a:ext cx="2196000" cy="1668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Document contractuel</a:t>
            </a:r>
            <a:r>
              <a:rPr lang="fr-FR" sz="1000" b="1" dirty="0">
                <a:solidFill>
                  <a:schemeClr val="tx1"/>
                </a:solidFill>
              </a:rPr>
              <a:t> </a:t>
            </a:r>
            <a:r>
              <a:rPr lang="fr-FR" sz="1000" dirty="0">
                <a:solidFill>
                  <a:schemeClr val="tx1"/>
                </a:solidFill>
              </a:rPr>
              <a:t>co-signé par l’UGA et le titulaire</a:t>
            </a:r>
            <a:endParaRPr lang="fr-FR" sz="200" dirty="0">
              <a:solidFill>
                <a:schemeClr val="tx1"/>
              </a:solidFill>
            </a:endParaRPr>
          </a:p>
        </p:txBody>
      </p:sp>
      <p:sp>
        <p:nvSpPr>
          <p:cNvPr id="34" name="Organigramme : Alternative 33">
            <a:extLst>
              <a:ext uri="{FF2B5EF4-FFF2-40B4-BE49-F238E27FC236}">
                <a16:creationId xmlns:a16="http://schemas.microsoft.com/office/drawing/2014/main" id="{55931C68-FAE9-40BE-A738-CF5CB0CCFBFE}"/>
              </a:ext>
            </a:extLst>
          </p:cNvPr>
          <p:cNvSpPr/>
          <p:nvPr/>
        </p:nvSpPr>
        <p:spPr>
          <a:xfrm>
            <a:off x="333110" y="4324827"/>
            <a:ext cx="2196000" cy="542481"/>
          </a:xfrm>
          <a:prstGeom prst="flowChartAlternateProcess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Acte d’engagement</a:t>
            </a:r>
          </a:p>
          <a:p>
            <a:pPr algn="ctr"/>
            <a:r>
              <a:rPr lang="fr-FR" sz="1100" b="1" dirty="0"/>
              <a:t>[AE]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F60D06A-AD45-4F5A-95A0-3E921CEB7964}"/>
              </a:ext>
            </a:extLst>
          </p:cNvPr>
          <p:cNvSpPr/>
          <p:nvPr/>
        </p:nvSpPr>
        <p:spPr>
          <a:xfrm>
            <a:off x="2655783" y="4735888"/>
            <a:ext cx="2196000" cy="1668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chemeClr val="tx1"/>
                </a:solidFill>
              </a:rPr>
              <a:t>Cahier des charges </a:t>
            </a:r>
            <a:r>
              <a:rPr lang="fr-FR" sz="1000" dirty="0">
                <a:solidFill>
                  <a:schemeClr val="tx1"/>
                </a:solidFill>
              </a:rPr>
              <a:t>fixant toutes les exigences techniques de la personne publique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</a:rPr>
              <a:t>Ex : descriptif des prestations attendues, exigences de cuisson, température, service, dressage, personnel, normes sanitaires, etc.</a:t>
            </a:r>
          </a:p>
        </p:txBody>
      </p:sp>
      <p:sp>
        <p:nvSpPr>
          <p:cNvPr id="36" name="Organigramme : Alternative 35">
            <a:extLst>
              <a:ext uri="{FF2B5EF4-FFF2-40B4-BE49-F238E27FC236}">
                <a16:creationId xmlns:a16="http://schemas.microsoft.com/office/drawing/2014/main" id="{3EA4552B-DC56-4582-B26E-EE33506D477C}"/>
              </a:ext>
            </a:extLst>
          </p:cNvPr>
          <p:cNvSpPr/>
          <p:nvPr/>
        </p:nvSpPr>
        <p:spPr>
          <a:xfrm>
            <a:off x="2655782" y="4324827"/>
            <a:ext cx="2196000" cy="542481"/>
          </a:xfrm>
          <a:prstGeom prst="flowChartAlternateProcess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Cahier des clauses techniques particulières</a:t>
            </a:r>
          </a:p>
          <a:p>
            <a:pPr algn="ctr"/>
            <a:r>
              <a:rPr lang="fr-FR" sz="1100" b="1" dirty="0"/>
              <a:t>[CCTP]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5570B45-76CD-494F-BD90-D19715721591}"/>
              </a:ext>
            </a:extLst>
          </p:cNvPr>
          <p:cNvSpPr/>
          <p:nvPr/>
        </p:nvSpPr>
        <p:spPr>
          <a:xfrm>
            <a:off x="4976198" y="4735887"/>
            <a:ext cx="2196000" cy="166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chemeClr val="tx1"/>
                </a:solidFill>
              </a:rPr>
              <a:t>Clauses administratives</a:t>
            </a:r>
          </a:p>
          <a:p>
            <a:pPr algn="ctr"/>
            <a:r>
              <a:rPr lang="fr-FR" sz="1000" i="1" dirty="0">
                <a:solidFill>
                  <a:schemeClr val="tx1"/>
                </a:solidFill>
              </a:rPr>
              <a:t>E</a:t>
            </a:r>
            <a:r>
              <a:rPr lang="fr-FR" sz="800" i="1" dirty="0">
                <a:solidFill>
                  <a:schemeClr val="tx1"/>
                </a:solidFill>
              </a:rPr>
              <a:t>x : Durée, délais d’exécution, modalités d’attribution des marchés subséquents, modalités de passation des bons de commande, liste de pièces contractuelles du marché, opérations de vérification des prestations, admission des prestations, maintenance/garantie, avances, exclusions,  modalités de paiement, forme des prix, pénalités pour mauvaise exécution, conditions de résiliations, etc.</a:t>
            </a:r>
          </a:p>
        </p:txBody>
      </p:sp>
      <p:sp>
        <p:nvSpPr>
          <p:cNvPr id="38" name="Organigramme : Alternative 37">
            <a:extLst>
              <a:ext uri="{FF2B5EF4-FFF2-40B4-BE49-F238E27FC236}">
                <a16:creationId xmlns:a16="http://schemas.microsoft.com/office/drawing/2014/main" id="{EB384BF3-170B-443B-B2AD-8386B7D0851D}"/>
              </a:ext>
            </a:extLst>
          </p:cNvPr>
          <p:cNvSpPr/>
          <p:nvPr/>
        </p:nvSpPr>
        <p:spPr>
          <a:xfrm>
            <a:off x="4976197" y="4324827"/>
            <a:ext cx="2196000" cy="542481"/>
          </a:xfrm>
          <a:prstGeom prst="flowChartAlternateProcess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Cahier des clauses administratives particulières</a:t>
            </a:r>
          </a:p>
          <a:p>
            <a:pPr algn="ctr"/>
            <a:r>
              <a:rPr lang="fr-FR" sz="1100" b="1" dirty="0"/>
              <a:t>[CCAP]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D8269EF-B1ED-4B51-9999-F9C4A6E3FD87}"/>
              </a:ext>
            </a:extLst>
          </p:cNvPr>
          <p:cNvSpPr/>
          <p:nvPr/>
        </p:nvSpPr>
        <p:spPr>
          <a:xfrm>
            <a:off x="9654234" y="4404750"/>
            <a:ext cx="2196000" cy="822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chemeClr val="tx1"/>
                </a:solidFill>
              </a:rPr>
              <a:t>Pour un bon de commande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Le soumissionnaire indique un prix unitaire fixe qui sera appliqué à toutes commandes de la prestation correspondante</a:t>
            </a:r>
          </a:p>
        </p:txBody>
      </p:sp>
      <p:sp>
        <p:nvSpPr>
          <p:cNvPr id="40" name="Organigramme : Alternative 39">
            <a:extLst>
              <a:ext uri="{FF2B5EF4-FFF2-40B4-BE49-F238E27FC236}">
                <a16:creationId xmlns:a16="http://schemas.microsoft.com/office/drawing/2014/main" id="{62E1359E-5527-45F0-B4EE-A6C1390AF6A8}"/>
              </a:ext>
            </a:extLst>
          </p:cNvPr>
          <p:cNvSpPr/>
          <p:nvPr/>
        </p:nvSpPr>
        <p:spPr>
          <a:xfrm>
            <a:off x="9639183" y="4093473"/>
            <a:ext cx="2196000" cy="365870"/>
          </a:xfrm>
          <a:prstGeom prst="flowChartAlternateProcess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/>
              <a:t>Bordereau des prix unitaires</a:t>
            </a:r>
          </a:p>
          <a:p>
            <a:pPr algn="ctr"/>
            <a:r>
              <a:rPr lang="fr-FR" sz="1000" b="1" dirty="0"/>
              <a:t>[BPU]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F1E1A13-0DD6-4337-A3BA-620F78FA36B3}"/>
              </a:ext>
            </a:extLst>
          </p:cNvPr>
          <p:cNvSpPr/>
          <p:nvPr/>
        </p:nvSpPr>
        <p:spPr>
          <a:xfrm>
            <a:off x="7316510" y="4743316"/>
            <a:ext cx="2196000" cy="1663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chemeClr val="tx1"/>
                </a:solidFill>
              </a:rPr>
              <a:t>Document de l’accord-cadre (à marchés subséquents)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Document préparé par l’UGA listant les prestations. Le soumissionnaire indique un prix unitaire en face de chaque référence.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Ce prix sera le prix maximum que pourra proposer le titulaire dans les marchés subséquents par la suite</a:t>
            </a:r>
          </a:p>
        </p:txBody>
      </p:sp>
      <p:sp>
        <p:nvSpPr>
          <p:cNvPr id="42" name="Organigramme : Alternative 41">
            <a:extLst>
              <a:ext uri="{FF2B5EF4-FFF2-40B4-BE49-F238E27FC236}">
                <a16:creationId xmlns:a16="http://schemas.microsoft.com/office/drawing/2014/main" id="{25EF313E-DF3E-41EB-A913-B2118400EBA8}"/>
              </a:ext>
            </a:extLst>
          </p:cNvPr>
          <p:cNvSpPr/>
          <p:nvPr/>
        </p:nvSpPr>
        <p:spPr>
          <a:xfrm>
            <a:off x="7316510" y="4332255"/>
            <a:ext cx="2196000" cy="542481"/>
          </a:xfrm>
          <a:prstGeom prst="flowChartAlternateProcess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Bordereau des prix plafonds</a:t>
            </a:r>
          </a:p>
          <a:p>
            <a:pPr algn="ctr"/>
            <a:r>
              <a:rPr lang="fr-FR" sz="1100" b="1" dirty="0"/>
              <a:t>[BPP]</a:t>
            </a:r>
          </a:p>
        </p:txBody>
      </p:sp>
      <p:sp>
        <p:nvSpPr>
          <p:cNvPr id="45" name="Rectangle : avec coins supérieurs arrondis 44">
            <a:extLst>
              <a:ext uri="{FF2B5EF4-FFF2-40B4-BE49-F238E27FC236}">
                <a16:creationId xmlns:a16="http://schemas.microsoft.com/office/drawing/2014/main" id="{8412208B-1931-4227-82B3-151C51FD0F4D}"/>
              </a:ext>
            </a:extLst>
          </p:cNvPr>
          <p:cNvSpPr/>
          <p:nvPr/>
        </p:nvSpPr>
        <p:spPr>
          <a:xfrm>
            <a:off x="281668" y="1102479"/>
            <a:ext cx="11734800" cy="2607929"/>
          </a:xfrm>
          <a:prstGeom prst="round2SameRect">
            <a:avLst/>
          </a:prstGeom>
          <a:blipFill dpi="0" rotWithShape="1">
            <a:blip r:embed="rId3">
              <a:alphaModFix amt="20000"/>
              <a:duotone>
                <a:prstClr val="black"/>
                <a:srgbClr val="F6E2D8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38" t="-60272" r="-38" b="-13869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E7461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1AD6550-640D-452B-8951-62E80CDBE230}"/>
              </a:ext>
            </a:extLst>
          </p:cNvPr>
          <p:cNvSpPr/>
          <p:nvPr/>
        </p:nvSpPr>
        <p:spPr>
          <a:xfrm>
            <a:off x="386177" y="2030187"/>
            <a:ext cx="2196000" cy="1541825"/>
          </a:xfrm>
          <a:prstGeom prst="rect">
            <a:avLst/>
          </a:prstGeom>
          <a:solidFill>
            <a:schemeClr val="bg1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Dossier mis à disposition des entreprises, librement et gratuitement, contenant tous les documents nécessaires pour répondre à la consultation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A minima : RC, Cadre de réponse, AE, CCTP, CCAP, BPP/BPU</a:t>
            </a:r>
            <a:endParaRPr lang="fr-FR" sz="100" dirty="0">
              <a:solidFill>
                <a:schemeClr val="tx1"/>
              </a:solidFill>
            </a:endParaRPr>
          </a:p>
        </p:txBody>
      </p:sp>
      <p:sp>
        <p:nvSpPr>
          <p:cNvPr id="48" name="Organigramme : Alternative 47">
            <a:extLst>
              <a:ext uri="{FF2B5EF4-FFF2-40B4-BE49-F238E27FC236}">
                <a16:creationId xmlns:a16="http://schemas.microsoft.com/office/drawing/2014/main" id="{08A71BA3-24DF-4AD8-B528-ADE60658A103}"/>
              </a:ext>
            </a:extLst>
          </p:cNvPr>
          <p:cNvSpPr/>
          <p:nvPr/>
        </p:nvSpPr>
        <p:spPr>
          <a:xfrm>
            <a:off x="386176" y="1619126"/>
            <a:ext cx="2196000" cy="542481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Dossier de consultation entreprises</a:t>
            </a:r>
          </a:p>
          <a:p>
            <a:pPr algn="ctr"/>
            <a:r>
              <a:rPr lang="fr-FR" sz="1100" b="1" dirty="0"/>
              <a:t>[DCE]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1ADEAFE-65A2-4812-BB95-4C752A1860C0}"/>
              </a:ext>
            </a:extLst>
          </p:cNvPr>
          <p:cNvSpPr/>
          <p:nvPr/>
        </p:nvSpPr>
        <p:spPr>
          <a:xfrm>
            <a:off x="2708849" y="2030187"/>
            <a:ext cx="2196000" cy="1541826"/>
          </a:xfrm>
          <a:prstGeom prst="rect">
            <a:avLst/>
          </a:prstGeom>
          <a:solidFill>
            <a:schemeClr val="bg1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Ensemble des règles du jeu de la consultation à respecter par les entreprises</a:t>
            </a:r>
          </a:p>
          <a:p>
            <a:pPr algn="ctr"/>
            <a:r>
              <a:rPr lang="fr-FR" sz="700" dirty="0">
                <a:solidFill>
                  <a:schemeClr val="tx1"/>
                </a:solidFill>
              </a:rPr>
              <a:t>Ex : date limite de remise des offres, allotissement, critères d’analyse et pondérations, documents à remettre, modalités pour poser des questions, etc.</a:t>
            </a:r>
          </a:p>
        </p:txBody>
      </p:sp>
      <p:sp>
        <p:nvSpPr>
          <p:cNvPr id="50" name="Organigramme : Alternative 49">
            <a:extLst>
              <a:ext uri="{FF2B5EF4-FFF2-40B4-BE49-F238E27FC236}">
                <a16:creationId xmlns:a16="http://schemas.microsoft.com/office/drawing/2014/main" id="{B20F5BC6-CE23-4E9E-A0E3-AF5356BE31CC}"/>
              </a:ext>
            </a:extLst>
          </p:cNvPr>
          <p:cNvSpPr/>
          <p:nvPr/>
        </p:nvSpPr>
        <p:spPr>
          <a:xfrm>
            <a:off x="2708848" y="1619126"/>
            <a:ext cx="2196000" cy="542481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Règlement de la consultation</a:t>
            </a:r>
          </a:p>
          <a:p>
            <a:pPr algn="ctr"/>
            <a:r>
              <a:rPr lang="fr-FR" sz="1100" b="1" dirty="0"/>
              <a:t>[RC]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822F519-DC89-4CC5-855C-2D271AA5079A}"/>
              </a:ext>
            </a:extLst>
          </p:cNvPr>
          <p:cNvSpPr/>
          <p:nvPr/>
        </p:nvSpPr>
        <p:spPr>
          <a:xfrm>
            <a:off x="5029264" y="2030187"/>
            <a:ext cx="2196000" cy="1541826"/>
          </a:xfrm>
          <a:prstGeom prst="rect">
            <a:avLst/>
          </a:prstGeom>
          <a:solidFill>
            <a:schemeClr val="bg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Cadre conçu par l’UGA pour aider et diriger les entreprises dans l’élaboration de leurs offres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Peut concerner l’offre technique et/ou environnementale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Permet d’harmoniser les réponses, faciliter l’analyse et aider les entreprises à ne rien oublier</a:t>
            </a:r>
            <a:endParaRPr lang="fr-FR" sz="300" dirty="0">
              <a:solidFill>
                <a:schemeClr val="tx1"/>
              </a:solidFill>
            </a:endParaRPr>
          </a:p>
        </p:txBody>
      </p:sp>
      <p:sp>
        <p:nvSpPr>
          <p:cNvPr id="52" name="Organigramme : Alternative 51">
            <a:extLst>
              <a:ext uri="{FF2B5EF4-FFF2-40B4-BE49-F238E27FC236}">
                <a16:creationId xmlns:a16="http://schemas.microsoft.com/office/drawing/2014/main" id="{CCD89011-25B6-45AF-B81C-CE870C232A3F}"/>
              </a:ext>
            </a:extLst>
          </p:cNvPr>
          <p:cNvSpPr/>
          <p:nvPr/>
        </p:nvSpPr>
        <p:spPr>
          <a:xfrm>
            <a:off x="5029263" y="1619126"/>
            <a:ext cx="2196000" cy="542481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Cadre de réponse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92A609C-05B8-47AE-9918-D05CEDB26CC8}"/>
              </a:ext>
            </a:extLst>
          </p:cNvPr>
          <p:cNvSpPr/>
          <p:nvPr/>
        </p:nvSpPr>
        <p:spPr>
          <a:xfrm>
            <a:off x="7387219" y="2030187"/>
            <a:ext cx="2196000" cy="1541826"/>
          </a:xfrm>
          <a:prstGeom prst="rect">
            <a:avLst/>
          </a:prstGeom>
          <a:solidFill>
            <a:schemeClr val="bg1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Document élaboré par l’UGA qui reprend le bordereau des prix y ajoutant une colonne de quantités estimatives annuelles de commande pour chaque référence.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Ce document est ensuite dupliqué et rempli avec les prix de chaque soumissionnaire pour obtenir un montant final qui servira notamment à noter le critère prix</a:t>
            </a:r>
          </a:p>
        </p:txBody>
      </p:sp>
      <p:sp>
        <p:nvSpPr>
          <p:cNvPr id="54" name="Organigramme : Alternative 53">
            <a:extLst>
              <a:ext uri="{FF2B5EF4-FFF2-40B4-BE49-F238E27FC236}">
                <a16:creationId xmlns:a16="http://schemas.microsoft.com/office/drawing/2014/main" id="{2849F24A-2CCF-4A0A-9603-6ADD8E293675}"/>
              </a:ext>
            </a:extLst>
          </p:cNvPr>
          <p:cNvSpPr/>
          <p:nvPr/>
        </p:nvSpPr>
        <p:spPr>
          <a:xfrm>
            <a:off x="7387218" y="1619126"/>
            <a:ext cx="2196000" cy="542481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Simulation de commande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6B02433-CD09-4247-8573-6663CD8EA5D4}"/>
              </a:ext>
            </a:extLst>
          </p:cNvPr>
          <p:cNvSpPr/>
          <p:nvPr/>
        </p:nvSpPr>
        <p:spPr>
          <a:xfrm>
            <a:off x="9709890" y="2035604"/>
            <a:ext cx="2196000" cy="1541826"/>
          </a:xfrm>
          <a:prstGeom prst="rect">
            <a:avLst/>
          </a:prstGeom>
          <a:solidFill>
            <a:schemeClr val="bg1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Retrace l’intégralité de la procédure de passation, 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Consigne l’analyse des offres au regard des critères annoncés, </a:t>
            </a:r>
          </a:p>
          <a:p>
            <a:pPr algn="ctr"/>
            <a:r>
              <a:rPr lang="fr-FR" sz="1000" dirty="0">
                <a:solidFill>
                  <a:schemeClr val="tx1"/>
                </a:solidFill>
              </a:rPr>
              <a:t>Propose les attributions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56" name="Organigramme : Alternative 55">
            <a:extLst>
              <a:ext uri="{FF2B5EF4-FFF2-40B4-BE49-F238E27FC236}">
                <a16:creationId xmlns:a16="http://schemas.microsoft.com/office/drawing/2014/main" id="{56FAE568-AFC7-4A95-894B-F83F855F2123}"/>
              </a:ext>
            </a:extLst>
          </p:cNvPr>
          <p:cNvSpPr/>
          <p:nvPr/>
        </p:nvSpPr>
        <p:spPr>
          <a:xfrm>
            <a:off x="9709889" y="1624543"/>
            <a:ext cx="2196000" cy="542481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/>
              <a:t>Rapport d’analyse des offres</a:t>
            </a:r>
          </a:p>
          <a:p>
            <a:pPr algn="ctr"/>
            <a:r>
              <a:rPr lang="fr-FR" sz="1100" b="1" dirty="0"/>
              <a:t>[RAO]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ABDBEC9-04B0-4E11-86C9-51F0651C3F6A}"/>
              </a:ext>
            </a:extLst>
          </p:cNvPr>
          <p:cNvCxnSpPr>
            <a:cxnSpLocks/>
            <a:stCxn id="51" idx="2"/>
            <a:endCxn id="43" idx="3"/>
          </p:cNvCxnSpPr>
          <p:nvPr/>
        </p:nvCxnSpPr>
        <p:spPr>
          <a:xfrm flipH="1">
            <a:off x="6096000" y="3572013"/>
            <a:ext cx="31264" cy="272084"/>
          </a:xfrm>
          <a:prstGeom prst="straightConnector1">
            <a:avLst/>
          </a:prstGeom>
          <a:ln>
            <a:solidFill>
              <a:srgbClr val="202C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876D662-B379-49AF-926F-030848F72684}"/>
              </a:ext>
            </a:extLst>
          </p:cNvPr>
          <p:cNvSpPr txBox="1"/>
          <p:nvPr/>
        </p:nvSpPr>
        <p:spPr>
          <a:xfrm>
            <a:off x="5315583" y="1160883"/>
            <a:ext cx="1592098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E74610"/>
                </a:solidFill>
              </a:rPr>
              <a:t>PASSATION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E5E8E22D-FAC7-4DE4-8041-9586716EBB17}"/>
              </a:ext>
            </a:extLst>
          </p:cNvPr>
          <p:cNvSpPr txBox="1"/>
          <p:nvPr/>
        </p:nvSpPr>
        <p:spPr>
          <a:xfrm>
            <a:off x="5335931" y="3884643"/>
            <a:ext cx="1476532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202C41"/>
                </a:solidFill>
              </a:rPr>
              <a:t>CONTRAT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264974C-795D-423C-AFEF-8A5F8D5B49B2}"/>
              </a:ext>
            </a:extLst>
          </p:cNvPr>
          <p:cNvSpPr/>
          <p:nvPr/>
        </p:nvSpPr>
        <p:spPr>
          <a:xfrm>
            <a:off x="9669287" y="5593272"/>
            <a:ext cx="2196000" cy="811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chemeClr val="tx1"/>
                </a:solidFill>
              </a:rPr>
              <a:t>Pour un marché subséquent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Détail des prix unitaires d’une commande dont l’addition constitue le prix du marché subséquent.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Les prix unitaires sont fixés par l’entreprise dans le respect des prix plafonds du BPP</a:t>
            </a:r>
          </a:p>
        </p:txBody>
      </p:sp>
      <p:sp>
        <p:nvSpPr>
          <p:cNvPr id="44" name="Organigramme : Alternative 43">
            <a:extLst>
              <a:ext uri="{FF2B5EF4-FFF2-40B4-BE49-F238E27FC236}">
                <a16:creationId xmlns:a16="http://schemas.microsoft.com/office/drawing/2014/main" id="{8F89C011-B82C-41FB-B2FC-7448CB054D0D}"/>
              </a:ext>
            </a:extLst>
          </p:cNvPr>
          <p:cNvSpPr/>
          <p:nvPr/>
        </p:nvSpPr>
        <p:spPr>
          <a:xfrm>
            <a:off x="9654234" y="5227402"/>
            <a:ext cx="2196000" cy="365870"/>
          </a:xfrm>
          <a:prstGeom prst="flowChartAlternateProcess">
            <a:avLst/>
          </a:prstGeom>
          <a:solidFill>
            <a:srgbClr val="202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/>
              <a:t>Décomposition du prix global et forfaitaire</a:t>
            </a:r>
          </a:p>
          <a:p>
            <a:pPr algn="ctr"/>
            <a:r>
              <a:rPr lang="fr-FR" sz="1000" b="1" dirty="0"/>
              <a:t>[DPGF] ou « Devis »</a:t>
            </a:r>
          </a:p>
        </p:txBody>
      </p:sp>
    </p:spTree>
    <p:extLst>
      <p:ext uri="{BB962C8B-B14F-4D97-AF65-F5344CB8AC3E}">
        <p14:creationId xmlns:p14="http://schemas.microsoft.com/office/powerpoint/2010/main" val="3005660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349443"/>
            <a:ext cx="9973866" cy="99227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1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Petits déjeuners, pauses café liquide, pauses café gourmande (y compris galettes et brioches des rois) pour des commandes jusqu’à 9 convives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bons de commandes mono-attributaire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Organigramme : Alternative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3352" y="250889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51" y="3174661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600" dirty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Traiteur titulaire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51" y="2911397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Nombre de titulaires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1282C8-EE59-4C17-9096-1A4D10F3099C}"/>
              </a:ext>
            </a:extLst>
          </p:cNvPr>
          <p:cNvSpPr/>
          <p:nvPr/>
        </p:nvSpPr>
        <p:spPr>
          <a:xfrm>
            <a:off x="4332909" y="3174661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bordereau des prix unitaires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Liste des prix unitaires fixés pour la durée du marché</a:t>
            </a:r>
          </a:p>
        </p:txBody>
      </p:sp>
      <p:sp>
        <p:nvSpPr>
          <p:cNvPr id="20" name="Organigramme : Alternative 19">
            <a:extLst>
              <a:ext uri="{FF2B5EF4-FFF2-40B4-BE49-F238E27FC236}">
                <a16:creationId xmlns:a16="http://schemas.microsoft.com/office/drawing/2014/main" id="{B4B59C37-E24A-49B6-B52F-197ACCC7A706}"/>
              </a:ext>
            </a:extLst>
          </p:cNvPr>
          <p:cNvSpPr/>
          <p:nvPr/>
        </p:nvSpPr>
        <p:spPr>
          <a:xfrm>
            <a:off x="4332909" y="2911397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Prix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9DFF4C-57F8-4093-BBEC-940454EE40DC}"/>
              </a:ext>
            </a:extLst>
          </p:cNvPr>
          <p:cNvSpPr/>
          <p:nvPr/>
        </p:nvSpPr>
        <p:spPr>
          <a:xfrm>
            <a:off x="7692467" y="3174661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Bons de commandes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Commandes directes au traiteur titulaire avec application des prix du bordereau des prix unitaires aux quantités réellement commandées</a:t>
            </a:r>
          </a:p>
        </p:txBody>
      </p:sp>
      <p:sp>
        <p:nvSpPr>
          <p:cNvPr id="22" name="Organigramme : Alternative 21">
            <a:extLst>
              <a:ext uri="{FF2B5EF4-FFF2-40B4-BE49-F238E27FC236}">
                <a16:creationId xmlns:a16="http://schemas.microsoft.com/office/drawing/2014/main" id="{4B84DD37-1534-4EA5-AE6F-AAB57A319B98}"/>
              </a:ext>
            </a:extLst>
          </p:cNvPr>
          <p:cNvSpPr/>
          <p:nvPr/>
        </p:nvSpPr>
        <p:spPr>
          <a:xfrm>
            <a:off x="7692467" y="2911397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Passation des commandes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5" y="5798447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4" y="5453378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</p:spTree>
    <p:extLst>
      <p:ext uri="{BB962C8B-B14F-4D97-AF65-F5344CB8AC3E}">
        <p14:creationId xmlns:p14="http://schemas.microsoft.com/office/powerpoint/2010/main" val="1489661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349443"/>
            <a:ext cx="9973866" cy="99227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2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Petits déjeuners, pauses café liquide, pauses café gourmande (y compris galettes et brioches des rois) pour des commandes à partir de 10 convives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marchés subséquents multi-attributaires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Rectangle : avec coins supérieurs arrondis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6245" y="2850980"/>
            <a:ext cx="4225483" cy="2665303"/>
          </a:xfrm>
          <a:prstGeom prst="round2SameRect">
            <a:avLst>
              <a:gd name="adj1" fmla="val 7523"/>
              <a:gd name="adj2" fmla="val 0"/>
            </a:avLst>
          </a:prstGeom>
          <a:solidFill>
            <a:srgbClr val="FFFFFF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202C41"/>
                </a:solidFill>
              </a:rPr>
              <a:t>Accord-cadre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53" y="3602224"/>
            <a:ext cx="4225483" cy="46561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Sélection de 3 traiteurs max pour toute la durée du marché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53" y="3338959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Sélection des titulaires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4" y="6309338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3" y="596426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  <p:sp>
        <p:nvSpPr>
          <p:cNvPr id="17" name="Rectangle : avec coins supérieurs arrondis 16">
            <a:extLst>
              <a:ext uri="{FF2B5EF4-FFF2-40B4-BE49-F238E27FC236}">
                <a16:creationId xmlns:a16="http://schemas.microsoft.com/office/drawing/2014/main" id="{1F559355-F83B-47EF-847B-BEFD06DCE36E}"/>
              </a:ext>
            </a:extLst>
          </p:cNvPr>
          <p:cNvSpPr/>
          <p:nvPr/>
        </p:nvSpPr>
        <p:spPr>
          <a:xfrm>
            <a:off x="6352042" y="2850980"/>
            <a:ext cx="4472428" cy="2768220"/>
          </a:xfrm>
          <a:prstGeom prst="round2SameRect">
            <a:avLst>
              <a:gd name="adj1" fmla="val 8829"/>
              <a:gd name="adj2" fmla="val 0"/>
            </a:avLst>
          </a:prstGeom>
          <a:solidFill>
            <a:srgbClr val="FFFFFF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E74610"/>
                </a:solidFill>
              </a:rPr>
              <a:t>Marchés subséquents annuels</a:t>
            </a:r>
          </a:p>
          <a:p>
            <a:pPr algn="ctr"/>
            <a:endParaRPr lang="fr-FR" sz="1400" b="1" dirty="0">
              <a:solidFill>
                <a:srgbClr val="E74610"/>
              </a:solidFill>
            </a:endParaRPr>
          </a:p>
          <a:p>
            <a:r>
              <a:rPr lang="fr-FR" sz="1400" b="1" u="sng" dirty="0">
                <a:solidFill>
                  <a:schemeClr val="tx1"/>
                </a:solidFill>
              </a:rPr>
              <a:t>Chaque année 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tous les traiteurs retenus à l’accord-cadre (3 max) sont </a:t>
            </a:r>
            <a:r>
              <a:rPr lang="fr-FR" sz="1400" b="1" dirty="0">
                <a:solidFill>
                  <a:schemeClr val="tx1"/>
                </a:solidFill>
              </a:rPr>
              <a:t>remis en concurrence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les traiteurs remettent notamment un </a:t>
            </a:r>
            <a:r>
              <a:rPr lang="fr-FR" sz="1400" b="1" dirty="0">
                <a:solidFill>
                  <a:schemeClr val="tx1"/>
                </a:solidFill>
              </a:rPr>
              <a:t>nouveau bordereau des prix unitaires annuel </a:t>
            </a:r>
            <a:r>
              <a:rPr lang="fr-FR" sz="1400" dirty="0">
                <a:solidFill>
                  <a:schemeClr val="tx1"/>
                </a:solidFill>
              </a:rPr>
              <a:t>fixant leurs prix </a:t>
            </a:r>
            <a:r>
              <a:rPr lang="fr-FR" sz="1400" u="sng" dirty="0">
                <a:solidFill>
                  <a:schemeClr val="tx1"/>
                </a:solidFill>
              </a:rPr>
              <a:t>pour l’année à venir</a:t>
            </a:r>
          </a:p>
          <a:p>
            <a:pPr marL="285750" indent="-285750">
              <a:buFontTx/>
              <a:buChar char="-"/>
            </a:pPr>
            <a:r>
              <a:rPr lang="fr-FR" sz="1400" b="1" dirty="0">
                <a:solidFill>
                  <a:schemeClr val="tx1"/>
                </a:solidFill>
              </a:rPr>
              <a:t>un classement </a:t>
            </a:r>
            <a:r>
              <a:rPr lang="fr-FR" sz="1400" dirty="0">
                <a:solidFill>
                  <a:schemeClr val="tx1"/>
                </a:solidFill>
              </a:rPr>
              <a:t>est établi suite à la remise en concurrence des traiteurs.</a:t>
            </a:r>
          </a:p>
          <a:p>
            <a:pPr marL="285750" indent="-285750">
              <a:buFontTx/>
              <a:buChar char="-"/>
            </a:pPr>
            <a:r>
              <a:rPr lang="fr-FR" sz="1400" b="1" dirty="0">
                <a:solidFill>
                  <a:schemeClr val="tx1"/>
                </a:solidFill>
              </a:rPr>
              <a:t>Les commandes sont attribuées en priorité au 1er </a:t>
            </a:r>
            <a:r>
              <a:rPr lang="fr-FR" sz="1400" dirty="0">
                <a:solidFill>
                  <a:schemeClr val="tx1"/>
                </a:solidFill>
              </a:rPr>
              <a:t>puis au second, etc. (cf. slide suivantes)</a:t>
            </a:r>
          </a:p>
          <a:p>
            <a:pPr marL="285750" indent="-285750" algn="ctr">
              <a:buFontTx/>
              <a:buChar char="-"/>
            </a:pPr>
            <a:endParaRPr lang="fr-FR" sz="1400" b="1" dirty="0">
              <a:solidFill>
                <a:srgbClr val="E74610"/>
              </a:solidFill>
            </a:endParaRPr>
          </a:p>
        </p:txBody>
      </p:sp>
      <p:sp>
        <p:nvSpPr>
          <p:cNvPr id="33" name="Organigramme : Alternative 32">
            <a:extLst>
              <a:ext uri="{FF2B5EF4-FFF2-40B4-BE49-F238E27FC236}">
                <a16:creationId xmlns:a16="http://schemas.microsoft.com/office/drawing/2014/main" id="{0A530C16-1A03-4D06-9B50-3187C5603C1A}"/>
              </a:ext>
            </a:extLst>
          </p:cNvPr>
          <p:cNvSpPr/>
          <p:nvPr/>
        </p:nvSpPr>
        <p:spPr>
          <a:xfrm>
            <a:off x="973353" y="230764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CCE0E1-7004-464D-8E25-A3EDFE8B5649}"/>
              </a:ext>
            </a:extLst>
          </p:cNvPr>
          <p:cNvSpPr/>
          <p:nvPr/>
        </p:nvSpPr>
        <p:spPr>
          <a:xfrm>
            <a:off x="973353" y="4494496"/>
            <a:ext cx="4225483" cy="697244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Chaque traiteur fixe dans le </a:t>
            </a:r>
            <a:r>
              <a:rPr lang="fr-FR" sz="1400" b="1" dirty="0">
                <a:solidFill>
                  <a:schemeClr val="tx1"/>
                </a:solidFill>
              </a:rPr>
              <a:t>bordereau des prix plafonds</a:t>
            </a:r>
            <a:r>
              <a:rPr lang="fr-FR" sz="1400" dirty="0">
                <a:solidFill>
                  <a:schemeClr val="tx1"/>
                </a:solidFill>
              </a:rPr>
              <a:t> les prix maximum, à ne pas dépasser, pour toute la durée du marché</a:t>
            </a:r>
          </a:p>
        </p:txBody>
      </p:sp>
      <p:sp>
        <p:nvSpPr>
          <p:cNvPr id="37" name="Organigramme : Alternative 36">
            <a:extLst>
              <a:ext uri="{FF2B5EF4-FFF2-40B4-BE49-F238E27FC236}">
                <a16:creationId xmlns:a16="http://schemas.microsoft.com/office/drawing/2014/main" id="{C0F41755-4A6B-4A69-8019-F2C9EF88A0B7}"/>
              </a:ext>
            </a:extLst>
          </p:cNvPr>
          <p:cNvSpPr/>
          <p:nvPr/>
        </p:nvSpPr>
        <p:spPr>
          <a:xfrm>
            <a:off x="973353" y="4231230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Fixation des prix plafonds</a:t>
            </a: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94406163-7B64-4FCA-9DBF-815222831BE0}"/>
              </a:ext>
            </a:extLst>
          </p:cNvPr>
          <p:cNvSpPr/>
          <p:nvPr/>
        </p:nvSpPr>
        <p:spPr>
          <a:xfrm>
            <a:off x="5331125" y="3692106"/>
            <a:ext cx="897147" cy="1069675"/>
          </a:xfrm>
          <a:prstGeom prst="rightArrow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047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/>
          </p:cNvCxnSpPr>
          <p:nvPr/>
        </p:nvCxnSpPr>
        <p:spPr>
          <a:xfrm>
            <a:off x="974306" y="1045818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0917A2ED-8704-4E75-9FE7-BC7E43FB1D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048524"/>
              </p:ext>
            </p:extLst>
          </p:nvPr>
        </p:nvGraphicFramePr>
        <p:xfrm>
          <a:off x="416585" y="1495729"/>
          <a:ext cx="11358829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5882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Accord-cadre lot 2</a:t>
                      </a:r>
                    </a:p>
                  </a:txBody>
                  <a:tcPr>
                    <a:solidFill>
                      <a:srgbClr val="202C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titulaires : A / B / C remis en concurrence tous les ans</a:t>
                      </a:r>
                    </a:p>
                  </a:txBody>
                  <a:tcPr>
                    <a:solidFill>
                      <a:srgbClr val="E4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01AF3A62-3D6F-45E6-8479-CAA60196E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936756"/>
              </p:ext>
            </p:extLst>
          </p:nvPr>
        </p:nvGraphicFramePr>
        <p:xfrm>
          <a:off x="416585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Marché subséquent annuel 1</a:t>
                      </a:r>
                    </a:p>
                    <a:p>
                      <a:pPr algn="ctr"/>
                      <a:r>
                        <a:rPr lang="fr-FR" sz="1400" dirty="0"/>
                        <a:t>2026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A / B / C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3854A727-2140-43A7-9B1A-02CD3DB0B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252873"/>
              </p:ext>
            </p:extLst>
          </p:nvPr>
        </p:nvGraphicFramePr>
        <p:xfrm>
          <a:off x="416585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 refuse &gt; </a:t>
                      </a:r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A refuse &gt; B refuse &gt; </a:t>
                      </a:r>
                      <a:r>
                        <a:rPr lang="fr-FR" sz="900" b="1" dirty="0"/>
                        <a:t>C </a:t>
                      </a:r>
                      <a:r>
                        <a:rPr lang="fr-FR" sz="900" dirty="0"/>
                        <a:t>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 refuse &gt; </a:t>
                      </a:r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EC6D4010-7A0E-4FBD-8CD6-6E240FD9CE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12575"/>
              </p:ext>
            </p:extLst>
          </p:nvPr>
        </p:nvGraphicFramePr>
        <p:xfrm>
          <a:off x="3388877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Marché subséquent annuel 2</a:t>
                      </a:r>
                    </a:p>
                    <a:p>
                      <a:pPr algn="ctr"/>
                      <a:r>
                        <a:rPr lang="fr-FR" sz="1400" dirty="0"/>
                        <a:t>2027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B / A / C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3B405585-864B-40A5-A71E-31D475882E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366736"/>
              </p:ext>
            </p:extLst>
          </p:nvPr>
        </p:nvGraphicFramePr>
        <p:xfrm>
          <a:off x="3388877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B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 refuse &gt; </a:t>
                      </a:r>
                      <a:r>
                        <a:rPr lang="fr-FR" sz="105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B refuse &gt; A refuse &gt; </a:t>
                      </a:r>
                      <a:r>
                        <a:rPr lang="fr-FR" sz="900" b="1" dirty="0"/>
                        <a:t>C</a:t>
                      </a:r>
                      <a:r>
                        <a:rPr lang="fr-FR" sz="90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B refuse &gt; A refuse &gt; </a:t>
                      </a:r>
                      <a:r>
                        <a:rPr lang="fr-FR" sz="900" b="1" dirty="0"/>
                        <a:t>C</a:t>
                      </a:r>
                      <a:r>
                        <a:rPr lang="fr-FR" sz="90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0D34C8AD-9CE2-4508-AB5D-35EB90B27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633722"/>
              </p:ext>
            </p:extLst>
          </p:nvPr>
        </p:nvGraphicFramePr>
        <p:xfrm>
          <a:off x="6283125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Marché subséquent annuel 3</a:t>
                      </a:r>
                    </a:p>
                    <a:p>
                      <a:pPr algn="ctr"/>
                      <a:r>
                        <a:rPr lang="fr-FR" sz="1400" dirty="0"/>
                        <a:t>2028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A / B / C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52787F6F-8C4C-4307-8A41-C42D50AC8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057458"/>
              </p:ext>
            </p:extLst>
          </p:nvPr>
        </p:nvGraphicFramePr>
        <p:xfrm>
          <a:off x="6283125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 refuse &gt; </a:t>
                      </a:r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refuse &gt; B refuse &gt;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refuse &gt; </a:t>
                      </a:r>
                      <a:r>
                        <a:rPr lang="fr-FR" sz="105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C588EA80-76DA-4FA1-9309-1F93309F8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151660"/>
              </p:ext>
            </p:extLst>
          </p:nvPr>
        </p:nvGraphicFramePr>
        <p:xfrm>
          <a:off x="9255416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485030"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Marché subséquent annuel 4</a:t>
                      </a:r>
                    </a:p>
                    <a:p>
                      <a:pPr algn="ctr"/>
                      <a:r>
                        <a:rPr lang="fr-FR" sz="1400" dirty="0"/>
                        <a:t>2029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C / A / B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20" name="Tableau 19">
            <a:extLst>
              <a:ext uri="{FF2B5EF4-FFF2-40B4-BE49-F238E27FC236}">
                <a16:creationId xmlns:a16="http://schemas.microsoft.com/office/drawing/2014/main" id="{B69654FF-A6BE-497F-BFDA-DA85D4A29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641135"/>
              </p:ext>
            </p:extLst>
          </p:nvPr>
        </p:nvGraphicFramePr>
        <p:xfrm>
          <a:off x="9255416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C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C </a:t>
                      </a:r>
                      <a:r>
                        <a:rPr lang="fr-FR" sz="1050" dirty="0"/>
                        <a:t>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C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/>
                        <a:t>C</a:t>
                      </a:r>
                      <a:r>
                        <a:rPr lang="fr-FR" sz="105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C refuse &gt; A refuse &gt; </a:t>
                      </a:r>
                      <a:r>
                        <a:rPr lang="fr-FR" sz="900" b="1" dirty="0"/>
                        <a:t>B</a:t>
                      </a:r>
                      <a:r>
                        <a:rPr lang="fr-FR" sz="90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C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33EE6BE6-9F79-44D5-83DF-53DF0710CEAF}"/>
              </a:ext>
            </a:extLst>
          </p:cNvPr>
          <p:cNvSpPr txBox="1">
            <a:spLocks/>
          </p:cNvSpPr>
          <p:nvPr/>
        </p:nvSpPr>
        <p:spPr>
          <a:xfrm>
            <a:off x="850607" y="600036"/>
            <a:ext cx="9973866" cy="4457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2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Exemple de répartition des commandes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33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585717"/>
            <a:ext cx="9973866" cy="75600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3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Marché réservé SIAE - plateaux repas froids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bons de commandes mono-attributaire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Organigramme : Alternative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3362" y="2397792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61" y="3063554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Traiteur titulaire</a:t>
            </a:r>
          </a:p>
          <a:p>
            <a:pPr algn="ctr"/>
            <a:r>
              <a:rPr lang="fr-FR" sz="1600" b="1" dirty="0">
                <a:solidFill>
                  <a:srgbClr val="E74610"/>
                </a:solidFill>
              </a:rPr>
              <a:t>Structure d’insertion par l’activité économique ou ESAT /EA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61" y="2800290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Nombre de titulaires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1282C8-EE59-4C17-9096-1A4D10F3099C}"/>
              </a:ext>
            </a:extLst>
          </p:cNvPr>
          <p:cNvSpPr/>
          <p:nvPr/>
        </p:nvSpPr>
        <p:spPr>
          <a:xfrm>
            <a:off x="4332919" y="3063554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bordereau des prix unitaires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Liste des prix unitaires fixés pour la durée du marché</a:t>
            </a:r>
          </a:p>
        </p:txBody>
      </p:sp>
      <p:sp>
        <p:nvSpPr>
          <p:cNvPr id="20" name="Organigramme : Alternative 19">
            <a:extLst>
              <a:ext uri="{FF2B5EF4-FFF2-40B4-BE49-F238E27FC236}">
                <a16:creationId xmlns:a16="http://schemas.microsoft.com/office/drawing/2014/main" id="{B4B59C37-E24A-49B6-B52F-197ACCC7A706}"/>
              </a:ext>
            </a:extLst>
          </p:cNvPr>
          <p:cNvSpPr/>
          <p:nvPr/>
        </p:nvSpPr>
        <p:spPr>
          <a:xfrm>
            <a:off x="4332919" y="2800290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Prix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9DFF4C-57F8-4093-BBEC-940454EE40DC}"/>
              </a:ext>
            </a:extLst>
          </p:cNvPr>
          <p:cNvSpPr/>
          <p:nvPr/>
        </p:nvSpPr>
        <p:spPr>
          <a:xfrm>
            <a:off x="7692477" y="3063554"/>
            <a:ext cx="3132000" cy="1975685"/>
          </a:xfrm>
          <a:prstGeom prst="rect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Bons de commandes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Commandes directes au traiteur titulaire, avec application des prix du bordereau des prix unitaires aux quantités réellement commandées</a:t>
            </a:r>
          </a:p>
        </p:txBody>
      </p:sp>
      <p:sp>
        <p:nvSpPr>
          <p:cNvPr id="22" name="Organigramme : Alternative 21">
            <a:extLst>
              <a:ext uri="{FF2B5EF4-FFF2-40B4-BE49-F238E27FC236}">
                <a16:creationId xmlns:a16="http://schemas.microsoft.com/office/drawing/2014/main" id="{4B84DD37-1534-4EA5-AE6F-AAB57A319B98}"/>
              </a:ext>
            </a:extLst>
          </p:cNvPr>
          <p:cNvSpPr/>
          <p:nvPr/>
        </p:nvSpPr>
        <p:spPr>
          <a:xfrm>
            <a:off x="7692477" y="2800290"/>
            <a:ext cx="3132000" cy="345069"/>
          </a:xfrm>
          <a:prstGeom prst="flowChartAlternateProcess">
            <a:avLst/>
          </a:prstGeom>
          <a:solidFill>
            <a:srgbClr val="E74610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Passation des commandes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9" y="5577710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8" y="5232641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125247-D115-42A2-A3D3-F899E61B25B6}"/>
              </a:ext>
            </a:extLst>
          </p:cNvPr>
          <p:cNvSpPr/>
          <p:nvPr/>
        </p:nvSpPr>
        <p:spPr>
          <a:xfrm>
            <a:off x="973357" y="6289105"/>
            <a:ext cx="499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15 000 € H.T. par an</a:t>
            </a:r>
          </a:p>
        </p:txBody>
      </p:sp>
      <p:sp>
        <p:nvSpPr>
          <p:cNvPr id="25" name="Organigramme : Alternative 24">
            <a:extLst>
              <a:ext uri="{FF2B5EF4-FFF2-40B4-BE49-F238E27FC236}">
                <a16:creationId xmlns:a16="http://schemas.microsoft.com/office/drawing/2014/main" id="{BF84412F-F450-4C4B-98E6-5A8D991F72CA}"/>
              </a:ext>
            </a:extLst>
          </p:cNvPr>
          <p:cNvSpPr/>
          <p:nvPr/>
        </p:nvSpPr>
        <p:spPr>
          <a:xfrm>
            <a:off x="973356" y="5944036"/>
            <a:ext cx="9851117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Maximum de commande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CF1D82B-371B-455D-8BA6-C770F45BD5C9}"/>
              </a:ext>
            </a:extLst>
          </p:cNvPr>
          <p:cNvSpPr/>
          <p:nvPr/>
        </p:nvSpPr>
        <p:spPr>
          <a:xfrm>
            <a:off x="5964473" y="6289105"/>
            <a:ext cx="4860000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40 plateaux par jour maximum</a:t>
            </a:r>
          </a:p>
        </p:txBody>
      </p:sp>
    </p:spTree>
    <p:extLst>
      <p:ext uri="{BB962C8B-B14F-4D97-AF65-F5344CB8AC3E}">
        <p14:creationId xmlns:p14="http://schemas.microsoft.com/office/powerpoint/2010/main" val="1392388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0607" y="585613"/>
            <a:ext cx="9973866" cy="75610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4 </a:t>
            </a:r>
            <a:r>
              <a:rPr lang="en-US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Plateaux, paniers repas et prestations associées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973357" y="1341717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3EB9B6B-89EE-475E-8925-57104C9D13B7}"/>
              </a:ext>
            </a:extLst>
          </p:cNvPr>
          <p:cNvSpPr/>
          <p:nvPr/>
        </p:nvSpPr>
        <p:spPr>
          <a:xfrm>
            <a:off x="973357" y="1880189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Accord-cadre à marchés subséquents multi-attributaires</a:t>
            </a:r>
          </a:p>
        </p:txBody>
      </p:sp>
      <p:sp>
        <p:nvSpPr>
          <p:cNvPr id="14" name="Organigramme : Alternative 13">
            <a:extLst>
              <a:ext uri="{FF2B5EF4-FFF2-40B4-BE49-F238E27FC236}">
                <a16:creationId xmlns:a16="http://schemas.microsoft.com/office/drawing/2014/main" id="{9DC0B85B-4B38-41E2-BBE3-4213C5A5E20C}"/>
              </a:ext>
            </a:extLst>
          </p:cNvPr>
          <p:cNvSpPr/>
          <p:nvPr/>
        </p:nvSpPr>
        <p:spPr>
          <a:xfrm>
            <a:off x="973356" y="1535120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Forme du marché</a:t>
            </a:r>
          </a:p>
        </p:txBody>
      </p:sp>
      <p:sp>
        <p:nvSpPr>
          <p:cNvPr id="15" name="Rectangle : avec coins supérieurs arrondis 14">
            <a:extLst>
              <a:ext uri="{FF2B5EF4-FFF2-40B4-BE49-F238E27FC236}">
                <a16:creationId xmlns:a16="http://schemas.microsoft.com/office/drawing/2014/main" id="{C67EBD94-3FB4-407A-B038-878C7576541E}"/>
              </a:ext>
            </a:extLst>
          </p:cNvPr>
          <p:cNvSpPr/>
          <p:nvPr/>
        </p:nvSpPr>
        <p:spPr>
          <a:xfrm>
            <a:off x="976245" y="2850980"/>
            <a:ext cx="4225483" cy="2665303"/>
          </a:xfrm>
          <a:prstGeom prst="round2SameRect">
            <a:avLst>
              <a:gd name="adj1" fmla="val 7523"/>
              <a:gd name="adj2" fmla="val 0"/>
            </a:avLst>
          </a:prstGeom>
          <a:solidFill>
            <a:srgbClr val="FFFFFF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202C41"/>
                </a:solidFill>
              </a:rPr>
              <a:t>Accord-cadre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081FA4-7252-44B8-8C8C-15BF403A467E}"/>
              </a:ext>
            </a:extLst>
          </p:cNvPr>
          <p:cNvSpPr/>
          <p:nvPr/>
        </p:nvSpPr>
        <p:spPr>
          <a:xfrm>
            <a:off x="973353" y="3602224"/>
            <a:ext cx="4225483" cy="46561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Sélection de 3 traiteurs max pour toute la durée du marché</a:t>
            </a:r>
          </a:p>
        </p:txBody>
      </p:sp>
      <p:sp>
        <p:nvSpPr>
          <p:cNvPr id="18" name="Organigramme : Alternative 17">
            <a:extLst>
              <a:ext uri="{FF2B5EF4-FFF2-40B4-BE49-F238E27FC236}">
                <a16:creationId xmlns:a16="http://schemas.microsoft.com/office/drawing/2014/main" id="{69D9D6A6-FE87-4C06-926A-B38CCF4268DD}"/>
              </a:ext>
            </a:extLst>
          </p:cNvPr>
          <p:cNvSpPr/>
          <p:nvPr/>
        </p:nvSpPr>
        <p:spPr>
          <a:xfrm>
            <a:off x="973353" y="3338959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Sélection des titulaires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850755-C784-4387-AAC0-BE8E50C96DE3}"/>
              </a:ext>
            </a:extLst>
          </p:cNvPr>
          <p:cNvSpPr/>
          <p:nvPr/>
        </p:nvSpPr>
        <p:spPr>
          <a:xfrm>
            <a:off x="973354" y="6309338"/>
            <a:ext cx="9851116" cy="345069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 an reconductible 3 fois (4 années maximum d’exécution)</a:t>
            </a:r>
          </a:p>
        </p:txBody>
      </p:sp>
      <p:sp>
        <p:nvSpPr>
          <p:cNvPr id="24" name="Organigramme : Alternative 23">
            <a:extLst>
              <a:ext uri="{FF2B5EF4-FFF2-40B4-BE49-F238E27FC236}">
                <a16:creationId xmlns:a16="http://schemas.microsoft.com/office/drawing/2014/main" id="{F8FEC8D4-1BEA-4966-8B25-76FB4AF58330}"/>
              </a:ext>
            </a:extLst>
          </p:cNvPr>
          <p:cNvSpPr/>
          <p:nvPr/>
        </p:nvSpPr>
        <p:spPr>
          <a:xfrm>
            <a:off x="973353" y="596426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Durée du marché</a:t>
            </a:r>
          </a:p>
        </p:txBody>
      </p:sp>
      <p:sp>
        <p:nvSpPr>
          <p:cNvPr id="17" name="Rectangle : avec coins supérieurs arrondis 16">
            <a:extLst>
              <a:ext uri="{FF2B5EF4-FFF2-40B4-BE49-F238E27FC236}">
                <a16:creationId xmlns:a16="http://schemas.microsoft.com/office/drawing/2014/main" id="{1F559355-F83B-47EF-847B-BEFD06DCE36E}"/>
              </a:ext>
            </a:extLst>
          </p:cNvPr>
          <p:cNvSpPr/>
          <p:nvPr/>
        </p:nvSpPr>
        <p:spPr>
          <a:xfrm>
            <a:off x="6352042" y="2850980"/>
            <a:ext cx="4472428" cy="2768220"/>
          </a:xfrm>
          <a:prstGeom prst="round2SameRect">
            <a:avLst>
              <a:gd name="adj1" fmla="val 8829"/>
              <a:gd name="adj2" fmla="val 0"/>
            </a:avLst>
          </a:prstGeom>
          <a:solidFill>
            <a:srgbClr val="FFFFFF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00" b="1" dirty="0">
                <a:solidFill>
                  <a:srgbClr val="E74610"/>
                </a:solidFill>
              </a:rPr>
              <a:t>Marchés subséquents annuels</a:t>
            </a:r>
          </a:p>
          <a:p>
            <a:pPr algn="ctr"/>
            <a:endParaRPr lang="fr-FR" sz="1400" b="1" dirty="0">
              <a:solidFill>
                <a:srgbClr val="E74610"/>
              </a:solidFill>
            </a:endParaRPr>
          </a:p>
          <a:p>
            <a:r>
              <a:rPr lang="fr-FR" sz="1400" b="1" u="sng" dirty="0">
                <a:solidFill>
                  <a:schemeClr val="tx1"/>
                </a:solidFill>
              </a:rPr>
              <a:t>Chaque année :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tous les traiteurs retenus la première année (3 max) sont </a:t>
            </a:r>
            <a:r>
              <a:rPr lang="fr-FR" sz="1400" b="1" dirty="0">
                <a:solidFill>
                  <a:schemeClr val="tx1"/>
                </a:solidFill>
              </a:rPr>
              <a:t>remis en concurrence</a:t>
            </a:r>
          </a:p>
          <a:p>
            <a:pPr marL="285750" indent="-285750">
              <a:buFontTx/>
              <a:buChar char="-"/>
            </a:pPr>
            <a:r>
              <a:rPr lang="fr-FR" sz="1400" dirty="0">
                <a:solidFill>
                  <a:schemeClr val="tx1"/>
                </a:solidFill>
              </a:rPr>
              <a:t>les traiteurs remettent un </a:t>
            </a:r>
            <a:r>
              <a:rPr lang="fr-FR" sz="1400" b="1" dirty="0">
                <a:solidFill>
                  <a:schemeClr val="tx1"/>
                </a:solidFill>
              </a:rPr>
              <a:t>nouveau bordereau des prix unitaires annuel </a:t>
            </a:r>
            <a:r>
              <a:rPr lang="fr-FR" sz="1400" dirty="0">
                <a:solidFill>
                  <a:schemeClr val="tx1"/>
                </a:solidFill>
              </a:rPr>
              <a:t>fixant leurs prix </a:t>
            </a:r>
            <a:r>
              <a:rPr lang="fr-FR" sz="1400" u="sng" dirty="0">
                <a:solidFill>
                  <a:schemeClr val="tx1"/>
                </a:solidFill>
              </a:rPr>
              <a:t>pour l’année à venir</a:t>
            </a:r>
          </a:p>
          <a:p>
            <a:pPr marL="285750" indent="-285750">
              <a:buFontTx/>
              <a:buChar char="-"/>
            </a:pPr>
            <a:r>
              <a:rPr lang="fr-FR" sz="1400" b="1" dirty="0">
                <a:solidFill>
                  <a:schemeClr val="tx1"/>
                </a:solidFill>
              </a:rPr>
              <a:t>un classement </a:t>
            </a:r>
            <a:r>
              <a:rPr lang="fr-FR" sz="1400" dirty="0">
                <a:solidFill>
                  <a:schemeClr val="tx1"/>
                </a:solidFill>
              </a:rPr>
              <a:t>est établi suite à la remise en concurrence des traiteurs.</a:t>
            </a:r>
          </a:p>
          <a:p>
            <a:pPr marL="285750" indent="-285750">
              <a:buFontTx/>
              <a:buChar char="-"/>
            </a:pPr>
            <a:r>
              <a:rPr lang="fr-FR" sz="1400" b="1" dirty="0">
                <a:solidFill>
                  <a:schemeClr val="tx1"/>
                </a:solidFill>
              </a:rPr>
              <a:t>Les commandes sont attribuées en priorité au 1er </a:t>
            </a:r>
            <a:r>
              <a:rPr lang="fr-FR" sz="1400" dirty="0">
                <a:solidFill>
                  <a:schemeClr val="tx1"/>
                </a:solidFill>
              </a:rPr>
              <a:t>puis au second, etc. (cf. slide suivantes)</a:t>
            </a:r>
          </a:p>
          <a:p>
            <a:pPr marL="285750" indent="-285750" algn="ctr">
              <a:buFontTx/>
              <a:buChar char="-"/>
            </a:pPr>
            <a:endParaRPr lang="fr-FR" sz="1400" b="1" dirty="0">
              <a:solidFill>
                <a:srgbClr val="E74610"/>
              </a:solidFill>
            </a:endParaRPr>
          </a:p>
        </p:txBody>
      </p:sp>
      <p:sp>
        <p:nvSpPr>
          <p:cNvPr id="33" name="Organigramme : Alternative 32">
            <a:extLst>
              <a:ext uri="{FF2B5EF4-FFF2-40B4-BE49-F238E27FC236}">
                <a16:creationId xmlns:a16="http://schemas.microsoft.com/office/drawing/2014/main" id="{0A530C16-1A03-4D06-9B50-3187C5603C1A}"/>
              </a:ext>
            </a:extLst>
          </p:cNvPr>
          <p:cNvSpPr/>
          <p:nvPr/>
        </p:nvSpPr>
        <p:spPr>
          <a:xfrm>
            <a:off x="973353" y="2307649"/>
            <a:ext cx="9851119" cy="345069"/>
          </a:xfrm>
          <a:prstGeom prst="flowChartAlternateProcess">
            <a:avLst/>
          </a:prstGeom>
          <a:solidFill>
            <a:srgbClr val="202C41"/>
          </a:solidFill>
          <a:ln>
            <a:solidFill>
              <a:schemeClr val="accent5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Fonctionnement du marché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CCE0E1-7004-464D-8E25-A3EDFE8B5649}"/>
              </a:ext>
            </a:extLst>
          </p:cNvPr>
          <p:cNvSpPr/>
          <p:nvPr/>
        </p:nvSpPr>
        <p:spPr>
          <a:xfrm>
            <a:off x="973353" y="4494496"/>
            <a:ext cx="4225483" cy="697244"/>
          </a:xfrm>
          <a:prstGeom prst="rect">
            <a:avLst/>
          </a:prstGeom>
          <a:solidFill>
            <a:srgbClr val="E4E4E4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Chaque traiteur fixe dans le </a:t>
            </a:r>
            <a:r>
              <a:rPr lang="fr-FR" sz="1400" b="1" dirty="0">
                <a:solidFill>
                  <a:schemeClr val="tx1"/>
                </a:solidFill>
              </a:rPr>
              <a:t>bordereau des prix plafonds</a:t>
            </a:r>
            <a:r>
              <a:rPr lang="fr-FR" sz="1400" dirty="0">
                <a:solidFill>
                  <a:schemeClr val="tx1"/>
                </a:solidFill>
              </a:rPr>
              <a:t> les prix maximum, à ne pas dépasser, pour toute la durée du marché</a:t>
            </a:r>
          </a:p>
        </p:txBody>
      </p:sp>
      <p:sp>
        <p:nvSpPr>
          <p:cNvPr id="37" name="Organigramme : Alternative 36">
            <a:extLst>
              <a:ext uri="{FF2B5EF4-FFF2-40B4-BE49-F238E27FC236}">
                <a16:creationId xmlns:a16="http://schemas.microsoft.com/office/drawing/2014/main" id="{C0F41755-4A6B-4A69-8019-F2C9EF88A0B7}"/>
              </a:ext>
            </a:extLst>
          </p:cNvPr>
          <p:cNvSpPr/>
          <p:nvPr/>
        </p:nvSpPr>
        <p:spPr>
          <a:xfrm>
            <a:off x="973353" y="4231230"/>
            <a:ext cx="4225483" cy="253476"/>
          </a:xfrm>
          <a:prstGeom prst="flowChartAlternateProcess">
            <a:avLst/>
          </a:prstGeom>
          <a:solidFill>
            <a:srgbClr val="202C41"/>
          </a:solidFill>
          <a:ln>
            <a:solidFill>
              <a:srgbClr val="20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Fixation des prix plafonds</a:t>
            </a: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94406163-7B64-4FCA-9DBF-815222831BE0}"/>
              </a:ext>
            </a:extLst>
          </p:cNvPr>
          <p:cNvSpPr/>
          <p:nvPr/>
        </p:nvSpPr>
        <p:spPr>
          <a:xfrm>
            <a:off x="5331125" y="3692106"/>
            <a:ext cx="897147" cy="1069675"/>
          </a:xfrm>
          <a:prstGeom prst="rightArrow">
            <a:avLst/>
          </a:prstGeom>
          <a:solidFill>
            <a:srgbClr val="F6E2D8"/>
          </a:solidFill>
          <a:ln>
            <a:solidFill>
              <a:srgbClr val="E746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40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/>
          </p:cNvCxnSpPr>
          <p:nvPr/>
        </p:nvCxnSpPr>
        <p:spPr>
          <a:xfrm>
            <a:off x="974306" y="1045818"/>
            <a:ext cx="478972" cy="0"/>
          </a:xfrm>
          <a:prstGeom prst="line">
            <a:avLst/>
          </a:prstGeom>
          <a:ln w="28575">
            <a:solidFill>
              <a:srgbClr val="E74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0917A2ED-8704-4E75-9FE7-BC7E43FB1D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09493"/>
              </p:ext>
            </p:extLst>
          </p:nvPr>
        </p:nvGraphicFramePr>
        <p:xfrm>
          <a:off x="416585" y="1495729"/>
          <a:ext cx="11358829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5882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Accord-cadre lot 3</a:t>
                      </a:r>
                    </a:p>
                  </a:txBody>
                  <a:tcPr>
                    <a:solidFill>
                      <a:srgbClr val="202C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titulaires : A / B / C à remettre en concurrence tous les ans</a:t>
                      </a:r>
                    </a:p>
                  </a:txBody>
                  <a:tcPr>
                    <a:solidFill>
                      <a:srgbClr val="E4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01AF3A62-3D6F-45E6-8479-CAA60196E3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466590"/>
              </p:ext>
            </p:extLst>
          </p:nvPr>
        </p:nvGraphicFramePr>
        <p:xfrm>
          <a:off x="416585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Marché subséquent annuel 1</a:t>
                      </a:r>
                    </a:p>
                    <a:p>
                      <a:pPr algn="ctr"/>
                      <a:r>
                        <a:rPr lang="fr-FR" sz="1400" dirty="0"/>
                        <a:t>2026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A / B / C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3854A727-2140-43A7-9B1A-02CD3DB0B1D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6585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 refuse &gt; </a:t>
                      </a:r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A refuse &gt; B refuse &gt; </a:t>
                      </a:r>
                      <a:r>
                        <a:rPr lang="fr-FR" sz="900" b="1" dirty="0"/>
                        <a:t>C </a:t>
                      </a:r>
                      <a:r>
                        <a:rPr lang="fr-FR" sz="900" dirty="0"/>
                        <a:t>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 refuse &gt; </a:t>
                      </a:r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EC6D4010-7A0E-4FBD-8CD6-6E240FD9CE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094041"/>
              </p:ext>
            </p:extLst>
          </p:nvPr>
        </p:nvGraphicFramePr>
        <p:xfrm>
          <a:off x="3388877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Marché subséquent annuel 2</a:t>
                      </a:r>
                    </a:p>
                    <a:p>
                      <a:pPr algn="ctr"/>
                      <a:r>
                        <a:rPr lang="fr-FR" sz="1400" dirty="0"/>
                        <a:t>2027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B / A / C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3B405585-864B-40A5-A71E-31D475882E7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88877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B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 refuse &gt; </a:t>
                      </a:r>
                      <a:r>
                        <a:rPr lang="fr-FR" sz="105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B refuse &gt; A refuse &gt; </a:t>
                      </a:r>
                      <a:r>
                        <a:rPr lang="fr-FR" sz="900" b="1" dirty="0"/>
                        <a:t>C</a:t>
                      </a:r>
                      <a:r>
                        <a:rPr lang="fr-FR" sz="90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B refuse &gt; A refuse &gt; </a:t>
                      </a:r>
                      <a:r>
                        <a:rPr lang="fr-FR" sz="900" b="1" dirty="0"/>
                        <a:t>C</a:t>
                      </a:r>
                      <a:r>
                        <a:rPr lang="fr-FR" sz="90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0D34C8AD-9CE2-4508-AB5D-35EB90B27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432675"/>
              </p:ext>
            </p:extLst>
          </p:nvPr>
        </p:nvGraphicFramePr>
        <p:xfrm>
          <a:off x="6283125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Marché subséquent annuel 3</a:t>
                      </a:r>
                    </a:p>
                    <a:p>
                      <a:pPr algn="ctr"/>
                      <a:r>
                        <a:rPr lang="fr-FR" sz="1400" dirty="0"/>
                        <a:t>2028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A / B / C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52787F6F-8C4C-4307-8A41-C42D50AC896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83125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 refuse &gt; </a:t>
                      </a:r>
                      <a:r>
                        <a:rPr lang="fr-FR" sz="1050" b="1" dirty="0"/>
                        <a:t>B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refuse &gt; B refuse &gt; </a:t>
                      </a:r>
                      <a:r>
                        <a:rPr lang="fr-FR" sz="9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 </a:t>
                      </a:r>
                      <a:r>
                        <a:rPr lang="fr-F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refuse &gt; </a:t>
                      </a:r>
                      <a:r>
                        <a:rPr lang="fr-FR" sz="105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C588EA80-76DA-4FA1-9309-1F93309F8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644775"/>
              </p:ext>
            </p:extLst>
          </p:nvPr>
        </p:nvGraphicFramePr>
        <p:xfrm>
          <a:off x="9255416" y="2687320"/>
          <a:ext cx="2520000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</a:tblGrid>
              <a:tr h="485030">
                <a:tc>
                  <a:txBody>
                    <a:bodyPr/>
                    <a:lstStyle/>
                    <a:p>
                      <a:pPr marL="0" algn="ctr" defTabSz="914377" rtl="0" eaLnBrk="1" latinLnBrk="0" hangingPunct="1"/>
                      <a:r>
                        <a:rPr lang="fr-FR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Marché subséquent annuel 4</a:t>
                      </a:r>
                    </a:p>
                    <a:p>
                      <a:pPr algn="ctr"/>
                      <a:r>
                        <a:rPr lang="fr-FR" sz="1400" dirty="0"/>
                        <a:t>2029</a:t>
                      </a:r>
                    </a:p>
                  </a:txBody>
                  <a:tcPr>
                    <a:solidFill>
                      <a:srgbClr val="E7461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Classement : C / A / B</a:t>
                      </a:r>
                    </a:p>
                  </a:txBody>
                  <a:tcPr>
                    <a:solidFill>
                      <a:srgbClr val="F6E2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</a:tbl>
          </a:graphicData>
        </a:graphic>
      </p:graphicFrame>
      <p:graphicFrame>
        <p:nvGraphicFramePr>
          <p:cNvPr id="20" name="Tableau 19">
            <a:extLst>
              <a:ext uri="{FF2B5EF4-FFF2-40B4-BE49-F238E27FC236}">
                <a16:creationId xmlns:a16="http://schemas.microsoft.com/office/drawing/2014/main" id="{B69654FF-A6BE-497F-BFDA-DA85D4A2980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255416" y="3696167"/>
          <a:ext cx="2519999" cy="2225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249">
                  <a:extLst>
                    <a:ext uri="{9D8B030D-6E8A-4147-A177-3AD203B41FA5}">
                      <a16:colId xmlns:a16="http://schemas.microsoft.com/office/drawing/2014/main" val="2638046677"/>
                    </a:ext>
                  </a:extLst>
                </a:gridCol>
                <a:gridCol w="1852750">
                  <a:extLst>
                    <a:ext uri="{9D8B030D-6E8A-4147-A177-3AD203B41FA5}">
                      <a16:colId xmlns:a16="http://schemas.microsoft.com/office/drawing/2014/main" val="22702792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1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C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912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2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1" dirty="0"/>
                        <a:t>C </a:t>
                      </a:r>
                      <a:r>
                        <a:rPr lang="fr-FR" sz="1050" dirty="0"/>
                        <a:t>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27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3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C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81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4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/>
                        <a:t>C</a:t>
                      </a:r>
                      <a:r>
                        <a:rPr lang="fr-FR" sz="105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5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5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C refuse &gt; A refuse &gt; </a:t>
                      </a:r>
                      <a:r>
                        <a:rPr lang="fr-FR" sz="900" b="1" dirty="0"/>
                        <a:t>B</a:t>
                      </a:r>
                      <a:r>
                        <a:rPr lang="fr-FR" sz="900" dirty="0"/>
                        <a:t> accepte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0650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Achat 6</a:t>
                      </a:r>
                      <a:endParaRPr lang="fr-FR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C refuse &gt; </a:t>
                      </a:r>
                      <a:r>
                        <a:rPr lang="fr-FR" sz="1050" b="1" dirty="0"/>
                        <a:t>A</a:t>
                      </a:r>
                      <a:r>
                        <a:rPr lang="fr-FR" sz="1050" dirty="0"/>
                        <a:t> accepte</a:t>
                      </a:r>
                      <a:endParaRPr lang="fr-FR" sz="105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5518375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33EE6BE6-9F79-44D5-83DF-53DF0710CEAF}"/>
              </a:ext>
            </a:extLst>
          </p:cNvPr>
          <p:cNvSpPr txBox="1">
            <a:spLocks/>
          </p:cNvSpPr>
          <p:nvPr/>
        </p:nvSpPr>
        <p:spPr>
          <a:xfrm>
            <a:off x="850607" y="600036"/>
            <a:ext cx="9973866" cy="44578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LOT 4 </a:t>
            </a:r>
            <a:r>
              <a:rPr lang="fr-FR" sz="2000" dirty="0">
                <a:solidFill>
                  <a:srgbClr val="202C4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Illustration de la répartition des commandes</a:t>
            </a:r>
            <a:endParaRPr lang="en-US" sz="2000" dirty="0">
              <a:solidFill>
                <a:srgbClr val="202C4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87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7">
      <a:dk1>
        <a:sysClr val="windowText" lastClr="000000"/>
      </a:dk1>
      <a:lt1>
        <a:sysClr val="window" lastClr="FFFFFF"/>
      </a:lt1>
      <a:dk2>
        <a:srgbClr val="3A3A3C"/>
      </a:dk2>
      <a:lt2>
        <a:srgbClr val="EFEFF1"/>
      </a:lt2>
      <a:accent1>
        <a:srgbClr val="B68D44"/>
      </a:accent1>
      <a:accent2>
        <a:srgbClr val="8E7A3F"/>
      </a:accent2>
      <a:accent3>
        <a:srgbClr val="3A3A3C"/>
      </a:accent3>
      <a:accent4>
        <a:srgbClr val="EFEFF1"/>
      </a:accent4>
      <a:accent5>
        <a:srgbClr val="F7E3D8"/>
      </a:accent5>
      <a:accent6>
        <a:srgbClr val="D3C6B0"/>
      </a:accent6>
      <a:hlink>
        <a:srgbClr val="9E9292"/>
      </a:hlink>
      <a:folHlink>
        <a:srgbClr val="353334"/>
      </a:folHlink>
    </a:clrScheme>
    <a:fontScheme name="Custom 2">
      <a:majorFont>
        <a:latin typeface="Montserrat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8737</TotalTime>
  <Words>2159</Words>
  <Application>Microsoft Office PowerPoint</Application>
  <PresentationFormat>Grand écran</PresentationFormat>
  <Paragraphs>349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Lato</vt:lpstr>
      <vt:lpstr>Montserrat</vt:lpstr>
      <vt:lpstr>Verdana</vt:lpstr>
      <vt:lpstr>Office Theme</vt:lpstr>
      <vt:lpstr>Présentation PowerPoint</vt:lpstr>
      <vt:lpstr>Notions de base simplifiées</vt:lpstr>
      <vt:lpstr>DOCUMENTS DES MARCHES </vt:lpstr>
      <vt:lpstr>LOT 1 - Petits déjeuners, pauses café liquide, pauses café gourmande (y compris galettes et brioches des rois) pour des commandes jusqu’à 9 convives</vt:lpstr>
      <vt:lpstr>LOT 2 - Petits déjeuners, pauses café liquide, pauses café gourmande (y compris galettes et brioches des rois) pour des commandes à partir de 10 convives</vt:lpstr>
      <vt:lpstr>Présentation PowerPoint</vt:lpstr>
      <vt:lpstr>LOT 3 – Marché réservé SIAE - plateaux repas froids</vt:lpstr>
      <vt:lpstr>LOT 4 - Plateaux, paniers repas et prestations associées</vt:lpstr>
      <vt:lpstr>Présentation PowerPoint</vt:lpstr>
      <vt:lpstr>LOT 5 - Buffets « standard » et « prestige »</vt:lpstr>
      <vt:lpstr>LOT 6 - Cocktails « standard » et « prestige »</vt:lpstr>
      <vt:lpstr>LOT 7 - Restauration assise sur le campus de St-Martin d’Hères pour les écoles, conférences et séminaires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Pangara</dc:creator>
  <cp:lastModifiedBy>CLAIRE COSTE</cp:lastModifiedBy>
  <cp:revision>1137</cp:revision>
  <dcterms:created xsi:type="dcterms:W3CDTF">2017-02-21T04:29:22Z</dcterms:created>
  <dcterms:modified xsi:type="dcterms:W3CDTF">2025-05-27T15:04:54Z</dcterms:modified>
</cp:coreProperties>
</file>