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72" r:id="rId3"/>
    <p:sldId id="326" r:id="rId4"/>
    <p:sldId id="331" r:id="rId5"/>
    <p:sldId id="332" r:id="rId6"/>
    <p:sldId id="333" r:id="rId7"/>
    <p:sldId id="334" r:id="rId8"/>
    <p:sldId id="335" r:id="rId9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ntin Lambourg" initials="VL" lastIdx="1" clrIdx="0">
    <p:extLst>
      <p:ext uri="{19B8F6BF-5375-455C-9EA6-DF929625EA0E}">
        <p15:presenceInfo xmlns:p15="http://schemas.microsoft.com/office/powerpoint/2012/main" userId="S-1-5-21-513225333-2007387984-3988352295-17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36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526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66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82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66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977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002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78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90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23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59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4110C-819A-489D-B849-49B5B8500C02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809D0-3638-483D-BC48-FEEE1760EF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44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1444" y="94144"/>
            <a:ext cx="4737600" cy="987565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endParaRPr lang="fr-FR" sz="2240" b="1" dirty="0">
              <a:latin typeface="Century Gothic" panose="020B050202020202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fr-FR" sz="2800" b="1" dirty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REHABILITATION ET EXTENSION DE L’HOPITAL DE FELLERIES – LIESSIES 21 RUE DU VAL JOLY</a:t>
            </a:r>
          </a:p>
          <a:p>
            <a:pPr algn="ctr"/>
            <a:r>
              <a:rPr lang="fr-FR" sz="2800" b="1" dirty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59 740 FELLERIES</a:t>
            </a:r>
          </a:p>
          <a:p>
            <a:pPr algn="ctr"/>
            <a:endParaRPr lang="fr-FR" sz="2800" b="1" dirty="0">
              <a:solidFill>
                <a:schemeClr val="bg1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2800" b="1" dirty="0">
              <a:solidFill>
                <a:srgbClr val="FFFFFF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fr-FR" sz="2800" b="1" dirty="0">
                <a:solidFill>
                  <a:srgbClr val="FFFFFF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Carnet de références</a:t>
            </a:r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endParaRPr lang="fr-FR" sz="3528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endParaRPr lang="fr-FR" sz="2240" b="1" dirty="0">
              <a:latin typeface="Century Gothic" panose="020B050202020202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871938" y="593376"/>
            <a:ext cx="6179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002060"/>
                </a:solidFill>
              </a:rPr>
              <a:t>GROUPEMENT :</a:t>
            </a:r>
          </a:p>
          <a:p>
            <a:pPr algn="ctr"/>
            <a:r>
              <a:rPr lang="fr-FR" sz="4000" dirty="0">
                <a:solidFill>
                  <a:srgbClr val="002060"/>
                </a:solidFill>
              </a:rPr>
              <a:t>…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12EABE6-D550-B863-0939-2F9002472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8" r="8513" b="33471"/>
          <a:stretch/>
        </p:blipFill>
        <p:spPr>
          <a:xfrm>
            <a:off x="193892" y="-133273"/>
            <a:ext cx="1930631" cy="1114988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BA6C728F-43EE-83A7-0FFF-63D444DB7F03}"/>
              </a:ext>
            </a:extLst>
          </p:cNvPr>
          <p:cNvSpPr/>
          <p:nvPr/>
        </p:nvSpPr>
        <p:spPr>
          <a:xfrm>
            <a:off x="12014864" y="8800827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8" name="Espace réservé du numéro de diapositive 2">
            <a:extLst>
              <a:ext uri="{FF2B5EF4-FFF2-40B4-BE49-F238E27FC236}">
                <a16:creationId xmlns:a16="http://schemas.microsoft.com/office/drawing/2014/main" id="{BEDDD0D4-DE43-EE89-3778-5C8A47ED8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31153" y="8780851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9" name="Image 38" descr="Une image contenant logo&#10;&#10;Description générée automatiquement">
            <a:extLst>
              <a:ext uri="{FF2B5EF4-FFF2-40B4-BE49-F238E27FC236}">
                <a16:creationId xmlns:a16="http://schemas.microsoft.com/office/drawing/2014/main" id="{2B33EA9A-EE11-CAB0-7B49-7F973BC64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79" y="8838172"/>
            <a:ext cx="2403856" cy="586740"/>
          </a:xfrm>
          <a:prstGeom prst="rect">
            <a:avLst/>
          </a:prstGeom>
        </p:spPr>
      </p:pic>
      <p:pic>
        <p:nvPicPr>
          <p:cNvPr id="44" name="Image 4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43458393-90C5-8DBE-3FF9-854EBCA0CE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44" y="8780851"/>
            <a:ext cx="2408142" cy="701383"/>
          </a:xfrm>
          <a:prstGeom prst="rect">
            <a:avLst/>
          </a:prstGeom>
        </p:spPr>
      </p:pic>
      <p:pic>
        <p:nvPicPr>
          <p:cNvPr id="3" name="Image 2" descr="Une image contenant arbre, ciel, extérieur, passage&#10;&#10;Description générée automatiquement">
            <a:extLst>
              <a:ext uri="{FF2B5EF4-FFF2-40B4-BE49-F238E27FC236}">
                <a16:creationId xmlns:a16="http://schemas.microsoft.com/office/drawing/2014/main" id="{E90BBF9C-F122-0F2D-1C60-E601CC631E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157" y="2850999"/>
            <a:ext cx="6126176" cy="4598671"/>
          </a:xfrm>
          <a:prstGeom prst="rect">
            <a:avLst/>
          </a:prstGeom>
          <a:noFill/>
        </p:spPr>
      </p:pic>
      <p:pic>
        <p:nvPicPr>
          <p:cNvPr id="4" name="Image 3" descr="Une image contenant Police, conception, illustration&#10;&#10;Le contenu généré par l’IA peut être incorrect.">
            <a:extLst>
              <a:ext uri="{FF2B5EF4-FFF2-40B4-BE49-F238E27FC236}">
                <a16:creationId xmlns:a16="http://schemas.microsoft.com/office/drawing/2014/main" id="{30F8FCAD-0471-504C-B1D1-665E8F96F6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738" y="7983972"/>
            <a:ext cx="1014730" cy="12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3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388516" y="4399951"/>
            <a:ext cx="9601204" cy="8013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</a:pPr>
            <a:endParaRPr lang="fr-FR" sz="224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REFERENCES</a:t>
            </a:r>
          </a:p>
          <a:p>
            <a:pPr algn="ctr">
              <a:lnSpc>
                <a:spcPct val="50000"/>
              </a:lnSpc>
            </a:pPr>
            <a:endParaRPr lang="fr-FR" sz="224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ject 13">
            <a:extLst>
              <a:ext uri="{FF2B5EF4-FFF2-40B4-BE49-F238E27FC236}">
                <a16:creationId xmlns:a16="http://schemas.microsoft.com/office/drawing/2014/main" id="{8DF18AD0-6314-3CFE-906F-D87C37E8DF71}"/>
              </a:ext>
            </a:extLst>
          </p:cNvPr>
          <p:cNvSpPr txBox="1"/>
          <p:nvPr/>
        </p:nvSpPr>
        <p:spPr>
          <a:xfrm>
            <a:off x="1096804" y="1"/>
            <a:ext cx="16140002" cy="1006510"/>
          </a:xfrm>
          <a:prstGeom prst="rect">
            <a:avLst/>
          </a:prstGeom>
        </p:spPr>
        <p:txBody>
          <a:bodyPr vert="horz" wrap="square" lIns="0" tIns="140923" rIns="0" bIns="0" rtlCol="0">
            <a:spAutoFit/>
          </a:bodyPr>
          <a:lstStyle/>
          <a:p>
            <a:pPr marL="30639" marR="12256">
              <a:lnSpc>
                <a:spcPts val="7962"/>
              </a:lnSpc>
              <a:spcBef>
                <a:spcPts val="1107"/>
              </a:spcBef>
            </a:pPr>
            <a:r>
              <a:rPr lang="fr-FR" sz="2800" b="1" spc="749" dirty="0">
                <a:solidFill>
                  <a:srgbClr val="0A0847"/>
                </a:solidFill>
                <a:cs typeface="Lucida Sans Unicode"/>
              </a:rPr>
              <a:t>PREAMBULE</a:t>
            </a:r>
            <a:endParaRPr sz="2800" b="1" dirty="0">
              <a:solidFill>
                <a:srgbClr val="0A0847"/>
              </a:solidFill>
              <a:cs typeface="Lucida Sans Unicode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5B62D55-A3D2-7BB0-2B8F-B62982201860}"/>
              </a:ext>
            </a:extLst>
          </p:cNvPr>
          <p:cNvCxnSpPr>
            <a:cxnSpLocks/>
          </p:cNvCxnSpPr>
          <p:nvPr/>
        </p:nvCxnSpPr>
        <p:spPr>
          <a:xfrm>
            <a:off x="831217" y="1131204"/>
            <a:ext cx="11317153" cy="0"/>
          </a:xfrm>
          <a:prstGeom prst="line">
            <a:avLst/>
          </a:prstGeom>
          <a:ln w="38100">
            <a:solidFill>
              <a:srgbClr val="A9C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60D979B2-1DFE-FC9D-6E47-57272DE2B0FE}"/>
              </a:ext>
            </a:extLst>
          </p:cNvPr>
          <p:cNvSpPr txBox="1"/>
          <p:nvPr/>
        </p:nvSpPr>
        <p:spPr>
          <a:xfrm>
            <a:off x="1096804" y="1392796"/>
            <a:ext cx="10942799" cy="6793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220569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fr-FR" sz="1680" b="1" u="sng" dirty="0">
                <a:solidFill>
                  <a:srgbClr val="002060"/>
                </a:solidFill>
                <a:latin typeface="+mj-lt"/>
              </a:rPr>
              <a:t>Le candidat fournira un fichier unique de références contenant au maximum :</a:t>
            </a:r>
          </a:p>
          <a:p>
            <a:pPr marL="689279" indent="-689279" defTabSz="2205692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fr-FR" altLang="fr-FR" sz="1680" dirty="0">
              <a:solidFill>
                <a:srgbClr val="002060"/>
              </a:solidFill>
              <a:latin typeface="+mj-lt"/>
            </a:endParaRPr>
          </a:p>
          <a:p>
            <a:pPr marL="240030" indent="-240030" defTabSz="220569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fr-FR" altLang="fr-FR" sz="1680" dirty="0">
                <a:solidFill>
                  <a:srgbClr val="002060"/>
                </a:solidFill>
                <a:latin typeface="+mj-lt"/>
              </a:rPr>
              <a:t>5 références </a:t>
            </a:r>
            <a:r>
              <a:rPr lang="fr-FR" altLang="fr-FR" sz="1680" dirty="0">
                <a:solidFill>
                  <a:srgbClr val="FF0000"/>
                </a:solidFill>
                <a:latin typeface="+mj-lt"/>
              </a:rPr>
              <a:t>à répartir au choix du groupement  afin de présenter :</a:t>
            </a:r>
          </a:p>
          <a:p>
            <a:pPr marL="697230" lvl="1" indent="-240030" defTabSz="2205692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fr-FR" altLang="fr-FR" sz="1680" dirty="0">
                <a:solidFill>
                  <a:srgbClr val="002060"/>
                </a:solidFill>
                <a:latin typeface="+mj-lt"/>
              </a:rPr>
              <a:t>2 références de bâtiment hospitalier </a:t>
            </a:r>
          </a:p>
          <a:p>
            <a:pPr marL="697230" lvl="1" indent="-240030" defTabSz="2205692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fr-FR" altLang="fr-FR" sz="1680" dirty="0">
                <a:solidFill>
                  <a:srgbClr val="002060"/>
                </a:solidFill>
                <a:latin typeface="+mj-lt"/>
              </a:rPr>
              <a:t>3 références </a:t>
            </a: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centrées sur des établissements d’activités équivalentes ou proches, en lien avec l’objet du marché .</a:t>
            </a:r>
            <a:r>
              <a:rPr lang="fr-FR" altLang="fr-FR" sz="1680" dirty="0">
                <a:solidFill>
                  <a:srgbClr val="002060"/>
                </a:solidFill>
                <a:latin typeface="+mj-lt"/>
              </a:rPr>
              <a:t> </a:t>
            </a:r>
          </a:p>
          <a:p>
            <a:pPr lvl="1" defTabSz="2205692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fr-FR" altLang="fr-FR" sz="1680" dirty="0">
              <a:solidFill>
                <a:srgbClr val="000000"/>
              </a:solidFill>
              <a:latin typeface="+mj-lt"/>
            </a:endParaRPr>
          </a:p>
          <a:p>
            <a:pPr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r>
              <a:rPr lang="fr-FR" sz="1680" b="1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Les références fournies seront en relation avec l’objet du marché. Elles seront prioritairement centrées sur des établissements d’activités équivalentes ou proches.</a:t>
            </a:r>
          </a:p>
          <a:p>
            <a:pPr marL="1102360" indent="-110236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r>
              <a:rPr lang="fr-FR" sz="1680" b="1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La MOA sera attentive aux éléments suivants:</a:t>
            </a:r>
            <a:endParaRPr lang="fr-FR" sz="1680" b="1" dirty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Surfaces équivalentes ou proches;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Références de réhabilitations ou neuves d’ établissements hospitaliers;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Références en réhabilitation en site occupé;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Montant prévisionnel des travaux équivalent ou proche;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Références de réhabilitations ou neuves d’ établissements comportant un plateau technique de rééducation;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Références de réhabilitations ou neuves d’ établissements comportant une balnéothérapie;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r>
              <a:rPr lang="fr-FR" sz="1680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Construction présentant une démarche environnementale.</a:t>
            </a:r>
          </a:p>
          <a:p>
            <a:pPr marL="1006793" indent="-382270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buFont typeface="Arial" panose="020B0604020202020204" pitchFamily="34" charset="0"/>
              <a:buChar char="•"/>
              <a:defRPr/>
            </a:pPr>
            <a:endParaRPr lang="fr-FR" sz="1680" b="1" i="1" dirty="0">
              <a:solidFill>
                <a:srgbClr val="002060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624523" defTabSz="2205692" eaLnBrk="0" fontAlgn="base" hangingPunct="0">
              <a:lnSpc>
                <a:spcPct val="115000"/>
              </a:lnSpc>
              <a:spcBef>
                <a:spcPct val="0"/>
              </a:spcBef>
              <a:spcAft>
                <a:spcPts val="724"/>
              </a:spcAft>
              <a:defRPr/>
            </a:pPr>
            <a:r>
              <a:rPr lang="fr-FR" sz="1680" b="1" i="1" dirty="0">
                <a:solidFill>
                  <a:srgbClr val="002060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rPr>
              <a:t>NB: seuls les projets lauréats de concours sont acceptés</a:t>
            </a:r>
          </a:p>
          <a:p>
            <a:pPr marL="827135" indent="-827135" algn="just">
              <a:buFont typeface="Wingdings" panose="05000000000000000000" pitchFamily="2" charset="2"/>
              <a:buChar char="§"/>
            </a:pPr>
            <a:endParaRPr lang="fr-FR" sz="1680" dirty="0">
              <a:solidFill>
                <a:srgbClr val="002060"/>
              </a:solidFill>
              <a:highlight>
                <a:srgbClr val="FFFF00"/>
              </a:highlight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EC689D-F34F-21FB-A749-CB28C3064227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0" name="Espace réservé du numéro de diapositive 2">
            <a:extLst>
              <a:ext uri="{FF2B5EF4-FFF2-40B4-BE49-F238E27FC236}">
                <a16:creationId xmlns:a16="http://schemas.microsoft.com/office/drawing/2014/main" id="{04AC3004-25A5-1426-89EA-02F8BCC3CE94}"/>
              </a:ext>
            </a:extLst>
          </p:cNvPr>
          <p:cNvSpPr txBox="1">
            <a:spLocks/>
          </p:cNvSpPr>
          <p:nvPr/>
        </p:nvSpPr>
        <p:spPr>
          <a:xfrm>
            <a:off x="11964410" y="78698"/>
            <a:ext cx="494399" cy="471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2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232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13">
            <a:extLst>
              <a:ext uri="{FF2B5EF4-FFF2-40B4-BE49-F238E27FC236}">
                <a16:creationId xmlns:a16="http://schemas.microsoft.com/office/drawing/2014/main" id="{9A30B933-BF69-617B-9B93-8CE19F7D9D54}"/>
              </a:ext>
            </a:extLst>
          </p:cNvPr>
          <p:cNvSpPr txBox="1"/>
          <p:nvPr/>
        </p:nvSpPr>
        <p:spPr>
          <a:xfrm>
            <a:off x="1023978" y="4187327"/>
            <a:ext cx="11187631" cy="584576"/>
          </a:xfrm>
          <a:prstGeom prst="rect">
            <a:avLst/>
          </a:prstGeom>
        </p:spPr>
        <p:txBody>
          <a:bodyPr vert="horz" wrap="square" lIns="0" tIns="75494" rIns="0" bIns="0" rtlCol="0">
            <a:spAutoFit/>
          </a:bodyPr>
          <a:lstStyle/>
          <a:p>
            <a:pPr marL="16414" marR="6566" algn="ctr">
              <a:lnSpc>
                <a:spcPts val="4266"/>
              </a:lnSpc>
              <a:spcBef>
                <a:spcPts val="594"/>
              </a:spcBef>
            </a:pPr>
            <a:r>
              <a:rPr lang="fr-FR" sz="2800" b="1" spc="402" dirty="0">
                <a:solidFill>
                  <a:srgbClr val="0A0847"/>
                </a:solidFill>
                <a:cs typeface="Lucida Sans Unicode"/>
              </a:rPr>
              <a:t>REFERENCES </a:t>
            </a:r>
            <a:r>
              <a:rPr lang="fr-FR" altLang="fr-FR" sz="2800" dirty="0">
                <a:solidFill>
                  <a:srgbClr val="FF0000"/>
                </a:solidFill>
                <a:latin typeface="+mj-lt"/>
              </a:rPr>
              <a:t>à répartir au choix du groupement  </a:t>
            </a:r>
            <a:r>
              <a:rPr lang="fr-FR" sz="2800" b="1" spc="402" dirty="0">
                <a:solidFill>
                  <a:srgbClr val="0A0847"/>
                </a:solidFill>
                <a:cs typeface="Lucida Sans Unicode"/>
              </a:rPr>
              <a:t>: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2EB24B-6223-EEA2-FC7B-6CE8FAD77E4D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08FC8CE9-3360-279A-C57F-15261BF2C187}"/>
              </a:ext>
            </a:extLst>
          </p:cNvPr>
          <p:cNvSpPr txBox="1">
            <a:spLocks/>
          </p:cNvSpPr>
          <p:nvPr/>
        </p:nvSpPr>
        <p:spPr>
          <a:xfrm>
            <a:off x="11964410" y="78698"/>
            <a:ext cx="494399" cy="471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8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3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309930F4-0F22-08C2-2D37-3D7557CF69EC}"/>
              </a:ext>
            </a:extLst>
          </p:cNvPr>
          <p:cNvSpPr txBox="1"/>
          <p:nvPr/>
        </p:nvSpPr>
        <p:spPr>
          <a:xfrm>
            <a:off x="-2225516" y="175001"/>
            <a:ext cx="16140002" cy="1188740"/>
          </a:xfrm>
          <a:prstGeom prst="rect">
            <a:avLst/>
          </a:prstGeom>
        </p:spPr>
        <p:txBody>
          <a:bodyPr vert="horz" wrap="square" lIns="0" tIns="140923" rIns="0" bIns="0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CONCOURS</a:t>
            </a:r>
            <a:endParaRPr lang="fr-FR" sz="2800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0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REHABILITATION ET EXTENSION DE L’HOPITAL DE FELLERIES – LIESSIES 21 RUE DU VAL JOLY</a:t>
            </a:r>
          </a:p>
          <a:p>
            <a:pPr algn="ctr"/>
            <a:r>
              <a:rPr lang="fr-FR" sz="2000" b="1" dirty="0">
                <a:solidFill>
                  <a:srgbClr val="00206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59 740 FELLERIES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ABAC87D0-86C0-5E22-2F28-DA554A2E5E2C}"/>
              </a:ext>
            </a:extLst>
          </p:cNvPr>
          <p:cNvCxnSpPr>
            <a:cxnSpLocks/>
          </p:cNvCxnSpPr>
          <p:nvPr/>
        </p:nvCxnSpPr>
        <p:spPr>
          <a:xfrm>
            <a:off x="711743" y="735680"/>
            <a:ext cx="11317153" cy="0"/>
          </a:xfrm>
          <a:prstGeom prst="line">
            <a:avLst/>
          </a:prstGeom>
          <a:ln w="38100">
            <a:solidFill>
              <a:srgbClr val="A9C2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80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16225" y="735863"/>
            <a:ext cx="7526296" cy="49246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16" name="ZoneTexte 15"/>
          <p:cNvSpPr txBox="1"/>
          <p:nvPr/>
        </p:nvSpPr>
        <p:spPr>
          <a:xfrm>
            <a:off x="6639501" y="2384276"/>
            <a:ext cx="3556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pPr eaLnBrk="1" hangingPunct="1"/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A66C49-7742-2559-D585-A4352E871340}"/>
              </a:ext>
            </a:extLst>
          </p:cNvPr>
          <p:cNvSpPr/>
          <p:nvPr/>
        </p:nvSpPr>
        <p:spPr>
          <a:xfrm>
            <a:off x="5029868" y="5852352"/>
            <a:ext cx="362685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0B7FCE-B130-1374-F947-F9EC00354EC1}"/>
              </a:ext>
            </a:extLst>
          </p:cNvPr>
          <p:cNvSpPr/>
          <p:nvPr/>
        </p:nvSpPr>
        <p:spPr>
          <a:xfrm>
            <a:off x="8945880" y="5852352"/>
            <a:ext cx="359863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6B9C419-FA52-6563-7383-D2F658340FA0}"/>
              </a:ext>
            </a:extLst>
          </p:cNvPr>
          <p:cNvSpPr txBox="1"/>
          <p:nvPr/>
        </p:nvSpPr>
        <p:spPr>
          <a:xfrm>
            <a:off x="5116296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7BAF8E2-7641-0F8D-9EC7-C2D8F3143092}"/>
              </a:ext>
            </a:extLst>
          </p:cNvPr>
          <p:cNvSpPr txBox="1"/>
          <p:nvPr/>
        </p:nvSpPr>
        <p:spPr>
          <a:xfrm>
            <a:off x="9148742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D7408A-6F9F-6CE2-3CE8-B553D9E497F0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0924A2AE-5D02-A279-8D1F-B59F7C08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9B51DD0E-08C9-761E-334E-442B1736443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726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400" b="1" u="sng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Désignation de l’opération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Lieu de réalisation 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Maître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			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Type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Surface de plancher (m²)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Catégorie du bâtiment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Avancement / Date de livraison 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Montant de travaux (€HT)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Eléments de mission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Performances énergétiques,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environnementales, acoustique, labels, constructions innovantes : 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Courte description des matériaux et systèmes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mis en œuvre : 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Spécificités  / problématiques particulières du projet :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0A8B28-100A-B2D6-976D-C35DAC19CDA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solidFill>
                  <a:srgbClr val="002060"/>
                </a:solidFill>
                <a:latin typeface="+mn-lt"/>
              </a:rPr>
              <a:t>Renseignements sur le candidat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370353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6A275-198F-E720-96AE-1525E5476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89EB9BA-0D51-FF47-C77D-5044ED234BE3}"/>
              </a:ext>
            </a:extLst>
          </p:cNvPr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179B01-0F2C-72DA-2A66-F6E80A8428D7}"/>
              </a:ext>
            </a:extLst>
          </p:cNvPr>
          <p:cNvSpPr/>
          <p:nvPr/>
        </p:nvSpPr>
        <p:spPr>
          <a:xfrm>
            <a:off x="5016225" y="735863"/>
            <a:ext cx="7526296" cy="49246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EE7DBF6-D527-0F5C-90A1-EF238C852837}"/>
              </a:ext>
            </a:extLst>
          </p:cNvPr>
          <p:cNvSpPr txBox="1"/>
          <p:nvPr/>
        </p:nvSpPr>
        <p:spPr>
          <a:xfrm>
            <a:off x="6639501" y="2384276"/>
            <a:ext cx="3556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pPr eaLnBrk="1" hangingPunct="1"/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04C557-0919-0945-B4A5-38E029C03867}"/>
              </a:ext>
            </a:extLst>
          </p:cNvPr>
          <p:cNvSpPr/>
          <p:nvPr/>
        </p:nvSpPr>
        <p:spPr>
          <a:xfrm>
            <a:off x="5029868" y="5852352"/>
            <a:ext cx="362685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7FBE5C-F57C-2021-2339-060CE181A9AF}"/>
              </a:ext>
            </a:extLst>
          </p:cNvPr>
          <p:cNvSpPr/>
          <p:nvPr/>
        </p:nvSpPr>
        <p:spPr>
          <a:xfrm>
            <a:off x="8945880" y="5852352"/>
            <a:ext cx="359863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D53E2AF-6F7B-BF69-E40D-DF43D7868D57}"/>
              </a:ext>
            </a:extLst>
          </p:cNvPr>
          <p:cNvSpPr txBox="1"/>
          <p:nvPr/>
        </p:nvSpPr>
        <p:spPr>
          <a:xfrm>
            <a:off x="5116296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E5B13AA-3130-161E-0230-9B4AA0E3258A}"/>
              </a:ext>
            </a:extLst>
          </p:cNvPr>
          <p:cNvSpPr txBox="1"/>
          <p:nvPr/>
        </p:nvSpPr>
        <p:spPr>
          <a:xfrm>
            <a:off x="9148742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D5F563-34C3-EC16-A3AE-12085A1DEBBC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986A8D01-FA96-E8C8-C7A1-4F30E6CD2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4FCBE2FF-794E-CBDE-5F59-4B631FADBC0D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726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400" b="1" u="sng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Désignation de l’opération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Lieu de réalisation 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Maître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			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Type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Surface de plancher (m²)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Catégorie du bâtiment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Avancement / Date de livraison 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Montant de travaux (€HT)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Eléments de mission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Performances énergétiques,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environnementales, acoustique, labels, constructions innovantes : 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Courte description des matériaux et systèmes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mis en œuvre : 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Spécificités  / problématiques particulières du projet :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DA5FD24-542F-AEE1-362D-09F139513F4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solidFill>
                  <a:srgbClr val="002060"/>
                </a:solidFill>
                <a:latin typeface="+mn-lt"/>
              </a:rPr>
              <a:t>Renseignements sur le candidat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327162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A553C-8A63-0DF3-3F5B-B0B1AAA5E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C2931009-10DD-AD27-552D-E87A893098AD}"/>
              </a:ext>
            </a:extLst>
          </p:cNvPr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EF6F15-3AD9-76ED-F19D-922A7CD4F86A}"/>
              </a:ext>
            </a:extLst>
          </p:cNvPr>
          <p:cNvSpPr/>
          <p:nvPr/>
        </p:nvSpPr>
        <p:spPr>
          <a:xfrm>
            <a:off x="5016225" y="735863"/>
            <a:ext cx="7526296" cy="49246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7DE270A-5485-41BA-D122-F5DFB486A02D}"/>
              </a:ext>
            </a:extLst>
          </p:cNvPr>
          <p:cNvSpPr txBox="1"/>
          <p:nvPr/>
        </p:nvSpPr>
        <p:spPr>
          <a:xfrm>
            <a:off x="6639501" y="2384276"/>
            <a:ext cx="3556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pPr eaLnBrk="1" hangingPunct="1"/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B8BAC9-D47E-217F-7AD4-2EBFB8286E43}"/>
              </a:ext>
            </a:extLst>
          </p:cNvPr>
          <p:cNvSpPr/>
          <p:nvPr/>
        </p:nvSpPr>
        <p:spPr>
          <a:xfrm>
            <a:off x="5029868" y="5852352"/>
            <a:ext cx="362685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038E53-9F69-5D05-E82C-3FDEBC708E22}"/>
              </a:ext>
            </a:extLst>
          </p:cNvPr>
          <p:cNvSpPr/>
          <p:nvPr/>
        </p:nvSpPr>
        <p:spPr>
          <a:xfrm>
            <a:off x="8945880" y="5852352"/>
            <a:ext cx="359863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CF40C90-60B1-CC6B-D666-FC6CD1E8945D}"/>
              </a:ext>
            </a:extLst>
          </p:cNvPr>
          <p:cNvSpPr txBox="1"/>
          <p:nvPr/>
        </p:nvSpPr>
        <p:spPr>
          <a:xfrm>
            <a:off x="5116296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2673F3-B53C-F85F-A339-89169C81400A}"/>
              </a:ext>
            </a:extLst>
          </p:cNvPr>
          <p:cNvSpPr txBox="1"/>
          <p:nvPr/>
        </p:nvSpPr>
        <p:spPr>
          <a:xfrm>
            <a:off x="9148742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BC7339E-DD2E-90E3-09BF-0C5A1A73E8F2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32D0E46-FD14-36D8-15E7-0C01C6A8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6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7B2366F3-FD6E-2246-83BC-A33E5A41E4A1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726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400" b="1" u="sng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Désignation de l’opération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Lieu de réalisation 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Maître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			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Type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Surface de plancher (m²)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Catégorie du bâtiment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Avancement / Date de livraison 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Montant de travaux (€HT)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Eléments de mission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Performances énergétiques,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environnementales, acoustique, labels, constructions innovantes : 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Courte description des matériaux et systèmes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mis en œuvre : 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Spécificités  / problématiques particulières du projet :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B7C4BC35-3BED-70CD-7C27-ACC8689A46CE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solidFill>
                  <a:srgbClr val="002060"/>
                </a:solidFill>
                <a:latin typeface="+mn-lt"/>
              </a:rPr>
              <a:t>Renseignements sur le candidat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3060004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5B554-FA40-E56D-572F-5530F36AF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2BCAA159-C129-AEB3-C81C-6EAB0C4BB859}"/>
              </a:ext>
            </a:extLst>
          </p:cNvPr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AE529B-6DCE-F910-0CEC-B3D4FAAEF792}"/>
              </a:ext>
            </a:extLst>
          </p:cNvPr>
          <p:cNvSpPr/>
          <p:nvPr/>
        </p:nvSpPr>
        <p:spPr>
          <a:xfrm>
            <a:off x="5016225" y="735863"/>
            <a:ext cx="7526296" cy="49246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9162E52-E557-DC2A-38F1-98A1177A6484}"/>
              </a:ext>
            </a:extLst>
          </p:cNvPr>
          <p:cNvSpPr txBox="1"/>
          <p:nvPr/>
        </p:nvSpPr>
        <p:spPr>
          <a:xfrm>
            <a:off x="6639501" y="2384276"/>
            <a:ext cx="3556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pPr eaLnBrk="1" hangingPunct="1"/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C32837-9016-1E44-B674-D3B1BBBCEFD9}"/>
              </a:ext>
            </a:extLst>
          </p:cNvPr>
          <p:cNvSpPr/>
          <p:nvPr/>
        </p:nvSpPr>
        <p:spPr>
          <a:xfrm>
            <a:off x="5029868" y="5852352"/>
            <a:ext cx="362685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206DAE-F18E-3564-EBF5-B3D4A82E286A}"/>
              </a:ext>
            </a:extLst>
          </p:cNvPr>
          <p:cNvSpPr/>
          <p:nvPr/>
        </p:nvSpPr>
        <p:spPr>
          <a:xfrm>
            <a:off x="8945880" y="5852352"/>
            <a:ext cx="359863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B0B628-760E-B141-F14A-8DAC53AA7C67}"/>
              </a:ext>
            </a:extLst>
          </p:cNvPr>
          <p:cNvSpPr txBox="1"/>
          <p:nvPr/>
        </p:nvSpPr>
        <p:spPr>
          <a:xfrm>
            <a:off x="5116296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5614E67-FDAB-F920-6866-4CCFD5E552B9}"/>
              </a:ext>
            </a:extLst>
          </p:cNvPr>
          <p:cNvSpPr txBox="1"/>
          <p:nvPr/>
        </p:nvSpPr>
        <p:spPr>
          <a:xfrm>
            <a:off x="9148742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F15F8DD-D9D4-7588-5123-CD86D11F5345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6FF56B5D-BC14-C869-D7A3-E79A3B6C7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7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EDDC2A15-B4F2-AF84-C77A-D8A076C56DEA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726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400" b="1" u="sng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Désignation de l’opération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Lieu de réalisation 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Maître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			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Type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Surface de plancher (m²)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Catégorie du bâtiment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Avancement / Date de livraison 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Montant de travaux (€HT)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Eléments de mission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Performances énergétiques,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environnementales, acoustique, labels, constructions innovantes : 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Courte description des matériaux et systèmes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mis en œuvre : 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Spécificités  / problématiques particulières du projet :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2CDD76A-1F01-48F3-6373-EA8422D11CC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solidFill>
                  <a:srgbClr val="002060"/>
                </a:solidFill>
                <a:latin typeface="+mn-lt"/>
              </a:rPr>
              <a:t>Renseignements sur le candidat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2658446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CFF74F-8024-B6ED-1539-79B1C4AF8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52ED0DB-252D-82D6-677E-5EC68296E235}"/>
              </a:ext>
            </a:extLst>
          </p:cNvPr>
          <p:cNvSpPr txBox="1"/>
          <p:nvPr/>
        </p:nvSpPr>
        <p:spPr>
          <a:xfrm rot="16200000">
            <a:off x="-4640502" y="4582077"/>
            <a:ext cx="9601204" cy="437043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40" b="1" dirty="0">
                <a:solidFill>
                  <a:schemeClr val="bg1"/>
                </a:solidFill>
              </a:rPr>
              <a:t>REFERENCE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E5FF33-71FE-0622-17BB-CFDB5C3E2D1A}"/>
              </a:ext>
            </a:extLst>
          </p:cNvPr>
          <p:cNvSpPr/>
          <p:nvPr/>
        </p:nvSpPr>
        <p:spPr>
          <a:xfrm>
            <a:off x="5016225" y="735863"/>
            <a:ext cx="7526296" cy="49246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E3032AC-D447-A725-952C-05F5DB0198F5}"/>
              </a:ext>
            </a:extLst>
          </p:cNvPr>
          <p:cNvSpPr txBox="1"/>
          <p:nvPr/>
        </p:nvSpPr>
        <p:spPr>
          <a:xfrm>
            <a:off x="6639501" y="2384276"/>
            <a:ext cx="35560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pPr eaLnBrk="1" hangingPunct="1"/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055BBA-A625-9F3F-9F8D-4B8154AD8B07}"/>
              </a:ext>
            </a:extLst>
          </p:cNvPr>
          <p:cNvSpPr/>
          <p:nvPr/>
        </p:nvSpPr>
        <p:spPr>
          <a:xfrm>
            <a:off x="5029868" y="5852352"/>
            <a:ext cx="3626855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C1AC0F7-5DF2-9047-BDE3-A9E50BD03F27}"/>
              </a:ext>
            </a:extLst>
          </p:cNvPr>
          <p:cNvSpPr/>
          <p:nvPr/>
        </p:nvSpPr>
        <p:spPr>
          <a:xfrm>
            <a:off x="8945880" y="5852352"/>
            <a:ext cx="3598639" cy="35075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528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8F9F2E5-7D48-C3CD-444E-89184CD60EBA}"/>
              </a:ext>
            </a:extLst>
          </p:cNvPr>
          <p:cNvSpPr txBox="1"/>
          <p:nvPr/>
        </p:nvSpPr>
        <p:spPr>
          <a:xfrm>
            <a:off x="5116296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27EED2E-CF2B-43FC-C4A6-0D130017A278}"/>
              </a:ext>
            </a:extLst>
          </p:cNvPr>
          <p:cNvSpPr txBox="1"/>
          <p:nvPr/>
        </p:nvSpPr>
        <p:spPr>
          <a:xfrm>
            <a:off x="9148742" y="6911640"/>
            <a:ext cx="33937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fr-FR" altLang="fr-FR" sz="1400" i="1" dirty="0"/>
              <a:t>Documents graphiques : </a:t>
            </a:r>
          </a:p>
          <a:p>
            <a:pPr eaLnBrk="1" hangingPunct="1"/>
            <a:r>
              <a:rPr lang="fr-FR" altLang="fr-FR" sz="1400" i="1" dirty="0"/>
              <a:t>PLAN MASSE</a:t>
            </a:r>
          </a:p>
          <a:p>
            <a:pPr eaLnBrk="1" hangingPunct="1"/>
            <a:r>
              <a:rPr lang="fr-FR" altLang="fr-FR" sz="1400" i="1" dirty="0"/>
              <a:t>PERSPECTIVE</a:t>
            </a:r>
          </a:p>
          <a:p>
            <a:r>
              <a:rPr lang="fr-FR" altLang="fr-FR" sz="1400" i="1" dirty="0"/>
              <a:t>VUES EXTERIEURES, NTERIEURES</a:t>
            </a:r>
          </a:p>
          <a:p>
            <a:pPr eaLnBrk="1" hangingPunct="1"/>
            <a:r>
              <a:rPr lang="fr-FR" altLang="fr-FR" sz="1400" i="1" dirty="0"/>
              <a:t>AUTRE(S) ELEMENT(S) JUGE(S) PERTINENT (S) A LA DEFINITION DU PROJET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769B951-EC45-792F-F949-EFA857E69A55}"/>
              </a:ext>
            </a:extLst>
          </p:cNvPr>
          <p:cNvSpPr/>
          <p:nvPr/>
        </p:nvSpPr>
        <p:spPr>
          <a:xfrm>
            <a:off x="12048121" y="98674"/>
            <a:ext cx="494400" cy="4518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108" dirty="0"/>
          </a:p>
        </p:txBody>
      </p:sp>
      <p:sp>
        <p:nvSpPr>
          <p:cNvPr id="32" name="Espace réservé du numéro de diapositive 2">
            <a:extLst>
              <a:ext uri="{FF2B5EF4-FFF2-40B4-BE49-F238E27FC236}">
                <a16:creationId xmlns:a16="http://schemas.microsoft.com/office/drawing/2014/main" id="{38570545-38AD-6609-E84B-3765E13F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964410" y="78698"/>
            <a:ext cx="494399" cy="471855"/>
          </a:xfrm>
        </p:spPr>
        <p:txBody>
          <a:bodyPr/>
          <a:lstStyle/>
          <a:p>
            <a:fld id="{54689326-9E98-40CA-ACD5-82F1B1681A80}" type="slidenum">
              <a:rPr lang="fr-FR" b="1" smtClean="0">
                <a:solidFill>
                  <a:schemeClr val="bg1"/>
                </a:solidFill>
                <a:latin typeface="Century Gothic" panose="020B0502020202020204" pitchFamily="34" charset="0"/>
              </a:rPr>
              <a:t>8</a:t>
            </a:fld>
            <a:endParaRPr lang="fr-FR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ZoneTexte 14">
            <a:extLst>
              <a:ext uri="{FF2B5EF4-FFF2-40B4-BE49-F238E27FC236}">
                <a16:creationId xmlns:a16="http://schemas.microsoft.com/office/drawing/2014/main" id="{ADAEA2FB-2A43-2CE5-011E-A7B9E6C0D8F7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0358" y="735863"/>
            <a:ext cx="4387511" cy="726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>
                <a:solidFill>
                  <a:srgbClr val="002060"/>
                </a:solidFill>
              </a:rPr>
              <a:t>Renseignement sur la référence présentée :</a:t>
            </a:r>
          </a:p>
          <a:p>
            <a:endParaRPr lang="fr-FR" altLang="fr-FR" sz="1400" b="1" u="sng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Désignation de l’opération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Lieu de réalisation 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Maître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			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Type d’ouvrage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Surface de plancher (m²)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Catégorie du bâtiment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sz="1400" b="1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Avancement / Date de livraison :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Montant de travaux (€HT)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Eléments de mission :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Performances énergétiques,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environnementales, acoustique, labels, constructions innovantes : 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Courte description des matériaux et systèmes </a:t>
            </a:r>
          </a:p>
          <a:p>
            <a:r>
              <a:rPr lang="fr-FR" altLang="fr-FR" sz="1400" dirty="0">
                <a:solidFill>
                  <a:srgbClr val="002060"/>
                </a:solidFill>
              </a:rPr>
              <a:t>mis en œuvre :  </a:t>
            </a:r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  <a:endParaRPr lang="fr-FR" altLang="fr-FR" sz="1400" dirty="0">
              <a:solidFill>
                <a:srgbClr val="002060"/>
              </a:solidFill>
            </a:endParaRPr>
          </a:p>
          <a:p>
            <a:endParaRPr lang="fr-FR" altLang="fr-FR" sz="1400" dirty="0">
              <a:solidFill>
                <a:srgbClr val="002060"/>
              </a:solidFill>
            </a:endParaRPr>
          </a:p>
          <a:p>
            <a:r>
              <a:rPr lang="fr-FR" altLang="fr-FR" sz="1400" dirty="0">
                <a:solidFill>
                  <a:srgbClr val="002060"/>
                </a:solidFill>
              </a:rPr>
              <a:t>Spécificités  / problématiques particulières du projet :</a:t>
            </a:r>
          </a:p>
          <a:p>
            <a:r>
              <a:rPr lang="fr-FR" sz="1400" b="1" i="1" dirty="0">
                <a:solidFill>
                  <a:schemeClr val="accent1">
                    <a:lumMod val="75000"/>
                  </a:schemeClr>
                </a:solidFill>
              </a:rPr>
              <a:t>A compléter</a:t>
            </a:r>
          </a:p>
          <a:p>
            <a:pPr algn="just"/>
            <a:endParaRPr lang="fr-FR" altLang="fr-FR" sz="1400" dirty="0">
              <a:solidFill>
                <a:srgbClr val="002060"/>
              </a:solidFill>
            </a:endParaRPr>
          </a:p>
          <a:p>
            <a:pPr algn="just"/>
            <a:endParaRPr lang="fr-FR" altLang="fr-FR" sz="1400" i="1" dirty="0">
              <a:solidFill>
                <a:srgbClr val="002060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4E492D7-8A8D-E3FB-A0E3-CA0CDEE8CB9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74762" y="239837"/>
            <a:ext cx="9652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2000" b="1" u="sng" dirty="0">
                <a:solidFill>
                  <a:srgbClr val="002060"/>
                </a:solidFill>
                <a:latin typeface="+mn-lt"/>
              </a:rPr>
              <a:t>Renseignements sur le candidat </a:t>
            </a:r>
            <a:r>
              <a:rPr lang="fr-FR" altLang="fr-FR" sz="2000" b="1" dirty="0">
                <a:solidFill>
                  <a:srgbClr val="002060"/>
                </a:solidFill>
                <a:latin typeface="+mn-lt"/>
              </a:rPr>
              <a:t>:  Nom du groupement / Société : </a:t>
            </a:r>
            <a:r>
              <a:rPr lang="fr-FR" altLang="fr-FR" sz="20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 compléter</a:t>
            </a:r>
          </a:p>
        </p:txBody>
      </p:sp>
    </p:spTree>
    <p:extLst>
      <p:ext uri="{BB962C8B-B14F-4D97-AF65-F5344CB8AC3E}">
        <p14:creationId xmlns:p14="http://schemas.microsoft.com/office/powerpoint/2010/main" val="7498880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597</TotalTime>
  <Words>1275</Words>
  <Application>Microsoft Office PowerPoint</Application>
  <PresentationFormat>A3 (297 x 420 mm)</PresentationFormat>
  <Paragraphs>280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Lucida Sans Unicode</vt:lpstr>
      <vt:lpstr>Times New Roman</vt:lpstr>
      <vt:lpstr>Wingdings</vt:lpstr>
      <vt:lpstr>Thème Office 2013 – 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ARTELIA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ADJEM Sarah</dc:creator>
  <cp:lastModifiedBy>Marjorie MEKIL</cp:lastModifiedBy>
  <cp:revision>40</cp:revision>
  <cp:lastPrinted>2019-06-28T09:08:13Z</cp:lastPrinted>
  <dcterms:created xsi:type="dcterms:W3CDTF">2019-04-17T11:58:41Z</dcterms:created>
  <dcterms:modified xsi:type="dcterms:W3CDTF">2025-05-15T17:40:33Z</dcterms:modified>
</cp:coreProperties>
</file>