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>
      <p:cViewPr varScale="1">
        <p:scale>
          <a:sx n="68" d="100"/>
          <a:sy n="68" d="100"/>
        </p:scale>
        <p:origin x="1002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2D16285-31DB-FA11-BCEC-02F13F2D82B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E3BFA560-772A-5400-E24F-1408525F75F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51F35847-F1A0-55F1-508C-C6C6C84D89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55A354-F345-4E15-95A1-99C75DF37B31}" type="datetimeFigureOut">
              <a:rPr lang="fr-FR" smtClean="0"/>
              <a:t>12/05/2025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E124AB48-C292-F455-3392-C68E9330AA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077D654E-C6A7-01B0-BD95-53E231E000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500D10-D576-4C1E-AE78-EE489B8120F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814341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6114C23-A1EC-0A66-C3C0-5C1B79954E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E6F6A5CF-2509-543E-153B-B6935E21060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5E39BDB7-EC15-3702-829A-0FCF5EF459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55A354-F345-4E15-95A1-99C75DF37B31}" type="datetimeFigureOut">
              <a:rPr lang="fr-FR" smtClean="0"/>
              <a:t>12/05/2025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39A239B-E360-3FE7-8348-000EB367FB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FB5E48E3-E65D-7585-C4D6-034F6642C7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500D10-D576-4C1E-AE78-EE489B8120F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564364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552E9F4C-A690-EF21-0D57-C4A8C50F824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3858E184-E06A-6B18-4C95-BF774E19878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29CED527-A212-167D-78A4-A65C3143BE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55A354-F345-4E15-95A1-99C75DF37B31}" type="datetimeFigureOut">
              <a:rPr lang="fr-FR" smtClean="0"/>
              <a:t>12/05/2025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EE029CC2-2582-8143-E4CB-7A44F37DB5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F5B7E6B2-EE48-A12D-966A-C357CDF845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500D10-D576-4C1E-AE78-EE489B8120F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1773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9007772-6F5A-BA38-8516-2FD54C5265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2C31FC87-8497-AAEC-D163-200F53C48EB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46698A53-579C-9A3C-BDD1-308AE2B7FC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55A354-F345-4E15-95A1-99C75DF37B31}" type="datetimeFigureOut">
              <a:rPr lang="fr-FR" smtClean="0"/>
              <a:t>12/05/2025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57869F8A-203C-495E-E6B0-7E5AABE799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F0857E6-898B-7EE2-C707-5D44310561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500D10-D576-4C1E-AE78-EE489B8120F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582145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AB61566-6CF4-9BEA-640F-0EFE10F271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56B8BEDD-935D-C2BE-BA95-8339EA7064B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F6E7F56E-7BAE-AFBA-362B-17BCA6D3ED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55A354-F345-4E15-95A1-99C75DF37B31}" type="datetimeFigureOut">
              <a:rPr lang="fr-FR" smtClean="0"/>
              <a:t>12/05/2025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FF110D47-91E7-6A8A-866C-3754DD80B0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29A9EB0D-0AD2-473B-82C8-68A9BD0AD6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500D10-D576-4C1E-AE78-EE489B8120F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526054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FED827A-6CF1-64C6-2B01-E3632BDB67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2E584F05-E625-D047-FE11-2B681DCE25D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2E837449-B417-8F5A-DA13-3ECA9CADE21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B590653F-8EA2-40B5-F956-ADCAA6E143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55A354-F345-4E15-95A1-99C75DF37B31}" type="datetimeFigureOut">
              <a:rPr lang="fr-FR" smtClean="0"/>
              <a:t>12/05/2025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B59D3494-C32C-4010-EAE6-D157ADF26E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2C919022-C449-BFBF-242C-8037D822A7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500D10-D576-4C1E-AE78-EE489B8120F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043039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251E610-B2EC-E32A-5A42-F42F1ACDF1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2CB3B1CB-6A6D-A8B8-372B-146BDECE632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E70CC555-5557-C1DE-E603-231F5CFC7D3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5D472D18-F83D-9E5B-CA90-8F2113C3EDE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6C7D0AB9-818C-34D1-455B-5E7CDD7C305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C73DC722-CF16-8F30-0451-55F3F6BF3E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55A354-F345-4E15-95A1-99C75DF37B31}" type="datetimeFigureOut">
              <a:rPr lang="fr-FR" smtClean="0"/>
              <a:t>12/05/2025</a:t>
            </a:fld>
            <a:endParaRPr lang="fr-FR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19CC5713-E28A-ABCA-8929-846683A485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A01BB8AD-2F34-C115-9FD9-A62F10FDA5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500D10-D576-4C1E-AE78-EE489B8120F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948211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B7E4161-8899-4730-1866-15B3B246DF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523965E5-6612-51E5-FF55-CDDFB8F4FB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55A354-F345-4E15-95A1-99C75DF37B31}" type="datetimeFigureOut">
              <a:rPr lang="fr-FR" smtClean="0"/>
              <a:t>12/05/2025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7C4EB6BE-BAA7-FBEE-A4B0-4126F80F38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F89952B7-C82A-134A-4727-85738EACA5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500D10-D576-4C1E-AE78-EE489B8120F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862456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F8703E18-C5E6-F63E-A91A-F95334E792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55A354-F345-4E15-95A1-99C75DF37B31}" type="datetimeFigureOut">
              <a:rPr lang="fr-FR" smtClean="0"/>
              <a:t>12/05/2025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4815DC2D-2227-D572-D7B1-7EDB2E8553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35DEC734-1729-4D0D-C366-EE6B7016D5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500D10-D576-4C1E-AE78-EE489B8120F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912364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1BABA91-1D71-D4D6-0640-8626A9FAE8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B770F684-CC71-472E-7E55-90025AA0BE5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F0C6F997-3B4F-79D5-C269-72B804B0AAD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1178C754-1A7D-A15F-EFE1-690BA6970C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55A354-F345-4E15-95A1-99C75DF37B31}" type="datetimeFigureOut">
              <a:rPr lang="fr-FR" smtClean="0"/>
              <a:t>12/05/2025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54CAEF68-A75C-15B6-92B2-6F7C0BCFCD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C00F407E-0BA6-0181-BC89-491968B00B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500D10-D576-4C1E-AE78-EE489B8120F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68650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75C6CB8-467E-7B8E-C0C4-6351D6323F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097068FD-C8E3-072F-F284-D485E844131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C040899D-0D4A-10D8-7A4A-3331FFF91AD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6C5782D6-7E6C-9832-B534-FBC083638F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55A354-F345-4E15-95A1-99C75DF37B31}" type="datetimeFigureOut">
              <a:rPr lang="fr-FR" smtClean="0"/>
              <a:t>12/05/2025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954F5692-8F30-4443-D6DF-D4FF0AF5CB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F5914102-5EFF-6C23-922F-3AD9D204C6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500D10-D576-4C1E-AE78-EE489B8120F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70838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28DF7029-AB42-A80A-AF91-6D7056DA20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CA7DB066-8D66-E34A-3919-C8ABA6AC006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D89791F4-A8CC-39A5-5573-D4AF9C8C4D0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CF55A354-F345-4E15-95A1-99C75DF37B31}" type="datetimeFigureOut">
              <a:rPr lang="fr-FR" smtClean="0"/>
              <a:t>12/05/2025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EE802365-134B-C53B-F523-00FCA1B24EA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160054E9-C275-AFA4-888B-4AB6F7EE38A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82500D10-D576-4C1E-AE78-EE489B8120F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232188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81D918CB-4648-E038-E4B0-24C12A11C6E8}"/>
              </a:ext>
            </a:extLst>
          </p:cNvPr>
          <p:cNvSpPr/>
          <p:nvPr/>
        </p:nvSpPr>
        <p:spPr>
          <a:xfrm>
            <a:off x="9909769" y="260746"/>
            <a:ext cx="144708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 hangingPunct="0"/>
            <a:r>
              <a:rPr lang="fr-FR" altLang="fr-FR" sz="1200" b="1" dirty="0">
                <a:solidFill>
                  <a:schemeClr val="bg1">
                    <a:lumMod val="65000"/>
                  </a:schemeClr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Référence A1</a:t>
            </a:r>
            <a:endParaRPr lang="fr-FR" altLang="fr-FR" sz="1200" dirty="0">
              <a:solidFill>
                <a:schemeClr val="bg1">
                  <a:lumMod val="6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EEB1BAA7-3142-C070-5530-D5C2AE0ACA1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65806" y="1097469"/>
            <a:ext cx="2998638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fr-FR" sz="1200" b="1" dirty="0">
                <a:solidFill>
                  <a:srgbClr val="C00000"/>
                </a:solidFill>
                <a:latin typeface="Trebuchet MS" pitchFamily="34" charset="0"/>
              </a:rPr>
              <a:t>Intitulé du projet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222CFD5D-2B5B-CCD4-772F-1F7B53BDBDF8}"/>
              </a:ext>
            </a:extLst>
          </p:cNvPr>
          <p:cNvSpPr txBox="1"/>
          <p:nvPr/>
        </p:nvSpPr>
        <p:spPr>
          <a:xfrm>
            <a:off x="4565806" y="1436472"/>
            <a:ext cx="310836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altLang="fr-FR" sz="1200" b="1" dirty="0">
                <a:solidFill>
                  <a:schemeClr val="bg1">
                    <a:lumMod val="65000"/>
                  </a:schemeClr>
                </a:solidFill>
                <a:latin typeface="+mn-lt"/>
                <a:ea typeface="Calibri" pitchFamily="34" charset="0"/>
                <a:cs typeface="Times New Roman" pitchFamily="18" charset="0"/>
              </a:rPr>
              <a:t>localisation (ville et pays) </a:t>
            </a:r>
            <a:endParaRPr lang="fr-FR" sz="1200" dirty="0">
              <a:latin typeface="+mn-lt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A68F64FC-5D2F-9021-E6CC-D9D09811F442}"/>
              </a:ext>
            </a:extLst>
          </p:cNvPr>
          <p:cNvSpPr/>
          <p:nvPr/>
        </p:nvSpPr>
        <p:spPr>
          <a:xfrm>
            <a:off x="2843256" y="3735465"/>
            <a:ext cx="1250279" cy="2941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fr-FR" sz="1200" dirty="0">
                <a:solidFill>
                  <a:schemeClr val="bg1">
                    <a:lumMod val="50000"/>
                  </a:schemeClr>
                </a:solidFill>
              </a:rPr>
              <a:t>Visuel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5324C579-9B3E-C310-75CF-FCA7B8505EF0}"/>
              </a:ext>
            </a:extLst>
          </p:cNvPr>
          <p:cNvSpPr/>
          <p:nvPr/>
        </p:nvSpPr>
        <p:spPr>
          <a:xfrm>
            <a:off x="284375" y="1719848"/>
            <a:ext cx="6116425" cy="4989296"/>
          </a:xfrm>
          <a:prstGeom prst="rect">
            <a:avLst/>
          </a:prstGeom>
          <a:noFill/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A16EBA3B-664E-739B-B9B8-6CEA9132EBF7}"/>
              </a:ext>
            </a:extLst>
          </p:cNvPr>
          <p:cNvSpPr/>
          <p:nvPr/>
        </p:nvSpPr>
        <p:spPr>
          <a:xfrm>
            <a:off x="1659131" y="5892375"/>
            <a:ext cx="3327151" cy="5065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fr-FR" sz="1200" dirty="0">
                <a:solidFill>
                  <a:schemeClr val="bg1">
                    <a:lumMod val="50000"/>
                  </a:schemeClr>
                </a:solidFill>
              </a:rPr>
              <a:t>Les cadres peuvent être ajustés en respectant la structure générale d’une diapositive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85F4183A-617B-AE3D-80BC-0BA45FB69CC1}"/>
              </a:ext>
            </a:extLst>
          </p:cNvPr>
          <p:cNvSpPr/>
          <p:nvPr/>
        </p:nvSpPr>
        <p:spPr>
          <a:xfrm>
            <a:off x="6548286" y="1775476"/>
            <a:ext cx="5498402" cy="1653524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defTabSz="737436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2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/>
                <a:ea typeface="ＭＳ Ｐゴシック"/>
              </a:rPr>
              <a:t>Maître d'Ouvrage </a:t>
            </a:r>
            <a:r>
              <a:rPr kumimoji="0" lang="fr-FR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ＭＳ Ｐゴシック"/>
              </a:rPr>
              <a:t>: </a:t>
            </a:r>
            <a:r>
              <a:rPr kumimoji="0" lang="fr-FR" sz="12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ＭＳ Ｐゴシック"/>
              </a:rPr>
              <a:t>Xxx</a:t>
            </a:r>
          </a:p>
          <a:p>
            <a:pPr marL="0" marR="0" lvl="0" indent="0" defTabSz="737436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2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/>
                <a:ea typeface="ＭＳ Ｐゴシック"/>
              </a:rPr>
              <a:t>Equipe Maître d’œuvre </a:t>
            </a:r>
            <a:r>
              <a:rPr kumimoji="0" lang="fr-FR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ＭＳ Ｐゴシック"/>
              </a:rPr>
              <a:t>: </a:t>
            </a:r>
            <a:r>
              <a:rPr kumimoji="0" lang="fr-FR" sz="12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ＭＳ Ｐゴシック"/>
              </a:rPr>
              <a:t>Mandataire,</a:t>
            </a:r>
            <a:r>
              <a:rPr kumimoji="0" lang="fr-FR" sz="12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ＭＳ Ｐゴシック"/>
              </a:rPr>
              <a:t> ses cotraitants (sous-traitants), à mettre en gras lorsqu'il s’agit des membres du groupement</a:t>
            </a:r>
          </a:p>
          <a:p>
            <a:pPr marL="0" marR="0" lvl="0" indent="0" defTabSz="737436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2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/>
                <a:ea typeface="ＭＳ Ｐゴシック"/>
              </a:rPr>
              <a:t>Missions réalisées </a:t>
            </a:r>
            <a:r>
              <a:rPr kumimoji="0" lang="fr-FR" sz="1200" b="1" i="0" u="none" strike="noStrike" kern="0" cap="none" spc="0" normalizeH="0" baseline="0" noProof="0" dirty="0">
                <a:ln>
                  <a:noFill/>
                </a:ln>
                <a:solidFill>
                  <a:srgbClr val="0072BA"/>
                </a:solidFill>
                <a:effectLst/>
                <a:uLnTx/>
                <a:uFillTx/>
                <a:latin typeface="Calibri"/>
                <a:ea typeface="ＭＳ Ｐゴシック"/>
              </a:rPr>
              <a:t>: </a:t>
            </a:r>
            <a:endParaRPr kumimoji="0" lang="fr-FR" sz="1200" b="0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/>
              <a:ea typeface="ＭＳ Ｐゴシック"/>
            </a:endParaRPr>
          </a:p>
          <a:p>
            <a:pPr marL="0" marR="0" lvl="0" indent="0" defTabSz="737436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2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/>
                <a:ea typeface="ＭＳ Ｐゴシック"/>
              </a:rPr>
              <a:t>Période de réalisation du projet</a:t>
            </a:r>
            <a:r>
              <a:rPr kumimoji="0" lang="fr-FR" sz="12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/>
                <a:ea typeface="ＭＳ Ｐゴシック"/>
              </a:rPr>
              <a:t> </a:t>
            </a:r>
            <a:r>
              <a:rPr kumimoji="0" lang="fr-FR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ＭＳ Ｐゴシック"/>
              </a:rPr>
              <a:t>:  20</a:t>
            </a:r>
            <a:r>
              <a:rPr kumimoji="0" lang="fr-FR" sz="12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ＭＳ Ｐゴシック"/>
              </a:rPr>
              <a:t>XX</a:t>
            </a:r>
            <a:r>
              <a:rPr kumimoji="0" lang="fr-FR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ＭＳ Ｐゴシック"/>
              </a:rPr>
              <a:t> – 20</a:t>
            </a:r>
            <a:r>
              <a:rPr kumimoji="0" lang="fr-FR" sz="12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ＭＳ Ｐゴシック"/>
              </a:rPr>
              <a:t>XX</a:t>
            </a:r>
            <a:r>
              <a:rPr kumimoji="0" lang="fr-FR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ＭＳ Ｐゴシック"/>
              </a:rPr>
              <a:t> </a:t>
            </a:r>
            <a:r>
              <a:rPr kumimoji="0" lang="fr-FR" sz="12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ＭＳ Ｐゴシック"/>
              </a:rPr>
              <a:t>/ en cours </a:t>
            </a:r>
            <a:r>
              <a:rPr kumimoji="0" lang="fr-FR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ＭＳ Ｐゴシック"/>
              </a:rPr>
              <a:t>; </a:t>
            </a:r>
            <a:r>
              <a:rPr kumimoji="0" lang="fr-FR" sz="1200" b="0" i="1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ＭＳ Ｐゴシック"/>
              </a:rPr>
              <a:t>indiquer l’état d’avancement , si pas terminé</a:t>
            </a:r>
          </a:p>
          <a:p>
            <a:pPr marL="0" marR="0" lvl="0" indent="0" defTabSz="737436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2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/>
                <a:ea typeface="ＭＳ Ｐゴシック"/>
              </a:rPr>
              <a:t>Surfaces </a:t>
            </a:r>
            <a:r>
              <a:rPr kumimoji="0" lang="fr-FR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ＭＳ Ｐゴシック"/>
              </a:rPr>
              <a:t>: </a:t>
            </a:r>
            <a:r>
              <a:rPr kumimoji="0" lang="fr-FR" sz="12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ＭＳ Ｐゴシック"/>
              </a:rPr>
              <a:t>Xxx </a:t>
            </a:r>
            <a:r>
              <a:rPr kumimoji="0" lang="fr-FR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ＭＳ Ｐゴシック"/>
              </a:rPr>
              <a:t>m² SDP</a:t>
            </a:r>
          </a:p>
          <a:p>
            <a:pPr marL="0" marR="0" lvl="0" indent="0" defTabSz="737436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2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/>
                <a:ea typeface="ＭＳ Ｐゴシック"/>
              </a:rPr>
              <a:t>Montant</a:t>
            </a:r>
            <a:r>
              <a:rPr kumimoji="0" lang="fr-FR" sz="12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/>
                <a:ea typeface="ＭＳ Ｐゴシック"/>
              </a:rPr>
              <a:t> </a:t>
            </a:r>
            <a:r>
              <a:rPr kumimoji="0" lang="fr-FR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ＭＳ Ｐゴシック"/>
              </a:rPr>
              <a:t>: </a:t>
            </a:r>
            <a:r>
              <a:rPr kumimoji="0" lang="fr-FR" sz="12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ＭＳ Ｐゴシック"/>
              </a:rPr>
              <a:t>Xxx</a:t>
            </a:r>
            <a:r>
              <a:rPr kumimoji="0" lang="fr-FR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ＭＳ Ｐゴシック"/>
              </a:rPr>
              <a:t> M€ HT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C71687A4-E8A1-2C48-C26D-CF3C2DDFEEF2}"/>
              </a:ext>
            </a:extLst>
          </p:cNvPr>
          <p:cNvSpPr/>
          <p:nvPr/>
        </p:nvSpPr>
        <p:spPr>
          <a:xfrm>
            <a:off x="6548287" y="3573441"/>
            <a:ext cx="5498402" cy="3135703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defTabSz="737436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br>
              <a:rPr kumimoji="0" lang="fr-FR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ＭＳ Ｐゴシック"/>
              </a:rPr>
            </a:br>
            <a:endParaRPr kumimoji="0" lang="fr-FR" sz="12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ＭＳ Ｐゴシック"/>
            </a:endParaRPr>
          </a:p>
          <a:p>
            <a:pPr marL="0" marR="0" lvl="0" indent="0" algn="ctr" defTabSz="737436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2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ＭＳ Ｐゴシック"/>
              </a:rPr>
              <a:t>Description de l'opération, principales caractéristiques, enjeux et contraintes spécifiques</a:t>
            </a:r>
            <a:br>
              <a:rPr kumimoji="0" lang="fr-FR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ＭＳ Ｐゴシック"/>
              </a:rPr>
            </a:br>
            <a:endParaRPr kumimoji="0" lang="fr-FR" sz="12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ＭＳ Ｐゴシック"/>
            </a:endParaRPr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7B4B247A-B0B2-6872-49AC-D16599CB05DC}"/>
              </a:ext>
            </a:extLst>
          </p:cNvPr>
          <p:cNvSpPr txBox="1"/>
          <p:nvPr/>
        </p:nvSpPr>
        <p:spPr>
          <a:xfrm>
            <a:off x="1525926" y="752989"/>
            <a:ext cx="448372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altLang="fr-FR" sz="1200" b="1" dirty="0">
                <a:solidFill>
                  <a:schemeClr val="bg1">
                    <a:lumMod val="65000"/>
                  </a:schemeClr>
                </a:solidFill>
                <a:latin typeface="+mn-lt"/>
                <a:ea typeface="Calibri" pitchFamily="34" charset="0"/>
                <a:cs typeface="Times New Roman" pitchFamily="18" charset="0"/>
              </a:rPr>
              <a:t>Sélection des références obligatoires – Architecte mandataire</a:t>
            </a:r>
            <a:endParaRPr lang="fr-FR" sz="1200" dirty="0">
              <a:latin typeface="+mn-lt"/>
            </a:endParaRPr>
          </a:p>
        </p:txBody>
      </p:sp>
      <p:sp>
        <p:nvSpPr>
          <p:cNvPr id="17" name="ZoneTexte 16">
            <a:extLst>
              <a:ext uri="{FF2B5EF4-FFF2-40B4-BE49-F238E27FC236}">
                <a16:creationId xmlns:a16="http://schemas.microsoft.com/office/drawing/2014/main" id="{61E69D34-A4F0-A421-2196-6AEE264497F8}"/>
              </a:ext>
            </a:extLst>
          </p:cNvPr>
          <p:cNvSpPr txBox="1"/>
          <p:nvPr/>
        </p:nvSpPr>
        <p:spPr>
          <a:xfrm>
            <a:off x="1525926" y="371043"/>
            <a:ext cx="487748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200" b="1" dirty="0">
                <a:solidFill>
                  <a:schemeClr val="bg1">
                    <a:lumMod val="65000"/>
                  </a:schemeClr>
                </a:solidFill>
                <a:latin typeface="+mn-lt"/>
                <a:cs typeface="Times New Roman" pitchFamily="18" charset="0"/>
              </a:rPr>
              <a:t>Construction du nouveau consulat général de France à Pointe Noire</a:t>
            </a:r>
          </a:p>
        </p:txBody>
      </p:sp>
      <p:pic>
        <p:nvPicPr>
          <p:cNvPr id="18" name="Image 17">
            <a:extLst>
              <a:ext uri="{FF2B5EF4-FFF2-40B4-BE49-F238E27FC236}">
                <a16:creationId xmlns:a16="http://schemas.microsoft.com/office/drawing/2014/main" id="{CDEFA239-776E-A522-AA87-C326EFB870B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090" y="85422"/>
            <a:ext cx="1360763" cy="12632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110711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0ECD2EF-AC79-747D-CC1D-929762DD43E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D8E2A60D-41BE-54E4-3AB1-1A58C40F1382}"/>
              </a:ext>
            </a:extLst>
          </p:cNvPr>
          <p:cNvSpPr/>
          <p:nvPr/>
        </p:nvSpPr>
        <p:spPr>
          <a:xfrm>
            <a:off x="9909769" y="260746"/>
            <a:ext cx="144708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 hangingPunct="0"/>
            <a:r>
              <a:rPr lang="fr-FR" altLang="fr-FR" sz="1200" b="1" dirty="0">
                <a:solidFill>
                  <a:schemeClr val="bg1">
                    <a:lumMod val="65000"/>
                  </a:schemeClr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Référence A2</a:t>
            </a:r>
            <a:endParaRPr lang="fr-FR" altLang="fr-FR" sz="1200" dirty="0">
              <a:solidFill>
                <a:schemeClr val="bg1">
                  <a:lumMod val="6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6B00DCE-7669-1EA1-11BF-217264EB7AC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65806" y="1097469"/>
            <a:ext cx="2998638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fr-FR" sz="1200" b="1" dirty="0">
                <a:solidFill>
                  <a:srgbClr val="C00000"/>
                </a:solidFill>
                <a:latin typeface="Trebuchet MS" pitchFamily="34" charset="0"/>
              </a:rPr>
              <a:t>Intitulé du projet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9F9FDD48-FFBF-FA79-D69F-4D0AAEAFFACA}"/>
              </a:ext>
            </a:extLst>
          </p:cNvPr>
          <p:cNvSpPr txBox="1"/>
          <p:nvPr/>
        </p:nvSpPr>
        <p:spPr>
          <a:xfrm>
            <a:off x="4565806" y="1436472"/>
            <a:ext cx="310836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altLang="fr-FR" sz="1200" b="1" dirty="0">
                <a:solidFill>
                  <a:schemeClr val="bg1">
                    <a:lumMod val="65000"/>
                  </a:schemeClr>
                </a:solidFill>
                <a:latin typeface="+mn-lt"/>
                <a:ea typeface="Calibri" pitchFamily="34" charset="0"/>
                <a:cs typeface="Times New Roman" pitchFamily="18" charset="0"/>
              </a:rPr>
              <a:t>localisation (ville et pays) </a:t>
            </a:r>
            <a:endParaRPr lang="fr-FR" sz="1200" dirty="0">
              <a:latin typeface="+mn-lt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2CB80128-0D8F-7D57-FBE8-7831DF55551C}"/>
              </a:ext>
            </a:extLst>
          </p:cNvPr>
          <p:cNvSpPr/>
          <p:nvPr/>
        </p:nvSpPr>
        <p:spPr>
          <a:xfrm>
            <a:off x="2843256" y="3735465"/>
            <a:ext cx="1250279" cy="2941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fr-FR" sz="1200" dirty="0">
                <a:solidFill>
                  <a:schemeClr val="bg1">
                    <a:lumMod val="50000"/>
                  </a:schemeClr>
                </a:solidFill>
              </a:rPr>
              <a:t>Visuel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F7B637E3-B71B-1B20-C39E-7587258D7ED6}"/>
              </a:ext>
            </a:extLst>
          </p:cNvPr>
          <p:cNvSpPr/>
          <p:nvPr/>
        </p:nvSpPr>
        <p:spPr>
          <a:xfrm>
            <a:off x="284375" y="1719848"/>
            <a:ext cx="6116425" cy="4989296"/>
          </a:xfrm>
          <a:prstGeom prst="rect">
            <a:avLst/>
          </a:prstGeom>
          <a:noFill/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3965F147-471E-DB5B-D083-C6ABCF04B648}"/>
              </a:ext>
            </a:extLst>
          </p:cNvPr>
          <p:cNvSpPr/>
          <p:nvPr/>
        </p:nvSpPr>
        <p:spPr>
          <a:xfrm>
            <a:off x="1659131" y="5892375"/>
            <a:ext cx="3327151" cy="5065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fr-FR" sz="1200" dirty="0">
                <a:solidFill>
                  <a:schemeClr val="bg1">
                    <a:lumMod val="50000"/>
                  </a:schemeClr>
                </a:solidFill>
              </a:rPr>
              <a:t>Les cadres peuvent être ajustés en respectant la structure générale d’une diapositive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F428E418-C77C-0C57-C0DF-F579C5709A35}"/>
              </a:ext>
            </a:extLst>
          </p:cNvPr>
          <p:cNvSpPr/>
          <p:nvPr/>
        </p:nvSpPr>
        <p:spPr>
          <a:xfrm>
            <a:off x="6548286" y="1775476"/>
            <a:ext cx="5498402" cy="1653524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defTabSz="737436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2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/>
                <a:ea typeface="ＭＳ Ｐゴシック"/>
              </a:rPr>
              <a:t>Maître d'Ouvrage </a:t>
            </a:r>
            <a:r>
              <a:rPr kumimoji="0" lang="fr-FR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ＭＳ Ｐゴシック"/>
              </a:rPr>
              <a:t>: </a:t>
            </a:r>
            <a:r>
              <a:rPr kumimoji="0" lang="fr-FR" sz="12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ＭＳ Ｐゴシック"/>
              </a:rPr>
              <a:t>Xxx</a:t>
            </a:r>
          </a:p>
          <a:p>
            <a:pPr marL="0" marR="0" lvl="0" indent="0" defTabSz="737436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2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/>
                <a:ea typeface="ＭＳ Ｐゴシック"/>
              </a:rPr>
              <a:t>Equipe Maître d’œuvre </a:t>
            </a:r>
            <a:r>
              <a:rPr kumimoji="0" lang="fr-FR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ＭＳ Ｐゴシック"/>
              </a:rPr>
              <a:t>: </a:t>
            </a:r>
            <a:r>
              <a:rPr kumimoji="0" lang="fr-FR" sz="12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ＭＳ Ｐゴシック"/>
              </a:rPr>
              <a:t>Mandataire,</a:t>
            </a:r>
            <a:r>
              <a:rPr kumimoji="0" lang="fr-FR" sz="12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ＭＳ Ｐゴシック"/>
              </a:rPr>
              <a:t> ses cotraitants (sous-traitants), à mettre en gras lorsqu'il s’agit des membres du groupement</a:t>
            </a:r>
          </a:p>
          <a:p>
            <a:pPr marL="0" marR="0" lvl="0" indent="0" defTabSz="737436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2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/>
                <a:ea typeface="ＭＳ Ｐゴシック"/>
              </a:rPr>
              <a:t>Missions réalisées </a:t>
            </a:r>
            <a:r>
              <a:rPr kumimoji="0" lang="fr-FR" sz="1200" b="1" i="0" u="none" strike="noStrike" kern="0" cap="none" spc="0" normalizeH="0" baseline="0" noProof="0" dirty="0">
                <a:ln>
                  <a:noFill/>
                </a:ln>
                <a:solidFill>
                  <a:srgbClr val="0072BA"/>
                </a:solidFill>
                <a:effectLst/>
                <a:uLnTx/>
                <a:uFillTx/>
                <a:latin typeface="Calibri"/>
                <a:ea typeface="ＭＳ Ｐゴシック"/>
              </a:rPr>
              <a:t>: </a:t>
            </a:r>
            <a:endParaRPr kumimoji="0" lang="fr-FR" sz="1200" b="0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/>
              <a:ea typeface="ＭＳ Ｐゴシック"/>
            </a:endParaRPr>
          </a:p>
          <a:p>
            <a:pPr marL="0" marR="0" lvl="0" indent="0" defTabSz="737436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2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/>
                <a:ea typeface="ＭＳ Ｐゴシック"/>
              </a:rPr>
              <a:t>Période de réalisation du projet</a:t>
            </a:r>
            <a:r>
              <a:rPr kumimoji="0" lang="fr-FR" sz="12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/>
                <a:ea typeface="ＭＳ Ｐゴシック"/>
              </a:rPr>
              <a:t> </a:t>
            </a:r>
            <a:r>
              <a:rPr kumimoji="0" lang="fr-FR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ＭＳ Ｐゴシック"/>
              </a:rPr>
              <a:t>:  20</a:t>
            </a:r>
            <a:r>
              <a:rPr kumimoji="0" lang="fr-FR" sz="12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ＭＳ Ｐゴシック"/>
              </a:rPr>
              <a:t>XX</a:t>
            </a:r>
            <a:r>
              <a:rPr kumimoji="0" lang="fr-FR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ＭＳ Ｐゴシック"/>
              </a:rPr>
              <a:t> – 20</a:t>
            </a:r>
            <a:r>
              <a:rPr kumimoji="0" lang="fr-FR" sz="12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ＭＳ Ｐゴシック"/>
              </a:rPr>
              <a:t>XX</a:t>
            </a:r>
            <a:r>
              <a:rPr kumimoji="0" lang="fr-FR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ＭＳ Ｐゴシック"/>
              </a:rPr>
              <a:t> </a:t>
            </a:r>
            <a:r>
              <a:rPr kumimoji="0" lang="fr-FR" sz="12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ＭＳ Ｐゴシック"/>
              </a:rPr>
              <a:t>/ en cours </a:t>
            </a:r>
            <a:r>
              <a:rPr kumimoji="0" lang="fr-FR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ＭＳ Ｐゴシック"/>
              </a:rPr>
              <a:t>; </a:t>
            </a:r>
            <a:r>
              <a:rPr kumimoji="0" lang="fr-FR" sz="1200" b="0" i="1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ＭＳ Ｐゴシック"/>
              </a:rPr>
              <a:t>indiquer l’état d’avancement , si pas terminé</a:t>
            </a:r>
          </a:p>
          <a:p>
            <a:pPr marL="0" marR="0" lvl="0" indent="0" defTabSz="737436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2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/>
                <a:ea typeface="ＭＳ Ｐゴシック"/>
              </a:rPr>
              <a:t>Surfaces </a:t>
            </a:r>
            <a:r>
              <a:rPr kumimoji="0" lang="fr-FR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ＭＳ Ｐゴシック"/>
              </a:rPr>
              <a:t>: </a:t>
            </a:r>
            <a:r>
              <a:rPr kumimoji="0" lang="fr-FR" sz="12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ＭＳ Ｐゴシック"/>
              </a:rPr>
              <a:t>Xxx </a:t>
            </a:r>
            <a:r>
              <a:rPr kumimoji="0" lang="fr-FR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ＭＳ Ｐゴシック"/>
              </a:rPr>
              <a:t>m² SDP</a:t>
            </a:r>
          </a:p>
          <a:p>
            <a:pPr marL="0" marR="0" lvl="0" indent="0" defTabSz="737436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2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/>
                <a:ea typeface="ＭＳ Ｐゴシック"/>
              </a:rPr>
              <a:t>Montant</a:t>
            </a:r>
            <a:r>
              <a:rPr kumimoji="0" lang="fr-FR" sz="12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/>
                <a:ea typeface="ＭＳ Ｐゴシック"/>
              </a:rPr>
              <a:t> </a:t>
            </a:r>
            <a:r>
              <a:rPr kumimoji="0" lang="fr-FR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ＭＳ Ｐゴシック"/>
              </a:rPr>
              <a:t>: </a:t>
            </a:r>
            <a:r>
              <a:rPr kumimoji="0" lang="fr-FR" sz="12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ＭＳ Ｐゴシック"/>
              </a:rPr>
              <a:t>Xxx</a:t>
            </a:r>
            <a:r>
              <a:rPr kumimoji="0" lang="fr-FR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ＭＳ Ｐゴシック"/>
              </a:rPr>
              <a:t> M€ HT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7FA419A5-1D6E-AE7D-24EE-A055D8034281}"/>
              </a:ext>
            </a:extLst>
          </p:cNvPr>
          <p:cNvSpPr/>
          <p:nvPr/>
        </p:nvSpPr>
        <p:spPr>
          <a:xfrm>
            <a:off x="6548287" y="3573441"/>
            <a:ext cx="5498402" cy="3135703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defTabSz="737436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br>
              <a:rPr kumimoji="0" lang="fr-FR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ＭＳ Ｐゴシック"/>
              </a:rPr>
            </a:br>
            <a:endParaRPr kumimoji="0" lang="fr-FR" sz="12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ＭＳ Ｐゴシック"/>
            </a:endParaRPr>
          </a:p>
          <a:p>
            <a:pPr marL="0" marR="0" lvl="0" indent="0" algn="ctr" defTabSz="737436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2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ＭＳ Ｐゴシック"/>
              </a:rPr>
              <a:t>Description de l'opération, principales caractéristiques, enjeux et contraintes spécifiques</a:t>
            </a:r>
            <a:br>
              <a:rPr kumimoji="0" lang="fr-FR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ＭＳ Ｐゴシック"/>
              </a:rPr>
            </a:br>
            <a:endParaRPr kumimoji="0" lang="fr-FR" sz="12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ＭＳ Ｐゴシック"/>
            </a:endParaRP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411B6335-129F-EFE8-22CF-1FE08461FED3}"/>
              </a:ext>
            </a:extLst>
          </p:cNvPr>
          <p:cNvSpPr txBox="1"/>
          <p:nvPr/>
        </p:nvSpPr>
        <p:spPr>
          <a:xfrm>
            <a:off x="1525926" y="752989"/>
            <a:ext cx="448372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altLang="fr-FR" sz="1200" b="1" dirty="0">
                <a:solidFill>
                  <a:schemeClr val="bg1">
                    <a:lumMod val="65000"/>
                  </a:schemeClr>
                </a:solidFill>
                <a:latin typeface="+mn-lt"/>
                <a:ea typeface="Calibri" pitchFamily="34" charset="0"/>
                <a:cs typeface="Times New Roman" pitchFamily="18" charset="0"/>
              </a:rPr>
              <a:t>Sélection des références obligatoires – Architecte mandataire</a:t>
            </a:r>
            <a:endParaRPr lang="fr-FR" sz="1200" dirty="0">
              <a:latin typeface="+mn-lt"/>
            </a:endParaRP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78DAB807-95B2-361F-82A1-972DF40BB05E}"/>
              </a:ext>
            </a:extLst>
          </p:cNvPr>
          <p:cNvSpPr txBox="1"/>
          <p:nvPr/>
        </p:nvSpPr>
        <p:spPr>
          <a:xfrm>
            <a:off x="1525926" y="371043"/>
            <a:ext cx="487748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200" b="1" dirty="0">
                <a:solidFill>
                  <a:schemeClr val="bg1">
                    <a:lumMod val="65000"/>
                  </a:schemeClr>
                </a:solidFill>
                <a:latin typeface="+mn-lt"/>
                <a:cs typeface="Times New Roman" pitchFamily="18" charset="0"/>
              </a:rPr>
              <a:t>Construction du nouveau consulat général de France à Pointe Noire</a:t>
            </a:r>
          </a:p>
        </p:txBody>
      </p:sp>
      <p:pic>
        <p:nvPicPr>
          <p:cNvPr id="12" name="Image 11">
            <a:extLst>
              <a:ext uri="{FF2B5EF4-FFF2-40B4-BE49-F238E27FC236}">
                <a16:creationId xmlns:a16="http://schemas.microsoft.com/office/drawing/2014/main" id="{DEC89121-5A54-24ED-58D0-7BDB2A27F67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090" y="85422"/>
            <a:ext cx="1360763" cy="12632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95514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07D8762-4270-9500-C59A-5E4517185F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29CB9E9A-50F6-903B-7106-27E7A6BC1BD1}"/>
              </a:ext>
            </a:extLst>
          </p:cNvPr>
          <p:cNvSpPr/>
          <p:nvPr/>
        </p:nvSpPr>
        <p:spPr>
          <a:xfrm>
            <a:off x="9909769" y="260746"/>
            <a:ext cx="144708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 hangingPunct="0"/>
            <a:r>
              <a:rPr lang="fr-FR" altLang="fr-FR" sz="1200" b="1" dirty="0">
                <a:solidFill>
                  <a:schemeClr val="bg1">
                    <a:lumMod val="65000"/>
                  </a:schemeClr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Référence A3</a:t>
            </a:r>
            <a:endParaRPr lang="fr-FR" altLang="fr-FR" sz="1200" dirty="0">
              <a:solidFill>
                <a:schemeClr val="bg1">
                  <a:lumMod val="6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F4E808E8-6A92-C7B0-966F-0692AD94C6B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65806" y="1097469"/>
            <a:ext cx="2998638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fr-FR" sz="1200" b="1" dirty="0">
                <a:solidFill>
                  <a:srgbClr val="C00000"/>
                </a:solidFill>
                <a:latin typeface="Trebuchet MS" pitchFamily="34" charset="0"/>
              </a:rPr>
              <a:t>Intitulé du projet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5D1EB3D4-ABAE-0FDF-C543-84FAC45177BB}"/>
              </a:ext>
            </a:extLst>
          </p:cNvPr>
          <p:cNvSpPr txBox="1"/>
          <p:nvPr/>
        </p:nvSpPr>
        <p:spPr>
          <a:xfrm>
            <a:off x="4565806" y="1436472"/>
            <a:ext cx="310836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altLang="fr-FR" sz="1200" b="1" dirty="0">
                <a:solidFill>
                  <a:schemeClr val="bg1">
                    <a:lumMod val="65000"/>
                  </a:schemeClr>
                </a:solidFill>
                <a:latin typeface="+mn-lt"/>
                <a:ea typeface="Calibri" pitchFamily="34" charset="0"/>
                <a:cs typeface="Times New Roman" pitchFamily="18" charset="0"/>
              </a:rPr>
              <a:t>localisation (ville et pays) </a:t>
            </a:r>
            <a:endParaRPr lang="fr-FR" sz="1200" dirty="0">
              <a:latin typeface="+mn-lt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A71CB3DA-A1BD-8212-E3B0-8D003A447CA0}"/>
              </a:ext>
            </a:extLst>
          </p:cNvPr>
          <p:cNvSpPr/>
          <p:nvPr/>
        </p:nvSpPr>
        <p:spPr>
          <a:xfrm>
            <a:off x="2843256" y="3735465"/>
            <a:ext cx="1250279" cy="2941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fr-FR" sz="1200" dirty="0">
                <a:solidFill>
                  <a:schemeClr val="bg1">
                    <a:lumMod val="50000"/>
                  </a:schemeClr>
                </a:solidFill>
              </a:rPr>
              <a:t>Visuel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DF7EC0BC-F35E-273F-3AC3-9A63A973093B}"/>
              </a:ext>
            </a:extLst>
          </p:cNvPr>
          <p:cNvSpPr/>
          <p:nvPr/>
        </p:nvSpPr>
        <p:spPr>
          <a:xfrm>
            <a:off x="284375" y="1719848"/>
            <a:ext cx="6116425" cy="4989296"/>
          </a:xfrm>
          <a:prstGeom prst="rect">
            <a:avLst/>
          </a:prstGeom>
          <a:noFill/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30A90EBA-5EDF-C7A5-058C-8C650667D7EA}"/>
              </a:ext>
            </a:extLst>
          </p:cNvPr>
          <p:cNvSpPr/>
          <p:nvPr/>
        </p:nvSpPr>
        <p:spPr>
          <a:xfrm>
            <a:off x="1659131" y="5892375"/>
            <a:ext cx="3327151" cy="5065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fr-FR" sz="1200" dirty="0">
                <a:solidFill>
                  <a:schemeClr val="bg1">
                    <a:lumMod val="50000"/>
                  </a:schemeClr>
                </a:solidFill>
              </a:rPr>
              <a:t>Les cadres peuvent être ajustés en respectant la structure générale d’une diapositive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7721AD6B-B3B1-EA2D-7F85-27538D0BCD95}"/>
              </a:ext>
            </a:extLst>
          </p:cNvPr>
          <p:cNvSpPr/>
          <p:nvPr/>
        </p:nvSpPr>
        <p:spPr>
          <a:xfrm>
            <a:off x="6548286" y="1775476"/>
            <a:ext cx="5498402" cy="1653524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defTabSz="737436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2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/>
                <a:ea typeface="ＭＳ Ｐゴシック"/>
              </a:rPr>
              <a:t>Maître d'Ouvrage </a:t>
            </a:r>
            <a:r>
              <a:rPr kumimoji="0" lang="fr-FR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ＭＳ Ｐゴシック"/>
              </a:rPr>
              <a:t>: </a:t>
            </a:r>
            <a:r>
              <a:rPr kumimoji="0" lang="fr-FR" sz="12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ＭＳ Ｐゴシック"/>
              </a:rPr>
              <a:t>Xxx</a:t>
            </a:r>
          </a:p>
          <a:p>
            <a:pPr marL="0" marR="0" lvl="0" indent="0" defTabSz="737436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2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/>
                <a:ea typeface="ＭＳ Ｐゴシック"/>
              </a:rPr>
              <a:t>Equipe Maître d’œuvre </a:t>
            </a:r>
            <a:r>
              <a:rPr kumimoji="0" lang="fr-FR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ＭＳ Ｐゴシック"/>
              </a:rPr>
              <a:t>: </a:t>
            </a:r>
            <a:r>
              <a:rPr kumimoji="0" lang="fr-FR" sz="12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ＭＳ Ｐゴシック"/>
              </a:rPr>
              <a:t>Mandataire,</a:t>
            </a:r>
            <a:r>
              <a:rPr kumimoji="0" lang="fr-FR" sz="12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ＭＳ Ｐゴシック"/>
              </a:rPr>
              <a:t> ses cotraitants (sous-traitants), à mettre en gras lorsqu'il s’agit des membres du groupement</a:t>
            </a:r>
          </a:p>
          <a:p>
            <a:pPr marL="0" marR="0" lvl="0" indent="0" defTabSz="737436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2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/>
                <a:ea typeface="ＭＳ Ｐゴシック"/>
              </a:rPr>
              <a:t>Missions réalisées </a:t>
            </a:r>
            <a:r>
              <a:rPr kumimoji="0" lang="fr-FR" sz="1200" b="1" i="0" u="none" strike="noStrike" kern="0" cap="none" spc="0" normalizeH="0" baseline="0" noProof="0" dirty="0">
                <a:ln>
                  <a:noFill/>
                </a:ln>
                <a:solidFill>
                  <a:srgbClr val="0072BA"/>
                </a:solidFill>
                <a:effectLst/>
                <a:uLnTx/>
                <a:uFillTx/>
                <a:latin typeface="Calibri"/>
                <a:ea typeface="ＭＳ Ｐゴシック"/>
              </a:rPr>
              <a:t>: </a:t>
            </a:r>
            <a:endParaRPr kumimoji="0" lang="fr-FR" sz="1200" b="0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/>
              <a:ea typeface="ＭＳ Ｐゴシック"/>
            </a:endParaRPr>
          </a:p>
          <a:p>
            <a:pPr marL="0" marR="0" lvl="0" indent="0" defTabSz="737436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2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/>
                <a:ea typeface="ＭＳ Ｐゴシック"/>
              </a:rPr>
              <a:t>Période de réalisation du projet</a:t>
            </a:r>
            <a:r>
              <a:rPr kumimoji="0" lang="fr-FR" sz="12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/>
                <a:ea typeface="ＭＳ Ｐゴシック"/>
              </a:rPr>
              <a:t> </a:t>
            </a:r>
            <a:r>
              <a:rPr kumimoji="0" lang="fr-FR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ＭＳ Ｐゴシック"/>
              </a:rPr>
              <a:t>:  20</a:t>
            </a:r>
            <a:r>
              <a:rPr kumimoji="0" lang="fr-FR" sz="12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ＭＳ Ｐゴシック"/>
              </a:rPr>
              <a:t>XX</a:t>
            </a:r>
            <a:r>
              <a:rPr kumimoji="0" lang="fr-FR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ＭＳ Ｐゴシック"/>
              </a:rPr>
              <a:t> – 20</a:t>
            </a:r>
            <a:r>
              <a:rPr kumimoji="0" lang="fr-FR" sz="12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ＭＳ Ｐゴシック"/>
              </a:rPr>
              <a:t>XX</a:t>
            </a:r>
            <a:r>
              <a:rPr kumimoji="0" lang="fr-FR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ＭＳ Ｐゴシック"/>
              </a:rPr>
              <a:t> </a:t>
            </a:r>
            <a:r>
              <a:rPr kumimoji="0" lang="fr-FR" sz="12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ＭＳ Ｐゴシック"/>
              </a:rPr>
              <a:t>/ en cours </a:t>
            </a:r>
            <a:r>
              <a:rPr kumimoji="0" lang="fr-FR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ＭＳ Ｐゴシック"/>
              </a:rPr>
              <a:t>; </a:t>
            </a:r>
            <a:r>
              <a:rPr kumimoji="0" lang="fr-FR" sz="1200" b="0" i="1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ＭＳ Ｐゴシック"/>
              </a:rPr>
              <a:t>indiquer l’état d’avancement , si pas terminé</a:t>
            </a:r>
          </a:p>
          <a:p>
            <a:pPr marL="0" marR="0" lvl="0" indent="0" defTabSz="737436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2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/>
                <a:ea typeface="ＭＳ Ｐゴシック"/>
              </a:rPr>
              <a:t>Surfaces </a:t>
            </a:r>
            <a:r>
              <a:rPr kumimoji="0" lang="fr-FR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ＭＳ Ｐゴシック"/>
              </a:rPr>
              <a:t>: </a:t>
            </a:r>
            <a:r>
              <a:rPr kumimoji="0" lang="fr-FR" sz="12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ＭＳ Ｐゴシック"/>
              </a:rPr>
              <a:t>Xxx </a:t>
            </a:r>
            <a:r>
              <a:rPr kumimoji="0" lang="fr-FR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ＭＳ Ｐゴシック"/>
              </a:rPr>
              <a:t>m² SDP</a:t>
            </a:r>
          </a:p>
          <a:p>
            <a:pPr marL="0" marR="0" lvl="0" indent="0" defTabSz="737436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2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/>
                <a:ea typeface="ＭＳ Ｐゴシック"/>
              </a:rPr>
              <a:t>Montant</a:t>
            </a:r>
            <a:r>
              <a:rPr kumimoji="0" lang="fr-FR" sz="12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/>
                <a:ea typeface="ＭＳ Ｐゴシック"/>
              </a:rPr>
              <a:t> </a:t>
            </a:r>
            <a:r>
              <a:rPr kumimoji="0" lang="fr-FR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ＭＳ Ｐゴシック"/>
              </a:rPr>
              <a:t>: </a:t>
            </a:r>
            <a:r>
              <a:rPr kumimoji="0" lang="fr-FR" sz="12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ＭＳ Ｐゴシック"/>
              </a:rPr>
              <a:t>Xxx</a:t>
            </a:r>
            <a:r>
              <a:rPr kumimoji="0" lang="fr-FR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ＭＳ Ｐゴシック"/>
              </a:rPr>
              <a:t> M€ HT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FF2E86DC-C91B-C9A6-3F72-7A251B7CB2B7}"/>
              </a:ext>
            </a:extLst>
          </p:cNvPr>
          <p:cNvSpPr/>
          <p:nvPr/>
        </p:nvSpPr>
        <p:spPr>
          <a:xfrm>
            <a:off x="6548287" y="3573441"/>
            <a:ext cx="5498402" cy="3135703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defTabSz="737436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br>
              <a:rPr kumimoji="0" lang="fr-FR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ＭＳ Ｐゴシック"/>
              </a:rPr>
            </a:br>
            <a:endParaRPr kumimoji="0" lang="fr-FR" sz="12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ＭＳ Ｐゴシック"/>
            </a:endParaRPr>
          </a:p>
          <a:p>
            <a:pPr marL="0" marR="0" lvl="0" indent="0" algn="ctr" defTabSz="737436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2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ＭＳ Ｐゴシック"/>
              </a:rPr>
              <a:t>Description de l'opération, principales caractéristiques, enjeux et contraintes spécifiques</a:t>
            </a:r>
            <a:br>
              <a:rPr kumimoji="0" lang="fr-FR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ＭＳ Ｐゴシック"/>
              </a:rPr>
            </a:br>
            <a:endParaRPr kumimoji="0" lang="fr-FR" sz="12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ＭＳ Ｐゴシック"/>
            </a:endParaRP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58553010-7E33-A1A6-4853-1DADF49F895B}"/>
              </a:ext>
            </a:extLst>
          </p:cNvPr>
          <p:cNvSpPr txBox="1"/>
          <p:nvPr/>
        </p:nvSpPr>
        <p:spPr>
          <a:xfrm>
            <a:off x="1525926" y="752989"/>
            <a:ext cx="448372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altLang="fr-FR" sz="1200" b="1" dirty="0">
                <a:solidFill>
                  <a:schemeClr val="bg1">
                    <a:lumMod val="65000"/>
                  </a:schemeClr>
                </a:solidFill>
                <a:latin typeface="+mn-lt"/>
                <a:ea typeface="Calibri" pitchFamily="34" charset="0"/>
                <a:cs typeface="Times New Roman" pitchFamily="18" charset="0"/>
              </a:rPr>
              <a:t>Sélection des références obligatoires – Architecte mandataire</a:t>
            </a:r>
            <a:endParaRPr lang="fr-FR" sz="1200" dirty="0">
              <a:latin typeface="+mn-lt"/>
            </a:endParaRP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7981B65D-FC02-BC73-E825-C730F23B032C}"/>
              </a:ext>
            </a:extLst>
          </p:cNvPr>
          <p:cNvSpPr txBox="1"/>
          <p:nvPr/>
        </p:nvSpPr>
        <p:spPr>
          <a:xfrm>
            <a:off x="1525926" y="371043"/>
            <a:ext cx="487748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200" b="1" dirty="0">
                <a:solidFill>
                  <a:schemeClr val="bg1">
                    <a:lumMod val="65000"/>
                  </a:schemeClr>
                </a:solidFill>
                <a:latin typeface="+mn-lt"/>
                <a:cs typeface="Times New Roman" pitchFamily="18" charset="0"/>
              </a:rPr>
              <a:t>Construction du nouveau consulat général de France à Pointe Noire</a:t>
            </a:r>
          </a:p>
        </p:txBody>
      </p:sp>
      <p:pic>
        <p:nvPicPr>
          <p:cNvPr id="12" name="Image 11">
            <a:extLst>
              <a:ext uri="{FF2B5EF4-FFF2-40B4-BE49-F238E27FC236}">
                <a16:creationId xmlns:a16="http://schemas.microsoft.com/office/drawing/2014/main" id="{43FE2CF4-A035-373A-4404-80BF3F6BF3B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090" y="85422"/>
            <a:ext cx="1360763" cy="12632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881224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CED0BDF-108A-841E-340E-53B9C479DC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7856E205-3E8A-A569-5734-25652041D495}"/>
              </a:ext>
            </a:extLst>
          </p:cNvPr>
          <p:cNvSpPr/>
          <p:nvPr/>
        </p:nvSpPr>
        <p:spPr>
          <a:xfrm>
            <a:off x="9909769" y="260746"/>
            <a:ext cx="144708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 hangingPunct="0"/>
            <a:r>
              <a:rPr lang="fr-FR" altLang="fr-FR" sz="1200" b="1" dirty="0">
                <a:solidFill>
                  <a:schemeClr val="bg1">
                    <a:lumMod val="65000"/>
                  </a:schemeClr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Référence B1</a:t>
            </a:r>
            <a:endParaRPr lang="fr-FR" altLang="fr-FR" sz="1200" dirty="0">
              <a:solidFill>
                <a:schemeClr val="bg1">
                  <a:lumMod val="6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5CB62ED6-DA39-3B03-F300-9BA2B37D6AD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65806" y="1097469"/>
            <a:ext cx="2998638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fr-FR" sz="1200" b="1" dirty="0">
                <a:solidFill>
                  <a:srgbClr val="C00000"/>
                </a:solidFill>
                <a:latin typeface="Trebuchet MS" pitchFamily="34" charset="0"/>
              </a:rPr>
              <a:t>Intitulé du projet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25F80E66-CF18-C115-8C32-C21D788D9DA4}"/>
              </a:ext>
            </a:extLst>
          </p:cNvPr>
          <p:cNvSpPr txBox="1"/>
          <p:nvPr/>
        </p:nvSpPr>
        <p:spPr>
          <a:xfrm>
            <a:off x="4565806" y="1436472"/>
            <a:ext cx="310836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altLang="fr-FR" sz="1200" b="1" dirty="0">
                <a:solidFill>
                  <a:schemeClr val="bg1">
                    <a:lumMod val="65000"/>
                  </a:schemeClr>
                </a:solidFill>
                <a:latin typeface="+mn-lt"/>
                <a:ea typeface="Calibri" pitchFamily="34" charset="0"/>
                <a:cs typeface="Times New Roman" pitchFamily="18" charset="0"/>
              </a:rPr>
              <a:t>localisation (ville et pays) </a:t>
            </a:r>
            <a:endParaRPr lang="fr-FR" sz="1200" dirty="0">
              <a:latin typeface="+mn-lt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94FDAD89-ECAE-E6B9-DAE6-0F45A78CED6F}"/>
              </a:ext>
            </a:extLst>
          </p:cNvPr>
          <p:cNvSpPr/>
          <p:nvPr/>
        </p:nvSpPr>
        <p:spPr>
          <a:xfrm>
            <a:off x="2843256" y="3735465"/>
            <a:ext cx="1250279" cy="2941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fr-FR" sz="1200" dirty="0">
                <a:solidFill>
                  <a:schemeClr val="bg1">
                    <a:lumMod val="50000"/>
                  </a:schemeClr>
                </a:solidFill>
              </a:rPr>
              <a:t>Visuel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E40BA27E-01D4-CFE5-6FFB-A6A8923A49D3}"/>
              </a:ext>
            </a:extLst>
          </p:cNvPr>
          <p:cNvSpPr/>
          <p:nvPr/>
        </p:nvSpPr>
        <p:spPr>
          <a:xfrm>
            <a:off x="284375" y="1719848"/>
            <a:ext cx="6116425" cy="4989296"/>
          </a:xfrm>
          <a:prstGeom prst="rect">
            <a:avLst/>
          </a:prstGeom>
          <a:noFill/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356237E2-FB1B-921F-0E3D-609E7CC85843}"/>
              </a:ext>
            </a:extLst>
          </p:cNvPr>
          <p:cNvSpPr/>
          <p:nvPr/>
        </p:nvSpPr>
        <p:spPr>
          <a:xfrm>
            <a:off x="1659131" y="5892375"/>
            <a:ext cx="3327151" cy="5065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fr-FR" sz="1200" dirty="0">
                <a:solidFill>
                  <a:schemeClr val="bg1">
                    <a:lumMod val="50000"/>
                  </a:schemeClr>
                </a:solidFill>
              </a:rPr>
              <a:t>Les cadres peuvent être ajustés en respectant la structure générale d’une diapositive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74E44DEC-DF3B-0161-0B2E-518B43B94CCB}"/>
              </a:ext>
            </a:extLst>
          </p:cNvPr>
          <p:cNvSpPr/>
          <p:nvPr/>
        </p:nvSpPr>
        <p:spPr>
          <a:xfrm>
            <a:off x="6548286" y="1775476"/>
            <a:ext cx="5498402" cy="1653524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defTabSz="737436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2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/>
                <a:ea typeface="ＭＳ Ｐゴシック"/>
              </a:rPr>
              <a:t>Maître d'Ouvrage </a:t>
            </a:r>
            <a:r>
              <a:rPr kumimoji="0" lang="fr-FR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ＭＳ Ｐゴシック"/>
              </a:rPr>
              <a:t>: </a:t>
            </a:r>
            <a:r>
              <a:rPr kumimoji="0" lang="fr-FR" sz="12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ＭＳ Ｐゴシック"/>
              </a:rPr>
              <a:t>Xxx</a:t>
            </a:r>
          </a:p>
          <a:p>
            <a:pPr marL="0" marR="0" lvl="0" indent="0" defTabSz="737436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2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/>
                <a:ea typeface="ＭＳ Ｐゴシック"/>
              </a:rPr>
              <a:t>Equipe Maître d’œuvre </a:t>
            </a:r>
            <a:r>
              <a:rPr kumimoji="0" lang="fr-FR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ＭＳ Ｐゴシック"/>
              </a:rPr>
              <a:t>: </a:t>
            </a:r>
            <a:r>
              <a:rPr kumimoji="0" lang="fr-FR" sz="12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ＭＳ Ｐゴシック"/>
              </a:rPr>
              <a:t>Mandataire,</a:t>
            </a:r>
            <a:r>
              <a:rPr kumimoji="0" lang="fr-FR" sz="12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ＭＳ Ｐゴシック"/>
              </a:rPr>
              <a:t> ses cotraitants (sous-traitants), à mettre en gras lorsqu'il s’agit des membres du groupement</a:t>
            </a:r>
          </a:p>
          <a:p>
            <a:pPr marL="0" marR="0" lvl="0" indent="0" defTabSz="737436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2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/>
                <a:ea typeface="ＭＳ Ｐゴシック"/>
              </a:rPr>
              <a:t>Missions réalisées </a:t>
            </a:r>
            <a:r>
              <a:rPr kumimoji="0" lang="fr-FR" sz="1200" b="1" i="0" u="none" strike="noStrike" kern="0" cap="none" spc="0" normalizeH="0" baseline="0" noProof="0" dirty="0">
                <a:ln>
                  <a:noFill/>
                </a:ln>
                <a:solidFill>
                  <a:srgbClr val="0072BA"/>
                </a:solidFill>
                <a:effectLst/>
                <a:uLnTx/>
                <a:uFillTx/>
                <a:latin typeface="Calibri"/>
                <a:ea typeface="ＭＳ Ｐゴシック"/>
              </a:rPr>
              <a:t>: </a:t>
            </a:r>
            <a:endParaRPr kumimoji="0" lang="fr-FR" sz="1200" b="0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/>
              <a:ea typeface="ＭＳ Ｐゴシック"/>
            </a:endParaRPr>
          </a:p>
          <a:p>
            <a:pPr marL="0" marR="0" lvl="0" indent="0" defTabSz="737436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2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/>
                <a:ea typeface="ＭＳ Ｐゴシック"/>
              </a:rPr>
              <a:t>Période de réalisation du projet</a:t>
            </a:r>
            <a:r>
              <a:rPr kumimoji="0" lang="fr-FR" sz="12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/>
                <a:ea typeface="ＭＳ Ｐゴシック"/>
              </a:rPr>
              <a:t> </a:t>
            </a:r>
            <a:r>
              <a:rPr kumimoji="0" lang="fr-FR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ＭＳ Ｐゴシック"/>
              </a:rPr>
              <a:t>:  20</a:t>
            </a:r>
            <a:r>
              <a:rPr kumimoji="0" lang="fr-FR" sz="12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ＭＳ Ｐゴシック"/>
              </a:rPr>
              <a:t>XX</a:t>
            </a:r>
            <a:r>
              <a:rPr kumimoji="0" lang="fr-FR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ＭＳ Ｐゴシック"/>
              </a:rPr>
              <a:t> – 20</a:t>
            </a:r>
            <a:r>
              <a:rPr kumimoji="0" lang="fr-FR" sz="12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ＭＳ Ｐゴシック"/>
              </a:rPr>
              <a:t>XX</a:t>
            </a:r>
            <a:r>
              <a:rPr kumimoji="0" lang="fr-FR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ＭＳ Ｐゴシック"/>
              </a:rPr>
              <a:t> </a:t>
            </a:r>
            <a:r>
              <a:rPr kumimoji="0" lang="fr-FR" sz="12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ＭＳ Ｐゴシック"/>
              </a:rPr>
              <a:t>/ en cours </a:t>
            </a:r>
            <a:r>
              <a:rPr kumimoji="0" lang="fr-FR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ＭＳ Ｐゴシック"/>
              </a:rPr>
              <a:t>; </a:t>
            </a:r>
            <a:r>
              <a:rPr kumimoji="0" lang="fr-FR" sz="1200" b="0" i="1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ＭＳ Ｐゴシック"/>
              </a:rPr>
              <a:t>indiquer l’état d’avancement , si pas terminé</a:t>
            </a:r>
          </a:p>
          <a:p>
            <a:pPr marL="0" marR="0" lvl="0" indent="0" defTabSz="737436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2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/>
                <a:ea typeface="ＭＳ Ｐゴシック"/>
              </a:rPr>
              <a:t>Surfaces </a:t>
            </a:r>
            <a:r>
              <a:rPr kumimoji="0" lang="fr-FR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ＭＳ Ｐゴシック"/>
              </a:rPr>
              <a:t>: </a:t>
            </a:r>
            <a:r>
              <a:rPr kumimoji="0" lang="fr-FR" sz="12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ＭＳ Ｐゴシック"/>
              </a:rPr>
              <a:t>Xxx </a:t>
            </a:r>
            <a:r>
              <a:rPr kumimoji="0" lang="fr-FR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ＭＳ Ｐゴシック"/>
              </a:rPr>
              <a:t>m² SDP</a:t>
            </a:r>
          </a:p>
          <a:p>
            <a:pPr marL="0" marR="0" lvl="0" indent="0" defTabSz="737436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2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/>
                <a:ea typeface="ＭＳ Ｐゴシック"/>
              </a:rPr>
              <a:t>Montant</a:t>
            </a:r>
            <a:r>
              <a:rPr kumimoji="0" lang="fr-FR" sz="12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/>
                <a:ea typeface="ＭＳ Ｐゴシック"/>
              </a:rPr>
              <a:t> </a:t>
            </a:r>
            <a:r>
              <a:rPr kumimoji="0" lang="fr-FR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ＭＳ Ｐゴシック"/>
              </a:rPr>
              <a:t>: </a:t>
            </a:r>
            <a:r>
              <a:rPr kumimoji="0" lang="fr-FR" sz="12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ＭＳ Ｐゴシック"/>
              </a:rPr>
              <a:t>Xxx</a:t>
            </a:r>
            <a:r>
              <a:rPr kumimoji="0" lang="fr-FR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ＭＳ Ｐゴシック"/>
              </a:rPr>
              <a:t> M€ HT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BA8E125D-B22D-FECE-9D0D-6144C59DA037}"/>
              </a:ext>
            </a:extLst>
          </p:cNvPr>
          <p:cNvSpPr/>
          <p:nvPr/>
        </p:nvSpPr>
        <p:spPr>
          <a:xfrm>
            <a:off x="6548287" y="3573441"/>
            <a:ext cx="5498402" cy="3135703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defTabSz="737436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br>
              <a:rPr kumimoji="0" lang="fr-FR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ＭＳ Ｐゴシック"/>
              </a:rPr>
            </a:br>
            <a:endParaRPr kumimoji="0" lang="fr-FR" sz="12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ＭＳ Ｐゴシック"/>
            </a:endParaRPr>
          </a:p>
          <a:p>
            <a:pPr marL="0" marR="0" lvl="0" indent="0" algn="ctr" defTabSz="737436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2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ＭＳ Ｐゴシック"/>
              </a:rPr>
              <a:t>Description de l'opération, principales caractéristiques, enjeux et contraintes spécifiques</a:t>
            </a:r>
            <a:br>
              <a:rPr kumimoji="0" lang="fr-FR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ＭＳ Ｐゴシック"/>
              </a:rPr>
            </a:br>
            <a:endParaRPr kumimoji="0" lang="fr-FR" sz="12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ＭＳ Ｐゴシック"/>
            </a:endParaRP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F98FAAF1-C8C3-6A8A-5765-77ADBC8102E0}"/>
              </a:ext>
            </a:extLst>
          </p:cNvPr>
          <p:cNvSpPr txBox="1"/>
          <p:nvPr/>
        </p:nvSpPr>
        <p:spPr>
          <a:xfrm>
            <a:off x="1525926" y="752989"/>
            <a:ext cx="429425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altLang="fr-FR" sz="1200" b="1" dirty="0">
                <a:solidFill>
                  <a:schemeClr val="bg1">
                    <a:lumMod val="65000"/>
                  </a:schemeClr>
                </a:solidFill>
                <a:latin typeface="+mn-lt"/>
                <a:ea typeface="Calibri" pitchFamily="34" charset="0"/>
                <a:cs typeface="Times New Roman" pitchFamily="18" charset="0"/>
              </a:rPr>
              <a:t>Sélection des références obligatoires – BE TCE ou structure</a:t>
            </a:r>
            <a:endParaRPr lang="fr-FR" sz="1200" dirty="0">
              <a:latin typeface="+mn-lt"/>
            </a:endParaRP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4AC05F7E-6163-661B-13D7-39A209A1E740}"/>
              </a:ext>
            </a:extLst>
          </p:cNvPr>
          <p:cNvSpPr txBox="1"/>
          <p:nvPr/>
        </p:nvSpPr>
        <p:spPr>
          <a:xfrm>
            <a:off x="1525926" y="371043"/>
            <a:ext cx="487748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200" b="1" dirty="0">
                <a:solidFill>
                  <a:schemeClr val="bg1">
                    <a:lumMod val="65000"/>
                  </a:schemeClr>
                </a:solidFill>
                <a:latin typeface="+mn-lt"/>
                <a:cs typeface="Times New Roman" pitchFamily="18" charset="0"/>
              </a:rPr>
              <a:t>Construction du nouveau consulat général de France à Pointe Noire</a:t>
            </a:r>
          </a:p>
        </p:txBody>
      </p:sp>
      <p:pic>
        <p:nvPicPr>
          <p:cNvPr id="12" name="Image 11">
            <a:extLst>
              <a:ext uri="{FF2B5EF4-FFF2-40B4-BE49-F238E27FC236}">
                <a16:creationId xmlns:a16="http://schemas.microsoft.com/office/drawing/2014/main" id="{48855C87-38DB-9BC6-8A1E-9ECB96A7C52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090" y="85422"/>
            <a:ext cx="1360763" cy="12632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706620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3F6C81-89D7-6F1D-BFB7-59535DBB9D9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55769A04-8E51-CB1B-FC1C-4470730D59E7}"/>
              </a:ext>
            </a:extLst>
          </p:cNvPr>
          <p:cNvSpPr/>
          <p:nvPr/>
        </p:nvSpPr>
        <p:spPr>
          <a:xfrm>
            <a:off x="9909769" y="260746"/>
            <a:ext cx="144708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 hangingPunct="0"/>
            <a:r>
              <a:rPr lang="fr-FR" altLang="fr-FR" sz="1200" b="1" dirty="0">
                <a:solidFill>
                  <a:schemeClr val="bg1">
                    <a:lumMod val="65000"/>
                  </a:schemeClr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Référence B2</a:t>
            </a:r>
            <a:endParaRPr lang="fr-FR" altLang="fr-FR" sz="1200" dirty="0">
              <a:solidFill>
                <a:schemeClr val="bg1">
                  <a:lumMod val="6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37A4EE84-B5B3-15D8-D09C-3DB0105D9ED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65806" y="1097469"/>
            <a:ext cx="2998638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fr-FR" sz="1200" b="1" dirty="0">
                <a:solidFill>
                  <a:srgbClr val="C00000"/>
                </a:solidFill>
                <a:latin typeface="Trebuchet MS" pitchFamily="34" charset="0"/>
              </a:rPr>
              <a:t>Intitulé du projet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51EC24E1-DF41-15BD-B8E9-43DE90F10E25}"/>
              </a:ext>
            </a:extLst>
          </p:cNvPr>
          <p:cNvSpPr txBox="1"/>
          <p:nvPr/>
        </p:nvSpPr>
        <p:spPr>
          <a:xfrm>
            <a:off x="4565806" y="1436472"/>
            <a:ext cx="310836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altLang="fr-FR" sz="1200" b="1" dirty="0">
                <a:solidFill>
                  <a:schemeClr val="bg1">
                    <a:lumMod val="65000"/>
                  </a:schemeClr>
                </a:solidFill>
                <a:latin typeface="+mn-lt"/>
                <a:ea typeface="Calibri" pitchFamily="34" charset="0"/>
                <a:cs typeface="Times New Roman" pitchFamily="18" charset="0"/>
              </a:rPr>
              <a:t>localisation (ville et pays) </a:t>
            </a:r>
            <a:endParaRPr lang="fr-FR" sz="1200" dirty="0">
              <a:latin typeface="+mn-lt"/>
            </a:endParaRP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D8655A28-204A-3613-4D82-767B5C901F59}"/>
              </a:ext>
            </a:extLst>
          </p:cNvPr>
          <p:cNvSpPr txBox="1"/>
          <p:nvPr/>
        </p:nvSpPr>
        <p:spPr>
          <a:xfrm>
            <a:off x="1525926" y="752989"/>
            <a:ext cx="429425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altLang="fr-FR" sz="1200" b="1" dirty="0">
                <a:solidFill>
                  <a:schemeClr val="bg1">
                    <a:lumMod val="65000"/>
                  </a:schemeClr>
                </a:solidFill>
                <a:latin typeface="+mn-lt"/>
                <a:ea typeface="Calibri" pitchFamily="34" charset="0"/>
                <a:cs typeface="Times New Roman" pitchFamily="18" charset="0"/>
              </a:rPr>
              <a:t>Sélection des références obligatoires – BE TCE ou structure</a:t>
            </a:r>
            <a:endParaRPr lang="fr-FR" sz="1200" dirty="0">
              <a:latin typeface="+mn-lt"/>
            </a:endParaRP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1D2C385D-E023-BF27-8DA0-2012F8C5F4BE}"/>
              </a:ext>
            </a:extLst>
          </p:cNvPr>
          <p:cNvSpPr txBox="1"/>
          <p:nvPr/>
        </p:nvSpPr>
        <p:spPr>
          <a:xfrm>
            <a:off x="1525926" y="371043"/>
            <a:ext cx="487748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200" b="1" dirty="0">
                <a:solidFill>
                  <a:schemeClr val="bg1">
                    <a:lumMod val="65000"/>
                  </a:schemeClr>
                </a:solidFill>
                <a:latin typeface="+mn-lt"/>
                <a:cs typeface="Times New Roman" pitchFamily="18" charset="0"/>
              </a:rPr>
              <a:t>Construction du nouveau consulat général de France à Pointe Noire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22965F76-3663-034D-6D9F-49F684656003}"/>
              </a:ext>
            </a:extLst>
          </p:cNvPr>
          <p:cNvSpPr/>
          <p:nvPr/>
        </p:nvSpPr>
        <p:spPr>
          <a:xfrm>
            <a:off x="2843256" y="3735465"/>
            <a:ext cx="1250279" cy="2941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fr-FR" sz="1200" dirty="0">
                <a:solidFill>
                  <a:schemeClr val="bg1">
                    <a:lumMod val="50000"/>
                  </a:schemeClr>
                </a:solidFill>
              </a:rPr>
              <a:t>Visuel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544A98BB-1915-E930-967B-FBF370E61479}"/>
              </a:ext>
            </a:extLst>
          </p:cNvPr>
          <p:cNvSpPr/>
          <p:nvPr/>
        </p:nvSpPr>
        <p:spPr>
          <a:xfrm>
            <a:off x="284375" y="1719848"/>
            <a:ext cx="6116425" cy="4989296"/>
          </a:xfrm>
          <a:prstGeom prst="rect">
            <a:avLst/>
          </a:prstGeom>
          <a:noFill/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27E6412B-D0FD-8AB9-FE32-73412A99B891}"/>
              </a:ext>
            </a:extLst>
          </p:cNvPr>
          <p:cNvSpPr/>
          <p:nvPr/>
        </p:nvSpPr>
        <p:spPr>
          <a:xfrm>
            <a:off x="1659131" y="5892375"/>
            <a:ext cx="3327151" cy="5065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fr-FR" sz="1200" dirty="0">
                <a:solidFill>
                  <a:schemeClr val="bg1">
                    <a:lumMod val="50000"/>
                  </a:schemeClr>
                </a:solidFill>
              </a:rPr>
              <a:t>Les cadres peuvent être ajustés en respectant la structure générale d’une diapositive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8D154E6A-B1E9-25C3-CA75-942D6F37FD2A}"/>
              </a:ext>
            </a:extLst>
          </p:cNvPr>
          <p:cNvSpPr/>
          <p:nvPr/>
        </p:nvSpPr>
        <p:spPr>
          <a:xfrm>
            <a:off x="6548286" y="1775476"/>
            <a:ext cx="5498402" cy="1653524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defTabSz="737436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2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/>
                <a:ea typeface="ＭＳ Ｐゴシック"/>
              </a:rPr>
              <a:t>Maître d'Ouvrage </a:t>
            </a:r>
            <a:r>
              <a:rPr kumimoji="0" lang="fr-FR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ＭＳ Ｐゴシック"/>
              </a:rPr>
              <a:t>: </a:t>
            </a:r>
            <a:r>
              <a:rPr kumimoji="0" lang="fr-FR" sz="12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ＭＳ Ｐゴシック"/>
              </a:rPr>
              <a:t>Xxx</a:t>
            </a:r>
          </a:p>
          <a:p>
            <a:pPr marL="0" marR="0" lvl="0" indent="0" defTabSz="737436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2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/>
                <a:ea typeface="ＭＳ Ｐゴシック"/>
              </a:rPr>
              <a:t>Equipe Maître d’œuvre </a:t>
            </a:r>
            <a:r>
              <a:rPr kumimoji="0" lang="fr-FR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ＭＳ Ｐゴシック"/>
              </a:rPr>
              <a:t>: </a:t>
            </a:r>
            <a:r>
              <a:rPr kumimoji="0" lang="fr-FR" sz="12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ＭＳ Ｐゴシック"/>
              </a:rPr>
              <a:t>Mandataire,</a:t>
            </a:r>
            <a:r>
              <a:rPr kumimoji="0" lang="fr-FR" sz="12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ＭＳ Ｐゴシック"/>
              </a:rPr>
              <a:t> ses cotraitants (sous-traitants), à mettre en gras lorsqu'il s’agit des membres du groupement</a:t>
            </a:r>
          </a:p>
          <a:p>
            <a:pPr marL="0" marR="0" lvl="0" indent="0" defTabSz="737436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2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/>
                <a:ea typeface="ＭＳ Ｐゴシック"/>
              </a:rPr>
              <a:t>Missions réalisées </a:t>
            </a:r>
            <a:r>
              <a:rPr kumimoji="0" lang="fr-FR" sz="1200" b="1" i="0" u="none" strike="noStrike" kern="0" cap="none" spc="0" normalizeH="0" baseline="0" noProof="0" dirty="0">
                <a:ln>
                  <a:noFill/>
                </a:ln>
                <a:solidFill>
                  <a:srgbClr val="0072BA"/>
                </a:solidFill>
                <a:effectLst/>
                <a:uLnTx/>
                <a:uFillTx/>
                <a:latin typeface="Calibri"/>
                <a:ea typeface="ＭＳ Ｐゴシック"/>
              </a:rPr>
              <a:t>: </a:t>
            </a:r>
            <a:endParaRPr kumimoji="0" lang="fr-FR" sz="1200" b="0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/>
              <a:ea typeface="ＭＳ Ｐゴシック"/>
            </a:endParaRPr>
          </a:p>
          <a:p>
            <a:pPr marL="0" marR="0" lvl="0" indent="0" defTabSz="737436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2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/>
                <a:ea typeface="ＭＳ Ｐゴシック"/>
              </a:rPr>
              <a:t>Période de réalisation du projet</a:t>
            </a:r>
            <a:r>
              <a:rPr kumimoji="0" lang="fr-FR" sz="12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/>
                <a:ea typeface="ＭＳ Ｐゴシック"/>
              </a:rPr>
              <a:t> </a:t>
            </a:r>
            <a:r>
              <a:rPr kumimoji="0" lang="fr-FR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ＭＳ Ｐゴシック"/>
              </a:rPr>
              <a:t>:  20</a:t>
            </a:r>
            <a:r>
              <a:rPr kumimoji="0" lang="fr-FR" sz="12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ＭＳ Ｐゴシック"/>
              </a:rPr>
              <a:t>XX</a:t>
            </a:r>
            <a:r>
              <a:rPr kumimoji="0" lang="fr-FR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ＭＳ Ｐゴシック"/>
              </a:rPr>
              <a:t> – 20</a:t>
            </a:r>
            <a:r>
              <a:rPr kumimoji="0" lang="fr-FR" sz="12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ＭＳ Ｐゴシック"/>
              </a:rPr>
              <a:t>XX</a:t>
            </a:r>
            <a:r>
              <a:rPr kumimoji="0" lang="fr-FR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ＭＳ Ｐゴシック"/>
              </a:rPr>
              <a:t> </a:t>
            </a:r>
            <a:r>
              <a:rPr kumimoji="0" lang="fr-FR" sz="12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ＭＳ Ｐゴシック"/>
              </a:rPr>
              <a:t>/ en cours </a:t>
            </a:r>
            <a:r>
              <a:rPr kumimoji="0" lang="fr-FR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ＭＳ Ｐゴシック"/>
              </a:rPr>
              <a:t>; </a:t>
            </a:r>
            <a:r>
              <a:rPr kumimoji="0" lang="fr-FR" sz="1200" b="0" i="1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ＭＳ Ｐゴシック"/>
              </a:rPr>
              <a:t>indiquer l’état d’avancement , si pas terminé</a:t>
            </a:r>
          </a:p>
          <a:p>
            <a:pPr marL="0" marR="0" lvl="0" indent="0" defTabSz="737436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2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/>
                <a:ea typeface="ＭＳ Ｐゴシック"/>
              </a:rPr>
              <a:t>Surfaces </a:t>
            </a:r>
            <a:r>
              <a:rPr kumimoji="0" lang="fr-FR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ＭＳ Ｐゴシック"/>
              </a:rPr>
              <a:t>: </a:t>
            </a:r>
            <a:r>
              <a:rPr kumimoji="0" lang="fr-FR" sz="12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ＭＳ Ｐゴシック"/>
              </a:rPr>
              <a:t>Xxx </a:t>
            </a:r>
            <a:r>
              <a:rPr kumimoji="0" lang="fr-FR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ＭＳ Ｐゴシック"/>
              </a:rPr>
              <a:t>m² SDP</a:t>
            </a:r>
          </a:p>
          <a:p>
            <a:pPr marL="0" marR="0" lvl="0" indent="0" defTabSz="737436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2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/>
                <a:ea typeface="ＭＳ Ｐゴシック"/>
              </a:rPr>
              <a:t>Montant</a:t>
            </a:r>
            <a:r>
              <a:rPr kumimoji="0" lang="fr-FR" sz="12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/>
                <a:ea typeface="ＭＳ Ｐゴシック"/>
              </a:rPr>
              <a:t> </a:t>
            </a:r>
            <a:r>
              <a:rPr kumimoji="0" lang="fr-FR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ＭＳ Ｐゴシック"/>
              </a:rPr>
              <a:t>: </a:t>
            </a:r>
            <a:r>
              <a:rPr kumimoji="0" lang="fr-FR" sz="12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ＭＳ Ｐゴシック"/>
              </a:rPr>
              <a:t>Xxx</a:t>
            </a:r>
            <a:r>
              <a:rPr kumimoji="0" lang="fr-FR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ＭＳ Ｐゴシック"/>
              </a:rPr>
              <a:t> M€ HT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56C655C2-5031-A8F4-F37C-0C53D35320C8}"/>
              </a:ext>
            </a:extLst>
          </p:cNvPr>
          <p:cNvSpPr/>
          <p:nvPr/>
        </p:nvSpPr>
        <p:spPr>
          <a:xfrm>
            <a:off x="6548287" y="3573441"/>
            <a:ext cx="5498402" cy="3135703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defTabSz="737436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br>
              <a:rPr kumimoji="0" lang="fr-FR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ＭＳ Ｐゴシック"/>
              </a:rPr>
            </a:br>
            <a:endParaRPr kumimoji="0" lang="fr-FR" sz="12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ＭＳ Ｐゴシック"/>
            </a:endParaRPr>
          </a:p>
          <a:p>
            <a:pPr marL="0" marR="0" lvl="0" indent="0" algn="ctr" defTabSz="737436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2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ＭＳ Ｐゴシック"/>
              </a:rPr>
              <a:t>Description de l'opération, principales caractéristiques, enjeux et contraintes spécifiques</a:t>
            </a:r>
            <a:br>
              <a:rPr kumimoji="0" lang="fr-FR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ＭＳ Ｐゴシック"/>
              </a:rPr>
            </a:br>
            <a:endParaRPr kumimoji="0" lang="fr-FR" sz="12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ＭＳ Ｐゴシック"/>
            </a:endParaRP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A08C86A6-DA7D-31E2-A5ED-768D2E6AD2B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090" y="85422"/>
            <a:ext cx="1360763" cy="12632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1707074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569</Words>
  <Application>Microsoft Office PowerPoint</Application>
  <PresentationFormat>Grand écran</PresentationFormat>
  <Paragraphs>75</Paragraphs>
  <Slides>5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5</vt:i4>
      </vt:variant>
    </vt:vector>
  </HeadingPairs>
  <TitlesOfParts>
    <vt:vector size="11" baseType="lpstr">
      <vt:lpstr>Aptos</vt:lpstr>
      <vt:lpstr>Aptos Display</vt:lpstr>
      <vt:lpstr>Arial</vt:lpstr>
      <vt:lpstr>Calibri</vt:lpstr>
      <vt:lpstr>Trebuchet MS</vt:lpstr>
      <vt:lpstr>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Léo Delvit</dc:creator>
  <cp:lastModifiedBy>RANGUIN Anthony</cp:lastModifiedBy>
  <cp:revision>1</cp:revision>
  <dcterms:created xsi:type="dcterms:W3CDTF">2025-04-07T17:03:35Z</dcterms:created>
  <dcterms:modified xsi:type="dcterms:W3CDTF">2025-05-12T16:14:21Z</dcterms:modified>
</cp:coreProperties>
</file>