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66" r:id="rId4"/>
    <p:sldId id="267" r:id="rId5"/>
    <p:sldId id="268" r:id="rId6"/>
    <p:sldId id="275" r:id="rId7"/>
    <p:sldId id="270" r:id="rId8"/>
    <p:sldId id="276" r:id="rId9"/>
    <p:sldId id="271" r:id="rId10"/>
    <p:sldId id="272" r:id="rId11"/>
    <p:sldId id="269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9" autoAdjust="0"/>
    <p:restoredTop sz="94660"/>
  </p:normalViewPr>
  <p:slideViewPr>
    <p:cSldViewPr snapToGrid="0">
      <p:cViewPr varScale="1">
        <p:scale>
          <a:sx n="76" d="100"/>
          <a:sy n="76" d="100"/>
        </p:scale>
        <p:origin x="660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39A99A-3194-49B4-BE46-64913729FD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484F2AA-5ADB-4965-8722-056AA0A8FB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C00325-6D0E-4A72-89CB-23A700022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499-C668-4903-AEFF-BF66897ADCE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102CB7-7D6B-4642-82F0-10D077730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B0B82B-EF06-4C13-8DF7-31D206D6F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0A64-7E2F-497C-B163-05737FC90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00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C1C561-5E2C-4720-B989-D202A94F7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A5D16BE-EC97-43C2-939D-2106B72980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0888CA-7C33-4DC4-BE5F-FE112EFF7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499-C668-4903-AEFF-BF66897ADCE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9342DE-ABDD-4331-BCF2-77FE07874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493AA7-3EB1-43D3-823D-2639F9021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0A64-7E2F-497C-B163-05737FC90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7824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328F6A2-6D7E-4C75-BD71-A85211338B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DD07A22-D60B-4CC0-849F-124E14F34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BE457B-44E1-46A1-9FB2-1DB770978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499-C668-4903-AEFF-BF66897ADCE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116642-6A8E-473D-857A-C73A1C5BB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06A5C-67C6-4F8E-AE4B-4FBC6403A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0A64-7E2F-497C-B163-05737FC90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9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11B48E-C19B-4054-886A-BB80B848A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B595B4D-D8D7-4512-AABE-1EB5AAD8D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419C7D-79FD-4BEB-8812-5FF2BFD75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499-C668-4903-AEFF-BF66897ADCE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5DD4C0-2CED-4489-9CA8-0CDD45440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731C31-9277-47E1-B36B-C9AA045E7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0A64-7E2F-497C-B163-05737FC90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988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DB82FD-9334-4011-90D9-0AEA67803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3F60238-61A5-4AF9-95EF-6E72514D2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591AE5-86A8-4C70-8249-E0625D2A3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499-C668-4903-AEFF-BF66897ADCE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249443-8B09-48EB-B0CB-68F82ECEF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E6C6A-FE5B-4242-9AC2-04A332F46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0A64-7E2F-497C-B163-05737FC90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114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9B2B06-F4AF-4A37-B4E7-7EB676948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A80632-049F-475E-9377-2F41416E01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1CC76AD-92BD-40EB-BC94-F12773119D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FFA7BEE-6E84-4B69-8E95-8CD60A8AA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499-C668-4903-AEFF-BF66897ADCE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C39351-BACA-4D99-8F44-E98556719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D4A0D78-01B0-431F-8844-2E6E9E834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0A64-7E2F-497C-B163-05737FC90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388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CF2AF0-E6FE-42C1-9534-D2929171D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D7191A-D6B4-45AB-82EF-4D2C0EDF1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D915AE-4405-4115-AF8E-C74CF93596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A2863D-350B-4D4F-BD95-B2822AF8C4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D3467EC-05F9-41C1-AE18-38A78EC09D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99FF67B-68B2-47C8-ACD0-1C6016651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499-C668-4903-AEFF-BF66897ADCE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59923A2-8C7C-48F6-91E6-4B5EC8BE8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E3793CB-4B54-4117-B0B9-1D59A23E2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0A64-7E2F-497C-B163-05737FC90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6825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EB671-41A7-41FF-A5E7-8CAE5D93F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2113A1E-232B-4393-9C75-AAD79DC62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499-C668-4903-AEFF-BF66897ADCE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3EEF5AA-FCD7-4032-A241-496E8A8CA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C30D8D-D146-410A-A7D4-CC3B339D0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0A64-7E2F-497C-B163-05737FC90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1092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8336CDC-C5B2-4747-B391-298DF12F8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499-C668-4903-AEFF-BF66897ADCE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A63C4C-C25E-4B1B-A7BB-E287EFDD7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934899-5518-4B68-A6EF-87AAE0A4B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0A64-7E2F-497C-B163-05737FC90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36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CD84C2-D05A-45DC-9F22-69BE6C7C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309D58-F01D-41A5-A197-1E9294CB9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A5569D7-96D4-4975-B7B2-9E0BFE1209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6F0ECF1-1687-48CA-9543-1E059E594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499-C668-4903-AEFF-BF66897ADCE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78AB790-CE5B-49CF-9660-DBC1C02CB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13395E2-63E7-4EB6-86DB-C79D3A7DD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0A64-7E2F-497C-B163-05737FC90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151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641AD8-F414-4F63-B1A8-66B284298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C01F545-55B8-43A5-A721-2C9BEE9151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84E15E-A7B7-42B4-AEB8-68478116F6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5E53D8-C553-4456-BA13-F2BACADFE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499-C668-4903-AEFF-BF66897ADCE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7A1241-4A05-407B-96FC-0263FC778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2EE869-FBC1-471B-ACBE-FD9DCD5A2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0A64-7E2F-497C-B163-05737FC90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823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EC9C86E-DD39-4C65-A0D0-2831F4DA3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707768-F10F-4B8C-ADA3-2105453DA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36818E-AEDE-4DC2-A667-19B0234C4C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A4499-C668-4903-AEFF-BF66897ADCE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1C93C7-4849-4DAF-95BB-37C99AC263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1EA7CE-704D-452E-A3E1-0AE06094A9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90A64-7E2F-497C-B163-05737FC90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524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4AC6C-5AD3-EEED-B371-4AEE29967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F345F6-5F5A-69F3-6C61-F9D0BC466D56}"/>
              </a:ext>
            </a:extLst>
          </p:cNvPr>
          <p:cNvSpPr/>
          <p:nvPr/>
        </p:nvSpPr>
        <p:spPr>
          <a:xfrm>
            <a:off x="1229710" y="4748574"/>
            <a:ext cx="10063812" cy="66215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F113B78-474D-9E1A-E934-1D4FD9C4B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506" y="45970"/>
            <a:ext cx="1007116" cy="8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5">
            <a:extLst>
              <a:ext uri="{FF2B5EF4-FFF2-40B4-BE49-F238E27FC236}">
                <a16:creationId xmlns:a16="http://schemas.microsoft.com/office/drawing/2014/main" id="{FD932A6F-C02D-EB34-94B4-E3AE639ABB24}"/>
              </a:ext>
            </a:extLst>
          </p:cNvPr>
          <p:cNvSpPr txBox="1"/>
          <p:nvPr/>
        </p:nvSpPr>
        <p:spPr>
          <a:xfrm>
            <a:off x="1371600" y="1959402"/>
            <a:ext cx="9264986" cy="12824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00"/>
              </a:lnSpc>
            </a:pPr>
            <a:r>
              <a:rPr lang="en-US" sz="5000" dirty="0">
                <a:solidFill>
                  <a:srgbClr val="1C4497"/>
                </a:solidFill>
                <a:latin typeface="Open Sauce Two Heavy"/>
              </a:rPr>
              <a:t>MARCHE DE MAITRISE D’OEUVRE</a:t>
            </a:r>
          </a:p>
        </p:txBody>
      </p:sp>
      <p:sp>
        <p:nvSpPr>
          <p:cNvPr id="3" name="TextBox 17">
            <a:extLst>
              <a:ext uri="{FF2B5EF4-FFF2-40B4-BE49-F238E27FC236}">
                <a16:creationId xmlns:a16="http://schemas.microsoft.com/office/drawing/2014/main" id="{EC9ECE97-2F41-A8D5-6D6B-1C683E61C23E}"/>
              </a:ext>
            </a:extLst>
          </p:cNvPr>
          <p:cNvSpPr txBox="1"/>
          <p:nvPr/>
        </p:nvSpPr>
        <p:spPr>
          <a:xfrm>
            <a:off x="1371600" y="1116085"/>
            <a:ext cx="6990733" cy="4923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2400" dirty="0">
                <a:solidFill>
                  <a:srgbClr val="136FAA"/>
                </a:solidFill>
                <a:latin typeface="Open Sauce Two Bold"/>
              </a:rPr>
              <a:t>CADRE DE REPONSE</a:t>
            </a:r>
          </a:p>
        </p:txBody>
      </p:sp>
      <p:sp>
        <p:nvSpPr>
          <p:cNvPr id="5" name="TextBox 18">
            <a:extLst>
              <a:ext uri="{FF2B5EF4-FFF2-40B4-BE49-F238E27FC236}">
                <a16:creationId xmlns:a16="http://schemas.microsoft.com/office/drawing/2014/main" id="{A5C38E39-57D3-0E13-7372-23278E4BA2FB}"/>
              </a:ext>
            </a:extLst>
          </p:cNvPr>
          <p:cNvSpPr txBox="1"/>
          <p:nvPr/>
        </p:nvSpPr>
        <p:spPr>
          <a:xfrm>
            <a:off x="1371600" y="3475779"/>
            <a:ext cx="8229599" cy="15004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00"/>
              </a:lnSpc>
            </a:pPr>
            <a:r>
              <a:rPr lang="en-US" sz="2400" dirty="0">
                <a:solidFill>
                  <a:srgbClr val="1C4497"/>
                </a:solidFill>
                <a:latin typeface="Open Sauce Two Ultra-Bold"/>
              </a:rPr>
              <a:t>DEMOLITION / RECONSTRUCTION DE LA BARRE ATELIERS</a:t>
            </a:r>
          </a:p>
          <a:p>
            <a:pPr>
              <a:lnSpc>
                <a:spcPts val="3900"/>
              </a:lnSpc>
            </a:pPr>
            <a:endParaRPr lang="en-US" sz="2400" dirty="0">
              <a:solidFill>
                <a:srgbClr val="1C4497"/>
              </a:solidFill>
              <a:latin typeface="Open Sauce Two Ultra-Bold"/>
            </a:endParaRP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D3BA584C-DBDC-38AB-4732-DCB0E199B460}"/>
              </a:ext>
            </a:extLst>
          </p:cNvPr>
          <p:cNvSpPr txBox="1"/>
          <p:nvPr/>
        </p:nvSpPr>
        <p:spPr>
          <a:xfrm>
            <a:off x="1371600" y="4850010"/>
            <a:ext cx="9264986" cy="4103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dirty="0">
                <a:solidFill>
                  <a:srgbClr val="FF0000"/>
                </a:solidFill>
                <a:latin typeface="Open Sauce Two"/>
              </a:rPr>
              <a:t>“NOM DU GROUPEMENT – </a:t>
            </a:r>
            <a:r>
              <a:rPr lang="en-US" sz="2500" dirty="0" err="1">
                <a:solidFill>
                  <a:srgbClr val="FF0000"/>
                </a:solidFill>
                <a:latin typeface="Open Sauce Two"/>
              </a:rPr>
              <a:t>à</a:t>
            </a:r>
            <a:r>
              <a:rPr lang="en-US" sz="2500" dirty="0">
                <a:solidFill>
                  <a:srgbClr val="FF0000"/>
                </a:solidFill>
                <a:latin typeface="Open Sauce Two"/>
              </a:rPr>
              <a:t> </a:t>
            </a:r>
            <a:r>
              <a:rPr lang="en-US" sz="2500" dirty="0" err="1">
                <a:solidFill>
                  <a:srgbClr val="FF0000"/>
                </a:solidFill>
                <a:latin typeface="Open Sauce Two"/>
              </a:rPr>
              <a:t>compléter</a:t>
            </a:r>
            <a:r>
              <a:rPr lang="en-US" sz="2500" dirty="0">
                <a:solidFill>
                  <a:srgbClr val="FF0000"/>
                </a:solidFill>
                <a:latin typeface="Open Sauce Two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033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6B473-CE7E-E5EF-92C2-27AD08ABE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A22654B-A070-5860-2606-8F3E2214E355}"/>
              </a:ext>
            </a:extLst>
          </p:cNvPr>
          <p:cNvSpPr>
            <a:spLocks noChangeAspect="1"/>
          </p:cNvSpPr>
          <p:nvPr/>
        </p:nvSpPr>
        <p:spPr>
          <a:xfrm>
            <a:off x="179607" y="1026044"/>
            <a:ext cx="4949825" cy="3524501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1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F36883-7D1C-05E9-E397-62FBC2217AA6}"/>
              </a:ext>
            </a:extLst>
          </p:cNvPr>
          <p:cNvSpPr>
            <a:spLocks noChangeAspect="1"/>
          </p:cNvSpPr>
          <p:nvPr/>
        </p:nvSpPr>
        <p:spPr>
          <a:xfrm>
            <a:off x="5340636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2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8AADB-A6F7-D34C-5F93-53B4C7ECF6AF}"/>
              </a:ext>
            </a:extLst>
          </p:cNvPr>
          <p:cNvSpPr>
            <a:spLocks noChangeAspect="1"/>
          </p:cNvSpPr>
          <p:nvPr/>
        </p:nvSpPr>
        <p:spPr>
          <a:xfrm>
            <a:off x="5340636" y="2837962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4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D4A811-8339-0EF4-56D4-6535B930246D}"/>
              </a:ext>
            </a:extLst>
          </p:cNvPr>
          <p:cNvSpPr>
            <a:spLocks noChangeAspect="1"/>
          </p:cNvSpPr>
          <p:nvPr/>
        </p:nvSpPr>
        <p:spPr>
          <a:xfrm>
            <a:off x="8747522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3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B9131E-078A-55A8-EA1C-02B8F4F5A740}"/>
              </a:ext>
            </a:extLst>
          </p:cNvPr>
          <p:cNvSpPr>
            <a:spLocks noChangeAspect="1"/>
          </p:cNvSpPr>
          <p:nvPr/>
        </p:nvSpPr>
        <p:spPr>
          <a:xfrm>
            <a:off x="8747522" y="2836243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5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85E656-8350-946D-E506-FC359FF28D4D}"/>
              </a:ext>
            </a:extLst>
          </p:cNvPr>
          <p:cNvSpPr/>
          <p:nvPr/>
        </p:nvSpPr>
        <p:spPr>
          <a:xfrm>
            <a:off x="34834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MOA 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DBEA156-7E43-8DBF-E1B6-129A103A5145}"/>
              </a:ext>
            </a:extLst>
          </p:cNvPr>
          <p:cNvSpPr/>
          <p:nvPr/>
        </p:nvSpPr>
        <p:spPr>
          <a:xfrm>
            <a:off x="1532709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5484343-AD09-A6A9-CABB-A067E44F751A}"/>
              </a:ext>
            </a:extLst>
          </p:cNvPr>
          <p:cNvSpPr/>
          <p:nvPr/>
        </p:nvSpPr>
        <p:spPr>
          <a:xfrm>
            <a:off x="34834" y="555874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Date de réalisation :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ABBCFC3-1086-0CAE-E272-E5C0FAD1D1B5}"/>
              </a:ext>
            </a:extLst>
          </p:cNvPr>
          <p:cNvSpPr/>
          <p:nvPr/>
        </p:nvSpPr>
        <p:spPr>
          <a:xfrm>
            <a:off x="1532709" y="5558748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D84BFFD-AD67-0B28-4627-EB9A95E979D5}"/>
              </a:ext>
            </a:extLst>
          </p:cNvPr>
          <p:cNvSpPr/>
          <p:nvPr/>
        </p:nvSpPr>
        <p:spPr>
          <a:xfrm>
            <a:off x="34834" y="6007233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Domaine d’activité :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D79A9B4-DF54-EED6-C443-F851F539CAFD}"/>
              </a:ext>
            </a:extLst>
          </p:cNvPr>
          <p:cNvSpPr/>
          <p:nvPr/>
        </p:nvSpPr>
        <p:spPr>
          <a:xfrm>
            <a:off x="1532709" y="6007234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0DFA67C-16AD-A7E0-1BA2-EEC995BF7A64}"/>
              </a:ext>
            </a:extLst>
          </p:cNvPr>
          <p:cNvSpPr/>
          <p:nvPr/>
        </p:nvSpPr>
        <p:spPr>
          <a:xfrm>
            <a:off x="4053840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Localisation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7C93D5-56F2-0C31-84BA-C4F3BB6B3CEA}"/>
              </a:ext>
            </a:extLst>
          </p:cNvPr>
          <p:cNvSpPr/>
          <p:nvPr/>
        </p:nvSpPr>
        <p:spPr>
          <a:xfrm>
            <a:off x="5551715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492ABD-8E36-9DA7-62CA-0DFFDFDD7BFF}"/>
              </a:ext>
            </a:extLst>
          </p:cNvPr>
          <p:cNvSpPr/>
          <p:nvPr/>
        </p:nvSpPr>
        <p:spPr>
          <a:xfrm>
            <a:off x="4053840" y="5558746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Surface :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5AA51A0-B62C-4D0A-3C86-A80ABE9169D8}"/>
              </a:ext>
            </a:extLst>
          </p:cNvPr>
          <p:cNvSpPr/>
          <p:nvPr/>
        </p:nvSpPr>
        <p:spPr>
          <a:xfrm>
            <a:off x="5551715" y="5558747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990D5A3-688F-71C9-2159-9027414B8951}"/>
              </a:ext>
            </a:extLst>
          </p:cNvPr>
          <p:cNvSpPr/>
          <p:nvPr/>
        </p:nvSpPr>
        <p:spPr>
          <a:xfrm>
            <a:off x="4053840" y="6007232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Montant travaux :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162E02-6106-8012-6963-9D346CA1D277}"/>
              </a:ext>
            </a:extLst>
          </p:cNvPr>
          <p:cNvSpPr/>
          <p:nvPr/>
        </p:nvSpPr>
        <p:spPr>
          <a:xfrm>
            <a:off x="5551715" y="6007233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8E2150B-AA38-BEB5-D373-0F3999B34D6E}"/>
              </a:ext>
            </a:extLst>
          </p:cNvPr>
          <p:cNvSpPr/>
          <p:nvPr/>
        </p:nvSpPr>
        <p:spPr>
          <a:xfrm>
            <a:off x="1532709" y="6455718"/>
            <a:ext cx="6074229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7B47972-6D0E-6B57-86A9-04ADDEF1874A}"/>
              </a:ext>
            </a:extLst>
          </p:cNvPr>
          <p:cNvSpPr/>
          <p:nvPr/>
        </p:nvSpPr>
        <p:spPr>
          <a:xfrm>
            <a:off x="10830715" y="6406208"/>
            <a:ext cx="1129907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Référence 2/3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C50E2E7-EEEB-653B-34D3-6532854A8279}"/>
              </a:ext>
            </a:extLst>
          </p:cNvPr>
          <p:cNvSpPr/>
          <p:nvPr/>
        </p:nvSpPr>
        <p:spPr>
          <a:xfrm>
            <a:off x="-1" y="607391"/>
            <a:ext cx="9549487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 Candidature </a:t>
            </a:r>
            <a:r>
              <a:rPr lang="fr-FR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n°XX</a:t>
            </a:r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 : NOM ARCHITECTE / Cotraitant 1 / Cotraitant 2 / Cotraitant 3 / Etc…</a:t>
            </a: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DC0CF14-4C74-B742-8B8C-79FFE30D22EE}"/>
              </a:ext>
            </a:extLst>
          </p:cNvPr>
          <p:cNvSpPr/>
          <p:nvPr/>
        </p:nvSpPr>
        <p:spPr>
          <a:xfrm>
            <a:off x="34834" y="4661770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Nom de l’opération :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4A5DBC7-B183-0635-E072-16D753C0BAC2}"/>
              </a:ext>
            </a:extLst>
          </p:cNvPr>
          <p:cNvSpPr/>
          <p:nvPr/>
        </p:nvSpPr>
        <p:spPr>
          <a:xfrm>
            <a:off x="1532709" y="4661771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BECEC48-5761-9912-B339-9689E1A864AC}"/>
              </a:ext>
            </a:extLst>
          </p:cNvPr>
          <p:cNvSpPr/>
          <p:nvPr/>
        </p:nvSpPr>
        <p:spPr>
          <a:xfrm>
            <a:off x="4053840" y="466176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Nature 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D7D171E-F3E7-4DDC-7C6C-7687E5809214}"/>
              </a:ext>
            </a:extLst>
          </p:cNvPr>
          <p:cNvSpPr/>
          <p:nvPr/>
        </p:nvSpPr>
        <p:spPr>
          <a:xfrm>
            <a:off x="5551715" y="466177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E4E19FF-B37E-F766-0DA4-235962CF3C3D}"/>
              </a:ext>
            </a:extLst>
          </p:cNvPr>
          <p:cNvSpPr/>
          <p:nvPr/>
        </p:nvSpPr>
        <p:spPr>
          <a:xfrm>
            <a:off x="7794171" y="5288784"/>
            <a:ext cx="944276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Détail :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BE092B0-216E-3986-B124-13581144F3F0}"/>
              </a:ext>
            </a:extLst>
          </p:cNvPr>
          <p:cNvSpPr/>
          <p:nvPr/>
        </p:nvSpPr>
        <p:spPr>
          <a:xfrm>
            <a:off x="8738447" y="5365501"/>
            <a:ext cx="3222175" cy="10151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39ACB36-E356-E7FB-AAAE-FD2DD37F3E62}"/>
              </a:ext>
            </a:extLst>
          </p:cNvPr>
          <p:cNvSpPr/>
          <p:nvPr/>
        </p:nvSpPr>
        <p:spPr>
          <a:xfrm>
            <a:off x="8007235" y="4593680"/>
            <a:ext cx="1827144" cy="601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Ratio montant construction  </a:t>
            </a:r>
          </a:p>
          <a:p>
            <a:pPr algn="r"/>
            <a:r>
              <a:rPr lang="fr-FR" sz="1200" b="1" dirty="0">
                <a:solidFill>
                  <a:schemeClr val="accent1"/>
                </a:solidFill>
              </a:rPr>
              <a:t>€ HT / m² SDP :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40980D8-E6D1-A6CE-4F20-6A4FF73C9CFF}"/>
              </a:ext>
            </a:extLst>
          </p:cNvPr>
          <p:cNvSpPr/>
          <p:nvPr/>
        </p:nvSpPr>
        <p:spPr>
          <a:xfrm>
            <a:off x="9897793" y="4661770"/>
            <a:ext cx="1497875" cy="533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D8B6C5-3F15-5A8A-6E76-FD57323348D9}"/>
              </a:ext>
            </a:extLst>
          </p:cNvPr>
          <p:cNvSpPr/>
          <p:nvPr/>
        </p:nvSpPr>
        <p:spPr>
          <a:xfrm>
            <a:off x="0" y="114913"/>
            <a:ext cx="9083842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accent1"/>
                </a:solidFill>
              </a:rPr>
              <a:t>UEAJ – Démolition / Reconstruction de la Barre Ateliers – Références BE Environnement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CE18121-50DD-C125-D5B8-67DF8C061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506" y="45970"/>
            <a:ext cx="1007116" cy="8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0E83F2A-799B-F48E-E539-59F7AEF93A3F}"/>
              </a:ext>
            </a:extLst>
          </p:cNvPr>
          <p:cNvSpPr/>
          <p:nvPr/>
        </p:nvSpPr>
        <p:spPr>
          <a:xfrm>
            <a:off x="34834" y="645571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Performances environnementales :</a:t>
            </a:r>
          </a:p>
        </p:txBody>
      </p:sp>
    </p:spTree>
    <p:extLst>
      <p:ext uri="{BB962C8B-B14F-4D97-AF65-F5344CB8AC3E}">
        <p14:creationId xmlns:p14="http://schemas.microsoft.com/office/powerpoint/2010/main" val="3492579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6CDA6D9-A446-4A9B-BC36-CFC0C0A12EFF}"/>
              </a:ext>
            </a:extLst>
          </p:cNvPr>
          <p:cNvSpPr>
            <a:spLocks noChangeAspect="1"/>
          </p:cNvSpPr>
          <p:nvPr/>
        </p:nvSpPr>
        <p:spPr>
          <a:xfrm>
            <a:off x="179607" y="1026044"/>
            <a:ext cx="4949825" cy="3524501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1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C2F156-758A-4342-B9D6-242FE85CC34B}"/>
              </a:ext>
            </a:extLst>
          </p:cNvPr>
          <p:cNvSpPr>
            <a:spLocks noChangeAspect="1"/>
          </p:cNvSpPr>
          <p:nvPr/>
        </p:nvSpPr>
        <p:spPr>
          <a:xfrm>
            <a:off x="5340636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2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771207-3302-400F-B3F1-0BAE4E7ED92D}"/>
              </a:ext>
            </a:extLst>
          </p:cNvPr>
          <p:cNvSpPr>
            <a:spLocks noChangeAspect="1"/>
          </p:cNvSpPr>
          <p:nvPr/>
        </p:nvSpPr>
        <p:spPr>
          <a:xfrm>
            <a:off x="5340636" y="2837962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4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C83EE17-92B6-404A-AB4C-EED3155C076A}"/>
              </a:ext>
            </a:extLst>
          </p:cNvPr>
          <p:cNvSpPr>
            <a:spLocks noChangeAspect="1"/>
          </p:cNvSpPr>
          <p:nvPr/>
        </p:nvSpPr>
        <p:spPr>
          <a:xfrm>
            <a:off x="8747522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3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5A9FD2-EAD3-43A1-9548-378270C8923B}"/>
              </a:ext>
            </a:extLst>
          </p:cNvPr>
          <p:cNvSpPr>
            <a:spLocks noChangeAspect="1"/>
          </p:cNvSpPr>
          <p:nvPr/>
        </p:nvSpPr>
        <p:spPr>
          <a:xfrm>
            <a:off x="8747522" y="2836243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5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DCF9DA-3D2B-417D-AD41-A53F6F591DBA}"/>
              </a:ext>
            </a:extLst>
          </p:cNvPr>
          <p:cNvSpPr/>
          <p:nvPr/>
        </p:nvSpPr>
        <p:spPr>
          <a:xfrm>
            <a:off x="34834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MOA 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A299F1-2E81-4852-A369-2FF2380C29EA}"/>
              </a:ext>
            </a:extLst>
          </p:cNvPr>
          <p:cNvSpPr/>
          <p:nvPr/>
        </p:nvSpPr>
        <p:spPr>
          <a:xfrm>
            <a:off x="1532709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7E3945E-AB0B-4B02-A882-3C9E576D281D}"/>
              </a:ext>
            </a:extLst>
          </p:cNvPr>
          <p:cNvSpPr/>
          <p:nvPr/>
        </p:nvSpPr>
        <p:spPr>
          <a:xfrm>
            <a:off x="34834" y="555874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Date de réalisation :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C9DEF8-7603-48CA-B36A-10C789EC55BA}"/>
              </a:ext>
            </a:extLst>
          </p:cNvPr>
          <p:cNvSpPr/>
          <p:nvPr/>
        </p:nvSpPr>
        <p:spPr>
          <a:xfrm>
            <a:off x="1532709" y="5558748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ADF8D22-226C-4CE7-BDBA-5E428FF2CF1D}"/>
              </a:ext>
            </a:extLst>
          </p:cNvPr>
          <p:cNvSpPr/>
          <p:nvPr/>
        </p:nvSpPr>
        <p:spPr>
          <a:xfrm>
            <a:off x="34834" y="6007233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Domaine d’activité :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C4D4230-7BBB-40E4-9891-33DB55E5EF29}"/>
              </a:ext>
            </a:extLst>
          </p:cNvPr>
          <p:cNvSpPr/>
          <p:nvPr/>
        </p:nvSpPr>
        <p:spPr>
          <a:xfrm>
            <a:off x="1532709" y="6007234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93C570F-9089-4655-AE99-581C4FEB971B}"/>
              </a:ext>
            </a:extLst>
          </p:cNvPr>
          <p:cNvSpPr/>
          <p:nvPr/>
        </p:nvSpPr>
        <p:spPr>
          <a:xfrm>
            <a:off x="4053840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Localisation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E1E0FA2-175E-43F2-9625-9D009BA3FEC6}"/>
              </a:ext>
            </a:extLst>
          </p:cNvPr>
          <p:cNvSpPr/>
          <p:nvPr/>
        </p:nvSpPr>
        <p:spPr>
          <a:xfrm>
            <a:off x="5551715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AA0DC8E-F546-4817-8E82-5056B3171FF6}"/>
              </a:ext>
            </a:extLst>
          </p:cNvPr>
          <p:cNvSpPr/>
          <p:nvPr/>
        </p:nvSpPr>
        <p:spPr>
          <a:xfrm>
            <a:off x="4053840" y="5558746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Surface :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AD8C8C-E872-415E-A5C5-21D686383671}"/>
              </a:ext>
            </a:extLst>
          </p:cNvPr>
          <p:cNvSpPr/>
          <p:nvPr/>
        </p:nvSpPr>
        <p:spPr>
          <a:xfrm>
            <a:off x="5551715" y="5558747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BC8BE47-F6FD-45CE-B248-B967105E296D}"/>
              </a:ext>
            </a:extLst>
          </p:cNvPr>
          <p:cNvSpPr/>
          <p:nvPr/>
        </p:nvSpPr>
        <p:spPr>
          <a:xfrm>
            <a:off x="4053840" y="6007232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Montant travaux :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EECDCB5-892A-45EC-BE93-FB7174A6520B}"/>
              </a:ext>
            </a:extLst>
          </p:cNvPr>
          <p:cNvSpPr/>
          <p:nvPr/>
        </p:nvSpPr>
        <p:spPr>
          <a:xfrm>
            <a:off x="5551715" y="6007233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A196357-AB0C-4179-A31A-1A2AB6499A47}"/>
              </a:ext>
            </a:extLst>
          </p:cNvPr>
          <p:cNvSpPr/>
          <p:nvPr/>
        </p:nvSpPr>
        <p:spPr>
          <a:xfrm>
            <a:off x="1532709" y="6455718"/>
            <a:ext cx="6074229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F15925C-AC46-4F7E-8BDE-2CD012C6EE8F}"/>
              </a:ext>
            </a:extLst>
          </p:cNvPr>
          <p:cNvSpPr/>
          <p:nvPr/>
        </p:nvSpPr>
        <p:spPr>
          <a:xfrm>
            <a:off x="10830715" y="6406208"/>
            <a:ext cx="1129907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Référence 3/3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3EA48EC-77F9-4C03-B8BA-F086BF732B21}"/>
              </a:ext>
            </a:extLst>
          </p:cNvPr>
          <p:cNvSpPr/>
          <p:nvPr/>
        </p:nvSpPr>
        <p:spPr>
          <a:xfrm>
            <a:off x="-1" y="607391"/>
            <a:ext cx="9549487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 Candidature </a:t>
            </a:r>
            <a:r>
              <a:rPr lang="fr-FR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n°XX</a:t>
            </a:r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 : NOM ARCHITECTE / Cotraitant 1 / Cotraitant 2 / Cotraitant 3 / Etc…</a:t>
            </a: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9285EC4-A5A7-4DEB-B039-9AEEBF727E6E}"/>
              </a:ext>
            </a:extLst>
          </p:cNvPr>
          <p:cNvSpPr/>
          <p:nvPr/>
        </p:nvSpPr>
        <p:spPr>
          <a:xfrm>
            <a:off x="34834" y="4661770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Nom de l’opération :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073C7E-064B-4293-8A17-845C7A4B1F2F}"/>
              </a:ext>
            </a:extLst>
          </p:cNvPr>
          <p:cNvSpPr/>
          <p:nvPr/>
        </p:nvSpPr>
        <p:spPr>
          <a:xfrm>
            <a:off x="1532709" y="4661771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CB85F7F-1181-4911-ABF8-F6CCF7646848}"/>
              </a:ext>
            </a:extLst>
          </p:cNvPr>
          <p:cNvSpPr/>
          <p:nvPr/>
        </p:nvSpPr>
        <p:spPr>
          <a:xfrm>
            <a:off x="4053840" y="466176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Nature 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874C523-53E9-466E-9BF6-678CA0A2B7B6}"/>
              </a:ext>
            </a:extLst>
          </p:cNvPr>
          <p:cNvSpPr/>
          <p:nvPr/>
        </p:nvSpPr>
        <p:spPr>
          <a:xfrm>
            <a:off x="5551715" y="466177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A1C571-6C62-43D0-ADC4-B4E03CB03EF0}"/>
              </a:ext>
            </a:extLst>
          </p:cNvPr>
          <p:cNvSpPr/>
          <p:nvPr/>
        </p:nvSpPr>
        <p:spPr>
          <a:xfrm>
            <a:off x="7794171" y="5288784"/>
            <a:ext cx="944276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Détail :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749FA2B-29FE-497D-97E8-8C8949095279}"/>
              </a:ext>
            </a:extLst>
          </p:cNvPr>
          <p:cNvSpPr/>
          <p:nvPr/>
        </p:nvSpPr>
        <p:spPr>
          <a:xfrm>
            <a:off x="8738447" y="5365501"/>
            <a:ext cx="3222175" cy="10151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0D801E1-707A-4848-9A82-BF856A2127A6}"/>
              </a:ext>
            </a:extLst>
          </p:cNvPr>
          <p:cNvSpPr/>
          <p:nvPr/>
        </p:nvSpPr>
        <p:spPr>
          <a:xfrm>
            <a:off x="8007235" y="4593680"/>
            <a:ext cx="1827144" cy="601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Ratio montant construction  </a:t>
            </a:r>
          </a:p>
          <a:p>
            <a:pPr algn="r"/>
            <a:r>
              <a:rPr lang="fr-FR" sz="1200" b="1" dirty="0">
                <a:solidFill>
                  <a:schemeClr val="accent1"/>
                </a:solidFill>
              </a:rPr>
              <a:t>€ HT / m² SDP :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914968C-CFE2-44AF-90F9-F1AF086ECB86}"/>
              </a:ext>
            </a:extLst>
          </p:cNvPr>
          <p:cNvSpPr/>
          <p:nvPr/>
        </p:nvSpPr>
        <p:spPr>
          <a:xfrm>
            <a:off x="9897793" y="4661770"/>
            <a:ext cx="1497875" cy="533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1401EA-E101-7D0A-F65A-4B6DF68EF607}"/>
              </a:ext>
            </a:extLst>
          </p:cNvPr>
          <p:cNvSpPr/>
          <p:nvPr/>
        </p:nvSpPr>
        <p:spPr>
          <a:xfrm>
            <a:off x="0" y="114913"/>
            <a:ext cx="9083842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accent1"/>
                </a:solidFill>
              </a:rPr>
              <a:t>UEAJ – Démolition / Reconstruction de la Barre Ateliers – Références BE Environnement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4E13CAD-BE58-D6A6-66ED-345B8518C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506" y="45970"/>
            <a:ext cx="1007116" cy="8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8F11AFF-A189-38B2-BA11-E978B4FA0089}"/>
              </a:ext>
            </a:extLst>
          </p:cNvPr>
          <p:cNvSpPr/>
          <p:nvPr/>
        </p:nvSpPr>
        <p:spPr>
          <a:xfrm>
            <a:off x="34834" y="645571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Performances environnementales :</a:t>
            </a:r>
          </a:p>
        </p:txBody>
      </p:sp>
    </p:spTree>
    <p:extLst>
      <p:ext uri="{BB962C8B-B14F-4D97-AF65-F5344CB8AC3E}">
        <p14:creationId xmlns:p14="http://schemas.microsoft.com/office/powerpoint/2010/main" val="3336484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AD83D-1ADC-D5F7-2F8B-570E3C0C8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C9FF8C0-C758-2FE8-B8DB-E620DDDD6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506" y="45970"/>
            <a:ext cx="1007116" cy="8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5">
            <a:extLst>
              <a:ext uri="{FF2B5EF4-FFF2-40B4-BE49-F238E27FC236}">
                <a16:creationId xmlns:a16="http://schemas.microsoft.com/office/drawing/2014/main" id="{47AD53BC-AD17-1824-5D5E-634DD3FDFB2E}"/>
              </a:ext>
            </a:extLst>
          </p:cNvPr>
          <p:cNvSpPr txBox="1"/>
          <p:nvPr/>
        </p:nvSpPr>
        <p:spPr>
          <a:xfrm>
            <a:off x="1342572" y="2438174"/>
            <a:ext cx="7336971" cy="33213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fr-FR" sz="5000" dirty="0">
                <a:solidFill>
                  <a:srgbClr val="1C4497"/>
                </a:solidFill>
                <a:latin typeface="Open Sauce Two Heavy"/>
              </a:rPr>
              <a:t>Références</a:t>
            </a:r>
            <a:r>
              <a:rPr lang="en-US" sz="5000" dirty="0">
                <a:solidFill>
                  <a:srgbClr val="1C4497"/>
                </a:solidFill>
                <a:latin typeface="Open Sauce Two Heavy"/>
              </a:rPr>
              <a:t> de </a:t>
            </a:r>
            <a:r>
              <a:rPr lang="en-US" sz="5000" dirty="0" err="1">
                <a:solidFill>
                  <a:srgbClr val="1C4497"/>
                </a:solidFill>
                <a:latin typeface="Open Sauce Two Heavy"/>
              </a:rPr>
              <a:t>l’architecte</a:t>
            </a:r>
            <a:endParaRPr lang="en-US" sz="5000" dirty="0">
              <a:solidFill>
                <a:srgbClr val="1C4497"/>
              </a:solidFill>
              <a:latin typeface="Open Sauce Two Heavy"/>
            </a:endParaRPr>
          </a:p>
          <a:p>
            <a:pPr>
              <a:lnSpc>
                <a:spcPct val="150000"/>
              </a:lnSpc>
            </a:pPr>
            <a:endParaRPr lang="en-US" sz="5000" dirty="0">
              <a:solidFill>
                <a:srgbClr val="1C4497"/>
              </a:solidFill>
              <a:latin typeface="Open Sauce Two Heavy"/>
            </a:endParaRPr>
          </a:p>
          <a:p>
            <a:pPr>
              <a:lnSpc>
                <a:spcPct val="150000"/>
              </a:lnSpc>
            </a:pPr>
            <a:endParaRPr lang="en-US" sz="5000" dirty="0">
              <a:solidFill>
                <a:srgbClr val="1C4497"/>
              </a:solidFill>
              <a:latin typeface="Open Sauce Two Heavy"/>
            </a:endParaRPr>
          </a:p>
        </p:txBody>
      </p:sp>
    </p:spTree>
    <p:extLst>
      <p:ext uri="{BB962C8B-B14F-4D97-AF65-F5344CB8AC3E}">
        <p14:creationId xmlns:p14="http://schemas.microsoft.com/office/powerpoint/2010/main" val="1453014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F099592-6866-46F1-A38A-E4CFCD0C676E}"/>
              </a:ext>
            </a:extLst>
          </p:cNvPr>
          <p:cNvSpPr/>
          <p:nvPr/>
        </p:nvSpPr>
        <p:spPr>
          <a:xfrm>
            <a:off x="0" y="114913"/>
            <a:ext cx="9083842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accent1"/>
                </a:solidFill>
              </a:rPr>
              <a:t>UEAJ – Démolition / Reconstruction de la Barre Ateliers – Références de l’architecte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CDA6D9-A446-4A9B-BC36-CFC0C0A12EFF}"/>
              </a:ext>
            </a:extLst>
          </p:cNvPr>
          <p:cNvSpPr>
            <a:spLocks noChangeAspect="1"/>
          </p:cNvSpPr>
          <p:nvPr/>
        </p:nvSpPr>
        <p:spPr>
          <a:xfrm>
            <a:off x="179607" y="1026044"/>
            <a:ext cx="4949825" cy="3524501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1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C2F156-758A-4342-B9D6-242FE85CC34B}"/>
              </a:ext>
            </a:extLst>
          </p:cNvPr>
          <p:cNvSpPr>
            <a:spLocks noChangeAspect="1"/>
          </p:cNvSpPr>
          <p:nvPr/>
        </p:nvSpPr>
        <p:spPr>
          <a:xfrm>
            <a:off x="5340636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2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771207-3302-400F-B3F1-0BAE4E7ED92D}"/>
              </a:ext>
            </a:extLst>
          </p:cNvPr>
          <p:cNvSpPr>
            <a:spLocks noChangeAspect="1"/>
          </p:cNvSpPr>
          <p:nvPr/>
        </p:nvSpPr>
        <p:spPr>
          <a:xfrm>
            <a:off x="5340636" y="2837962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4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C83EE17-92B6-404A-AB4C-EED3155C076A}"/>
              </a:ext>
            </a:extLst>
          </p:cNvPr>
          <p:cNvSpPr>
            <a:spLocks noChangeAspect="1"/>
          </p:cNvSpPr>
          <p:nvPr/>
        </p:nvSpPr>
        <p:spPr>
          <a:xfrm>
            <a:off x="8747522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3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5A9FD2-EAD3-43A1-9548-378270C8923B}"/>
              </a:ext>
            </a:extLst>
          </p:cNvPr>
          <p:cNvSpPr>
            <a:spLocks noChangeAspect="1"/>
          </p:cNvSpPr>
          <p:nvPr/>
        </p:nvSpPr>
        <p:spPr>
          <a:xfrm>
            <a:off x="8747522" y="2836243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5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DCF9DA-3D2B-417D-AD41-A53F6F591DBA}"/>
              </a:ext>
            </a:extLst>
          </p:cNvPr>
          <p:cNvSpPr/>
          <p:nvPr/>
        </p:nvSpPr>
        <p:spPr>
          <a:xfrm>
            <a:off x="34834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MOA 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A299F1-2E81-4852-A369-2FF2380C29EA}"/>
              </a:ext>
            </a:extLst>
          </p:cNvPr>
          <p:cNvSpPr/>
          <p:nvPr/>
        </p:nvSpPr>
        <p:spPr>
          <a:xfrm>
            <a:off x="1532709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7E3945E-AB0B-4B02-A882-3C9E576D281D}"/>
              </a:ext>
            </a:extLst>
          </p:cNvPr>
          <p:cNvSpPr/>
          <p:nvPr/>
        </p:nvSpPr>
        <p:spPr>
          <a:xfrm>
            <a:off x="34834" y="555874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Date de réalisation :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C9DEF8-7603-48CA-B36A-10C789EC55BA}"/>
              </a:ext>
            </a:extLst>
          </p:cNvPr>
          <p:cNvSpPr/>
          <p:nvPr/>
        </p:nvSpPr>
        <p:spPr>
          <a:xfrm>
            <a:off x="1532709" y="5558748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ADF8D22-226C-4CE7-BDBA-5E428FF2CF1D}"/>
              </a:ext>
            </a:extLst>
          </p:cNvPr>
          <p:cNvSpPr/>
          <p:nvPr/>
        </p:nvSpPr>
        <p:spPr>
          <a:xfrm>
            <a:off x="34834" y="6007233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Domaine d’activité :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C4D4230-7BBB-40E4-9891-33DB55E5EF29}"/>
              </a:ext>
            </a:extLst>
          </p:cNvPr>
          <p:cNvSpPr/>
          <p:nvPr/>
        </p:nvSpPr>
        <p:spPr>
          <a:xfrm>
            <a:off x="1532709" y="6007234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93C570F-9089-4655-AE99-581C4FEB971B}"/>
              </a:ext>
            </a:extLst>
          </p:cNvPr>
          <p:cNvSpPr/>
          <p:nvPr/>
        </p:nvSpPr>
        <p:spPr>
          <a:xfrm>
            <a:off x="4053840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Localisation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E1E0FA2-175E-43F2-9625-9D009BA3FEC6}"/>
              </a:ext>
            </a:extLst>
          </p:cNvPr>
          <p:cNvSpPr/>
          <p:nvPr/>
        </p:nvSpPr>
        <p:spPr>
          <a:xfrm>
            <a:off x="5551715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AA0DC8E-F546-4817-8E82-5056B3171FF6}"/>
              </a:ext>
            </a:extLst>
          </p:cNvPr>
          <p:cNvSpPr/>
          <p:nvPr/>
        </p:nvSpPr>
        <p:spPr>
          <a:xfrm>
            <a:off x="4053840" y="5558746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Surface :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AD8C8C-E872-415E-A5C5-21D686383671}"/>
              </a:ext>
            </a:extLst>
          </p:cNvPr>
          <p:cNvSpPr/>
          <p:nvPr/>
        </p:nvSpPr>
        <p:spPr>
          <a:xfrm>
            <a:off x="5551715" y="5558747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BC8BE47-F6FD-45CE-B248-B967105E296D}"/>
              </a:ext>
            </a:extLst>
          </p:cNvPr>
          <p:cNvSpPr/>
          <p:nvPr/>
        </p:nvSpPr>
        <p:spPr>
          <a:xfrm>
            <a:off x="4053840" y="6007232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Montant travaux :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EECDCB5-892A-45EC-BE93-FB7174A6520B}"/>
              </a:ext>
            </a:extLst>
          </p:cNvPr>
          <p:cNvSpPr/>
          <p:nvPr/>
        </p:nvSpPr>
        <p:spPr>
          <a:xfrm>
            <a:off x="5551715" y="6007233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7B64EC0-4CD0-488B-B87B-DBCAD025FD88}"/>
              </a:ext>
            </a:extLst>
          </p:cNvPr>
          <p:cNvSpPr/>
          <p:nvPr/>
        </p:nvSpPr>
        <p:spPr>
          <a:xfrm>
            <a:off x="34834" y="645571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Performances environnementales :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A196357-AB0C-4179-A31A-1A2AB6499A47}"/>
              </a:ext>
            </a:extLst>
          </p:cNvPr>
          <p:cNvSpPr/>
          <p:nvPr/>
        </p:nvSpPr>
        <p:spPr>
          <a:xfrm>
            <a:off x="1532709" y="6455718"/>
            <a:ext cx="6074229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AE591DA-DBEE-4D6B-8D8D-A4834FDABAFA}"/>
              </a:ext>
            </a:extLst>
          </p:cNvPr>
          <p:cNvSpPr/>
          <p:nvPr/>
        </p:nvSpPr>
        <p:spPr>
          <a:xfrm>
            <a:off x="7794171" y="5288784"/>
            <a:ext cx="944276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Détail :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26D1206-012C-4449-9755-A0D695F903C8}"/>
              </a:ext>
            </a:extLst>
          </p:cNvPr>
          <p:cNvSpPr/>
          <p:nvPr/>
        </p:nvSpPr>
        <p:spPr>
          <a:xfrm>
            <a:off x="8738447" y="5365501"/>
            <a:ext cx="3222175" cy="10151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F15925C-AC46-4F7E-8BDE-2CD012C6EE8F}"/>
              </a:ext>
            </a:extLst>
          </p:cNvPr>
          <p:cNvSpPr/>
          <p:nvPr/>
        </p:nvSpPr>
        <p:spPr>
          <a:xfrm>
            <a:off x="10830715" y="6406208"/>
            <a:ext cx="1129907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Référence 1/3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3EA48EC-77F9-4C03-B8BA-F086BF732B21}"/>
              </a:ext>
            </a:extLst>
          </p:cNvPr>
          <p:cNvSpPr/>
          <p:nvPr/>
        </p:nvSpPr>
        <p:spPr>
          <a:xfrm>
            <a:off x="-1" y="607391"/>
            <a:ext cx="9549487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 Candidature </a:t>
            </a:r>
            <a:r>
              <a:rPr lang="fr-FR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n°XX</a:t>
            </a:r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 : NOM ARCHITECTE / Cotraitant 1 / Cotraitant 2 / Cotraitant 3 / Etc…</a:t>
            </a: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9285EC4-A5A7-4DEB-B039-9AEEBF727E6E}"/>
              </a:ext>
            </a:extLst>
          </p:cNvPr>
          <p:cNvSpPr/>
          <p:nvPr/>
        </p:nvSpPr>
        <p:spPr>
          <a:xfrm>
            <a:off x="34834" y="4661770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Nom de l’opération :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073C7E-064B-4293-8A17-845C7A4B1F2F}"/>
              </a:ext>
            </a:extLst>
          </p:cNvPr>
          <p:cNvSpPr/>
          <p:nvPr/>
        </p:nvSpPr>
        <p:spPr>
          <a:xfrm>
            <a:off x="1532709" y="4661771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CB85F7F-1181-4911-ABF8-F6CCF7646848}"/>
              </a:ext>
            </a:extLst>
          </p:cNvPr>
          <p:cNvSpPr/>
          <p:nvPr/>
        </p:nvSpPr>
        <p:spPr>
          <a:xfrm>
            <a:off x="4053840" y="466176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Nature 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874C523-53E9-466E-9BF6-678CA0A2B7B6}"/>
              </a:ext>
            </a:extLst>
          </p:cNvPr>
          <p:cNvSpPr/>
          <p:nvPr/>
        </p:nvSpPr>
        <p:spPr>
          <a:xfrm>
            <a:off x="5551715" y="466177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7E742EA-68A2-4C2B-8283-900AF549BB05}"/>
              </a:ext>
            </a:extLst>
          </p:cNvPr>
          <p:cNvSpPr/>
          <p:nvPr/>
        </p:nvSpPr>
        <p:spPr>
          <a:xfrm>
            <a:off x="3696790" y="2560791"/>
            <a:ext cx="3910148" cy="91159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2"/>
                </a:solidFill>
              </a:rPr>
              <a:t>Insérer 2 à 5 photos du projet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BF484C0-D614-4D92-B0F6-C3FA9DDBEFCE}"/>
              </a:ext>
            </a:extLst>
          </p:cNvPr>
          <p:cNvSpPr/>
          <p:nvPr/>
        </p:nvSpPr>
        <p:spPr>
          <a:xfrm>
            <a:off x="783771" y="1428838"/>
            <a:ext cx="3147701" cy="55097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2"/>
                </a:solidFill>
              </a:rPr>
              <a:t>Remplir le nom de l’architecte mandataire et des cotraitants</a:t>
            </a:r>
          </a:p>
        </p:txBody>
      </p: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7CB7D99E-F209-4FA4-8F8D-D2B1B19FF26D}"/>
              </a:ext>
            </a:extLst>
          </p:cNvPr>
          <p:cNvCxnSpPr>
            <a:cxnSpLocks/>
            <a:stCxn id="52" idx="0"/>
          </p:cNvCxnSpPr>
          <p:nvPr/>
        </p:nvCxnSpPr>
        <p:spPr>
          <a:xfrm flipV="1">
            <a:off x="2357622" y="880870"/>
            <a:ext cx="124321" cy="54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717E4959-F97A-4A2A-AF76-59F8F6CE5E58}"/>
              </a:ext>
            </a:extLst>
          </p:cNvPr>
          <p:cNvCxnSpPr>
            <a:cxnSpLocks/>
            <a:stCxn id="55" idx="2"/>
          </p:cNvCxnSpPr>
          <p:nvPr/>
        </p:nvCxnSpPr>
        <p:spPr>
          <a:xfrm>
            <a:off x="3931472" y="4722160"/>
            <a:ext cx="424423" cy="1015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394B92B0-595A-4790-A7D1-25BC944EF622}"/>
              </a:ext>
            </a:extLst>
          </p:cNvPr>
          <p:cNvSpPr/>
          <p:nvPr/>
        </p:nvSpPr>
        <p:spPr>
          <a:xfrm>
            <a:off x="2357621" y="4171184"/>
            <a:ext cx="3147701" cy="55097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2"/>
                </a:solidFill>
              </a:rPr>
              <a:t>Remplir les renseignements demandés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924DC9D-0B48-44C9-975F-661730A4741A}"/>
              </a:ext>
            </a:extLst>
          </p:cNvPr>
          <p:cNvSpPr/>
          <p:nvPr/>
        </p:nvSpPr>
        <p:spPr>
          <a:xfrm>
            <a:off x="8007235" y="4593680"/>
            <a:ext cx="1827144" cy="601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Ratio montant construction  </a:t>
            </a:r>
          </a:p>
          <a:p>
            <a:pPr algn="r"/>
            <a:r>
              <a:rPr lang="fr-FR" sz="1200" b="1" dirty="0">
                <a:solidFill>
                  <a:schemeClr val="accent1"/>
                </a:solidFill>
              </a:rPr>
              <a:t>€ HT / m² SDP :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733609-6A6F-4973-ABC2-6EBA5EB46758}"/>
              </a:ext>
            </a:extLst>
          </p:cNvPr>
          <p:cNvSpPr/>
          <p:nvPr/>
        </p:nvSpPr>
        <p:spPr>
          <a:xfrm>
            <a:off x="9897793" y="4661770"/>
            <a:ext cx="1497875" cy="533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68EEB04-096F-07DA-A770-0DEB6CC9A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506" y="45970"/>
            <a:ext cx="1007116" cy="8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720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6CDA6D9-A446-4A9B-BC36-CFC0C0A12EFF}"/>
              </a:ext>
            </a:extLst>
          </p:cNvPr>
          <p:cNvSpPr>
            <a:spLocks noChangeAspect="1"/>
          </p:cNvSpPr>
          <p:nvPr/>
        </p:nvSpPr>
        <p:spPr>
          <a:xfrm>
            <a:off x="179607" y="1026044"/>
            <a:ext cx="4949825" cy="3524501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1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C2F156-758A-4342-B9D6-242FE85CC34B}"/>
              </a:ext>
            </a:extLst>
          </p:cNvPr>
          <p:cNvSpPr>
            <a:spLocks noChangeAspect="1"/>
          </p:cNvSpPr>
          <p:nvPr/>
        </p:nvSpPr>
        <p:spPr>
          <a:xfrm>
            <a:off x="5340636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2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771207-3302-400F-B3F1-0BAE4E7ED92D}"/>
              </a:ext>
            </a:extLst>
          </p:cNvPr>
          <p:cNvSpPr>
            <a:spLocks noChangeAspect="1"/>
          </p:cNvSpPr>
          <p:nvPr/>
        </p:nvSpPr>
        <p:spPr>
          <a:xfrm>
            <a:off x="5340636" y="2837962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4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C83EE17-92B6-404A-AB4C-EED3155C076A}"/>
              </a:ext>
            </a:extLst>
          </p:cNvPr>
          <p:cNvSpPr>
            <a:spLocks noChangeAspect="1"/>
          </p:cNvSpPr>
          <p:nvPr/>
        </p:nvSpPr>
        <p:spPr>
          <a:xfrm>
            <a:off x="8747522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3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5A9FD2-EAD3-43A1-9548-378270C8923B}"/>
              </a:ext>
            </a:extLst>
          </p:cNvPr>
          <p:cNvSpPr>
            <a:spLocks noChangeAspect="1"/>
          </p:cNvSpPr>
          <p:nvPr/>
        </p:nvSpPr>
        <p:spPr>
          <a:xfrm>
            <a:off x="8747522" y="2836243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5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DCF9DA-3D2B-417D-AD41-A53F6F591DBA}"/>
              </a:ext>
            </a:extLst>
          </p:cNvPr>
          <p:cNvSpPr/>
          <p:nvPr/>
        </p:nvSpPr>
        <p:spPr>
          <a:xfrm>
            <a:off x="34834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MOA 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A299F1-2E81-4852-A369-2FF2380C29EA}"/>
              </a:ext>
            </a:extLst>
          </p:cNvPr>
          <p:cNvSpPr/>
          <p:nvPr/>
        </p:nvSpPr>
        <p:spPr>
          <a:xfrm>
            <a:off x="1532709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7E3945E-AB0B-4B02-A882-3C9E576D281D}"/>
              </a:ext>
            </a:extLst>
          </p:cNvPr>
          <p:cNvSpPr/>
          <p:nvPr/>
        </p:nvSpPr>
        <p:spPr>
          <a:xfrm>
            <a:off x="34834" y="555874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Date de réalisation :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C9DEF8-7603-48CA-B36A-10C789EC55BA}"/>
              </a:ext>
            </a:extLst>
          </p:cNvPr>
          <p:cNvSpPr/>
          <p:nvPr/>
        </p:nvSpPr>
        <p:spPr>
          <a:xfrm>
            <a:off x="1532709" y="5558748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ADF8D22-226C-4CE7-BDBA-5E428FF2CF1D}"/>
              </a:ext>
            </a:extLst>
          </p:cNvPr>
          <p:cNvSpPr/>
          <p:nvPr/>
        </p:nvSpPr>
        <p:spPr>
          <a:xfrm>
            <a:off x="34834" y="6007233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Domaine d’activité :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C4D4230-7BBB-40E4-9891-33DB55E5EF29}"/>
              </a:ext>
            </a:extLst>
          </p:cNvPr>
          <p:cNvSpPr/>
          <p:nvPr/>
        </p:nvSpPr>
        <p:spPr>
          <a:xfrm>
            <a:off x="1532709" y="6007234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93C570F-9089-4655-AE99-581C4FEB971B}"/>
              </a:ext>
            </a:extLst>
          </p:cNvPr>
          <p:cNvSpPr/>
          <p:nvPr/>
        </p:nvSpPr>
        <p:spPr>
          <a:xfrm>
            <a:off x="4053840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Localisation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E1E0FA2-175E-43F2-9625-9D009BA3FEC6}"/>
              </a:ext>
            </a:extLst>
          </p:cNvPr>
          <p:cNvSpPr/>
          <p:nvPr/>
        </p:nvSpPr>
        <p:spPr>
          <a:xfrm>
            <a:off x="5551715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AA0DC8E-F546-4817-8E82-5056B3171FF6}"/>
              </a:ext>
            </a:extLst>
          </p:cNvPr>
          <p:cNvSpPr/>
          <p:nvPr/>
        </p:nvSpPr>
        <p:spPr>
          <a:xfrm>
            <a:off x="4053840" y="5558746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Surface :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AD8C8C-E872-415E-A5C5-21D686383671}"/>
              </a:ext>
            </a:extLst>
          </p:cNvPr>
          <p:cNvSpPr/>
          <p:nvPr/>
        </p:nvSpPr>
        <p:spPr>
          <a:xfrm>
            <a:off x="5551715" y="5558747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BC8BE47-F6FD-45CE-B248-B967105E296D}"/>
              </a:ext>
            </a:extLst>
          </p:cNvPr>
          <p:cNvSpPr/>
          <p:nvPr/>
        </p:nvSpPr>
        <p:spPr>
          <a:xfrm>
            <a:off x="4053840" y="6007232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Montant travaux :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EECDCB5-892A-45EC-BE93-FB7174A6520B}"/>
              </a:ext>
            </a:extLst>
          </p:cNvPr>
          <p:cNvSpPr/>
          <p:nvPr/>
        </p:nvSpPr>
        <p:spPr>
          <a:xfrm>
            <a:off x="5551715" y="6007233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A196357-AB0C-4179-A31A-1A2AB6499A47}"/>
              </a:ext>
            </a:extLst>
          </p:cNvPr>
          <p:cNvSpPr/>
          <p:nvPr/>
        </p:nvSpPr>
        <p:spPr>
          <a:xfrm>
            <a:off x="1532709" y="6455718"/>
            <a:ext cx="6074229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F15925C-AC46-4F7E-8BDE-2CD012C6EE8F}"/>
              </a:ext>
            </a:extLst>
          </p:cNvPr>
          <p:cNvSpPr/>
          <p:nvPr/>
        </p:nvSpPr>
        <p:spPr>
          <a:xfrm>
            <a:off x="10830715" y="6406208"/>
            <a:ext cx="1129907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Référence 1/3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3EA48EC-77F9-4C03-B8BA-F086BF732B21}"/>
              </a:ext>
            </a:extLst>
          </p:cNvPr>
          <p:cNvSpPr/>
          <p:nvPr/>
        </p:nvSpPr>
        <p:spPr>
          <a:xfrm>
            <a:off x="-1" y="607391"/>
            <a:ext cx="9549487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 Candidature </a:t>
            </a:r>
            <a:r>
              <a:rPr lang="fr-FR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n°XX</a:t>
            </a:r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 : NOM ARCHITECTE / Cotraitant 1 / Cotraitant 2 / Cotraitant 3 / Etc…</a:t>
            </a: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9285EC4-A5A7-4DEB-B039-9AEEBF727E6E}"/>
              </a:ext>
            </a:extLst>
          </p:cNvPr>
          <p:cNvSpPr/>
          <p:nvPr/>
        </p:nvSpPr>
        <p:spPr>
          <a:xfrm>
            <a:off x="34834" y="4661770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Nom de l’opération :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073C7E-064B-4293-8A17-845C7A4B1F2F}"/>
              </a:ext>
            </a:extLst>
          </p:cNvPr>
          <p:cNvSpPr/>
          <p:nvPr/>
        </p:nvSpPr>
        <p:spPr>
          <a:xfrm>
            <a:off x="1532709" y="4661771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CB85F7F-1181-4911-ABF8-F6CCF7646848}"/>
              </a:ext>
            </a:extLst>
          </p:cNvPr>
          <p:cNvSpPr/>
          <p:nvPr/>
        </p:nvSpPr>
        <p:spPr>
          <a:xfrm>
            <a:off x="4053840" y="466176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Nature 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874C523-53E9-466E-9BF6-678CA0A2B7B6}"/>
              </a:ext>
            </a:extLst>
          </p:cNvPr>
          <p:cNvSpPr/>
          <p:nvPr/>
        </p:nvSpPr>
        <p:spPr>
          <a:xfrm>
            <a:off x="5551715" y="466177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792AB98-BF62-41DD-923C-9B73FE9647AD}"/>
              </a:ext>
            </a:extLst>
          </p:cNvPr>
          <p:cNvSpPr/>
          <p:nvPr/>
        </p:nvSpPr>
        <p:spPr>
          <a:xfrm>
            <a:off x="7794171" y="5288784"/>
            <a:ext cx="944276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Détail :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2B63A83-376C-4653-98B7-BEEB00967B47}"/>
              </a:ext>
            </a:extLst>
          </p:cNvPr>
          <p:cNvSpPr/>
          <p:nvPr/>
        </p:nvSpPr>
        <p:spPr>
          <a:xfrm>
            <a:off x="8738447" y="5365501"/>
            <a:ext cx="3222175" cy="10151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FC8E8E1-F61D-4364-955B-D8A1AF856FDF}"/>
              </a:ext>
            </a:extLst>
          </p:cNvPr>
          <p:cNvSpPr/>
          <p:nvPr/>
        </p:nvSpPr>
        <p:spPr>
          <a:xfrm>
            <a:off x="8007235" y="4593680"/>
            <a:ext cx="1827144" cy="601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Ratio montant construction  </a:t>
            </a:r>
          </a:p>
          <a:p>
            <a:pPr algn="r"/>
            <a:r>
              <a:rPr lang="fr-FR" sz="1200" b="1" dirty="0">
                <a:solidFill>
                  <a:schemeClr val="accent1"/>
                </a:solidFill>
              </a:rPr>
              <a:t>€ HT / m² SDP :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DC50038-71F0-42FD-858C-7EF58D36A00A}"/>
              </a:ext>
            </a:extLst>
          </p:cNvPr>
          <p:cNvSpPr/>
          <p:nvPr/>
        </p:nvSpPr>
        <p:spPr>
          <a:xfrm>
            <a:off x="9897793" y="4661770"/>
            <a:ext cx="1497875" cy="533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CC98F8-600D-0489-CF0A-CF6BEC008696}"/>
              </a:ext>
            </a:extLst>
          </p:cNvPr>
          <p:cNvSpPr/>
          <p:nvPr/>
        </p:nvSpPr>
        <p:spPr>
          <a:xfrm>
            <a:off x="0" y="114913"/>
            <a:ext cx="9083842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accent1"/>
                </a:solidFill>
              </a:rPr>
              <a:t>UEAJ – Démolition / Reconstruction de la Barre Ateliers – Références de l’architecte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5878ED7-345E-5059-CC2D-BF84BF9D6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506" y="45970"/>
            <a:ext cx="1007116" cy="8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81AA177-00A1-CF48-893E-E55E7AFD5E69}"/>
              </a:ext>
            </a:extLst>
          </p:cNvPr>
          <p:cNvSpPr/>
          <p:nvPr/>
        </p:nvSpPr>
        <p:spPr>
          <a:xfrm>
            <a:off x="34834" y="645571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Performances environnementales :</a:t>
            </a:r>
          </a:p>
        </p:txBody>
      </p:sp>
    </p:spTree>
    <p:extLst>
      <p:ext uri="{BB962C8B-B14F-4D97-AF65-F5344CB8AC3E}">
        <p14:creationId xmlns:p14="http://schemas.microsoft.com/office/powerpoint/2010/main" val="2535456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6CDA6D9-A446-4A9B-BC36-CFC0C0A12EFF}"/>
              </a:ext>
            </a:extLst>
          </p:cNvPr>
          <p:cNvSpPr>
            <a:spLocks noChangeAspect="1"/>
          </p:cNvSpPr>
          <p:nvPr/>
        </p:nvSpPr>
        <p:spPr>
          <a:xfrm>
            <a:off x="179607" y="1026044"/>
            <a:ext cx="4949825" cy="3524501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1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C2F156-758A-4342-B9D6-242FE85CC34B}"/>
              </a:ext>
            </a:extLst>
          </p:cNvPr>
          <p:cNvSpPr>
            <a:spLocks noChangeAspect="1"/>
          </p:cNvSpPr>
          <p:nvPr/>
        </p:nvSpPr>
        <p:spPr>
          <a:xfrm>
            <a:off x="5340636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2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771207-3302-400F-B3F1-0BAE4E7ED92D}"/>
              </a:ext>
            </a:extLst>
          </p:cNvPr>
          <p:cNvSpPr>
            <a:spLocks noChangeAspect="1"/>
          </p:cNvSpPr>
          <p:nvPr/>
        </p:nvSpPr>
        <p:spPr>
          <a:xfrm>
            <a:off x="5340636" y="2837962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4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C83EE17-92B6-404A-AB4C-EED3155C076A}"/>
              </a:ext>
            </a:extLst>
          </p:cNvPr>
          <p:cNvSpPr>
            <a:spLocks noChangeAspect="1"/>
          </p:cNvSpPr>
          <p:nvPr/>
        </p:nvSpPr>
        <p:spPr>
          <a:xfrm>
            <a:off x="8747522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3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5A9FD2-EAD3-43A1-9548-378270C8923B}"/>
              </a:ext>
            </a:extLst>
          </p:cNvPr>
          <p:cNvSpPr>
            <a:spLocks noChangeAspect="1"/>
          </p:cNvSpPr>
          <p:nvPr/>
        </p:nvSpPr>
        <p:spPr>
          <a:xfrm>
            <a:off x="8747522" y="2836243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5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DCF9DA-3D2B-417D-AD41-A53F6F591DBA}"/>
              </a:ext>
            </a:extLst>
          </p:cNvPr>
          <p:cNvSpPr/>
          <p:nvPr/>
        </p:nvSpPr>
        <p:spPr>
          <a:xfrm>
            <a:off x="34834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MOA 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A299F1-2E81-4852-A369-2FF2380C29EA}"/>
              </a:ext>
            </a:extLst>
          </p:cNvPr>
          <p:cNvSpPr/>
          <p:nvPr/>
        </p:nvSpPr>
        <p:spPr>
          <a:xfrm>
            <a:off x="1532709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7E3945E-AB0B-4B02-A882-3C9E576D281D}"/>
              </a:ext>
            </a:extLst>
          </p:cNvPr>
          <p:cNvSpPr/>
          <p:nvPr/>
        </p:nvSpPr>
        <p:spPr>
          <a:xfrm>
            <a:off x="34834" y="555874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Date de réalisation :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C9DEF8-7603-48CA-B36A-10C789EC55BA}"/>
              </a:ext>
            </a:extLst>
          </p:cNvPr>
          <p:cNvSpPr/>
          <p:nvPr/>
        </p:nvSpPr>
        <p:spPr>
          <a:xfrm>
            <a:off x="1532709" y="5558748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ADF8D22-226C-4CE7-BDBA-5E428FF2CF1D}"/>
              </a:ext>
            </a:extLst>
          </p:cNvPr>
          <p:cNvSpPr/>
          <p:nvPr/>
        </p:nvSpPr>
        <p:spPr>
          <a:xfrm>
            <a:off x="34834" y="6007233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Domaine d’activité :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C4D4230-7BBB-40E4-9891-33DB55E5EF29}"/>
              </a:ext>
            </a:extLst>
          </p:cNvPr>
          <p:cNvSpPr/>
          <p:nvPr/>
        </p:nvSpPr>
        <p:spPr>
          <a:xfrm>
            <a:off x="1532709" y="6007234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93C570F-9089-4655-AE99-581C4FEB971B}"/>
              </a:ext>
            </a:extLst>
          </p:cNvPr>
          <p:cNvSpPr/>
          <p:nvPr/>
        </p:nvSpPr>
        <p:spPr>
          <a:xfrm>
            <a:off x="4053840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Localisation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E1E0FA2-175E-43F2-9625-9D009BA3FEC6}"/>
              </a:ext>
            </a:extLst>
          </p:cNvPr>
          <p:cNvSpPr/>
          <p:nvPr/>
        </p:nvSpPr>
        <p:spPr>
          <a:xfrm>
            <a:off x="5551715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AA0DC8E-F546-4817-8E82-5056B3171FF6}"/>
              </a:ext>
            </a:extLst>
          </p:cNvPr>
          <p:cNvSpPr/>
          <p:nvPr/>
        </p:nvSpPr>
        <p:spPr>
          <a:xfrm>
            <a:off x="4053840" y="5558746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Surface :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AD8C8C-E872-415E-A5C5-21D686383671}"/>
              </a:ext>
            </a:extLst>
          </p:cNvPr>
          <p:cNvSpPr/>
          <p:nvPr/>
        </p:nvSpPr>
        <p:spPr>
          <a:xfrm>
            <a:off x="5551715" y="5558747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BC8BE47-F6FD-45CE-B248-B967105E296D}"/>
              </a:ext>
            </a:extLst>
          </p:cNvPr>
          <p:cNvSpPr/>
          <p:nvPr/>
        </p:nvSpPr>
        <p:spPr>
          <a:xfrm>
            <a:off x="4053840" y="6007232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Montant travaux :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EECDCB5-892A-45EC-BE93-FB7174A6520B}"/>
              </a:ext>
            </a:extLst>
          </p:cNvPr>
          <p:cNvSpPr/>
          <p:nvPr/>
        </p:nvSpPr>
        <p:spPr>
          <a:xfrm>
            <a:off x="5551715" y="6007233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A196357-AB0C-4179-A31A-1A2AB6499A47}"/>
              </a:ext>
            </a:extLst>
          </p:cNvPr>
          <p:cNvSpPr/>
          <p:nvPr/>
        </p:nvSpPr>
        <p:spPr>
          <a:xfrm>
            <a:off x="1532709" y="6455718"/>
            <a:ext cx="6074229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F15925C-AC46-4F7E-8BDE-2CD012C6EE8F}"/>
              </a:ext>
            </a:extLst>
          </p:cNvPr>
          <p:cNvSpPr/>
          <p:nvPr/>
        </p:nvSpPr>
        <p:spPr>
          <a:xfrm>
            <a:off x="10830715" y="6406208"/>
            <a:ext cx="1129907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Référence 2/3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3EA48EC-77F9-4C03-B8BA-F086BF732B21}"/>
              </a:ext>
            </a:extLst>
          </p:cNvPr>
          <p:cNvSpPr/>
          <p:nvPr/>
        </p:nvSpPr>
        <p:spPr>
          <a:xfrm>
            <a:off x="-1" y="607391"/>
            <a:ext cx="9549487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 Candidature </a:t>
            </a:r>
            <a:r>
              <a:rPr lang="fr-FR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n°XX</a:t>
            </a:r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 : NOM ARCHITECTE / Cotraitant 1 / Cotraitant 2 / Cotraitant 3 / Etc…</a:t>
            </a: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9285EC4-A5A7-4DEB-B039-9AEEBF727E6E}"/>
              </a:ext>
            </a:extLst>
          </p:cNvPr>
          <p:cNvSpPr/>
          <p:nvPr/>
        </p:nvSpPr>
        <p:spPr>
          <a:xfrm>
            <a:off x="34834" y="4661770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Nom de l’opération :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073C7E-064B-4293-8A17-845C7A4B1F2F}"/>
              </a:ext>
            </a:extLst>
          </p:cNvPr>
          <p:cNvSpPr/>
          <p:nvPr/>
        </p:nvSpPr>
        <p:spPr>
          <a:xfrm>
            <a:off x="1532709" y="4661771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CB85F7F-1181-4911-ABF8-F6CCF7646848}"/>
              </a:ext>
            </a:extLst>
          </p:cNvPr>
          <p:cNvSpPr/>
          <p:nvPr/>
        </p:nvSpPr>
        <p:spPr>
          <a:xfrm>
            <a:off x="4053840" y="466176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Nature 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874C523-53E9-466E-9BF6-678CA0A2B7B6}"/>
              </a:ext>
            </a:extLst>
          </p:cNvPr>
          <p:cNvSpPr/>
          <p:nvPr/>
        </p:nvSpPr>
        <p:spPr>
          <a:xfrm>
            <a:off x="5551715" y="466177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92A74A-78C7-4254-8882-CF5E136E38BD}"/>
              </a:ext>
            </a:extLst>
          </p:cNvPr>
          <p:cNvSpPr/>
          <p:nvPr/>
        </p:nvSpPr>
        <p:spPr>
          <a:xfrm>
            <a:off x="7794171" y="5288784"/>
            <a:ext cx="944276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Détail :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C53C169-E610-45D9-A7D9-E619C13767B0}"/>
              </a:ext>
            </a:extLst>
          </p:cNvPr>
          <p:cNvSpPr/>
          <p:nvPr/>
        </p:nvSpPr>
        <p:spPr>
          <a:xfrm>
            <a:off x="8738447" y="5365501"/>
            <a:ext cx="3222175" cy="10151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99FBB25-5A03-4B5C-ACB6-A3052C0CA701}"/>
              </a:ext>
            </a:extLst>
          </p:cNvPr>
          <p:cNvSpPr/>
          <p:nvPr/>
        </p:nvSpPr>
        <p:spPr>
          <a:xfrm>
            <a:off x="8007235" y="4593680"/>
            <a:ext cx="1827144" cy="601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Ratio montant construction  </a:t>
            </a:r>
          </a:p>
          <a:p>
            <a:pPr algn="r"/>
            <a:r>
              <a:rPr lang="fr-FR" sz="1200" b="1" dirty="0">
                <a:solidFill>
                  <a:schemeClr val="accent1"/>
                </a:solidFill>
              </a:rPr>
              <a:t>€ HT / m² SDP :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10B571C-BE26-4756-BD1D-C6BA2057F992}"/>
              </a:ext>
            </a:extLst>
          </p:cNvPr>
          <p:cNvSpPr/>
          <p:nvPr/>
        </p:nvSpPr>
        <p:spPr>
          <a:xfrm>
            <a:off x="9897793" y="4661770"/>
            <a:ext cx="1497875" cy="533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96B312-52DB-2D3D-B3BB-C58781C40C1F}"/>
              </a:ext>
            </a:extLst>
          </p:cNvPr>
          <p:cNvSpPr/>
          <p:nvPr/>
        </p:nvSpPr>
        <p:spPr>
          <a:xfrm>
            <a:off x="0" y="114913"/>
            <a:ext cx="9083842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accent1"/>
                </a:solidFill>
              </a:rPr>
              <a:t>UEAJ – Démolition / Reconstruction de la Barre Ateliers – Références de l’architecte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76C5BA1-C622-2793-89EC-5AFC4658F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506" y="45970"/>
            <a:ext cx="1007116" cy="8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DDF0DA9-1E54-FDCF-A8EB-B98F84C113EB}"/>
              </a:ext>
            </a:extLst>
          </p:cNvPr>
          <p:cNvSpPr/>
          <p:nvPr/>
        </p:nvSpPr>
        <p:spPr>
          <a:xfrm>
            <a:off x="34834" y="645571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Performances environnementales :</a:t>
            </a:r>
          </a:p>
        </p:txBody>
      </p:sp>
    </p:spTree>
    <p:extLst>
      <p:ext uri="{BB962C8B-B14F-4D97-AF65-F5344CB8AC3E}">
        <p14:creationId xmlns:p14="http://schemas.microsoft.com/office/powerpoint/2010/main" val="525730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28833-ED93-FFCB-E746-C14BB492E1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A6E619-D854-1AE2-A339-63DE71965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506" y="45970"/>
            <a:ext cx="1007116" cy="8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5">
            <a:extLst>
              <a:ext uri="{FF2B5EF4-FFF2-40B4-BE49-F238E27FC236}">
                <a16:creationId xmlns:a16="http://schemas.microsoft.com/office/drawing/2014/main" id="{85023CC4-4F61-412C-D903-5396060884C1}"/>
              </a:ext>
            </a:extLst>
          </p:cNvPr>
          <p:cNvSpPr txBox="1"/>
          <p:nvPr/>
        </p:nvSpPr>
        <p:spPr>
          <a:xfrm>
            <a:off x="1342572" y="2438174"/>
            <a:ext cx="10068378" cy="33200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fr-FR" sz="5000" dirty="0">
                <a:solidFill>
                  <a:srgbClr val="1C4497"/>
                </a:solidFill>
                <a:latin typeface="Open Sauce Two Heavy"/>
              </a:rPr>
              <a:t>Références</a:t>
            </a:r>
            <a:r>
              <a:rPr lang="en-US" sz="5000" dirty="0">
                <a:solidFill>
                  <a:srgbClr val="1C4497"/>
                </a:solidFill>
                <a:latin typeface="Open Sauce Two Heavy"/>
              </a:rPr>
              <a:t> BE </a:t>
            </a:r>
            <a:r>
              <a:rPr lang="en-US" sz="5000" dirty="0" err="1">
                <a:solidFill>
                  <a:srgbClr val="1C4497"/>
                </a:solidFill>
                <a:latin typeface="Open Sauce Two Heavy"/>
              </a:rPr>
              <a:t>Démolition</a:t>
            </a:r>
            <a:endParaRPr lang="en-US" sz="5000" dirty="0">
              <a:solidFill>
                <a:srgbClr val="1C4497"/>
              </a:solidFill>
              <a:latin typeface="Open Sauce Two Heavy"/>
            </a:endParaRPr>
          </a:p>
          <a:p>
            <a:pPr>
              <a:lnSpc>
                <a:spcPct val="150000"/>
              </a:lnSpc>
            </a:pPr>
            <a:endParaRPr lang="en-US" sz="5000" dirty="0">
              <a:solidFill>
                <a:srgbClr val="1C4497"/>
              </a:solidFill>
              <a:latin typeface="Open Sauce Two Heavy"/>
            </a:endParaRPr>
          </a:p>
          <a:p>
            <a:pPr>
              <a:lnSpc>
                <a:spcPct val="150000"/>
              </a:lnSpc>
            </a:pPr>
            <a:endParaRPr lang="en-US" sz="5000" dirty="0">
              <a:solidFill>
                <a:srgbClr val="1C4497"/>
              </a:solidFill>
              <a:latin typeface="Open Sauce Two Heavy"/>
            </a:endParaRPr>
          </a:p>
        </p:txBody>
      </p:sp>
    </p:spTree>
    <p:extLst>
      <p:ext uri="{BB962C8B-B14F-4D97-AF65-F5344CB8AC3E}">
        <p14:creationId xmlns:p14="http://schemas.microsoft.com/office/powerpoint/2010/main" val="3996154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BA902-676C-9E99-C365-8FE9BC0C6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5482078-07E1-F46A-3A5C-F4FD96929FB3}"/>
              </a:ext>
            </a:extLst>
          </p:cNvPr>
          <p:cNvSpPr>
            <a:spLocks noChangeAspect="1"/>
          </p:cNvSpPr>
          <p:nvPr/>
        </p:nvSpPr>
        <p:spPr>
          <a:xfrm>
            <a:off x="179607" y="1026044"/>
            <a:ext cx="4949825" cy="3524501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1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D3F35C-5FC1-2649-1207-F47B31CDDE72}"/>
              </a:ext>
            </a:extLst>
          </p:cNvPr>
          <p:cNvSpPr>
            <a:spLocks noChangeAspect="1"/>
          </p:cNvSpPr>
          <p:nvPr/>
        </p:nvSpPr>
        <p:spPr>
          <a:xfrm>
            <a:off x="5340636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2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EEA4C67-57C4-A113-9281-A573494E0C67}"/>
              </a:ext>
            </a:extLst>
          </p:cNvPr>
          <p:cNvSpPr>
            <a:spLocks noChangeAspect="1"/>
          </p:cNvSpPr>
          <p:nvPr/>
        </p:nvSpPr>
        <p:spPr>
          <a:xfrm>
            <a:off x="5340636" y="2837962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4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24CD32F-C3A2-71D9-E491-6EAFC124B77A}"/>
              </a:ext>
            </a:extLst>
          </p:cNvPr>
          <p:cNvSpPr>
            <a:spLocks noChangeAspect="1"/>
          </p:cNvSpPr>
          <p:nvPr/>
        </p:nvSpPr>
        <p:spPr>
          <a:xfrm>
            <a:off x="8747522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3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572F071-CD70-18B7-5BED-92F5EAA04815}"/>
              </a:ext>
            </a:extLst>
          </p:cNvPr>
          <p:cNvSpPr>
            <a:spLocks noChangeAspect="1"/>
          </p:cNvSpPr>
          <p:nvPr/>
        </p:nvSpPr>
        <p:spPr>
          <a:xfrm>
            <a:off x="8747522" y="2836243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5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AF48A4-8CF1-5214-D07F-9F838E23FD7A}"/>
              </a:ext>
            </a:extLst>
          </p:cNvPr>
          <p:cNvSpPr/>
          <p:nvPr/>
        </p:nvSpPr>
        <p:spPr>
          <a:xfrm>
            <a:off x="34834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MOA 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A53371-5004-A611-6264-189E5C1632CF}"/>
              </a:ext>
            </a:extLst>
          </p:cNvPr>
          <p:cNvSpPr/>
          <p:nvPr/>
        </p:nvSpPr>
        <p:spPr>
          <a:xfrm>
            <a:off x="1532709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6B1B426-CD95-6DEF-54DA-85C1BDDD0218}"/>
              </a:ext>
            </a:extLst>
          </p:cNvPr>
          <p:cNvSpPr/>
          <p:nvPr/>
        </p:nvSpPr>
        <p:spPr>
          <a:xfrm>
            <a:off x="34834" y="555874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Date de réalisation :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2506449-63A6-7E01-AF79-9082708B5BC9}"/>
              </a:ext>
            </a:extLst>
          </p:cNvPr>
          <p:cNvSpPr/>
          <p:nvPr/>
        </p:nvSpPr>
        <p:spPr>
          <a:xfrm>
            <a:off x="1532709" y="5558748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89B3155-E0D5-D91F-F549-E07A17679BB0}"/>
              </a:ext>
            </a:extLst>
          </p:cNvPr>
          <p:cNvSpPr/>
          <p:nvPr/>
        </p:nvSpPr>
        <p:spPr>
          <a:xfrm>
            <a:off x="34834" y="6007233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Domaine d’activité :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9A1536A-869B-E5FA-3EB9-43A28DD9AA5C}"/>
              </a:ext>
            </a:extLst>
          </p:cNvPr>
          <p:cNvSpPr/>
          <p:nvPr/>
        </p:nvSpPr>
        <p:spPr>
          <a:xfrm>
            <a:off x="1532709" y="6007234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0791F8C-4410-7613-3524-A0ED44945B67}"/>
              </a:ext>
            </a:extLst>
          </p:cNvPr>
          <p:cNvSpPr/>
          <p:nvPr/>
        </p:nvSpPr>
        <p:spPr>
          <a:xfrm>
            <a:off x="4053840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Localisation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812DA3A-E338-F8B6-C9B5-C5638DCD0948}"/>
              </a:ext>
            </a:extLst>
          </p:cNvPr>
          <p:cNvSpPr/>
          <p:nvPr/>
        </p:nvSpPr>
        <p:spPr>
          <a:xfrm>
            <a:off x="5551715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E765FF2-510A-3971-858F-140A8401AD3A}"/>
              </a:ext>
            </a:extLst>
          </p:cNvPr>
          <p:cNvSpPr/>
          <p:nvPr/>
        </p:nvSpPr>
        <p:spPr>
          <a:xfrm>
            <a:off x="4053840" y="5558746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Surface :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A44753F-A436-161C-8670-EAC1248F1CA7}"/>
              </a:ext>
            </a:extLst>
          </p:cNvPr>
          <p:cNvSpPr/>
          <p:nvPr/>
        </p:nvSpPr>
        <p:spPr>
          <a:xfrm>
            <a:off x="5551715" y="5558747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927BE88-22FC-5F07-0ABF-AF5C1F867ABB}"/>
              </a:ext>
            </a:extLst>
          </p:cNvPr>
          <p:cNvSpPr/>
          <p:nvPr/>
        </p:nvSpPr>
        <p:spPr>
          <a:xfrm>
            <a:off x="4053840" y="6007232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Montant travaux :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DFF7641-D1FF-7CBE-946D-2C282AA0289F}"/>
              </a:ext>
            </a:extLst>
          </p:cNvPr>
          <p:cNvSpPr/>
          <p:nvPr/>
        </p:nvSpPr>
        <p:spPr>
          <a:xfrm>
            <a:off x="5551715" y="6007233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C869228-BDD2-E57F-D56E-6849D405EA48}"/>
              </a:ext>
            </a:extLst>
          </p:cNvPr>
          <p:cNvSpPr/>
          <p:nvPr/>
        </p:nvSpPr>
        <p:spPr>
          <a:xfrm>
            <a:off x="1532709" y="6455718"/>
            <a:ext cx="6074229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4EE1BF0-C283-B9D4-8B9B-1DD073FDFCE4}"/>
              </a:ext>
            </a:extLst>
          </p:cNvPr>
          <p:cNvSpPr/>
          <p:nvPr/>
        </p:nvSpPr>
        <p:spPr>
          <a:xfrm>
            <a:off x="10830715" y="6406208"/>
            <a:ext cx="1129907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Référence 1/1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BB50249-8610-A23F-E607-C13B741EE039}"/>
              </a:ext>
            </a:extLst>
          </p:cNvPr>
          <p:cNvSpPr/>
          <p:nvPr/>
        </p:nvSpPr>
        <p:spPr>
          <a:xfrm>
            <a:off x="-1" y="607391"/>
            <a:ext cx="9549487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 Candidature </a:t>
            </a:r>
            <a:r>
              <a:rPr lang="fr-FR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n°XX</a:t>
            </a:r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 : NOM ARCHITECTE / Cotraitant 1 / Cotraitant 2 / Cotraitant 3 / Etc…</a:t>
            </a: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33985DC-F260-2A3E-EA1E-5AC4A4292306}"/>
              </a:ext>
            </a:extLst>
          </p:cNvPr>
          <p:cNvSpPr/>
          <p:nvPr/>
        </p:nvSpPr>
        <p:spPr>
          <a:xfrm>
            <a:off x="34834" y="4661770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Nom de l’opération :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629523E-CAE8-D107-77D6-1CBE39F776A8}"/>
              </a:ext>
            </a:extLst>
          </p:cNvPr>
          <p:cNvSpPr/>
          <p:nvPr/>
        </p:nvSpPr>
        <p:spPr>
          <a:xfrm>
            <a:off x="1532709" y="4661771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A28BA66-E94E-C249-390A-F6ED51D7BFB8}"/>
              </a:ext>
            </a:extLst>
          </p:cNvPr>
          <p:cNvSpPr/>
          <p:nvPr/>
        </p:nvSpPr>
        <p:spPr>
          <a:xfrm>
            <a:off x="4053840" y="466176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Nature 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99F2558-D2C2-7C22-DF7D-ED9282B3B4C0}"/>
              </a:ext>
            </a:extLst>
          </p:cNvPr>
          <p:cNvSpPr/>
          <p:nvPr/>
        </p:nvSpPr>
        <p:spPr>
          <a:xfrm>
            <a:off x="5551715" y="466177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942F29A-2DE3-6890-6C60-88A89A425991}"/>
              </a:ext>
            </a:extLst>
          </p:cNvPr>
          <p:cNvSpPr/>
          <p:nvPr/>
        </p:nvSpPr>
        <p:spPr>
          <a:xfrm>
            <a:off x="7794171" y="5288784"/>
            <a:ext cx="944276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Détail :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94CF2AE-D682-E5E6-E778-75177D538623}"/>
              </a:ext>
            </a:extLst>
          </p:cNvPr>
          <p:cNvSpPr/>
          <p:nvPr/>
        </p:nvSpPr>
        <p:spPr>
          <a:xfrm>
            <a:off x="8738447" y="5365501"/>
            <a:ext cx="3222175" cy="10151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76642F4-1BB9-1E36-CD57-823BE1ED01BF}"/>
              </a:ext>
            </a:extLst>
          </p:cNvPr>
          <p:cNvSpPr/>
          <p:nvPr/>
        </p:nvSpPr>
        <p:spPr>
          <a:xfrm>
            <a:off x="8007235" y="4593680"/>
            <a:ext cx="1827144" cy="601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Ratio montant construction  </a:t>
            </a:r>
          </a:p>
          <a:p>
            <a:pPr algn="r"/>
            <a:r>
              <a:rPr lang="fr-FR" sz="1200" b="1" dirty="0">
                <a:solidFill>
                  <a:schemeClr val="accent1"/>
                </a:solidFill>
              </a:rPr>
              <a:t>€ HT / m² SDP :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C8F6B8A-9473-D259-126A-837C2942D1EB}"/>
              </a:ext>
            </a:extLst>
          </p:cNvPr>
          <p:cNvSpPr/>
          <p:nvPr/>
        </p:nvSpPr>
        <p:spPr>
          <a:xfrm>
            <a:off x="9897793" y="4661770"/>
            <a:ext cx="1497875" cy="533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D27FA0-330B-9189-F550-2AE6EB03B6FC}"/>
              </a:ext>
            </a:extLst>
          </p:cNvPr>
          <p:cNvSpPr/>
          <p:nvPr/>
        </p:nvSpPr>
        <p:spPr>
          <a:xfrm>
            <a:off x="0" y="114913"/>
            <a:ext cx="9083842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accent1"/>
                </a:solidFill>
              </a:rPr>
              <a:t>UEAJ – Démolition / Reconstruction de la Barre Ateliers – Références BE Démolition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6B9961F-1B71-DE35-1D35-DD8924831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506" y="45970"/>
            <a:ext cx="1007116" cy="8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D94AEDD-3E66-0CBF-E308-FC238E94A89A}"/>
              </a:ext>
            </a:extLst>
          </p:cNvPr>
          <p:cNvSpPr/>
          <p:nvPr/>
        </p:nvSpPr>
        <p:spPr>
          <a:xfrm>
            <a:off x="34834" y="645571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Performances environnementales :</a:t>
            </a:r>
          </a:p>
        </p:txBody>
      </p:sp>
    </p:spTree>
    <p:extLst>
      <p:ext uri="{BB962C8B-B14F-4D97-AF65-F5344CB8AC3E}">
        <p14:creationId xmlns:p14="http://schemas.microsoft.com/office/powerpoint/2010/main" val="3873586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4880F-F9E6-14F0-0E9C-0AD45ED95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A1425B3-D99F-7CC7-3AAF-8DE4B4C7D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506" y="45970"/>
            <a:ext cx="1007116" cy="8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5">
            <a:extLst>
              <a:ext uri="{FF2B5EF4-FFF2-40B4-BE49-F238E27FC236}">
                <a16:creationId xmlns:a16="http://schemas.microsoft.com/office/drawing/2014/main" id="{D7BCDBB5-56E6-DEE3-2AAF-DE5D7259C8A3}"/>
              </a:ext>
            </a:extLst>
          </p:cNvPr>
          <p:cNvSpPr txBox="1"/>
          <p:nvPr/>
        </p:nvSpPr>
        <p:spPr>
          <a:xfrm>
            <a:off x="1342572" y="2457093"/>
            <a:ext cx="10424810" cy="33200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fr-FR" sz="5000" dirty="0">
                <a:solidFill>
                  <a:srgbClr val="1C4497"/>
                </a:solidFill>
                <a:latin typeface="Open Sauce Two Heavy"/>
              </a:rPr>
              <a:t>Références</a:t>
            </a:r>
            <a:r>
              <a:rPr lang="en-US" sz="5000" dirty="0">
                <a:solidFill>
                  <a:srgbClr val="1C4497"/>
                </a:solidFill>
                <a:latin typeface="Open Sauce Two Heavy"/>
              </a:rPr>
              <a:t> BE Environnement</a:t>
            </a:r>
          </a:p>
          <a:p>
            <a:pPr>
              <a:lnSpc>
                <a:spcPct val="150000"/>
              </a:lnSpc>
            </a:pPr>
            <a:endParaRPr lang="en-US" sz="5000" dirty="0">
              <a:solidFill>
                <a:srgbClr val="1C4497"/>
              </a:solidFill>
              <a:latin typeface="Open Sauce Two Heavy"/>
            </a:endParaRPr>
          </a:p>
          <a:p>
            <a:pPr>
              <a:lnSpc>
                <a:spcPct val="150000"/>
              </a:lnSpc>
            </a:pPr>
            <a:endParaRPr lang="en-US" sz="5000" dirty="0">
              <a:solidFill>
                <a:srgbClr val="1C4497"/>
              </a:solidFill>
              <a:latin typeface="Open Sauce Two Heavy"/>
            </a:endParaRPr>
          </a:p>
        </p:txBody>
      </p:sp>
    </p:spTree>
    <p:extLst>
      <p:ext uri="{BB962C8B-B14F-4D97-AF65-F5344CB8AC3E}">
        <p14:creationId xmlns:p14="http://schemas.microsoft.com/office/powerpoint/2010/main" val="3725039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D97B28-D916-AEFB-6B9E-F859F1DEC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975FDB4-59C4-2C5E-51D6-E3661AE20722}"/>
              </a:ext>
            </a:extLst>
          </p:cNvPr>
          <p:cNvSpPr>
            <a:spLocks noChangeAspect="1"/>
          </p:cNvSpPr>
          <p:nvPr/>
        </p:nvSpPr>
        <p:spPr>
          <a:xfrm>
            <a:off x="179607" y="1026044"/>
            <a:ext cx="4949825" cy="3524501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1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C1BEEE-F7E6-E505-4CD5-45A19F81CEDF}"/>
              </a:ext>
            </a:extLst>
          </p:cNvPr>
          <p:cNvSpPr>
            <a:spLocks noChangeAspect="1"/>
          </p:cNvSpPr>
          <p:nvPr/>
        </p:nvSpPr>
        <p:spPr>
          <a:xfrm>
            <a:off x="5340636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>
                <a:solidFill>
                  <a:schemeClr val="accent1"/>
                </a:solidFill>
              </a:rPr>
              <a:t>PHOTO</a:t>
            </a:r>
            <a:r>
              <a:rPr lang="fr-FR" sz="1100" b="1" baseline="0">
                <a:solidFill>
                  <a:schemeClr val="accent1"/>
                </a:solidFill>
              </a:rPr>
              <a:t> 2</a:t>
            </a:r>
            <a:endParaRPr lang="fr-FR" sz="1100" b="1">
              <a:solidFill>
                <a:schemeClr val="accent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DE7A0C8-6F17-6205-7208-B1D8853B30FE}"/>
              </a:ext>
            </a:extLst>
          </p:cNvPr>
          <p:cNvSpPr>
            <a:spLocks noChangeAspect="1"/>
          </p:cNvSpPr>
          <p:nvPr/>
        </p:nvSpPr>
        <p:spPr>
          <a:xfrm>
            <a:off x="5340636" y="2837962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4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748B92D-327E-5311-F822-394AD64CBACD}"/>
              </a:ext>
            </a:extLst>
          </p:cNvPr>
          <p:cNvSpPr>
            <a:spLocks noChangeAspect="1"/>
          </p:cNvSpPr>
          <p:nvPr/>
        </p:nvSpPr>
        <p:spPr>
          <a:xfrm>
            <a:off x="8747522" y="1026044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3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8EDECB-1784-05BD-08DF-D3558A4ADFB4}"/>
              </a:ext>
            </a:extLst>
          </p:cNvPr>
          <p:cNvSpPr>
            <a:spLocks noChangeAspect="1"/>
          </p:cNvSpPr>
          <p:nvPr/>
        </p:nvSpPr>
        <p:spPr>
          <a:xfrm>
            <a:off x="8747522" y="2836243"/>
            <a:ext cx="3213100" cy="171561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b="1" dirty="0">
                <a:solidFill>
                  <a:schemeClr val="accent1"/>
                </a:solidFill>
              </a:rPr>
              <a:t>PHOTO</a:t>
            </a:r>
            <a:r>
              <a:rPr lang="fr-FR" sz="1100" b="1" baseline="0" dirty="0">
                <a:solidFill>
                  <a:schemeClr val="accent1"/>
                </a:solidFill>
              </a:rPr>
              <a:t> 5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259855E-7C5A-81D9-FDFC-E8E577C53CCE}"/>
              </a:ext>
            </a:extLst>
          </p:cNvPr>
          <p:cNvSpPr/>
          <p:nvPr/>
        </p:nvSpPr>
        <p:spPr>
          <a:xfrm>
            <a:off x="34834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MOA 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A8450ED-C938-1420-C898-D9CDD8A7B508}"/>
              </a:ext>
            </a:extLst>
          </p:cNvPr>
          <p:cNvSpPr/>
          <p:nvPr/>
        </p:nvSpPr>
        <p:spPr>
          <a:xfrm>
            <a:off x="1532709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1835DB-C1D7-00BD-3D5F-D3F582BD2598}"/>
              </a:ext>
            </a:extLst>
          </p:cNvPr>
          <p:cNvSpPr/>
          <p:nvPr/>
        </p:nvSpPr>
        <p:spPr>
          <a:xfrm>
            <a:off x="34834" y="555874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Date de réalisation :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0D5EC8-CBAF-BA9F-0EAD-D12FEE61AC4F}"/>
              </a:ext>
            </a:extLst>
          </p:cNvPr>
          <p:cNvSpPr/>
          <p:nvPr/>
        </p:nvSpPr>
        <p:spPr>
          <a:xfrm>
            <a:off x="1532709" y="5558748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73C2E1E-5914-408D-C658-4B763F7AA760}"/>
              </a:ext>
            </a:extLst>
          </p:cNvPr>
          <p:cNvSpPr/>
          <p:nvPr/>
        </p:nvSpPr>
        <p:spPr>
          <a:xfrm>
            <a:off x="34834" y="6007233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Domaine d’activité :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0100E6F-7EA7-64EC-14C9-AECFB83A890D}"/>
              </a:ext>
            </a:extLst>
          </p:cNvPr>
          <p:cNvSpPr/>
          <p:nvPr/>
        </p:nvSpPr>
        <p:spPr>
          <a:xfrm>
            <a:off x="1532709" y="6007234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A9027A-C3EE-2E45-6B69-A4E7FAB639EF}"/>
              </a:ext>
            </a:extLst>
          </p:cNvPr>
          <p:cNvSpPr/>
          <p:nvPr/>
        </p:nvSpPr>
        <p:spPr>
          <a:xfrm>
            <a:off x="4053840" y="511025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Localisation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1B5D81A-EF85-FA47-DE77-0EA69559E255}"/>
              </a:ext>
            </a:extLst>
          </p:cNvPr>
          <p:cNvSpPr/>
          <p:nvPr/>
        </p:nvSpPr>
        <p:spPr>
          <a:xfrm>
            <a:off x="5551715" y="511026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0C39BF0-3372-74B2-FDCB-09F1403C9D4E}"/>
              </a:ext>
            </a:extLst>
          </p:cNvPr>
          <p:cNvSpPr/>
          <p:nvPr/>
        </p:nvSpPr>
        <p:spPr>
          <a:xfrm>
            <a:off x="4053840" y="5558746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Surface :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E9435B-9485-F501-3AF3-F9946758F9A6}"/>
              </a:ext>
            </a:extLst>
          </p:cNvPr>
          <p:cNvSpPr/>
          <p:nvPr/>
        </p:nvSpPr>
        <p:spPr>
          <a:xfrm>
            <a:off x="5551715" y="5558747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9E6FA33-8FBD-5D13-7291-9BFB0B77DE3E}"/>
              </a:ext>
            </a:extLst>
          </p:cNvPr>
          <p:cNvSpPr/>
          <p:nvPr/>
        </p:nvSpPr>
        <p:spPr>
          <a:xfrm>
            <a:off x="4053840" y="6007232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Montant travaux :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68E34FB-444D-BA94-7D23-52F764FA6962}"/>
              </a:ext>
            </a:extLst>
          </p:cNvPr>
          <p:cNvSpPr/>
          <p:nvPr/>
        </p:nvSpPr>
        <p:spPr>
          <a:xfrm>
            <a:off x="5551715" y="6007233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D3CE300-A823-4277-29A0-1AF1D29A0D2D}"/>
              </a:ext>
            </a:extLst>
          </p:cNvPr>
          <p:cNvSpPr/>
          <p:nvPr/>
        </p:nvSpPr>
        <p:spPr>
          <a:xfrm>
            <a:off x="1532709" y="6455718"/>
            <a:ext cx="6074229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CA20721-573F-BDE7-A338-47E1FEB902FB}"/>
              </a:ext>
            </a:extLst>
          </p:cNvPr>
          <p:cNvSpPr/>
          <p:nvPr/>
        </p:nvSpPr>
        <p:spPr>
          <a:xfrm>
            <a:off x="10830715" y="6406208"/>
            <a:ext cx="1129907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Référence 1/3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7740AA-FFF2-459D-4BA6-890846B10E58}"/>
              </a:ext>
            </a:extLst>
          </p:cNvPr>
          <p:cNvSpPr/>
          <p:nvPr/>
        </p:nvSpPr>
        <p:spPr>
          <a:xfrm>
            <a:off x="-1" y="607391"/>
            <a:ext cx="9549487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 Candidature </a:t>
            </a:r>
            <a:r>
              <a:rPr lang="fr-FR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n°XX</a:t>
            </a:r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 : NOM ARCHITECTE / Cotraitant 1 / Cotraitant 2 / Cotraitant 3 / Etc…</a:t>
            </a: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58758D3-1F8F-597A-C0F0-7796B33AEF52}"/>
              </a:ext>
            </a:extLst>
          </p:cNvPr>
          <p:cNvSpPr/>
          <p:nvPr/>
        </p:nvSpPr>
        <p:spPr>
          <a:xfrm>
            <a:off x="34834" y="4661770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Nom de l’opération :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B6A1C67-F07B-143C-68EB-54B6C982F7AC}"/>
              </a:ext>
            </a:extLst>
          </p:cNvPr>
          <p:cNvSpPr/>
          <p:nvPr/>
        </p:nvSpPr>
        <p:spPr>
          <a:xfrm>
            <a:off x="1532709" y="4661771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D05F5A1-5F7A-40F2-B81C-A3AD7F19479B}"/>
              </a:ext>
            </a:extLst>
          </p:cNvPr>
          <p:cNvSpPr/>
          <p:nvPr/>
        </p:nvSpPr>
        <p:spPr>
          <a:xfrm>
            <a:off x="4053840" y="4661769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Nature 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40EE962-6A43-12C6-AAA5-F102757ABB9F}"/>
              </a:ext>
            </a:extLst>
          </p:cNvPr>
          <p:cNvSpPr/>
          <p:nvPr/>
        </p:nvSpPr>
        <p:spPr>
          <a:xfrm>
            <a:off x="5551715" y="4661770"/>
            <a:ext cx="2055223" cy="357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9250B58-396E-E1F8-48DE-6FEB2B103C93}"/>
              </a:ext>
            </a:extLst>
          </p:cNvPr>
          <p:cNvSpPr/>
          <p:nvPr/>
        </p:nvSpPr>
        <p:spPr>
          <a:xfrm>
            <a:off x="7794171" y="5288784"/>
            <a:ext cx="944276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Détail :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E66DFF0-07F3-51C1-8C6D-6077F5AC5912}"/>
              </a:ext>
            </a:extLst>
          </p:cNvPr>
          <p:cNvSpPr/>
          <p:nvPr/>
        </p:nvSpPr>
        <p:spPr>
          <a:xfrm>
            <a:off x="8738447" y="5365501"/>
            <a:ext cx="3222175" cy="10151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35B3433-3FD3-0F15-D02F-1E066964BFD2}"/>
              </a:ext>
            </a:extLst>
          </p:cNvPr>
          <p:cNvSpPr/>
          <p:nvPr/>
        </p:nvSpPr>
        <p:spPr>
          <a:xfrm>
            <a:off x="8007235" y="4593680"/>
            <a:ext cx="1827144" cy="601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Ratio montant construction  </a:t>
            </a:r>
          </a:p>
          <a:p>
            <a:pPr algn="r"/>
            <a:r>
              <a:rPr lang="fr-FR" sz="1200" b="1" dirty="0">
                <a:solidFill>
                  <a:schemeClr val="accent1"/>
                </a:solidFill>
              </a:rPr>
              <a:t>€ HT / m² SDP :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24199B7-745A-3363-6DDD-EAF936D6462B}"/>
              </a:ext>
            </a:extLst>
          </p:cNvPr>
          <p:cNvSpPr/>
          <p:nvPr/>
        </p:nvSpPr>
        <p:spPr>
          <a:xfrm>
            <a:off x="9897793" y="4661770"/>
            <a:ext cx="1497875" cy="533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2E32B0-29E7-991F-37B1-4DDC9781AFA9}"/>
              </a:ext>
            </a:extLst>
          </p:cNvPr>
          <p:cNvSpPr/>
          <p:nvPr/>
        </p:nvSpPr>
        <p:spPr>
          <a:xfrm>
            <a:off x="0" y="114913"/>
            <a:ext cx="9083842" cy="330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accent1"/>
                </a:solidFill>
              </a:rPr>
              <a:t>UEAJ – Démolition / Reconstruction de la Barre Ateliers – Références BE Environnement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940B694-B39D-866F-304B-EDEE6567F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506" y="45970"/>
            <a:ext cx="1007116" cy="8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8F3CB7E-14B0-B9C8-60D9-9CFF6BC67DDA}"/>
              </a:ext>
            </a:extLst>
          </p:cNvPr>
          <p:cNvSpPr/>
          <p:nvPr/>
        </p:nvSpPr>
        <p:spPr>
          <a:xfrm>
            <a:off x="34834" y="6455717"/>
            <a:ext cx="1497875" cy="357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1" dirty="0">
                <a:solidFill>
                  <a:schemeClr val="accent1"/>
                </a:solidFill>
              </a:rPr>
              <a:t>Performances environnementales :</a:t>
            </a:r>
          </a:p>
        </p:txBody>
      </p:sp>
    </p:spTree>
    <p:extLst>
      <p:ext uri="{BB962C8B-B14F-4D97-AF65-F5344CB8AC3E}">
        <p14:creationId xmlns:p14="http://schemas.microsoft.com/office/powerpoint/2010/main" val="40926388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618</Words>
  <Application>Microsoft Office PowerPoint</Application>
  <PresentationFormat>Grand écran</PresentationFormat>
  <Paragraphs>150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Open Sauce Two</vt:lpstr>
      <vt:lpstr>Open Sauce Two Bold</vt:lpstr>
      <vt:lpstr>Open Sauce Two Heavy</vt:lpstr>
      <vt:lpstr>Open Sauce Two Ultra-Bold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Mickaël CHAPARRA</dc:creator>
  <cp:lastModifiedBy>Laure LEGALL</cp:lastModifiedBy>
  <cp:revision>20</cp:revision>
  <dcterms:created xsi:type="dcterms:W3CDTF">2021-07-13T08:39:16Z</dcterms:created>
  <dcterms:modified xsi:type="dcterms:W3CDTF">2025-03-04T17:24:24Z</dcterms:modified>
</cp:coreProperties>
</file>