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3" r:id="rId8"/>
    <p:sldId id="261" r:id="rId9"/>
    <p:sldId id="262" r:id="rId10"/>
  </p:sldIdLst>
  <p:sldSz cx="9906000" cy="6858000" type="A4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4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4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50928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5232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950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50928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5232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4680" cy="3976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46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743040" y="2130480"/>
            <a:ext cx="8418960" cy="680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95000" y="1604520"/>
            <a:ext cx="8914680" cy="39769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4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4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4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50928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523200" y="160452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950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50928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6523200" y="3682080"/>
            <a:ext cx="2870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46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743040" y="2130480"/>
            <a:ext cx="8418960" cy="68097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063040" y="368208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063040" y="1604520"/>
            <a:ext cx="4350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95000" y="3682080"/>
            <a:ext cx="89146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8"/>
          <p:cNvSpPr/>
          <p:nvPr/>
        </p:nvSpPr>
        <p:spPr>
          <a:xfrm>
            <a:off x="0" y="0"/>
            <a:ext cx="9905040" cy="68569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95000" y="273600"/>
            <a:ext cx="89150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50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8"/>
          <p:cNvSpPr/>
          <p:nvPr/>
        </p:nvSpPr>
        <p:spPr>
          <a:xfrm>
            <a:off x="0" y="0"/>
            <a:ext cx="9905040" cy="68569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743040" y="2130480"/>
            <a:ext cx="8418960" cy="1468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fr-FR" sz="18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95000" y="1604520"/>
            <a:ext cx="89146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18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1800" b="0" strike="noStrike" spc="-1">
                <a:latin typeface="Arial"/>
              </a:rPr>
              <a:t>Septième niveau de plan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itre 1"/>
          <p:cNvSpPr/>
          <p:nvPr/>
        </p:nvSpPr>
        <p:spPr>
          <a:xfrm>
            <a:off x="434880" y="1643564"/>
            <a:ext cx="9082440" cy="5075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800" b="1" i="0" u="none" strike="noStrike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Marché Public </a:t>
            </a:r>
            <a:r>
              <a:rPr lang="fr-FR" sz="1800" b="1" i="0" u="none" strike="noStrike" dirty="0" err="1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arché</a:t>
            </a:r>
            <a:r>
              <a:rPr lang="fr-FR" sz="1800" b="1" i="0" u="none" strike="noStrike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 n°25-015</a:t>
            </a:r>
            <a:r>
              <a:rPr lang="fr-FR" sz="3200" dirty="0"/>
              <a:t> </a:t>
            </a:r>
            <a:br>
              <a:rPr dirty="0"/>
            </a:br>
            <a:r>
              <a:rPr lang="fr-FR" sz="32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EQUIPE : </a:t>
            </a:r>
            <a:r>
              <a:rPr lang="fr-FR" sz="32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DU MANDATAIRE</a:t>
            </a:r>
            <a:endParaRPr lang="fr-FR" sz="3200" b="0" strike="noStrike" spc="-1" dirty="0">
              <a:latin typeface="Arial"/>
            </a:endParaRPr>
          </a:p>
        </p:txBody>
      </p:sp>
      <p:sp>
        <p:nvSpPr>
          <p:cNvPr id="79" name="ZoneTexte 5"/>
          <p:cNvSpPr/>
          <p:nvPr/>
        </p:nvSpPr>
        <p:spPr>
          <a:xfrm>
            <a:off x="1940400" y="2600280"/>
            <a:ext cx="7576920" cy="3784198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Architecte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Constructeur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Entretien - Maintenance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BE QEB, gestion des énergies, thermique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BE Structure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BE Fluides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Acoustique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Economie de la construction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r>
              <a:rPr lang="fr-FR" sz="2000" b="0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VRD : </a:t>
            </a:r>
            <a:r>
              <a:rPr lang="fr-FR" sz="2000" b="1" strike="noStrike" spc="-1" dirty="0">
                <a:solidFill>
                  <a:srgbClr val="808080"/>
                </a:solidFill>
                <a:latin typeface="Arial"/>
                <a:ea typeface="ＭＳ Ｐゴシック"/>
              </a:rPr>
              <a:t>NOM à indiquer</a:t>
            </a: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  <a:p>
            <a:pPr algn="r">
              <a:lnSpc>
                <a:spcPct val="100000"/>
              </a:lnSpc>
            </a:pPr>
            <a:endParaRPr lang="fr-FR" sz="2000" b="0" strike="noStrike" spc="-1" dirty="0">
              <a:latin typeface="Arial"/>
            </a:endParaRPr>
          </a:p>
        </p:txBody>
      </p:sp>
      <p:sp>
        <p:nvSpPr>
          <p:cNvPr id="81" name="Titre 1_0"/>
          <p:cNvSpPr/>
          <p:nvPr/>
        </p:nvSpPr>
        <p:spPr>
          <a:xfrm>
            <a:off x="434880" y="203760"/>
            <a:ext cx="9082440" cy="79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fr-FR" sz="1500" b="1" strike="noStrike" spc="-1">
                <a:latin typeface="Arial"/>
                <a:ea typeface="ＭＳ Ｐゴシック"/>
              </a:rPr>
              <a:t>Annexe 3 – cadre de présentation des 6 références imagées</a:t>
            </a:r>
            <a:endParaRPr lang="fr-FR" sz="1500" b="0" strike="noStrike" spc="-1">
              <a:latin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9F1EFD6-9CDE-F767-67C7-5D29EE45CB30}"/>
              </a:ext>
            </a:extLst>
          </p:cNvPr>
          <p:cNvSpPr txBox="1"/>
          <p:nvPr/>
        </p:nvSpPr>
        <p:spPr>
          <a:xfrm>
            <a:off x="253218" y="690314"/>
            <a:ext cx="9756471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i="0" u="none" strike="noStrike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Marché Public Global Sectoriel relatif à la Construction d’un immeuble de logements pour la gendarmerie des transports aériens à Saint Bonnet de Mure</a:t>
            </a:r>
            <a:br>
              <a:rPr lang="fr-FR" sz="900" b="1" i="0" u="none" strike="noStrike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</a:br>
            <a:r>
              <a:rPr lang="fr-FR" sz="2000" dirty="0"/>
              <a:t>Marché Public Global Sectoriel relatif à la Construction d’un immeuble de logements pour la gendarmerie des transports aériens à Saint Bonnet de Mure </a:t>
            </a:r>
          </a:p>
          <a:p>
            <a:r>
              <a:rPr lang="fr-FR" sz="2000" dirty="0"/>
              <a:t>Marché n°25-015</a:t>
            </a:r>
          </a:p>
          <a:p>
            <a:endParaRPr lang="fr-FR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re 1"/>
          <p:cNvSpPr/>
          <p:nvPr/>
        </p:nvSpPr>
        <p:spPr>
          <a:xfrm rot="16200000">
            <a:off x="6219360" y="3160440"/>
            <a:ext cx="6856920" cy="53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3500"/>
          </a:bodyPr>
          <a:lstStyle/>
          <a:p>
            <a:pPr>
              <a:lnSpc>
                <a:spcPct val="100000"/>
              </a:lnSpc>
            </a:pPr>
            <a:endParaRPr lang="fr-FR" sz="2200" b="0" strike="noStrike" spc="-1" dirty="0">
              <a:latin typeface="Arial"/>
            </a:endParaRPr>
          </a:p>
        </p:txBody>
      </p:sp>
      <p:sp>
        <p:nvSpPr>
          <p:cNvPr id="84" name="Titre 1"/>
          <p:cNvSpPr/>
          <p:nvPr/>
        </p:nvSpPr>
        <p:spPr>
          <a:xfrm rot="19936200">
            <a:off x="1419480" y="4017600"/>
            <a:ext cx="68569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85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7" name="Titre 1"/>
          <p:cNvSpPr/>
          <p:nvPr/>
        </p:nvSpPr>
        <p:spPr>
          <a:xfrm>
            <a:off x="5927760" y="872640"/>
            <a:ext cx="30661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0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Texte explicatif synthétique 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88" name="Rectangle 3"/>
          <p:cNvSpPr/>
          <p:nvPr/>
        </p:nvSpPr>
        <p:spPr>
          <a:xfrm>
            <a:off x="4495680" y="136080"/>
            <a:ext cx="5338320" cy="201312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89" name="ZoneTexte 9"/>
          <p:cNvSpPr/>
          <p:nvPr/>
        </p:nvSpPr>
        <p:spPr>
          <a:xfrm>
            <a:off x="72000" y="-9720"/>
            <a:ext cx="4965480" cy="3639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Architecte – Référence n°1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re 1"/>
          <p:cNvSpPr/>
          <p:nvPr/>
        </p:nvSpPr>
        <p:spPr>
          <a:xfrm rot="19936200">
            <a:off x="1419480" y="4017600"/>
            <a:ext cx="68569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93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5" name="Titre 1"/>
          <p:cNvSpPr/>
          <p:nvPr/>
        </p:nvSpPr>
        <p:spPr>
          <a:xfrm>
            <a:off x="5927760" y="872640"/>
            <a:ext cx="30661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0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Texte explicatif synthétique 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96" name="Rectangle 3"/>
          <p:cNvSpPr/>
          <p:nvPr/>
        </p:nvSpPr>
        <p:spPr>
          <a:xfrm>
            <a:off x="4495680" y="136080"/>
            <a:ext cx="5338320" cy="201312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97" name="ZoneTexte 9"/>
          <p:cNvSpPr/>
          <p:nvPr/>
        </p:nvSpPr>
        <p:spPr>
          <a:xfrm>
            <a:off x="72000" y="-9720"/>
            <a:ext cx="4965480" cy="3639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Architecte – Référence n°2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re 1"/>
          <p:cNvSpPr/>
          <p:nvPr/>
        </p:nvSpPr>
        <p:spPr>
          <a:xfrm rot="19936200">
            <a:off x="1419480" y="4017600"/>
            <a:ext cx="68569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101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3" name="Titre 1"/>
          <p:cNvSpPr/>
          <p:nvPr/>
        </p:nvSpPr>
        <p:spPr>
          <a:xfrm>
            <a:off x="5927760" y="872640"/>
            <a:ext cx="30661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0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Texte explicatif synthétique 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104" name="Rectangle 3"/>
          <p:cNvSpPr/>
          <p:nvPr/>
        </p:nvSpPr>
        <p:spPr>
          <a:xfrm>
            <a:off x="4495680" y="136080"/>
            <a:ext cx="5338320" cy="201312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05" name="ZoneTexte 9"/>
          <p:cNvSpPr/>
          <p:nvPr/>
        </p:nvSpPr>
        <p:spPr>
          <a:xfrm>
            <a:off x="72000" y="-9720"/>
            <a:ext cx="4965480" cy="3639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Constructeur – Référence n°3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itre 1"/>
          <p:cNvSpPr/>
          <p:nvPr/>
        </p:nvSpPr>
        <p:spPr>
          <a:xfrm rot="19936200">
            <a:off x="1419480" y="4017600"/>
            <a:ext cx="68569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109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1" name="Titre 1"/>
          <p:cNvSpPr/>
          <p:nvPr/>
        </p:nvSpPr>
        <p:spPr>
          <a:xfrm>
            <a:off x="5927760" y="872640"/>
            <a:ext cx="30661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0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Texte explicatif synthétique 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112" name="Rectangle 3"/>
          <p:cNvSpPr/>
          <p:nvPr/>
        </p:nvSpPr>
        <p:spPr>
          <a:xfrm>
            <a:off x="4495680" y="136080"/>
            <a:ext cx="5338320" cy="201312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13" name="ZoneTexte 9"/>
          <p:cNvSpPr/>
          <p:nvPr/>
        </p:nvSpPr>
        <p:spPr>
          <a:xfrm>
            <a:off x="72000" y="-9720"/>
            <a:ext cx="4965480" cy="3639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>
                <a:solidFill>
                  <a:srgbClr val="000000"/>
                </a:solidFill>
                <a:latin typeface="Arial"/>
                <a:ea typeface="ＭＳ Ｐゴシック"/>
              </a:rPr>
              <a:t>Constructeur – Référence n°4</a:t>
            </a:r>
            <a:endParaRPr lang="fr-F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itre 1"/>
          <p:cNvSpPr/>
          <p:nvPr/>
        </p:nvSpPr>
        <p:spPr>
          <a:xfrm rot="19936200">
            <a:off x="1419480" y="4017600"/>
            <a:ext cx="68569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117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 dirty="0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9" name="Titre 1"/>
          <p:cNvSpPr/>
          <p:nvPr/>
        </p:nvSpPr>
        <p:spPr>
          <a:xfrm>
            <a:off x="5927760" y="872640"/>
            <a:ext cx="30661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0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Texte explicatif synthétique 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120" name="Rectangle 3"/>
          <p:cNvSpPr/>
          <p:nvPr/>
        </p:nvSpPr>
        <p:spPr>
          <a:xfrm>
            <a:off x="4495680" y="359640"/>
            <a:ext cx="5338320" cy="176940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21" name="ZoneTexte 9"/>
          <p:cNvSpPr/>
          <p:nvPr/>
        </p:nvSpPr>
        <p:spPr>
          <a:xfrm>
            <a:off x="71999" y="-9720"/>
            <a:ext cx="7066219" cy="367878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Installations de chauffage et de ventilation – Référence n°5</a:t>
            </a:r>
            <a:endParaRPr lang="fr-FR" sz="1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6568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itre 1"/>
          <p:cNvSpPr/>
          <p:nvPr/>
        </p:nvSpPr>
        <p:spPr>
          <a:xfrm rot="19936200">
            <a:off x="1419480" y="4017600"/>
            <a:ext cx="68569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>
              <a:latin typeface="Arial"/>
            </a:endParaRPr>
          </a:p>
        </p:txBody>
      </p:sp>
      <p:graphicFrame>
        <p:nvGraphicFramePr>
          <p:cNvPr id="117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19" name="Titre 1"/>
          <p:cNvSpPr/>
          <p:nvPr/>
        </p:nvSpPr>
        <p:spPr>
          <a:xfrm>
            <a:off x="5927760" y="872640"/>
            <a:ext cx="30661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0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Texte explicatif synthétique 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120" name="Rectangle 3"/>
          <p:cNvSpPr/>
          <p:nvPr/>
        </p:nvSpPr>
        <p:spPr>
          <a:xfrm>
            <a:off x="4495680" y="359640"/>
            <a:ext cx="5338320" cy="176940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21" name="ZoneTexte 9"/>
          <p:cNvSpPr/>
          <p:nvPr/>
        </p:nvSpPr>
        <p:spPr>
          <a:xfrm>
            <a:off x="72000" y="-9720"/>
            <a:ext cx="7774142" cy="367878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QEB, gestion des énergies, thermique, acoustique – Référence n</a:t>
            </a:r>
            <a:r>
              <a:rPr lang="fr-FR" b="1" spc="-1" dirty="0">
                <a:solidFill>
                  <a:srgbClr val="000000"/>
                </a:solidFill>
                <a:latin typeface="Arial"/>
                <a:ea typeface="ＭＳ Ｐゴシック"/>
              </a:rPr>
              <a:t>° </a:t>
            </a: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6</a:t>
            </a:r>
            <a:endParaRPr lang="fr-FR" sz="1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re 1"/>
          <p:cNvSpPr/>
          <p:nvPr/>
        </p:nvSpPr>
        <p:spPr>
          <a:xfrm rot="19936200">
            <a:off x="1419480" y="4017600"/>
            <a:ext cx="68569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2400" b="1" strike="noStrike" spc="-1" dirty="0">
                <a:solidFill>
                  <a:srgbClr val="606060"/>
                </a:solidFill>
                <a:latin typeface="Arial"/>
                <a:ea typeface="ＭＳ Ｐゴシック"/>
              </a:rPr>
              <a:t>ILLUSTRATIONS / PHOTOGRAPHIES</a:t>
            </a:r>
            <a:endParaRPr lang="fr-FR" sz="2400" b="0" strike="noStrike" spc="-1" dirty="0">
              <a:latin typeface="Arial"/>
            </a:endParaRPr>
          </a:p>
        </p:txBody>
      </p:sp>
      <p:graphicFrame>
        <p:nvGraphicFramePr>
          <p:cNvPr id="125" name="Tableau 5"/>
          <p:cNvGraphicFramePr/>
          <p:nvPr/>
        </p:nvGraphicFramePr>
        <p:xfrm>
          <a:off x="72000" y="379800"/>
          <a:ext cx="4174560" cy="1769400"/>
        </p:xfrm>
        <a:graphic>
          <a:graphicData uri="http://schemas.openxmlformats.org/drawingml/2006/table">
            <a:tbl>
              <a:tblPr/>
              <a:tblGrid>
                <a:gridCol w="147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96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492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400" b="1" strike="noStrike" spc="-1">
                          <a:solidFill>
                            <a:srgbClr val="808080"/>
                          </a:solidFill>
                          <a:latin typeface="Arial"/>
                        </a:rPr>
                        <a:t>NOM DE LA REFERENCE A PRECISER</a:t>
                      </a:r>
                      <a:endParaRPr lang="fr-FR" sz="14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90000" marR="90000">
                    <a:solidFill>
                      <a:srgbClr val="729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LIEU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VILLE (DPT)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MOA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MOE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SURFACES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COUT HT TRAVAUX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80808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08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900" b="0" strike="noStrike" spc="-1">
                          <a:solidFill>
                            <a:srgbClr val="000000"/>
                          </a:solidFill>
                          <a:latin typeface="Arial"/>
                        </a:rPr>
                        <a:t>AVANCEMENT / DATE</a:t>
                      </a:r>
                      <a:endParaRPr lang="fr-FR" sz="9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tabLst>
                          <a:tab pos="0" algn="l"/>
                        </a:tabLst>
                      </a:pPr>
                      <a:r>
                        <a:rPr lang="fr-FR" sz="1000" b="0" strike="noStrike" spc="-1">
                          <a:solidFill>
                            <a:srgbClr val="606060"/>
                          </a:solidFill>
                          <a:latin typeface="Arial"/>
                        </a:rPr>
                        <a:t>A COMPLETER</a:t>
                      </a:r>
                      <a:endParaRPr lang="fr-FR" sz="1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808080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7" name="Titre 1"/>
          <p:cNvSpPr/>
          <p:nvPr/>
        </p:nvSpPr>
        <p:spPr>
          <a:xfrm>
            <a:off x="5927760" y="872640"/>
            <a:ext cx="3066120" cy="598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>
              <a:lnSpc>
                <a:spcPct val="100000"/>
              </a:lnSpc>
            </a:pPr>
            <a:r>
              <a:rPr lang="fr-FR" sz="1000" b="1" strike="noStrike" spc="-1">
                <a:solidFill>
                  <a:srgbClr val="606060"/>
                </a:solidFill>
                <a:latin typeface="Arial"/>
                <a:ea typeface="ＭＳ Ｐゴシック"/>
              </a:rPr>
              <a:t>Texte explicatif synthétique </a:t>
            </a:r>
            <a:endParaRPr lang="fr-FR" sz="1000" b="0" strike="noStrike" spc="-1">
              <a:latin typeface="Arial"/>
            </a:endParaRPr>
          </a:p>
        </p:txBody>
      </p:sp>
      <p:sp>
        <p:nvSpPr>
          <p:cNvPr id="128" name="Rectangle 3"/>
          <p:cNvSpPr/>
          <p:nvPr/>
        </p:nvSpPr>
        <p:spPr>
          <a:xfrm>
            <a:off x="4495680" y="136080"/>
            <a:ext cx="5338320" cy="2013120"/>
          </a:xfrm>
          <a:prstGeom prst="rect">
            <a:avLst/>
          </a:prstGeom>
          <a:noFill/>
          <a:ln w="9525">
            <a:solidFill>
              <a:srgbClr val="BFBFB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fr-FR"/>
          </a:p>
        </p:txBody>
      </p:sp>
      <p:sp>
        <p:nvSpPr>
          <p:cNvPr id="129" name="ZoneTexte 9"/>
          <p:cNvSpPr/>
          <p:nvPr/>
        </p:nvSpPr>
        <p:spPr>
          <a:xfrm>
            <a:off x="72000" y="-9720"/>
            <a:ext cx="4965480" cy="367878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fr-FR" sz="1800" b="1" strike="noStrike" spc="-1" dirty="0">
                <a:solidFill>
                  <a:srgbClr val="000000"/>
                </a:solidFill>
                <a:latin typeface="Arial"/>
                <a:ea typeface="ＭＳ Ｐゴシック"/>
              </a:rPr>
              <a:t>Entretien/Maintenance – Référence n°7</a:t>
            </a:r>
            <a:endParaRPr lang="fr-FR" sz="18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A&amp;G ppt petit bandeau.thmx</Template>
  <TotalTime>75</TotalTime>
  <Words>441</Words>
  <Application>Microsoft Office PowerPoint</Application>
  <PresentationFormat>Format A4 (210 x 297 mm)</PresentationFormat>
  <Paragraphs>126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Symbol</vt:lpstr>
      <vt:lpstr>Wingdings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Aubry &amp; Guiguet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Cecile Cambet-Gabarra</dc:creator>
  <dc:description/>
  <cp:lastModifiedBy>Sarah Arnouil</cp:lastModifiedBy>
  <cp:revision>7</cp:revision>
  <dcterms:created xsi:type="dcterms:W3CDTF">2023-05-11T10:33:29Z</dcterms:created>
  <dcterms:modified xsi:type="dcterms:W3CDTF">2025-04-30T12:47:26Z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Format A4 (210 x 297 mm)</vt:lpwstr>
  </property>
  <property fmtid="{D5CDD505-2E9C-101B-9397-08002B2CF9AE}" pid="3" name="Slides">
    <vt:i4>7</vt:i4>
  </property>
</Properties>
</file>