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80" r:id="rId3"/>
    <p:sldId id="261" r:id="rId4"/>
    <p:sldId id="257" r:id="rId5"/>
    <p:sldId id="258" r:id="rId6"/>
    <p:sldId id="260" r:id="rId7"/>
    <p:sldId id="259" r:id="rId8"/>
    <p:sldId id="262" r:id="rId9"/>
    <p:sldId id="267"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napToGrid="0">
      <p:cViewPr varScale="1">
        <p:scale>
          <a:sx n="111" d="100"/>
          <a:sy n="111" d="100"/>
        </p:scale>
        <p:origin x="22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CBE01-253F-42D2-BAAF-4D12D0076F5F}" type="datetimeFigureOut">
              <a:rPr lang="fr-FR" smtClean="0"/>
              <a:t>30/04/2025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AA81C-BAE0-450D-B778-EAC71FE507EF}" type="slidenum">
              <a:rPr lang="fr-FR" smtClean="0"/>
              <a:t>‹N°›</a:t>
            </a:fld>
            <a:endParaRPr lang="fr-FR"/>
          </a:p>
        </p:txBody>
      </p:sp>
    </p:spTree>
    <p:extLst>
      <p:ext uri="{BB962C8B-B14F-4D97-AF65-F5344CB8AC3E}">
        <p14:creationId xmlns:p14="http://schemas.microsoft.com/office/powerpoint/2010/main" val="3586613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781408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215074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62275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421400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1401092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7B584A6-D4B3-4850-8730-A4B6E2223766}"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3881162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7B584A6-D4B3-4850-8730-A4B6E2223766}" type="datetimeFigureOut">
              <a:rPr lang="fr-FR" smtClean="0"/>
              <a:t>30/04/2025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3001303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7B584A6-D4B3-4850-8730-A4B6E2223766}" type="datetimeFigureOut">
              <a:rPr lang="fr-FR" smtClean="0"/>
              <a:t>30/04/2025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1514835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B584A6-D4B3-4850-8730-A4B6E2223766}" type="datetimeFigureOut">
              <a:rPr lang="fr-FR" smtClean="0"/>
              <a:t>30/04/2025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2529496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7B584A6-D4B3-4850-8730-A4B6E2223766}"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3742307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7B584A6-D4B3-4850-8730-A4B6E2223766}"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167D99-73A1-4AFF-85D0-3AA7B94FD781}" type="slidenum">
              <a:rPr lang="fr-FR" smtClean="0"/>
              <a:t>‹N°›</a:t>
            </a:fld>
            <a:endParaRPr lang="fr-FR"/>
          </a:p>
        </p:txBody>
      </p:sp>
    </p:spTree>
    <p:extLst>
      <p:ext uri="{BB962C8B-B14F-4D97-AF65-F5344CB8AC3E}">
        <p14:creationId xmlns:p14="http://schemas.microsoft.com/office/powerpoint/2010/main" val="647545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B584A6-D4B3-4850-8730-A4B6E2223766}" type="datetimeFigureOut">
              <a:rPr lang="fr-FR" smtClean="0"/>
              <a:t>30/04/2025</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67D99-73A1-4AFF-85D0-3AA7B94FD781}" type="slidenum">
              <a:rPr lang="fr-FR" smtClean="0"/>
              <a:t>‹N°›</a:t>
            </a:fld>
            <a:endParaRPr lang="fr-FR"/>
          </a:p>
        </p:txBody>
      </p:sp>
    </p:spTree>
    <p:extLst>
      <p:ext uri="{BB962C8B-B14F-4D97-AF65-F5344CB8AC3E}">
        <p14:creationId xmlns:p14="http://schemas.microsoft.com/office/powerpoint/2010/main" val="480644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3450565"/>
          </a:xfrm>
        </p:spPr>
        <p:txBody>
          <a:bodyPr>
            <a:noAutofit/>
          </a:bodyPr>
          <a:lstStyle/>
          <a:p>
            <a:r>
              <a:rPr lang="fr-FR" sz="2800" b="1" dirty="0" smtClean="0"/>
              <a:t>MARCHE PUBLIC GLOBAL SECTORIEL</a:t>
            </a:r>
            <a:br>
              <a:rPr lang="fr-FR" sz="2800" b="1" dirty="0" smtClean="0"/>
            </a:br>
            <a:r>
              <a:rPr lang="fr-FR" sz="2800" b="1" dirty="0" smtClean="0"/>
              <a:t/>
            </a:r>
            <a:br>
              <a:rPr lang="fr-FR" sz="2800" b="1" dirty="0" smtClean="0"/>
            </a:br>
            <a:r>
              <a:rPr lang="fr-FR" sz="2800" dirty="0" smtClean="0"/>
              <a:t>MURET (31) – QUARTIER MONTALEGRE – Marché public global sectoriel - Réhabilitation et l’extension d’un Ensemble Alimentation Loisir (EAL), l’adaptation d’un hangar en mess temporaire et l’extension d’un bâtiment administratif</a:t>
            </a:r>
            <a:br>
              <a:rPr lang="fr-FR" sz="2800" dirty="0" smtClean="0"/>
            </a:br>
            <a:r>
              <a:rPr lang="fr-FR" sz="4400" dirty="0" smtClean="0"/>
              <a:t/>
            </a:r>
            <a:br>
              <a:rPr lang="fr-FR" sz="4400" dirty="0" smtClean="0"/>
            </a:br>
            <a:r>
              <a:rPr lang="fr-FR" sz="2400" dirty="0" smtClean="0"/>
              <a:t>DAF 2025 000254</a:t>
            </a:r>
            <a:endParaRPr lang="fr-FR" sz="2400" dirty="0"/>
          </a:p>
        </p:txBody>
      </p:sp>
      <p:sp>
        <p:nvSpPr>
          <p:cNvPr id="3" name="Sous-titre 2"/>
          <p:cNvSpPr>
            <a:spLocks noGrp="1"/>
          </p:cNvSpPr>
          <p:nvPr>
            <p:ph type="subTitle" idx="1"/>
          </p:nvPr>
        </p:nvSpPr>
        <p:spPr>
          <a:xfrm>
            <a:off x="1584385" y="4697593"/>
            <a:ext cx="9144000" cy="1655762"/>
          </a:xfrm>
        </p:spPr>
        <p:txBody>
          <a:bodyPr/>
          <a:lstStyle/>
          <a:p>
            <a:r>
              <a:rPr lang="fr-FR" dirty="0"/>
              <a:t>CADRE MÉMOIRE CANDIDATURE</a:t>
            </a:r>
            <a:r>
              <a:rPr lang="fr-FR" dirty="0" smtClean="0"/>
              <a:t> </a:t>
            </a:r>
            <a:endParaRPr lang="fr-FR" dirty="0"/>
          </a:p>
        </p:txBody>
      </p:sp>
    </p:spTree>
    <p:extLst>
      <p:ext uri="{BB962C8B-B14F-4D97-AF65-F5344CB8AC3E}">
        <p14:creationId xmlns:p14="http://schemas.microsoft.com/office/powerpoint/2010/main" val="1215211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smtClean="0"/>
              <a:t>Sous-critère 1.1 : Moyens humains - Titres d'études et professionnels du candidat ou des cadres de l'entreprise, et notamment des responsables de prestation de services ou de conduite des travaux de même nature que celle du marché public.</a:t>
            </a:r>
            <a:endParaRPr lang="fr-FR" sz="2400" dirty="0"/>
          </a:p>
        </p:txBody>
      </p:sp>
      <p:graphicFrame>
        <p:nvGraphicFramePr>
          <p:cNvPr id="8" name="Tableau 7"/>
          <p:cNvGraphicFramePr>
            <a:graphicFrameLocks noGrp="1"/>
          </p:cNvGraphicFramePr>
          <p:nvPr>
            <p:extLst>
              <p:ext uri="{D42A27DB-BD31-4B8C-83A1-F6EECF244321}">
                <p14:modId xmlns:p14="http://schemas.microsoft.com/office/powerpoint/2010/main" val="3863684695"/>
              </p:ext>
            </p:extLst>
          </p:nvPr>
        </p:nvGraphicFramePr>
        <p:xfrm>
          <a:off x="683763" y="1828516"/>
          <a:ext cx="10670036" cy="4486020"/>
        </p:xfrm>
        <a:graphic>
          <a:graphicData uri="http://schemas.openxmlformats.org/drawingml/2006/table">
            <a:tbl>
              <a:tblPr/>
              <a:tblGrid>
                <a:gridCol w="1878919">
                  <a:extLst>
                    <a:ext uri="{9D8B030D-6E8A-4147-A177-3AD203B41FA5}">
                      <a16:colId xmlns:a16="http://schemas.microsoft.com/office/drawing/2014/main" val="2321684690"/>
                    </a:ext>
                  </a:extLst>
                </a:gridCol>
                <a:gridCol w="1644053">
                  <a:extLst>
                    <a:ext uri="{9D8B030D-6E8A-4147-A177-3AD203B41FA5}">
                      <a16:colId xmlns:a16="http://schemas.microsoft.com/office/drawing/2014/main" val="139454915"/>
                    </a:ext>
                  </a:extLst>
                </a:gridCol>
                <a:gridCol w="3434898">
                  <a:extLst>
                    <a:ext uri="{9D8B030D-6E8A-4147-A177-3AD203B41FA5}">
                      <a16:colId xmlns:a16="http://schemas.microsoft.com/office/drawing/2014/main" val="2100793180"/>
                    </a:ext>
                  </a:extLst>
                </a:gridCol>
                <a:gridCol w="1164537">
                  <a:extLst>
                    <a:ext uri="{9D8B030D-6E8A-4147-A177-3AD203B41FA5}">
                      <a16:colId xmlns:a16="http://schemas.microsoft.com/office/drawing/2014/main" val="615129704"/>
                    </a:ext>
                  </a:extLst>
                </a:gridCol>
                <a:gridCol w="1164537">
                  <a:extLst>
                    <a:ext uri="{9D8B030D-6E8A-4147-A177-3AD203B41FA5}">
                      <a16:colId xmlns:a16="http://schemas.microsoft.com/office/drawing/2014/main" val="2105956544"/>
                    </a:ext>
                  </a:extLst>
                </a:gridCol>
                <a:gridCol w="1383092">
                  <a:extLst>
                    <a:ext uri="{9D8B030D-6E8A-4147-A177-3AD203B41FA5}">
                      <a16:colId xmlns:a16="http://schemas.microsoft.com/office/drawing/2014/main" val="2519332604"/>
                    </a:ext>
                  </a:extLst>
                </a:gridCol>
              </a:tblGrid>
              <a:tr h="640860">
                <a:tc>
                  <a:txBody>
                    <a:bodyPr/>
                    <a:lstStyle/>
                    <a:p>
                      <a:pPr algn="ctr" fontAlgn="ctr"/>
                      <a:r>
                        <a:rPr lang="fr-FR" sz="1100" b="0" i="0" u="none" strike="noStrike" dirty="0">
                          <a:solidFill>
                            <a:srgbClr val="000000"/>
                          </a:solidFill>
                          <a:effectLst/>
                          <a:latin typeface="Calibri" panose="020F0502020204030204" pitchFamily="34" charset="0"/>
                        </a:rPr>
                        <a:t>Raison sociale membre du groupement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ctr"/>
                      <a:r>
                        <a:rPr lang="fr-FR" sz="1100" b="0" i="0" u="none" strike="noStrike">
                          <a:solidFill>
                            <a:srgbClr val="000000"/>
                          </a:solidFill>
                          <a:effectLst/>
                          <a:latin typeface="Calibri" panose="020F0502020204030204" pitchFamily="34" charset="0"/>
                        </a:rPr>
                        <a:t>Nom / Prénom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ctr"/>
                      <a:r>
                        <a:rPr lang="fr-FR" sz="1100" b="0" i="0" u="none" strike="noStrike" dirty="0">
                          <a:solidFill>
                            <a:srgbClr val="000000"/>
                          </a:solidFill>
                          <a:effectLst/>
                          <a:latin typeface="Calibri" panose="020F0502020204030204" pitchFamily="34" charset="0"/>
                        </a:rPr>
                        <a:t>Rôle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ctr"/>
                      <a:r>
                        <a:rPr lang="fr-FR" sz="1100" b="0" i="0" u="none" strike="noStrike">
                          <a:solidFill>
                            <a:srgbClr val="000000"/>
                          </a:solidFill>
                          <a:effectLst/>
                          <a:latin typeface="Calibri" panose="020F0502020204030204" pitchFamily="34" charset="0"/>
                        </a:rPr>
                        <a:t>Nombre d'années d'expérience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ctr"/>
                      <a:r>
                        <a:rPr lang="fr-FR" sz="1100" b="0" i="0" u="none" strike="noStrike">
                          <a:solidFill>
                            <a:srgbClr val="000000"/>
                          </a:solidFill>
                          <a:effectLst/>
                          <a:latin typeface="Calibri" panose="020F0502020204030204" pitchFamily="34" charset="0"/>
                        </a:rPr>
                        <a:t>Références sur des projets équivalents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ctr"/>
                      <a:r>
                        <a:rPr lang="fr-FR" sz="1100" b="0" i="0" u="none" strike="noStrike">
                          <a:solidFill>
                            <a:srgbClr val="000000"/>
                          </a:solidFill>
                          <a:effectLst/>
                          <a:latin typeface="Calibri" panose="020F0502020204030204" pitchFamily="34" charset="0"/>
                        </a:rPr>
                        <a:t>CV ou équivalent joint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698935235"/>
                  </a:ext>
                </a:extLst>
              </a:tr>
              <a:tr h="213620">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Pilotage de groupement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0330292"/>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Conception de projet </a:t>
                      </a:r>
                      <a:r>
                        <a:rPr lang="fr-FR" sz="1100" b="0" i="0" u="none" strike="noStrike" dirty="0" smtClean="0">
                          <a:solidFill>
                            <a:srgbClr val="000000"/>
                          </a:solidFill>
                          <a:effectLst/>
                          <a:latin typeface="Calibri" panose="020F0502020204030204" pitchFamily="34" charset="0"/>
                        </a:rPr>
                        <a:t>(architecture)</a:t>
                      </a:r>
                      <a:endParaRPr lang="fr-FR" sz="11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975743"/>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Conception de projet (technique)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6620576"/>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Suivi de l'exécution de travaux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4025198"/>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smtClean="0">
                          <a:solidFill>
                            <a:srgbClr val="000000"/>
                          </a:solidFill>
                          <a:effectLst/>
                          <a:latin typeface="Calibri" panose="020F0502020204030204" pitchFamily="34" charset="0"/>
                        </a:rPr>
                        <a:t>Ordonnancement </a:t>
                      </a:r>
                      <a:r>
                        <a:rPr lang="fr-FR" sz="1100" b="0" i="0" u="none" strike="noStrike" dirty="0">
                          <a:solidFill>
                            <a:srgbClr val="000000"/>
                          </a:solidFill>
                          <a:effectLst/>
                          <a:latin typeface="Calibri" panose="020F0502020204030204" pitchFamily="34" charset="0"/>
                        </a:rPr>
                        <a:t>Pilotage et Coordination de chantier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7756951"/>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Suivi de l'exploitation / maintenance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739473"/>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r>
                        <a:rPr lang="fr-FR" sz="1100" b="0" i="0" u="none" strike="noStrike" dirty="0" smtClean="0">
                          <a:solidFill>
                            <a:srgbClr val="000000"/>
                          </a:solidFill>
                          <a:effectLst/>
                          <a:latin typeface="Calibri" panose="020F0502020204030204" pitchFamily="34" charset="0"/>
                        </a:rPr>
                        <a:t>… </a:t>
                      </a:r>
                      <a:endParaRPr lang="fr-FR" sz="11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6930927"/>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9245114"/>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095002"/>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9066323"/>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2947191"/>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6981907"/>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5410073"/>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1502469"/>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9824453"/>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4998107"/>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115228"/>
                  </a:ext>
                </a:extLst>
              </a:tr>
              <a:tr h="213620">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7676668"/>
                  </a:ext>
                </a:extLst>
              </a:tr>
            </a:tbl>
          </a:graphicData>
        </a:graphic>
      </p:graphicFrame>
    </p:spTree>
    <p:extLst>
      <p:ext uri="{BB962C8B-B14F-4D97-AF65-F5344CB8AC3E}">
        <p14:creationId xmlns:p14="http://schemas.microsoft.com/office/powerpoint/2010/main" val="1624477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a:t>Sous-critère 1.1 : Moyens humains </a:t>
            </a:r>
            <a:r>
              <a:rPr lang="fr-FR" sz="2400" dirty="0" smtClean="0"/>
              <a:t/>
            </a:r>
            <a:br>
              <a:rPr lang="fr-FR" sz="2400" dirty="0" smtClean="0"/>
            </a:br>
            <a:r>
              <a:rPr lang="fr-FR" sz="2400" dirty="0" smtClean="0"/>
              <a:t>Fiche de présentation d’une référence </a:t>
            </a:r>
            <a:endParaRPr lang="fr-FR" sz="2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450433426"/>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3769792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smtClean="0"/>
              <a:t>Sous-critère 1.2 : Outillage, matériel et l'équipement technique dont le candidat disposera pour la réalisation du marché public.</a:t>
            </a:r>
            <a:endParaRPr lang="fr-FR" sz="2400" dirty="0"/>
          </a:p>
        </p:txBody>
      </p:sp>
      <p:graphicFrame>
        <p:nvGraphicFramePr>
          <p:cNvPr id="4" name="Tableau 3"/>
          <p:cNvGraphicFramePr>
            <a:graphicFrameLocks noGrp="1"/>
          </p:cNvGraphicFramePr>
          <p:nvPr>
            <p:extLst>
              <p:ext uri="{D42A27DB-BD31-4B8C-83A1-F6EECF244321}">
                <p14:modId xmlns:p14="http://schemas.microsoft.com/office/powerpoint/2010/main" val="3303700150"/>
              </p:ext>
            </p:extLst>
          </p:nvPr>
        </p:nvGraphicFramePr>
        <p:xfrm>
          <a:off x="966158" y="1759862"/>
          <a:ext cx="9842739" cy="4537420"/>
        </p:xfrm>
        <a:graphic>
          <a:graphicData uri="http://schemas.openxmlformats.org/drawingml/2006/table">
            <a:tbl>
              <a:tblPr/>
              <a:tblGrid>
                <a:gridCol w="2108374">
                  <a:extLst>
                    <a:ext uri="{9D8B030D-6E8A-4147-A177-3AD203B41FA5}">
                      <a16:colId xmlns:a16="http://schemas.microsoft.com/office/drawing/2014/main" val="543534352"/>
                    </a:ext>
                  </a:extLst>
                </a:gridCol>
                <a:gridCol w="4055692">
                  <a:extLst>
                    <a:ext uri="{9D8B030D-6E8A-4147-A177-3AD203B41FA5}">
                      <a16:colId xmlns:a16="http://schemas.microsoft.com/office/drawing/2014/main" val="306199850"/>
                    </a:ext>
                  </a:extLst>
                </a:gridCol>
                <a:gridCol w="2371921">
                  <a:extLst>
                    <a:ext uri="{9D8B030D-6E8A-4147-A177-3AD203B41FA5}">
                      <a16:colId xmlns:a16="http://schemas.microsoft.com/office/drawing/2014/main" val="3142315653"/>
                    </a:ext>
                  </a:extLst>
                </a:gridCol>
                <a:gridCol w="1306752">
                  <a:extLst>
                    <a:ext uri="{9D8B030D-6E8A-4147-A177-3AD203B41FA5}">
                      <a16:colId xmlns:a16="http://schemas.microsoft.com/office/drawing/2014/main" val="153013895"/>
                    </a:ext>
                  </a:extLst>
                </a:gridCol>
              </a:tblGrid>
              <a:tr h="453742">
                <a:tc>
                  <a:txBody>
                    <a:bodyPr/>
                    <a:lstStyle/>
                    <a:p>
                      <a:pPr algn="ctr" fontAlgn="ctr"/>
                      <a:r>
                        <a:rPr lang="fr-FR" sz="1100" b="0" i="0" u="none" strike="noStrike">
                          <a:solidFill>
                            <a:srgbClr val="000000"/>
                          </a:solidFill>
                          <a:effectLst/>
                          <a:latin typeface="Calibri" panose="020F0502020204030204" pitchFamily="34" charset="0"/>
                        </a:rPr>
                        <a:t>Raison sociale membre du groupement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100" b="0" i="0" u="none" strike="noStrike" dirty="0">
                          <a:solidFill>
                            <a:srgbClr val="000000"/>
                          </a:solidFill>
                          <a:effectLst/>
                          <a:latin typeface="Calibri" panose="020F0502020204030204" pitchFamily="34" charset="0"/>
                        </a:rPr>
                        <a:t>Outillage, matériel et l'équipement technique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100" b="0" i="0" u="none" strike="noStrike">
                          <a:solidFill>
                            <a:srgbClr val="000000"/>
                          </a:solidFill>
                          <a:effectLst/>
                          <a:latin typeface="Calibri" panose="020F0502020204030204" pitchFamily="34" charset="0"/>
                        </a:rPr>
                        <a:t>Rôle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100" b="0" i="0" u="none" strike="noStrike">
                          <a:solidFill>
                            <a:srgbClr val="000000"/>
                          </a:solidFill>
                          <a:effectLst/>
                          <a:latin typeface="Calibri" panose="020F0502020204030204" pitchFamily="34" charset="0"/>
                        </a:rPr>
                        <a:t>Date d'acquisition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245030882"/>
                  </a:ext>
                </a:extLst>
              </a:tr>
              <a:tr h="226871">
                <a:tc>
                  <a:txBody>
                    <a:bodyPr/>
                    <a:lstStyle/>
                    <a:p>
                      <a:pPr algn="ctr"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7552991"/>
                  </a:ext>
                </a:extLst>
              </a:tr>
              <a:tr h="226871">
                <a:tc>
                  <a:txBody>
                    <a:bodyPr/>
                    <a:lstStyle/>
                    <a:p>
                      <a:pPr algn="ctr"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5630507"/>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9380447"/>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0736348"/>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745351"/>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601175"/>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3781521"/>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7722421"/>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7003614"/>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202011"/>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87694"/>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5501277"/>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899229"/>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0333384"/>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6357412"/>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2438653"/>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6669540"/>
                  </a:ext>
                </a:extLst>
              </a:tr>
              <a:tr h="226871">
                <a:tc>
                  <a:txBody>
                    <a:bodyPr/>
                    <a:lstStyle/>
                    <a:p>
                      <a:pPr algn="ctr"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1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4573576"/>
                  </a:ext>
                </a:extLst>
              </a:tr>
            </a:tbl>
          </a:graphicData>
        </a:graphic>
      </p:graphicFrame>
    </p:spTree>
    <p:extLst>
      <p:ext uri="{BB962C8B-B14F-4D97-AF65-F5344CB8AC3E}">
        <p14:creationId xmlns:p14="http://schemas.microsoft.com/office/powerpoint/2010/main" val="140242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3450565"/>
          </a:xfrm>
        </p:spPr>
        <p:txBody>
          <a:bodyPr anchor="ctr">
            <a:noAutofit/>
          </a:bodyPr>
          <a:lstStyle/>
          <a:p>
            <a:r>
              <a:rPr lang="fr-FR" sz="2400" dirty="0" smtClean="0"/>
              <a:t>CRITÈRES DE SÉLECTION DES CANDIDATS </a:t>
            </a:r>
            <a:endParaRPr lang="fr-FR" sz="2400" dirty="0"/>
          </a:p>
        </p:txBody>
      </p:sp>
      <p:sp>
        <p:nvSpPr>
          <p:cNvPr id="3" name="Sous-titre 2"/>
          <p:cNvSpPr>
            <a:spLocks noGrp="1"/>
          </p:cNvSpPr>
          <p:nvPr>
            <p:ph type="subTitle" idx="1"/>
          </p:nvPr>
        </p:nvSpPr>
        <p:spPr>
          <a:xfrm>
            <a:off x="1584385" y="4697593"/>
            <a:ext cx="9144000" cy="1655762"/>
          </a:xfrm>
        </p:spPr>
        <p:txBody>
          <a:bodyPr/>
          <a:lstStyle/>
          <a:p>
            <a:r>
              <a:rPr lang="fr-FR" dirty="0" smtClean="0"/>
              <a:t>Critère 2 : Références </a:t>
            </a:r>
            <a:endParaRPr lang="fr-FR" dirty="0"/>
          </a:p>
        </p:txBody>
      </p:sp>
    </p:spTree>
    <p:extLst>
      <p:ext uri="{BB962C8B-B14F-4D97-AF65-F5344CB8AC3E}">
        <p14:creationId xmlns:p14="http://schemas.microsoft.com/office/powerpoint/2010/main" val="487156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2.1 </a:t>
            </a:r>
            <a:r>
              <a:rPr lang="fr-FR" sz="1400" dirty="0"/>
              <a:t>: </a:t>
            </a:r>
            <a:r>
              <a:rPr lang="fr-FR" sz="1400" dirty="0" smtClean="0"/>
              <a:t>Références mandataire  </a:t>
            </a:r>
            <a:br>
              <a:rPr lang="fr-FR" sz="1400" dirty="0" smtClean="0"/>
            </a:br>
            <a:r>
              <a:rPr lang="fr-FR" sz="1400" dirty="0" smtClean="0"/>
              <a:t>Référence n°1 </a:t>
            </a:r>
            <a:r>
              <a:rPr lang="fr-FR" sz="1400" dirty="0"/>
              <a:t>d’une opération en rénovation et extension de bâtiment de restauration (ou dans des domaines de technicité équivalente ou supérieure), d’importance équivalente (montant) réalisée en montage complexe </a:t>
            </a:r>
            <a:r>
              <a:rPr lang="fr-FR" sz="1400" dirty="0" smtClean="0"/>
              <a:t>(marchés globaux, conception-réalisation, CCAEM / MGS, marché de partenariat, concession …). </a:t>
            </a:r>
            <a:r>
              <a:rPr lang="fr-FR" sz="1400" dirty="0"/>
              <a:t>Le candidat devra avoir été mandataire sur </a:t>
            </a:r>
            <a:r>
              <a:rPr lang="fr-FR" sz="1400" dirty="0" smtClean="0"/>
              <a:t>l’opération.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202592285"/>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mandataire n°1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57284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2.1 </a:t>
            </a:r>
            <a:r>
              <a:rPr lang="fr-FR" sz="1400" dirty="0"/>
              <a:t>: </a:t>
            </a:r>
            <a:r>
              <a:rPr lang="fr-FR" sz="1400" dirty="0" smtClean="0"/>
              <a:t>Références mandataire </a:t>
            </a:r>
            <a:br>
              <a:rPr lang="fr-FR" sz="1400" dirty="0" smtClean="0"/>
            </a:br>
            <a:r>
              <a:rPr lang="fr-FR" sz="1400" dirty="0" smtClean="0"/>
              <a:t>Référence n°2 </a:t>
            </a:r>
            <a:r>
              <a:rPr lang="fr-FR" sz="1400" dirty="0"/>
              <a:t>d’une opération en rénovation et extension de bâtiment de restauration (ou dans des domaines de technicité équivalente ou supérieure), d’importance équivalente (montant) réalisée en montage complexe </a:t>
            </a:r>
            <a:r>
              <a:rPr lang="fr-FR" sz="1400" dirty="0" smtClean="0"/>
              <a:t>(marchés globaux, conception-réalisation, CCAEM / MGS, marché de partenariat, concession …). </a:t>
            </a:r>
            <a:r>
              <a:rPr lang="fr-FR" sz="1400" dirty="0"/>
              <a:t>Le candidat devra avoir été mandataire sur </a:t>
            </a:r>
            <a:r>
              <a:rPr lang="fr-FR" sz="1400" dirty="0" smtClean="0"/>
              <a:t>l’opération.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032818054"/>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mandataire n°2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2583564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2.2 </a:t>
            </a:r>
            <a:r>
              <a:rPr lang="fr-FR" sz="1400" dirty="0"/>
              <a:t>: </a:t>
            </a:r>
            <a:r>
              <a:rPr lang="fr-FR" sz="1400" dirty="0" smtClean="0"/>
              <a:t>Références travaux </a:t>
            </a:r>
            <a:br>
              <a:rPr lang="fr-FR" sz="1400" dirty="0" smtClean="0"/>
            </a:br>
            <a:r>
              <a:rPr lang="fr-FR" sz="1400" dirty="0" smtClean="0"/>
              <a:t>Référence de réalisation tous corps d’état opération en rénovation et extension de bâtiment type Alimentation/Restauration, ou d’importance équivalente (montant) réalisée en montage complexe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439192533"/>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travaux n° 1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1028483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2.2 </a:t>
            </a:r>
            <a:r>
              <a:rPr lang="fr-FR" sz="1400" dirty="0"/>
              <a:t>: </a:t>
            </a:r>
            <a:r>
              <a:rPr lang="fr-FR" sz="1400" dirty="0" smtClean="0"/>
              <a:t>Références travaux </a:t>
            </a:r>
            <a:br>
              <a:rPr lang="fr-FR" sz="1400" dirty="0" smtClean="0"/>
            </a:br>
            <a:r>
              <a:rPr lang="fr-FR" sz="1400" dirty="0" smtClean="0"/>
              <a:t>Référence de réalisation d’ouvrages d’infrastructure (voiries, réseaux, ouvrages de gestion des eaux) de technicité et d’importance équivalente (montant et surfaces)</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430478799"/>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travaux n° 2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646825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2.2 </a:t>
            </a:r>
            <a:r>
              <a:rPr lang="fr-FR" sz="1400" dirty="0"/>
              <a:t>: </a:t>
            </a:r>
            <a:r>
              <a:rPr lang="fr-FR" sz="1400" dirty="0" smtClean="0"/>
              <a:t>Références travaux </a:t>
            </a:r>
            <a:br>
              <a:rPr lang="fr-FR" sz="1400" dirty="0" smtClean="0"/>
            </a:br>
            <a:r>
              <a:rPr lang="fr-FR" sz="1400" dirty="0" smtClean="0"/>
              <a:t>Référence d’une opération avec une contrainte de continuité de service nécessitant la mise en place de locaux collectifs temporaires de type restauration ou complexité technique équivalente</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710363276"/>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travaux n° 3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3831489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2.3 </a:t>
            </a:r>
            <a:r>
              <a:rPr lang="fr-FR" sz="1400" dirty="0"/>
              <a:t>: </a:t>
            </a:r>
            <a:r>
              <a:rPr lang="fr-FR" sz="1400" dirty="0" smtClean="0"/>
              <a:t>Références maîtrise d’œuvre  </a:t>
            </a:r>
            <a:br>
              <a:rPr lang="fr-FR" sz="1400" dirty="0" smtClean="0"/>
            </a:br>
            <a:r>
              <a:rPr lang="fr-FR" sz="1400" dirty="0" smtClean="0"/>
              <a:t>Références n° 1 couvrant les missions de base de maîtrise d’œuvre (conception et suivi exécution) d’opération en rénovation et extension de bâtiment type Alimentation/Restauration, ou d’importance équivalente (montant) dont une à minima réalisée en montage complexe , y compris VRD, d’importance équivalente (montant, surface bâtie, activité et moyens informatiques intégrés à l’infrastructure)</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766212531"/>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maîtrise</a:t>
                      </a:r>
                      <a:r>
                        <a:rPr lang="fr-FR" sz="1000" b="1" i="0" u="none" strike="noStrike" baseline="0" dirty="0" smtClean="0">
                          <a:solidFill>
                            <a:srgbClr val="000000"/>
                          </a:solidFill>
                          <a:effectLst/>
                          <a:latin typeface="Calibri" panose="020F0502020204030204" pitchFamily="34" charset="0"/>
                        </a:rPr>
                        <a:t> d’œuvre</a:t>
                      </a:r>
                      <a:r>
                        <a:rPr lang="fr-FR" sz="1000" b="1" i="0" u="none" strike="noStrike" dirty="0" smtClean="0">
                          <a:solidFill>
                            <a:srgbClr val="000000"/>
                          </a:solidFill>
                          <a:effectLst/>
                          <a:latin typeface="Calibri" panose="020F0502020204030204" pitchFamily="34" charset="0"/>
                        </a:rPr>
                        <a:t> n° 1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3663820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439948"/>
          </a:xfrm>
        </p:spPr>
        <p:txBody>
          <a:bodyPr>
            <a:noAutofit/>
          </a:bodyPr>
          <a:lstStyle/>
          <a:p>
            <a:r>
              <a:rPr lang="fr-FR" sz="2800" b="1" dirty="0" smtClean="0"/>
              <a:t>PRÉSENTATION DU GROUPEMENT </a:t>
            </a:r>
            <a:endParaRPr lang="fr-FR" sz="2400" dirty="0"/>
          </a:p>
        </p:txBody>
      </p:sp>
      <p:graphicFrame>
        <p:nvGraphicFramePr>
          <p:cNvPr id="4" name="Tableau 3"/>
          <p:cNvGraphicFramePr>
            <a:graphicFrameLocks noGrp="1"/>
          </p:cNvGraphicFramePr>
          <p:nvPr>
            <p:extLst>
              <p:ext uri="{D42A27DB-BD31-4B8C-83A1-F6EECF244321}">
                <p14:modId xmlns:p14="http://schemas.microsoft.com/office/powerpoint/2010/main" val="185600224"/>
              </p:ext>
            </p:extLst>
          </p:nvPr>
        </p:nvGraphicFramePr>
        <p:xfrm>
          <a:off x="505125" y="1444285"/>
          <a:ext cx="10735093" cy="4839458"/>
        </p:xfrm>
        <a:graphic>
          <a:graphicData uri="http://schemas.openxmlformats.org/drawingml/2006/table">
            <a:tbl>
              <a:tblPr firstRow="1" bandRow="1">
                <a:tableStyleId>{2D5ABB26-0587-4C30-8999-92F81FD0307C}</a:tableStyleId>
              </a:tblPr>
              <a:tblGrid>
                <a:gridCol w="1968523">
                  <a:extLst>
                    <a:ext uri="{9D8B030D-6E8A-4147-A177-3AD203B41FA5}">
                      <a16:colId xmlns:a16="http://schemas.microsoft.com/office/drawing/2014/main" val="2936849990"/>
                    </a:ext>
                  </a:extLst>
                </a:gridCol>
                <a:gridCol w="3429041">
                  <a:extLst>
                    <a:ext uri="{9D8B030D-6E8A-4147-A177-3AD203B41FA5}">
                      <a16:colId xmlns:a16="http://schemas.microsoft.com/office/drawing/2014/main" val="3851655953"/>
                    </a:ext>
                  </a:extLst>
                </a:gridCol>
                <a:gridCol w="5337529">
                  <a:extLst>
                    <a:ext uri="{9D8B030D-6E8A-4147-A177-3AD203B41FA5}">
                      <a16:colId xmlns:a16="http://schemas.microsoft.com/office/drawing/2014/main" val="3976457753"/>
                    </a:ext>
                  </a:extLst>
                </a:gridCol>
              </a:tblGrid>
              <a:tr h="440566">
                <a:tc>
                  <a:txBody>
                    <a:bodyPr/>
                    <a:lstStyle/>
                    <a:p>
                      <a:endParaRPr lang="fr-FR" dirty="0"/>
                    </a:p>
                  </a:txBody>
                  <a:tcP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smtClean="0"/>
                        <a:t>Raison</a:t>
                      </a:r>
                      <a:r>
                        <a:rPr lang="fr-FR" baseline="0" dirty="0" smtClean="0"/>
                        <a:t> sociale </a:t>
                      </a:r>
                      <a:endParaRPr lang="fr-FR"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fr-FR" dirty="0" smtClean="0"/>
                        <a:t>Rôle </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6569521"/>
                  </a:ext>
                </a:extLst>
              </a:tr>
              <a:tr h="440566">
                <a:tc>
                  <a:txBody>
                    <a:bodyPr/>
                    <a:lstStyle/>
                    <a:p>
                      <a:r>
                        <a:rPr lang="fr-FR" dirty="0" smtClean="0"/>
                        <a:t>Mandataire </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0986220"/>
                  </a:ext>
                </a:extLst>
              </a:tr>
              <a:tr h="440566">
                <a:tc>
                  <a:txBody>
                    <a:bodyPr/>
                    <a:lstStyle/>
                    <a:p>
                      <a:r>
                        <a:rPr lang="fr-FR" dirty="0" smtClean="0"/>
                        <a:t>Cotraitant 1</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2585987"/>
                  </a:ext>
                </a:extLst>
              </a:tr>
              <a:tr h="440566">
                <a:tc>
                  <a:txBody>
                    <a:bodyPr/>
                    <a:lstStyle/>
                    <a:p>
                      <a:r>
                        <a:rPr lang="fr-FR" dirty="0" smtClean="0"/>
                        <a:t>Cotraitant 2</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929944"/>
                  </a:ext>
                </a:extLst>
              </a:tr>
              <a:tr h="433798">
                <a:tc>
                  <a:txBody>
                    <a:bodyPr/>
                    <a:lstStyle/>
                    <a:p>
                      <a:r>
                        <a:rPr lang="fr-FR" dirty="0" smtClean="0"/>
                        <a: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3629518"/>
                  </a:ext>
                </a:extLst>
              </a:tr>
              <a:tr h="440566">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2866631"/>
                  </a:ext>
                </a:extLst>
              </a:tr>
              <a:tr h="440566">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3816373"/>
                  </a:ext>
                </a:extLst>
              </a:tr>
              <a:tr h="440566">
                <a:tc>
                  <a:txBody>
                    <a:bodyPr/>
                    <a:lstStyle/>
                    <a:p>
                      <a:r>
                        <a:rPr lang="fr-FR" dirty="0" smtClean="0"/>
                        <a:t>Sous-traitant 1</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9710666"/>
                  </a:ext>
                </a:extLst>
              </a:tr>
              <a:tr h="440566">
                <a:tc>
                  <a:txBody>
                    <a:bodyPr/>
                    <a:lstStyle/>
                    <a:p>
                      <a:r>
                        <a:rPr lang="fr-FR" dirty="0" smtClean="0"/>
                        <a:t>Sous-traitant 2</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6909204"/>
                  </a:ext>
                </a:extLst>
              </a:tr>
              <a:tr h="440566">
                <a:tc>
                  <a:txBody>
                    <a:bodyPr/>
                    <a:lstStyle/>
                    <a:p>
                      <a:r>
                        <a:rPr lang="fr-FR" dirty="0" smtClean="0"/>
                        <a:t>… </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4394893"/>
                  </a:ext>
                </a:extLst>
              </a:tr>
              <a:tr h="440566">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0237808"/>
                  </a:ext>
                </a:extLst>
              </a:tr>
            </a:tbl>
          </a:graphicData>
        </a:graphic>
      </p:graphicFrame>
    </p:spTree>
    <p:extLst>
      <p:ext uri="{BB962C8B-B14F-4D97-AF65-F5344CB8AC3E}">
        <p14:creationId xmlns:p14="http://schemas.microsoft.com/office/powerpoint/2010/main" val="1630771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2.3 </a:t>
            </a:r>
            <a:r>
              <a:rPr lang="fr-FR" sz="1400" dirty="0"/>
              <a:t>: </a:t>
            </a:r>
            <a:r>
              <a:rPr lang="fr-FR" sz="1400" dirty="0" smtClean="0"/>
              <a:t>Références maîtrise d’œuvre  </a:t>
            </a:r>
            <a:br>
              <a:rPr lang="fr-FR" sz="1400" dirty="0" smtClean="0"/>
            </a:br>
            <a:r>
              <a:rPr lang="fr-FR" sz="1400" dirty="0" smtClean="0"/>
              <a:t>Références n° 2 couvrant les missions de base de maîtrise d’œuvre (conception et suivi exécution) d’opération en rénovation et extension de bâtiment type Alimentation/Restauration, ou d’importance équivalente (montant) dont une à minima réalisée en montage complexe, y compris VRD, d’importance équivalente (montant, surface bâtie, activité et moyens informatiques intégrés à l’infrastructure)</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4060954531"/>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maîtrise</a:t>
                      </a:r>
                      <a:r>
                        <a:rPr lang="fr-FR" sz="1000" b="1" i="0" u="none" strike="noStrike" baseline="0" dirty="0" smtClean="0">
                          <a:solidFill>
                            <a:srgbClr val="000000"/>
                          </a:solidFill>
                          <a:effectLst/>
                          <a:latin typeface="Calibri" panose="020F0502020204030204" pitchFamily="34" charset="0"/>
                        </a:rPr>
                        <a:t> d’œuvre</a:t>
                      </a:r>
                      <a:r>
                        <a:rPr lang="fr-FR" sz="1000" b="1" i="0" u="none" strike="noStrike" dirty="0" smtClean="0">
                          <a:solidFill>
                            <a:srgbClr val="000000"/>
                          </a:solidFill>
                          <a:effectLst/>
                          <a:latin typeface="Calibri" panose="020F0502020204030204" pitchFamily="34" charset="0"/>
                        </a:rPr>
                        <a:t> n° 2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2217277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2.3 </a:t>
            </a:r>
            <a:r>
              <a:rPr lang="fr-FR" sz="1400" dirty="0"/>
              <a:t>: </a:t>
            </a:r>
            <a:r>
              <a:rPr lang="fr-FR" sz="1400" dirty="0" smtClean="0"/>
              <a:t>Références maîtrise d’œuvre  </a:t>
            </a:r>
            <a:br>
              <a:rPr lang="fr-FR" sz="1400" dirty="0" smtClean="0"/>
            </a:br>
            <a:r>
              <a:rPr lang="fr-FR" sz="1400" dirty="0" smtClean="0"/>
              <a:t>Références n° 3 couvrant les missions de base de maîtrise d’œuvre (conception et suivi exécution) d’opération en rénovation et extension de bâtiment type Alimentation/Restauration, ou d’importance équivalente (montant) dont une à minima réalisée en montage complexe, y compris VRD, d’importance équivalente (montant, surface bâtie, activité et moyens informatiques intégrés à l’infrastructure)</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012367808"/>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maîtrise</a:t>
                      </a:r>
                      <a:r>
                        <a:rPr lang="fr-FR" sz="1000" b="1" i="0" u="none" strike="noStrike" baseline="0" dirty="0" smtClean="0">
                          <a:solidFill>
                            <a:srgbClr val="000000"/>
                          </a:solidFill>
                          <a:effectLst/>
                          <a:latin typeface="Calibri" panose="020F0502020204030204" pitchFamily="34" charset="0"/>
                        </a:rPr>
                        <a:t> d’œuvre</a:t>
                      </a:r>
                      <a:r>
                        <a:rPr lang="fr-FR" sz="1000" b="1" i="0" u="none" strike="noStrike" dirty="0" smtClean="0">
                          <a:solidFill>
                            <a:srgbClr val="000000"/>
                          </a:solidFill>
                          <a:effectLst/>
                          <a:latin typeface="Calibri" panose="020F0502020204030204" pitchFamily="34" charset="0"/>
                        </a:rPr>
                        <a:t> n° 3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2448870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a:t>Sous-critère </a:t>
            </a:r>
            <a:r>
              <a:rPr lang="fr-FR" sz="1400" dirty="0" smtClean="0"/>
              <a:t>2.4 </a:t>
            </a:r>
            <a:r>
              <a:rPr lang="fr-FR" sz="1400" dirty="0"/>
              <a:t>: </a:t>
            </a:r>
            <a:r>
              <a:rPr lang="fr-FR" sz="1400" dirty="0" smtClean="0"/>
              <a:t>Références entretien / maintenance </a:t>
            </a:r>
            <a:br>
              <a:rPr lang="fr-FR" sz="1400" dirty="0" smtClean="0"/>
            </a:br>
            <a:r>
              <a:rPr lang="fr-FR" sz="1400" dirty="0" smtClean="0"/>
              <a:t>Référence en exploitation tous corps d’Etat, avec garantie totale, d’installations de technicité et d‘importance équivalentes (technicité énergies conventionnelles, montant, surface, puissance)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4127195555"/>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entretien / maintenance n° 1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2776777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smtClean="0"/>
              <a:t>Sous-critère 2.4 : Références entretien / maintenance </a:t>
            </a:r>
            <a:br>
              <a:rPr lang="fr-FR" sz="1400" dirty="0" smtClean="0"/>
            </a:br>
            <a:r>
              <a:rPr lang="fr-FR" sz="1400" dirty="0" smtClean="0"/>
              <a:t>Référence en exploitation/maintenance des installations techniques (CVC, chambre froide) de bâtiments de technicité et d’importance équivalentes (technicité des installations, niveaux de maintenance, surface).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779806166"/>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entretien / maintenance n° 2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1996260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084113"/>
          </a:xfrm>
        </p:spPr>
        <p:txBody>
          <a:bodyPr>
            <a:normAutofit/>
          </a:bodyPr>
          <a:lstStyle/>
          <a:p>
            <a:r>
              <a:rPr lang="fr-FR" sz="1400" dirty="0" smtClean="0"/>
              <a:t>Sous-critère 2.4 : Références entretien / maintenance </a:t>
            </a:r>
            <a:endParaRPr lang="fr-FR" sz="14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4243673805"/>
              </p:ext>
            </p:extLst>
          </p:nvPr>
        </p:nvGraphicFramePr>
        <p:xfrm>
          <a:off x="357696" y="1578879"/>
          <a:ext cx="11417360" cy="4934065"/>
        </p:xfrm>
        <a:graphic>
          <a:graphicData uri="http://schemas.openxmlformats.org/drawingml/2006/table">
            <a:tbl>
              <a:tblPr/>
              <a:tblGrid>
                <a:gridCol w="2096020">
                  <a:extLst>
                    <a:ext uri="{9D8B030D-6E8A-4147-A177-3AD203B41FA5}">
                      <a16:colId xmlns:a16="http://schemas.microsoft.com/office/drawing/2014/main" val="1821603584"/>
                    </a:ext>
                  </a:extLst>
                </a:gridCol>
                <a:gridCol w="760536">
                  <a:extLst>
                    <a:ext uri="{9D8B030D-6E8A-4147-A177-3AD203B41FA5}">
                      <a16:colId xmlns:a16="http://schemas.microsoft.com/office/drawing/2014/main" val="2171618951"/>
                    </a:ext>
                  </a:extLst>
                </a:gridCol>
                <a:gridCol w="4101058">
                  <a:extLst>
                    <a:ext uri="{9D8B030D-6E8A-4147-A177-3AD203B41FA5}">
                      <a16:colId xmlns:a16="http://schemas.microsoft.com/office/drawing/2014/main" val="4181323303"/>
                    </a:ext>
                  </a:extLst>
                </a:gridCol>
                <a:gridCol w="2244576">
                  <a:extLst>
                    <a:ext uri="{9D8B030D-6E8A-4147-A177-3AD203B41FA5}">
                      <a16:colId xmlns:a16="http://schemas.microsoft.com/office/drawing/2014/main" val="470761307"/>
                    </a:ext>
                  </a:extLst>
                </a:gridCol>
                <a:gridCol w="2215170">
                  <a:extLst>
                    <a:ext uri="{9D8B030D-6E8A-4147-A177-3AD203B41FA5}">
                      <a16:colId xmlns:a16="http://schemas.microsoft.com/office/drawing/2014/main" val="598033946"/>
                    </a:ext>
                  </a:extLst>
                </a:gridCol>
              </a:tblGrid>
              <a:tr h="166656">
                <a:tc gridSpan="5">
                  <a:txBody>
                    <a:bodyPr/>
                    <a:lstStyle/>
                    <a:p>
                      <a:pPr algn="ctr" fontAlgn="ctr"/>
                      <a:r>
                        <a:rPr lang="fr-FR" sz="1000" b="1" i="0" u="none" strike="noStrike" dirty="0" smtClean="0">
                          <a:solidFill>
                            <a:srgbClr val="000000"/>
                          </a:solidFill>
                          <a:effectLst/>
                          <a:latin typeface="Calibri" panose="020F0502020204030204" pitchFamily="34" charset="0"/>
                        </a:rPr>
                        <a:t>Référence entretien / maintenance n° 3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8945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66656">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8867514"/>
                  </a:ext>
                </a:extLst>
              </a:tr>
              <a:tr h="16665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925390"/>
                  </a:ext>
                </a:extLst>
              </a:tr>
              <a:tr h="166656">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66656">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66656">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267505">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3922528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3450565"/>
          </a:xfrm>
        </p:spPr>
        <p:txBody>
          <a:bodyPr anchor="ctr">
            <a:noAutofit/>
          </a:bodyPr>
          <a:lstStyle/>
          <a:p>
            <a:r>
              <a:rPr lang="fr-FR" sz="2400" dirty="0" smtClean="0"/>
              <a:t>CAPACITÉ MINIMALES / CONDITIONS DE PARTICIPATIONS </a:t>
            </a:r>
            <a:br>
              <a:rPr lang="fr-FR" sz="2400" dirty="0" smtClean="0"/>
            </a:br>
            <a:endParaRPr lang="fr-FR" sz="2400" dirty="0"/>
          </a:p>
        </p:txBody>
      </p:sp>
      <p:sp>
        <p:nvSpPr>
          <p:cNvPr id="3" name="Sous-titre 2"/>
          <p:cNvSpPr>
            <a:spLocks noGrp="1"/>
          </p:cNvSpPr>
          <p:nvPr>
            <p:ph type="subTitle" idx="1"/>
          </p:nvPr>
        </p:nvSpPr>
        <p:spPr>
          <a:xfrm>
            <a:off x="1584385" y="4697593"/>
            <a:ext cx="9144000" cy="1655762"/>
          </a:xfrm>
        </p:spPr>
        <p:txBody>
          <a:bodyPr/>
          <a:lstStyle/>
          <a:p>
            <a:r>
              <a:rPr lang="fr-FR" dirty="0" smtClean="0"/>
              <a:t>SOUS PEINE D’IRRECEVABILITÉ</a:t>
            </a:r>
            <a:endParaRPr lang="fr-FR" dirty="0"/>
          </a:p>
        </p:txBody>
      </p:sp>
    </p:spTree>
    <p:extLst>
      <p:ext uri="{BB962C8B-B14F-4D97-AF65-F5344CB8AC3E}">
        <p14:creationId xmlns:p14="http://schemas.microsoft.com/office/powerpoint/2010/main" val="453459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Aptitude à exercer l'activité professionnelle </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494721530"/>
              </p:ext>
            </p:extLst>
          </p:nvPr>
        </p:nvGraphicFramePr>
        <p:xfrm>
          <a:off x="580726" y="2092968"/>
          <a:ext cx="10773074" cy="3851170"/>
        </p:xfrm>
        <a:graphic>
          <a:graphicData uri="http://schemas.openxmlformats.org/drawingml/2006/table">
            <a:tbl>
              <a:tblPr/>
              <a:tblGrid>
                <a:gridCol w="3585832">
                  <a:extLst>
                    <a:ext uri="{9D8B030D-6E8A-4147-A177-3AD203B41FA5}">
                      <a16:colId xmlns:a16="http://schemas.microsoft.com/office/drawing/2014/main" val="1809188234"/>
                    </a:ext>
                  </a:extLst>
                </a:gridCol>
                <a:gridCol w="2536167">
                  <a:extLst>
                    <a:ext uri="{9D8B030D-6E8A-4147-A177-3AD203B41FA5}">
                      <a16:colId xmlns:a16="http://schemas.microsoft.com/office/drawing/2014/main" val="1074408729"/>
                    </a:ext>
                  </a:extLst>
                </a:gridCol>
                <a:gridCol w="2199735">
                  <a:extLst>
                    <a:ext uri="{9D8B030D-6E8A-4147-A177-3AD203B41FA5}">
                      <a16:colId xmlns:a16="http://schemas.microsoft.com/office/drawing/2014/main" val="1991555351"/>
                    </a:ext>
                  </a:extLst>
                </a:gridCol>
                <a:gridCol w="2451340">
                  <a:extLst>
                    <a:ext uri="{9D8B030D-6E8A-4147-A177-3AD203B41FA5}">
                      <a16:colId xmlns:a16="http://schemas.microsoft.com/office/drawing/2014/main" val="785618927"/>
                    </a:ext>
                  </a:extLst>
                </a:gridCol>
              </a:tblGrid>
              <a:tr h="693364">
                <a:tc>
                  <a:txBody>
                    <a:bodyPr/>
                    <a:lstStyle/>
                    <a:p>
                      <a:pPr algn="ctr" fontAlgn="ctr"/>
                      <a:endParaRPr lang="fr-FR"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000" b="0" i="0" u="none" strike="noStrike" dirty="0">
                          <a:solidFill>
                            <a:srgbClr val="000000"/>
                          </a:solidFill>
                          <a:effectLst/>
                          <a:latin typeface="Calibri" panose="020F0502020204030204" pitchFamily="34" charset="0"/>
                        </a:rPr>
                        <a:t>Raison sociale membre du groupement justifiant de la capacité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000" b="0" i="0" u="none" strike="noStrike" dirty="0">
                          <a:solidFill>
                            <a:srgbClr val="000000"/>
                          </a:solidFill>
                          <a:effectLst/>
                          <a:latin typeface="Calibri" panose="020F0502020204030204" pitchFamily="34" charset="0"/>
                        </a:rPr>
                        <a:t>Copie de la pièce annexe au cadre de réponse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000" b="0" i="0" u="none" strike="noStrike">
                          <a:solidFill>
                            <a:srgbClr val="000000"/>
                          </a:solidFill>
                          <a:effectLst/>
                          <a:latin typeface="Calibri" panose="020F0502020204030204" pitchFamily="34" charset="0"/>
                        </a:rPr>
                        <a:t>N° d'inscritpion à l'odre des architectes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922294262"/>
                  </a:ext>
                </a:extLst>
              </a:tr>
              <a:tr h="3157806">
                <a:tc>
                  <a:txBody>
                    <a:bodyPr/>
                    <a:lstStyle/>
                    <a:p>
                      <a:pPr algn="l" fontAlgn="ctr"/>
                      <a:r>
                        <a:rPr lang="fr-FR" sz="1000" b="0" i="0" u="none" strike="noStrike" dirty="0">
                          <a:solidFill>
                            <a:srgbClr val="000000"/>
                          </a:solidFill>
                          <a:effectLst/>
                          <a:latin typeface="Calibri" panose="020F0502020204030204" pitchFamily="34" charset="0"/>
                        </a:rPr>
                        <a:t>L’opérateur économique devra obligatoirement intégré à son équipe un ou plusieurs architectes. Ce(s) dernier(s) devra (ont) obligatoirement fournir son (leur) diplôme et son (leur) numéro d’inscription à l’ordre des architectes, ou équivalent pour les architectes étrangers en application de la loi n° 77-2 du 3 janvier 1977 sur l’architecture.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a:solidFill>
                            <a:srgbClr val="000000"/>
                          </a:solidFill>
                          <a:effectLst/>
                          <a:latin typeface="Calibri" panose="020F0502020204030204" pitchFamily="34" charset="0"/>
                        </a:rPr>
                        <a:t>OUI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1538967"/>
                  </a:ext>
                </a:extLst>
              </a:tr>
            </a:tbl>
          </a:graphicData>
        </a:graphic>
      </p:graphicFrame>
    </p:spTree>
    <p:extLst>
      <p:ext uri="{BB962C8B-B14F-4D97-AF65-F5344CB8AC3E}">
        <p14:creationId xmlns:p14="http://schemas.microsoft.com/office/powerpoint/2010/main" val="68259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Capacité économique et financière </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228140822"/>
              </p:ext>
            </p:extLst>
          </p:nvPr>
        </p:nvGraphicFramePr>
        <p:xfrm>
          <a:off x="580726" y="2092968"/>
          <a:ext cx="10773087" cy="3526888"/>
        </p:xfrm>
        <a:graphic>
          <a:graphicData uri="http://schemas.openxmlformats.org/drawingml/2006/table">
            <a:tbl>
              <a:tblPr/>
              <a:tblGrid>
                <a:gridCol w="1176497">
                  <a:extLst>
                    <a:ext uri="{9D8B030D-6E8A-4147-A177-3AD203B41FA5}">
                      <a16:colId xmlns:a16="http://schemas.microsoft.com/office/drawing/2014/main" val="1809188234"/>
                    </a:ext>
                  </a:extLst>
                </a:gridCol>
                <a:gridCol w="832105">
                  <a:extLst>
                    <a:ext uri="{9D8B030D-6E8A-4147-A177-3AD203B41FA5}">
                      <a16:colId xmlns:a16="http://schemas.microsoft.com/office/drawing/2014/main" val="1074408729"/>
                    </a:ext>
                  </a:extLst>
                </a:gridCol>
                <a:gridCol w="721725">
                  <a:extLst>
                    <a:ext uri="{9D8B030D-6E8A-4147-A177-3AD203B41FA5}">
                      <a16:colId xmlns:a16="http://schemas.microsoft.com/office/drawing/2014/main" val="1991555351"/>
                    </a:ext>
                  </a:extLst>
                </a:gridCol>
                <a:gridCol w="804276">
                  <a:extLst>
                    <a:ext uri="{9D8B030D-6E8A-4147-A177-3AD203B41FA5}">
                      <a16:colId xmlns:a16="http://schemas.microsoft.com/office/drawing/2014/main" val="785618927"/>
                    </a:ext>
                  </a:extLst>
                </a:gridCol>
                <a:gridCol w="804276">
                  <a:extLst>
                    <a:ext uri="{9D8B030D-6E8A-4147-A177-3AD203B41FA5}">
                      <a16:colId xmlns:a16="http://schemas.microsoft.com/office/drawing/2014/main" val="1893617783"/>
                    </a:ext>
                  </a:extLst>
                </a:gridCol>
                <a:gridCol w="804276">
                  <a:extLst>
                    <a:ext uri="{9D8B030D-6E8A-4147-A177-3AD203B41FA5}">
                      <a16:colId xmlns:a16="http://schemas.microsoft.com/office/drawing/2014/main" val="3920377169"/>
                    </a:ext>
                  </a:extLst>
                </a:gridCol>
                <a:gridCol w="804276">
                  <a:extLst>
                    <a:ext uri="{9D8B030D-6E8A-4147-A177-3AD203B41FA5}">
                      <a16:colId xmlns:a16="http://schemas.microsoft.com/office/drawing/2014/main" val="2816754296"/>
                    </a:ext>
                  </a:extLst>
                </a:gridCol>
                <a:gridCol w="804276">
                  <a:extLst>
                    <a:ext uri="{9D8B030D-6E8A-4147-A177-3AD203B41FA5}">
                      <a16:colId xmlns:a16="http://schemas.microsoft.com/office/drawing/2014/main" val="236942763"/>
                    </a:ext>
                  </a:extLst>
                </a:gridCol>
                <a:gridCol w="804276">
                  <a:extLst>
                    <a:ext uri="{9D8B030D-6E8A-4147-A177-3AD203B41FA5}">
                      <a16:colId xmlns:a16="http://schemas.microsoft.com/office/drawing/2014/main" val="2751965422"/>
                    </a:ext>
                  </a:extLst>
                </a:gridCol>
                <a:gridCol w="804276">
                  <a:extLst>
                    <a:ext uri="{9D8B030D-6E8A-4147-A177-3AD203B41FA5}">
                      <a16:colId xmlns:a16="http://schemas.microsoft.com/office/drawing/2014/main" val="837417770"/>
                    </a:ext>
                  </a:extLst>
                </a:gridCol>
                <a:gridCol w="804276">
                  <a:extLst>
                    <a:ext uri="{9D8B030D-6E8A-4147-A177-3AD203B41FA5}">
                      <a16:colId xmlns:a16="http://schemas.microsoft.com/office/drawing/2014/main" val="3878222855"/>
                    </a:ext>
                  </a:extLst>
                </a:gridCol>
                <a:gridCol w="804276">
                  <a:extLst>
                    <a:ext uri="{9D8B030D-6E8A-4147-A177-3AD203B41FA5}">
                      <a16:colId xmlns:a16="http://schemas.microsoft.com/office/drawing/2014/main" val="862864052"/>
                    </a:ext>
                  </a:extLst>
                </a:gridCol>
                <a:gridCol w="804276">
                  <a:extLst>
                    <a:ext uri="{9D8B030D-6E8A-4147-A177-3AD203B41FA5}">
                      <a16:colId xmlns:a16="http://schemas.microsoft.com/office/drawing/2014/main" val="423113535"/>
                    </a:ext>
                  </a:extLst>
                </a:gridCol>
              </a:tblGrid>
              <a:tr h="720000">
                <a:tc rowSpan="7">
                  <a:txBody>
                    <a:bodyPr/>
                    <a:lstStyle/>
                    <a:p>
                      <a:pPr algn="ctr" fontAlgn="ctr"/>
                      <a:r>
                        <a:rPr lang="fr-FR" sz="1100" b="0" i="0" u="none" strike="noStrike" dirty="0" smtClean="0">
                          <a:solidFill>
                            <a:srgbClr val="000000"/>
                          </a:solidFill>
                          <a:effectLst/>
                          <a:latin typeface="Calibri" panose="020F0502020204030204" pitchFamily="34" charset="0"/>
                        </a:rPr>
                        <a:t>L’opérateur économique (membres du groupement et sous-traitants déclarés ou ayant fourni la preuve de la mise à disposition de leur moyen au profit du groupement) doit justifier d’un chiffre d’affaires annuel au moins égal à </a:t>
                      </a:r>
                    </a:p>
                    <a:p>
                      <a:pPr algn="ctr" fontAlgn="ctr"/>
                      <a:r>
                        <a:rPr lang="fr-FR" sz="1100" b="0" i="0" u="none" strike="noStrike" dirty="0" smtClean="0">
                          <a:solidFill>
                            <a:srgbClr val="000000"/>
                          </a:solidFill>
                          <a:effectLst/>
                          <a:latin typeface="Calibri" panose="020F0502020204030204" pitchFamily="34" charset="0"/>
                        </a:rPr>
                        <a:t>20 000 000,00 € HT sur les trois dernières années. </a:t>
                      </a:r>
                      <a:endParaRPr lang="fr-FR" sz="1100" b="0" i="0" u="none" strike="noStrike" dirty="0">
                        <a:solidFill>
                          <a:srgbClr val="000000"/>
                        </a:solidFill>
                        <a:effectLst/>
                        <a:latin typeface="Calibri" panose="020F0502020204030204" pitchFamily="34" charset="0"/>
                      </a:endParaRPr>
                    </a:p>
                  </a:txBody>
                  <a:tcPr marL="9525" marR="9525" marT="9525"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algn="ctr" fontAlgn="ctr"/>
                      <a:r>
                        <a:rPr lang="fr-FR" sz="1000" b="0" i="0" u="none" strike="noStrike" dirty="0" smtClean="0">
                          <a:solidFill>
                            <a:srgbClr val="000000"/>
                          </a:solidFill>
                          <a:effectLst/>
                          <a:latin typeface="Calibri" panose="020F0502020204030204" pitchFamily="34" charset="0"/>
                        </a:rPr>
                        <a:t>Mandataire : </a:t>
                      </a:r>
                      <a:r>
                        <a:rPr lang="fr-FR" sz="1000" b="0" i="0" u="none" strike="noStrike" dirty="0" smtClean="0">
                          <a:solidFill>
                            <a:schemeClr val="accent5"/>
                          </a:solidFill>
                          <a:effectLst/>
                          <a:latin typeface="Calibri" panose="020F0502020204030204" pitchFamily="34" charset="0"/>
                        </a:rPr>
                        <a:t>[RAISON SOCIALE]</a:t>
                      </a:r>
                      <a:endParaRPr lang="fr-FR" sz="1000" b="0" i="0" u="none" strike="noStrike" dirty="0">
                        <a:solidFill>
                          <a:schemeClr val="accent5"/>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a:t>
                      </a:r>
                      <a:r>
                        <a:rPr lang="fr-FR" sz="1000" b="0" i="0" u="none" strike="noStrike" baseline="0" dirty="0" smtClean="0">
                          <a:solidFill>
                            <a:srgbClr val="000000"/>
                          </a:solidFill>
                          <a:effectLst/>
                          <a:latin typeface="Calibri" panose="020F0502020204030204" pitchFamily="34" charset="0"/>
                        </a:rPr>
                        <a:t> 1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 2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 3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922294262"/>
                  </a:ext>
                </a:extLst>
              </a:tr>
              <a:tr h="286888">
                <a:tc vMerge="1">
                  <a:txBody>
                    <a:bodyPr/>
                    <a:lstStyle/>
                    <a:p>
                      <a:pPr algn="ctr" fontAlgn="ctr"/>
                      <a:endParaRPr lang="fr-FR"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2022</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2023</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2024</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2022</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2023</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2024</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2022</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2023</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2024</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2022</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2023</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fr-FR" sz="1000" b="0" i="0" u="none" strike="noStrike" dirty="0" smtClean="0">
                          <a:solidFill>
                            <a:srgbClr val="000000"/>
                          </a:solidFill>
                          <a:effectLst/>
                          <a:latin typeface="Calibri" panose="020F0502020204030204" pitchFamily="34" charset="0"/>
                        </a:rPr>
                        <a:t>CA 2024</a:t>
                      </a: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359186943"/>
                  </a:ext>
                </a:extLst>
              </a:tr>
              <a:tr h="360000">
                <a:tc vMerge="1">
                  <a:txBody>
                    <a:bodyPr/>
                    <a:lstStyle/>
                    <a:p>
                      <a:pPr algn="l" fontAlgn="ctr"/>
                      <a:endParaRPr lang="fr-FR" sz="1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141538967"/>
                  </a:ext>
                </a:extLst>
              </a:tr>
              <a:tr h="720000">
                <a:tc vMerge="1">
                  <a:txBody>
                    <a:bodyPr/>
                    <a:lstStyle/>
                    <a:p>
                      <a:pPr algn="ctr" fontAlgn="ctr"/>
                      <a:endParaRPr lang="fr-FR" sz="1100" b="0" i="0" u="none" strike="noStrike" dirty="0">
                        <a:solidFill>
                          <a:srgbClr val="000000"/>
                        </a:solidFill>
                        <a:effectLst/>
                        <a:latin typeface="Calibri" panose="020F0502020204030204" pitchFamily="34" charset="0"/>
                      </a:endParaRPr>
                    </a:p>
                  </a:txBody>
                  <a:tcPr marL="9525" marR="9525" marT="9525"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a:t>
                      </a:r>
                      <a:r>
                        <a:rPr lang="fr-FR" sz="1000" b="0" i="0" u="none" strike="noStrike" baseline="0" dirty="0" smtClean="0">
                          <a:solidFill>
                            <a:srgbClr val="000000"/>
                          </a:solidFill>
                          <a:effectLst/>
                          <a:latin typeface="Calibri" panose="020F0502020204030204" pitchFamily="34" charset="0"/>
                        </a:rPr>
                        <a:t> 4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a:t>
                      </a:r>
                      <a:r>
                        <a:rPr lang="fr-FR" sz="1000" b="0" i="0" u="none" strike="noStrike" baseline="0" dirty="0" smtClean="0">
                          <a:solidFill>
                            <a:srgbClr val="000000"/>
                          </a:solidFill>
                          <a:effectLst/>
                          <a:latin typeface="Calibri" panose="020F0502020204030204" pitchFamily="34" charset="0"/>
                        </a:rPr>
                        <a:t> 5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a:t>
                      </a:r>
                      <a:r>
                        <a:rPr lang="fr-FR" sz="1000" b="0" i="0" u="none" strike="noStrike" baseline="0" dirty="0" smtClean="0">
                          <a:solidFill>
                            <a:srgbClr val="000000"/>
                          </a:solidFill>
                          <a:effectLst/>
                          <a:latin typeface="Calibri" panose="020F0502020204030204" pitchFamily="34" charset="0"/>
                        </a:rPr>
                        <a:t> 6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Cotraitant</a:t>
                      </a:r>
                      <a:r>
                        <a:rPr lang="fr-FR" sz="1000" b="0" i="0" u="none" strike="noStrike" baseline="0" dirty="0" smtClean="0">
                          <a:solidFill>
                            <a:srgbClr val="000000"/>
                          </a:solidFill>
                          <a:effectLst/>
                          <a:latin typeface="Calibri" panose="020F0502020204030204" pitchFamily="34" charset="0"/>
                        </a:rPr>
                        <a:t> …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090370595"/>
                  </a:ext>
                </a:extLst>
              </a:tr>
              <a:tr h="360000">
                <a:tc vMerge="1">
                  <a:txBody>
                    <a:bodyPr/>
                    <a:lstStyle/>
                    <a:p>
                      <a:pPr algn="ctr" fontAlgn="ctr"/>
                      <a:endParaRPr lang="fr-FR" sz="1100" b="0" i="0" u="none" strike="noStrike" dirty="0">
                        <a:solidFill>
                          <a:srgbClr val="000000"/>
                        </a:solidFill>
                        <a:effectLst/>
                        <a:latin typeface="Calibri" panose="020F0502020204030204" pitchFamily="34" charset="0"/>
                      </a:endParaRPr>
                    </a:p>
                  </a:txBody>
                  <a:tcPr marL="9525" marR="9525" marT="9525"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03146689"/>
                  </a:ext>
                </a:extLst>
              </a:tr>
              <a:tr h="720000">
                <a:tc vMerge="1">
                  <a:txBody>
                    <a:bodyPr/>
                    <a:lstStyle/>
                    <a:p>
                      <a:pPr algn="ctr" fontAlgn="ctr"/>
                      <a:endParaRPr lang="fr-FR" sz="1100" b="0" i="0" u="none" strike="noStrike" dirty="0">
                        <a:solidFill>
                          <a:srgbClr val="000000"/>
                        </a:solidFill>
                        <a:effectLst/>
                        <a:latin typeface="Calibri" panose="020F0502020204030204" pitchFamily="34" charset="0"/>
                      </a:endParaRPr>
                    </a:p>
                  </a:txBody>
                  <a:tcPr marL="9525" marR="9525" marT="9525"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Sous-traitant 1</a:t>
                      </a:r>
                      <a:r>
                        <a:rPr lang="fr-FR" sz="1000" b="0" i="0" u="none" strike="noStrike" baseline="0" dirty="0" smtClean="0">
                          <a:solidFill>
                            <a:srgbClr val="000000"/>
                          </a:solidFill>
                          <a:effectLst/>
                          <a:latin typeface="Calibri" panose="020F0502020204030204" pitchFamily="34" charset="0"/>
                        </a:rPr>
                        <a:t>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Sous-traitant 2</a:t>
                      </a:r>
                      <a:r>
                        <a:rPr lang="fr-FR" sz="1000" b="0" i="0" u="none" strike="noStrike" baseline="0" dirty="0" smtClean="0">
                          <a:solidFill>
                            <a:srgbClr val="000000"/>
                          </a:solidFill>
                          <a:effectLst/>
                          <a:latin typeface="Calibri" panose="020F0502020204030204" pitchFamily="34" charset="0"/>
                        </a:rPr>
                        <a:t>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Sous-traitant 3</a:t>
                      </a:r>
                      <a:r>
                        <a:rPr lang="fr-FR" sz="1000" b="0" i="0" u="none" strike="noStrike" baseline="0" dirty="0" smtClean="0">
                          <a:solidFill>
                            <a:srgbClr val="000000"/>
                          </a:solidFill>
                          <a:effectLst/>
                          <a:latin typeface="Calibri" panose="020F0502020204030204" pitchFamily="34" charset="0"/>
                        </a:rPr>
                        <a:t>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Sous-traitant …</a:t>
                      </a:r>
                      <a:r>
                        <a:rPr lang="fr-FR" sz="1000" b="0" i="0" u="none" strike="noStrike" baseline="0" dirty="0" smtClean="0">
                          <a:solidFill>
                            <a:srgbClr val="000000"/>
                          </a:solidFill>
                          <a:effectLst/>
                          <a:latin typeface="Calibri" panose="020F0502020204030204" pitchFamily="34" charset="0"/>
                        </a:rPr>
                        <a:t> : </a:t>
                      </a:r>
                      <a:r>
                        <a:rPr lang="fr-FR" sz="1000" b="0" i="0" u="none" strike="noStrike" dirty="0" smtClean="0">
                          <a:solidFill>
                            <a:schemeClr val="accent5"/>
                          </a:solidFill>
                          <a:effectLst/>
                          <a:latin typeface="Calibri" panose="020F0502020204030204" pitchFamily="34" charset="0"/>
                        </a:rPr>
                        <a:t>[RAISON SOCIALE]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381075022"/>
                  </a:ext>
                </a:extLst>
              </a:tr>
              <a:tr h="360000">
                <a:tc vMerge="1">
                  <a:txBody>
                    <a:bodyPr/>
                    <a:lstStyle/>
                    <a:p>
                      <a:pPr algn="ctr" fontAlgn="ctr"/>
                      <a:endParaRPr lang="fr-FR" sz="1100" b="0" i="0" u="none" strike="noStrike" dirty="0">
                        <a:solidFill>
                          <a:srgbClr val="000000"/>
                        </a:solidFill>
                        <a:effectLst/>
                        <a:latin typeface="Calibri" panose="020F0502020204030204" pitchFamily="34" charset="0"/>
                      </a:endParaRPr>
                    </a:p>
                  </a:txBody>
                  <a:tcPr marL="9525" marR="9525" marT="9525"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511878045"/>
                  </a:ext>
                </a:extLst>
              </a:tr>
            </a:tbl>
          </a:graphicData>
        </a:graphic>
      </p:graphicFrame>
    </p:spTree>
    <p:extLst>
      <p:ext uri="{BB962C8B-B14F-4D97-AF65-F5344CB8AC3E}">
        <p14:creationId xmlns:p14="http://schemas.microsoft.com/office/powerpoint/2010/main" val="4127027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Capacité technique et professionnelle </a:t>
            </a:r>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2988783520"/>
              </p:ext>
            </p:extLst>
          </p:nvPr>
        </p:nvGraphicFramePr>
        <p:xfrm>
          <a:off x="654050" y="1690688"/>
          <a:ext cx="10852151" cy="4597950"/>
        </p:xfrm>
        <a:graphic>
          <a:graphicData uri="http://schemas.openxmlformats.org/drawingml/2006/table">
            <a:tbl>
              <a:tblPr/>
              <a:tblGrid>
                <a:gridCol w="4175125">
                  <a:extLst>
                    <a:ext uri="{9D8B030D-6E8A-4147-A177-3AD203B41FA5}">
                      <a16:colId xmlns:a16="http://schemas.microsoft.com/office/drawing/2014/main" val="3357000864"/>
                    </a:ext>
                  </a:extLst>
                </a:gridCol>
                <a:gridCol w="2373882">
                  <a:extLst>
                    <a:ext uri="{9D8B030D-6E8A-4147-A177-3AD203B41FA5}">
                      <a16:colId xmlns:a16="http://schemas.microsoft.com/office/drawing/2014/main" val="1272654868"/>
                    </a:ext>
                  </a:extLst>
                </a:gridCol>
                <a:gridCol w="2622998">
                  <a:extLst>
                    <a:ext uri="{9D8B030D-6E8A-4147-A177-3AD203B41FA5}">
                      <a16:colId xmlns:a16="http://schemas.microsoft.com/office/drawing/2014/main" val="1987310881"/>
                    </a:ext>
                  </a:extLst>
                </a:gridCol>
                <a:gridCol w="1680146">
                  <a:extLst>
                    <a:ext uri="{9D8B030D-6E8A-4147-A177-3AD203B41FA5}">
                      <a16:colId xmlns:a16="http://schemas.microsoft.com/office/drawing/2014/main" val="2132786338"/>
                    </a:ext>
                  </a:extLst>
                </a:gridCol>
              </a:tblGrid>
              <a:tr h="1155348">
                <a:tc>
                  <a:txBody>
                    <a:bodyPr/>
                    <a:lstStyle/>
                    <a:p>
                      <a:pPr algn="ctr" fontAlgn="ctr"/>
                      <a:r>
                        <a:rPr lang="fr-FR" sz="1100" b="1" i="0" u="none" strike="noStrike" dirty="0">
                          <a:solidFill>
                            <a:srgbClr val="000000"/>
                          </a:solidFill>
                          <a:effectLst/>
                          <a:latin typeface="Calibri" panose="020F0502020204030204" pitchFamily="34" charset="0"/>
                        </a:rPr>
                        <a:t>Capacité technique et professionnelle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1" i="0" u="none" strike="noStrike" dirty="0">
                          <a:solidFill>
                            <a:srgbClr val="000000"/>
                          </a:solidFill>
                          <a:effectLst/>
                          <a:latin typeface="Calibri" panose="020F0502020204030204" pitchFamily="34" charset="0"/>
                        </a:rPr>
                        <a:t>Raison sociale membre du groupement justifiant de la capacité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1" i="0" u="none" strike="noStrike" dirty="0">
                          <a:solidFill>
                            <a:srgbClr val="000000"/>
                          </a:solidFill>
                          <a:effectLst/>
                          <a:latin typeface="Calibri" panose="020F0502020204030204" pitchFamily="34" charset="0"/>
                        </a:rPr>
                        <a:t>Preuve </a:t>
                      </a:r>
                      <a:r>
                        <a:rPr lang="fr-FR" sz="1000" b="1" i="0" u="none" strike="noStrike" dirty="0" smtClean="0">
                          <a:solidFill>
                            <a:srgbClr val="000000"/>
                          </a:solidFill>
                          <a:effectLst/>
                          <a:latin typeface="Calibri" panose="020F0502020204030204" pitchFamily="34" charset="0"/>
                        </a:rPr>
                        <a:t>apportée</a:t>
                      </a:r>
                    </a:p>
                    <a:p>
                      <a:pPr algn="ctr" fontAlgn="ctr"/>
                      <a:r>
                        <a:rPr lang="fr-FR" sz="800" b="0" i="1" u="none" strike="noStrike" dirty="0" smtClean="0">
                          <a:solidFill>
                            <a:srgbClr val="000000"/>
                          </a:solidFill>
                          <a:effectLst/>
                          <a:latin typeface="Calibri" panose="020F0502020204030204" pitchFamily="34" charset="0"/>
                        </a:rPr>
                        <a:t>Supprimer</a:t>
                      </a:r>
                      <a:r>
                        <a:rPr lang="fr-FR" sz="800" b="0" i="1" u="none" strike="noStrike" baseline="0" dirty="0" smtClean="0">
                          <a:solidFill>
                            <a:srgbClr val="000000"/>
                          </a:solidFill>
                          <a:effectLst/>
                          <a:latin typeface="Calibri" panose="020F0502020204030204" pitchFamily="34" charset="0"/>
                        </a:rPr>
                        <a:t> la mention inutile </a:t>
                      </a:r>
                    </a:p>
                    <a:p>
                      <a:pPr algn="ctr" fontAlgn="ctr"/>
                      <a:endParaRPr lang="fr-FR" sz="800" b="0" i="1" u="none" strike="noStrike" dirty="0" smtClean="0">
                        <a:solidFill>
                          <a:srgbClr val="000000"/>
                        </a:solidFill>
                        <a:effectLst/>
                        <a:latin typeface="Calibri" panose="020F0502020204030204" pitchFamily="34" charset="0"/>
                      </a:endParaRPr>
                    </a:p>
                    <a:p>
                      <a:pPr algn="ctr" fontAlgn="ctr"/>
                      <a:r>
                        <a:rPr lang="fr-FR" sz="800" b="0" i="1" u="none" strike="noStrike" dirty="0" smtClean="0">
                          <a:solidFill>
                            <a:srgbClr val="000000"/>
                          </a:solidFill>
                          <a:effectLst/>
                          <a:latin typeface="Calibri" panose="020F0502020204030204" pitchFamily="34" charset="0"/>
                        </a:rPr>
                        <a:t>Si certificat : joindre la copie du certificat </a:t>
                      </a:r>
                    </a:p>
                    <a:p>
                      <a:pPr algn="ctr" fontAlgn="ctr"/>
                      <a:r>
                        <a:rPr lang="fr-FR" sz="800" b="0" i="1" u="none" strike="noStrike" dirty="0" smtClean="0">
                          <a:solidFill>
                            <a:srgbClr val="000000"/>
                          </a:solidFill>
                          <a:effectLst/>
                          <a:latin typeface="Calibri" panose="020F0502020204030204" pitchFamily="34" charset="0"/>
                        </a:rPr>
                        <a:t>Si référence </a:t>
                      </a:r>
                      <a:r>
                        <a:rPr lang="fr-FR" sz="800" b="0" i="1" u="none" strike="noStrike" baseline="0" dirty="0" smtClean="0">
                          <a:solidFill>
                            <a:srgbClr val="000000"/>
                          </a:solidFill>
                          <a:effectLst/>
                          <a:latin typeface="Calibri" panose="020F0502020204030204" pitchFamily="34" charset="0"/>
                        </a:rPr>
                        <a:t> pour équivalence </a:t>
                      </a:r>
                      <a:r>
                        <a:rPr lang="fr-FR" sz="800" b="0" i="1" u="none" strike="noStrike" dirty="0" smtClean="0">
                          <a:solidFill>
                            <a:srgbClr val="000000"/>
                          </a:solidFill>
                          <a:effectLst/>
                          <a:latin typeface="Calibri" panose="020F0502020204030204" pitchFamily="34" charset="0"/>
                        </a:rPr>
                        <a:t>Renseigner le cadre de référence</a:t>
                      </a:r>
                      <a:endParaRPr lang="fr-FR" sz="1000" b="0" i="1"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1" i="0" u="none" strike="noStrike" dirty="0">
                          <a:solidFill>
                            <a:srgbClr val="000000"/>
                          </a:solidFill>
                          <a:effectLst/>
                          <a:latin typeface="Calibri" panose="020F0502020204030204" pitchFamily="34" charset="0"/>
                        </a:rPr>
                        <a:t>Si autre, moyen de preuve apporté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414636473"/>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Maçonnerie et ouvrages en béton armé QUALIBAT 2112 ou équivalent</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 </a:t>
                      </a: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5054145"/>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Fourniture et pose de menuiseries extérieures dans tout type de bâtiment – Mention RGE QUALIBAT 3512 ou équivalent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2264599"/>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Ingénierie en Restauration collective et commerciale OPQIBI 1511 ou équivalent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a:t>
                      </a: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9260529"/>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Études ACV bâtiment neuf (référentiel E+ C-) OPQIBI 1333 ou équivalent</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6399572"/>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Ingénierie en acoustique du bâtiment OPQIBI 1604 ou équivalent</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3597803"/>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Étude d'installations frigorifiques et de climatisation courantes OPQIBI 1314 ou équivalent</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0090978"/>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Évaluation du coût global OPQIBI 2204 ou équivalent</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6989623"/>
                  </a:ext>
                </a:extLst>
              </a:tr>
              <a:tr h="426486">
                <a:tc>
                  <a:txBody>
                    <a:bodyPr/>
                    <a:lstStyle/>
                    <a:p>
                      <a:pPr algn="l" fontAlgn="ctr"/>
                      <a:r>
                        <a:rPr lang="fr-FR" sz="1000" b="0" i="0" u="none" strike="noStrike" baseline="0" dirty="0" smtClean="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Exploitation d’installation de chauffage et de rafraîchissement avec obligation de résultat dans tout type de bâtiment ou industrie inférieure à 1000m² QUALIBAT 5273 ou équivalent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000" b="0" i="0" u="none" strike="noStrike" dirty="0">
                          <a:solidFill>
                            <a:srgbClr val="000000"/>
                          </a:solidFill>
                          <a:effectLst/>
                          <a:latin typeface="Calibri" panose="020F0502020204030204" pitchFamily="34" charset="0"/>
                        </a:rPr>
                        <a:t> </a:t>
                      </a:r>
                      <a:r>
                        <a:rPr lang="fr-FR" sz="1000" b="0" i="0" u="none" strike="noStrike" dirty="0" smtClean="0">
                          <a:solidFill>
                            <a:srgbClr val="000000"/>
                          </a:solidFill>
                          <a:effectLst/>
                          <a:latin typeface="Calibri" panose="020F0502020204030204" pitchFamily="34" charset="0"/>
                        </a:rPr>
                        <a:t>1/ Certificat joint</a:t>
                      </a:r>
                      <a:r>
                        <a:rPr lang="fr-FR" sz="1000" b="0" i="0" u="none" strike="noStrike" baseline="0" dirty="0" smtClean="0">
                          <a:solidFill>
                            <a:srgbClr val="000000"/>
                          </a:solidFill>
                          <a:effectLst/>
                          <a:latin typeface="Calibri" panose="020F0502020204030204" pitchFamily="34" charset="0"/>
                        </a:rPr>
                        <a:t> </a:t>
                      </a:r>
                    </a:p>
                    <a:p>
                      <a:pPr algn="ctr" fontAlgn="ctr"/>
                      <a:r>
                        <a:rPr lang="fr-FR" sz="1000" b="0" i="0" u="none" strike="noStrike" baseline="0" dirty="0" smtClean="0">
                          <a:solidFill>
                            <a:srgbClr val="000000"/>
                          </a:solidFill>
                          <a:effectLst/>
                          <a:latin typeface="Calibri" panose="020F0502020204030204" pitchFamily="34" charset="0"/>
                        </a:rPr>
                        <a:t>2/ Référence équivalente</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5582955"/>
                  </a:ext>
                </a:extLst>
              </a:tr>
            </a:tbl>
          </a:graphicData>
        </a:graphic>
      </p:graphicFrame>
    </p:spTree>
    <p:extLst>
      <p:ext uri="{BB962C8B-B14F-4D97-AF65-F5344CB8AC3E}">
        <p14:creationId xmlns:p14="http://schemas.microsoft.com/office/powerpoint/2010/main" val="4008174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Référence équivalente – Capacité technique et professionnelle </a:t>
            </a:r>
            <a:endParaRPr lang="fr-FR" sz="3200"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01402538"/>
              </p:ext>
            </p:extLst>
          </p:nvPr>
        </p:nvGraphicFramePr>
        <p:xfrm>
          <a:off x="374949" y="1414979"/>
          <a:ext cx="11451866" cy="5106590"/>
        </p:xfrm>
        <a:graphic>
          <a:graphicData uri="http://schemas.openxmlformats.org/drawingml/2006/table">
            <a:tbl>
              <a:tblPr/>
              <a:tblGrid>
                <a:gridCol w="2102355">
                  <a:extLst>
                    <a:ext uri="{9D8B030D-6E8A-4147-A177-3AD203B41FA5}">
                      <a16:colId xmlns:a16="http://schemas.microsoft.com/office/drawing/2014/main" val="1821603584"/>
                    </a:ext>
                  </a:extLst>
                </a:gridCol>
                <a:gridCol w="762835">
                  <a:extLst>
                    <a:ext uri="{9D8B030D-6E8A-4147-A177-3AD203B41FA5}">
                      <a16:colId xmlns:a16="http://schemas.microsoft.com/office/drawing/2014/main" val="2171618951"/>
                    </a:ext>
                  </a:extLst>
                </a:gridCol>
                <a:gridCol w="4113452">
                  <a:extLst>
                    <a:ext uri="{9D8B030D-6E8A-4147-A177-3AD203B41FA5}">
                      <a16:colId xmlns:a16="http://schemas.microsoft.com/office/drawing/2014/main" val="4181323303"/>
                    </a:ext>
                  </a:extLst>
                </a:gridCol>
                <a:gridCol w="2251359">
                  <a:extLst>
                    <a:ext uri="{9D8B030D-6E8A-4147-A177-3AD203B41FA5}">
                      <a16:colId xmlns:a16="http://schemas.microsoft.com/office/drawing/2014/main" val="470761307"/>
                    </a:ext>
                  </a:extLst>
                </a:gridCol>
                <a:gridCol w="2221865">
                  <a:extLst>
                    <a:ext uri="{9D8B030D-6E8A-4147-A177-3AD203B41FA5}">
                      <a16:colId xmlns:a16="http://schemas.microsoft.com/office/drawing/2014/main" val="598033946"/>
                    </a:ext>
                  </a:extLst>
                </a:gridCol>
              </a:tblGrid>
              <a:tr h="172483">
                <a:tc gridSpan="5">
                  <a:txBody>
                    <a:bodyPr/>
                    <a:lstStyle/>
                    <a:p>
                      <a:pPr algn="ctr" fontAlgn="ctr"/>
                      <a:r>
                        <a:rPr lang="fr-FR" sz="1000" b="1" i="0" u="none" strike="noStrike" dirty="0" smtClean="0">
                          <a:solidFill>
                            <a:srgbClr val="000000"/>
                          </a:solidFill>
                          <a:effectLst/>
                          <a:latin typeface="Calibri" panose="020F0502020204030204" pitchFamily="34" charset="0"/>
                        </a:rPr>
                        <a:t>Capacité justifiée par</a:t>
                      </a:r>
                      <a:r>
                        <a:rPr lang="fr-FR" sz="1000" b="1" i="0" u="none" strike="noStrike" baseline="0" dirty="0" smtClean="0">
                          <a:solidFill>
                            <a:srgbClr val="000000"/>
                          </a:solidFill>
                          <a:effectLst/>
                          <a:latin typeface="Calibri" panose="020F0502020204030204" pitchFamily="34" charset="0"/>
                        </a:rPr>
                        <a:t> cette référence : … </a:t>
                      </a: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pPr algn="ctr" fontAlgn="ctr"/>
                      <a:endParaRPr lang="fr-FR" sz="10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53410183"/>
                  </a:ext>
                </a:extLst>
              </a:tr>
              <a:tr h="172483">
                <a:tc gridSpan="2">
                  <a:txBody>
                    <a:bodyPr/>
                    <a:lstStyle/>
                    <a:p>
                      <a:pPr algn="l" fontAlgn="ctr"/>
                      <a:r>
                        <a:rPr lang="fr-FR" sz="1000" b="0" i="0" u="none" strike="noStrike" dirty="0">
                          <a:solidFill>
                            <a:srgbClr val="000000"/>
                          </a:solidFill>
                          <a:effectLst/>
                          <a:latin typeface="Calibri" panose="020F0502020204030204" pitchFamily="34" charset="0"/>
                        </a:rPr>
                        <a:t>Raison sociale membre du groupement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Autres </a:t>
                      </a:r>
                      <a:r>
                        <a:rPr lang="fr-FR" sz="1000" b="0" i="0" u="none" strike="noStrike" kern="1200" dirty="0" smtClean="0">
                          <a:solidFill>
                            <a:srgbClr val="000000"/>
                          </a:solidFill>
                          <a:effectLst/>
                          <a:latin typeface="Calibri" panose="020F0502020204030204" pitchFamily="34" charset="0"/>
                          <a:ea typeface="+mn-ea"/>
                          <a:cs typeface="+mn-cs"/>
                        </a:rPr>
                        <a:t>entreprises</a:t>
                      </a:r>
                      <a:r>
                        <a:rPr lang="fr-FR" sz="1000" b="0" i="0" u="none" strike="noStrike" dirty="0" smtClean="0">
                          <a:solidFill>
                            <a:srgbClr val="000000"/>
                          </a:solidFill>
                          <a:effectLst/>
                          <a:latin typeface="Calibri" panose="020F0502020204030204" pitchFamily="34" charset="0"/>
                        </a:rPr>
                        <a:t> sur cette référence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945471"/>
                  </a:ext>
                </a:extLst>
              </a:tr>
              <a:tr h="172483">
                <a:tc gridSpan="5">
                  <a:txBody>
                    <a:bodyPr/>
                    <a:lstStyle/>
                    <a:p>
                      <a:pPr algn="ctr" fontAlgn="ctr"/>
                      <a:r>
                        <a:rPr lang="fr-FR" sz="1000" b="1" i="0" u="none" strike="noStrike" dirty="0">
                          <a:solidFill>
                            <a:srgbClr val="000000"/>
                          </a:solidFill>
                          <a:effectLst/>
                          <a:latin typeface="Calibri" panose="020F0502020204030204" pitchFamily="34" charset="0"/>
                        </a:rPr>
                        <a:t>Présentation de l'opération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806685851"/>
                  </a:ext>
                </a:extLst>
              </a:tr>
              <a:tr h="172483">
                <a:tc>
                  <a:txBody>
                    <a:bodyPr/>
                    <a:lstStyle/>
                    <a:p>
                      <a:pPr algn="l" fontAlgn="ctr"/>
                      <a:r>
                        <a:rPr lang="fr-FR" sz="1000" b="0" i="0" u="none" strike="noStrike" dirty="0">
                          <a:solidFill>
                            <a:srgbClr val="000000"/>
                          </a:solidFill>
                          <a:effectLst/>
                          <a:latin typeface="Calibri" panose="020F0502020204030204" pitchFamily="34" charset="0"/>
                        </a:rPr>
                        <a:t>Nature de l’opération (nom et lieu)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gridSpan="2">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Maitre d’ouvrage</a:t>
                      </a:r>
                      <a:r>
                        <a:rPr lang="fr-FR" sz="1000" b="0" i="0" u="none" strike="noStrike" baseline="0" dirty="0" smtClean="0">
                          <a:solidFill>
                            <a:srgbClr val="000000"/>
                          </a:solidFill>
                          <a:effectLst/>
                          <a:latin typeface="Calibri" panose="020F0502020204030204" pitchFamily="34" charset="0"/>
                        </a:rPr>
                        <a:t> : </a:t>
                      </a:r>
                      <a:endParaRPr lang="fr-FR" sz="1000" b="0" i="0" u="none" strike="noStrike" dirty="0" smtClean="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867514"/>
                  </a:ext>
                </a:extLst>
              </a:tr>
              <a:tr h="17248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Année de réalisation :</a:t>
                      </a:r>
                      <a:endParaRPr lang="fr-FR" sz="10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gridSpan="2">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0" i="0" u="none" strike="noStrike" dirty="0" smtClean="0">
                          <a:solidFill>
                            <a:srgbClr val="000000"/>
                          </a:solidFill>
                          <a:effectLst/>
                          <a:latin typeface="Calibri" panose="020F0502020204030204" pitchFamily="34" charset="0"/>
                        </a:rPr>
                        <a:t>Coût de l’opération (TDC)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925390"/>
                  </a:ext>
                </a:extLst>
              </a:tr>
              <a:tr h="172483">
                <a:tc>
                  <a:txBody>
                    <a:bodyPr/>
                    <a:lstStyle/>
                    <a:p>
                      <a:pPr algn="l" fontAlgn="ctr"/>
                      <a:r>
                        <a:rPr lang="fr-FR" sz="1000" b="0" i="0" u="none" strike="noStrike" dirty="0">
                          <a:solidFill>
                            <a:srgbClr val="000000"/>
                          </a:solidFill>
                          <a:effectLst/>
                          <a:latin typeface="Calibri" panose="020F0502020204030204" pitchFamily="34" charset="0"/>
                        </a:rPr>
                        <a:t>Description sommaire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gridSpan="4">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086471"/>
                  </a:ext>
                </a:extLst>
              </a:tr>
              <a:tr h="172483">
                <a:tc gridSpan="5">
                  <a:txBody>
                    <a:bodyPr/>
                    <a:lstStyle/>
                    <a:p>
                      <a:pPr algn="ctr" fontAlgn="ctr"/>
                      <a:r>
                        <a:rPr lang="fr-FR" sz="1000" b="1" i="0" u="none" strike="noStrike" dirty="0">
                          <a:solidFill>
                            <a:srgbClr val="000000"/>
                          </a:solidFill>
                          <a:effectLst/>
                          <a:latin typeface="Calibri" panose="020F0502020204030204" pitchFamily="34" charset="0"/>
                        </a:rPr>
                        <a:t>Présentation de la prestation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fr-FR"/>
                    </a:p>
                  </a:txBody>
                  <a:tcPr/>
                </a:tc>
                <a:tc hMerge="1">
                  <a:txBody>
                    <a:bodyPr/>
                    <a:lstStyle/>
                    <a:p>
                      <a:endParaRPr lang="fr-FR"/>
                    </a:p>
                  </a:txBody>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tc hMerge="1">
                  <a:txBody>
                    <a:bodyPr/>
                    <a:lstStyle/>
                    <a:p>
                      <a:pPr algn="ctr" fontAlgn="b"/>
                      <a:endParaRPr lang="fr-FR" sz="10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FFFFFF"/>
                      </a:bgClr>
                    </a:pattFill>
                  </a:tcPr>
                </a:tc>
                <a:extLst>
                  <a:ext uri="{0D108BD9-81ED-4DB2-BD59-A6C34878D82A}">
                    <a16:rowId xmlns:a16="http://schemas.microsoft.com/office/drawing/2014/main" val="467458154"/>
                  </a:ext>
                </a:extLst>
              </a:tr>
              <a:tr h="172483">
                <a:tc gridSpan="2">
                  <a:txBody>
                    <a:bodyPr/>
                    <a:lstStyle/>
                    <a:p>
                      <a:pPr algn="l" fontAlgn="ctr"/>
                      <a:r>
                        <a:rPr lang="fr-FR" sz="1000" b="0" i="0" u="none" strike="noStrike" dirty="0">
                          <a:solidFill>
                            <a:srgbClr val="000000"/>
                          </a:solidFill>
                          <a:effectLst/>
                          <a:latin typeface="Calibri" panose="020F0502020204030204" pitchFamily="34" charset="0"/>
                        </a:rPr>
                        <a:t>Rôle tenu par le candidat (missions)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283922"/>
                  </a:ext>
                </a:extLst>
              </a:tr>
              <a:tr h="172483">
                <a:tc gridSpan="2">
                  <a:txBody>
                    <a:bodyPr/>
                    <a:lstStyle/>
                    <a:p>
                      <a:pPr algn="l" fontAlgn="ctr"/>
                      <a:r>
                        <a:rPr lang="fr-FR" sz="1000" b="0" i="0" u="none" strike="noStrike" dirty="0">
                          <a:solidFill>
                            <a:srgbClr val="000000"/>
                          </a:solidFill>
                          <a:effectLst/>
                          <a:latin typeface="Calibri" panose="020F0502020204030204" pitchFamily="34" charset="0"/>
                        </a:rPr>
                        <a:t>Moyens mis en place :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gridSpan="3">
                  <a:txBody>
                    <a:bodyPr/>
                    <a:lstStyle/>
                    <a:p>
                      <a:pPr algn="l"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2077958"/>
                  </a:ext>
                </a:extLst>
              </a:tr>
              <a:tr h="172483">
                <a:tc gridSpan="2">
                  <a:txBody>
                    <a:bodyPr/>
                    <a:lstStyle/>
                    <a:p>
                      <a:pPr algn="l" fontAlgn="ctr"/>
                      <a:r>
                        <a:rPr lang="fr-FR" sz="1000" b="0" i="0" u="none" strike="noStrike" dirty="0">
                          <a:solidFill>
                            <a:srgbClr val="000000"/>
                          </a:solidFill>
                          <a:effectLst/>
                          <a:latin typeface="Calibri" panose="020F0502020204030204" pitchFamily="34" charset="0"/>
                        </a:rPr>
                        <a:t>Attestation de bonne exécution fournie (oui / non)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06212"/>
                  </a:ext>
                </a:extLst>
              </a:tr>
              <a:tr h="3381760">
                <a:tc gridSpan="2">
                  <a:txBody>
                    <a:bodyPr/>
                    <a:lstStyle/>
                    <a:p>
                      <a:pPr algn="l" fontAlgn="ctr"/>
                      <a:r>
                        <a:rPr lang="fr-FR" sz="1000" b="0" i="0" u="none" strike="noStrike" dirty="0">
                          <a:solidFill>
                            <a:srgbClr val="000000"/>
                          </a:solidFill>
                          <a:effectLst/>
                          <a:latin typeface="Calibri" panose="020F0502020204030204" pitchFamily="34" charset="0"/>
                        </a:rPr>
                        <a:t>Planche photo </a:t>
                      </a:r>
                      <a:r>
                        <a:rPr lang="fr-FR" sz="1000" b="0" i="0" u="none" strike="noStrike" dirty="0" smtClean="0">
                          <a:solidFill>
                            <a:srgbClr val="000000"/>
                          </a:solidFill>
                          <a:effectLst/>
                          <a:latin typeface="Calibri" panose="020F0502020204030204" pitchFamily="34" charset="0"/>
                        </a:rPr>
                        <a:t>(3 maximum) </a:t>
                      </a:r>
                      <a:r>
                        <a:rPr lang="fr-FR" sz="1000" b="0" i="0" u="none" strike="noStrike" dirty="0">
                          <a:solidFill>
                            <a:srgbClr val="000000"/>
                          </a:solidFill>
                          <a:effectLst/>
                          <a:latin typeface="Calibri" panose="020F0502020204030204" pitchFamily="34" charset="0"/>
                        </a:rPr>
                        <a:t>et description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fr-FR"/>
                    </a:p>
                  </a:txBody>
                  <a:tcPr/>
                </a:tc>
                <a:tc gridSpan="3">
                  <a:txBody>
                    <a:bodyPr/>
                    <a:lstStyle/>
                    <a:p>
                      <a:pPr algn="ctr" fontAlgn="ctr"/>
                      <a:r>
                        <a:rPr lang="fr-FR" sz="10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fr-F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4263"/>
                  </a:ext>
                </a:extLst>
              </a:tr>
            </a:tbl>
          </a:graphicData>
        </a:graphic>
      </p:graphicFrame>
    </p:spTree>
    <p:extLst>
      <p:ext uri="{BB962C8B-B14F-4D97-AF65-F5344CB8AC3E}">
        <p14:creationId xmlns:p14="http://schemas.microsoft.com/office/powerpoint/2010/main" val="3704852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3450565"/>
          </a:xfrm>
        </p:spPr>
        <p:txBody>
          <a:bodyPr anchor="ctr">
            <a:noAutofit/>
          </a:bodyPr>
          <a:lstStyle/>
          <a:p>
            <a:r>
              <a:rPr lang="fr-FR" sz="2400" dirty="0" smtClean="0"/>
              <a:t>CRITÈRES DE SÉLECTION DES CANDIDATS </a:t>
            </a:r>
            <a:endParaRPr lang="fr-FR" sz="2400" dirty="0"/>
          </a:p>
        </p:txBody>
      </p:sp>
      <p:sp>
        <p:nvSpPr>
          <p:cNvPr id="3" name="Sous-titre 2"/>
          <p:cNvSpPr>
            <a:spLocks noGrp="1"/>
          </p:cNvSpPr>
          <p:nvPr>
            <p:ph type="subTitle" idx="1"/>
          </p:nvPr>
        </p:nvSpPr>
        <p:spPr>
          <a:xfrm>
            <a:off x="1584385" y="4697593"/>
            <a:ext cx="9144000" cy="1655762"/>
          </a:xfrm>
        </p:spPr>
        <p:txBody>
          <a:bodyPr/>
          <a:lstStyle/>
          <a:p>
            <a:r>
              <a:rPr lang="fr-FR" dirty="0" smtClean="0"/>
              <a:t>TROIS CANDIDATS ADMIS EN PHASE OFFRE SOUS RÉSERVE D’UNE CONCURRENCE SUFFISANTE </a:t>
            </a:r>
            <a:endParaRPr lang="fr-FR" dirty="0"/>
          </a:p>
        </p:txBody>
      </p:sp>
    </p:spTree>
    <p:extLst>
      <p:ext uri="{BB962C8B-B14F-4D97-AF65-F5344CB8AC3E}">
        <p14:creationId xmlns:p14="http://schemas.microsoft.com/office/powerpoint/2010/main" val="205459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879894"/>
            <a:ext cx="9144000" cy="3450565"/>
          </a:xfrm>
        </p:spPr>
        <p:txBody>
          <a:bodyPr anchor="ctr">
            <a:noAutofit/>
          </a:bodyPr>
          <a:lstStyle/>
          <a:p>
            <a:r>
              <a:rPr lang="fr-FR" sz="2400" dirty="0" smtClean="0"/>
              <a:t>CRITÈRES DE SÉLECTION DES CANDIDATS </a:t>
            </a:r>
            <a:endParaRPr lang="fr-FR" sz="2400" dirty="0"/>
          </a:p>
        </p:txBody>
      </p:sp>
      <p:sp>
        <p:nvSpPr>
          <p:cNvPr id="3" name="Sous-titre 2"/>
          <p:cNvSpPr>
            <a:spLocks noGrp="1"/>
          </p:cNvSpPr>
          <p:nvPr>
            <p:ph type="subTitle" idx="1"/>
          </p:nvPr>
        </p:nvSpPr>
        <p:spPr>
          <a:xfrm>
            <a:off x="1584385" y="4697593"/>
            <a:ext cx="9144000" cy="1655762"/>
          </a:xfrm>
        </p:spPr>
        <p:txBody>
          <a:bodyPr/>
          <a:lstStyle/>
          <a:p>
            <a:r>
              <a:rPr lang="fr-FR" dirty="0" smtClean="0"/>
              <a:t>Critère 1 : Moyens humains et moyens matériels du groupement </a:t>
            </a:r>
            <a:endParaRPr lang="fr-FR" dirty="0"/>
          </a:p>
        </p:txBody>
      </p:sp>
    </p:spTree>
    <p:extLst>
      <p:ext uri="{BB962C8B-B14F-4D97-AF65-F5344CB8AC3E}">
        <p14:creationId xmlns:p14="http://schemas.microsoft.com/office/powerpoint/2010/main" val="21525183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1109</TotalTime>
  <Words>2627</Words>
  <Application>Microsoft Office PowerPoint</Application>
  <PresentationFormat>Grand écran</PresentationFormat>
  <Paragraphs>594</Paragraphs>
  <Slides>24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24</vt:i4>
      </vt:variant>
    </vt:vector>
  </HeadingPairs>
  <TitlesOfParts>
    <vt:vector size="28" baseType="lpstr">
      <vt:lpstr>Arial</vt:lpstr>
      <vt:lpstr>Calibri</vt:lpstr>
      <vt:lpstr>Calibri Light</vt:lpstr>
      <vt:lpstr>Thème Office</vt:lpstr>
      <vt:lpstr>MARCHE PUBLIC GLOBAL SECTORIEL  MURET (31) – QUARTIER MONTALEGRE – Marché public global sectoriel - Réhabilitation et l’extension d’un Ensemble Alimentation Loisir (EAL), l’adaptation d’un hangar en mess temporaire et l’extension d’un bâtiment administratif  DAF 2025 000254</vt:lpstr>
      <vt:lpstr>PRÉSENTATION DU GROUPEMENT </vt:lpstr>
      <vt:lpstr>CAPACITÉ MINIMALES / CONDITIONS DE PARTICIPATIONS  </vt:lpstr>
      <vt:lpstr>Aptitude à exercer l'activité professionnelle </vt:lpstr>
      <vt:lpstr>Capacité économique et financière </vt:lpstr>
      <vt:lpstr>Capacité technique et professionnelle </vt:lpstr>
      <vt:lpstr>Référence équivalente – Capacité technique et professionnelle </vt:lpstr>
      <vt:lpstr>CRITÈRES DE SÉLECTION DES CANDIDATS </vt:lpstr>
      <vt:lpstr>CRITÈRES DE SÉLECTION DES CANDIDATS </vt:lpstr>
      <vt:lpstr>Sous-critère 1.1 : Moyens humains - Titres d'études et professionnels du candidat ou des cadres de l'entreprise, et notamment des responsables de prestation de services ou de conduite des travaux de même nature que celle du marché public.</vt:lpstr>
      <vt:lpstr>Sous-critère 1.1 : Moyens humains  Fiche de présentation d’une référence </vt:lpstr>
      <vt:lpstr>Sous-critère 1.2 : Outillage, matériel et l'équipement technique dont le candidat disposera pour la réalisation du marché public.</vt:lpstr>
      <vt:lpstr>CRITÈRES DE SÉLECTION DES CANDIDATS </vt:lpstr>
      <vt:lpstr>Sous-critère 2.1 : Références mandataire   Référence n°1 d’une opération en rénovation et extension de bâtiment de restauration (ou dans des domaines de technicité équivalente ou supérieure), d’importance équivalente (montant) réalisée en montage complexe (marchés globaux, conception-réalisation, CCAEM / MGS, marché de partenariat, concession …). Le candidat devra avoir été mandataire sur l’opération. </vt:lpstr>
      <vt:lpstr>Sous-critère 2.1 : Références mandataire  Référence n°2 d’une opération en rénovation et extension de bâtiment de restauration (ou dans des domaines de technicité équivalente ou supérieure), d’importance équivalente (montant) réalisée en montage complexe (marchés globaux, conception-réalisation, CCAEM / MGS, marché de partenariat, concession …). Le candidat devra avoir été mandataire sur l’opération. </vt:lpstr>
      <vt:lpstr>Sous-critère 2.2 : Références travaux  Référence de réalisation tous corps d’état opération en rénovation et extension de bâtiment type Alimentation/Restauration, ou d’importance équivalente (montant) réalisée en montage complexe </vt:lpstr>
      <vt:lpstr>Sous-critère 2.2 : Références travaux  Référence de réalisation d’ouvrages d’infrastructure (voiries, réseaux, ouvrages de gestion des eaux) de technicité et d’importance équivalente (montant et surfaces)</vt:lpstr>
      <vt:lpstr>Sous-critère 2.2 : Références travaux  Référence d’une opération avec une contrainte de continuité de service nécessitant la mise en place de locaux collectifs temporaires de type restauration ou complexité technique équivalente</vt:lpstr>
      <vt:lpstr>Sous-critère 2.3 : Références maîtrise d’œuvre   Références n° 1 couvrant les missions de base de maîtrise d’œuvre (conception et suivi exécution) d’opération en rénovation et extension de bâtiment type Alimentation/Restauration, ou d’importance équivalente (montant) dont une à minima réalisée en montage complexe , y compris VRD, d’importance équivalente (montant, surface bâtie, activité et moyens informatiques intégrés à l’infrastructure)</vt:lpstr>
      <vt:lpstr>Sous-critère 2.3 : Références maîtrise d’œuvre   Références n° 2 couvrant les missions de base de maîtrise d’œuvre (conception et suivi exécution) d’opération en rénovation et extension de bâtiment type Alimentation/Restauration, ou d’importance équivalente (montant) dont une à minima réalisée en montage complexe, y compris VRD, d’importance équivalente (montant, surface bâtie, activité et moyens informatiques intégrés à l’infrastructure)</vt:lpstr>
      <vt:lpstr>Sous-critère 2.3 : Références maîtrise d’œuvre   Références n° 3 couvrant les missions de base de maîtrise d’œuvre (conception et suivi exécution) d’opération en rénovation et extension de bâtiment type Alimentation/Restauration, ou d’importance équivalente (montant) dont une à minima réalisée en montage complexe, y compris VRD, d’importance équivalente (montant, surface bâtie, activité et moyens informatiques intégrés à l’infrastructure)</vt:lpstr>
      <vt:lpstr>Sous-critère 2.4 : Références entretien / maintenance  Référence en exploitation tous corps d’Etat, avec garantie totale, d’installations de technicité et d‘importance équivalentes (technicité énergies conventionnelles, montant, surface, puissance) </vt:lpstr>
      <vt:lpstr>Sous-critère 2.4 : Références entretien / maintenance  Référence en exploitation/maintenance des installations techniques (CVC, chambre froide) de bâtiments de technicité et d’importance équivalentes (technicité des installations, niveaux de maintenance, surface). </vt:lpstr>
      <vt:lpstr>Sous-critère 2.4 : Références entretien / maintenance </vt:lpstr>
    </vt:vector>
  </TitlesOfParts>
  <Company>Ministère des Armées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MARCHE PUBLIC GLOBAL SECTORIEL  MURET (31) – QUARTIER MONTALEGRE – Marché public global sectoriel - Réhabilitation et l’extension d’un Ensemble Alimentation Loisir (EAL), l’adaptation d’un hangar en mess temporaire et l’extension d’un bâtiment administratif  DAF 2025 000254</dc:title>
  <dc:creator>ROWARCH Guillaume ASC NIV 1 ADM</dc:creator>
  <cp:lastModifiedBy>ROWARCH Guillaume ASC NIV 1 ADM</cp:lastModifiedBy>
  <cp:revision>14</cp:revision>
  <dcterms:created xsi:type="dcterms:W3CDTF">2025-04-29T14:14:26Z</dcterms:created>
  <dcterms:modified xsi:type="dcterms:W3CDTF">2025-04-30T08:45:14Z</dcterms:modified>
</cp:coreProperties>
</file>