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2801600" cy="9601200" type="A3"/>
  <p:notesSz cx="9929813" cy="6799263"/>
  <p:defaultTextStyle>
    <a:defPPr>
      <a:defRPr lang="fr-FR"/>
    </a:defPPr>
    <a:lvl1pPr algn="l" rtl="0" fontAlgn="base">
      <a:spcBef>
        <a:spcPct val="50000"/>
      </a:spcBef>
      <a:spcAft>
        <a:spcPct val="0"/>
      </a:spcAft>
      <a:buFont typeface="Wingdings" pitchFamily="2" charset="2"/>
      <a:buChar char="Ø"/>
      <a:defRPr sz="900" i="1" kern="1200">
        <a:solidFill>
          <a:schemeClr val="accent2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buFont typeface="Wingdings" pitchFamily="2" charset="2"/>
      <a:buChar char="Ø"/>
      <a:defRPr sz="900" i="1" kern="1200">
        <a:solidFill>
          <a:schemeClr val="accent2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buFont typeface="Wingdings" pitchFamily="2" charset="2"/>
      <a:buChar char="Ø"/>
      <a:defRPr sz="900" i="1" kern="1200">
        <a:solidFill>
          <a:schemeClr val="accent2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buFont typeface="Wingdings" pitchFamily="2" charset="2"/>
      <a:buChar char="Ø"/>
      <a:defRPr sz="900" i="1" kern="1200">
        <a:solidFill>
          <a:schemeClr val="accent2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buFont typeface="Wingdings" pitchFamily="2" charset="2"/>
      <a:buChar char="Ø"/>
      <a:defRPr sz="900" i="1" kern="1200">
        <a:solidFill>
          <a:schemeClr val="accent2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900" i="1" kern="1200">
        <a:solidFill>
          <a:schemeClr val="accent2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900" i="1" kern="1200">
        <a:solidFill>
          <a:schemeClr val="accent2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900" i="1" kern="1200">
        <a:solidFill>
          <a:schemeClr val="accent2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900" i="1" kern="1200">
        <a:solidFill>
          <a:schemeClr val="accent2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0066FF"/>
    <a:srgbClr val="FF9900"/>
    <a:srgbClr val="FFD85B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80" autoAdjust="0"/>
    <p:restoredTop sz="86410" autoAdjust="0"/>
  </p:normalViewPr>
  <p:slideViewPr>
    <p:cSldViewPr snapToGrid="0">
      <p:cViewPr>
        <p:scale>
          <a:sx n="100" d="100"/>
          <a:sy n="100" d="100"/>
        </p:scale>
        <p:origin x="1542" y="-1038"/>
      </p:cViewPr>
      <p:guideLst>
        <p:guide orient="horz" pos="3024"/>
        <p:guide pos="40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0650" cy="340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138" tIns="44572" rIns="89138" bIns="44572" numCol="1" anchor="t" anchorCtr="0" compatLnSpc="1">
            <a:prstTxWarp prst="textNoShape">
              <a:avLst/>
            </a:prstTxWarp>
          </a:bodyPr>
          <a:lstStyle>
            <a:lvl1pPr defTabSz="886805">
              <a:spcBef>
                <a:spcPct val="0"/>
              </a:spcBef>
              <a:buFontTx/>
              <a:buNone/>
              <a:defRPr sz="1200" i="0">
                <a:solidFill>
                  <a:schemeClr val="tx1"/>
                </a:solidFill>
              </a:defRPr>
            </a:lvl1pPr>
          </a:lstStyle>
          <a:p>
            <a:endParaRPr lang="fr-FR" altLang="fr-FR"/>
          </a:p>
        </p:txBody>
      </p:sp>
      <p:sp>
        <p:nvSpPr>
          <p:cNvPr id="409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9164" y="0"/>
            <a:ext cx="4300650" cy="340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138" tIns="44572" rIns="89138" bIns="44572" numCol="1" anchor="t" anchorCtr="0" compatLnSpc="1">
            <a:prstTxWarp prst="textNoShape">
              <a:avLst/>
            </a:prstTxWarp>
          </a:bodyPr>
          <a:lstStyle>
            <a:lvl1pPr algn="r" defTabSz="886805">
              <a:spcBef>
                <a:spcPct val="0"/>
              </a:spcBef>
              <a:buFontTx/>
              <a:buNone/>
              <a:defRPr sz="1200" i="0">
                <a:solidFill>
                  <a:schemeClr val="tx1"/>
                </a:solidFill>
              </a:defRPr>
            </a:lvl1pPr>
          </a:lstStyle>
          <a:p>
            <a:endParaRPr lang="fr-FR" altLang="fr-FR"/>
          </a:p>
        </p:txBody>
      </p:sp>
      <p:sp>
        <p:nvSpPr>
          <p:cNvPr id="410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59028"/>
            <a:ext cx="4300650" cy="340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138" tIns="44572" rIns="89138" bIns="44572" numCol="1" anchor="b" anchorCtr="0" compatLnSpc="1">
            <a:prstTxWarp prst="textNoShape">
              <a:avLst/>
            </a:prstTxWarp>
          </a:bodyPr>
          <a:lstStyle>
            <a:lvl1pPr defTabSz="886805">
              <a:spcBef>
                <a:spcPct val="0"/>
              </a:spcBef>
              <a:buFontTx/>
              <a:buNone/>
              <a:defRPr sz="1200" i="0">
                <a:solidFill>
                  <a:schemeClr val="tx1"/>
                </a:solidFill>
              </a:defRPr>
            </a:lvl1pPr>
          </a:lstStyle>
          <a:p>
            <a:endParaRPr lang="fr-FR" altLang="fr-FR"/>
          </a:p>
        </p:txBody>
      </p:sp>
      <p:sp>
        <p:nvSpPr>
          <p:cNvPr id="410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9164" y="6459028"/>
            <a:ext cx="4300650" cy="340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138" tIns="44572" rIns="89138" bIns="44572" numCol="1" anchor="b" anchorCtr="0" compatLnSpc="1">
            <a:prstTxWarp prst="textNoShape">
              <a:avLst/>
            </a:prstTxWarp>
          </a:bodyPr>
          <a:lstStyle>
            <a:lvl1pPr algn="r" defTabSz="886805">
              <a:spcBef>
                <a:spcPct val="0"/>
              </a:spcBef>
              <a:buFontTx/>
              <a:buNone/>
              <a:defRPr sz="1200" i="0">
                <a:solidFill>
                  <a:schemeClr val="tx1"/>
                </a:solidFill>
              </a:defRPr>
            </a:lvl1pPr>
          </a:lstStyle>
          <a:p>
            <a:fld id="{865E1ED1-8BCB-4C23-83B0-A87CBE9D141E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2821193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4302846" cy="340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8799" tIns="44399" rIns="88799" bIns="44399" numCol="1" anchor="t" anchorCtr="0" compatLnSpc="1">
            <a:prstTxWarp prst="textNoShape">
              <a:avLst/>
            </a:prstTxWarp>
          </a:bodyPr>
          <a:lstStyle>
            <a:lvl1pPr defTabSz="630933">
              <a:defRPr sz="1200"/>
            </a:lvl1pPr>
          </a:lstStyle>
          <a:p>
            <a:endParaRPr lang="fr-FR" alt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 bwMode="auto">
          <a:xfrm>
            <a:off x="5623673" y="0"/>
            <a:ext cx="4305042" cy="340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8799" tIns="44399" rIns="88799" bIns="44399" numCol="1" anchor="t" anchorCtr="0" compatLnSpc="1">
            <a:prstTxWarp prst="textNoShape">
              <a:avLst/>
            </a:prstTxWarp>
          </a:bodyPr>
          <a:lstStyle>
            <a:lvl1pPr algn="r" defTabSz="630933">
              <a:defRPr sz="1200"/>
            </a:lvl1pPr>
          </a:lstStyle>
          <a:p>
            <a:fld id="{25DE8D7A-1428-4D69-A8F6-C8FFA1764DE7}" type="datetimeFigureOut">
              <a:rPr lang="fr-FR" altLang="fr-FR"/>
              <a:pPr/>
              <a:t>24/04/2025</a:t>
            </a:fld>
            <a:endParaRPr lang="fr-FR" alt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267075" y="509588"/>
            <a:ext cx="3397250" cy="2547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8604" tIns="44302" rIns="88604" bIns="44302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 bwMode="auto">
          <a:xfrm>
            <a:off x="992542" y="3229514"/>
            <a:ext cx="7944729" cy="3059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8799" tIns="44399" rIns="88799" bIns="443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Modifiez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 bwMode="auto">
          <a:xfrm>
            <a:off x="0" y="6457941"/>
            <a:ext cx="4302846" cy="340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8799" tIns="44399" rIns="88799" bIns="44399" numCol="1" anchor="b" anchorCtr="0" compatLnSpc="1">
            <a:prstTxWarp prst="textNoShape">
              <a:avLst/>
            </a:prstTxWarp>
          </a:bodyPr>
          <a:lstStyle>
            <a:lvl1pPr defTabSz="630933">
              <a:defRPr sz="1200"/>
            </a:lvl1pPr>
          </a:lstStyle>
          <a:p>
            <a:endParaRPr lang="fr-FR" alt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 bwMode="auto">
          <a:xfrm>
            <a:off x="5623673" y="6457941"/>
            <a:ext cx="4305042" cy="340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8799" tIns="44399" rIns="88799" bIns="44399" numCol="1" anchor="b" anchorCtr="0" compatLnSpc="1">
            <a:prstTxWarp prst="textNoShape">
              <a:avLst/>
            </a:prstTxWarp>
          </a:bodyPr>
          <a:lstStyle>
            <a:lvl1pPr algn="r" defTabSz="630933">
              <a:defRPr sz="1200"/>
            </a:lvl1pPr>
          </a:lstStyle>
          <a:p>
            <a:fld id="{1138F267-F0C3-4C15-8FC7-C8C702188631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0269684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EC4C30-74AC-4A24-B7A9-0E97B3DB759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8037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C37053-4382-4DF2-878B-88718F33658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7341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58025" y="609600"/>
            <a:ext cx="2105025" cy="5486400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742950" y="609600"/>
            <a:ext cx="6162675" cy="5486400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0A684D-53BD-4A62-AD71-23CC986A3C1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1279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02ADB1-215D-4889-A2C7-9BAE1E94808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5867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151BFA-DD8F-4B60-B1DB-DD9DE56E3D9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0592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295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2920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649EB4-33F3-4DDD-8646-5B7CCA09003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6654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4AF906-7A30-4DA6-A1FA-CB67EB9A8D6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3403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50D07F-9732-43D8-B954-0A7547ECA2A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95561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2A6B67-B227-4371-B50A-0A773F304FF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1849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BC54F0-200C-4422-A784-8A892E0C76F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689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 lIns="79339" tIns="39669" rIns="79339" bIns="39669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14D052-03DF-402D-9CB1-D74B3CB2E17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2137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60438" y="854075"/>
            <a:ext cx="10880725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6021" tIns="53010" rIns="106021" bIns="5301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 du masque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60438" y="2773363"/>
            <a:ext cx="10880725" cy="5761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6021" tIns="53010" rIns="106021" bIns="530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60438" y="8747125"/>
            <a:ext cx="2667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6021" tIns="53010" rIns="106021" bIns="53010" numCol="1" anchor="t" anchorCtr="0" compatLnSpc="1">
            <a:prstTxWarp prst="textNoShape">
              <a:avLst/>
            </a:prstTxWarp>
          </a:bodyPr>
          <a:lstStyle>
            <a:lvl1pPr defTabSz="1060450">
              <a:spcBef>
                <a:spcPct val="0"/>
              </a:spcBef>
              <a:buFontTx/>
              <a:buNone/>
              <a:defRPr sz="1600" i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73563" y="8747125"/>
            <a:ext cx="40544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6021" tIns="53010" rIns="106021" bIns="53010" numCol="1" anchor="t" anchorCtr="0" compatLnSpc="1">
            <a:prstTxWarp prst="textNoShape">
              <a:avLst/>
            </a:prstTxWarp>
          </a:bodyPr>
          <a:lstStyle>
            <a:lvl1pPr algn="ctr" defTabSz="1060450">
              <a:spcBef>
                <a:spcPct val="0"/>
              </a:spcBef>
              <a:buFontTx/>
              <a:buNone/>
              <a:defRPr sz="1600" i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74163" y="8747125"/>
            <a:ext cx="2667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6021" tIns="53010" rIns="106021" bIns="53010" numCol="1" anchor="t" anchorCtr="0" compatLnSpc="1">
            <a:prstTxWarp prst="textNoShape">
              <a:avLst/>
            </a:prstTxWarp>
          </a:bodyPr>
          <a:lstStyle>
            <a:lvl1pPr algn="r" defTabSz="1060450">
              <a:spcBef>
                <a:spcPct val="0"/>
              </a:spcBef>
              <a:buFontTx/>
              <a:buNone/>
              <a:defRPr sz="1600" i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4070E46-1453-4465-8650-3F90100CE57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60450" rtl="0" eaLnBrk="1" fontAlgn="base" hangingPunct="1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60450" rtl="0" eaLnBrk="1" fontAlgn="base" hangingPunct="1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Times New Roman" pitchFamily="18" charset="0"/>
        </a:defRPr>
      </a:lvl2pPr>
      <a:lvl3pPr algn="ctr" defTabSz="1060450" rtl="0" eaLnBrk="1" fontAlgn="base" hangingPunct="1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Times New Roman" pitchFamily="18" charset="0"/>
        </a:defRPr>
      </a:lvl3pPr>
      <a:lvl4pPr algn="ctr" defTabSz="1060450" rtl="0" eaLnBrk="1" fontAlgn="base" hangingPunct="1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Times New Roman" pitchFamily="18" charset="0"/>
        </a:defRPr>
      </a:lvl4pPr>
      <a:lvl5pPr algn="ctr" defTabSz="1060450" rtl="0" eaLnBrk="1" fontAlgn="base" hangingPunct="1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Times New Roman" pitchFamily="18" charset="0"/>
        </a:defRPr>
      </a:lvl5pPr>
      <a:lvl6pPr marL="457200" algn="ctr" defTabSz="793750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itchFamily="18" charset="0"/>
        </a:defRPr>
      </a:lvl6pPr>
      <a:lvl7pPr marL="914400" algn="ctr" defTabSz="793750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itchFamily="18" charset="0"/>
        </a:defRPr>
      </a:lvl7pPr>
      <a:lvl8pPr marL="1371600" algn="ctr" defTabSz="793750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itchFamily="18" charset="0"/>
        </a:defRPr>
      </a:lvl8pPr>
      <a:lvl9pPr marL="1828800" algn="ctr" defTabSz="793750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itchFamily="18" charset="0"/>
        </a:defRPr>
      </a:lvl9pPr>
    </p:titleStyle>
    <p:bodyStyle>
      <a:lvl1pPr marL="396875" indent="-396875" algn="l" defTabSz="1060450" rtl="0" eaLnBrk="1" fontAlgn="base" hangingPunct="1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62013" indent="-331788" algn="l" defTabSz="1060450" rtl="0" eaLnBrk="1" fontAlgn="base" hangingPunct="1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</a:defRPr>
      </a:lvl2pPr>
      <a:lvl3pPr marL="1325563" indent="-265113" algn="l" defTabSz="1060450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</a:defRPr>
      </a:lvl3pPr>
      <a:lvl4pPr marL="1855788" indent="-265113" algn="l" defTabSz="1060450" rtl="0" eaLnBrk="1" fontAlgn="base" hangingPunct="1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</a:defRPr>
      </a:lvl4pPr>
      <a:lvl5pPr marL="2386013" indent="-266700" algn="l" defTabSz="1060450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5pPr>
      <a:lvl6pPr marL="2243138" indent="-200025" algn="l" defTabSz="793750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</a:defRPr>
      </a:lvl6pPr>
      <a:lvl7pPr marL="2700338" indent="-200025" algn="l" defTabSz="793750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</a:defRPr>
      </a:lvl7pPr>
      <a:lvl8pPr marL="3157538" indent="-200025" algn="l" defTabSz="793750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</a:defRPr>
      </a:lvl8pPr>
      <a:lvl9pPr marL="3614738" indent="-200025" algn="l" defTabSz="793750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3"/>
          <p:cNvSpPr txBox="1">
            <a:spLocks noChangeArrowheads="1"/>
          </p:cNvSpPr>
          <p:nvPr/>
        </p:nvSpPr>
        <p:spPr bwMode="auto">
          <a:xfrm>
            <a:off x="5032375" y="1011238"/>
            <a:ext cx="5097463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6021" tIns="53010" rIns="106021" bIns="53010" anchor="ctr">
            <a:spAutoFit/>
          </a:bodyPr>
          <a:lstStyle>
            <a:lvl1pPr defTabSz="1060450"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10604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1060450"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1060450" eaLnBrk="0" hangingPunct="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1060450" eaLnBrk="0" hangingPunct="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fr-FR" altLang="fr-FR" sz="1000" b="1" i="0">
                <a:solidFill>
                  <a:srgbClr val="0066FF"/>
                </a:solidFill>
                <a:latin typeface="Calibri" pitchFamily="34" charset="0"/>
              </a:rPr>
              <a:t> CAPACITES DU CANDIDAT ET DE SON EQUIPE</a:t>
            </a:r>
            <a:r>
              <a:rPr lang="fr-FR" altLang="fr-FR" sz="1000" b="1" i="0">
                <a:solidFill>
                  <a:srgbClr val="C00000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2051" name="Text Box 40"/>
          <p:cNvSpPr txBox="1">
            <a:spLocks noChangeArrowheads="1"/>
          </p:cNvSpPr>
          <p:nvPr/>
        </p:nvSpPr>
        <p:spPr bwMode="auto">
          <a:xfrm>
            <a:off x="2742882" y="71221"/>
            <a:ext cx="7861300" cy="47638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lIns="106021" tIns="53010" rIns="106021" bIns="53010">
            <a:spAutoFit/>
          </a:bodyPr>
          <a:lstStyle>
            <a:lvl1pPr defTabSz="1060450"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10604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1060450"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1060450" eaLnBrk="0" hangingPunct="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1060450" eaLnBrk="0" hangingPunct="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200" b="1" i="0" dirty="0">
                <a:solidFill>
                  <a:srgbClr val="FF0000"/>
                </a:solidFill>
                <a:latin typeface="Times New Roman Gras"/>
                <a:cs typeface="Times New Roman" pitchFamily="18" charset="0"/>
              </a:rPr>
              <a:t>ANNEXE N°1 AU RC : capacité professionnelle et technique du candidat ou de chaque membre du groupement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200" b="1" i="0" dirty="0">
                <a:solidFill>
                  <a:srgbClr val="FF0000"/>
                </a:solidFill>
                <a:latin typeface="Times New Roman Gras"/>
                <a:cs typeface="Times New Roman" pitchFamily="18" charset="0"/>
              </a:rPr>
              <a:t>Consultation 25009 – Réalisation de Podcast pour l’Office national des combattants et des victimes de guerre</a:t>
            </a:r>
          </a:p>
        </p:txBody>
      </p:sp>
      <p:sp>
        <p:nvSpPr>
          <p:cNvPr id="2052" name="Rectangle 52"/>
          <p:cNvSpPr>
            <a:spLocks noChangeArrowheads="1"/>
          </p:cNvSpPr>
          <p:nvPr/>
        </p:nvSpPr>
        <p:spPr bwMode="auto">
          <a:xfrm>
            <a:off x="146050" y="3068637"/>
            <a:ext cx="3997325" cy="1127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6021" tIns="53010" rIns="106021" bIns="53010">
            <a:spAutoFit/>
          </a:bodyPr>
          <a:lstStyle>
            <a:lvl1pPr marL="228600" indent="-228600" defTabSz="1060450"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indent="-171450" defTabSz="10604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1060450"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1060450" eaLnBrk="0" hangingPunct="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1060450" eaLnBrk="0" hangingPunct="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ts val="0"/>
              </a:spcBef>
              <a:buFont typeface="Wingdings" pitchFamily="2" charset="2"/>
              <a:buNone/>
            </a:pPr>
            <a:r>
              <a:rPr lang="fr-FR" altLang="fr-FR" sz="900" b="1" i="0" dirty="0"/>
              <a:t>        </a:t>
            </a:r>
            <a:r>
              <a:rPr lang="fr-FR" altLang="fr-FR" sz="900" b="1" i="0" dirty="0">
                <a:latin typeface="Calibri" pitchFamily="34" charset="0"/>
              </a:rPr>
              <a:t>Indiquer pour cette référence, une réalisation du candidat, </a:t>
            </a:r>
          </a:p>
          <a:p>
            <a:pPr algn="ctr" eaLnBrk="1" hangingPunct="1">
              <a:spcBef>
                <a:spcPts val="0"/>
              </a:spcBef>
              <a:buFont typeface="Wingdings" pitchFamily="2" charset="2"/>
              <a:buNone/>
            </a:pPr>
            <a:r>
              <a:rPr lang="fr-FR" altLang="fr-FR" sz="900" b="1" i="0" dirty="0">
                <a:latin typeface="Calibri" pitchFamily="34" charset="0"/>
              </a:rPr>
              <a:t>relevant d’une mission similaire à celle objet du marché. Indiquer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Calibri" pitchFamily="34" charset="0"/>
              </a:rPr>
              <a:t>La nature du projet et son adresse,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Calibri" pitchFamily="34" charset="0"/>
              </a:rPr>
              <a:t>Le nom du maître d’ouvrage et coordonnées de l’interlocuteur 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Calibri" pitchFamily="34" charset="0"/>
              </a:rPr>
              <a:t>Les montants HT  de la mission et l’année de réalisation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Calibri" pitchFamily="34" charset="0"/>
              </a:rPr>
              <a:t>Décrivez en quelques lignes l’objet du projet, votre rôle/interaction dans la réalisation du projet, les moyens techniques et supports utilisés</a:t>
            </a:r>
          </a:p>
        </p:txBody>
      </p:sp>
      <p:graphicFrame>
        <p:nvGraphicFramePr>
          <p:cNvPr id="2134" name="Group 8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0221523"/>
              </p:ext>
            </p:extLst>
          </p:nvPr>
        </p:nvGraphicFramePr>
        <p:xfrm>
          <a:off x="220663" y="1246188"/>
          <a:ext cx="4211637" cy="1215387"/>
        </p:xfrm>
        <a:graphic>
          <a:graphicData uri="http://schemas.openxmlformats.org/drawingml/2006/table">
            <a:tbl>
              <a:tblPr/>
              <a:tblGrid>
                <a:gridCol w="10048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6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52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Raison sociale </a:t>
                      </a:r>
                    </a:p>
                  </a:txBody>
                  <a:tcPr marL="9525" marR="9525" marT="9524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4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6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Responsable(s)</a:t>
                      </a:r>
                    </a:p>
                  </a:txBody>
                  <a:tcPr marL="9525" marR="9525" marT="9524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4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32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Adresse</a:t>
                      </a:r>
                    </a:p>
                  </a:txBody>
                  <a:tcPr marL="9525" marR="9525" marT="9524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4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6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Téléphone</a:t>
                      </a:r>
                    </a:p>
                  </a:txBody>
                  <a:tcPr marL="9525" marR="9525" marT="9524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4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6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Email</a:t>
                      </a:r>
                    </a:p>
                  </a:txBody>
                  <a:tcPr marL="9525" marR="9525" marT="9524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4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6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Siret</a:t>
                      </a:r>
                    </a:p>
                  </a:txBody>
                  <a:tcPr marL="9525" marR="9525" marT="9524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4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01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Lien vers site Internet</a:t>
                      </a:r>
                    </a:p>
                  </a:txBody>
                  <a:tcPr marL="9525" marR="9525" marT="9524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4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074" name="Rectangle 1"/>
          <p:cNvSpPr>
            <a:spLocks noChangeArrowheads="1"/>
          </p:cNvSpPr>
          <p:nvPr/>
        </p:nvSpPr>
        <p:spPr bwMode="auto">
          <a:xfrm>
            <a:off x="317500" y="7319963"/>
            <a:ext cx="6400800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8600" indent="-228600" defTabSz="1060450"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611188" indent="-331788" defTabSz="10604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1060450"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1060450" eaLnBrk="0" hangingPunct="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1060450" eaLnBrk="0" hangingPunct="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fr-FR" altLang="fr-FR" sz="900" b="1">
                <a:solidFill>
                  <a:schemeClr val="accent2"/>
                </a:solidFill>
              </a:rPr>
              <a:t> </a:t>
            </a:r>
            <a:endParaRPr lang="fr-FR" altLang="fr-FR" sz="900">
              <a:solidFill>
                <a:schemeClr val="accent2"/>
              </a:solidFill>
            </a:endParaRPr>
          </a:p>
        </p:txBody>
      </p:sp>
      <p:sp>
        <p:nvSpPr>
          <p:cNvPr id="2077" name="Text Box 40"/>
          <p:cNvSpPr txBox="1">
            <a:spLocks noChangeArrowheads="1"/>
          </p:cNvSpPr>
          <p:nvPr/>
        </p:nvSpPr>
        <p:spPr bwMode="auto">
          <a:xfrm>
            <a:off x="214312" y="2695278"/>
            <a:ext cx="3984625" cy="260944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6021" tIns="53010" rIns="106021" bIns="53010" anchor="ctr">
            <a:spAutoFit/>
          </a:bodyPr>
          <a:lstStyle>
            <a:lvl1pPr defTabSz="1060450"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10604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1060450"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1060450" eaLnBrk="0" hangingPunct="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1060450" eaLnBrk="0" hangingPunct="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fr-FR" altLang="fr-FR" sz="1000" b="1" i="0" dirty="0">
                <a:solidFill>
                  <a:srgbClr val="0066FF"/>
                </a:solidFill>
                <a:latin typeface="Calibri" pitchFamily="34" charset="0"/>
              </a:rPr>
              <a:t>REFERENCE 1 </a:t>
            </a:r>
            <a:r>
              <a:rPr lang="fr-FR" altLang="fr-FR" sz="1000" b="1" i="0" dirty="0">
                <a:solidFill>
                  <a:srgbClr val="0066FF"/>
                </a:solidFill>
                <a:latin typeface="Sylfaen" pitchFamily="18" charset="0"/>
              </a:rPr>
              <a:t>[</a:t>
            </a:r>
            <a:r>
              <a:rPr lang="fr-FR" altLang="fr-FR" sz="1000" b="1" i="0" dirty="0">
                <a:solidFill>
                  <a:srgbClr val="0066FF"/>
                </a:solidFill>
                <a:latin typeface="Calibri" pitchFamily="34" charset="0"/>
              </a:rPr>
              <a:t>Indiquer ici le lien vers le Podcast]</a:t>
            </a:r>
          </a:p>
        </p:txBody>
      </p:sp>
      <p:sp>
        <p:nvSpPr>
          <p:cNvPr id="2080" name="Text Box 23"/>
          <p:cNvSpPr txBox="1">
            <a:spLocks noChangeArrowheads="1"/>
          </p:cNvSpPr>
          <p:nvPr/>
        </p:nvSpPr>
        <p:spPr bwMode="auto">
          <a:xfrm>
            <a:off x="222250" y="1020763"/>
            <a:ext cx="46863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6021" tIns="53010" rIns="106021" bIns="53010" anchor="ctr">
            <a:spAutoFit/>
          </a:bodyPr>
          <a:lstStyle>
            <a:lvl1pPr defTabSz="1060450"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10604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1060450"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1060450" eaLnBrk="0" hangingPunct="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1060450" eaLnBrk="0" hangingPunct="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fr-FR" altLang="fr-FR" sz="1000" b="1" i="0">
                <a:solidFill>
                  <a:srgbClr val="0066FF"/>
                </a:solidFill>
                <a:latin typeface="Calibri" pitchFamily="34" charset="0"/>
              </a:rPr>
              <a:t>COORDONNEES DU CANDIDAT</a:t>
            </a:r>
          </a:p>
        </p:txBody>
      </p:sp>
      <p:cxnSp>
        <p:nvCxnSpPr>
          <p:cNvPr id="2081" name="Connecteur droit 3"/>
          <p:cNvCxnSpPr>
            <a:cxnSpLocks noChangeShapeType="1"/>
          </p:cNvCxnSpPr>
          <p:nvPr/>
        </p:nvCxnSpPr>
        <p:spPr bwMode="auto">
          <a:xfrm flipV="1">
            <a:off x="146050" y="2566988"/>
            <a:ext cx="12384088" cy="1587"/>
          </a:xfrm>
          <a:prstGeom prst="line">
            <a:avLst/>
          </a:prstGeom>
          <a:noFill/>
          <a:ln w="19050" algn="ctr">
            <a:solidFill>
              <a:srgbClr val="33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aphicFrame>
        <p:nvGraphicFramePr>
          <p:cNvPr id="18" name="Tableau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3381315"/>
              </p:ext>
            </p:extLst>
          </p:nvPr>
        </p:nvGraphicFramePr>
        <p:xfrm>
          <a:off x="5056188" y="1271588"/>
          <a:ext cx="7473950" cy="1211902"/>
        </p:xfrm>
        <a:graphic>
          <a:graphicData uri="http://schemas.openxmlformats.org/drawingml/2006/table">
            <a:tbl>
              <a:tblPr/>
              <a:tblGrid>
                <a:gridCol w="29638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87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34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096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5246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841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Membres du groupement</a:t>
                      </a: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 Compétences</a:t>
                      </a: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Effectifs</a:t>
                      </a: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CA 2022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K€ HT</a:t>
                      </a: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CA 2023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K€ HT</a:t>
                      </a: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CA 2024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K€ HT</a:t>
                      </a: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02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Nom du mandataire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Compétence 1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Compétence 2</a:t>
                      </a: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08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Autre(s) membre(s) de l’équipe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Raison sociale – adresse</a:t>
                      </a: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Compétence 3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Compétence 4</a:t>
                      </a: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6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24" name="Text Box 40"/>
          <p:cNvSpPr txBox="1">
            <a:spLocks noChangeArrowheads="1"/>
          </p:cNvSpPr>
          <p:nvPr/>
        </p:nvSpPr>
        <p:spPr bwMode="auto">
          <a:xfrm>
            <a:off x="1289050" y="74452"/>
            <a:ext cx="1295400" cy="61488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lIns="106021" tIns="53010" rIns="106021" bIns="53010">
            <a:spAutoFit/>
          </a:bodyPr>
          <a:lstStyle>
            <a:lvl1pPr defTabSz="1060450"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10604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1060450"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1060450" eaLnBrk="0" hangingPunct="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1060450" eaLnBrk="0" hangingPunct="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050" b="1" i="0" dirty="0">
                <a:latin typeface="Calibri" pitchFamily="34" charset="0"/>
              </a:rPr>
              <a:t>Annexe à renseigner par le candidat</a:t>
            </a:r>
          </a:p>
        </p:txBody>
      </p:sp>
      <p:sp>
        <p:nvSpPr>
          <p:cNvPr id="2125" name="Rectangle 1"/>
          <p:cNvSpPr>
            <a:spLocks noChangeArrowheads="1"/>
          </p:cNvSpPr>
          <p:nvPr/>
        </p:nvSpPr>
        <p:spPr bwMode="auto">
          <a:xfrm>
            <a:off x="1289051" y="678657"/>
            <a:ext cx="9315132" cy="244475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 marL="228600" indent="-228600" defTabSz="1060450"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179388" indent="-171450" defTabSz="10604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1060450"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1060450" eaLnBrk="0" hangingPunct="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1060450" eaLnBrk="0" hangingPunct="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fr-FR" altLang="fr-FR" sz="1000" i="0" dirty="0">
                <a:latin typeface="Calibri" pitchFamily="34" charset="0"/>
              </a:rPr>
              <a:t>Ce document A3 doit permettre de démontrer la capacité du candidat à mener la mission objet du marché.</a:t>
            </a:r>
          </a:p>
        </p:txBody>
      </p:sp>
      <p:cxnSp>
        <p:nvCxnSpPr>
          <p:cNvPr id="2131" name="Connecteur droit 3"/>
          <p:cNvCxnSpPr>
            <a:cxnSpLocks noChangeShapeType="1"/>
          </p:cNvCxnSpPr>
          <p:nvPr/>
        </p:nvCxnSpPr>
        <p:spPr bwMode="auto">
          <a:xfrm flipV="1">
            <a:off x="0" y="1020763"/>
            <a:ext cx="12384088" cy="1587"/>
          </a:xfrm>
          <a:prstGeom prst="line">
            <a:avLst/>
          </a:prstGeom>
          <a:noFill/>
          <a:ln w="19050" algn="ctr">
            <a:solidFill>
              <a:srgbClr val="33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38" name="Text Box 40"/>
          <p:cNvSpPr txBox="1">
            <a:spLocks noChangeArrowheads="1"/>
          </p:cNvSpPr>
          <p:nvPr/>
        </p:nvSpPr>
        <p:spPr bwMode="auto">
          <a:xfrm>
            <a:off x="4295775" y="2693690"/>
            <a:ext cx="3984625" cy="260944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6021" tIns="53010" rIns="106021" bIns="53010" anchor="ctr">
            <a:spAutoFit/>
          </a:bodyPr>
          <a:lstStyle>
            <a:lvl1pPr defTabSz="1060450" eaLnBrk="0" hangingPunct="0">
              <a:defRPr sz="900" i="1">
                <a:solidFill>
                  <a:schemeClr val="accent2"/>
                </a:solidFill>
                <a:latin typeface="Times New Roman" pitchFamily="18" charset="0"/>
              </a:defRPr>
            </a:lvl1pPr>
            <a:lvl2pPr marL="803275" defTabSz="1060450" eaLnBrk="0" hangingPunct="0">
              <a:defRPr sz="900" i="1">
                <a:solidFill>
                  <a:schemeClr val="accent2"/>
                </a:solidFill>
                <a:latin typeface="Times New Roman" pitchFamily="18" charset="0"/>
              </a:defRPr>
            </a:lvl2pPr>
            <a:lvl3pPr marL="982663" defTabSz="1060450" eaLnBrk="0" hangingPunct="0">
              <a:defRPr sz="900" i="1">
                <a:solidFill>
                  <a:schemeClr val="accent2"/>
                </a:solidFill>
                <a:latin typeface="Times New Roman" pitchFamily="18" charset="0"/>
              </a:defRPr>
            </a:lvl3pPr>
            <a:lvl4pPr defTabSz="1060450" eaLnBrk="0" hangingPunct="0">
              <a:defRPr sz="900" i="1">
                <a:solidFill>
                  <a:schemeClr val="accent2"/>
                </a:solidFill>
                <a:latin typeface="Times New Roman" pitchFamily="18" charset="0"/>
              </a:defRPr>
            </a:lvl4pPr>
            <a:lvl5pPr defTabSz="1060450" eaLnBrk="0" hangingPunct="0">
              <a:defRPr sz="900" i="1">
                <a:solidFill>
                  <a:schemeClr val="accent2"/>
                </a:solidFill>
                <a:latin typeface="Times New Roman" pitchFamily="18" charset="0"/>
              </a:defRPr>
            </a:lvl5pPr>
            <a:lvl6pPr defTabSz="1060450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Ø"/>
              <a:defRPr sz="900" i="1">
                <a:solidFill>
                  <a:schemeClr val="accent2"/>
                </a:solidFill>
                <a:latin typeface="Times New Roman" pitchFamily="18" charset="0"/>
              </a:defRPr>
            </a:lvl6pPr>
            <a:lvl7pPr defTabSz="1060450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Ø"/>
              <a:defRPr sz="900" i="1">
                <a:solidFill>
                  <a:schemeClr val="accent2"/>
                </a:solidFill>
                <a:latin typeface="Times New Roman" pitchFamily="18" charset="0"/>
              </a:defRPr>
            </a:lvl7pPr>
            <a:lvl8pPr defTabSz="1060450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Ø"/>
              <a:defRPr sz="900" i="1">
                <a:solidFill>
                  <a:schemeClr val="accent2"/>
                </a:solidFill>
                <a:latin typeface="Times New Roman" pitchFamily="18" charset="0"/>
              </a:defRPr>
            </a:lvl8pPr>
            <a:lvl9pPr defTabSz="1060450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Ø"/>
              <a:defRPr sz="900" i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pPr eaLnBrk="1" hangingPunct="1">
              <a:buNone/>
            </a:pPr>
            <a:r>
              <a:rPr lang="fr-FR" altLang="fr-FR" sz="1000" b="1" i="0" dirty="0">
                <a:solidFill>
                  <a:srgbClr val="0066FF"/>
                </a:solidFill>
                <a:latin typeface="Calibri" pitchFamily="34" charset="0"/>
              </a:rPr>
              <a:t>REFERENCE 2 </a:t>
            </a:r>
            <a:r>
              <a:rPr lang="fr-FR" altLang="fr-FR" sz="1000" b="1" i="0" dirty="0">
                <a:solidFill>
                  <a:srgbClr val="0066FF"/>
                </a:solidFill>
                <a:latin typeface="Sylfaen" pitchFamily="18" charset="0"/>
              </a:rPr>
              <a:t>[</a:t>
            </a:r>
            <a:r>
              <a:rPr lang="fr-FR" altLang="fr-FR" sz="1000" b="1" i="0" dirty="0">
                <a:solidFill>
                  <a:srgbClr val="0066FF"/>
                </a:solidFill>
                <a:latin typeface="Calibri" pitchFamily="34" charset="0"/>
              </a:rPr>
              <a:t>Indiquer ici le lien vers le Podcast]</a:t>
            </a:r>
            <a:endParaRPr lang="fr-FR" altLang="fr-FR" dirty="0"/>
          </a:p>
        </p:txBody>
      </p:sp>
      <p:sp>
        <p:nvSpPr>
          <p:cNvPr id="2139" name="Text Box 40"/>
          <p:cNvSpPr txBox="1">
            <a:spLocks noChangeArrowheads="1"/>
          </p:cNvSpPr>
          <p:nvPr/>
        </p:nvSpPr>
        <p:spPr bwMode="auto">
          <a:xfrm>
            <a:off x="8389937" y="2676228"/>
            <a:ext cx="3984625" cy="260944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6021" tIns="53010" rIns="106021" bIns="53010" anchor="ctr">
            <a:spAutoFit/>
          </a:bodyPr>
          <a:lstStyle>
            <a:lvl1pPr defTabSz="1060450" eaLnBrk="0" hangingPunct="0">
              <a:defRPr sz="900" i="1">
                <a:solidFill>
                  <a:schemeClr val="accent2"/>
                </a:solidFill>
                <a:latin typeface="Times New Roman" pitchFamily="18" charset="0"/>
              </a:defRPr>
            </a:lvl1pPr>
            <a:lvl2pPr marL="803275" defTabSz="1060450" eaLnBrk="0" hangingPunct="0">
              <a:defRPr sz="900" i="1">
                <a:solidFill>
                  <a:schemeClr val="accent2"/>
                </a:solidFill>
                <a:latin typeface="Times New Roman" pitchFamily="18" charset="0"/>
              </a:defRPr>
            </a:lvl2pPr>
            <a:lvl3pPr marL="982663" defTabSz="1060450" eaLnBrk="0" hangingPunct="0">
              <a:defRPr sz="900" i="1">
                <a:solidFill>
                  <a:schemeClr val="accent2"/>
                </a:solidFill>
                <a:latin typeface="Times New Roman" pitchFamily="18" charset="0"/>
              </a:defRPr>
            </a:lvl3pPr>
            <a:lvl4pPr defTabSz="1060450" eaLnBrk="0" hangingPunct="0">
              <a:defRPr sz="900" i="1">
                <a:solidFill>
                  <a:schemeClr val="accent2"/>
                </a:solidFill>
                <a:latin typeface="Times New Roman" pitchFamily="18" charset="0"/>
              </a:defRPr>
            </a:lvl4pPr>
            <a:lvl5pPr defTabSz="1060450" eaLnBrk="0" hangingPunct="0">
              <a:defRPr sz="900" i="1">
                <a:solidFill>
                  <a:schemeClr val="accent2"/>
                </a:solidFill>
                <a:latin typeface="Times New Roman" pitchFamily="18" charset="0"/>
              </a:defRPr>
            </a:lvl5pPr>
            <a:lvl6pPr defTabSz="1060450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Ø"/>
              <a:defRPr sz="900" i="1">
                <a:solidFill>
                  <a:schemeClr val="accent2"/>
                </a:solidFill>
                <a:latin typeface="Times New Roman" pitchFamily="18" charset="0"/>
              </a:defRPr>
            </a:lvl6pPr>
            <a:lvl7pPr defTabSz="1060450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Ø"/>
              <a:defRPr sz="900" i="1">
                <a:solidFill>
                  <a:schemeClr val="accent2"/>
                </a:solidFill>
                <a:latin typeface="Times New Roman" pitchFamily="18" charset="0"/>
              </a:defRPr>
            </a:lvl7pPr>
            <a:lvl8pPr defTabSz="1060450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Ø"/>
              <a:defRPr sz="900" i="1">
                <a:solidFill>
                  <a:schemeClr val="accent2"/>
                </a:solidFill>
                <a:latin typeface="Times New Roman" pitchFamily="18" charset="0"/>
              </a:defRPr>
            </a:lvl8pPr>
            <a:lvl9pPr defTabSz="1060450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Ø"/>
              <a:defRPr sz="900" i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pPr eaLnBrk="1" hangingPunct="1">
              <a:buNone/>
            </a:pPr>
            <a:r>
              <a:rPr lang="fr-FR" altLang="fr-FR" sz="1000" b="1" i="0" dirty="0">
                <a:solidFill>
                  <a:srgbClr val="0066FF"/>
                </a:solidFill>
                <a:latin typeface="Calibri" pitchFamily="34" charset="0"/>
              </a:rPr>
              <a:t>REFERENCE 3 </a:t>
            </a:r>
            <a:r>
              <a:rPr lang="fr-FR" altLang="fr-FR" sz="1000" b="1" i="0" dirty="0">
                <a:solidFill>
                  <a:srgbClr val="0066FF"/>
                </a:solidFill>
                <a:latin typeface="Sylfaen" pitchFamily="18" charset="0"/>
              </a:rPr>
              <a:t>[</a:t>
            </a:r>
            <a:r>
              <a:rPr lang="fr-FR" altLang="fr-FR" sz="1000" b="1" i="0" dirty="0">
                <a:solidFill>
                  <a:srgbClr val="0066FF"/>
                </a:solidFill>
                <a:latin typeface="Calibri" pitchFamily="34" charset="0"/>
              </a:rPr>
              <a:t>Lien vers le </a:t>
            </a:r>
            <a:r>
              <a:rPr lang="fr-FR" altLang="fr-FR" sz="1000" b="1" i="0" dirty="0" err="1">
                <a:solidFill>
                  <a:srgbClr val="0066FF"/>
                </a:solidFill>
                <a:latin typeface="Calibri" pitchFamily="34" charset="0"/>
              </a:rPr>
              <a:t>Pod</a:t>
            </a:r>
            <a:r>
              <a:rPr lang="fr-FR" altLang="fr-FR" sz="1000" b="1" i="0" dirty="0">
                <a:solidFill>
                  <a:srgbClr val="0066FF"/>
                </a:solidFill>
                <a:latin typeface="Calibri" pitchFamily="34" charset="0"/>
              </a:rPr>
              <a:t> Indiquer ici le lien vers le Podcast </a:t>
            </a:r>
            <a:r>
              <a:rPr lang="fr-FR" altLang="fr-FR" sz="1000" b="1" i="0" dirty="0" err="1">
                <a:solidFill>
                  <a:srgbClr val="0066FF"/>
                </a:solidFill>
                <a:latin typeface="Calibri" pitchFamily="34" charset="0"/>
              </a:rPr>
              <a:t>cast</a:t>
            </a:r>
            <a:r>
              <a:rPr lang="fr-FR" altLang="fr-FR" sz="1000" b="1" i="0" dirty="0">
                <a:solidFill>
                  <a:srgbClr val="0066FF"/>
                </a:solidFill>
                <a:latin typeface="Calibri" pitchFamily="34" charset="0"/>
              </a:rPr>
              <a:t>]</a:t>
            </a:r>
            <a:endParaRPr lang="fr-FR" altLang="fr-FR" dirty="0"/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13C2D77A-69E8-46A5-9371-40DDA1C1224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663" y="104299"/>
            <a:ext cx="909955" cy="80454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3C558190-153A-4ACB-A0E9-FDFFA3341F67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16" t="15852" r="5406" b="-30061"/>
          <a:stretch>
            <a:fillRect/>
          </a:stretch>
        </p:blipFill>
        <p:spPr bwMode="auto">
          <a:xfrm>
            <a:off x="10861287" y="115777"/>
            <a:ext cx="1574800" cy="808355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Rectangle 52">
            <a:extLst>
              <a:ext uri="{FF2B5EF4-FFF2-40B4-BE49-F238E27FC236}">
                <a16:creationId xmlns:a16="http://schemas.microsoft.com/office/drawing/2014/main" id="{7BA7D533-3681-454D-8779-BF051FAE83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95775" y="3059467"/>
            <a:ext cx="3997325" cy="1127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6021" tIns="53010" rIns="106021" bIns="53010">
            <a:spAutoFit/>
          </a:bodyPr>
          <a:lstStyle>
            <a:lvl1pPr marL="228600" indent="-228600" defTabSz="1060450"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indent="-171450" defTabSz="10604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1060450"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1060450" eaLnBrk="0" hangingPunct="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1060450" eaLnBrk="0" hangingPunct="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ts val="0"/>
              </a:spcBef>
              <a:buFont typeface="Wingdings" pitchFamily="2" charset="2"/>
              <a:buNone/>
            </a:pPr>
            <a:r>
              <a:rPr lang="fr-FR" altLang="fr-FR" sz="900" b="1" i="0" dirty="0"/>
              <a:t>        </a:t>
            </a:r>
            <a:r>
              <a:rPr lang="fr-FR" altLang="fr-FR" sz="900" b="1" i="0" dirty="0">
                <a:latin typeface="Calibri" pitchFamily="34" charset="0"/>
              </a:rPr>
              <a:t>Indiquer pour cette référence, une réalisation du candidat, </a:t>
            </a:r>
          </a:p>
          <a:p>
            <a:pPr algn="ctr" eaLnBrk="1" hangingPunct="1">
              <a:spcBef>
                <a:spcPts val="0"/>
              </a:spcBef>
              <a:buFont typeface="Wingdings" pitchFamily="2" charset="2"/>
              <a:buNone/>
            </a:pPr>
            <a:r>
              <a:rPr lang="fr-FR" altLang="fr-FR" sz="900" b="1" i="0" dirty="0">
                <a:latin typeface="Calibri" pitchFamily="34" charset="0"/>
              </a:rPr>
              <a:t>relevant d’une mission similaire à celle objet du marché. Indiquer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Calibri" pitchFamily="34" charset="0"/>
              </a:rPr>
              <a:t>La nature du projet et son adresse,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Calibri" pitchFamily="34" charset="0"/>
              </a:rPr>
              <a:t>Le nom du maître d’ouvrage et coordonnées de l’interlocuteur 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Calibri" pitchFamily="34" charset="0"/>
              </a:rPr>
              <a:t>Les montants HT  de la mission et l’année de réalisation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Calibri" pitchFamily="34" charset="0"/>
              </a:rPr>
              <a:t>Décrivez en quelques lignes l’objet du projet, votre rôle/interaction dans la réalisation du projet, les moyens techniques et supports utilisés</a:t>
            </a:r>
          </a:p>
        </p:txBody>
      </p:sp>
      <p:sp>
        <p:nvSpPr>
          <p:cNvPr id="23" name="Rectangle 52">
            <a:extLst>
              <a:ext uri="{FF2B5EF4-FFF2-40B4-BE49-F238E27FC236}">
                <a16:creationId xmlns:a16="http://schemas.microsoft.com/office/drawing/2014/main" id="{80C96BF1-C132-43CA-A925-902165EBAF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77237" y="3079749"/>
            <a:ext cx="3997325" cy="1127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6021" tIns="53010" rIns="106021" bIns="53010">
            <a:spAutoFit/>
          </a:bodyPr>
          <a:lstStyle>
            <a:lvl1pPr marL="228600" indent="-228600" defTabSz="1060450"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indent="-171450" defTabSz="10604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1060450"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1060450" eaLnBrk="0" hangingPunct="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1060450" eaLnBrk="0" hangingPunct="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ts val="0"/>
              </a:spcBef>
              <a:buFont typeface="Wingdings" pitchFamily="2" charset="2"/>
              <a:buNone/>
            </a:pPr>
            <a:r>
              <a:rPr lang="fr-FR" altLang="fr-FR" sz="900" b="1" i="0" dirty="0"/>
              <a:t>        </a:t>
            </a:r>
            <a:r>
              <a:rPr lang="fr-FR" altLang="fr-FR" sz="900" b="1" i="0" dirty="0">
                <a:latin typeface="Calibri" pitchFamily="34" charset="0"/>
              </a:rPr>
              <a:t>Indiquer pour cette référence, une réalisation du candidat, </a:t>
            </a:r>
          </a:p>
          <a:p>
            <a:pPr algn="ctr" eaLnBrk="1" hangingPunct="1">
              <a:spcBef>
                <a:spcPts val="0"/>
              </a:spcBef>
              <a:buFont typeface="Wingdings" pitchFamily="2" charset="2"/>
              <a:buNone/>
            </a:pPr>
            <a:r>
              <a:rPr lang="fr-FR" altLang="fr-FR" sz="900" b="1" i="0" dirty="0">
                <a:latin typeface="Calibri" pitchFamily="34" charset="0"/>
              </a:rPr>
              <a:t>relevant d’une mission similaire à celle objet du marché. Indiquer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Calibri" pitchFamily="34" charset="0"/>
              </a:rPr>
              <a:t>La nature du projet et son adresse,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Calibri" pitchFamily="34" charset="0"/>
              </a:rPr>
              <a:t>Le nom du maître d’ouvrage et coordonnées de l’interlocuteur 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Calibri" pitchFamily="34" charset="0"/>
              </a:rPr>
              <a:t>Les montants HT  de la mission et l’année de réalisation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Calibri" pitchFamily="34" charset="0"/>
              </a:rPr>
              <a:t>Décrivez en quelques lignes l’objet du projet, votre rôle/interaction dans la réalisation du projet, les moyens techniques et supports utilisés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CE41F2E5-73EE-4481-B97B-03DE6A235A9C}"/>
              </a:ext>
            </a:extLst>
          </p:cNvPr>
          <p:cNvSpPr txBox="1"/>
          <p:nvPr/>
        </p:nvSpPr>
        <p:spPr>
          <a:xfrm>
            <a:off x="220663" y="4562475"/>
            <a:ext cx="3922712" cy="4178067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fr-FR" dirty="0"/>
              <a:t>…….</a:t>
            </a:r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E36B9EFB-07A6-4BDA-B0A5-AB832E7E62B0}"/>
              </a:ext>
            </a:extLst>
          </p:cNvPr>
          <p:cNvSpPr txBox="1"/>
          <p:nvPr/>
        </p:nvSpPr>
        <p:spPr>
          <a:xfrm>
            <a:off x="4376738" y="4552950"/>
            <a:ext cx="3922712" cy="4178067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fr-FR" dirty="0"/>
              <a:t>…….</a:t>
            </a:r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C74D3F27-BC4D-4F2C-8CF8-2FA87AC551BB}"/>
              </a:ext>
            </a:extLst>
          </p:cNvPr>
          <p:cNvSpPr txBox="1"/>
          <p:nvPr/>
        </p:nvSpPr>
        <p:spPr>
          <a:xfrm>
            <a:off x="8461376" y="4552949"/>
            <a:ext cx="3922712" cy="4178067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fr-FR" dirty="0"/>
              <a:t>…….</a:t>
            </a:r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01.1-RC-annexe1-capacité professionnelle">
  <a:themeElements>
    <a:clrScheme name="Modèle par défau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175" cap="flat" cmpd="sng" algn="ctr">
          <a:solidFill>
            <a:schemeClr val="tx1"/>
          </a:solidFill>
          <a:prstDash val="lgDashDot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79352" tIns="39676" rIns="79352" bIns="39676" numCol="1" anchor="t" anchorCtr="0" compatLnSpc="1">
        <a:prstTxWarp prst="textNoShape">
          <a:avLst/>
        </a:prstTxWarp>
        <a:spAutoFit/>
      </a:bodyPr>
      <a:lstStyle>
        <a:defPPr marL="457200" marR="0" indent="-457200" algn="l" defTabSz="79375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 typeface="Wingdings" pitchFamily="2" charset="2"/>
          <a:buChar char="Ø"/>
          <a:tabLst/>
          <a:defRPr kumimoji="0" lang="fr-FR" sz="700" b="0" i="1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175" cap="flat" cmpd="sng" algn="ctr">
          <a:solidFill>
            <a:schemeClr val="tx1"/>
          </a:solidFill>
          <a:prstDash val="lgDashDot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79352" tIns="39676" rIns="79352" bIns="39676" numCol="1" anchor="t" anchorCtr="0" compatLnSpc="1">
        <a:prstTxWarp prst="textNoShape">
          <a:avLst/>
        </a:prstTxWarp>
        <a:spAutoFit/>
      </a:bodyPr>
      <a:lstStyle>
        <a:defPPr marL="457200" marR="0" indent="-457200" algn="l" defTabSz="79375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 typeface="Wingdings" pitchFamily="2" charset="2"/>
          <a:buChar char="Ø"/>
          <a:tabLst/>
          <a:defRPr kumimoji="0" lang="fr-FR" sz="700" b="0" i="1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01.1-RC-annexe1-capacité professionnelle</Template>
  <TotalTime>37</TotalTime>
  <Words>396</Words>
  <Application>Microsoft Office PowerPoint</Application>
  <PresentationFormat>A3 (297 x 420 mm)</PresentationFormat>
  <Paragraphs>109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Calibri</vt:lpstr>
      <vt:lpstr>Sylfaen</vt:lpstr>
      <vt:lpstr>Times New Roman</vt:lpstr>
      <vt:lpstr>Times New Roman Gras</vt:lpstr>
      <vt:lpstr>Wingdings</vt:lpstr>
      <vt:lpstr>01.1-RC-annexe1-capacité professionnelle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ONACVG</dc:creator>
  <cp:lastModifiedBy>SO Hammolay</cp:lastModifiedBy>
  <cp:revision>14</cp:revision>
  <cp:lastPrinted>2024-06-27T11:03:14Z</cp:lastPrinted>
  <dcterms:created xsi:type="dcterms:W3CDTF">2022-08-12T11:18:48Z</dcterms:created>
  <dcterms:modified xsi:type="dcterms:W3CDTF">2025-04-24T09:51:28Z</dcterms:modified>
</cp:coreProperties>
</file>