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517D07-B794-4DE2-B67E-A730B767496F}" v="2" dt="2023-01-13T14:51:49.8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43" d="100"/>
          <a:sy n="43" d="100"/>
        </p:scale>
        <p:origin x="6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rian PETEY" userId="fe9dd629c432da13" providerId="LiveId" clId="{48517D07-B794-4DE2-B67E-A730B767496F}"/>
    <pc:docChg chg="custSel modSld">
      <pc:chgData name="Dorian PETEY" userId="fe9dd629c432da13" providerId="LiveId" clId="{48517D07-B794-4DE2-B67E-A730B767496F}" dt="2023-01-13T14:53:07.934" v="198" actId="113"/>
      <pc:docMkLst>
        <pc:docMk/>
      </pc:docMkLst>
      <pc:sldChg chg="addSp delSp modSp mod">
        <pc:chgData name="Dorian PETEY" userId="fe9dd629c432da13" providerId="LiveId" clId="{48517D07-B794-4DE2-B67E-A730B767496F}" dt="2023-01-13T14:53:07.934" v="198" actId="113"/>
        <pc:sldMkLst>
          <pc:docMk/>
          <pc:sldMk cId="3811054196" sldId="256"/>
        </pc:sldMkLst>
        <pc:spChg chg="add mod">
          <ac:chgData name="Dorian PETEY" userId="fe9dd629c432da13" providerId="LiveId" clId="{48517D07-B794-4DE2-B67E-A730B767496F}" dt="2023-01-13T14:52:36.895" v="197" actId="20577"/>
          <ac:spMkLst>
            <pc:docMk/>
            <pc:sldMk cId="3811054196" sldId="256"/>
            <ac:spMk id="3" creationId="{3D58E362-BD4E-0059-5570-49B57B84928A}"/>
          </ac:spMkLst>
        </pc:spChg>
        <pc:spChg chg="mod">
          <ac:chgData name="Dorian PETEY" userId="fe9dd629c432da13" providerId="LiveId" clId="{48517D07-B794-4DE2-B67E-A730B767496F}" dt="2023-01-13T14:52:09.910" v="58" actId="1036"/>
          <ac:spMkLst>
            <pc:docMk/>
            <pc:sldMk cId="3811054196" sldId="256"/>
            <ac:spMk id="18" creationId="{2D9A2424-9786-EB96-2E4D-09089E963631}"/>
          </ac:spMkLst>
        </pc:spChg>
        <pc:spChg chg="mod">
          <ac:chgData name="Dorian PETEY" userId="fe9dd629c432da13" providerId="LiveId" clId="{48517D07-B794-4DE2-B67E-A730B767496F}" dt="2023-01-13T14:52:09.910" v="58" actId="1036"/>
          <ac:spMkLst>
            <pc:docMk/>
            <pc:sldMk cId="3811054196" sldId="256"/>
            <ac:spMk id="19" creationId="{C6F746D3-0BC9-EAF7-B308-D503B70F485B}"/>
          </ac:spMkLst>
        </pc:spChg>
        <pc:spChg chg="mod">
          <ac:chgData name="Dorian PETEY" userId="fe9dd629c432da13" providerId="LiveId" clId="{48517D07-B794-4DE2-B67E-A730B767496F}" dt="2023-01-13T14:52:09.910" v="58" actId="1036"/>
          <ac:spMkLst>
            <pc:docMk/>
            <pc:sldMk cId="3811054196" sldId="256"/>
            <ac:spMk id="22" creationId="{2FC47DAE-8AB4-623D-BF09-9063171984CD}"/>
          </ac:spMkLst>
        </pc:spChg>
        <pc:spChg chg="del">
          <ac:chgData name="Dorian PETEY" userId="fe9dd629c432da13" providerId="LiveId" clId="{48517D07-B794-4DE2-B67E-A730B767496F}" dt="2023-01-13T14:51:10.716" v="0" actId="478"/>
          <ac:spMkLst>
            <pc:docMk/>
            <pc:sldMk cId="3811054196" sldId="256"/>
            <ac:spMk id="23" creationId="{1020479B-B14E-96CD-00E0-EB741AD73CF0}"/>
          </ac:spMkLst>
        </pc:spChg>
        <pc:grpChg chg="mod">
          <ac:chgData name="Dorian PETEY" userId="fe9dd629c432da13" providerId="LiveId" clId="{48517D07-B794-4DE2-B67E-A730B767496F}" dt="2023-01-13T14:52:09.910" v="58" actId="1036"/>
          <ac:grpSpMkLst>
            <pc:docMk/>
            <pc:sldMk cId="3811054196" sldId="256"/>
            <ac:grpSpMk id="10" creationId="{DB35A7EE-E4FF-3718-DF03-3D3B72BCF04F}"/>
          </ac:grpSpMkLst>
        </pc:grpChg>
        <pc:graphicFrameChg chg="mod modGraphic">
          <ac:chgData name="Dorian PETEY" userId="fe9dd629c432da13" providerId="LiveId" clId="{48517D07-B794-4DE2-B67E-A730B767496F}" dt="2023-01-13T14:53:07.934" v="198" actId="113"/>
          <ac:graphicFrameMkLst>
            <pc:docMk/>
            <pc:sldMk cId="3811054196" sldId="256"/>
            <ac:graphicFrameMk id="4" creationId="{7AD564E5-B931-2B44-1CD8-2C957F4890B9}"/>
          </ac:graphicFrameMkLst>
        </pc:graphicFrameChg>
        <pc:picChg chg="add mod">
          <ac:chgData name="Dorian PETEY" userId="fe9dd629c432da13" providerId="LiveId" clId="{48517D07-B794-4DE2-B67E-A730B767496F}" dt="2023-01-13T14:52:09.910" v="58" actId="1036"/>
          <ac:picMkLst>
            <pc:docMk/>
            <pc:sldMk cId="3811054196" sldId="256"/>
            <ac:picMk id="2" creationId="{7C0ED29C-3310-4BE1-EE1E-B57C8516ED30}"/>
          </ac:picMkLst>
        </pc:picChg>
        <pc:picChg chg="mod">
          <ac:chgData name="Dorian PETEY" userId="fe9dd629c432da13" providerId="LiveId" clId="{48517D07-B794-4DE2-B67E-A730B767496F}" dt="2023-01-13T14:52:09.910" v="58" actId="1036"/>
          <ac:picMkLst>
            <pc:docMk/>
            <pc:sldMk cId="3811054196" sldId="256"/>
            <ac:picMk id="15" creationId="{68CB2A3D-8DDD-42E0-5EB8-8693CF632F4A}"/>
          </ac:picMkLst>
        </pc:picChg>
        <pc:picChg chg="mod">
          <ac:chgData name="Dorian PETEY" userId="fe9dd629c432da13" providerId="LiveId" clId="{48517D07-B794-4DE2-B67E-A730B767496F}" dt="2023-01-13T14:52:09.910" v="58" actId="1036"/>
          <ac:picMkLst>
            <pc:docMk/>
            <pc:sldMk cId="3811054196" sldId="256"/>
            <ac:picMk id="17" creationId="{173D852D-249D-232B-DCA6-E73B1456239E}"/>
          </ac:picMkLst>
        </pc:picChg>
        <pc:picChg chg="mod">
          <ac:chgData name="Dorian PETEY" userId="fe9dd629c432da13" providerId="LiveId" clId="{48517D07-B794-4DE2-B67E-A730B767496F}" dt="2023-01-13T14:52:09.910" v="58" actId="1036"/>
          <ac:picMkLst>
            <pc:docMk/>
            <pc:sldMk cId="3811054196" sldId="256"/>
            <ac:picMk id="21" creationId="{61C015AE-AF73-D609-4025-13298895436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52DB9CDE-5076-F56F-C676-2FDE53B76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="" xmlns:a16="http://schemas.microsoft.com/office/drawing/2014/main" id="{2FFDA9AD-D377-E76D-F3F8-15B1C67990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7CCBC1B-30DA-D309-9899-B37BB7CEA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8E7EB08B-1509-59E4-4767-D6478B62A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E7E3CC47-CFCB-598A-1CDB-DDEF251D9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22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0FE194E-89EF-C61E-7681-2AFC2A197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1771076F-28D5-A7B8-698D-399BFBB7B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54AC784B-E1DD-849F-45A8-CBCB9F6DA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A8B98BBE-0332-9181-56AE-3E3198910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4CBE3D7E-77C8-D612-9795-AC5ACDAFD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046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="" xmlns:a16="http://schemas.microsoft.com/office/drawing/2014/main" id="{AB02BA62-756B-D901-75D9-1C05FA4744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="" xmlns:a16="http://schemas.microsoft.com/office/drawing/2014/main" id="{C523B0EE-7ABB-3640-4E9D-5487D66EE9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8BBE0F02-B597-2192-0866-053A06CCF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7EEA1F0-0E72-E365-94A0-87BA50C6F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BFEA0B66-03AC-9910-E123-3F8FD372C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507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38C0856-FF62-69A4-EC5E-6D9067130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5E7E3D64-2F7C-6142-3125-860027291A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13D3456E-FBD9-8318-FA9C-4F4DF256E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400A2E19-F9BC-F947-1B91-F0601745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C34195F7-E401-360C-E97C-7E029DAB3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151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EED041A-AB84-E4BB-4175-5F9711F48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0A6D37F8-25B4-2471-4B69-58A21328B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6647E4E4-B745-2B1D-CD3E-7205CB0F4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B6DD3140-26BF-1112-E694-27F1F541D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21D9B3D4-8966-31B8-43EB-81DE59105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502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9CDC72EB-E919-3F08-3B33-C2071CAC8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0A44AD23-20E5-5D7C-0653-A7BFE05181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F95B2D4F-D587-B544-8A16-538535936A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2FA7324E-899D-6B8A-2637-388CF2F05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0342FB4C-AC08-17E6-68C6-EE55911A7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24AFA0A0-FA30-3E98-A0E0-6B6D47DBA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08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7649267-EDC9-6F14-D3DB-F723DD8D9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CEAC167D-90D1-8394-0959-749E4E017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="" xmlns:a16="http://schemas.microsoft.com/office/drawing/2014/main" id="{96DA697A-196B-A1C5-79F4-BE7C364610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="" xmlns:a16="http://schemas.microsoft.com/office/drawing/2014/main" id="{C63B2FFA-C9C3-4375-4097-A6DC8BF60A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="" xmlns:a16="http://schemas.microsoft.com/office/drawing/2014/main" id="{65B75CEB-D1A3-E957-7DD2-C18D995C8C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="" xmlns:a16="http://schemas.microsoft.com/office/drawing/2014/main" id="{1CCE91D7-3A6F-F414-2826-116B320A2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="" xmlns:a16="http://schemas.microsoft.com/office/drawing/2014/main" id="{8452F300-0D62-1E9A-FFCC-EDDC86E3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="" xmlns:a16="http://schemas.microsoft.com/office/drawing/2014/main" id="{C0867AF8-1430-85D3-CB9F-266C39F10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807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3C36BDF3-A8C6-D793-87BA-78D7914EB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="" xmlns:a16="http://schemas.microsoft.com/office/drawing/2014/main" id="{EBCB078A-CAE9-403B-E824-8DE6240E9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="" xmlns:a16="http://schemas.microsoft.com/office/drawing/2014/main" id="{97B730ED-7705-44E5-2F18-B54F9FC34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="" xmlns:a16="http://schemas.microsoft.com/office/drawing/2014/main" id="{1C70C280-570C-CE18-9660-447175E36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694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="" xmlns:a16="http://schemas.microsoft.com/office/drawing/2014/main" id="{B7BFDDEF-76BF-E514-7690-769313D57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="" xmlns:a16="http://schemas.microsoft.com/office/drawing/2014/main" id="{F7BB4AA3-E703-9526-6831-925F25F9C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="" xmlns:a16="http://schemas.microsoft.com/office/drawing/2014/main" id="{65E6E06C-EC68-D126-1496-D9A1CC933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84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0CCAA5ED-BC9E-C8AD-2C55-0810860B0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="" xmlns:a16="http://schemas.microsoft.com/office/drawing/2014/main" id="{4E519281-C22C-943D-31DD-B21D8DAC6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66106850-9BD2-FDFB-6720-452123522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2BD667A7-850A-BA1D-6A9F-1CAE3286F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D295761B-E082-A7FC-64B7-5223DD28B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0B5CCF69-C146-AD05-E7C9-54E23FB4C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796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7B4A7EBD-3FDC-6427-6C09-9050D1BDD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="" xmlns:a16="http://schemas.microsoft.com/office/drawing/2014/main" id="{D35E019E-8FE9-8335-CF9F-DD6B397BF5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="" xmlns:a16="http://schemas.microsoft.com/office/drawing/2014/main" id="{989BDA3E-B7D7-D03B-FC5B-0355C257E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="" xmlns:a16="http://schemas.microsoft.com/office/drawing/2014/main" id="{9E72A51D-E2D7-11F4-907B-1ACE3A564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="" xmlns:a16="http://schemas.microsoft.com/office/drawing/2014/main" id="{091575F8-2110-3FB1-5609-5BC7DF262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="" xmlns:a16="http://schemas.microsoft.com/office/drawing/2014/main" id="{D369994B-B7D2-CE28-20FF-F58D84974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949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="" xmlns:a16="http://schemas.microsoft.com/office/drawing/2014/main" id="{4C6CB06C-FD91-E657-04CB-4999D7C83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="" xmlns:a16="http://schemas.microsoft.com/office/drawing/2014/main" id="{42097242-8C9A-8417-9F7F-BBF8A70BDB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="" xmlns:a16="http://schemas.microsoft.com/office/drawing/2014/main" id="{D475659C-D74D-B99F-951E-81EA9A8C1E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83B7F-73A2-4F4F-B94B-4D269D716982}" type="datetimeFigureOut">
              <a:rPr lang="fr-FR" smtClean="0"/>
              <a:t>20/10/2023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="" xmlns:a16="http://schemas.microsoft.com/office/drawing/2014/main" id="{26BBAEFC-063D-987C-13F9-134BE4A2A9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="" xmlns:a16="http://schemas.microsoft.com/office/drawing/2014/main" id="{069F98F8-5E2A-1C67-0DE2-178C798737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C1AD6-6AAD-4EC7-97B6-A28D855488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291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hyperlink" Target="https://www.diplomatie.gouv.fr/fr/conseils-aux-voyageurs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9.svg"/><Relationship Id="rId5" Type="http://schemas.openxmlformats.org/officeDocument/2006/relationships/image" Target="../media/image3.png"/><Relationship Id="rId10" Type="http://schemas.openxmlformats.org/officeDocument/2006/relationships/image" Target="../media/image5.png"/><Relationship Id="rId4" Type="http://schemas.openxmlformats.org/officeDocument/2006/relationships/image" Target="../media/image3.svg"/><Relationship Id="rId9" Type="http://schemas.openxmlformats.org/officeDocument/2006/relationships/hyperlink" Target="mailto:departement.surete@expertisefrance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4">
            <a:extLst>
              <a:ext uri="{FF2B5EF4-FFF2-40B4-BE49-F238E27FC236}">
                <a16:creationId xmlns="" xmlns:a16="http://schemas.microsoft.com/office/drawing/2014/main" id="{7AD564E5-B931-2B44-1CD8-2C957F489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912662"/>
              </p:ext>
            </p:extLst>
          </p:nvPr>
        </p:nvGraphicFramePr>
        <p:xfrm>
          <a:off x="736665" y="3615886"/>
          <a:ext cx="10910016" cy="13489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056">
                  <a:extLst>
                    <a:ext uri="{9D8B030D-6E8A-4147-A177-3AD203B41FA5}">
                      <a16:colId xmlns="" xmlns:a16="http://schemas.microsoft.com/office/drawing/2014/main" val="94786689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32290054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379353876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948278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108092096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04916411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641855671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6489137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51375547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760364297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198712049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354962990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262168060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32400420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699682051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77686804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815039698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060379108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809197589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196818036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83208617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811324010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29885283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623499271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78330445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32956752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64025258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3525790907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280944865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1255871884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58726193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094943764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134948332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654743906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2220569993"/>
                    </a:ext>
                  </a:extLst>
                </a:gridCol>
                <a:gridCol w="303056">
                  <a:extLst>
                    <a:ext uri="{9D8B030D-6E8A-4147-A177-3AD203B41FA5}">
                      <a16:colId xmlns="" xmlns:a16="http://schemas.microsoft.com/office/drawing/2014/main" val="4254151452"/>
                    </a:ext>
                  </a:extLst>
                </a:gridCol>
              </a:tblGrid>
              <a:tr h="449653"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-10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-9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-8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-7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-6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-5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-4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-3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-2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 smtClean="0">
                          <a:latin typeface="Marianne" panose="02000000000000000000" pitchFamily="50" charset="0"/>
                        </a:rPr>
                        <a:t>-1</a:t>
                      </a:r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600" dirty="0">
                          <a:latin typeface="Marianne" panose="02000000000000000000" pitchFamily="50" charset="0"/>
                        </a:rPr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791982250"/>
                  </a:ext>
                </a:extLst>
              </a:tr>
              <a:tr h="449653"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25251812"/>
                  </a:ext>
                </a:extLst>
              </a:tr>
              <a:tr h="449653">
                <a:tc gridSpan="14">
                  <a:txBody>
                    <a:bodyPr/>
                    <a:lstStyle/>
                    <a:p>
                      <a:pPr algn="ctr"/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REJECTION</a:t>
                      </a:r>
                      <a:endParaRPr lang="fr-FR" sz="800" b="1" dirty="0">
                        <a:solidFill>
                          <a:schemeClr val="bg1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REVIEW OF THE FILE BY THE OPERATIONS SAFETY DEPARTMENT</a:t>
                      </a:r>
                    </a:p>
                    <a:p>
                      <a:pPr algn="ctr"/>
                      <a:r>
                        <a:rPr lang="en-US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(see </a:t>
                      </a:r>
                      <a:r>
                        <a:rPr lang="en-US" sz="800" b="1" baseline="0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point 4 below</a:t>
                      </a:r>
                      <a:r>
                        <a:rPr lang="en-US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)</a:t>
                      </a:r>
                      <a:endParaRPr lang="fr-FR" sz="800" b="1" dirty="0">
                        <a:solidFill>
                          <a:schemeClr val="bg1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AUTOMATIC</a:t>
                      </a:r>
                      <a:r>
                        <a:rPr lang="fr-FR" sz="800" b="1" baseline="0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 </a:t>
                      </a:r>
                      <a:r>
                        <a:rPr lang="fr-FR" sz="800" b="1" dirty="0" smtClean="0">
                          <a:solidFill>
                            <a:schemeClr val="bg1"/>
                          </a:solidFill>
                          <a:latin typeface="Marianne" panose="02000000000000000000" pitchFamily="50" charset="0"/>
                        </a:rPr>
                        <a:t>APPROVAL</a:t>
                      </a:r>
                      <a:endParaRPr lang="fr-FR" sz="800" b="1" dirty="0">
                        <a:solidFill>
                          <a:schemeClr val="bg1"/>
                        </a:solidFill>
                        <a:latin typeface="Marianne" panose="02000000000000000000" pitchFamily="50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sz="600" dirty="0">
                        <a:latin typeface="Marianne" panose="02000000000000000000" pitchFamily="50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541523923"/>
                  </a:ext>
                </a:extLst>
              </a:tr>
            </a:tbl>
          </a:graphicData>
        </a:graphic>
      </p:graphicFrame>
      <p:sp>
        <p:nvSpPr>
          <p:cNvPr id="11" name="ZoneTexte 10">
            <a:extLst>
              <a:ext uri="{FF2B5EF4-FFF2-40B4-BE49-F238E27FC236}">
                <a16:creationId xmlns="" xmlns:a16="http://schemas.microsoft.com/office/drawing/2014/main" id="{487273D2-5416-185B-DF44-DF8B770657AA}"/>
              </a:ext>
            </a:extLst>
          </p:cNvPr>
          <p:cNvSpPr txBox="1"/>
          <p:nvPr/>
        </p:nvSpPr>
        <p:spPr>
          <a:xfrm>
            <a:off x="615526" y="535038"/>
            <a:ext cx="92207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latin typeface="Marianne" panose="02000000000000000000" pitchFamily="50" charset="0"/>
              </a:rPr>
              <a:t>Interpretation of the safety – security questionnaire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="" xmlns:a16="http://schemas.microsoft.com/office/drawing/2014/main" id="{D73C33A4-ACF9-C503-1651-E6BD88057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296" y="404495"/>
            <a:ext cx="1810385" cy="926465"/>
          </a:xfrm>
          <a:prstGeom prst="rect">
            <a:avLst/>
          </a:prstGeom>
          <a:noFill/>
        </p:spPr>
      </p:pic>
      <p:pic>
        <p:nvPicPr>
          <p:cNvPr id="15" name="Graphique 14" descr="Badge avec un remplissage uni">
            <a:extLst>
              <a:ext uri="{FF2B5EF4-FFF2-40B4-BE49-F238E27FC236}">
                <a16:creationId xmlns="" xmlns:a16="http://schemas.microsoft.com/office/drawing/2014/main" id="{68CB2A3D-8DDD-42E0-5EB8-8693CF632F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6100" y="2147610"/>
            <a:ext cx="369332" cy="369332"/>
          </a:xfrm>
          <a:prstGeom prst="rect">
            <a:avLst/>
          </a:prstGeom>
        </p:spPr>
      </p:pic>
      <p:pic>
        <p:nvPicPr>
          <p:cNvPr id="17" name="Graphique 16" descr="Badge 4 avec un remplissage uni">
            <a:extLst>
              <a:ext uri="{FF2B5EF4-FFF2-40B4-BE49-F238E27FC236}">
                <a16:creationId xmlns="" xmlns:a16="http://schemas.microsoft.com/office/drawing/2014/main" id="{173D852D-249D-232B-DCA6-E73B145623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696100" y="5394752"/>
            <a:ext cx="369332" cy="36933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="" xmlns:a16="http://schemas.microsoft.com/office/drawing/2014/main" id="{2D9A2424-9786-EB96-2E4D-09089E963631}"/>
              </a:ext>
            </a:extLst>
          </p:cNvPr>
          <p:cNvSpPr txBox="1"/>
          <p:nvPr/>
        </p:nvSpPr>
        <p:spPr>
          <a:xfrm>
            <a:off x="1171147" y="2177549"/>
            <a:ext cx="10475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arianne" panose="02000000000000000000" pitchFamily="50" charset="0"/>
              </a:rPr>
              <a:t>I receive the completed questionnaire </a:t>
            </a:r>
            <a:r>
              <a:rPr lang="en-US" sz="1200" dirty="0" smtClean="0">
                <a:latin typeface="Marianne" panose="02000000000000000000" pitchFamily="50" charset="0"/>
              </a:rPr>
              <a:t>by the preferred contractor and </a:t>
            </a:r>
            <a:r>
              <a:rPr lang="en-US" sz="1200" dirty="0">
                <a:latin typeface="Marianne" panose="02000000000000000000" pitchFamily="50" charset="0"/>
              </a:rPr>
              <a:t>name it as follows: </a:t>
            </a:r>
          </a:p>
          <a:p>
            <a:r>
              <a:rPr lang="fr-FR" sz="1200" i="1" dirty="0" err="1">
                <a:latin typeface="Marianne" panose="02000000000000000000" pitchFamily="50" charset="0"/>
              </a:rPr>
              <a:t>QES_project_country_name</a:t>
            </a:r>
            <a:r>
              <a:rPr lang="fr-FR" sz="1200" i="1" dirty="0">
                <a:latin typeface="Marianne" panose="02000000000000000000" pitchFamily="50" charset="0"/>
              </a:rPr>
              <a:t> of </a:t>
            </a:r>
            <a:r>
              <a:rPr lang="fr-FR" sz="1200" i="1" dirty="0" err="1">
                <a:latin typeface="Marianne" panose="02000000000000000000" pitchFamily="50" charset="0"/>
              </a:rPr>
              <a:t>provider_date</a:t>
            </a:r>
            <a:r>
              <a:rPr lang="fr-FR" sz="1200" i="1" dirty="0">
                <a:latin typeface="Marianne" panose="02000000000000000000" pitchFamily="50" charset="0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="" xmlns:a16="http://schemas.microsoft.com/office/drawing/2014/main" id="{C6F746D3-0BC9-EAF7-B308-D503B70F485B}"/>
              </a:ext>
            </a:extLst>
          </p:cNvPr>
          <p:cNvSpPr txBox="1"/>
          <p:nvPr/>
        </p:nvSpPr>
        <p:spPr>
          <a:xfrm>
            <a:off x="1171145" y="2904122"/>
            <a:ext cx="10475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arianne" panose="02000000000000000000" pitchFamily="50" charset="0"/>
              </a:rPr>
              <a:t>I check </a:t>
            </a:r>
            <a:r>
              <a:rPr lang="en-US" sz="1200" dirty="0" smtClean="0">
                <a:latin typeface="Marianne" panose="02000000000000000000" pitchFamily="50" charset="0"/>
              </a:rPr>
              <a:t>that the completed questionnaire </a:t>
            </a:r>
            <a:r>
              <a:rPr lang="en-US" sz="1200" dirty="0">
                <a:latin typeface="Marianne" panose="02000000000000000000" pitchFamily="50" charset="0"/>
              </a:rPr>
              <a:t>is correctly filled in and enter the </a:t>
            </a:r>
            <a:r>
              <a:rPr lang="en-US" sz="1200" b="1" dirty="0">
                <a:latin typeface="Marianne" panose="02000000000000000000" pitchFamily="50" charset="0"/>
              </a:rPr>
              <a:t>file identification code</a:t>
            </a:r>
            <a:r>
              <a:rPr lang="en-US" sz="1200" dirty="0">
                <a:latin typeface="Marianne" panose="02000000000000000000" pitchFamily="50" charset="0"/>
              </a:rPr>
              <a:t>* in the following matrix</a:t>
            </a:r>
            <a:r>
              <a:rPr lang="en-US" sz="1200" dirty="0" smtClean="0">
                <a:latin typeface="Marianne" panose="02000000000000000000" pitchFamily="50" charset="0"/>
              </a:rPr>
              <a:t>:</a:t>
            </a:r>
            <a:endParaRPr lang="en-US" sz="1200" dirty="0">
              <a:latin typeface="Marianne" panose="02000000000000000000" pitchFamily="50" charset="0"/>
            </a:endParaRPr>
          </a:p>
        </p:txBody>
      </p:sp>
      <p:pic>
        <p:nvPicPr>
          <p:cNvPr id="21" name="Graphique 20" descr="Badge 3 avec un remplissage uni">
            <a:extLst>
              <a:ext uri="{FF2B5EF4-FFF2-40B4-BE49-F238E27FC236}">
                <a16:creationId xmlns="" xmlns:a16="http://schemas.microsoft.com/office/drawing/2014/main" id="{61C015AE-AF73-D609-4025-1329889543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6100" y="2819964"/>
            <a:ext cx="369332" cy="36933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="" xmlns:a16="http://schemas.microsoft.com/office/drawing/2014/main" id="{2FC47DAE-8AB4-623D-BF09-9063171984CD}"/>
              </a:ext>
            </a:extLst>
          </p:cNvPr>
          <p:cNvSpPr txBox="1"/>
          <p:nvPr/>
        </p:nvSpPr>
        <p:spPr>
          <a:xfrm>
            <a:off x="1171147" y="5440919"/>
            <a:ext cx="10475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latin typeface="Marianne" panose="02000000000000000000" pitchFamily="50" charset="0"/>
              </a:rPr>
              <a:t>If the </a:t>
            </a:r>
            <a:r>
              <a:rPr lang="en-US" sz="1200" b="1" u="sng" dirty="0" smtClean="0">
                <a:latin typeface="Marianne" panose="02000000000000000000" pitchFamily="50" charset="0"/>
              </a:rPr>
              <a:t>file identification code</a:t>
            </a:r>
            <a:r>
              <a:rPr lang="en-US" sz="1200" u="sng" dirty="0" smtClean="0">
                <a:latin typeface="Marianne" panose="02000000000000000000" pitchFamily="50" charset="0"/>
              </a:rPr>
              <a:t> </a:t>
            </a:r>
            <a:r>
              <a:rPr lang="en-US" sz="1200" u="sng" dirty="0">
                <a:latin typeface="Marianne" panose="02000000000000000000" pitchFamily="50" charset="0"/>
              </a:rPr>
              <a:t>i</a:t>
            </a:r>
            <a:r>
              <a:rPr lang="en-US" sz="1200" u="sng" dirty="0" smtClean="0">
                <a:latin typeface="Marianne" panose="02000000000000000000" pitchFamily="50" charset="0"/>
              </a:rPr>
              <a:t>s </a:t>
            </a:r>
            <a:r>
              <a:rPr lang="en-US" sz="1200" u="sng" dirty="0">
                <a:latin typeface="Marianne" panose="02000000000000000000" pitchFamily="50" charset="0"/>
              </a:rPr>
              <a:t>between 4 and 16</a:t>
            </a:r>
            <a:r>
              <a:rPr lang="en-US" sz="1200" dirty="0">
                <a:latin typeface="Marianne" panose="02000000000000000000" pitchFamily="50" charset="0"/>
              </a:rPr>
              <a:t>, I send the questionnaire </a:t>
            </a:r>
            <a:r>
              <a:rPr lang="en-US" sz="1200" dirty="0" smtClean="0">
                <a:latin typeface="Marianne" panose="02000000000000000000" pitchFamily="50" charset="0"/>
              </a:rPr>
              <a:t>safety – security </a:t>
            </a:r>
            <a:r>
              <a:rPr lang="en-US" sz="1200" u="sng" dirty="0" smtClean="0">
                <a:latin typeface="Marianne" panose="02000000000000000000" pitchFamily="50" charset="0"/>
              </a:rPr>
              <a:t>and </a:t>
            </a:r>
            <a:r>
              <a:rPr lang="en-US" sz="1200" u="sng" dirty="0">
                <a:latin typeface="Marianne" panose="02000000000000000000" pitchFamily="50" charset="0"/>
              </a:rPr>
              <a:t>the award report of contract</a:t>
            </a:r>
            <a:r>
              <a:rPr lang="en-US" sz="1200" dirty="0">
                <a:latin typeface="Marianne" panose="02000000000000000000" pitchFamily="50" charset="0"/>
              </a:rPr>
              <a:t> to the operations safety department (</a:t>
            </a:r>
            <a:r>
              <a:rPr lang="en-US" sz="1200" dirty="0">
                <a:latin typeface="Marianne" panose="02000000000000000000" pitchFamily="50" charset="0"/>
                <a:hlinkClick r:id="rId9"/>
              </a:rPr>
              <a:t>departement.surete@expertisefrance.fr</a:t>
            </a:r>
            <a:r>
              <a:rPr lang="en-US" sz="1200" dirty="0">
                <a:latin typeface="Marianne" panose="02000000000000000000" pitchFamily="50" charset="0"/>
              </a:rPr>
              <a:t>), which analyzes the questionnaire, rules on the acceptability of the security policy / measures </a:t>
            </a:r>
            <a:r>
              <a:rPr lang="en-US" sz="1200" dirty="0" smtClean="0">
                <a:latin typeface="Marianne" panose="02000000000000000000" pitchFamily="50" charset="0"/>
              </a:rPr>
              <a:t>of the preferred contractor in </a:t>
            </a:r>
            <a:r>
              <a:rPr lang="en-US" sz="1200" dirty="0">
                <a:latin typeface="Marianne" panose="02000000000000000000" pitchFamily="50" charset="0"/>
              </a:rPr>
              <a:t>the award report of contract and </a:t>
            </a:r>
            <a:r>
              <a:rPr lang="en-US" sz="1200">
                <a:latin typeface="Marianne" panose="02000000000000000000" pitchFamily="50" charset="0"/>
              </a:rPr>
              <a:t>signs </a:t>
            </a:r>
            <a:r>
              <a:rPr lang="en-US" sz="1200" smtClean="0">
                <a:latin typeface="Marianne" panose="02000000000000000000" pitchFamily="50" charset="0"/>
              </a:rPr>
              <a:t>it.</a:t>
            </a:r>
            <a:endParaRPr lang="fr-FR" sz="1200" dirty="0">
              <a:latin typeface="Marianne" panose="02000000000000000000" pitchFamily="50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="" xmlns:a16="http://schemas.microsoft.com/office/drawing/2014/main" id="{453DB035-737E-C27E-8A6D-57B579680931}"/>
              </a:ext>
            </a:extLst>
          </p:cNvPr>
          <p:cNvSpPr txBox="1"/>
          <p:nvPr/>
        </p:nvSpPr>
        <p:spPr>
          <a:xfrm>
            <a:off x="696100" y="6397049"/>
            <a:ext cx="89867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>
                <a:latin typeface="Marianne" panose="02000000000000000000" pitchFamily="50" charset="0"/>
              </a:rPr>
              <a:t>* The </a:t>
            </a:r>
            <a:r>
              <a:rPr lang="fr-FR" sz="1000" b="1" i="1" dirty="0" smtClean="0">
                <a:latin typeface="Marianne" panose="02000000000000000000" pitchFamily="50" charset="0"/>
              </a:rPr>
              <a:t>file identification code</a:t>
            </a:r>
            <a:r>
              <a:rPr lang="fr-FR" sz="1000" i="1" dirty="0" smtClean="0">
                <a:latin typeface="Marianne" panose="02000000000000000000" pitchFamily="50" charset="0"/>
              </a:rPr>
              <a:t> </a:t>
            </a:r>
            <a:r>
              <a:rPr lang="fr-FR" sz="1000" i="1" dirty="0" err="1" smtClean="0">
                <a:latin typeface="Marianne" panose="02000000000000000000" pitchFamily="50" charset="0"/>
              </a:rPr>
              <a:t>is</a:t>
            </a:r>
            <a:r>
              <a:rPr lang="fr-FR" sz="1000" i="1" dirty="0" smtClean="0">
                <a:latin typeface="Marianne" panose="02000000000000000000" pitchFamily="50" charset="0"/>
              </a:rPr>
              <a:t> </a:t>
            </a:r>
            <a:r>
              <a:rPr lang="fr-FR" sz="1000" i="1" dirty="0" err="1" smtClean="0">
                <a:latin typeface="Marianne" panose="02000000000000000000" pitchFamily="50" charset="0"/>
              </a:rPr>
              <a:t>automatically</a:t>
            </a:r>
            <a:r>
              <a:rPr lang="fr-FR" sz="1000" i="1" dirty="0" smtClean="0">
                <a:latin typeface="Marianne" panose="02000000000000000000" pitchFamily="50" charset="0"/>
              </a:rPr>
              <a:t> </a:t>
            </a:r>
            <a:r>
              <a:rPr lang="fr-FR" sz="1000" i="1" dirty="0" err="1" smtClean="0">
                <a:latin typeface="Marianne" panose="02000000000000000000" pitchFamily="50" charset="0"/>
              </a:rPr>
              <a:t>calculated</a:t>
            </a:r>
            <a:r>
              <a:rPr lang="fr-FR" sz="1000" i="1" dirty="0" smtClean="0">
                <a:latin typeface="Marianne" panose="02000000000000000000" pitchFamily="50" charset="0"/>
              </a:rPr>
              <a:t> </a:t>
            </a:r>
            <a:r>
              <a:rPr lang="en-US" sz="1000" i="1" dirty="0">
                <a:latin typeface="Marianne" panose="02000000000000000000" pitchFamily="50" charset="0"/>
              </a:rPr>
              <a:t>and is located on the first page of the </a:t>
            </a:r>
            <a:r>
              <a:rPr lang="en-US" sz="1000" i="1" dirty="0" smtClean="0">
                <a:latin typeface="Marianne" panose="02000000000000000000" pitchFamily="50" charset="0"/>
              </a:rPr>
              <a:t>questionnaire filled in by the preferred contractor</a:t>
            </a:r>
            <a:r>
              <a:rPr lang="fr-FR" sz="1000" i="1" dirty="0" smtClean="0">
                <a:latin typeface="Marianne" panose="02000000000000000000" pitchFamily="50" charset="0"/>
              </a:rPr>
              <a:t>.  </a:t>
            </a:r>
            <a:endParaRPr lang="fr-FR" sz="1000" i="1" dirty="0">
              <a:latin typeface="Marianne" panose="02000000000000000000" pitchFamily="50" charset="0"/>
            </a:endParaRPr>
          </a:p>
        </p:txBody>
      </p:sp>
      <p:pic>
        <p:nvPicPr>
          <p:cNvPr id="2" name="Graphique 1" descr="Badge 1 avec un remplissage uni">
            <a:extLst>
              <a:ext uri="{FF2B5EF4-FFF2-40B4-BE49-F238E27FC236}">
                <a16:creationId xmlns="" xmlns:a16="http://schemas.microsoft.com/office/drawing/2014/main" id="{7C0ED29C-3310-4BE1-EE1E-B57C8516ED30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96100" y="1431368"/>
            <a:ext cx="369332" cy="36933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="" xmlns:a16="http://schemas.microsoft.com/office/drawing/2014/main" id="{3D58E362-BD4E-0059-5570-49B57B84928A}"/>
              </a:ext>
            </a:extLst>
          </p:cNvPr>
          <p:cNvSpPr txBox="1"/>
          <p:nvPr/>
        </p:nvSpPr>
        <p:spPr>
          <a:xfrm>
            <a:off x="1171146" y="1452926"/>
            <a:ext cx="104755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Marianne" panose="02000000000000000000" pitchFamily="50" charset="0"/>
              </a:rPr>
              <a:t>The service is performed in a red or orange zone </a:t>
            </a:r>
            <a:r>
              <a:rPr lang="en-US" sz="1200" dirty="0" smtClean="0">
                <a:latin typeface="Marianne" panose="02000000000000000000" pitchFamily="50" charset="0"/>
              </a:rPr>
              <a:t>(according to the </a:t>
            </a:r>
            <a:r>
              <a:rPr lang="en-US" sz="1200" dirty="0" smtClean="0">
                <a:latin typeface="Marianne" panose="02000000000000000000" pitchFamily="50" charset="0"/>
                <a:hlinkClick r:id="rId12"/>
              </a:rPr>
              <a:t>mapping of the MEFA</a:t>
            </a:r>
            <a:r>
              <a:rPr lang="en-US" sz="1200" dirty="0" smtClean="0">
                <a:latin typeface="Marianne" panose="02000000000000000000" pitchFamily="50" charset="0"/>
              </a:rPr>
              <a:t>)</a:t>
            </a:r>
            <a:r>
              <a:rPr lang="fr-FR" sz="1200" dirty="0" smtClean="0">
                <a:latin typeface="Marianne" panose="02000000000000000000" pitchFamily="50" charset="0"/>
              </a:rPr>
              <a:t>. </a:t>
            </a:r>
            <a:endParaRPr lang="fr-FR" sz="1200" dirty="0">
              <a:latin typeface="Marianne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05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217</Words>
  <Application>Microsoft Office PowerPoint</Application>
  <PresentationFormat>Grand écran</PresentationFormat>
  <Paragraphs>47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Marianne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Dorian PETEY</dc:creator>
  <cp:lastModifiedBy>Eliza MONSONIS</cp:lastModifiedBy>
  <cp:revision>17</cp:revision>
  <dcterms:created xsi:type="dcterms:W3CDTF">2022-12-22T16:03:10Z</dcterms:created>
  <dcterms:modified xsi:type="dcterms:W3CDTF">2023-10-20T15:40:33Z</dcterms:modified>
</cp:coreProperties>
</file>