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tags/tag21.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5" r:id="rId5"/>
    <p:sldMasterId id="2147483692" r:id="rId6"/>
    <p:sldMasterId id="2147483711" r:id="rId7"/>
    <p:sldMasterId id="2147483733" r:id="rId8"/>
    <p:sldMasterId id="2147483751" r:id="rId9"/>
  </p:sldMasterIdLst>
  <p:notesMasterIdLst>
    <p:notesMasterId r:id="rId74"/>
  </p:notesMasterIdLst>
  <p:sldIdLst>
    <p:sldId id="397" r:id="rId10"/>
    <p:sldId id="2141412108" r:id="rId11"/>
    <p:sldId id="2141412105" r:id="rId12"/>
    <p:sldId id="2141412106" r:id="rId13"/>
    <p:sldId id="2141412110" r:id="rId14"/>
    <p:sldId id="2141412073" r:id="rId15"/>
    <p:sldId id="2141412111" r:id="rId16"/>
    <p:sldId id="2141412074" r:id="rId17"/>
    <p:sldId id="2141412075" r:id="rId18"/>
    <p:sldId id="2141412076" r:id="rId19"/>
    <p:sldId id="2141412191" r:id="rId20"/>
    <p:sldId id="2141412078" r:id="rId21"/>
    <p:sldId id="2141412079" r:id="rId22"/>
    <p:sldId id="2141412080" r:id="rId23"/>
    <p:sldId id="2141412081" r:id="rId24"/>
    <p:sldId id="2141412082" r:id="rId25"/>
    <p:sldId id="2141412083" r:id="rId26"/>
    <p:sldId id="2141412084" r:id="rId27"/>
    <p:sldId id="2141412109" r:id="rId28"/>
    <p:sldId id="2141412194" r:id="rId29"/>
    <p:sldId id="2141412085" r:id="rId30"/>
    <p:sldId id="2141412086" r:id="rId31"/>
    <p:sldId id="2141412190" r:id="rId32"/>
    <p:sldId id="2141412088" r:id="rId33"/>
    <p:sldId id="2141412090" r:id="rId34"/>
    <p:sldId id="2141412091" r:id="rId35"/>
    <p:sldId id="2141412092" r:id="rId36"/>
    <p:sldId id="2141412193" r:id="rId37"/>
    <p:sldId id="12947" r:id="rId38"/>
    <p:sldId id="2141412096" r:id="rId39"/>
    <p:sldId id="2141412101" r:id="rId40"/>
    <p:sldId id="2141412100" r:id="rId41"/>
    <p:sldId id="2141412068" r:id="rId42"/>
    <p:sldId id="12956" r:id="rId43"/>
    <p:sldId id="2141412192" r:id="rId44"/>
    <p:sldId id="2141411984" r:id="rId45"/>
    <p:sldId id="2141412051" r:id="rId46"/>
    <p:sldId id="2141412032" r:id="rId47"/>
    <p:sldId id="2141411993" r:id="rId48"/>
    <p:sldId id="2141411995" r:id="rId49"/>
    <p:sldId id="2141411994" r:id="rId50"/>
    <p:sldId id="2141411996" r:id="rId51"/>
    <p:sldId id="2141411930" r:id="rId52"/>
    <p:sldId id="2141411987" r:id="rId53"/>
    <p:sldId id="2141411937" r:id="rId54"/>
    <p:sldId id="2141411938" r:id="rId55"/>
    <p:sldId id="2141412034" r:id="rId56"/>
    <p:sldId id="2141412053" r:id="rId57"/>
    <p:sldId id="2141412030" r:id="rId58"/>
    <p:sldId id="2141412031" r:id="rId59"/>
    <p:sldId id="2141412001" r:id="rId60"/>
    <p:sldId id="2141412002" r:id="rId61"/>
    <p:sldId id="2141412012" r:id="rId62"/>
    <p:sldId id="2141412058" r:id="rId63"/>
    <p:sldId id="2141412059" r:id="rId64"/>
    <p:sldId id="2141412026" r:id="rId65"/>
    <p:sldId id="2141412039" r:id="rId66"/>
    <p:sldId id="2141412102" r:id="rId67"/>
    <p:sldId id="2141412103" r:id="rId68"/>
    <p:sldId id="2141412029" r:id="rId69"/>
    <p:sldId id="2141412015" r:id="rId70"/>
    <p:sldId id="2141412037" r:id="rId71"/>
    <p:sldId id="2141412048" r:id="rId72"/>
    <p:sldId id="2141412050" r:id="rId7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WAN, Rami" initials="KR" lastIdx="9" clrIdx="0">
    <p:extLst>
      <p:ext uri="{19B8F6BF-5375-455C-9EA6-DF929625EA0E}">
        <p15:presenceInfo xmlns:p15="http://schemas.microsoft.com/office/powerpoint/2012/main" userId="S::rami.kiwan@capgemini.com::824e310f-54f0-460c-916b-bafce92118f9" providerId="AD"/>
      </p:ext>
    </p:extLst>
  </p:cmAuthor>
  <p:cmAuthor id="2" name="Veronique JARASSE 755" initials="VJ7" lastIdx="44" clrIdx="1">
    <p:extLst>
      <p:ext uri="{19B8F6BF-5375-455C-9EA6-DF929625EA0E}">
        <p15:presenceInfo xmlns:p15="http://schemas.microsoft.com/office/powerpoint/2012/main" userId="S::veronique.jarasse@cnaf.fr::3e48ee35-6e47-48d9-a5c0-8244c4f0686a" providerId="AD"/>
      </p:ext>
    </p:extLst>
  </p:cmAuthor>
  <p:cmAuthor id="3" name="Stéphanie LEBRUN" initials="SL" lastIdx="1" clrIdx="2">
    <p:extLst>
      <p:ext uri="{19B8F6BF-5375-455C-9EA6-DF929625EA0E}">
        <p15:presenceInfo xmlns:p15="http://schemas.microsoft.com/office/powerpoint/2012/main" userId="S::s.lebrun@cg2conseil.Com::ebea71ea-2b18-4c09-85db-ee07245a08b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A5DB"/>
    <a:srgbClr val="FFC000"/>
    <a:srgbClr val="F2F2F2"/>
    <a:srgbClr val="E6E6E6"/>
    <a:srgbClr val="007434"/>
    <a:srgbClr val="EDF6F9"/>
    <a:srgbClr val="EDF2F8"/>
    <a:srgbClr val="E2ECF8"/>
    <a:srgbClr val="F3F7FB"/>
    <a:srgbClr val="FBFB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00"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slide" Target="slides/slide54.xml"/><Relationship Id="rId68" Type="http://schemas.openxmlformats.org/officeDocument/2006/relationships/slide" Target="slides/slide59.xml"/><Relationship Id="rId76" Type="http://schemas.openxmlformats.org/officeDocument/2006/relationships/presProps" Target="presProps.xml"/><Relationship Id="rId7" Type="http://schemas.openxmlformats.org/officeDocument/2006/relationships/slideMaster" Target="slideMasters/slideMaster4.xml"/><Relationship Id="rId71" Type="http://schemas.openxmlformats.org/officeDocument/2006/relationships/slide" Target="slides/slide62.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slide" Target="slides/slide57.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52.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slide" Target="slides/slide64.xml"/><Relationship Id="rId78"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slide" Target="slides/slide55.xml"/><Relationship Id="rId69" Type="http://schemas.openxmlformats.org/officeDocument/2006/relationships/slide" Target="slides/slide60.xml"/><Relationship Id="rId77" Type="http://schemas.openxmlformats.org/officeDocument/2006/relationships/viewProps" Target="viewProps.xml"/><Relationship Id="rId8" Type="http://schemas.openxmlformats.org/officeDocument/2006/relationships/slideMaster" Target="slideMasters/slideMaster5.xml"/><Relationship Id="rId51" Type="http://schemas.openxmlformats.org/officeDocument/2006/relationships/slide" Target="slides/slide42.xml"/><Relationship Id="rId72" Type="http://schemas.openxmlformats.org/officeDocument/2006/relationships/slide" Target="slides/slide63.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slide" Target="slides/slide61.xml"/><Relationship Id="rId75"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Feuil1!$B$1</c:f>
              <c:strCache>
                <c:ptCount val="1"/>
                <c:pt idx="0">
                  <c:v>Ventes</c:v>
                </c:pt>
              </c:strCache>
            </c:strRef>
          </c:tx>
          <c:dPt>
            <c:idx val="0"/>
            <c:bubble3D val="0"/>
            <c:spPr>
              <a:solidFill>
                <a:srgbClr val="C6ACD9"/>
              </a:solidFill>
              <a:ln w="19050">
                <a:solidFill>
                  <a:schemeClr val="lt1"/>
                </a:solidFill>
              </a:ln>
              <a:effectLst/>
            </c:spPr>
            <c:extLst>
              <c:ext xmlns:c16="http://schemas.microsoft.com/office/drawing/2014/chart" uri="{C3380CC4-5D6E-409C-BE32-E72D297353CC}">
                <c16:uniqueId val="{00000001-AABC-4B63-9F78-877B1201C3DF}"/>
              </c:ext>
            </c:extLst>
          </c:dPt>
          <c:dPt>
            <c:idx val="1"/>
            <c:bubble3D val="0"/>
            <c:spPr>
              <a:solidFill>
                <a:srgbClr val="03815D"/>
              </a:solidFill>
              <a:ln w="19050">
                <a:solidFill>
                  <a:schemeClr val="lt1"/>
                </a:solidFill>
              </a:ln>
              <a:effectLst/>
            </c:spPr>
            <c:extLst>
              <c:ext xmlns:c16="http://schemas.microsoft.com/office/drawing/2014/chart" uri="{C3380CC4-5D6E-409C-BE32-E72D297353CC}">
                <c16:uniqueId val="{00000003-AABC-4B63-9F78-877B1201C3D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ABC-4B63-9F78-877B1201C3DF}"/>
              </c:ext>
            </c:extLst>
          </c:dPt>
          <c:cat>
            <c:strRef>
              <c:f>Feuil1!$A$2:$A$5</c:f>
              <c:strCache>
                <c:ptCount val="3"/>
                <c:pt idx="0">
                  <c:v>1er trim.</c:v>
                </c:pt>
                <c:pt idx="1">
                  <c:v>2e trim.</c:v>
                </c:pt>
                <c:pt idx="2">
                  <c:v>3e trim.</c:v>
                </c:pt>
              </c:strCache>
            </c:strRef>
          </c:cat>
          <c:val>
            <c:numRef>
              <c:f>Feuil1!$B$2:$B$5</c:f>
              <c:numCache>
                <c:formatCode>General</c:formatCode>
                <c:ptCount val="3"/>
                <c:pt idx="0">
                  <c:v>1</c:v>
                </c:pt>
                <c:pt idx="1">
                  <c:v>1</c:v>
                </c:pt>
                <c:pt idx="2">
                  <c:v>1</c:v>
                </c:pt>
              </c:numCache>
            </c:numRef>
          </c:val>
          <c:extLst>
            <c:ext xmlns:c16="http://schemas.microsoft.com/office/drawing/2014/chart" uri="{C3380CC4-5D6E-409C-BE32-E72D297353CC}">
              <c16:uniqueId val="{00000006-AABC-4B63-9F78-877B1201C3D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Feuil1!$B$1</c:f>
              <c:strCache>
                <c:ptCount val="1"/>
                <c:pt idx="0">
                  <c:v>Ventes</c:v>
                </c:pt>
              </c:strCache>
            </c:strRef>
          </c:tx>
          <c:dPt>
            <c:idx val="0"/>
            <c:bubble3D val="0"/>
            <c:spPr>
              <a:solidFill>
                <a:srgbClr val="C6ACD9"/>
              </a:solidFill>
              <a:ln w="19050">
                <a:solidFill>
                  <a:schemeClr val="lt1"/>
                </a:solidFill>
              </a:ln>
              <a:effectLst/>
            </c:spPr>
            <c:extLst>
              <c:ext xmlns:c16="http://schemas.microsoft.com/office/drawing/2014/chart" uri="{C3380CC4-5D6E-409C-BE32-E72D297353CC}">
                <c16:uniqueId val="{00000001-BF40-4ACF-959D-C7ACF29D530C}"/>
              </c:ext>
            </c:extLst>
          </c:dPt>
          <c:dPt>
            <c:idx val="1"/>
            <c:bubble3D val="0"/>
            <c:spPr>
              <a:solidFill>
                <a:srgbClr val="03815D"/>
              </a:solidFill>
              <a:ln w="19050">
                <a:solidFill>
                  <a:schemeClr val="lt1"/>
                </a:solidFill>
              </a:ln>
              <a:effectLst/>
            </c:spPr>
            <c:extLst>
              <c:ext xmlns:c16="http://schemas.microsoft.com/office/drawing/2014/chart" uri="{C3380CC4-5D6E-409C-BE32-E72D297353CC}">
                <c16:uniqueId val="{00000003-BF40-4ACF-959D-C7ACF29D530C}"/>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F40-4ACF-959D-C7ACF29D530C}"/>
              </c:ext>
            </c:extLst>
          </c:dPt>
          <c:cat>
            <c:strRef>
              <c:f>Feuil1!$A$2:$A$5</c:f>
              <c:strCache>
                <c:ptCount val="3"/>
                <c:pt idx="0">
                  <c:v>1er trim.</c:v>
                </c:pt>
                <c:pt idx="1">
                  <c:v>2e trim.</c:v>
                </c:pt>
                <c:pt idx="2">
                  <c:v>3e trim.</c:v>
                </c:pt>
              </c:strCache>
            </c:strRef>
          </c:cat>
          <c:val>
            <c:numRef>
              <c:f>Feuil1!$B$2:$B$5</c:f>
              <c:numCache>
                <c:formatCode>General</c:formatCode>
                <c:ptCount val="3"/>
                <c:pt idx="0">
                  <c:v>1</c:v>
                </c:pt>
                <c:pt idx="1">
                  <c:v>1</c:v>
                </c:pt>
                <c:pt idx="2">
                  <c:v>1</c:v>
                </c:pt>
              </c:numCache>
            </c:numRef>
          </c:val>
          <c:extLst>
            <c:ext xmlns:c16="http://schemas.microsoft.com/office/drawing/2014/chart" uri="{C3380CC4-5D6E-409C-BE32-E72D297353CC}">
              <c16:uniqueId val="{00000006-BF40-4ACF-959D-C7ACF29D530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Feuil1!$B$1</c:f>
              <c:strCache>
                <c:ptCount val="1"/>
                <c:pt idx="0">
                  <c:v>Ventes</c:v>
                </c:pt>
              </c:strCache>
            </c:strRef>
          </c:tx>
          <c:dPt>
            <c:idx val="0"/>
            <c:bubble3D val="0"/>
            <c:spPr>
              <a:solidFill>
                <a:srgbClr val="C6ACD9"/>
              </a:solidFill>
              <a:ln w="19050">
                <a:solidFill>
                  <a:schemeClr val="lt1"/>
                </a:solidFill>
              </a:ln>
              <a:effectLst/>
            </c:spPr>
            <c:extLst>
              <c:ext xmlns:c16="http://schemas.microsoft.com/office/drawing/2014/chart" uri="{C3380CC4-5D6E-409C-BE32-E72D297353CC}">
                <c16:uniqueId val="{00000001-56C2-4A0A-AEBE-966224BEEC81}"/>
              </c:ext>
            </c:extLst>
          </c:dPt>
          <c:dPt>
            <c:idx val="1"/>
            <c:bubble3D val="0"/>
            <c:spPr>
              <a:solidFill>
                <a:srgbClr val="03815D"/>
              </a:solidFill>
              <a:ln w="19050">
                <a:solidFill>
                  <a:schemeClr val="lt1"/>
                </a:solidFill>
              </a:ln>
              <a:effectLst/>
            </c:spPr>
            <c:extLst>
              <c:ext xmlns:c16="http://schemas.microsoft.com/office/drawing/2014/chart" uri="{C3380CC4-5D6E-409C-BE32-E72D297353CC}">
                <c16:uniqueId val="{00000003-56C2-4A0A-AEBE-966224BEEC8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6C2-4A0A-AEBE-966224BEEC81}"/>
              </c:ext>
            </c:extLst>
          </c:dPt>
          <c:cat>
            <c:strRef>
              <c:f>Feuil1!$A$2:$A$5</c:f>
              <c:strCache>
                <c:ptCount val="3"/>
                <c:pt idx="0">
                  <c:v>1er trim.</c:v>
                </c:pt>
                <c:pt idx="1">
                  <c:v>2e trim.</c:v>
                </c:pt>
                <c:pt idx="2">
                  <c:v>3e trim.</c:v>
                </c:pt>
              </c:strCache>
            </c:strRef>
          </c:cat>
          <c:val>
            <c:numRef>
              <c:f>Feuil1!$B$2:$B$5</c:f>
              <c:numCache>
                <c:formatCode>General</c:formatCode>
                <c:ptCount val="3"/>
                <c:pt idx="0">
                  <c:v>1</c:v>
                </c:pt>
                <c:pt idx="1">
                  <c:v>1</c:v>
                </c:pt>
                <c:pt idx="2">
                  <c:v>1</c:v>
                </c:pt>
              </c:numCache>
            </c:numRef>
          </c:val>
          <c:extLst>
            <c:ext xmlns:c16="http://schemas.microsoft.com/office/drawing/2014/chart" uri="{C3380CC4-5D6E-409C-BE32-E72D297353CC}">
              <c16:uniqueId val="{00000006-56C2-4A0A-AEBE-966224BEEC8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doughnutChart>
        <c:varyColors val="1"/>
        <c:ser>
          <c:idx val="0"/>
          <c:order val="0"/>
          <c:tx>
            <c:strRef>
              <c:f>Feuil1!$B$1</c:f>
              <c:strCache>
                <c:ptCount val="1"/>
                <c:pt idx="0">
                  <c:v>Ventes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2E0-4BC4-A2F0-C0DBF118AC3E}"/>
              </c:ext>
            </c:extLst>
          </c:dPt>
          <c:cat>
            <c:strRef>
              <c:f>Feuil1!$A$2:$A$5</c:f>
              <c:strCache>
                <c:ptCount val="1"/>
                <c:pt idx="0">
                  <c:v>1er trim.</c:v>
                </c:pt>
              </c:strCache>
            </c:strRef>
          </c:cat>
          <c:val>
            <c:numRef>
              <c:f>Feuil1!$B$2:$B$5</c:f>
              <c:numCache>
                <c:formatCode>General</c:formatCode>
                <c:ptCount val="1"/>
                <c:pt idx="0">
                  <c:v>1</c:v>
                </c:pt>
              </c:numCache>
            </c:numRef>
          </c:val>
          <c:extLst>
            <c:ext xmlns:c16="http://schemas.microsoft.com/office/drawing/2014/chart" uri="{C3380CC4-5D6E-409C-BE32-E72D297353CC}">
              <c16:uniqueId val="{00000002-C2E0-4BC4-A2F0-C0DBF118AC3E}"/>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doughnutChart>
        <c:varyColors val="1"/>
        <c:ser>
          <c:idx val="0"/>
          <c:order val="0"/>
          <c:tx>
            <c:strRef>
              <c:f>Feuil1!$B$1</c:f>
              <c:strCache>
                <c:ptCount val="1"/>
                <c:pt idx="0">
                  <c:v>Ventes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B6C-450E-AD33-D72393EE098F}"/>
              </c:ext>
            </c:extLst>
          </c:dPt>
          <c:cat>
            <c:strRef>
              <c:f>Feuil1!$A$2:$A$5</c:f>
              <c:strCache>
                <c:ptCount val="1"/>
                <c:pt idx="0">
                  <c:v>1er trim.</c:v>
                </c:pt>
              </c:strCache>
            </c:strRef>
          </c:cat>
          <c:val>
            <c:numRef>
              <c:f>Feuil1!$B$2:$B$5</c:f>
              <c:numCache>
                <c:formatCode>General</c:formatCode>
                <c:ptCount val="1"/>
                <c:pt idx="0">
                  <c:v>1</c:v>
                </c:pt>
              </c:numCache>
            </c:numRef>
          </c:val>
          <c:extLst>
            <c:ext xmlns:c16="http://schemas.microsoft.com/office/drawing/2014/chart" uri="{C3380CC4-5D6E-409C-BE32-E72D297353CC}">
              <c16:uniqueId val="{00000002-DB6C-450E-AD33-D72393EE098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 id="14">
  <a:schemeClr val="accent1"/>
</cs:colorStyle>
</file>

<file path=ppt/charts/colors5.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B63406-E5E2-4531-9366-817548FFD3EB}" type="doc">
      <dgm:prSet loTypeId="urn:microsoft.com/office/officeart/2005/8/layout/chevron1" loCatId="process" qsTypeId="urn:microsoft.com/office/officeart/2005/8/quickstyle/simple1" qsCatId="simple" csTypeId="urn:microsoft.com/office/officeart/2005/8/colors/accent1_2" csCatId="accent1" phldr="1"/>
      <dgm:spPr/>
    </dgm:pt>
    <dgm:pt modelId="{7CF0A4B0-72BE-449F-956E-24BDDA573A9B}">
      <dgm:prSet phldrT="[Texte]" custT="1"/>
      <dgm:spPr>
        <a:solidFill>
          <a:srgbClr val="92D050"/>
        </a:solidFill>
      </dgm:spPr>
      <dgm:t>
        <a:bodyPr/>
        <a:lstStyle/>
        <a:p>
          <a:r>
            <a:rPr lang="fr-FR" sz="1050" b="1"/>
            <a:t>Réalisation</a:t>
          </a:r>
          <a:endParaRPr lang="fr-FR" sz="1200" b="1"/>
        </a:p>
      </dgm:t>
    </dgm:pt>
    <dgm:pt modelId="{061A2B5F-2562-4BCF-900D-AE39DAB8D0C2}" type="parTrans" cxnId="{0B6C7B15-2AF8-471E-9065-4AF3548F991D}">
      <dgm:prSet/>
      <dgm:spPr/>
      <dgm:t>
        <a:bodyPr/>
        <a:lstStyle/>
        <a:p>
          <a:endParaRPr lang="fr-FR"/>
        </a:p>
      </dgm:t>
    </dgm:pt>
    <dgm:pt modelId="{D4F978C1-67CD-45C8-8C4E-822E10A3C074}" type="sibTrans" cxnId="{0B6C7B15-2AF8-471E-9065-4AF3548F991D}">
      <dgm:prSet/>
      <dgm:spPr/>
      <dgm:t>
        <a:bodyPr/>
        <a:lstStyle/>
        <a:p>
          <a:endParaRPr lang="fr-FR"/>
        </a:p>
      </dgm:t>
    </dgm:pt>
    <dgm:pt modelId="{226AD722-0769-4798-B104-87896177EC50}">
      <dgm:prSet phldrT="[Texte]" custT="1"/>
      <dgm:spPr>
        <a:solidFill>
          <a:srgbClr val="92D050"/>
        </a:solidFill>
      </dgm:spPr>
      <dgm:t>
        <a:bodyPr/>
        <a:lstStyle/>
        <a:p>
          <a:r>
            <a:rPr lang="fr-FR" sz="1050" b="1"/>
            <a:t>I &amp; V</a:t>
          </a:r>
        </a:p>
      </dgm:t>
    </dgm:pt>
    <dgm:pt modelId="{B49DE36E-4475-4DFD-A4FF-CFA62E3AE74D}" type="parTrans" cxnId="{D50F37B2-FD1B-4A19-AB6F-CFFA2F611506}">
      <dgm:prSet/>
      <dgm:spPr/>
      <dgm:t>
        <a:bodyPr/>
        <a:lstStyle/>
        <a:p>
          <a:endParaRPr lang="fr-FR"/>
        </a:p>
      </dgm:t>
    </dgm:pt>
    <dgm:pt modelId="{C5C72F9E-CE92-4040-ADD4-502CE3B4159A}" type="sibTrans" cxnId="{D50F37B2-FD1B-4A19-AB6F-CFFA2F611506}">
      <dgm:prSet/>
      <dgm:spPr/>
      <dgm:t>
        <a:bodyPr/>
        <a:lstStyle/>
        <a:p>
          <a:endParaRPr lang="fr-FR"/>
        </a:p>
      </dgm:t>
    </dgm:pt>
    <dgm:pt modelId="{70A6505E-5DC5-489C-A356-0B4671F43A27}">
      <dgm:prSet phldrT="[Texte]" custT="1"/>
      <dgm:spPr>
        <a:solidFill>
          <a:srgbClr val="92D050"/>
        </a:solidFill>
      </dgm:spPr>
      <dgm:t>
        <a:bodyPr/>
        <a:lstStyle/>
        <a:p>
          <a:r>
            <a:rPr lang="fr-FR" sz="1050" b="1"/>
            <a:t>Conception</a:t>
          </a:r>
          <a:endParaRPr lang="fr-FR" sz="1400" b="1"/>
        </a:p>
      </dgm:t>
    </dgm:pt>
    <dgm:pt modelId="{25E4FE46-5109-4038-9D71-B559960FFFAF}" type="parTrans" cxnId="{A89371CF-49B8-4079-B9F6-5C65FBD9175C}">
      <dgm:prSet/>
      <dgm:spPr/>
      <dgm:t>
        <a:bodyPr/>
        <a:lstStyle/>
        <a:p>
          <a:endParaRPr lang="fr-FR"/>
        </a:p>
      </dgm:t>
    </dgm:pt>
    <dgm:pt modelId="{AE291479-B8FC-40B6-AD38-D33976E8E56C}" type="sibTrans" cxnId="{A89371CF-49B8-4079-B9F6-5C65FBD9175C}">
      <dgm:prSet/>
      <dgm:spPr/>
      <dgm:t>
        <a:bodyPr/>
        <a:lstStyle/>
        <a:p>
          <a:endParaRPr lang="fr-FR"/>
        </a:p>
      </dgm:t>
    </dgm:pt>
    <dgm:pt modelId="{E30DE065-3452-4062-BC3E-8D6AA7918520}" type="pres">
      <dgm:prSet presAssocID="{03B63406-E5E2-4531-9366-817548FFD3EB}" presName="Name0" presStyleCnt="0">
        <dgm:presLayoutVars>
          <dgm:dir/>
          <dgm:animLvl val="lvl"/>
          <dgm:resizeHandles val="exact"/>
        </dgm:presLayoutVars>
      </dgm:prSet>
      <dgm:spPr/>
    </dgm:pt>
    <dgm:pt modelId="{DB4FA4F3-117E-42D2-8602-F9B711B4951F}" type="pres">
      <dgm:prSet presAssocID="{70A6505E-5DC5-489C-A356-0B4671F43A27}" presName="parTxOnly" presStyleLbl="node1" presStyleIdx="0" presStyleCnt="3" custScaleX="79355">
        <dgm:presLayoutVars>
          <dgm:chMax val="0"/>
          <dgm:chPref val="0"/>
          <dgm:bulletEnabled val="1"/>
        </dgm:presLayoutVars>
      </dgm:prSet>
      <dgm:spPr/>
    </dgm:pt>
    <dgm:pt modelId="{067828F4-D2A8-40B0-BC68-9FB1C0BC075D}" type="pres">
      <dgm:prSet presAssocID="{AE291479-B8FC-40B6-AD38-D33976E8E56C}" presName="parTxOnlySpace" presStyleCnt="0"/>
      <dgm:spPr/>
    </dgm:pt>
    <dgm:pt modelId="{C23C1718-51C1-46FE-B335-D473E13EC38F}" type="pres">
      <dgm:prSet presAssocID="{7CF0A4B0-72BE-449F-956E-24BDDA573A9B}" presName="parTxOnly" presStyleLbl="node1" presStyleIdx="1" presStyleCnt="3" custScaleX="111737" custLinFactNeighborX="5496">
        <dgm:presLayoutVars>
          <dgm:chMax val="0"/>
          <dgm:chPref val="0"/>
          <dgm:bulletEnabled val="1"/>
        </dgm:presLayoutVars>
      </dgm:prSet>
      <dgm:spPr/>
    </dgm:pt>
    <dgm:pt modelId="{18CF0617-942A-41A8-8D80-CE6BEB94C5EA}" type="pres">
      <dgm:prSet presAssocID="{D4F978C1-67CD-45C8-8C4E-822E10A3C074}" presName="parTxOnlySpace" presStyleCnt="0"/>
      <dgm:spPr/>
    </dgm:pt>
    <dgm:pt modelId="{382EE189-8AEE-4AE8-854F-15560BDCC01B}" type="pres">
      <dgm:prSet presAssocID="{226AD722-0769-4798-B104-87896177EC50}" presName="parTxOnly" presStyleLbl="node1" presStyleIdx="2" presStyleCnt="3" custScaleX="67967" custLinFactNeighborX="2761">
        <dgm:presLayoutVars>
          <dgm:chMax val="0"/>
          <dgm:chPref val="0"/>
          <dgm:bulletEnabled val="1"/>
        </dgm:presLayoutVars>
      </dgm:prSet>
      <dgm:spPr/>
    </dgm:pt>
  </dgm:ptLst>
  <dgm:cxnLst>
    <dgm:cxn modelId="{0B6C7B15-2AF8-471E-9065-4AF3548F991D}" srcId="{03B63406-E5E2-4531-9366-817548FFD3EB}" destId="{7CF0A4B0-72BE-449F-956E-24BDDA573A9B}" srcOrd="1" destOrd="0" parTransId="{061A2B5F-2562-4BCF-900D-AE39DAB8D0C2}" sibTransId="{D4F978C1-67CD-45C8-8C4E-822E10A3C074}"/>
    <dgm:cxn modelId="{58A72827-F110-4D51-97D7-07824795DAAE}" type="presOf" srcId="{70A6505E-5DC5-489C-A356-0B4671F43A27}" destId="{DB4FA4F3-117E-42D2-8602-F9B711B4951F}" srcOrd="0" destOrd="0" presId="urn:microsoft.com/office/officeart/2005/8/layout/chevron1"/>
    <dgm:cxn modelId="{B64B1676-43EE-45D5-8376-FD78DB5A213A}" type="presOf" srcId="{226AD722-0769-4798-B104-87896177EC50}" destId="{382EE189-8AEE-4AE8-854F-15560BDCC01B}" srcOrd="0" destOrd="0" presId="urn:microsoft.com/office/officeart/2005/8/layout/chevron1"/>
    <dgm:cxn modelId="{475AC257-9242-49B2-8EEC-0E9F69ED574A}" type="presOf" srcId="{03B63406-E5E2-4531-9366-817548FFD3EB}" destId="{E30DE065-3452-4062-BC3E-8D6AA7918520}" srcOrd="0" destOrd="0" presId="urn:microsoft.com/office/officeart/2005/8/layout/chevron1"/>
    <dgm:cxn modelId="{DF577797-7624-42CB-AD28-97B8411E4B5A}" type="presOf" srcId="{7CF0A4B0-72BE-449F-956E-24BDDA573A9B}" destId="{C23C1718-51C1-46FE-B335-D473E13EC38F}" srcOrd="0" destOrd="0" presId="urn:microsoft.com/office/officeart/2005/8/layout/chevron1"/>
    <dgm:cxn modelId="{D50F37B2-FD1B-4A19-AB6F-CFFA2F611506}" srcId="{03B63406-E5E2-4531-9366-817548FFD3EB}" destId="{226AD722-0769-4798-B104-87896177EC50}" srcOrd="2" destOrd="0" parTransId="{B49DE36E-4475-4DFD-A4FF-CFA62E3AE74D}" sibTransId="{C5C72F9E-CE92-4040-ADD4-502CE3B4159A}"/>
    <dgm:cxn modelId="{A89371CF-49B8-4079-B9F6-5C65FBD9175C}" srcId="{03B63406-E5E2-4531-9366-817548FFD3EB}" destId="{70A6505E-5DC5-489C-A356-0B4671F43A27}" srcOrd="0" destOrd="0" parTransId="{25E4FE46-5109-4038-9D71-B559960FFFAF}" sibTransId="{AE291479-B8FC-40B6-AD38-D33976E8E56C}"/>
    <dgm:cxn modelId="{16BBA7A7-92E5-41FA-A149-547FD40376D9}" type="presParOf" srcId="{E30DE065-3452-4062-BC3E-8D6AA7918520}" destId="{DB4FA4F3-117E-42D2-8602-F9B711B4951F}" srcOrd="0" destOrd="0" presId="urn:microsoft.com/office/officeart/2005/8/layout/chevron1"/>
    <dgm:cxn modelId="{5D5781F4-E544-494A-95E2-0C113B882C98}" type="presParOf" srcId="{E30DE065-3452-4062-BC3E-8D6AA7918520}" destId="{067828F4-D2A8-40B0-BC68-9FB1C0BC075D}" srcOrd="1" destOrd="0" presId="urn:microsoft.com/office/officeart/2005/8/layout/chevron1"/>
    <dgm:cxn modelId="{D8CCDF98-FC31-4037-9E06-176967A481D1}" type="presParOf" srcId="{E30DE065-3452-4062-BC3E-8D6AA7918520}" destId="{C23C1718-51C1-46FE-B335-D473E13EC38F}" srcOrd="2" destOrd="0" presId="urn:microsoft.com/office/officeart/2005/8/layout/chevron1"/>
    <dgm:cxn modelId="{B7DBCBB1-9B11-47A7-92EE-88A2C9AEFD9B}" type="presParOf" srcId="{E30DE065-3452-4062-BC3E-8D6AA7918520}" destId="{18CF0617-942A-41A8-8D80-CE6BEB94C5EA}" srcOrd="3" destOrd="0" presId="urn:microsoft.com/office/officeart/2005/8/layout/chevron1"/>
    <dgm:cxn modelId="{47669D74-86E3-480F-B5DA-B45B0CAFBEFC}" type="presParOf" srcId="{E30DE065-3452-4062-BC3E-8D6AA7918520}" destId="{382EE189-8AEE-4AE8-854F-15560BDCC01B}"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B71061-8502-40A7-8048-3C1316F9B699}" type="doc">
      <dgm:prSet loTypeId="urn:microsoft.com/office/officeart/2005/8/layout/cycle8" loCatId="cycle" qsTypeId="urn:microsoft.com/office/officeart/2005/8/quickstyle/simple1" qsCatId="simple" csTypeId="urn:microsoft.com/office/officeart/2005/8/colors/accent1_2" csCatId="accent1" phldr="1"/>
      <dgm:spPr/>
    </dgm:pt>
    <dgm:pt modelId="{4B9808AF-1999-444F-8C8C-B8FAEE57898F}">
      <dgm:prSet phldrT="[Texte]" custT="1"/>
      <dgm:spPr>
        <a:solidFill>
          <a:srgbClr val="00B050"/>
        </a:solidFill>
      </dgm:spPr>
      <dgm:t>
        <a:bodyPr/>
        <a:lstStyle/>
        <a:p>
          <a:r>
            <a:rPr lang="fr-FR" sz="700"/>
            <a:t>Conception</a:t>
          </a:r>
          <a:endParaRPr lang="fr-FR" sz="300"/>
        </a:p>
      </dgm:t>
    </dgm:pt>
    <dgm:pt modelId="{696C6699-9AAA-4D47-9564-0E5B621E6E59}" type="parTrans" cxnId="{1B2CD7D6-B936-44F2-A21B-332C8531A510}">
      <dgm:prSet/>
      <dgm:spPr/>
      <dgm:t>
        <a:bodyPr/>
        <a:lstStyle/>
        <a:p>
          <a:endParaRPr lang="fr-FR" sz="1200"/>
        </a:p>
      </dgm:t>
    </dgm:pt>
    <dgm:pt modelId="{D02A3658-8D9A-4E84-9F43-0D8E340F362A}" type="sibTrans" cxnId="{1B2CD7D6-B936-44F2-A21B-332C8531A510}">
      <dgm:prSet/>
      <dgm:spPr/>
      <dgm:t>
        <a:bodyPr/>
        <a:lstStyle/>
        <a:p>
          <a:endParaRPr lang="fr-FR" sz="1200"/>
        </a:p>
      </dgm:t>
    </dgm:pt>
    <dgm:pt modelId="{A66999A8-7F50-4EED-AA28-2E57BCF165E8}">
      <dgm:prSet phldrT="[Texte]" custT="1"/>
      <dgm:spPr>
        <a:solidFill>
          <a:srgbClr val="00B050"/>
        </a:solidFill>
      </dgm:spPr>
      <dgm:t>
        <a:bodyPr/>
        <a:lstStyle/>
        <a:p>
          <a:r>
            <a:rPr lang="fr-FR" sz="700"/>
            <a:t>Tests</a:t>
          </a:r>
        </a:p>
      </dgm:t>
    </dgm:pt>
    <dgm:pt modelId="{03CF89E6-B14B-43D8-A4B3-EABA60B4FD39}" type="parTrans" cxnId="{7E5687AE-F0F5-43FD-BEAF-6300EDB4B391}">
      <dgm:prSet/>
      <dgm:spPr/>
      <dgm:t>
        <a:bodyPr/>
        <a:lstStyle/>
        <a:p>
          <a:endParaRPr lang="fr-FR"/>
        </a:p>
      </dgm:t>
    </dgm:pt>
    <dgm:pt modelId="{6CB137AA-D273-4D48-8C93-4AF4A62ED269}" type="sibTrans" cxnId="{7E5687AE-F0F5-43FD-BEAF-6300EDB4B391}">
      <dgm:prSet/>
      <dgm:spPr/>
      <dgm:t>
        <a:bodyPr/>
        <a:lstStyle/>
        <a:p>
          <a:endParaRPr lang="fr-FR"/>
        </a:p>
      </dgm:t>
    </dgm:pt>
    <dgm:pt modelId="{9F2EF5A8-17F0-475A-B633-DF9B16F129B6}">
      <dgm:prSet phldrT="[Texte]" custT="1"/>
      <dgm:spPr>
        <a:solidFill>
          <a:srgbClr val="00B050"/>
        </a:solidFill>
      </dgm:spPr>
      <dgm:t>
        <a:bodyPr/>
        <a:lstStyle/>
        <a:p>
          <a:r>
            <a:rPr lang="fr-FR" sz="700"/>
            <a:t>Réalisation</a:t>
          </a:r>
          <a:endParaRPr lang="fr-FR" sz="300"/>
        </a:p>
      </dgm:t>
    </dgm:pt>
    <dgm:pt modelId="{BC152DC7-0E0E-4C60-B68B-D7C700A109C0}" type="parTrans" cxnId="{CB55AFB7-FB69-446E-82BE-2488D18F0E94}">
      <dgm:prSet/>
      <dgm:spPr/>
      <dgm:t>
        <a:bodyPr/>
        <a:lstStyle/>
        <a:p>
          <a:endParaRPr lang="fr-FR"/>
        </a:p>
      </dgm:t>
    </dgm:pt>
    <dgm:pt modelId="{8586A968-E8CC-4D9E-9E26-D337DBDEE78B}" type="sibTrans" cxnId="{CB55AFB7-FB69-446E-82BE-2488D18F0E94}">
      <dgm:prSet/>
      <dgm:spPr/>
      <dgm:t>
        <a:bodyPr/>
        <a:lstStyle/>
        <a:p>
          <a:endParaRPr lang="fr-FR"/>
        </a:p>
      </dgm:t>
    </dgm:pt>
    <dgm:pt modelId="{95731097-44EC-4F2F-BCA9-8AD459A07F41}" type="pres">
      <dgm:prSet presAssocID="{6FB71061-8502-40A7-8048-3C1316F9B699}" presName="compositeShape" presStyleCnt="0">
        <dgm:presLayoutVars>
          <dgm:chMax val="7"/>
          <dgm:dir/>
          <dgm:resizeHandles val="exact"/>
        </dgm:presLayoutVars>
      </dgm:prSet>
      <dgm:spPr/>
    </dgm:pt>
    <dgm:pt modelId="{3A045729-AFCC-4DB8-877F-B13F062C54A8}" type="pres">
      <dgm:prSet presAssocID="{6FB71061-8502-40A7-8048-3C1316F9B699}" presName="wedge1" presStyleLbl="node1" presStyleIdx="0" presStyleCnt="3"/>
      <dgm:spPr/>
    </dgm:pt>
    <dgm:pt modelId="{9F6171AB-6A4D-41B9-A206-55E6A167906F}" type="pres">
      <dgm:prSet presAssocID="{6FB71061-8502-40A7-8048-3C1316F9B699}" presName="dummy1a" presStyleCnt="0"/>
      <dgm:spPr/>
    </dgm:pt>
    <dgm:pt modelId="{89A11A75-DB55-4594-9985-D434F45703D4}" type="pres">
      <dgm:prSet presAssocID="{6FB71061-8502-40A7-8048-3C1316F9B699}" presName="dummy1b" presStyleCnt="0"/>
      <dgm:spPr/>
    </dgm:pt>
    <dgm:pt modelId="{28875D0D-CDDD-45AC-AA98-DC28A9BA69D0}" type="pres">
      <dgm:prSet presAssocID="{6FB71061-8502-40A7-8048-3C1316F9B699}" presName="wedge1Tx" presStyleLbl="node1" presStyleIdx="0" presStyleCnt="3">
        <dgm:presLayoutVars>
          <dgm:chMax val="0"/>
          <dgm:chPref val="0"/>
          <dgm:bulletEnabled val="1"/>
        </dgm:presLayoutVars>
      </dgm:prSet>
      <dgm:spPr/>
    </dgm:pt>
    <dgm:pt modelId="{B9F65E9D-B130-4F6C-9341-0E41A7755E41}" type="pres">
      <dgm:prSet presAssocID="{6FB71061-8502-40A7-8048-3C1316F9B699}" presName="wedge2" presStyleLbl="node1" presStyleIdx="1" presStyleCnt="3"/>
      <dgm:spPr/>
    </dgm:pt>
    <dgm:pt modelId="{C765D29A-ECFC-4C1C-B1A9-0DB4196D48BF}" type="pres">
      <dgm:prSet presAssocID="{6FB71061-8502-40A7-8048-3C1316F9B699}" presName="dummy2a" presStyleCnt="0"/>
      <dgm:spPr/>
    </dgm:pt>
    <dgm:pt modelId="{ABE0F1F8-53DC-4552-8D16-E3A99EEC3C1D}" type="pres">
      <dgm:prSet presAssocID="{6FB71061-8502-40A7-8048-3C1316F9B699}" presName="dummy2b" presStyleCnt="0"/>
      <dgm:spPr/>
    </dgm:pt>
    <dgm:pt modelId="{DC45B55B-AF15-46FB-B594-C5260CF2F102}" type="pres">
      <dgm:prSet presAssocID="{6FB71061-8502-40A7-8048-3C1316F9B699}" presName="wedge2Tx" presStyleLbl="node1" presStyleIdx="1" presStyleCnt="3">
        <dgm:presLayoutVars>
          <dgm:chMax val="0"/>
          <dgm:chPref val="0"/>
          <dgm:bulletEnabled val="1"/>
        </dgm:presLayoutVars>
      </dgm:prSet>
      <dgm:spPr/>
    </dgm:pt>
    <dgm:pt modelId="{A380BF01-B129-4660-A68B-4124BB809F5F}" type="pres">
      <dgm:prSet presAssocID="{6FB71061-8502-40A7-8048-3C1316F9B699}" presName="wedge3" presStyleLbl="node1" presStyleIdx="2" presStyleCnt="3"/>
      <dgm:spPr/>
    </dgm:pt>
    <dgm:pt modelId="{65994690-5D70-4AA9-8E55-20F86ECB4B1E}" type="pres">
      <dgm:prSet presAssocID="{6FB71061-8502-40A7-8048-3C1316F9B699}" presName="dummy3a" presStyleCnt="0"/>
      <dgm:spPr/>
    </dgm:pt>
    <dgm:pt modelId="{742B4284-4E42-4990-9106-1F5EDF795671}" type="pres">
      <dgm:prSet presAssocID="{6FB71061-8502-40A7-8048-3C1316F9B699}" presName="dummy3b" presStyleCnt="0"/>
      <dgm:spPr/>
    </dgm:pt>
    <dgm:pt modelId="{B677A157-5183-4D49-9AFA-1D101E7CB8F8}" type="pres">
      <dgm:prSet presAssocID="{6FB71061-8502-40A7-8048-3C1316F9B699}" presName="wedge3Tx" presStyleLbl="node1" presStyleIdx="2" presStyleCnt="3">
        <dgm:presLayoutVars>
          <dgm:chMax val="0"/>
          <dgm:chPref val="0"/>
          <dgm:bulletEnabled val="1"/>
        </dgm:presLayoutVars>
      </dgm:prSet>
      <dgm:spPr/>
    </dgm:pt>
    <dgm:pt modelId="{334C637F-28C7-4D69-9516-91DC5422BE15}" type="pres">
      <dgm:prSet presAssocID="{D02A3658-8D9A-4E84-9F43-0D8E340F362A}" presName="arrowWedge1" presStyleLbl="fgSibTrans2D1" presStyleIdx="0" presStyleCnt="3"/>
      <dgm:spPr>
        <a:solidFill>
          <a:srgbClr val="92D050"/>
        </a:solidFill>
      </dgm:spPr>
    </dgm:pt>
    <dgm:pt modelId="{E743F148-E57F-419C-84CA-A5B61AFFCCE1}" type="pres">
      <dgm:prSet presAssocID="{8586A968-E8CC-4D9E-9E26-D337DBDEE78B}" presName="arrowWedge2" presStyleLbl="fgSibTrans2D1" presStyleIdx="1" presStyleCnt="3"/>
      <dgm:spPr>
        <a:solidFill>
          <a:srgbClr val="92D050"/>
        </a:solidFill>
      </dgm:spPr>
    </dgm:pt>
    <dgm:pt modelId="{AB73500D-640E-470D-AD1C-F214A0751DFE}" type="pres">
      <dgm:prSet presAssocID="{6CB137AA-D273-4D48-8C93-4AF4A62ED269}" presName="arrowWedge3" presStyleLbl="fgSibTrans2D1" presStyleIdx="2" presStyleCnt="3"/>
      <dgm:spPr>
        <a:solidFill>
          <a:srgbClr val="92D050"/>
        </a:solidFill>
      </dgm:spPr>
    </dgm:pt>
  </dgm:ptLst>
  <dgm:cxnLst>
    <dgm:cxn modelId="{44FBD315-8798-4B60-BBD2-39C94406BF2B}" type="presOf" srcId="{6FB71061-8502-40A7-8048-3C1316F9B699}" destId="{95731097-44EC-4F2F-BCA9-8AD459A07F41}" srcOrd="0" destOrd="0" presId="urn:microsoft.com/office/officeart/2005/8/layout/cycle8"/>
    <dgm:cxn modelId="{B7A4DD2E-AD50-4A2E-BAE0-DE88E968649C}" type="presOf" srcId="{4B9808AF-1999-444F-8C8C-B8FAEE57898F}" destId="{28875D0D-CDDD-45AC-AA98-DC28A9BA69D0}" srcOrd="1" destOrd="0" presId="urn:microsoft.com/office/officeart/2005/8/layout/cycle8"/>
    <dgm:cxn modelId="{EB052432-12BE-460A-96C6-0EC52B994AA1}" type="presOf" srcId="{A66999A8-7F50-4EED-AA28-2E57BCF165E8}" destId="{A380BF01-B129-4660-A68B-4124BB809F5F}" srcOrd="0" destOrd="0" presId="urn:microsoft.com/office/officeart/2005/8/layout/cycle8"/>
    <dgm:cxn modelId="{758CBA41-1BA0-4B85-9B8E-3291D090290D}" type="presOf" srcId="{A66999A8-7F50-4EED-AA28-2E57BCF165E8}" destId="{B677A157-5183-4D49-9AFA-1D101E7CB8F8}" srcOrd="1" destOrd="0" presId="urn:microsoft.com/office/officeart/2005/8/layout/cycle8"/>
    <dgm:cxn modelId="{9F8FF14A-6FDB-4EDE-ABD2-79AC6CE20D93}" type="presOf" srcId="{9F2EF5A8-17F0-475A-B633-DF9B16F129B6}" destId="{DC45B55B-AF15-46FB-B594-C5260CF2F102}" srcOrd="1" destOrd="0" presId="urn:microsoft.com/office/officeart/2005/8/layout/cycle8"/>
    <dgm:cxn modelId="{F63E8071-8EC7-47CF-8FA5-CFE149A66392}" type="presOf" srcId="{4B9808AF-1999-444F-8C8C-B8FAEE57898F}" destId="{3A045729-AFCC-4DB8-877F-B13F062C54A8}" srcOrd="0" destOrd="0" presId="urn:microsoft.com/office/officeart/2005/8/layout/cycle8"/>
    <dgm:cxn modelId="{7E5687AE-F0F5-43FD-BEAF-6300EDB4B391}" srcId="{6FB71061-8502-40A7-8048-3C1316F9B699}" destId="{A66999A8-7F50-4EED-AA28-2E57BCF165E8}" srcOrd="2" destOrd="0" parTransId="{03CF89E6-B14B-43D8-A4B3-EABA60B4FD39}" sibTransId="{6CB137AA-D273-4D48-8C93-4AF4A62ED269}"/>
    <dgm:cxn modelId="{CB55AFB7-FB69-446E-82BE-2488D18F0E94}" srcId="{6FB71061-8502-40A7-8048-3C1316F9B699}" destId="{9F2EF5A8-17F0-475A-B633-DF9B16F129B6}" srcOrd="1" destOrd="0" parTransId="{BC152DC7-0E0E-4C60-B68B-D7C700A109C0}" sibTransId="{8586A968-E8CC-4D9E-9E26-D337DBDEE78B}"/>
    <dgm:cxn modelId="{1B1501CA-8FB6-42B7-8659-B704FF6CE73B}" type="presOf" srcId="{9F2EF5A8-17F0-475A-B633-DF9B16F129B6}" destId="{B9F65E9D-B130-4F6C-9341-0E41A7755E41}" srcOrd="0" destOrd="0" presId="urn:microsoft.com/office/officeart/2005/8/layout/cycle8"/>
    <dgm:cxn modelId="{1B2CD7D6-B936-44F2-A21B-332C8531A510}" srcId="{6FB71061-8502-40A7-8048-3C1316F9B699}" destId="{4B9808AF-1999-444F-8C8C-B8FAEE57898F}" srcOrd="0" destOrd="0" parTransId="{696C6699-9AAA-4D47-9564-0E5B621E6E59}" sibTransId="{D02A3658-8D9A-4E84-9F43-0D8E340F362A}"/>
    <dgm:cxn modelId="{524C34FF-9CD3-401F-8ACC-6B022D5CD4A6}" type="presParOf" srcId="{95731097-44EC-4F2F-BCA9-8AD459A07F41}" destId="{3A045729-AFCC-4DB8-877F-B13F062C54A8}" srcOrd="0" destOrd="0" presId="urn:microsoft.com/office/officeart/2005/8/layout/cycle8"/>
    <dgm:cxn modelId="{7B6839A4-2B40-465A-A0BA-656A1E5D4D77}" type="presParOf" srcId="{95731097-44EC-4F2F-BCA9-8AD459A07F41}" destId="{9F6171AB-6A4D-41B9-A206-55E6A167906F}" srcOrd="1" destOrd="0" presId="urn:microsoft.com/office/officeart/2005/8/layout/cycle8"/>
    <dgm:cxn modelId="{CC25C069-5270-4871-A0D9-B5ECB1BA538C}" type="presParOf" srcId="{95731097-44EC-4F2F-BCA9-8AD459A07F41}" destId="{89A11A75-DB55-4594-9985-D434F45703D4}" srcOrd="2" destOrd="0" presId="urn:microsoft.com/office/officeart/2005/8/layout/cycle8"/>
    <dgm:cxn modelId="{3A3D1AC5-C74F-442D-9988-FC11EB4F6865}" type="presParOf" srcId="{95731097-44EC-4F2F-BCA9-8AD459A07F41}" destId="{28875D0D-CDDD-45AC-AA98-DC28A9BA69D0}" srcOrd="3" destOrd="0" presId="urn:microsoft.com/office/officeart/2005/8/layout/cycle8"/>
    <dgm:cxn modelId="{705B72A4-F86D-425E-9296-25381AAD9A3E}" type="presParOf" srcId="{95731097-44EC-4F2F-BCA9-8AD459A07F41}" destId="{B9F65E9D-B130-4F6C-9341-0E41A7755E41}" srcOrd="4" destOrd="0" presId="urn:microsoft.com/office/officeart/2005/8/layout/cycle8"/>
    <dgm:cxn modelId="{2A8EFF59-4C13-4545-9300-85ED280A5D01}" type="presParOf" srcId="{95731097-44EC-4F2F-BCA9-8AD459A07F41}" destId="{C765D29A-ECFC-4C1C-B1A9-0DB4196D48BF}" srcOrd="5" destOrd="0" presId="urn:microsoft.com/office/officeart/2005/8/layout/cycle8"/>
    <dgm:cxn modelId="{2ECA7AE0-F1F3-4A4A-B14D-41E1B39C5F09}" type="presParOf" srcId="{95731097-44EC-4F2F-BCA9-8AD459A07F41}" destId="{ABE0F1F8-53DC-4552-8D16-E3A99EEC3C1D}" srcOrd="6" destOrd="0" presId="urn:microsoft.com/office/officeart/2005/8/layout/cycle8"/>
    <dgm:cxn modelId="{7102F936-7F1B-4893-B679-EB2E5F061224}" type="presParOf" srcId="{95731097-44EC-4F2F-BCA9-8AD459A07F41}" destId="{DC45B55B-AF15-46FB-B594-C5260CF2F102}" srcOrd="7" destOrd="0" presId="urn:microsoft.com/office/officeart/2005/8/layout/cycle8"/>
    <dgm:cxn modelId="{6FF21246-8112-4C10-A747-7B14911E3940}" type="presParOf" srcId="{95731097-44EC-4F2F-BCA9-8AD459A07F41}" destId="{A380BF01-B129-4660-A68B-4124BB809F5F}" srcOrd="8" destOrd="0" presId="urn:microsoft.com/office/officeart/2005/8/layout/cycle8"/>
    <dgm:cxn modelId="{F3B8E22E-15AB-4C9E-8C1D-12CB9F332046}" type="presParOf" srcId="{95731097-44EC-4F2F-BCA9-8AD459A07F41}" destId="{65994690-5D70-4AA9-8E55-20F86ECB4B1E}" srcOrd="9" destOrd="0" presId="urn:microsoft.com/office/officeart/2005/8/layout/cycle8"/>
    <dgm:cxn modelId="{C98493A4-07A5-4799-A0E9-CE5BA4ED650A}" type="presParOf" srcId="{95731097-44EC-4F2F-BCA9-8AD459A07F41}" destId="{742B4284-4E42-4990-9106-1F5EDF795671}" srcOrd="10" destOrd="0" presId="urn:microsoft.com/office/officeart/2005/8/layout/cycle8"/>
    <dgm:cxn modelId="{0CBE551C-B0DD-4DCF-8045-D8EB09C77ABC}" type="presParOf" srcId="{95731097-44EC-4F2F-BCA9-8AD459A07F41}" destId="{B677A157-5183-4D49-9AFA-1D101E7CB8F8}" srcOrd="11" destOrd="0" presId="urn:microsoft.com/office/officeart/2005/8/layout/cycle8"/>
    <dgm:cxn modelId="{F1CB80A6-DF61-4BBE-A78A-5B65C4F80FF4}" type="presParOf" srcId="{95731097-44EC-4F2F-BCA9-8AD459A07F41}" destId="{334C637F-28C7-4D69-9516-91DC5422BE15}" srcOrd="12" destOrd="0" presId="urn:microsoft.com/office/officeart/2005/8/layout/cycle8"/>
    <dgm:cxn modelId="{884B217B-0060-458C-9C65-92398E213CD9}" type="presParOf" srcId="{95731097-44EC-4F2F-BCA9-8AD459A07F41}" destId="{E743F148-E57F-419C-84CA-A5B61AFFCCE1}" srcOrd="13" destOrd="0" presId="urn:microsoft.com/office/officeart/2005/8/layout/cycle8"/>
    <dgm:cxn modelId="{D0F43F0F-83B7-446B-966E-4A5705A22125}" type="presParOf" srcId="{95731097-44EC-4F2F-BCA9-8AD459A07F41}" destId="{AB73500D-640E-470D-AD1C-F214A0751DFE}" srcOrd="14" destOrd="0" presId="urn:microsoft.com/office/officeart/2005/8/layout/cycle8"/>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FB71061-8502-40A7-8048-3C1316F9B699}" type="doc">
      <dgm:prSet loTypeId="urn:microsoft.com/office/officeart/2005/8/layout/cycle8" loCatId="cycle" qsTypeId="urn:microsoft.com/office/officeart/2005/8/quickstyle/simple1" qsCatId="simple" csTypeId="urn:microsoft.com/office/officeart/2005/8/colors/accent1_2" csCatId="accent1" phldr="1"/>
      <dgm:spPr/>
    </dgm:pt>
    <dgm:pt modelId="{4B9808AF-1999-444F-8C8C-B8FAEE57898F}">
      <dgm:prSet phldrT="[Texte]" custT="1"/>
      <dgm:spPr>
        <a:solidFill>
          <a:srgbClr val="00B050"/>
        </a:solidFill>
      </dgm:spPr>
      <dgm:t>
        <a:bodyPr/>
        <a:lstStyle/>
        <a:p>
          <a:r>
            <a:rPr lang="fr-FR" sz="700"/>
            <a:t>Conception</a:t>
          </a:r>
          <a:endParaRPr lang="fr-FR" sz="300"/>
        </a:p>
      </dgm:t>
    </dgm:pt>
    <dgm:pt modelId="{696C6699-9AAA-4D47-9564-0E5B621E6E59}" type="parTrans" cxnId="{1B2CD7D6-B936-44F2-A21B-332C8531A510}">
      <dgm:prSet/>
      <dgm:spPr/>
      <dgm:t>
        <a:bodyPr/>
        <a:lstStyle/>
        <a:p>
          <a:endParaRPr lang="fr-FR" sz="1200"/>
        </a:p>
      </dgm:t>
    </dgm:pt>
    <dgm:pt modelId="{D02A3658-8D9A-4E84-9F43-0D8E340F362A}" type="sibTrans" cxnId="{1B2CD7D6-B936-44F2-A21B-332C8531A510}">
      <dgm:prSet/>
      <dgm:spPr/>
      <dgm:t>
        <a:bodyPr/>
        <a:lstStyle/>
        <a:p>
          <a:endParaRPr lang="fr-FR" sz="1200"/>
        </a:p>
      </dgm:t>
    </dgm:pt>
    <dgm:pt modelId="{A66999A8-7F50-4EED-AA28-2E57BCF165E8}">
      <dgm:prSet phldrT="[Texte]" custT="1"/>
      <dgm:spPr>
        <a:solidFill>
          <a:srgbClr val="00B050"/>
        </a:solidFill>
      </dgm:spPr>
      <dgm:t>
        <a:bodyPr/>
        <a:lstStyle/>
        <a:p>
          <a:r>
            <a:rPr lang="fr-FR" sz="700"/>
            <a:t>Tests</a:t>
          </a:r>
        </a:p>
      </dgm:t>
    </dgm:pt>
    <dgm:pt modelId="{03CF89E6-B14B-43D8-A4B3-EABA60B4FD39}" type="parTrans" cxnId="{7E5687AE-F0F5-43FD-BEAF-6300EDB4B391}">
      <dgm:prSet/>
      <dgm:spPr/>
      <dgm:t>
        <a:bodyPr/>
        <a:lstStyle/>
        <a:p>
          <a:endParaRPr lang="fr-FR"/>
        </a:p>
      </dgm:t>
    </dgm:pt>
    <dgm:pt modelId="{6CB137AA-D273-4D48-8C93-4AF4A62ED269}" type="sibTrans" cxnId="{7E5687AE-F0F5-43FD-BEAF-6300EDB4B391}">
      <dgm:prSet/>
      <dgm:spPr/>
      <dgm:t>
        <a:bodyPr/>
        <a:lstStyle/>
        <a:p>
          <a:endParaRPr lang="fr-FR"/>
        </a:p>
      </dgm:t>
    </dgm:pt>
    <dgm:pt modelId="{9F2EF5A8-17F0-475A-B633-DF9B16F129B6}">
      <dgm:prSet phldrT="[Texte]" custT="1"/>
      <dgm:spPr>
        <a:solidFill>
          <a:srgbClr val="00B050"/>
        </a:solidFill>
      </dgm:spPr>
      <dgm:t>
        <a:bodyPr/>
        <a:lstStyle/>
        <a:p>
          <a:r>
            <a:rPr lang="fr-FR" sz="700"/>
            <a:t>Réalisation</a:t>
          </a:r>
          <a:endParaRPr lang="fr-FR" sz="300"/>
        </a:p>
      </dgm:t>
    </dgm:pt>
    <dgm:pt modelId="{BC152DC7-0E0E-4C60-B68B-D7C700A109C0}" type="parTrans" cxnId="{CB55AFB7-FB69-446E-82BE-2488D18F0E94}">
      <dgm:prSet/>
      <dgm:spPr/>
      <dgm:t>
        <a:bodyPr/>
        <a:lstStyle/>
        <a:p>
          <a:endParaRPr lang="fr-FR"/>
        </a:p>
      </dgm:t>
    </dgm:pt>
    <dgm:pt modelId="{8586A968-E8CC-4D9E-9E26-D337DBDEE78B}" type="sibTrans" cxnId="{CB55AFB7-FB69-446E-82BE-2488D18F0E94}">
      <dgm:prSet/>
      <dgm:spPr/>
      <dgm:t>
        <a:bodyPr/>
        <a:lstStyle/>
        <a:p>
          <a:endParaRPr lang="fr-FR"/>
        </a:p>
      </dgm:t>
    </dgm:pt>
    <dgm:pt modelId="{95731097-44EC-4F2F-BCA9-8AD459A07F41}" type="pres">
      <dgm:prSet presAssocID="{6FB71061-8502-40A7-8048-3C1316F9B699}" presName="compositeShape" presStyleCnt="0">
        <dgm:presLayoutVars>
          <dgm:chMax val="7"/>
          <dgm:dir/>
          <dgm:resizeHandles val="exact"/>
        </dgm:presLayoutVars>
      </dgm:prSet>
      <dgm:spPr/>
    </dgm:pt>
    <dgm:pt modelId="{3A045729-AFCC-4DB8-877F-B13F062C54A8}" type="pres">
      <dgm:prSet presAssocID="{6FB71061-8502-40A7-8048-3C1316F9B699}" presName="wedge1" presStyleLbl="node1" presStyleIdx="0" presStyleCnt="3"/>
      <dgm:spPr/>
    </dgm:pt>
    <dgm:pt modelId="{9F6171AB-6A4D-41B9-A206-55E6A167906F}" type="pres">
      <dgm:prSet presAssocID="{6FB71061-8502-40A7-8048-3C1316F9B699}" presName="dummy1a" presStyleCnt="0"/>
      <dgm:spPr/>
    </dgm:pt>
    <dgm:pt modelId="{89A11A75-DB55-4594-9985-D434F45703D4}" type="pres">
      <dgm:prSet presAssocID="{6FB71061-8502-40A7-8048-3C1316F9B699}" presName="dummy1b" presStyleCnt="0"/>
      <dgm:spPr/>
    </dgm:pt>
    <dgm:pt modelId="{28875D0D-CDDD-45AC-AA98-DC28A9BA69D0}" type="pres">
      <dgm:prSet presAssocID="{6FB71061-8502-40A7-8048-3C1316F9B699}" presName="wedge1Tx" presStyleLbl="node1" presStyleIdx="0" presStyleCnt="3">
        <dgm:presLayoutVars>
          <dgm:chMax val="0"/>
          <dgm:chPref val="0"/>
          <dgm:bulletEnabled val="1"/>
        </dgm:presLayoutVars>
      </dgm:prSet>
      <dgm:spPr/>
    </dgm:pt>
    <dgm:pt modelId="{B9F65E9D-B130-4F6C-9341-0E41A7755E41}" type="pres">
      <dgm:prSet presAssocID="{6FB71061-8502-40A7-8048-3C1316F9B699}" presName="wedge2" presStyleLbl="node1" presStyleIdx="1" presStyleCnt="3"/>
      <dgm:spPr/>
    </dgm:pt>
    <dgm:pt modelId="{C765D29A-ECFC-4C1C-B1A9-0DB4196D48BF}" type="pres">
      <dgm:prSet presAssocID="{6FB71061-8502-40A7-8048-3C1316F9B699}" presName="dummy2a" presStyleCnt="0"/>
      <dgm:spPr/>
    </dgm:pt>
    <dgm:pt modelId="{ABE0F1F8-53DC-4552-8D16-E3A99EEC3C1D}" type="pres">
      <dgm:prSet presAssocID="{6FB71061-8502-40A7-8048-3C1316F9B699}" presName="dummy2b" presStyleCnt="0"/>
      <dgm:spPr/>
    </dgm:pt>
    <dgm:pt modelId="{DC45B55B-AF15-46FB-B594-C5260CF2F102}" type="pres">
      <dgm:prSet presAssocID="{6FB71061-8502-40A7-8048-3C1316F9B699}" presName="wedge2Tx" presStyleLbl="node1" presStyleIdx="1" presStyleCnt="3">
        <dgm:presLayoutVars>
          <dgm:chMax val="0"/>
          <dgm:chPref val="0"/>
          <dgm:bulletEnabled val="1"/>
        </dgm:presLayoutVars>
      </dgm:prSet>
      <dgm:spPr/>
    </dgm:pt>
    <dgm:pt modelId="{A380BF01-B129-4660-A68B-4124BB809F5F}" type="pres">
      <dgm:prSet presAssocID="{6FB71061-8502-40A7-8048-3C1316F9B699}" presName="wedge3" presStyleLbl="node1" presStyleIdx="2" presStyleCnt="3"/>
      <dgm:spPr/>
    </dgm:pt>
    <dgm:pt modelId="{65994690-5D70-4AA9-8E55-20F86ECB4B1E}" type="pres">
      <dgm:prSet presAssocID="{6FB71061-8502-40A7-8048-3C1316F9B699}" presName="dummy3a" presStyleCnt="0"/>
      <dgm:spPr/>
    </dgm:pt>
    <dgm:pt modelId="{742B4284-4E42-4990-9106-1F5EDF795671}" type="pres">
      <dgm:prSet presAssocID="{6FB71061-8502-40A7-8048-3C1316F9B699}" presName="dummy3b" presStyleCnt="0"/>
      <dgm:spPr/>
    </dgm:pt>
    <dgm:pt modelId="{B677A157-5183-4D49-9AFA-1D101E7CB8F8}" type="pres">
      <dgm:prSet presAssocID="{6FB71061-8502-40A7-8048-3C1316F9B699}" presName="wedge3Tx" presStyleLbl="node1" presStyleIdx="2" presStyleCnt="3">
        <dgm:presLayoutVars>
          <dgm:chMax val="0"/>
          <dgm:chPref val="0"/>
          <dgm:bulletEnabled val="1"/>
        </dgm:presLayoutVars>
      </dgm:prSet>
      <dgm:spPr/>
    </dgm:pt>
    <dgm:pt modelId="{334C637F-28C7-4D69-9516-91DC5422BE15}" type="pres">
      <dgm:prSet presAssocID="{D02A3658-8D9A-4E84-9F43-0D8E340F362A}" presName="arrowWedge1" presStyleLbl="fgSibTrans2D1" presStyleIdx="0" presStyleCnt="3"/>
      <dgm:spPr>
        <a:solidFill>
          <a:srgbClr val="92D050"/>
        </a:solidFill>
      </dgm:spPr>
    </dgm:pt>
    <dgm:pt modelId="{E743F148-E57F-419C-84CA-A5B61AFFCCE1}" type="pres">
      <dgm:prSet presAssocID="{8586A968-E8CC-4D9E-9E26-D337DBDEE78B}" presName="arrowWedge2" presStyleLbl="fgSibTrans2D1" presStyleIdx="1" presStyleCnt="3"/>
      <dgm:spPr>
        <a:solidFill>
          <a:srgbClr val="92D050"/>
        </a:solidFill>
      </dgm:spPr>
    </dgm:pt>
    <dgm:pt modelId="{AB73500D-640E-470D-AD1C-F214A0751DFE}" type="pres">
      <dgm:prSet presAssocID="{6CB137AA-D273-4D48-8C93-4AF4A62ED269}" presName="arrowWedge3" presStyleLbl="fgSibTrans2D1" presStyleIdx="2" presStyleCnt="3"/>
      <dgm:spPr>
        <a:solidFill>
          <a:srgbClr val="92D050"/>
        </a:solidFill>
      </dgm:spPr>
    </dgm:pt>
  </dgm:ptLst>
  <dgm:cxnLst>
    <dgm:cxn modelId="{44FBD315-8798-4B60-BBD2-39C94406BF2B}" type="presOf" srcId="{6FB71061-8502-40A7-8048-3C1316F9B699}" destId="{95731097-44EC-4F2F-BCA9-8AD459A07F41}" srcOrd="0" destOrd="0" presId="urn:microsoft.com/office/officeart/2005/8/layout/cycle8"/>
    <dgm:cxn modelId="{B7A4DD2E-AD50-4A2E-BAE0-DE88E968649C}" type="presOf" srcId="{4B9808AF-1999-444F-8C8C-B8FAEE57898F}" destId="{28875D0D-CDDD-45AC-AA98-DC28A9BA69D0}" srcOrd="1" destOrd="0" presId="urn:microsoft.com/office/officeart/2005/8/layout/cycle8"/>
    <dgm:cxn modelId="{EB052432-12BE-460A-96C6-0EC52B994AA1}" type="presOf" srcId="{A66999A8-7F50-4EED-AA28-2E57BCF165E8}" destId="{A380BF01-B129-4660-A68B-4124BB809F5F}" srcOrd="0" destOrd="0" presId="urn:microsoft.com/office/officeart/2005/8/layout/cycle8"/>
    <dgm:cxn modelId="{758CBA41-1BA0-4B85-9B8E-3291D090290D}" type="presOf" srcId="{A66999A8-7F50-4EED-AA28-2E57BCF165E8}" destId="{B677A157-5183-4D49-9AFA-1D101E7CB8F8}" srcOrd="1" destOrd="0" presId="urn:microsoft.com/office/officeart/2005/8/layout/cycle8"/>
    <dgm:cxn modelId="{9F8FF14A-6FDB-4EDE-ABD2-79AC6CE20D93}" type="presOf" srcId="{9F2EF5A8-17F0-475A-B633-DF9B16F129B6}" destId="{DC45B55B-AF15-46FB-B594-C5260CF2F102}" srcOrd="1" destOrd="0" presId="urn:microsoft.com/office/officeart/2005/8/layout/cycle8"/>
    <dgm:cxn modelId="{F63E8071-8EC7-47CF-8FA5-CFE149A66392}" type="presOf" srcId="{4B9808AF-1999-444F-8C8C-B8FAEE57898F}" destId="{3A045729-AFCC-4DB8-877F-B13F062C54A8}" srcOrd="0" destOrd="0" presId="urn:microsoft.com/office/officeart/2005/8/layout/cycle8"/>
    <dgm:cxn modelId="{7E5687AE-F0F5-43FD-BEAF-6300EDB4B391}" srcId="{6FB71061-8502-40A7-8048-3C1316F9B699}" destId="{A66999A8-7F50-4EED-AA28-2E57BCF165E8}" srcOrd="2" destOrd="0" parTransId="{03CF89E6-B14B-43D8-A4B3-EABA60B4FD39}" sibTransId="{6CB137AA-D273-4D48-8C93-4AF4A62ED269}"/>
    <dgm:cxn modelId="{CB55AFB7-FB69-446E-82BE-2488D18F0E94}" srcId="{6FB71061-8502-40A7-8048-3C1316F9B699}" destId="{9F2EF5A8-17F0-475A-B633-DF9B16F129B6}" srcOrd="1" destOrd="0" parTransId="{BC152DC7-0E0E-4C60-B68B-D7C700A109C0}" sibTransId="{8586A968-E8CC-4D9E-9E26-D337DBDEE78B}"/>
    <dgm:cxn modelId="{1B1501CA-8FB6-42B7-8659-B704FF6CE73B}" type="presOf" srcId="{9F2EF5A8-17F0-475A-B633-DF9B16F129B6}" destId="{B9F65E9D-B130-4F6C-9341-0E41A7755E41}" srcOrd="0" destOrd="0" presId="urn:microsoft.com/office/officeart/2005/8/layout/cycle8"/>
    <dgm:cxn modelId="{1B2CD7D6-B936-44F2-A21B-332C8531A510}" srcId="{6FB71061-8502-40A7-8048-3C1316F9B699}" destId="{4B9808AF-1999-444F-8C8C-B8FAEE57898F}" srcOrd="0" destOrd="0" parTransId="{696C6699-9AAA-4D47-9564-0E5B621E6E59}" sibTransId="{D02A3658-8D9A-4E84-9F43-0D8E340F362A}"/>
    <dgm:cxn modelId="{524C34FF-9CD3-401F-8ACC-6B022D5CD4A6}" type="presParOf" srcId="{95731097-44EC-4F2F-BCA9-8AD459A07F41}" destId="{3A045729-AFCC-4DB8-877F-B13F062C54A8}" srcOrd="0" destOrd="0" presId="urn:microsoft.com/office/officeart/2005/8/layout/cycle8"/>
    <dgm:cxn modelId="{7B6839A4-2B40-465A-A0BA-656A1E5D4D77}" type="presParOf" srcId="{95731097-44EC-4F2F-BCA9-8AD459A07F41}" destId="{9F6171AB-6A4D-41B9-A206-55E6A167906F}" srcOrd="1" destOrd="0" presId="urn:microsoft.com/office/officeart/2005/8/layout/cycle8"/>
    <dgm:cxn modelId="{CC25C069-5270-4871-A0D9-B5ECB1BA538C}" type="presParOf" srcId="{95731097-44EC-4F2F-BCA9-8AD459A07F41}" destId="{89A11A75-DB55-4594-9985-D434F45703D4}" srcOrd="2" destOrd="0" presId="urn:microsoft.com/office/officeart/2005/8/layout/cycle8"/>
    <dgm:cxn modelId="{3A3D1AC5-C74F-442D-9988-FC11EB4F6865}" type="presParOf" srcId="{95731097-44EC-4F2F-BCA9-8AD459A07F41}" destId="{28875D0D-CDDD-45AC-AA98-DC28A9BA69D0}" srcOrd="3" destOrd="0" presId="urn:microsoft.com/office/officeart/2005/8/layout/cycle8"/>
    <dgm:cxn modelId="{705B72A4-F86D-425E-9296-25381AAD9A3E}" type="presParOf" srcId="{95731097-44EC-4F2F-BCA9-8AD459A07F41}" destId="{B9F65E9D-B130-4F6C-9341-0E41A7755E41}" srcOrd="4" destOrd="0" presId="urn:microsoft.com/office/officeart/2005/8/layout/cycle8"/>
    <dgm:cxn modelId="{2A8EFF59-4C13-4545-9300-85ED280A5D01}" type="presParOf" srcId="{95731097-44EC-4F2F-BCA9-8AD459A07F41}" destId="{C765D29A-ECFC-4C1C-B1A9-0DB4196D48BF}" srcOrd="5" destOrd="0" presId="urn:microsoft.com/office/officeart/2005/8/layout/cycle8"/>
    <dgm:cxn modelId="{2ECA7AE0-F1F3-4A4A-B14D-41E1B39C5F09}" type="presParOf" srcId="{95731097-44EC-4F2F-BCA9-8AD459A07F41}" destId="{ABE0F1F8-53DC-4552-8D16-E3A99EEC3C1D}" srcOrd="6" destOrd="0" presId="urn:microsoft.com/office/officeart/2005/8/layout/cycle8"/>
    <dgm:cxn modelId="{7102F936-7F1B-4893-B679-EB2E5F061224}" type="presParOf" srcId="{95731097-44EC-4F2F-BCA9-8AD459A07F41}" destId="{DC45B55B-AF15-46FB-B594-C5260CF2F102}" srcOrd="7" destOrd="0" presId="urn:microsoft.com/office/officeart/2005/8/layout/cycle8"/>
    <dgm:cxn modelId="{6FF21246-8112-4C10-A747-7B14911E3940}" type="presParOf" srcId="{95731097-44EC-4F2F-BCA9-8AD459A07F41}" destId="{A380BF01-B129-4660-A68B-4124BB809F5F}" srcOrd="8" destOrd="0" presId="urn:microsoft.com/office/officeart/2005/8/layout/cycle8"/>
    <dgm:cxn modelId="{F3B8E22E-15AB-4C9E-8C1D-12CB9F332046}" type="presParOf" srcId="{95731097-44EC-4F2F-BCA9-8AD459A07F41}" destId="{65994690-5D70-4AA9-8E55-20F86ECB4B1E}" srcOrd="9" destOrd="0" presId="urn:microsoft.com/office/officeart/2005/8/layout/cycle8"/>
    <dgm:cxn modelId="{C98493A4-07A5-4799-A0E9-CE5BA4ED650A}" type="presParOf" srcId="{95731097-44EC-4F2F-BCA9-8AD459A07F41}" destId="{742B4284-4E42-4990-9106-1F5EDF795671}" srcOrd="10" destOrd="0" presId="urn:microsoft.com/office/officeart/2005/8/layout/cycle8"/>
    <dgm:cxn modelId="{0CBE551C-B0DD-4DCF-8045-D8EB09C77ABC}" type="presParOf" srcId="{95731097-44EC-4F2F-BCA9-8AD459A07F41}" destId="{B677A157-5183-4D49-9AFA-1D101E7CB8F8}" srcOrd="11" destOrd="0" presId="urn:microsoft.com/office/officeart/2005/8/layout/cycle8"/>
    <dgm:cxn modelId="{F1CB80A6-DF61-4BBE-A78A-5B65C4F80FF4}" type="presParOf" srcId="{95731097-44EC-4F2F-BCA9-8AD459A07F41}" destId="{334C637F-28C7-4D69-9516-91DC5422BE15}" srcOrd="12" destOrd="0" presId="urn:microsoft.com/office/officeart/2005/8/layout/cycle8"/>
    <dgm:cxn modelId="{884B217B-0060-458C-9C65-92398E213CD9}" type="presParOf" srcId="{95731097-44EC-4F2F-BCA9-8AD459A07F41}" destId="{E743F148-E57F-419C-84CA-A5B61AFFCCE1}" srcOrd="13" destOrd="0" presId="urn:microsoft.com/office/officeart/2005/8/layout/cycle8"/>
    <dgm:cxn modelId="{D0F43F0F-83B7-446B-966E-4A5705A22125}" type="presParOf" srcId="{95731097-44EC-4F2F-BCA9-8AD459A07F41}" destId="{AB73500D-640E-470D-AD1C-F214A0751DFE}" srcOrd="14" destOrd="0" presId="urn:microsoft.com/office/officeart/2005/8/layout/cycle8"/>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FB71061-8502-40A7-8048-3C1316F9B699}" type="doc">
      <dgm:prSet loTypeId="urn:microsoft.com/office/officeart/2005/8/layout/cycle8" loCatId="cycle" qsTypeId="urn:microsoft.com/office/officeart/2005/8/quickstyle/simple1" qsCatId="simple" csTypeId="urn:microsoft.com/office/officeart/2005/8/colors/accent1_2" csCatId="accent1" phldr="1"/>
      <dgm:spPr/>
    </dgm:pt>
    <dgm:pt modelId="{4B9808AF-1999-444F-8C8C-B8FAEE57898F}">
      <dgm:prSet phldrT="[Texte]" custT="1"/>
      <dgm:spPr>
        <a:solidFill>
          <a:srgbClr val="00B050"/>
        </a:solidFill>
      </dgm:spPr>
      <dgm:t>
        <a:bodyPr/>
        <a:lstStyle/>
        <a:p>
          <a:r>
            <a:rPr lang="fr-FR" sz="700"/>
            <a:t>Conception</a:t>
          </a:r>
          <a:endParaRPr lang="fr-FR" sz="300"/>
        </a:p>
      </dgm:t>
    </dgm:pt>
    <dgm:pt modelId="{696C6699-9AAA-4D47-9564-0E5B621E6E59}" type="parTrans" cxnId="{1B2CD7D6-B936-44F2-A21B-332C8531A510}">
      <dgm:prSet/>
      <dgm:spPr/>
      <dgm:t>
        <a:bodyPr/>
        <a:lstStyle/>
        <a:p>
          <a:endParaRPr lang="fr-FR" sz="1200"/>
        </a:p>
      </dgm:t>
    </dgm:pt>
    <dgm:pt modelId="{D02A3658-8D9A-4E84-9F43-0D8E340F362A}" type="sibTrans" cxnId="{1B2CD7D6-B936-44F2-A21B-332C8531A510}">
      <dgm:prSet/>
      <dgm:spPr/>
      <dgm:t>
        <a:bodyPr/>
        <a:lstStyle/>
        <a:p>
          <a:endParaRPr lang="fr-FR" sz="1200"/>
        </a:p>
      </dgm:t>
    </dgm:pt>
    <dgm:pt modelId="{A66999A8-7F50-4EED-AA28-2E57BCF165E8}">
      <dgm:prSet phldrT="[Texte]" custT="1"/>
      <dgm:spPr>
        <a:solidFill>
          <a:srgbClr val="00B050"/>
        </a:solidFill>
      </dgm:spPr>
      <dgm:t>
        <a:bodyPr/>
        <a:lstStyle/>
        <a:p>
          <a:r>
            <a:rPr lang="fr-FR" sz="700"/>
            <a:t>Tests</a:t>
          </a:r>
        </a:p>
      </dgm:t>
    </dgm:pt>
    <dgm:pt modelId="{03CF89E6-B14B-43D8-A4B3-EABA60B4FD39}" type="parTrans" cxnId="{7E5687AE-F0F5-43FD-BEAF-6300EDB4B391}">
      <dgm:prSet/>
      <dgm:spPr/>
      <dgm:t>
        <a:bodyPr/>
        <a:lstStyle/>
        <a:p>
          <a:endParaRPr lang="fr-FR"/>
        </a:p>
      </dgm:t>
    </dgm:pt>
    <dgm:pt modelId="{6CB137AA-D273-4D48-8C93-4AF4A62ED269}" type="sibTrans" cxnId="{7E5687AE-F0F5-43FD-BEAF-6300EDB4B391}">
      <dgm:prSet/>
      <dgm:spPr/>
      <dgm:t>
        <a:bodyPr/>
        <a:lstStyle/>
        <a:p>
          <a:endParaRPr lang="fr-FR"/>
        </a:p>
      </dgm:t>
    </dgm:pt>
    <dgm:pt modelId="{9F2EF5A8-17F0-475A-B633-DF9B16F129B6}">
      <dgm:prSet phldrT="[Texte]" custT="1"/>
      <dgm:spPr>
        <a:solidFill>
          <a:srgbClr val="00B050"/>
        </a:solidFill>
      </dgm:spPr>
      <dgm:t>
        <a:bodyPr/>
        <a:lstStyle/>
        <a:p>
          <a:r>
            <a:rPr lang="fr-FR" sz="700"/>
            <a:t>Réalisation</a:t>
          </a:r>
          <a:endParaRPr lang="fr-FR" sz="300"/>
        </a:p>
      </dgm:t>
    </dgm:pt>
    <dgm:pt modelId="{BC152DC7-0E0E-4C60-B68B-D7C700A109C0}" type="parTrans" cxnId="{CB55AFB7-FB69-446E-82BE-2488D18F0E94}">
      <dgm:prSet/>
      <dgm:spPr/>
      <dgm:t>
        <a:bodyPr/>
        <a:lstStyle/>
        <a:p>
          <a:endParaRPr lang="fr-FR"/>
        </a:p>
      </dgm:t>
    </dgm:pt>
    <dgm:pt modelId="{8586A968-E8CC-4D9E-9E26-D337DBDEE78B}" type="sibTrans" cxnId="{CB55AFB7-FB69-446E-82BE-2488D18F0E94}">
      <dgm:prSet/>
      <dgm:spPr/>
      <dgm:t>
        <a:bodyPr/>
        <a:lstStyle/>
        <a:p>
          <a:endParaRPr lang="fr-FR"/>
        </a:p>
      </dgm:t>
    </dgm:pt>
    <dgm:pt modelId="{95731097-44EC-4F2F-BCA9-8AD459A07F41}" type="pres">
      <dgm:prSet presAssocID="{6FB71061-8502-40A7-8048-3C1316F9B699}" presName="compositeShape" presStyleCnt="0">
        <dgm:presLayoutVars>
          <dgm:chMax val="7"/>
          <dgm:dir/>
          <dgm:resizeHandles val="exact"/>
        </dgm:presLayoutVars>
      </dgm:prSet>
      <dgm:spPr/>
    </dgm:pt>
    <dgm:pt modelId="{3A045729-AFCC-4DB8-877F-B13F062C54A8}" type="pres">
      <dgm:prSet presAssocID="{6FB71061-8502-40A7-8048-3C1316F9B699}" presName="wedge1" presStyleLbl="node1" presStyleIdx="0" presStyleCnt="3"/>
      <dgm:spPr/>
    </dgm:pt>
    <dgm:pt modelId="{9F6171AB-6A4D-41B9-A206-55E6A167906F}" type="pres">
      <dgm:prSet presAssocID="{6FB71061-8502-40A7-8048-3C1316F9B699}" presName="dummy1a" presStyleCnt="0"/>
      <dgm:spPr/>
    </dgm:pt>
    <dgm:pt modelId="{89A11A75-DB55-4594-9985-D434F45703D4}" type="pres">
      <dgm:prSet presAssocID="{6FB71061-8502-40A7-8048-3C1316F9B699}" presName="dummy1b" presStyleCnt="0"/>
      <dgm:spPr/>
    </dgm:pt>
    <dgm:pt modelId="{28875D0D-CDDD-45AC-AA98-DC28A9BA69D0}" type="pres">
      <dgm:prSet presAssocID="{6FB71061-8502-40A7-8048-3C1316F9B699}" presName="wedge1Tx" presStyleLbl="node1" presStyleIdx="0" presStyleCnt="3">
        <dgm:presLayoutVars>
          <dgm:chMax val="0"/>
          <dgm:chPref val="0"/>
          <dgm:bulletEnabled val="1"/>
        </dgm:presLayoutVars>
      </dgm:prSet>
      <dgm:spPr/>
    </dgm:pt>
    <dgm:pt modelId="{B9F65E9D-B130-4F6C-9341-0E41A7755E41}" type="pres">
      <dgm:prSet presAssocID="{6FB71061-8502-40A7-8048-3C1316F9B699}" presName="wedge2" presStyleLbl="node1" presStyleIdx="1" presStyleCnt="3"/>
      <dgm:spPr/>
    </dgm:pt>
    <dgm:pt modelId="{C765D29A-ECFC-4C1C-B1A9-0DB4196D48BF}" type="pres">
      <dgm:prSet presAssocID="{6FB71061-8502-40A7-8048-3C1316F9B699}" presName="dummy2a" presStyleCnt="0"/>
      <dgm:spPr/>
    </dgm:pt>
    <dgm:pt modelId="{ABE0F1F8-53DC-4552-8D16-E3A99EEC3C1D}" type="pres">
      <dgm:prSet presAssocID="{6FB71061-8502-40A7-8048-3C1316F9B699}" presName="dummy2b" presStyleCnt="0"/>
      <dgm:spPr/>
    </dgm:pt>
    <dgm:pt modelId="{DC45B55B-AF15-46FB-B594-C5260CF2F102}" type="pres">
      <dgm:prSet presAssocID="{6FB71061-8502-40A7-8048-3C1316F9B699}" presName="wedge2Tx" presStyleLbl="node1" presStyleIdx="1" presStyleCnt="3">
        <dgm:presLayoutVars>
          <dgm:chMax val="0"/>
          <dgm:chPref val="0"/>
          <dgm:bulletEnabled val="1"/>
        </dgm:presLayoutVars>
      </dgm:prSet>
      <dgm:spPr/>
    </dgm:pt>
    <dgm:pt modelId="{A380BF01-B129-4660-A68B-4124BB809F5F}" type="pres">
      <dgm:prSet presAssocID="{6FB71061-8502-40A7-8048-3C1316F9B699}" presName="wedge3" presStyleLbl="node1" presStyleIdx="2" presStyleCnt="3"/>
      <dgm:spPr/>
    </dgm:pt>
    <dgm:pt modelId="{65994690-5D70-4AA9-8E55-20F86ECB4B1E}" type="pres">
      <dgm:prSet presAssocID="{6FB71061-8502-40A7-8048-3C1316F9B699}" presName="dummy3a" presStyleCnt="0"/>
      <dgm:spPr/>
    </dgm:pt>
    <dgm:pt modelId="{742B4284-4E42-4990-9106-1F5EDF795671}" type="pres">
      <dgm:prSet presAssocID="{6FB71061-8502-40A7-8048-3C1316F9B699}" presName="dummy3b" presStyleCnt="0"/>
      <dgm:spPr/>
    </dgm:pt>
    <dgm:pt modelId="{B677A157-5183-4D49-9AFA-1D101E7CB8F8}" type="pres">
      <dgm:prSet presAssocID="{6FB71061-8502-40A7-8048-3C1316F9B699}" presName="wedge3Tx" presStyleLbl="node1" presStyleIdx="2" presStyleCnt="3">
        <dgm:presLayoutVars>
          <dgm:chMax val="0"/>
          <dgm:chPref val="0"/>
          <dgm:bulletEnabled val="1"/>
        </dgm:presLayoutVars>
      </dgm:prSet>
      <dgm:spPr/>
    </dgm:pt>
    <dgm:pt modelId="{334C637F-28C7-4D69-9516-91DC5422BE15}" type="pres">
      <dgm:prSet presAssocID="{D02A3658-8D9A-4E84-9F43-0D8E340F362A}" presName="arrowWedge1" presStyleLbl="fgSibTrans2D1" presStyleIdx="0" presStyleCnt="3"/>
      <dgm:spPr>
        <a:solidFill>
          <a:srgbClr val="92D050"/>
        </a:solidFill>
      </dgm:spPr>
    </dgm:pt>
    <dgm:pt modelId="{E743F148-E57F-419C-84CA-A5B61AFFCCE1}" type="pres">
      <dgm:prSet presAssocID="{8586A968-E8CC-4D9E-9E26-D337DBDEE78B}" presName="arrowWedge2" presStyleLbl="fgSibTrans2D1" presStyleIdx="1" presStyleCnt="3"/>
      <dgm:spPr>
        <a:solidFill>
          <a:srgbClr val="92D050"/>
        </a:solidFill>
      </dgm:spPr>
    </dgm:pt>
    <dgm:pt modelId="{AB73500D-640E-470D-AD1C-F214A0751DFE}" type="pres">
      <dgm:prSet presAssocID="{6CB137AA-D273-4D48-8C93-4AF4A62ED269}" presName="arrowWedge3" presStyleLbl="fgSibTrans2D1" presStyleIdx="2" presStyleCnt="3"/>
      <dgm:spPr>
        <a:solidFill>
          <a:srgbClr val="92D050"/>
        </a:solidFill>
      </dgm:spPr>
    </dgm:pt>
  </dgm:ptLst>
  <dgm:cxnLst>
    <dgm:cxn modelId="{44FBD315-8798-4B60-BBD2-39C94406BF2B}" type="presOf" srcId="{6FB71061-8502-40A7-8048-3C1316F9B699}" destId="{95731097-44EC-4F2F-BCA9-8AD459A07F41}" srcOrd="0" destOrd="0" presId="urn:microsoft.com/office/officeart/2005/8/layout/cycle8"/>
    <dgm:cxn modelId="{B7A4DD2E-AD50-4A2E-BAE0-DE88E968649C}" type="presOf" srcId="{4B9808AF-1999-444F-8C8C-B8FAEE57898F}" destId="{28875D0D-CDDD-45AC-AA98-DC28A9BA69D0}" srcOrd="1" destOrd="0" presId="urn:microsoft.com/office/officeart/2005/8/layout/cycle8"/>
    <dgm:cxn modelId="{EB052432-12BE-460A-96C6-0EC52B994AA1}" type="presOf" srcId="{A66999A8-7F50-4EED-AA28-2E57BCF165E8}" destId="{A380BF01-B129-4660-A68B-4124BB809F5F}" srcOrd="0" destOrd="0" presId="urn:microsoft.com/office/officeart/2005/8/layout/cycle8"/>
    <dgm:cxn modelId="{758CBA41-1BA0-4B85-9B8E-3291D090290D}" type="presOf" srcId="{A66999A8-7F50-4EED-AA28-2E57BCF165E8}" destId="{B677A157-5183-4D49-9AFA-1D101E7CB8F8}" srcOrd="1" destOrd="0" presId="urn:microsoft.com/office/officeart/2005/8/layout/cycle8"/>
    <dgm:cxn modelId="{9F8FF14A-6FDB-4EDE-ABD2-79AC6CE20D93}" type="presOf" srcId="{9F2EF5A8-17F0-475A-B633-DF9B16F129B6}" destId="{DC45B55B-AF15-46FB-B594-C5260CF2F102}" srcOrd="1" destOrd="0" presId="urn:microsoft.com/office/officeart/2005/8/layout/cycle8"/>
    <dgm:cxn modelId="{F63E8071-8EC7-47CF-8FA5-CFE149A66392}" type="presOf" srcId="{4B9808AF-1999-444F-8C8C-B8FAEE57898F}" destId="{3A045729-AFCC-4DB8-877F-B13F062C54A8}" srcOrd="0" destOrd="0" presId="urn:microsoft.com/office/officeart/2005/8/layout/cycle8"/>
    <dgm:cxn modelId="{7E5687AE-F0F5-43FD-BEAF-6300EDB4B391}" srcId="{6FB71061-8502-40A7-8048-3C1316F9B699}" destId="{A66999A8-7F50-4EED-AA28-2E57BCF165E8}" srcOrd="2" destOrd="0" parTransId="{03CF89E6-B14B-43D8-A4B3-EABA60B4FD39}" sibTransId="{6CB137AA-D273-4D48-8C93-4AF4A62ED269}"/>
    <dgm:cxn modelId="{CB55AFB7-FB69-446E-82BE-2488D18F0E94}" srcId="{6FB71061-8502-40A7-8048-3C1316F9B699}" destId="{9F2EF5A8-17F0-475A-B633-DF9B16F129B6}" srcOrd="1" destOrd="0" parTransId="{BC152DC7-0E0E-4C60-B68B-D7C700A109C0}" sibTransId="{8586A968-E8CC-4D9E-9E26-D337DBDEE78B}"/>
    <dgm:cxn modelId="{1B1501CA-8FB6-42B7-8659-B704FF6CE73B}" type="presOf" srcId="{9F2EF5A8-17F0-475A-B633-DF9B16F129B6}" destId="{B9F65E9D-B130-4F6C-9341-0E41A7755E41}" srcOrd="0" destOrd="0" presId="urn:microsoft.com/office/officeart/2005/8/layout/cycle8"/>
    <dgm:cxn modelId="{1B2CD7D6-B936-44F2-A21B-332C8531A510}" srcId="{6FB71061-8502-40A7-8048-3C1316F9B699}" destId="{4B9808AF-1999-444F-8C8C-B8FAEE57898F}" srcOrd="0" destOrd="0" parTransId="{696C6699-9AAA-4D47-9564-0E5B621E6E59}" sibTransId="{D02A3658-8D9A-4E84-9F43-0D8E340F362A}"/>
    <dgm:cxn modelId="{524C34FF-9CD3-401F-8ACC-6B022D5CD4A6}" type="presParOf" srcId="{95731097-44EC-4F2F-BCA9-8AD459A07F41}" destId="{3A045729-AFCC-4DB8-877F-B13F062C54A8}" srcOrd="0" destOrd="0" presId="urn:microsoft.com/office/officeart/2005/8/layout/cycle8"/>
    <dgm:cxn modelId="{7B6839A4-2B40-465A-A0BA-656A1E5D4D77}" type="presParOf" srcId="{95731097-44EC-4F2F-BCA9-8AD459A07F41}" destId="{9F6171AB-6A4D-41B9-A206-55E6A167906F}" srcOrd="1" destOrd="0" presId="urn:microsoft.com/office/officeart/2005/8/layout/cycle8"/>
    <dgm:cxn modelId="{CC25C069-5270-4871-A0D9-B5ECB1BA538C}" type="presParOf" srcId="{95731097-44EC-4F2F-BCA9-8AD459A07F41}" destId="{89A11A75-DB55-4594-9985-D434F45703D4}" srcOrd="2" destOrd="0" presId="urn:microsoft.com/office/officeart/2005/8/layout/cycle8"/>
    <dgm:cxn modelId="{3A3D1AC5-C74F-442D-9988-FC11EB4F6865}" type="presParOf" srcId="{95731097-44EC-4F2F-BCA9-8AD459A07F41}" destId="{28875D0D-CDDD-45AC-AA98-DC28A9BA69D0}" srcOrd="3" destOrd="0" presId="urn:microsoft.com/office/officeart/2005/8/layout/cycle8"/>
    <dgm:cxn modelId="{705B72A4-F86D-425E-9296-25381AAD9A3E}" type="presParOf" srcId="{95731097-44EC-4F2F-BCA9-8AD459A07F41}" destId="{B9F65E9D-B130-4F6C-9341-0E41A7755E41}" srcOrd="4" destOrd="0" presId="urn:microsoft.com/office/officeart/2005/8/layout/cycle8"/>
    <dgm:cxn modelId="{2A8EFF59-4C13-4545-9300-85ED280A5D01}" type="presParOf" srcId="{95731097-44EC-4F2F-BCA9-8AD459A07F41}" destId="{C765D29A-ECFC-4C1C-B1A9-0DB4196D48BF}" srcOrd="5" destOrd="0" presId="urn:microsoft.com/office/officeart/2005/8/layout/cycle8"/>
    <dgm:cxn modelId="{2ECA7AE0-F1F3-4A4A-B14D-41E1B39C5F09}" type="presParOf" srcId="{95731097-44EC-4F2F-BCA9-8AD459A07F41}" destId="{ABE0F1F8-53DC-4552-8D16-E3A99EEC3C1D}" srcOrd="6" destOrd="0" presId="urn:microsoft.com/office/officeart/2005/8/layout/cycle8"/>
    <dgm:cxn modelId="{7102F936-7F1B-4893-B679-EB2E5F061224}" type="presParOf" srcId="{95731097-44EC-4F2F-BCA9-8AD459A07F41}" destId="{DC45B55B-AF15-46FB-B594-C5260CF2F102}" srcOrd="7" destOrd="0" presId="urn:microsoft.com/office/officeart/2005/8/layout/cycle8"/>
    <dgm:cxn modelId="{6FF21246-8112-4C10-A747-7B14911E3940}" type="presParOf" srcId="{95731097-44EC-4F2F-BCA9-8AD459A07F41}" destId="{A380BF01-B129-4660-A68B-4124BB809F5F}" srcOrd="8" destOrd="0" presId="urn:microsoft.com/office/officeart/2005/8/layout/cycle8"/>
    <dgm:cxn modelId="{F3B8E22E-15AB-4C9E-8C1D-12CB9F332046}" type="presParOf" srcId="{95731097-44EC-4F2F-BCA9-8AD459A07F41}" destId="{65994690-5D70-4AA9-8E55-20F86ECB4B1E}" srcOrd="9" destOrd="0" presId="urn:microsoft.com/office/officeart/2005/8/layout/cycle8"/>
    <dgm:cxn modelId="{C98493A4-07A5-4799-A0E9-CE5BA4ED650A}" type="presParOf" srcId="{95731097-44EC-4F2F-BCA9-8AD459A07F41}" destId="{742B4284-4E42-4990-9106-1F5EDF795671}" srcOrd="10" destOrd="0" presId="urn:microsoft.com/office/officeart/2005/8/layout/cycle8"/>
    <dgm:cxn modelId="{0CBE551C-B0DD-4DCF-8045-D8EB09C77ABC}" type="presParOf" srcId="{95731097-44EC-4F2F-BCA9-8AD459A07F41}" destId="{B677A157-5183-4D49-9AFA-1D101E7CB8F8}" srcOrd="11" destOrd="0" presId="urn:microsoft.com/office/officeart/2005/8/layout/cycle8"/>
    <dgm:cxn modelId="{F1CB80A6-DF61-4BBE-A78A-5B65C4F80FF4}" type="presParOf" srcId="{95731097-44EC-4F2F-BCA9-8AD459A07F41}" destId="{334C637F-28C7-4D69-9516-91DC5422BE15}" srcOrd="12" destOrd="0" presId="urn:microsoft.com/office/officeart/2005/8/layout/cycle8"/>
    <dgm:cxn modelId="{884B217B-0060-458C-9C65-92398E213CD9}" type="presParOf" srcId="{95731097-44EC-4F2F-BCA9-8AD459A07F41}" destId="{E743F148-E57F-419C-84CA-A5B61AFFCCE1}" srcOrd="13" destOrd="0" presId="urn:microsoft.com/office/officeart/2005/8/layout/cycle8"/>
    <dgm:cxn modelId="{D0F43F0F-83B7-446B-966E-4A5705A22125}" type="presParOf" srcId="{95731097-44EC-4F2F-BCA9-8AD459A07F41}" destId="{AB73500D-640E-470D-AD1C-F214A0751DFE}" srcOrd="14" destOrd="0" presId="urn:microsoft.com/office/officeart/2005/8/layout/cycle8"/>
  </dgm:cxnLst>
  <dgm:bg>
    <a:noFill/>
  </dgm:bg>
  <dgm:whole/>
  <dgm:extLst>
    <a:ext uri="http://schemas.microsoft.com/office/drawing/2008/diagram">
      <dsp:dataModelExt xmlns:dsp="http://schemas.microsoft.com/office/drawing/2008/diagram" relId="rId1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FB71061-8502-40A7-8048-3C1316F9B699}" type="doc">
      <dgm:prSet loTypeId="urn:microsoft.com/office/officeart/2005/8/layout/cycle8" loCatId="cycle" qsTypeId="urn:microsoft.com/office/officeart/2005/8/quickstyle/simple1" qsCatId="simple" csTypeId="urn:microsoft.com/office/officeart/2005/8/colors/accent1_2" csCatId="accent1" phldr="1"/>
      <dgm:spPr/>
    </dgm:pt>
    <dgm:pt modelId="{4B9808AF-1999-444F-8C8C-B8FAEE57898F}">
      <dgm:prSet phldrT="[Texte]" custT="1"/>
      <dgm:spPr>
        <a:solidFill>
          <a:srgbClr val="00B050"/>
        </a:solidFill>
      </dgm:spPr>
      <dgm:t>
        <a:bodyPr/>
        <a:lstStyle/>
        <a:p>
          <a:r>
            <a:rPr lang="fr-FR" sz="700"/>
            <a:t>Conception</a:t>
          </a:r>
          <a:endParaRPr lang="fr-FR" sz="300"/>
        </a:p>
      </dgm:t>
    </dgm:pt>
    <dgm:pt modelId="{696C6699-9AAA-4D47-9564-0E5B621E6E59}" type="parTrans" cxnId="{1B2CD7D6-B936-44F2-A21B-332C8531A510}">
      <dgm:prSet/>
      <dgm:spPr/>
      <dgm:t>
        <a:bodyPr/>
        <a:lstStyle/>
        <a:p>
          <a:endParaRPr lang="fr-FR" sz="1200"/>
        </a:p>
      </dgm:t>
    </dgm:pt>
    <dgm:pt modelId="{D02A3658-8D9A-4E84-9F43-0D8E340F362A}" type="sibTrans" cxnId="{1B2CD7D6-B936-44F2-A21B-332C8531A510}">
      <dgm:prSet/>
      <dgm:spPr/>
      <dgm:t>
        <a:bodyPr/>
        <a:lstStyle/>
        <a:p>
          <a:endParaRPr lang="fr-FR" sz="1200"/>
        </a:p>
      </dgm:t>
    </dgm:pt>
    <dgm:pt modelId="{A66999A8-7F50-4EED-AA28-2E57BCF165E8}">
      <dgm:prSet phldrT="[Texte]" custT="1"/>
      <dgm:spPr>
        <a:solidFill>
          <a:srgbClr val="00B050"/>
        </a:solidFill>
      </dgm:spPr>
      <dgm:t>
        <a:bodyPr/>
        <a:lstStyle/>
        <a:p>
          <a:r>
            <a:rPr lang="fr-FR" sz="700"/>
            <a:t>Tests</a:t>
          </a:r>
        </a:p>
      </dgm:t>
    </dgm:pt>
    <dgm:pt modelId="{03CF89E6-B14B-43D8-A4B3-EABA60B4FD39}" type="parTrans" cxnId="{7E5687AE-F0F5-43FD-BEAF-6300EDB4B391}">
      <dgm:prSet/>
      <dgm:spPr/>
      <dgm:t>
        <a:bodyPr/>
        <a:lstStyle/>
        <a:p>
          <a:endParaRPr lang="fr-FR"/>
        </a:p>
      </dgm:t>
    </dgm:pt>
    <dgm:pt modelId="{6CB137AA-D273-4D48-8C93-4AF4A62ED269}" type="sibTrans" cxnId="{7E5687AE-F0F5-43FD-BEAF-6300EDB4B391}">
      <dgm:prSet/>
      <dgm:spPr/>
      <dgm:t>
        <a:bodyPr/>
        <a:lstStyle/>
        <a:p>
          <a:endParaRPr lang="fr-FR"/>
        </a:p>
      </dgm:t>
    </dgm:pt>
    <dgm:pt modelId="{9F2EF5A8-17F0-475A-B633-DF9B16F129B6}">
      <dgm:prSet phldrT="[Texte]" custT="1"/>
      <dgm:spPr>
        <a:solidFill>
          <a:srgbClr val="00B050"/>
        </a:solidFill>
      </dgm:spPr>
      <dgm:t>
        <a:bodyPr/>
        <a:lstStyle/>
        <a:p>
          <a:r>
            <a:rPr lang="fr-FR" sz="700"/>
            <a:t>Réalisation</a:t>
          </a:r>
          <a:endParaRPr lang="fr-FR" sz="300"/>
        </a:p>
      </dgm:t>
    </dgm:pt>
    <dgm:pt modelId="{BC152DC7-0E0E-4C60-B68B-D7C700A109C0}" type="parTrans" cxnId="{CB55AFB7-FB69-446E-82BE-2488D18F0E94}">
      <dgm:prSet/>
      <dgm:spPr/>
      <dgm:t>
        <a:bodyPr/>
        <a:lstStyle/>
        <a:p>
          <a:endParaRPr lang="fr-FR"/>
        </a:p>
      </dgm:t>
    </dgm:pt>
    <dgm:pt modelId="{8586A968-E8CC-4D9E-9E26-D337DBDEE78B}" type="sibTrans" cxnId="{CB55AFB7-FB69-446E-82BE-2488D18F0E94}">
      <dgm:prSet/>
      <dgm:spPr/>
      <dgm:t>
        <a:bodyPr/>
        <a:lstStyle/>
        <a:p>
          <a:endParaRPr lang="fr-FR"/>
        </a:p>
      </dgm:t>
    </dgm:pt>
    <dgm:pt modelId="{95731097-44EC-4F2F-BCA9-8AD459A07F41}" type="pres">
      <dgm:prSet presAssocID="{6FB71061-8502-40A7-8048-3C1316F9B699}" presName="compositeShape" presStyleCnt="0">
        <dgm:presLayoutVars>
          <dgm:chMax val="7"/>
          <dgm:dir/>
          <dgm:resizeHandles val="exact"/>
        </dgm:presLayoutVars>
      </dgm:prSet>
      <dgm:spPr/>
    </dgm:pt>
    <dgm:pt modelId="{3A045729-AFCC-4DB8-877F-B13F062C54A8}" type="pres">
      <dgm:prSet presAssocID="{6FB71061-8502-40A7-8048-3C1316F9B699}" presName="wedge1" presStyleLbl="node1" presStyleIdx="0" presStyleCnt="3"/>
      <dgm:spPr/>
    </dgm:pt>
    <dgm:pt modelId="{9F6171AB-6A4D-41B9-A206-55E6A167906F}" type="pres">
      <dgm:prSet presAssocID="{6FB71061-8502-40A7-8048-3C1316F9B699}" presName="dummy1a" presStyleCnt="0"/>
      <dgm:spPr/>
    </dgm:pt>
    <dgm:pt modelId="{89A11A75-DB55-4594-9985-D434F45703D4}" type="pres">
      <dgm:prSet presAssocID="{6FB71061-8502-40A7-8048-3C1316F9B699}" presName="dummy1b" presStyleCnt="0"/>
      <dgm:spPr/>
    </dgm:pt>
    <dgm:pt modelId="{28875D0D-CDDD-45AC-AA98-DC28A9BA69D0}" type="pres">
      <dgm:prSet presAssocID="{6FB71061-8502-40A7-8048-3C1316F9B699}" presName="wedge1Tx" presStyleLbl="node1" presStyleIdx="0" presStyleCnt="3">
        <dgm:presLayoutVars>
          <dgm:chMax val="0"/>
          <dgm:chPref val="0"/>
          <dgm:bulletEnabled val="1"/>
        </dgm:presLayoutVars>
      </dgm:prSet>
      <dgm:spPr/>
    </dgm:pt>
    <dgm:pt modelId="{B9F65E9D-B130-4F6C-9341-0E41A7755E41}" type="pres">
      <dgm:prSet presAssocID="{6FB71061-8502-40A7-8048-3C1316F9B699}" presName="wedge2" presStyleLbl="node1" presStyleIdx="1" presStyleCnt="3"/>
      <dgm:spPr/>
    </dgm:pt>
    <dgm:pt modelId="{C765D29A-ECFC-4C1C-B1A9-0DB4196D48BF}" type="pres">
      <dgm:prSet presAssocID="{6FB71061-8502-40A7-8048-3C1316F9B699}" presName="dummy2a" presStyleCnt="0"/>
      <dgm:spPr/>
    </dgm:pt>
    <dgm:pt modelId="{ABE0F1F8-53DC-4552-8D16-E3A99EEC3C1D}" type="pres">
      <dgm:prSet presAssocID="{6FB71061-8502-40A7-8048-3C1316F9B699}" presName="dummy2b" presStyleCnt="0"/>
      <dgm:spPr/>
    </dgm:pt>
    <dgm:pt modelId="{DC45B55B-AF15-46FB-B594-C5260CF2F102}" type="pres">
      <dgm:prSet presAssocID="{6FB71061-8502-40A7-8048-3C1316F9B699}" presName="wedge2Tx" presStyleLbl="node1" presStyleIdx="1" presStyleCnt="3">
        <dgm:presLayoutVars>
          <dgm:chMax val="0"/>
          <dgm:chPref val="0"/>
          <dgm:bulletEnabled val="1"/>
        </dgm:presLayoutVars>
      </dgm:prSet>
      <dgm:spPr/>
    </dgm:pt>
    <dgm:pt modelId="{A380BF01-B129-4660-A68B-4124BB809F5F}" type="pres">
      <dgm:prSet presAssocID="{6FB71061-8502-40A7-8048-3C1316F9B699}" presName="wedge3" presStyleLbl="node1" presStyleIdx="2" presStyleCnt="3"/>
      <dgm:spPr/>
    </dgm:pt>
    <dgm:pt modelId="{65994690-5D70-4AA9-8E55-20F86ECB4B1E}" type="pres">
      <dgm:prSet presAssocID="{6FB71061-8502-40A7-8048-3C1316F9B699}" presName="dummy3a" presStyleCnt="0"/>
      <dgm:spPr/>
    </dgm:pt>
    <dgm:pt modelId="{742B4284-4E42-4990-9106-1F5EDF795671}" type="pres">
      <dgm:prSet presAssocID="{6FB71061-8502-40A7-8048-3C1316F9B699}" presName="dummy3b" presStyleCnt="0"/>
      <dgm:spPr/>
    </dgm:pt>
    <dgm:pt modelId="{B677A157-5183-4D49-9AFA-1D101E7CB8F8}" type="pres">
      <dgm:prSet presAssocID="{6FB71061-8502-40A7-8048-3C1316F9B699}" presName="wedge3Tx" presStyleLbl="node1" presStyleIdx="2" presStyleCnt="3">
        <dgm:presLayoutVars>
          <dgm:chMax val="0"/>
          <dgm:chPref val="0"/>
          <dgm:bulletEnabled val="1"/>
        </dgm:presLayoutVars>
      </dgm:prSet>
      <dgm:spPr/>
    </dgm:pt>
    <dgm:pt modelId="{334C637F-28C7-4D69-9516-91DC5422BE15}" type="pres">
      <dgm:prSet presAssocID="{D02A3658-8D9A-4E84-9F43-0D8E340F362A}" presName="arrowWedge1" presStyleLbl="fgSibTrans2D1" presStyleIdx="0" presStyleCnt="3"/>
      <dgm:spPr>
        <a:solidFill>
          <a:srgbClr val="92D050"/>
        </a:solidFill>
      </dgm:spPr>
    </dgm:pt>
    <dgm:pt modelId="{E743F148-E57F-419C-84CA-A5B61AFFCCE1}" type="pres">
      <dgm:prSet presAssocID="{8586A968-E8CC-4D9E-9E26-D337DBDEE78B}" presName="arrowWedge2" presStyleLbl="fgSibTrans2D1" presStyleIdx="1" presStyleCnt="3"/>
      <dgm:spPr>
        <a:solidFill>
          <a:srgbClr val="92D050"/>
        </a:solidFill>
      </dgm:spPr>
    </dgm:pt>
    <dgm:pt modelId="{AB73500D-640E-470D-AD1C-F214A0751DFE}" type="pres">
      <dgm:prSet presAssocID="{6CB137AA-D273-4D48-8C93-4AF4A62ED269}" presName="arrowWedge3" presStyleLbl="fgSibTrans2D1" presStyleIdx="2" presStyleCnt="3"/>
      <dgm:spPr>
        <a:solidFill>
          <a:srgbClr val="92D050"/>
        </a:solidFill>
      </dgm:spPr>
    </dgm:pt>
  </dgm:ptLst>
  <dgm:cxnLst>
    <dgm:cxn modelId="{44FBD315-8798-4B60-BBD2-39C94406BF2B}" type="presOf" srcId="{6FB71061-8502-40A7-8048-3C1316F9B699}" destId="{95731097-44EC-4F2F-BCA9-8AD459A07F41}" srcOrd="0" destOrd="0" presId="urn:microsoft.com/office/officeart/2005/8/layout/cycle8"/>
    <dgm:cxn modelId="{B7A4DD2E-AD50-4A2E-BAE0-DE88E968649C}" type="presOf" srcId="{4B9808AF-1999-444F-8C8C-B8FAEE57898F}" destId="{28875D0D-CDDD-45AC-AA98-DC28A9BA69D0}" srcOrd="1" destOrd="0" presId="urn:microsoft.com/office/officeart/2005/8/layout/cycle8"/>
    <dgm:cxn modelId="{EB052432-12BE-460A-96C6-0EC52B994AA1}" type="presOf" srcId="{A66999A8-7F50-4EED-AA28-2E57BCF165E8}" destId="{A380BF01-B129-4660-A68B-4124BB809F5F}" srcOrd="0" destOrd="0" presId="urn:microsoft.com/office/officeart/2005/8/layout/cycle8"/>
    <dgm:cxn modelId="{758CBA41-1BA0-4B85-9B8E-3291D090290D}" type="presOf" srcId="{A66999A8-7F50-4EED-AA28-2E57BCF165E8}" destId="{B677A157-5183-4D49-9AFA-1D101E7CB8F8}" srcOrd="1" destOrd="0" presId="urn:microsoft.com/office/officeart/2005/8/layout/cycle8"/>
    <dgm:cxn modelId="{9F8FF14A-6FDB-4EDE-ABD2-79AC6CE20D93}" type="presOf" srcId="{9F2EF5A8-17F0-475A-B633-DF9B16F129B6}" destId="{DC45B55B-AF15-46FB-B594-C5260CF2F102}" srcOrd="1" destOrd="0" presId="urn:microsoft.com/office/officeart/2005/8/layout/cycle8"/>
    <dgm:cxn modelId="{F63E8071-8EC7-47CF-8FA5-CFE149A66392}" type="presOf" srcId="{4B9808AF-1999-444F-8C8C-B8FAEE57898F}" destId="{3A045729-AFCC-4DB8-877F-B13F062C54A8}" srcOrd="0" destOrd="0" presId="urn:microsoft.com/office/officeart/2005/8/layout/cycle8"/>
    <dgm:cxn modelId="{7E5687AE-F0F5-43FD-BEAF-6300EDB4B391}" srcId="{6FB71061-8502-40A7-8048-3C1316F9B699}" destId="{A66999A8-7F50-4EED-AA28-2E57BCF165E8}" srcOrd="2" destOrd="0" parTransId="{03CF89E6-B14B-43D8-A4B3-EABA60B4FD39}" sibTransId="{6CB137AA-D273-4D48-8C93-4AF4A62ED269}"/>
    <dgm:cxn modelId="{CB55AFB7-FB69-446E-82BE-2488D18F0E94}" srcId="{6FB71061-8502-40A7-8048-3C1316F9B699}" destId="{9F2EF5A8-17F0-475A-B633-DF9B16F129B6}" srcOrd="1" destOrd="0" parTransId="{BC152DC7-0E0E-4C60-B68B-D7C700A109C0}" sibTransId="{8586A968-E8CC-4D9E-9E26-D337DBDEE78B}"/>
    <dgm:cxn modelId="{1B1501CA-8FB6-42B7-8659-B704FF6CE73B}" type="presOf" srcId="{9F2EF5A8-17F0-475A-B633-DF9B16F129B6}" destId="{B9F65E9D-B130-4F6C-9341-0E41A7755E41}" srcOrd="0" destOrd="0" presId="urn:microsoft.com/office/officeart/2005/8/layout/cycle8"/>
    <dgm:cxn modelId="{1B2CD7D6-B936-44F2-A21B-332C8531A510}" srcId="{6FB71061-8502-40A7-8048-3C1316F9B699}" destId="{4B9808AF-1999-444F-8C8C-B8FAEE57898F}" srcOrd="0" destOrd="0" parTransId="{696C6699-9AAA-4D47-9564-0E5B621E6E59}" sibTransId="{D02A3658-8D9A-4E84-9F43-0D8E340F362A}"/>
    <dgm:cxn modelId="{524C34FF-9CD3-401F-8ACC-6B022D5CD4A6}" type="presParOf" srcId="{95731097-44EC-4F2F-BCA9-8AD459A07F41}" destId="{3A045729-AFCC-4DB8-877F-B13F062C54A8}" srcOrd="0" destOrd="0" presId="urn:microsoft.com/office/officeart/2005/8/layout/cycle8"/>
    <dgm:cxn modelId="{7B6839A4-2B40-465A-A0BA-656A1E5D4D77}" type="presParOf" srcId="{95731097-44EC-4F2F-BCA9-8AD459A07F41}" destId="{9F6171AB-6A4D-41B9-A206-55E6A167906F}" srcOrd="1" destOrd="0" presId="urn:microsoft.com/office/officeart/2005/8/layout/cycle8"/>
    <dgm:cxn modelId="{CC25C069-5270-4871-A0D9-B5ECB1BA538C}" type="presParOf" srcId="{95731097-44EC-4F2F-BCA9-8AD459A07F41}" destId="{89A11A75-DB55-4594-9985-D434F45703D4}" srcOrd="2" destOrd="0" presId="urn:microsoft.com/office/officeart/2005/8/layout/cycle8"/>
    <dgm:cxn modelId="{3A3D1AC5-C74F-442D-9988-FC11EB4F6865}" type="presParOf" srcId="{95731097-44EC-4F2F-BCA9-8AD459A07F41}" destId="{28875D0D-CDDD-45AC-AA98-DC28A9BA69D0}" srcOrd="3" destOrd="0" presId="urn:microsoft.com/office/officeart/2005/8/layout/cycle8"/>
    <dgm:cxn modelId="{705B72A4-F86D-425E-9296-25381AAD9A3E}" type="presParOf" srcId="{95731097-44EC-4F2F-BCA9-8AD459A07F41}" destId="{B9F65E9D-B130-4F6C-9341-0E41A7755E41}" srcOrd="4" destOrd="0" presId="urn:microsoft.com/office/officeart/2005/8/layout/cycle8"/>
    <dgm:cxn modelId="{2A8EFF59-4C13-4545-9300-85ED280A5D01}" type="presParOf" srcId="{95731097-44EC-4F2F-BCA9-8AD459A07F41}" destId="{C765D29A-ECFC-4C1C-B1A9-0DB4196D48BF}" srcOrd="5" destOrd="0" presId="urn:microsoft.com/office/officeart/2005/8/layout/cycle8"/>
    <dgm:cxn modelId="{2ECA7AE0-F1F3-4A4A-B14D-41E1B39C5F09}" type="presParOf" srcId="{95731097-44EC-4F2F-BCA9-8AD459A07F41}" destId="{ABE0F1F8-53DC-4552-8D16-E3A99EEC3C1D}" srcOrd="6" destOrd="0" presId="urn:microsoft.com/office/officeart/2005/8/layout/cycle8"/>
    <dgm:cxn modelId="{7102F936-7F1B-4893-B679-EB2E5F061224}" type="presParOf" srcId="{95731097-44EC-4F2F-BCA9-8AD459A07F41}" destId="{DC45B55B-AF15-46FB-B594-C5260CF2F102}" srcOrd="7" destOrd="0" presId="urn:microsoft.com/office/officeart/2005/8/layout/cycle8"/>
    <dgm:cxn modelId="{6FF21246-8112-4C10-A747-7B14911E3940}" type="presParOf" srcId="{95731097-44EC-4F2F-BCA9-8AD459A07F41}" destId="{A380BF01-B129-4660-A68B-4124BB809F5F}" srcOrd="8" destOrd="0" presId="urn:microsoft.com/office/officeart/2005/8/layout/cycle8"/>
    <dgm:cxn modelId="{F3B8E22E-15AB-4C9E-8C1D-12CB9F332046}" type="presParOf" srcId="{95731097-44EC-4F2F-BCA9-8AD459A07F41}" destId="{65994690-5D70-4AA9-8E55-20F86ECB4B1E}" srcOrd="9" destOrd="0" presId="urn:microsoft.com/office/officeart/2005/8/layout/cycle8"/>
    <dgm:cxn modelId="{C98493A4-07A5-4799-A0E9-CE5BA4ED650A}" type="presParOf" srcId="{95731097-44EC-4F2F-BCA9-8AD459A07F41}" destId="{742B4284-4E42-4990-9106-1F5EDF795671}" srcOrd="10" destOrd="0" presId="urn:microsoft.com/office/officeart/2005/8/layout/cycle8"/>
    <dgm:cxn modelId="{0CBE551C-B0DD-4DCF-8045-D8EB09C77ABC}" type="presParOf" srcId="{95731097-44EC-4F2F-BCA9-8AD459A07F41}" destId="{B677A157-5183-4D49-9AFA-1D101E7CB8F8}" srcOrd="11" destOrd="0" presId="urn:microsoft.com/office/officeart/2005/8/layout/cycle8"/>
    <dgm:cxn modelId="{F1CB80A6-DF61-4BBE-A78A-5B65C4F80FF4}" type="presParOf" srcId="{95731097-44EC-4F2F-BCA9-8AD459A07F41}" destId="{334C637F-28C7-4D69-9516-91DC5422BE15}" srcOrd="12" destOrd="0" presId="urn:microsoft.com/office/officeart/2005/8/layout/cycle8"/>
    <dgm:cxn modelId="{884B217B-0060-458C-9C65-92398E213CD9}" type="presParOf" srcId="{95731097-44EC-4F2F-BCA9-8AD459A07F41}" destId="{E743F148-E57F-419C-84CA-A5B61AFFCCE1}" srcOrd="13" destOrd="0" presId="urn:microsoft.com/office/officeart/2005/8/layout/cycle8"/>
    <dgm:cxn modelId="{D0F43F0F-83B7-446B-966E-4A5705A22125}" type="presParOf" srcId="{95731097-44EC-4F2F-BCA9-8AD459A07F41}" destId="{AB73500D-640E-470D-AD1C-F214A0751DFE}" srcOrd="14" destOrd="0" presId="urn:microsoft.com/office/officeart/2005/8/layout/cycle8"/>
  </dgm:cxnLst>
  <dgm:bg>
    <a:noFill/>
  </dgm:bg>
  <dgm:whole/>
  <dgm:extLst>
    <a:ext uri="http://schemas.microsoft.com/office/drawing/2008/diagram">
      <dsp:dataModelExt xmlns:dsp="http://schemas.microsoft.com/office/drawing/2008/diagram" relId="rId2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4FA4F3-117E-42D2-8602-F9B711B4951F}">
      <dsp:nvSpPr>
        <dsp:cNvPr id="0" name=""/>
        <dsp:cNvSpPr/>
      </dsp:nvSpPr>
      <dsp:spPr>
        <a:xfrm>
          <a:off x="3420" y="0"/>
          <a:ext cx="2807981" cy="248645"/>
        </a:xfrm>
        <a:prstGeom prst="chevron">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66725">
            <a:lnSpc>
              <a:spcPct val="90000"/>
            </a:lnSpc>
            <a:spcBef>
              <a:spcPct val="0"/>
            </a:spcBef>
            <a:spcAft>
              <a:spcPct val="35000"/>
            </a:spcAft>
            <a:buNone/>
          </a:pPr>
          <a:r>
            <a:rPr lang="fr-FR" sz="1050" b="1" kern="1200"/>
            <a:t>Conception</a:t>
          </a:r>
          <a:endParaRPr lang="fr-FR" sz="1400" b="1" kern="1200"/>
        </a:p>
      </dsp:txBody>
      <dsp:txXfrm>
        <a:off x="127743" y="0"/>
        <a:ext cx="2559336" cy="248645"/>
      </dsp:txXfrm>
    </dsp:sp>
    <dsp:sp modelId="{C23C1718-51C1-46FE-B335-D473E13EC38F}">
      <dsp:nvSpPr>
        <dsp:cNvPr id="0" name=""/>
        <dsp:cNvSpPr/>
      </dsp:nvSpPr>
      <dsp:spPr>
        <a:xfrm>
          <a:off x="2476999" y="0"/>
          <a:ext cx="3953820" cy="248645"/>
        </a:xfrm>
        <a:prstGeom prst="chevron">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66725">
            <a:lnSpc>
              <a:spcPct val="90000"/>
            </a:lnSpc>
            <a:spcBef>
              <a:spcPct val="0"/>
            </a:spcBef>
            <a:spcAft>
              <a:spcPct val="35000"/>
            </a:spcAft>
            <a:buNone/>
          </a:pPr>
          <a:r>
            <a:rPr lang="fr-FR" sz="1050" b="1" kern="1200"/>
            <a:t>Réalisation</a:t>
          </a:r>
          <a:endParaRPr lang="fr-FR" sz="1200" b="1" kern="1200"/>
        </a:p>
      </dsp:txBody>
      <dsp:txXfrm>
        <a:off x="2601322" y="0"/>
        <a:ext cx="3705175" cy="248645"/>
      </dsp:txXfrm>
    </dsp:sp>
    <dsp:sp modelId="{382EE189-8AEE-4AE8-854F-15560BDCC01B}">
      <dsp:nvSpPr>
        <dsp:cNvPr id="0" name=""/>
        <dsp:cNvSpPr/>
      </dsp:nvSpPr>
      <dsp:spPr>
        <a:xfrm>
          <a:off x="6060942" y="0"/>
          <a:ext cx="2405016" cy="248645"/>
        </a:xfrm>
        <a:prstGeom prst="chevron">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66725">
            <a:lnSpc>
              <a:spcPct val="90000"/>
            </a:lnSpc>
            <a:spcBef>
              <a:spcPct val="0"/>
            </a:spcBef>
            <a:spcAft>
              <a:spcPct val="35000"/>
            </a:spcAft>
            <a:buNone/>
          </a:pPr>
          <a:r>
            <a:rPr lang="fr-FR" sz="1050" b="1" kern="1200"/>
            <a:t>I &amp; V</a:t>
          </a:r>
        </a:p>
      </dsp:txBody>
      <dsp:txXfrm>
        <a:off x="6185265" y="0"/>
        <a:ext cx="2156371" cy="2486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045729-AFCC-4DB8-877F-B13F062C54A8}">
      <dsp:nvSpPr>
        <dsp:cNvPr id="0" name=""/>
        <dsp:cNvSpPr/>
      </dsp:nvSpPr>
      <dsp:spPr>
        <a:xfrm>
          <a:off x="133185" y="51454"/>
          <a:ext cx="664952" cy="664952"/>
        </a:xfrm>
        <a:prstGeom prst="pie">
          <a:avLst>
            <a:gd name="adj1" fmla="val 16200000"/>
            <a:gd name="adj2" fmla="val 180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fr-FR" sz="700" kern="1200"/>
            <a:t>Conception</a:t>
          </a:r>
          <a:endParaRPr lang="fr-FR" sz="300" kern="1200"/>
        </a:p>
      </dsp:txBody>
      <dsp:txXfrm>
        <a:off x="483631" y="192361"/>
        <a:ext cx="237483" cy="197902"/>
      </dsp:txXfrm>
    </dsp:sp>
    <dsp:sp modelId="{B9F65E9D-B130-4F6C-9341-0E41A7755E41}">
      <dsp:nvSpPr>
        <dsp:cNvPr id="0" name=""/>
        <dsp:cNvSpPr/>
      </dsp:nvSpPr>
      <dsp:spPr>
        <a:xfrm>
          <a:off x="119490" y="75202"/>
          <a:ext cx="664952" cy="664952"/>
        </a:xfrm>
        <a:prstGeom prst="pie">
          <a:avLst>
            <a:gd name="adj1" fmla="val 1800000"/>
            <a:gd name="adj2" fmla="val 900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fr-FR" sz="700" kern="1200"/>
            <a:t>Réalisation</a:t>
          </a:r>
          <a:endParaRPr lang="fr-FR" sz="300" kern="1200"/>
        </a:p>
      </dsp:txBody>
      <dsp:txXfrm>
        <a:off x="277812" y="506630"/>
        <a:ext cx="356224" cy="174154"/>
      </dsp:txXfrm>
    </dsp:sp>
    <dsp:sp modelId="{A380BF01-B129-4660-A68B-4124BB809F5F}">
      <dsp:nvSpPr>
        <dsp:cNvPr id="0" name=""/>
        <dsp:cNvSpPr/>
      </dsp:nvSpPr>
      <dsp:spPr>
        <a:xfrm>
          <a:off x="105795" y="51454"/>
          <a:ext cx="664952" cy="664952"/>
        </a:xfrm>
        <a:prstGeom prst="pie">
          <a:avLst>
            <a:gd name="adj1" fmla="val 9000000"/>
            <a:gd name="adj2" fmla="val 1620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fr-FR" sz="700" kern="1200"/>
            <a:t>Tests</a:t>
          </a:r>
        </a:p>
      </dsp:txBody>
      <dsp:txXfrm>
        <a:off x="182819" y="192361"/>
        <a:ext cx="237483" cy="197902"/>
      </dsp:txXfrm>
    </dsp:sp>
    <dsp:sp modelId="{334C637F-28C7-4D69-9516-91DC5422BE15}">
      <dsp:nvSpPr>
        <dsp:cNvPr id="0" name=""/>
        <dsp:cNvSpPr/>
      </dsp:nvSpPr>
      <dsp:spPr>
        <a:xfrm>
          <a:off x="92076" y="10290"/>
          <a:ext cx="747279" cy="747279"/>
        </a:xfrm>
        <a:prstGeom prst="circularArrow">
          <a:avLst>
            <a:gd name="adj1" fmla="val 5085"/>
            <a:gd name="adj2" fmla="val 327528"/>
            <a:gd name="adj3" fmla="val 1472472"/>
            <a:gd name="adj4" fmla="val 16199432"/>
            <a:gd name="adj5" fmla="val 5932"/>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sp>
    <dsp:sp modelId="{E743F148-E57F-419C-84CA-A5B61AFFCCE1}">
      <dsp:nvSpPr>
        <dsp:cNvPr id="0" name=""/>
        <dsp:cNvSpPr/>
      </dsp:nvSpPr>
      <dsp:spPr>
        <a:xfrm>
          <a:off x="78327" y="33997"/>
          <a:ext cx="747279" cy="747279"/>
        </a:xfrm>
        <a:prstGeom prst="circularArrow">
          <a:avLst>
            <a:gd name="adj1" fmla="val 5085"/>
            <a:gd name="adj2" fmla="val 327528"/>
            <a:gd name="adj3" fmla="val 8671970"/>
            <a:gd name="adj4" fmla="val 1800502"/>
            <a:gd name="adj5" fmla="val 5932"/>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sp>
    <dsp:sp modelId="{AB73500D-640E-470D-AD1C-F214A0751DFE}">
      <dsp:nvSpPr>
        <dsp:cNvPr id="0" name=""/>
        <dsp:cNvSpPr/>
      </dsp:nvSpPr>
      <dsp:spPr>
        <a:xfrm>
          <a:off x="64577" y="10290"/>
          <a:ext cx="747279" cy="747279"/>
        </a:xfrm>
        <a:prstGeom prst="circularArrow">
          <a:avLst>
            <a:gd name="adj1" fmla="val 5085"/>
            <a:gd name="adj2" fmla="val 327528"/>
            <a:gd name="adj3" fmla="val 15873039"/>
            <a:gd name="adj4" fmla="val 9000000"/>
            <a:gd name="adj5" fmla="val 5932"/>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045729-AFCC-4DB8-877F-B13F062C54A8}">
      <dsp:nvSpPr>
        <dsp:cNvPr id="0" name=""/>
        <dsp:cNvSpPr/>
      </dsp:nvSpPr>
      <dsp:spPr>
        <a:xfrm>
          <a:off x="169467" y="50345"/>
          <a:ext cx="650616" cy="650616"/>
        </a:xfrm>
        <a:prstGeom prst="pie">
          <a:avLst>
            <a:gd name="adj1" fmla="val 16200000"/>
            <a:gd name="adj2" fmla="val 180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fr-FR" sz="700" kern="1200"/>
            <a:t>Conception</a:t>
          </a:r>
          <a:endParaRPr lang="fr-FR" sz="300" kern="1200"/>
        </a:p>
      </dsp:txBody>
      <dsp:txXfrm>
        <a:off x="512357" y="188213"/>
        <a:ext cx="232362" cy="193635"/>
      </dsp:txXfrm>
    </dsp:sp>
    <dsp:sp modelId="{B9F65E9D-B130-4F6C-9341-0E41A7755E41}">
      <dsp:nvSpPr>
        <dsp:cNvPr id="0" name=""/>
        <dsp:cNvSpPr/>
      </dsp:nvSpPr>
      <dsp:spPr>
        <a:xfrm>
          <a:off x="156067" y="73581"/>
          <a:ext cx="650616" cy="650616"/>
        </a:xfrm>
        <a:prstGeom prst="pie">
          <a:avLst>
            <a:gd name="adj1" fmla="val 1800000"/>
            <a:gd name="adj2" fmla="val 900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fr-FR" sz="700" kern="1200"/>
            <a:t>Réalisation</a:t>
          </a:r>
          <a:endParaRPr lang="fr-FR" sz="300" kern="1200"/>
        </a:p>
      </dsp:txBody>
      <dsp:txXfrm>
        <a:off x="310976" y="495707"/>
        <a:ext cx="348544" cy="170399"/>
      </dsp:txXfrm>
    </dsp:sp>
    <dsp:sp modelId="{A380BF01-B129-4660-A68B-4124BB809F5F}">
      <dsp:nvSpPr>
        <dsp:cNvPr id="0" name=""/>
        <dsp:cNvSpPr/>
      </dsp:nvSpPr>
      <dsp:spPr>
        <a:xfrm>
          <a:off x="142667" y="50345"/>
          <a:ext cx="650616" cy="650616"/>
        </a:xfrm>
        <a:prstGeom prst="pie">
          <a:avLst>
            <a:gd name="adj1" fmla="val 9000000"/>
            <a:gd name="adj2" fmla="val 1620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fr-FR" sz="700" kern="1200"/>
            <a:t>Tests</a:t>
          </a:r>
        </a:p>
      </dsp:txBody>
      <dsp:txXfrm>
        <a:off x="218030" y="188213"/>
        <a:ext cx="232362" cy="193635"/>
      </dsp:txXfrm>
    </dsp:sp>
    <dsp:sp modelId="{334C637F-28C7-4D69-9516-91DC5422BE15}">
      <dsp:nvSpPr>
        <dsp:cNvPr id="0" name=""/>
        <dsp:cNvSpPr/>
      </dsp:nvSpPr>
      <dsp:spPr>
        <a:xfrm>
          <a:off x="129244" y="10069"/>
          <a:ext cx="731168" cy="731168"/>
        </a:xfrm>
        <a:prstGeom prst="circularArrow">
          <a:avLst>
            <a:gd name="adj1" fmla="val 5085"/>
            <a:gd name="adj2" fmla="val 327528"/>
            <a:gd name="adj3" fmla="val 1472472"/>
            <a:gd name="adj4" fmla="val 16199432"/>
            <a:gd name="adj5" fmla="val 5932"/>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sp>
    <dsp:sp modelId="{E743F148-E57F-419C-84CA-A5B61AFFCCE1}">
      <dsp:nvSpPr>
        <dsp:cNvPr id="0" name=""/>
        <dsp:cNvSpPr/>
      </dsp:nvSpPr>
      <dsp:spPr>
        <a:xfrm>
          <a:off x="115791" y="33264"/>
          <a:ext cx="731168" cy="731168"/>
        </a:xfrm>
        <a:prstGeom prst="circularArrow">
          <a:avLst>
            <a:gd name="adj1" fmla="val 5085"/>
            <a:gd name="adj2" fmla="val 327528"/>
            <a:gd name="adj3" fmla="val 8671970"/>
            <a:gd name="adj4" fmla="val 1800502"/>
            <a:gd name="adj5" fmla="val 5932"/>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sp>
    <dsp:sp modelId="{AB73500D-640E-470D-AD1C-F214A0751DFE}">
      <dsp:nvSpPr>
        <dsp:cNvPr id="0" name=""/>
        <dsp:cNvSpPr/>
      </dsp:nvSpPr>
      <dsp:spPr>
        <a:xfrm>
          <a:off x="102337" y="10069"/>
          <a:ext cx="731168" cy="731168"/>
        </a:xfrm>
        <a:prstGeom prst="circularArrow">
          <a:avLst>
            <a:gd name="adj1" fmla="val 5085"/>
            <a:gd name="adj2" fmla="val 327528"/>
            <a:gd name="adj3" fmla="val 15873039"/>
            <a:gd name="adj4" fmla="val 9000000"/>
            <a:gd name="adj5" fmla="val 5932"/>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045729-AFCC-4DB8-877F-B13F062C54A8}">
      <dsp:nvSpPr>
        <dsp:cNvPr id="0" name=""/>
        <dsp:cNvSpPr/>
      </dsp:nvSpPr>
      <dsp:spPr>
        <a:xfrm>
          <a:off x="133185" y="51454"/>
          <a:ext cx="664952" cy="664952"/>
        </a:xfrm>
        <a:prstGeom prst="pie">
          <a:avLst>
            <a:gd name="adj1" fmla="val 16200000"/>
            <a:gd name="adj2" fmla="val 180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fr-FR" sz="700" kern="1200"/>
            <a:t>Conception</a:t>
          </a:r>
          <a:endParaRPr lang="fr-FR" sz="300" kern="1200"/>
        </a:p>
      </dsp:txBody>
      <dsp:txXfrm>
        <a:off x="483631" y="192361"/>
        <a:ext cx="237483" cy="197902"/>
      </dsp:txXfrm>
    </dsp:sp>
    <dsp:sp modelId="{B9F65E9D-B130-4F6C-9341-0E41A7755E41}">
      <dsp:nvSpPr>
        <dsp:cNvPr id="0" name=""/>
        <dsp:cNvSpPr/>
      </dsp:nvSpPr>
      <dsp:spPr>
        <a:xfrm>
          <a:off x="119490" y="75202"/>
          <a:ext cx="664952" cy="664952"/>
        </a:xfrm>
        <a:prstGeom prst="pie">
          <a:avLst>
            <a:gd name="adj1" fmla="val 1800000"/>
            <a:gd name="adj2" fmla="val 900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fr-FR" sz="700" kern="1200"/>
            <a:t>Réalisation</a:t>
          </a:r>
          <a:endParaRPr lang="fr-FR" sz="300" kern="1200"/>
        </a:p>
      </dsp:txBody>
      <dsp:txXfrm>
        <a:off x="277812" y="506630"/>
        <a:ext cx="356224" cy="174154"/>
      </dsp:txXfrm>
    </dsp:sp>
    <dsp:sp modelId="{A380BF01-B129-4660-A68B-4124BB809F5F}">
      <dsp:nvSpPr>
        <dsp:cNvPr id="0" name=""/>
        <dsp:cNvSpPr/>
      </dsp:nvSpPr>
      <dsp:spPr>
        <a:xfrm>
          <a:off x="105795" y="51454"/>
          <a:ext cx="664952" cy="664952"/>
        </a:xfrm>
        <a:prstGeom prst="pie">
          <a:avLst>
            <a:gd name="adj1" fmla="val 9000000"/>
            <a:gd name="adj2" fmla="val 1620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fr-FR" sz="700" kern="1200"/>
            <a:t>Tests</a:t>
          </a:r>
        </a:p>
      </dsp:txBody>
      <dsp:txXfrm>
        <a:off x="182819" y="192361"/>
        <a:ext cx="237483" cy="197902"/>
      </dsp:txXfrm>
    </dsp:sp>
    <dsp:sp modelId="{334C637F-28C7-4D69-9516-91DC5422BE15}">
      <dsp:nvSpPr>
        <dsp:cNvPr id="0" name=""/>
        <dsp:cNvSpPr/>
      </dsp:nvSpPr>
      <dsp:spPr>
        <a:xfrm>
          <a:off x="92076" y="10290"/>
          <a:ext cx="747279" cy="747279"/>
        </a:xfrm>
        <a:prstGeom prst="circularArrow">
          <a:avLst>
            <a:gd name="adj1" fmla="val 5085"/>
            <a:gd name="adj2" fmla="val 327528"/>
            <a:gd name="adj3" fmla="val 1472472"/>
            <a:gd name="adj4" fmla="val 16199432"/>
            <a:gd name="adj5" fmla="val 5932"/>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sp>
    <dsp:sp modelId="{E743F148-E57F-419C-84CA-A5B61AFFCCE1}">
      <dsp:nvSpPr>
        <dsp:cNvPr id="0" name=""/>
        <dsp:cNvSpPr/>
      </dsp:nvSpPr>
      <dsp:spPr>
        <a:xfrm>
          <a:off x="78327" y="33997"/>
          <a:ext cx="747279" cy="747279"/>
        </a:xfrm>
        <a:prstGeom prst="circularArrow">
          <a:avLst>
            <a:gd name="adj1" fmla="val 5085"/>
            <a:gd name="adj2" fmla="val 327528"/>
            <a:gd name="adj3" fmla="val 8671970"/>
            <a:gd name="adj4" fmla="val 1800502"/>
            <a:gd name="adj5" fmla="val 5932"/>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sp>
    <dsp:sp modelId="{AB73500D-640E-470D-AD1C-F214A0751DFE}">
      <dsp:nvSpPr>
        <dsp:cNvPr id="0" name=""/>
        <dsp:cNvSpPr/>
      </dsp:nvSpPr>
      <dsp:spPr>
        <a:xfrm>
          <a:off x="64577" y="10290"/>
          <a:ext cx="747279" cy="747279"/>
        </a:xfrm>
        <a:prstGeom prst="circularArrow">
          <a:avLst>
            <a:gd name="adj1" fmla="val 5085"/>
            <a:gd name="adj2" fmla="val 327528"/>
            <a:gd name="adj3" fmla="val 15873039"/>
            <a:gd name="adj4" fmla="val 9000000"/>
            <a:gd name="adj5" fmla="val 5932"/>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045729-AFCC-4DB8-877F-B13F062C54A8}">
      <dsp:nvSpPr>
        <dsp:cNvPr id="0" name=""/>
        <dsp:cNvSpPr/>
      </dsp:nvSpPr>
      <dsp:spPr>
        <a:xfrm>
          <a:off x="133185" y="51454"/>
          <a:ext cx="664952" cy="664952"/>
        </a:xfrm>
        <a:prstGeom prst="pie">
          <a:avLst>
            <a:gd name="adj1" fmla="val 16200000"/>
            <a:gd name="adj2" fmla="val 180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fr-FR" sz="700" kern="1200"/>
            <a:t>Conception</a:t>
          </a:r>
          <a:endParaRPr lang="fr-FR" sz="300" kern="1200"/>
        </a:p>
      </dsp:txBody>
      <dsp:txXfrm>
        <a:off x="483631" y="192361"/>
        <a:ext cx="237483" cy="197902"/>
      </dsp:txXfrm>
    </dsp:sp>
    <dsp:sp modelId="{B9F65E9D-B130-4F6C-9341-0E41A7755E41}">
      <dsp:nvSpPr>
        <dsp:cNvPr id="0" name=""/>
        <dsp:cNvSpPr/>
      </dsp:nvSpPr>
      <dsp:spPr>
        <a:xfrm>
          <a:off x="119490" y="75202"/>
          <a:ext cx="664952" cy="664952"/>
        </a:xfrm>
        <a:prstGeom prst="pie">
          <a:avLst>
            <a:gd name="adj1" fmla="val 1800000"/>
            <a:gd name="adj2" fmla="val 900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fr-FR" sz="700" kern="1200"/>
            <a:t>Réalisation</a:t>
          </a:r>
          <a:endParaRPr lang="fr-FR" sz="300" kern="1200"/>
        </a:p>
      </dsp:txBody>
      <dsp:txXfrm>
        <a:off x="277812" y="506630"/>
        <a:ext cx="356224" cy="174154"/>
      </dsp:txXfrm>
    </dsp:sp>
    <dsp:sp modelId="{A380BF01-B129-4660-A68B-4124BB809F5F}">
      <dsp:nvSpPr>
        <dsp:cNvPr id="0" name=""/>
        <dsp:cNvSpPr/>
      </dsp:nvSpPr>
      <dsp:spPr>
        <a:xfrm>
          <a:off x="105795" y="51454"/>
          <a:ext cx="664952" cy="664952"/>
        </a:xfrm>
        <a:prstGeom prst="pie">
          <a:avLst>
            <a:gd name="adj1" fmla="val 9000000"/>
            <a:gd name="adj2" fmla="val 1620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fr-FR" sz="700" kern="1200"/>
            <a:t>Tests</a:t>
          </a:r>
        </a:p>
      </dsp:txBody>
      <dsp:txXfrm>
        <a:off x="182819" y="192361"/>
        <a:ext cx="237483" cy="197902"/>
      </dsp:txXfrm>
    </dsp:sp>
    <dsp:sp modelId="{334C637F-28C7-4D69-9516-91DC5422BE15}">
      <dsp:nvSpPr>
        <dsp:cNvPr id="0" name=""/>
        <dsp:cNvSpPr/>
      </dsp:nvSpPr>
      <dsp:spPr>
        <a:xfrm>
          <a:off x="92076" y="10290"/>
          <a:ext cx="747279" cy="747279"/>
        </a:xfrm>
        <a:prstGeom prst="circularArrow">
          <a:avLst>
            <a:gd name="adj1" fmla="val 5085"/>
            <a:gd name="adj2" fmla="val 327528"/>
            <a:gd name="adj3" fmla="val 1472472"/>
            <a:gd name="adj4" fmla="val 16199432"/>
            <a:gd name="adj5" fmla="val 5932"/>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sp>
    <dsp:sp modelId="{E743F148-E57F-419C-84CA-A5B61AFFCCE1}">
      <dsp:nvSpPr>
        <dsp:cNvPr id="0" name=""/>
        <dsp:cNvSpPr/>
      </dsp:nvSpPr>
      <dsp:spPr>
        <a:xfrm>
          <a:off x="78327" y="33997"/>
          <a:ext cx="747279" cy="747279"/>
        </a:xfrm>
        <a:prstGeom prst="circularArrow">
          <a:avLst>
            <a:gd name="adj1" fmla="val 5085"/>
            <a:gd name="adj2" fmla="val 327528"/>
            <a:gd name="adj3" fmla="val 8671970"/>
            <a:gd name="adj4" fmla="val 1800502"/>
            <a:gd name="adj5" fmla="val 5932"/>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sp>
    <dsp:sp modelId="{AB73500D-640E-470D-AD1C-F214A0751DFE}">
      <dsp:nvSpPr>
        <dsp:cNvPr id="0" name=""/>
        <dsp:cNvSpPr/>
      </dsp:nvSpPr>
      <dsp:spPr>
        <a:xfrm>
          <a:off x="64577" y="10290"/>
          <a:ext cx="747279" cy="747279"/>
        </a:xfrm>
        <a:prstGeom prst="circularArrow">
          <a:avLst>
            <a:gd name="adj1" fmla="val 5085"/>
            <a:gd name="adj2" fmla="val 327528"/>
            <a:gd name="adj3" fmla="val 15873039"/>
            <a:gd name="adj4" fmla="val 9000000"/>
            <a:gd name="adj5" fmla="val 5932"/>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1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B105EF-BC1B-4D19-817E-4E74A45BA73A}" type="datetimeFigureOut">
              <a:rPr lang="fr-FR" smtClean="0"/>
              <a:t>17/03/2022</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1EECA4-C425-421F-951D-8F4CCCA61209}" type="slidenum">
              <a:rPr lang="fr-FR" smtClean="0"/>
              <a:t>‹N°›</a:t>
            </a:fld>
            <a:endParaRPr lang="fr-FR"/>
          </a:p>
        </p:txBody>
      </p:sp>
    </p:spTree>
    <p:extLst>
      <p:ext uri="{BB962C8B-B14F-4D97-AF65-F5344CB8AC3E}">
        <p14:creationId xmlns:p14="http://schemas.microsoft.com/office/powerpoint/2010/main" val="1572827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5"/>
          </p:nvPr>
        </p:nvSpPr>
        <p:spPr/>
        <p:txBody>
          <a:bodyPr/>
          <a:lstStyle/>
          <a:p>
            <a:fld id="{CA1EECA4-C425-421F-951D-8F4CCCA61209}" type="slidenum">
              <a:rPr lang="fr-FR" smtClean="0"/>
              <a:t>2</a:t>
            </a:fld>
            <a:endParaRPr lang="fr-FR"/>
          </a:p>
        </p:txBody>
      </p:sp>
    </p:spTree>
    <p:extLst>
      <p:ext uri="{BB962C8B-B14F-4D97-AF65-F5344CB8AC3E}">
        <p14:creationId xmlns:p14="http://schemas.microsoft.com/office/powerpoint/2010/main" val="1081713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5"/>
          </p:nvPr>
        </p:nvSpPr>
        <p:spPr/>
        <p:txBody>
          <a:bodyPr/>
          <a:lstStyle/>
          <a:p>
            <a:fld id="{CA1EECA4-C425-421F-951D-8F4CCCA61209}" type="slidenum">
              <a:rPr lang="fr-FR" smtClean="0"/>
              <a:t>7</a:t>
            </a:fld>
            <a:endParaRPr lang="fr-FR"/>
          </a:p>
        </p:txBody>
      </p:sp>
    </p:spTree>
    <p:extLst>
      <p:ext uri="{BB962C8B-B14F-4D97-AF65-F5344CB8AC3E}">
        <p14:creationId xmlns:p14="http://schemas.microsoft.com/office/powerpoint/2010/main" val="3392940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5"/>
          </p:nvPr>
        </p:nvSpPr>
        <p:spPr/>
        <p:txBody>
          <a:bodyPr/>
          <a:lstStyle/>
          <a:p>
            <a:fld id="{CA1EECA4-C425-421F-951D-8F4CCCA61209}" type="slidenum">
              <a:rPr lang="fr-FR" smtClean="0"/>
              <a:t>11</a:t>
            </a:fld>
            <a:endParaRPr lang="fr-FR"/>
          </a:p>
        </p:txBody>
      </p:sp>
    </p:spTree>
    <p:extLst>
      <p:ext uri="{BB962C8B-B14F-4D97-AF65-F5344CB8AC3E}">
        <p14:creationId xmlns:p14="http://schemas.microsoft.com/office/powerpoint/2010/main" val="3529195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CA1EECA4-C425-421F-951D-8F4CCCA61209}" type="slidenum">
              <a:rPr lang="fr-FR" smtClean="0"/>
              <a:t>19</a:t>
            </a:fld>
            <a:endParaRPr lang="fr-FR"/>
          </a:p>
        </p:txBody>
      </p:sp>
    </p:spTree>
    <p:extLst>
      <p:ext uri="{BB962C8B-B14F-4D97-AF65-F5344CB8AC3E}">
        <p14:creationId xmlns:p14="http://schemas.microsoft.com/office/powerpoint/2010/main" val="2898793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CA1EECA4-C425-421F-951D-8F4CCCA61209}" type="slidenum">
              <a:rPr lang="fr-FR" smtClean="0"/>
              <a:t>20</a:t>
            </a:fld>
            <a:endParaRPr lang="fr-FR"/>
          </a:p>
        </p:txBody>
      </p:sp>
    </p:spTree>
    <p:extLst>
      <p:ext uri="{BB962C8B-B14F-4D97-AF65-F5344CB8AC3E}">
        <p14:creationId xmlns:p14="http://schemas.microsoft.com/office/powerpoint/2010/main" val="2814535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80D928-720F-4C46-94B4-D7E4EFB678EF}"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11475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80D928-720F-4C46-94B4-D7E4EFB678EF}"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85687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5"/>
          </p:nvPr>
        </p:nvSpPr>
        <p:spPr/>
        <p:txBody>
          <a:bodyPr/>
          <a:lstStyle/>
          <a:p>
            <a:fld id="{CA1EECA4-C425-421F-951D-8F4CCCA61209}" type="slidenum">
              <a:rPr lang="fr-FR" smtClean="0"/>
              <a:t>35</a:t>
            </a:fld>
            <a:endParaRPr lang="fr-FR"/>
          </a:p>
        </p:txBody>
      </p:sp>
    </p:spTree>
    <p:extLst>
      <p:ext uri="{BB962C8B-B14F-4D97-AF65-F5344CB8AC3E}">
        <p14:creationId xmlns:p14="http://schemas.microsoft.com/office/powerpoint/2010/main" val="15433573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CA1EECA4-C425-421F-951D-8F4CCCA61209}" type="slidenum">
              <a:rPr lang="fr-FR" smtClean="0"/>
              <a:t>55</a:t>
            </a:fld>
            <a:endParaRPr lang="fr-FR"/>
          </a:p>
        </p:txBody>
      </p:sp>
    </p:spTree>
    <p:extLst>
      <p:ext uri="{BB962C8B-B14F-4D97-AF65-F5344CB8AC3E}">
        <p14:creationId xmlns:p14="http://schemas.microsoft.com/office/powerpoint/2010/main" val="1028463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slideMaster" Target="../slideMasters/slideMaster2.xml"/><Relationship Id="rId7" Type="http://schemas.openxmlformats.org/officeDocument/2006/relationships/image" Target="../media/image5.png"/><Relationship Id="rId2" Type="http://schemas.openxmlformats.org/officeDocument/2006/relationships/tags" Target="../tags/tag11.xml"/><Relationship Id="rId1" Type="http://schemas.openxmlformats.org/officeDocument/2006/relationships/vmlDrawing" Target="../drawings/vmlDrawing10.vml"/><Relationship Id="rId6" Type="http://schemas.openxmlformats.org/officeDocument/2006/relationships/image" Target="../media/image1.emf"/><Relationship Id="rId5" Type="http://schemas.openxmlformats.org/officeDocument/2006/relationships/oleObject" Target="../embeddings/oleObject10.bin"/><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8.png"/><Relationship Id="rId2" Type="http://schemas.openxmlformats.org/officeDocument/2006/relationships/tags" Target="../tags/tag12.xml"/><Relationship Id="rId1" Type="http://schemas.openxmlformats.org/officeDocument/2006/relationships/vmlDrawing" Target="../drawings/vmlDrawing11.vml"/><Relationship Id="rId6" Type="http://schemas.openxmlformats.org/officeDocument/2006/relationships/image" Target="../media/image7.png"/><Relationship Id="rId5" Type="http://schemas.openxmlformats.org/officeDocument/2006/relationships/image" Target="../media/image1.emf"/><Relationship Id="rId4" Type="http://schemas.openxmlformats.org/officeDocument/2006/relationships/oleObject" Target="../embeddings/oleObject11.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8.png"/><Relationship Id="rId2" Type="http://schemas.openxmlformats.org/officeDocument/2006/relationships/tags" Target="../tags/tag13.xml"/><Relationship Id="rId1" Type="http://schemas.openxmlformats.org/officeDocument/2006/relationships/vmlDrawing" Target="../drawings/vmlDrawing12.vml"/><Relationship Id="rId6" Type="http://schemas.openxmlformats.org/officeDocument/2006/relationships/image" Target="../media/image7.png"/><Relationship Id="rId5" Type="http://schemas.openxmlformats.org/officeDocument/2006/relationships/image" Target="../media/image1.emf"/><Relationship Id="rId4" Type="http://schemas.openxmlformats.org/officeDocument/2006/relationships/oleObject" Target="../embeddings/oleObject11.bin"/></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8.png"/><Relationship Id="rId2" Type="http://schemas.openxmlformats.org/officeDocument/2006/relationships/tags" Target="../tags/tag14.xml"/><Relationship Id="rId1" Type="http://schemas.openxmlformats.org/officeDocument/2006/relationships/vmlDrawing" Target="../drawings/vmlDrawing13.vml"/><Relationship Id="rId6" Type="http://schemas.openxmlformats.org/officeDocument/2006/relationships/image" Target="../media/image7.png"/><Relationship Id="rId5" Type="http://schemas.openxmlformats.org/officeDocument/2006/relationships/image" Target="../media/image1.emf"/><Relationship Id="rId4" Type="http://schemas.openxmlformats.org/officeDocument/2006/relationships/oleObject" Target="../embeddings/oleObject12.bin"/></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slideMaster" Target="../slideMasters/slideMaster1.xml"/><Relationship Id="rId7" Type="http://schemas.openxmlformats.org/officeDocument/2006/relationships/image" Target="../media/image5.png"/><Relationship Id="rId2" Type="http://schemas.openxmlformats.org/officeDocument/2006/relationships/tags" Target="../tags/tag3.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8.png"/><Relationship Id="rId2" Type="http://schemas.openxmlformats.org/officeDocument/2006/relationships/tags" Target="../tags/tag4.xml"/><Relationship Id="rId1" Type="http://schemas.openxmlformats.org/officeDocument/2006/relationships/vmlDrawing" Target="../drawings/vmlDrawing4.vml"/><Relationship Id="rId6" Type="http://schemas.openxmlformats.org/officeDocument/2006/relationships/image" Target="../media/image7.png"/><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8.png"/><Relationship Id="rId2" Type="http://schemas.openxmlformats.org/officeDocument/2006/relationships/tags" Target="../tags/tag5.xml"/><Relationship Id="rId1" Type="http://schemas.openxmlformats.org/officeDocument/2006/relationships/vmlDrawing" Target="../drawings/vmlDrawing5.vml"/><Relationship Id="rId6" Type="http://schemas.openxmlformats.org/officeDocument/2006/relationships/image" Target="../media/image7.png"/><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8.png"/><Relationship Id="rId2" Type="http://schemas.openxmlformats.org/officeDocument/2006/relationships/tags" Target="../tags/tag6.xml"/><Relationship Id="rId1" Type="http://schemas.openxmlformats.org/officeDocument/2006/relationships/vmlDrawing" Target="../drawings/vmlDrawing6.vml"/><Relationship Id="rId6" Type="http://schemas.openxmlformats.org/officeDocument/2006/relationships/image" Target="../media/image7.png"/><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16.xml"/><Relationship Id="rId1" Type="http://schemas.openxmlformats.org/officeDocument/2006/relationships/vmlDrawing" Target="../drawings/vmlDrawing15.vml"/><Relationship Id="rId6" Type="http://schemas.openxmlformats.org/officeDocument/2006/relationships/image" Target="../media/image16.png"/><Relationship Id="rId5" Type="http://schemas.openxmlformats.org/officeDocument/2006/relationships/image" Target="../media/image1.emf"/><Relationship Id="rId4" Type="http://schemas.openxmlformats.org/officeDocument/2006/relationships/oleObject" Target="../embeddings/oleObject14.bin"/></Relationships>
</file>

<file path=ppt/slideLayouts/_rels/slideLayout68.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17.xml"/><Relationship Id="rId1" Type="http://schemas.openxmlformats.org/officeDocument/2006/relationships/vmlDrawing" Target="../drawings/vmlDrawing16.vml"/><Relationship Id="rId6" Type="http://schemas.openxmlformats.org/officeDocument/2006/relationships/image" Target="../media/image17.jpeg"/><Relationship Id="rId5" Type="http://schemas.openxmlformats.org/officeDocument/2006/relationships/image" Target="../media/image1.emf"/><Relationship Id="rId4" Type="http://schemas.openxmlformats.org/officeDocument/2006/relationships/oleObject" Target="../embeddings/oleObject15.bin"/></Relationships>
</file>

<file path=ppt/slideLayouts/_rels/slideLayout69.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18.xml"/><Relationship Id="rId1" Type="http://schemas.openxmlformats.org/officeDocument/2006/relationships/vmlDrawing" Target="../drawings/vmlDrawing17.vml"/><Relationship Id="rId6" Type="http://schemas.openxmlformats.org/officeDocument/2006/relationships/image" Target="../media/image18.jpeg"/><Relationship Id="rId5" Type="http://schemas.openxmlformats.org/officeDocument/2006/relationships/image" Target="../media/image1.emf"/><Relationship Id="rId4" Type="http://schemas.openxmlformats.org/officeDocument/2006/relationships/oleObject" Target="../embeddings/oleObject16.bin"/></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tags" Target="../tags/tag8.xml"/><Relationship Id="rId7" Type="http://schemas.openxmlformats.org/officeDocument/2006/relationships/oleObject" Target="../embeddings/oleObject7.bin"/><Relationship Id="rId2" Type="http://schemas.openxmlformats.org/officeDocument/2006/relationships/tags" Target="../tags/tag7.xml"/><Relationship Id="rId1" Type="http://schemas.openxmlformats.org/officeDocument/2006/relationships/vmlDrawing" Target="../drawings/vmlDrawing7.vml"/><Relationship Id="rId6" Type="http://schemas.openxmlformats.org/officeDocument/2006/relationships/image" Target="../media/image9.emf"/><Relationship Id="rId5" Type="http://schemas.openxmlformats.org/officeDocument/2006/relationships/oleObject" Target="../embeddings/oleObject6.bin"/><Relationship Id="rId10" Type="http://schemas.openxmlformats.org/officeDocument/2006/relationships/image" Target="../media/image12.png"/><Relationship Id="rId4" Type="http://schemas.openxmlformats.org/officeDocument/2006/relationships/slideMaster" Target="../slideMasters/slideMaster1.xml"/><Relationship Id="rId9" Type="http://schemas.openxmlformats.org/officeDocument/2006/relationships/image" Target="../media/image11.png"/></Relationships>
</file>

<file path=ppt/slideLayouts/_rels/slideLayout70.xml.rels><?xml version="1.0" encoding="UTF-8" standalone="yes"?>
<Relationships xmlns="http://schemas.openxmlformats.org/package/2006/relationships"><Relationship Id="rId3" Type="http://schemas.openxmlformats.org/officeDocument/2006/relationships/slideMaster" Target="../slideMasters/slideMaster6.xml"/><Relationship Id="rId7" Type="http://schemas.openxmlformats.org/officeDocument/2006/relationships/image" Target="../media/image8.png"/><Relationship Id="rId2" Type="http://schemas.openxmlformats.org/officeDocument/2006/relationships/tags" Target="../tags/tag19.xml"/><Relationship Id="rId1" Type="http://schemas.openxmlformats.org/officeDocument/2006/relationships/vmlDrawing" Target="../drawings/vmlDrawing18.vml"/><Relationship Id="rId6" Type="http://schemas.openxmlformats.org/officeDocument/2006/relationships/image" Target="../media/image7.png"/><Relationship Id="rId5" Type="http://schemas.openxmlformats.org/officeDocument/2006/relationships/image" Target="../media/image1.emf"/><Relationship Id="rId4" Type="http://schemas.openxmlformats.org/officeDocument/2006/relationships/oleObject" Target="../embeddings/oleObject17.bin"/></Relationships>
</file>

<file path=ppt/slideLayouts/_rels/slideLayout71.xml.rels><?xml version="1.0" encoding="UTF-8" standalone="yes"?>
<Relationships xmlns="http://schemas.openxmlformats.org/package/2006/relationships"><Relationship Id="rId3" Type="http://schemas.openxmlformats.org/officeDocument/2006/relationships/slideMaster" Target="../slideMasters/slideMaster6.xml"/><Relationship Id="rId7" Type="http://schemas.openxmlformats.org/officeDocument/2006/relationships/image" Target="../media/image8.png"/><Relationship Id="rId2" Type="http://schemas.openxmlformats.org/officeDocument/2006/relationships/tags" Target="../tags/tag20.xml"/><Relationship Id="rId1" Type="http://schemas.openxmlformats.org/officeDocument/2006/relationships/vmlDrawing" Target="../drawings/vmlDrawing19.vml"/><Relationship Id="rId6" Type="http://schemas.openxmlformats.org/officeDocument/2006/relationships/image" Target="../media/image7.png"/><Relationship Id="rId5" Type="http://schemas.openxmlformats.org/officeDocument/2006/relationships/image" Target="../media/image1.emf"/><Relationship Id="rId4" Type="http://schemas.openxmlformats.org/officeDocument/2006/relationships/oleObject" Target="../embeddings/oleObject18.bin"/></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0.xml"/><Relationship Id="rId1" Type="http://schemas.openxmlformats.org/officeDocument/2006/relationships/vmlDrawing" Target="../drawings/vmlDrawing9.v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9.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Introduction">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454400" y="2132857"/>
            <a:ext cx="8240299" cy="1470025"/>
          </a:xfrm>
        </p:spPr>
        <p:txBody>
          <a:bodyPr vert="horz" lIns="91440" tIns="45720" rIns="91440" bIns="45720" rtlCol="0" anchor="ctr" anchorCtr="0">
            <a:noAutofit/>
          </a:bodyPr>
          <a:lstStyle>
            <a:lvl1pPr algn="r">
              <a:defRPr lang="fr-FR" sz="4800" b="0" cap="all" baseline="0">
                <a:solidFill>
                  <a:srgbClr val="0B4D92"/>
                </a:solidFill>
              </a:defRPr>
            </a:lvl1pPr>
          </a:lstStyle>
          <a:p>
            <a:pPr lvl="0"/>
            <a:r>
              <a:rPr kumimoji="0" lang="fr-FR"/>
              <a:t>Modifiez le style du titre</a:t>
            </a:r>
          </a:p>
        </p:txBody>
      </p:sp>
      <p:sp>
        <p:nvSpPr>
          <p:cNvPr id="3" name="Subtitle 2"/>
          <p:cNvSpPr>
            <a:spLocks noGrp="1"/>
          </p:cNvSpPr>
          <p:nvPr>
            <p:ph type="subTitle" idx="1" hasCustomPrompt="1"/>
          </p:nvPr>
        </p:nvSpPr>
        <p:spPr>
          <a:xfrm>
            <a:off x="5283200" y="4038600"/>
            <a:ext cx="6363371" cy="990600"/>
          </a:xfrm>
        </p:spPr>
        <p:txBody>
          <a:bodyPr anchor="ctr">
            <a:normAutofit/>
          </a:bodyPr>
          <a:lstStyle>
            <a:lvl1pPr marL="0" indent="0" algn="r" eaLnBrk="1" latinLnBrk="0" hangingPunct="1">
              <a:buNone/>
              <a:defRPr kumimoji="0" lang="fr-FR" sz="2400" b="0" i="1">
                <a:solidFill>
                  <a:schemeClr val="accent6"/>
                </a:solidFill>
                <a:latin typeface="+mn-lt"/>
              </a:defRPr>
            </a:lvl1pPr>
            <a:lvl2pPr marL="457200" indent="0" algn="ctr" eaLnBrk="1" latinLnBrk="0" hangingPunct="1">
              <a:buNone/>
              <a:defRPr kumimoji="0" lang="fr-FR">
                <a:solidFill>
                  <a:schemeClr val="tx1">
                    <a:tint val="75000"/>
                  </a:schemeClr>
                </a:solidFill>
              </a:defRPr>
            </a:lvl2pPr>
            <a:lvl3pPr marL="914400" indent="0" algn="ctr" eaLnBrk="1" latinLnBrk="0" hangingPunct="1">
              <a:buNone/>
              <a:defRPr kumimoji="0" lang="fr-FR">
                <a:solidFill>
                  <a:schemeClr val="tx1">
                    <a:tint val="75000"/>
                  </a:schemeClr>
                </a:solidFill>
              </a:defRPr>
            </a:lvl3pPr>
            <a:lvl4pPr marL="1371600" indent="0" algn="ctr" eaLnBrk="1" latinLnBrk="0" hangingPunct="1">
              <a:buNone/>
              <a:defRPr kumimoji="0" lang="fr-FR">
                <a:solidFill>
                  <a:schemeClr val="tx1">
                    <a:tint val="75000"/>
                  </a:schemeClr>
                </a:solidFill>
              </a:defRPr>
            </a:lvl4pPr>
            <a:lvl5pPr marL="1828800" indent="0" algn="ctr" eaLnBrk="1" latinLnBrk="0" hangingPunct="1">
              <a:buNone/>
              <a:defRPr kumimoji="0" lang="fr-FR">
                <a:solidFill>
                  <a:schemeClr val="tx1">
                    <a:tint val="75000"/>
                  </a:schemeClr>
                </a:solidFill>
              </a:defRPr>
            </a:lvl5pPr>
            <a:lvl6pPr marL="2286000" indent="0" algn="ctr" eaLnBrk="1" latinLnBrk="0" hangingPunct="1">
              <a:buNone/>
              <a:defRPr kumimoji="0" lang="fr-FR">
                <a:solidFill>
                  <a:schemeClr val="tx1">
                    <a:tint val="75000"/>
                  </a:schemeClr>
                </a:solidFill>
              </a:defRPr>
            </a:lvl6pPr>
            <a:lvl7pPr marL="2743200" indent="0" algn="ctr" eaLnBrk="1" latinLnBrk="0" hangingPunct="1">
              <a:buNone/>
              <a:defRPr kumimoji="0" lang="fr-FR">
                <a:solidFill>
                  <a:schemeClr val="tx1">
                    <a:tint val="75000"/>
                  </a:schemeClr>
                </a:solidFill>
              </a:defRPr>
            </a:lvl7pPr>
            <a:lvl8pPr marL="3200400" indent="0" algn="ctr" eaLnBrk="1" latinLnBrk="0" hangingPunct="1">
              <a:buNone/>
              <a:defRPr kumimoji="0" lang="fr-FR">
                <a:solidFill>
                  <a:schemeClr val="tx1">
                    <a:tint val="75000"/>
                  </a:schemeClr>
                </a:solidFill>
              </a:defRPr>
            </a:lvl8pPr>
            <a:lvl9pPr marL="3657600" indent="0" algn="ctr" eaLnBrk="1" latinLnBrk="0" hangingPunct="1">
              <a:buNone/>
              <a:defRPr kumimoji="0" lang="fr-FR">
                <a:solidFill>
                  <a:schemeClr val="tx1">
                    <a:tint val="75000"/>
                  </a:schemeClr>
                </a:solidFill>
              </a:defRPr>
            </a:lvl9pPr>
          </a:lstStyle>
          <a:p>
            <a:pPr eaLnBrk="1" latinLnBrk="0" hangingPunct="1"/>
            <a:r>
              <a:rPr lang="fr-FR"/>
              <a:t>Modifier le style des sous-titres du masque</a:t>
            </a:r>
            <a:endParaRPr/>
          </a:p>
        </p:txBody>
      </p:sp>
      <p:pic>
        <p:nvPicPr>
          <p:cNvPr id="7" name="Picture 6"/>
          <p:cNvPicPr>
            <a:picLocks noChangeAspect="1"/>
          </p:cNvPicPr>
          <p:nvPr userDrawn="1"/>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15808" y="0"/>
            <a:ext cx="1967541" cy="6885384"/>
          </a:xfrm>
          <a:prstGeom prst="rect">
            <a:avLst/>
          </a:prstGeom>
        </p:spPr>
      </p:pic>
      <p:pic>
        <p:nvPicPr>
          <p:cNvPr id="5" name="Image 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31371" y="2132856"/>
            <a:ext cx="1272141" cy="1637129"/>
          </a:xfrm>
          <a:prstGeom prst="rect">
            <a:avLst/>
          </a:prstGeom>
        </p:spPr>
      </p:pic>
    </p:spTree>
    <p:extLst>
      <p:ext uri="{BB962C8B-B14F-4D97-AF65-F5344CB8AC3E}">
        <p14:creationId xmlns:p14="http://schemas.microsoft.com/office/powerpoint/2010/main" val="1414993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38FE4E5C-59D9-4420-90DE-849C9D4D048B}"/>
              </a:ext>
            </a:extLst>
          </p:cNvPr>
          <p:cNvSpPr/>
          <p:nvPr userDrawn="1"/>
        </p:nvSpPr>
        <p:spPr>
          <a:xfrm>
            <a:off x="6025244" y="0"/>
            <a:ext cx="6166756" cy="6858000"/>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3" name="Rectangle 12">
            <a:extLst>
              <a:ext uri="{FF2B5EF4-FFF2-40B4-BE49-F238E27FC236}">
                <a16:creationId xmlns:a16="http://schemas.microsoft.com/office/drawing/2014/main" id="{E8FA3904-E4D5-4995-9C82-71279EF78E3F}"/>
              </a:ext>
            </a:extLst>
          </p:cNvPr>
          <p:cNvSpPr/>
          <p:nvPr userDrawn="1"/>
        </p:nvSpPr>
        <p:spPr>
          <a:xfrm>
            <a:off x="6025235" y="0"/>
            <a:ext cx="6166756" cy="6858000"/>
          </a:xfrm>
          <a:prstGeom prst="rect">
            <a:avLst/>
          </a:prstGeom>
          <a:solidFill>
            <a:schemeClr val="tx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aphicFrame>
        <p:nvGraphicFramePr>
          <p:cNvPr id="4" name="Objet 3" hidden="1">
            <a:extLst>
              <a:ext uri="{FF2B5EF4-FFF2-40B4-BE49-F238E27FC236}">
                <a16:creationId xmlns:a16="http://schemas.microsoft.com/office/drawing/2014/main" id="{C2661278-D226-4703-9DCB-931160E8E234}"/>
              </a:ext>
            </a:extLst>
          </p:cNvPr>
          <p:cNvGraphicFramePr>
            <a:graphicFrameLocks noChangeAspect="1"/>
          </p:cNvGraphicFramePr>
          <p:nvPr userDrawn="1">
            <p:custDataLst>
              <p:tags r:id="rId2"/>
            </p:custDataLst>
            <p:extLst>
              <p:ext uri="{D42A27DB-BD31-4B8C-83A1-F6EECF244321}">
                <p14:modId xmlns:p14="http://schemas.microsoft.com/office/powerpoint/2010/main" val="112551320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243" name="Diapositive think-cell" r:id="rId5" imgW="473" imgH="470" progId="TCLayout.ActiveDocument.1">
                  <p:embed/>
                </p:oleObj>
              </mc:Choice>
              <mc:Fallback>
                <p:oleObj name="Diapositive think-cell" r:id="rId5" imgW="473" imgH="470" progId="TCLayout.ActiveDocument.1">
                  <p:embed/>
                  <p:pic>
                    <p:nvPicPr>
                      <p:cNvPr id="4" name="Objet 3" hidden="1">
                        <a:extLst>
                          <a:ext uri="{FF2B5EF4-FFF2-40B4-BE49-F238E27FC236}">
                            <a16:creationId xmlns:a16="http://schemas.microsoft.com/office/drawing/2014/main" id="{C2661278-D226-4703-9DCB-931160E8E234}"/>
                          </a:ext>
                        </a:extLst>
                      </p:cNvPr>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hasCustomPrompt="1"/>
          </p:nvPr>
        </p:nvSpPr>
        <p:spPr>
          <a:xfrm>
            <a:off x="498361" y="116632"/>
            <a:ext cx="5388089" cy="648072"/>
          </a:xfrm>
        </p:spPr>
        <p:txBody>
          <a:bodyPr anchor="ctr" anchorCtr="0">
            <a:noAutofit/>
          </a:bodyPr>
          <a:lstStyle>
            <a:lvl1pPr algn="l" eaLnBrk="1" latinLnBrk="0" hangingPunct="1">
              <a:defRPr kumimoji="0" lang="fr-FR" sz="2800" b="0" cap="all" baseline="0">
                <a:solidFill>
                  <a:schemeClr val="tx2"/>
                </a:solidFill>
              </a:defRPr>
            </a:lvl1pPr>
          </a:lstStyle>
          <a:p>
            <a:r>
              <a:rPr kumimoji="0" lang="fr-FR"/>
              <a:t>Modifiez le style du titre</a:t>
            </a:r>
          </a:p>
        </p:txBody>
      </p:sp>
      <p:sp>
        <p:nvSpPr>
          <p:cNvPr id="3" name="Content Placeholder 2"/>
          <p:cNvSpPr>
            <a:spLocks noGrp="1"/>
          </p:cNvSpPr>
          <p:nvPr>
            <p:ph idx="1"/>
          </p:nvPr>
        </p:nvSpPr>
        <p:spPr>
          <a:xfrm>
            <a:off x="498361" y="992256"/>
            <a:ext cx="5388089" cy="5661637"/>
          </a:xfrm>
        </p:spPr>
        <p:txBody>
          <a:bodyPr vert="horz" lIns="91440" tIns="45720" rIns="91440" bIns="45720" rtlCol="0">
            <a:normAutofit/>
          </a:bodyPr>
          <a:lstStyle>
            <a:lvl1pPr>
              <a:defRPr lang="fr-FR" sz="1400" b="1" dirty="0"/>
            </a:lvl1pPr>
            <a:lvl2pPr>
              <a:defRPr lang="fr-FR" sz="1400" dirty="0"/>
            </a:lvl2pPr>
            <a:lvl3pPr>
              <a:defRPr lang="fr-FR" sz="1400" dirty="0"/>
            </a:lvl3pPr>
            <a:lvl4pPr>
              <a:defRPr lang="fr-FR" sz="1400" dirty="0"/>
            </a:lvl4pPr>
            <a:lvl5pPr>
              <a:defRPr sz="1400" dirty="0"/>
            </a:lvl5pPr>
          </a:lstStyle>
          <a:p>
            <a:pPr marL="174625" lvl="0" indent="-174625">
              <a:buClr>
                <a:schemeClr val="tx2"/>
              </a:buClr>
              <a:buFont typeface="Calibri" panose="020F0502020204030204" pitchFamily="34" charset="0"/>
              <a:buChar char="›"/>
            </a:pPr>
            <a:r>
              <a:rPr lang="fr-FR"/>
              <a:t>Modifier les styles du texte du masque</a:t>
            </a:r>
          </a:p>
          <a:p>
            <a:pPr marL="538163" lvl="1" indent="-165100">
              <a:buChar char="•"/>
            </a:pPr>
            <a:r>
              <a:rPr lang="fr-FR"/>
              <a:t>Deuxième niveau</a:t>
            </a:r>
          </a:p>
          <a:p>
            <a:pPr marL="985838" lvl="2" indent="-165100">
              <a:buClr>
                <a:schemeClr val="accent6"/>
              </a:buClr>
              <a:buFont typeface="Wingdings" panose="05000000000000000000" pitchFamily="2" charset="2"/>
              <a:buChar char="§"/>
            </a:pPr>
            <a:r>
              <a:rPr lang="fr-FR"/>
              <a:t>Troisième niveau</a:t>
            </a:r>
          </a:p>
          <a:p>
            <a:pPr marL="1524000" lvl="3">
              <a:buFont typeface="Calibri" panose="020F0502020204030204" pitchFamily="34" charset="0"/>
              <a:buChar char="&gt;"/>
            </a:pPr>
            <a:r>
              <a:rPr lang="fr-FR"/>
              <a:t>Quatrième niveau</a:t>
            </a:r>
          </a:p>
          <a:p>
            <a:pPr marL="1971675" lvl="4">
              <a:buFont typeface="Courier New" panose="02070309020205020404" pitchFamily="49" charset="0"/>
              <a:buChar char="o"/>
            </a:pPr>
            <a:r>
              <a:rPr lang="fr-FR"/>
              <a:t>Cinquième niveau</a:t>
            </a:r>
            <a:endParaRPr/>
          </a:p>
        </p:txBody>
      </p:sp>
      <p:grpSp>
        <p:nvGrpSpPr>
          <p:cNvPr id="14" name="Group 13">
            <a:extLst>
              <a:ext uri="{FF2B5EF4-FFF2-40B4-BE49-F238E27FC236}">
                <a16:creationId xmlns:a16="http://schemas.microsoft.com/office/drawing/2014/main" id="{0121B149-43C5-4D25-8CA1-C4864147A8E3}"/>
              </a:ext>
            </a:extLst>
          </p:cNvPr>
          <p:cNvGrpSpPr/>
          <p:nvPr userDrawn="1"/>
        </p:nvGrpSpPr>
        <p:grpSpPr>
          <a:xfrm>
            <a:off x="0" y="0"/>
            <a:ext cx="152400" cy="6858000"/>
            <a:chOff x="-25" y="0"/>
            <a:chExt cx="359576" cy="6858000"/>
          </a:xfrm>
          <a:solidFill>
            <a:schemeClr val="tx2"/>
          </a:solidFill>
        </p:grpSpPr>
        <p:sp>
          <p:nvSpPr>
            <p:cNvPr id="15" name="Isosceles Triangle 14">
              <a:extLst>
                <a:ext uri="{FF2B5EF4-FFF2-40B4-BE49-F238E27FC236}">
                  <a16:creationId xmlns:a16="http://schemas.microsoft.com/office/drawing/2014/main" id="{DFFFAEDE-54F7-4376-88FE-6FB2BCCB7586}"/>
                </a:ext>
              </a:extLst>
            </p:cNvPr>
            <p:cNvSpPr/>
            <p:nvPr/>
          </p:nvSpPr>
          <p:spPr>
            <a:xfrm rot="5400000">
              <a:off x="-1077539" y="3249214"/>
              <a:ext cx="2514604" cy="359576"/>
            </a:xfrm>
            <a:prstGeom prst="triangl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6" name="Straight Connector 15">
              <a:extLst>
                <a:ext uri="{FF2B5EF4-FFF2-40B4-BE49-F238E27FC236}">
                  <a16:creationId xmlns:a16="http://schemas.microsoft.com/office/drawing/2014/main" id="{7E24AFFE-E6A4-43C9-ABCB-7D812A211F23}"/>
                </a:ext>
              </a:extLst>
            </p:cNvPr>
            <p:cNvCxnSpPr>
              <a:cxnSpLocks/>
            </p:cNvCxnSpPr>
            <p:nvPr/>
          </p:nvCxnSpPr>
          <p:spPr>
            <a:xfrm>
              <a:off x="-16" y="0"/>
              <a:ext cx="0" cy="6858000"/>
            </a:xfrm>
            <a:prstGeom prst="line">
              <a:avLst/>
            </a:prstGeom>
            <a:grpFill/>
            <a:ln w="5715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6" name="Oval 45">
            <a:extLst>
              <a:ext uri="{FF2B5EF4-FFF2-40B4-BE49-F238E27FC236}">
                <a16:creationId xmlns:a16="http://schemas.microsoft.com/office/drawing/2014/main" id="{CB90759C-9914-480F-9A80-196920757EFE}"/>
              </a:ext>
            </a:extLst>
          </p:cNvPr>
          <p:cNvSpPr/>
          <p:nvPr/>
        </p:nvSpPr>
        <p:spPr>
          <a:xfrm>
            <a:off x="7686392" y="2006779"/>
            <a:ext cx="2844442" cy="2844442"/>
          </a:xfrm>
          <a:prstGeom prst="ellipse">
            <a:avLst/>
          </a:prstGeom>
          <a:noFill/>
          <a:ln w="114300">
            <a:solidFill>
              <a:schemeClr val="bg1"/>
            </a:solidFill>
          </a:ln>
          <a:effectLst>
            <a:glow rad="914400">
              <a:schemeClr val="bg1">
                <a:alpha val="55000"/>
              </a:schemeClr>
            </a:glow>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en-US" sz="1400">
              <a:solidFill>
                <a:prstClr val="black"/>
              </a:solidFill>
            </a:endParaRPr>
          </a:p>
        </p:txBody>
      </p:sp>
      <p:grpSp>
        <p:nvGrpSpPr>
          <p:cNvPr id="47" name="Group 46">
            <a:extLst>
              <a:ext uri="{FF2B5EF4-FFF2-40B4-BE49-F238E27FC236}">
                <a16:creationId xmlns:a16="http://schemas.microsoft.com/office/drawing/2014/main" id="{A300F56B-31DD-40D1-BDB9-D15ED8830239}"/>
              </a:ext>
            </a:extLst>
          </p:cNvPr>
          <p:cNvGrpSpPr/>
          <p:nvPr/>
        </p:nvGrpSpPr>
        <p:grpSpPr>
          <a:xfrm>
            <a:off x="8352229" y="2362200"/>
            <a:ext cx="1512768" cy="2094941"/>
            <a:chOff x="6078840" y="5708622"/>
            <a:chExt cx="363060" cy="502780"/>
          </a:xfrm>
          <a:solidFill>
            <a:schemeClr val="bg1"/>
          </a:solidFill>
          <a:effectLst>
            <a:outerShdw blurRad="63500" sx="102000" sy="102000" algn="ctr" rotWithShape="0">
              <a:prstClr val="black">
                <a:alpha val="25000"/>
              </a:prstClr>
            </a:outerShdw>
          </a:effectLst>
        </p:grpSpPr>
        <p:sp>
          <p:nvSpPr>
            <p:cNvPr id="48" name="Freeform: Shape 47">
              <a:extLst>
                <a:ext uri="{FF2B5EF4-FFF2-40B4-BE49-F238E27FC236}">
                  <a16:creationId xmlns:a16="http://schemas.microsoft.com/office/drawing/2014/main" id="{FEE2E1FF-0131-44B6-A097-1F9B42FF1BC0}"/>
                </a:ext>
              </a:extLst>
            </p:cNvPr>
            <p:cNvSpPr/>
            <p:nvPr/>
          </p:nvSpPr>
          <p:spPr>
            <a:xfrm rot="20700000">
              <a:off x="6097104" y="6024877"/>
              <a:ext cx="344796" cy="186525"/>
            </a:xfrm>
            <a:custGeom>
              <a:avLst/>
              <a:gdLst>
                <a:gd name="connsiteX0" fmla="*/ 3189143 w 3798952"/>
                <a:gd name="connsiteY0" fmla="*/ 743595 h 2055128"/>
                <a:gd name="connsiteX1" fmla="*/ 2477940 w 3798952"/>
                <a:gd name="connsiteY1" fmla="*/ 1047176 h 2055128"/>
                <a:gd name="connsiteX2" fmla="*/ 1766736 w 3798952"/>
                <a:gd name="connsiteY2" fmla="*/ 1045347 h 2055128"/>
                <a:gd name="connsiteX3" fmla="*/ 1218506 w 3798952"/>
                <a:gd name="connsiteY3" fmla="*/ 843979 h 2055128"/>
                <a:gd name="connsiteX4" fmla="*/ 1360343 w 3798952"/>
                <a:gd name="connsiteY4" fmla="*/ 842150 h 2055128"/>
                <a:gd name="connsiteX5" fmla="*/ 2579543 w 3798952"/>
                <a:gd name="connsiteY5" fmla="*/ 638953 h 2055128"/>
                <a:gd name="connsiteX6" fmla="*/ 1563540 w 3798952"/>
                <a:gd name="connsiteY6" fmla="*/ 232550 h 2055128"/>
                <a:gd name="connsiteX7" fmla="*/ 750743 w 3798952"/>
                <a:gd name="connsiteY7" fmla="*/ 29344 h 2055128"/>
                <a:gd name="connsiteX8" fmla="*/ 418311 w 3798952"/>
                <a:gd name="connsiteY8" fmla="*/ 283 h 2055128"/>
                <a:gd name="connsiteX9" fmla="*/ 311431 w 3798952"/>
                <a:gd name="connsiteY9" fmla="*/ 83998 h 2055128"/>
                <a:gd name="connsiteX10" fmla="*/ 4392 w 3798952"/>
                <a:gd name="connsiteY10" fmla="*/ 1288768 h 2055128"/>
                <a:gd name="connsiteX11" fmla="*/ 59866 w 3798952"/>
                <a:gd name="connsiteY11" fmla="*/ 1410688 h 2055128"/>
                <a:gd name="connsiteX12" fmla="*/ 1055753 w 3798952"/>
                <a:gd name="connsiteY12" fmla="*/ 1861182 h 2055128"/>
                <a:gd name="connsiteX13" fmla="*/ 2579753 w 3798952"/>
                <a:gd name="connsiteY13" fmla="*/ 1861182 h 2055128"/>
                <a:gd name="connsiteX14" fmla="*/ 3798952 w 3798952"/>
                <a:gd name="connsiteY14" fmla="*/ 1048385 h 2055128"/>
                <a:gd name="connsiteX15" fmla="*/ 3189143 w 3798952"/>
                <a:gd name="connsiteY15" fmla="*/ 743595 h 2055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98952" h="2055128">
                  <a:moveTo>
                    <a:pt x="3189143" y="743595"/>
                  </a:moveTo>
                  <a:lnTo>
                    <a:pt x="2477940" y="1047176"/>
                  </a:lnTo>
                  <a:cubicBezTo>
                    <a:pt x="2281039" y="1056729"/>
                    <a:pt x="1871588" y="1043928"/>
                    <a:pt x="1766736" y="1045347"/>
                  </a:cubicBezTo>
                  <a:cubicBezTo>
                    <a:pt x="1663514" y="1046766"/>
                    <a:pt x="1135801" y="877507"/>
                    <a:pt x="1218506" y="843979"/>
                  </a:cubicBezTo>
                  <a:cubicBezTo>
                    <a:pt x="1235775" y="836864"/>
                    <a:pt x="1279876" y="835445"/>
                    <a:pt x="1360343" y="842150"/>
                  </a:cubicBezTo>
                  <a:cubicBezTo>
                    <a:pt x="1824449" y="880755"/>
                    <a:pt x="2579543" y="974233"/>
                    <a:pt x="2579543" y="638953"/>
                  </a:cubicBezTo>
                  <a:cubicBezTo>
                    <a:pt x="2579543" y="303673"/>
                    <a:pt x="1761260" y="232550"/>
                    <a:pt x="1563540" y="232550"/>
                  </a:cubicBezTo>
                  <a:cubicBezTo>
                    <a:pt x="1365820" y="232550"/>
                    <a:pt x="1034407" y="55147"/>
                    <a:pt x="750743" y="29344"/>
                  </a:cubicBezTo>
                  <a:cubicBezTo>
                    <a:pt x="660322" y="21219"/>
                    <a:pt x="542460" y="9637"/>
                    <a:pt x="418311" y="283"/>
                  </a:cubicBezTo>
                  <a:cubicBezTo>
                    <a:pt x="366085" y="-3575"/>
                    <a:pt x="320365" y="32392"/>
                    <a:pt x="311431" y="83998"/>
                  </a:cubicBezTo>
                  <a:cubicBezTo>
                    <a:pt x="243765" y="475161"/>
                    <a:pt x="97871" y="982749"/>
                    <a:pt x="4392" y="1288768"/>
                  </a:cubicBezTo>
                  <a:cubicBezTo>
                    <a:pt x="-10438" y="1337536"/>
                    <a:pt x="13336" y="1389761"/>
                    <a:pt x="59866" y="1410688"/>
                  </a:cubicBezTo>
                  <a:lnTo>
                    <a:pt x="1055753" y="1861182"/>
                  </a:lnTo>
                  <a:cubicBezTo>
                    <a:pt x="1458898" y="2013582"/>
                    <a:pt x="1733018" y="2208245"/>
                    <a:pt x="2579753" y="1861182"/>
                  </a:cubicBezTo>
                  <a:cubicBezTo>
                    <a:pt x="2579753" y="1861182"/>
                    <a:pt x="3798952" y="1343632"/>
                    <a:pt x="3798952" y="1048385"/>
                  </a:cubicBezTo>
                  <a:cubicBezTo>
                    <a:pt x="3798743" y="803945"/>
                    <a:pt x="3519346" y="629190"/>
                    <a:pt x="3189143" y="743595"/>
                  </a:cubicBezTo>
                  <a:close/>
                </a:path>
              </a:pathLst>
            </a:custGeom>
            <a:grpFill/>
            <a:ln w="9525" cap="flat">
              <a:noFill/>
              <a:prstDash val="solid"/>
              <a:miter/>
            </a:ln>
          </p:spPr>
          <p:txBody>
            <a:bodyPr rtlCol="0" anchor="ctr"/>
            <a:lstStyle/>
            <a:p>
              <a:endParaRPr lang="en-US"/>
            </a:p>
          </p:txBody>
        </p:sp>
        <p:pic>
          <p:nvPicPr>
            <p:cNvPr id="49" name="Graphic 48">
              <a:extLst>
                <a:ext uri="{FF2B5EF4-FFF2-40B4-BE49-F238E27FC236}">
                  <a16:creationId xmlns:a16="http://schemas.microsoft.com/office/drawing/2014/main" id="{06CB89CA-DDB6-4334-94D0-E332387C7A2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078840" y="5708622"/>
              <a:ext cx="321354" cy="321354"/>
            </a:xfrm>
            <a:prstGeom prst="rect">
              <a:avLst/>
            </a:prstGeom>
          </p:spPr>
        </p:pic>
      </p:grpSp>
    </p:spTree>
    <p:extLst>
      <p:ext uri="{BB962C8B-B14F-4D97-AF65-F5344CB8AC3E}">
        <p14:creationId xmlns:p14="http://schemas.microsoft.com/office/powerpoint/2010/main" val="3716896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re seul">
    <p:spTree>
      <p:nvGrpSpPr>
        <p:cNvPr id="1" name=""/>
        <p:cNvGrpSpPr/>
        <p:nvPr/>
      </p:nvGrpSpPr>
      <p:grpSpPr>
        <a:xfrm>
          <a:off x="0" y="0"/>
          <a:ext cx="0" cy="0"/>
          <a:chOff x="0" y="0"/>
          <a:chExt cx="0" cy="0"/>
        </a:xfrm>
      </p:grpSpPr>
      <p:graphicFrame>
        <p:nvGraphicFramePr>
          <p:cNvPr id="4" name="Objet 3" hidden="1">
            <a:extLst>
              <a:ext uri="{FF2B5EF4-FFF2-40B4-BE49-F238E27FC236}">
                <a16:creationId xmlns:a16="http://schemas.microsoft.com/office/drawing/2014/main" id="{C2661278-D226-4703-9DCB-931160E8E234}"/>
              </a:ext>
            </a:extLst>
          </p:cNvPr>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267" name="Diapositive think-cell" r:id="rId4" imgW="473" imgH="470" progId="TCLayout.ActiveDocument.1">
                  <p:embed/>
                </p:oleObj>
              </mc:Choice>
              <mc:Fallback>
                <p:oleObj name="Diapositive think-cell" r:id="rId4" imgW="473" imgH="470" progId="TCLayout.ActiveDocument.1">
                  <p:embed/>
                  <p:pic>
                    <p:nvPicPr>
                      <p:cNvPr id="4" name="Objet 3" hidden="1">
                        <a:extLst>
                          <a:ext uri="{FF2B5EF4-FFF2-40B4-BE49-F238E27FC236}">
                            <a16:creationId xmlns:a16="http://schemas.microsoft.com/office/drawing/2014/main" id="{C2661278-D226-4703-9DCB-931160E8E234}"/>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hasCustomPrompt="1"/>
          </p:nvPr>
        </p:nvSpPr>
        <p:spPr>
          <a:xfrm>
            <a:off x="823979" y="116632"/>
            <a:ext cx="10744628" cy="648072"/>
          </a:xfrm>
        </p:spPr>
        <p:txBody>
          <a:bodyPr anchor="ctr" anchorCtr="0">
            <a:noAutofit/>
          </a:bodyPr>
          <a:lstStyle>
            <a:lvl1pPr algn="l" eaLnBrk="1" latinLnBrk="0" hangingPunct="1">
              <a:defRPr kumimoji="0" lang="fr-FR" sz="2000" b="0" cap="all" baseline="0">
                <a:solidFill>
                  <a:schemeClr val="tx2"/>
                </a:solidFill>
              </a:defRPr>
            </a:lvl1pPr>
          </a:lstStyle>
          <a:p>
            <a:r>
              <a:rPr kumimoji="0" lang="fr-FR"/>
              <a:t>Modifiez le style du titre</a:t>
            </a:r>
          </a:p>
        </p:txBody>
      </p:sp>
      <p:sp>
        <p:nvSpPr>
          <p:cNvPr id="11" name="Slide Number Placeholder 5"/>
          <p:cNvSpPr>
            <a:spLocks noGrp="1"/>
          </p:cNvSpPr>
          <p:nvPr>
            <p:ph type="sldNum" sz="quarter" idx="12"/>
          </p:nvPr>
        </p:nvSpPr>
        <p:spPr>
          <a:xfrm>
            <a:off x="11710526" y="6356351"/>
            <a:ext cx="422208" cy="365125"/>
          </a:xfrm>
        </p:spPr>
        <p:txBody>
          <a:bodyPr/>
          <a:lstStyle/>
          <a:p>
            <a:fld id="{33D6E5A2-EC83-451F-A719-9AC1370DD5CF}" type="slidenum">
              <a:pPr/>
              <a:t>‹N°›</a:t>
            </a:fld>
            <a:endParaRPr kumimoji="0" lang="fr-FR"/>
          </a:p>
        </p:txBody>
      </p:sp>
      <p:pic>
        <p:nvPicPr>
          <p:cNvPr id="10" name="Picture 9">
            <a:extLst>
              <a:ext uri="{FF2B5EF4-FFF2-40B4-BE49-F238E27FC236}">
                <a16:creationId xmlns:a16="http://schemas.microsoft.com/office/drawing/2014/main" id="{937CDF68-EF6E-4002-B06E-1258736D5E04}"/>
              </a:ext>
            </a:extLst>
          </p:cNvPr>
          <p:cNvPicPr>
            <a:picLocks noChangeAspect="1"/>
          </p:cNvPicPr>
          <p:nvPr userDrawn="1"/>
        </p:nvPicPr>
        <p:blipFill rotWithShape="1">
          <a:blip r:embed="rId6" cstate="screen">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15807" y="0"/>
            <a:ext cx="422208" cy="6857997"/>
          </a:xfrm>
          <a:prstGeom prst="rect">
            <a:avLst/>
          </a:prstGeom>
        </p:spPr>
      </p:pic>
      <p:pic>
        <p:nvPicPr>
          <p:cNvPr id="12" name="Image 4">
            <a:extLst>
              <a:ext uri="{FF2B5EF4-FFF2-40B4-BE49-F238E27FC236}">
                <a16:creationId xmlns:a16="http://schemas.microsoft.com/office/drawing/2014/main" id="{5EAB39CA-71F7-4874-93B6-D773A47F503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3388" y="6437195"/>
            <a:ext cx="223817" cy="288032"/>
          </a:xfrm>
          <a:prstGeom prst="rect">
            <a:avLst/>
          </a:prstGeom>
        </p:spPr>
      </p:pic>
    </p:spTree>
    <p:extLst>
      <p:ext uri="{BB962C8B-B14F-4D97-AF65-F5344CB8AC3E}">
        <p14:creationId xmlns:p14="http://schemas.microsoft.com/office/powerpoint/2010/main" val="15554909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re seul">
    <p:spTree>
      <p:nvGrpSpPr>
        <p:cNvPr id="1" name=""/>
        <p:cNvGrpSpPr/>
        <p:nvPr/>
      </p:nvGrpSpPr>
      <p:grpSpPr>
        <a:xfrm>
          <a:off x="0" y="0"/>
          <a:ext cx="0" cy="0"/>
          <a:chOff x="0" y="0"/>
          <a:chExt cx="0" cy="0"/>
        </a:xfrm>
      </p:grpSpPr>
      <p:graphicFrame>
        <p:nvGraphicFramePr>
          <p:cNvPr id="4" name="Objet 3" hidden="1">
            <a:extLst>
              <a:ext uri="{FF2B5EF4-FFF2-40B4-BE49-F238E27FC236}">
                <a16:creationId xmlns:a16="http://schemas.microsoft.com/office/drawing/2014/main" id="{C2661278-D226-4703-9DCB-931160E8E234}"/>
              </a:ext>
            </a:extLst>
          </p:cNvPr>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291" name="Diapositive think-cell" r:id="rId4" imgW="473" imgH="470" progId="TCLayout.ActiveDocument.1">
                  <p:embed/>
                </p:oleObj>
              </mc:Choice>
              <mc:Fallback>
                <p:oleObj name="Diapositive think-cell" r:id="rId4" imgW="473" imgH="470" progId="TCLayout.ActiveDocument.1">
                  <p:embed/>
                  <p:pic>
                    <p:nvPicPr>
                      <p:cNvPr id="4" name="Objet 3" hidden="1">
                        <a:extLst>
                          <a:ext uri="{FF2B5EF4-FFF2-40B4-BE49-F238E27FC236}">
                            <a16:creationId xmlns:a16="http://schemas.microsoft.com/office/drawing/2014/main" id="{C2661278-D226-4703-9DCB-931160E8E234}"/>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11" name="Slide Number Placeholder 5"/>
          <p:cNvSpPr>
            <a:spLocks noGrp="1"/>
          </p:cNvSpPr>
          <p:nvPr>
            <p:ph type="sldNum" sz="quarter" idx="12"/>
          </p:nvPr>
        </p:nvSpPr>
        <p:spPr>
          <a:xfrm>
            <a:off x="11710526" y="6356351"/>
            <a:ext cx="422208" cy="365125"/>
          </a:xfrm>
        </p:spPr>
        <p:txBody>
          <a:bodyPr/>
          <a:lstStyle/>
          <a:p>
            <a:fld id="{33D6E5A2-EC83-451F-A719-9AC1370DD5CF}" type="slidenum">
              <a:pPr/>
              <a:t>‹N°›</a:t>
            </a:fld>
            <a:endParaRPr kumimoji="0" lang="fr-FR"/>
          </a:p>
        </p:txBody>
      </p:sp>
      <p:pic>
        <p:nvPicPr>
          <p:cNvPr id="10" name="Picture 9">
            <a:extLst>
              <a:ext uri="{FF2B5EF4-FFF2-40B4-BE49-F238E27FC236}">
                <a16:creationId xmlns:a16="http://schemas.microsoft.com/office/drawing/2014/main" id="{937CDF68-EF6E-4002-B06E-1258736D5E04}"/>
              </a:ext>
            </a:extLst>
          </p:cNvPr>
          <p:cNvPicPr>
            <a:picLocks noChangeAspect="1"/>
          </p:cNvPicPr>
          <p:nvPr userDrawn="1"/>
        </p:nvPicPr>
        <p:blipFill rotWithShape="1">
          <a:blip r:embed="rId6" cstate="screen">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15807" y="0"/>
            <a:ext cx="422208" cy="6857997"/>
          </a:xfrm>
          <a:prstGeom prst="rect">
            <a:avLst/>
          </a:prstGeom>
        </p:spPr>
      </p:pic>
      <p:pic>
        <p:nvPicPr>
          <p:cNvPr id="12" name="Image 4">
            <a:extLst>
              <a:ext uri="{FF2B5EF4-FFF2-40B4-BE49-F238E27FC236}">
                <a16:creationId xmlns:a16="http://schemas.microsoft.com/office/drawing/2014/main" id="{5EAB39CA-71F7-4874-93B6-D773A47F503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3388" y="6437195"/>
            <a:ext cx="223817" cy="288032"/>
          </a:xfrm>
          <a:prstGeom prst="rect">
            <a:avLst/>
          </a:prstGeom>
        </p:spPr>
      </p:pic>
    </p:spTree>
    <p:extLst>
      <p:ext uri="{BB962C8B-B14F-4D97-AF65-F5344CB8AC3E}">
        <p14:creationId xmlns:p14="http://schemas.microsoft.com/office/powerpoint/2010/main" val="4063647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Titre et contenu">
    <p:spTree>
      <p:nvGrpSpPr>
        <p:cNvPr id="1" name=""/>
        <p:cNvGrpSpPr/>
        <p:nvPr/>
      </p:nvGrpSpPr>
      <p:grpSpPr>
        <a:xfrm>
          <a:off x="0" y="0"/>
          <a:ext cx="0" cy="0"/>
          <a:chOff x="0" y="0"/>
          <a:chExt cx="0" cy="0"/>
        </a:xfrm>
      </p:grpSpPr>
      <p:graphicFrame>
        <p:nvGraphicFramePr>
          <p:cNvPr id="4" name="Objet 3" hidden="1">
            <a:extLst>
              <a:ext uri="{FF2B5EF4-FFF2-40B4-BE49-F238E27FC236}">
                <a16:creationId xmlns:a16="http://schemas.microsoft.com/office/drawing/2014/main" id="{C2661278-D226-4703-9DCB-931160E8E234}"/>
              </a:ext>
            </a:extLst>
          </p:cNvPr>
          <p:cNvGraphicFramePr>
            <a:graphicFrameLocks noChangeAspect="1"/>
          </p:cNvGraphicFramePr>
          <p:nvPr userDrawn="1">
            <p:custDataLst>
              <p:tags r:id="rId2"/>
            </p:custDataLst>
            <p:extLst>
              <p:ext uri="{D42A27DB-BD31-4B8C-83A1-F6EECF244321}">
                <p14:modId xmlns:p14="http://schemas.microsoft.com/office/powerpoint/2010/main" val="214058790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3315" name="Diapositive think-cell" r:id="rId4" imgW="473" imgH="470" progId="TCLayout.ActiveDocument.1">
                  <p:embed/>
                </p:oleObj>
              </mc:Choice>
              <mc:Fallback>
                <p:oleObj name="Diapositive think-cell" r:id="rId4" imgW="473" imgH="470" progId="TCLayout.ActiveDocument.1">
                  <p:embed/>
                  <p:pic>
                    <p:nvPicPr>
                      <p:cNvPr id="4" name="Objet 3" hidden="1">
                        <a:extLst>
                          <a:ext uri="{FF2B5EF4-FFF2-40B4-BE49-F238E27FC236}">
                            <a16:creationId xmlns:a16="http://schemas.microsoft.com/office/drawing/2014/main" id="{C2661278-D226-4703-9DCB-931160E8E234}"/>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hasCustomPrompt="1"/>
          </p:nvPr>
        </p:nvSpPr>
        <p:spPr>
          <a:xfrm>
            <a:off x="823979" y="116632"/>
            <a:ext cx="10744628" cy="648072"/>
          </a:xfrm>
        </p:spPr>
        <p:txBody>
          <a:bodyPr vert="horz" lIns="91440" tIns="45720" rIns="91440" bIns="45720" rtlCol="0" anchor="ctr" anchorCtr="0">
            <a:noAutofit/>
          </a:bodyPr>
          <a:lstStyle>
            <a:lvl1pPr>
              <a:defRPr lang="fr-FR" sz="2000" b="0" cap="all" baseline="0" dirty="0">
                <a:solidFill>
                  <a:schemeClr val="tx2"/>
                </a:solidFill>
              </a:defRPr>
            </a:lvl1pPr>
          </a:lstStyle>
          <a:p>
            <a:pPr lvl="0"/>
            <a:r>
              <a:rPr kumimoji="0" lang="fr-FR"/>
              <a:t>Modifiez le style du titre</a:t>
            </a:r>
          </a:p>
        </p:txBody>
      </p:sp>
      <p:sp>
        <p:nvSpPr>
          <p:cNvPr id="3" name="Content Placeholder 2"/>
          <p:cNvSpPr>
            <a:spLocks noGrp="1"/>
          </p:cNvSpPr>
          <p:nvPr>
            <p:ph idx="1"/>
          </p:nvPr>
        </p:nvSpPr>
        <p:spPr>
          <a:xfrm>
            <a:off x="815413" y="1596413"/>
            <a:ext cx="10753194" cy="4297363"/>
          </a:xfrm>
        </p:spPr>
        <p:txBody>
          <a:bodyPr vert="horz" lIns="91440" tIns="45720" rIns="91440" bIns="45720" rtlCol="0">
            <a:normAutofit/>
          </a:bodyPr>
          <a:lstStyle>
            <a:lvl1pPr>
              <a:defRPr lang="fr-FR" sz="1400" dirty="0"/>
            </a:lvl1pPr>
            <a:lvl2pPr>
              <a:defRPr lang="fr-FR" sz="1400" dirty="0"/>
            </a:lvl2pPr>
            <a:lvl3pPr>
              <a:defRPr lang="fr-FR" sz="1400" dirty="0"/>
            </a:lvl3pPr>
            <a:lvl4pPr>
              <a:defRPr lang="fr-FR" sz="1400" dirty="0"/>
            </a:lvl4pPr>
            <a:lvl5pPr>
              <a:defRPr sz="1400" dirty="0"/>
            </a:lvl5pPr>
          </a:lstStyle>
          <a:p>
            <a:pPr marL="174625" lvl="0" indent="-174625">
              <a:buClr>
                <a:schemeClr val="tx2"/>
              </a:buClr>
              <a:buFont typeface="Calibri" panose="020F0502020204030204" pitchFamily="34" charset="0"/>
              <a:buChar char="›"/>
            </a:pPr>
            <a:r>
              <a:rPr lang="fr-FR"/>
              <a:t>Modifier les styles du texte du masque</a:t>
            </a:r>
          </a:p>
          <a:p>
            <a:pPr marL="538163" lvl="1" indent="-165100">
              <a:buChar char="•"/>
            </a:pPr>
            <a:r>
              <a:rPr lang="fr-FR"/>
              <a:t>Deuxième niveau</a:t>
            </a:r>
          </a:p>
          <a:p>
            <a:pPr marL="985838" lvl="2" indent="-165100">
              <a:buClr>
                <a:schemeClr val="accent6"/>
              </a:buClr>
              <a:buFont typeface="Wingdings" panose="05000000000000000000" pitchFamily="2" charset="2"/>
              <a:buChar char="§"/>
            </a:pPr>
            <a:r>
              <a:rPr lang="fr-FR"/>
              <a:t>Troisième niveau</a:t>
            </a:r>
          </a:p>
          <a:p>
            <a:pPr marL="1524000" lvl="3">
              <a:buFont typeface="Calibri" panose="020F0502020204030204" pitchFamily="34" charset="0"/>
              <a:buChar char="&gt;"/>
            </a:pPr>
            <a:r>
              <a:rPr lang="fr-FR"/>
              <a:t>Quatrième niveau</a:t>
            </a:r>
          </a:p>
          <a:p>
            <a:pPr marL="1971675" lvl="4">
              <a:buFont typeface="Courier New" panose="02070309020205020404" pitchFamily="49" charset="0"/>
              <a:buChar char="o"/>
            </a:pPr>
            <a:r>
              <a:rPr lang="fr-FR"/>
              <a:t>Cinquième niveau</a:t>
            </a:r>
            <a:endParaRPr/>
          </a:p>
        </p:txBody>
      </p:sp>
      <p:cxnSp>
        <p:nvCxnSpPr>
          <p:cNvPr id="7" name="Connecteur droit 6"/>
          <p:cNvCxnSpPr/>
          <p:nvPr userDrawn="1"/>
        </p:nvCxnSpPr>
        <p:spPr>
          <a:xfrm>
            <a:off x="815413" y="764704"/>
            <a:ext cx="10753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12"/>
          </p:nvPr>
        </p:nvSpPr>
        <p:spPr>
          <a:xfrm>
            <a:off x="11710526" y="6356351"/>
            <a:ext cx="422208" cy="365125"/>
          </a:xfrm>
        </p:spPr>
        <p:txBody>
          <a:bodyPr/>
          <a:lstStyle/>
          <a:p>
            <a:fld id="{33D6E5A2-EC83-451F-A719-9AC1370DD5CF}" type="slidenum">
              <a:pPr/>
              <a:t>‹N°›</a:t>
            </a:fld>
            <a:endParaRPr kumimoji="0" lang="fr-FR"/>
          </a:p>
        </p:txBody>
      </p:sp>
      <p:pic>
        <p:nvPicPr>
          <p:cNvPr id="10" name="Picture 9">
            <a:extLst>
              <a:ext uri="{FF2B5EF4-FFF2-40B4-BE49-F238E27FC236}">
                <a16:creationId xmlns:a16="http://schemas.microsoft.com/office/drawing/2014/main" id="{8DCB183B-1927-4E64-B2A2-4F501584090B}"/>
              </a:ext>
            </a:extLst>
          </p:cNvPr>
          <p:cNvPicPr>
            <a:picLocks noChangeAspect="1"/>
          </p:cNvPicPr>
          <p:nvPr userDrawn="1"/>
        </p:nvPicPr>
        <p:blipFill rotWithShape="1">
          <a:blip r:embed="rId6" cstate="screen">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15807" y="0"/>
            <a:ext cx="422208" cy="6857997"/>
          </a:xfrm>
          <a:prstGeom prst="rect">
            <a:avLst/>
          </a:prstGeom>
        </p:spPr>
      </p:pic>
      <p:pic>
        <p:nvPicPr>
          <p:cNvPr id="12" name="Image 4">
            <a:extLst>
              <a:ext uri="{FF2B5EF4-FFF2-40B4-BE49-F238E27FC236}">
                <a16:creationId xmlns:a16="http://schemas.microsoft.com/office/drawing/2014/main" id="{0DE4A38C-65AD-48A4-B406-54B712E4C471}"/>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3388" y="6437195"/>
            <a:ext cx="223817" cy="288032"/>
          </a:xfrm>
          <a:prstGeom prst="rect">
            <a:avLst/>
          </a:prstGeom>
        </p:spPr>
      </p:pic>
    </p:spTree>
    <p:extLst>
      <p:ext uri="{BB962C8B-B14F-4D97-AF65-F5344CB8AC3E}">
        <p14:creationId xmlns:p14="http://schemas.microsoft.com/office/powerpoint/2010/main" val="5390564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cxnSp>
        <p:nvCxnSpPr>
          <p:cNvPr id="3" name="Connecteur droit 2">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5"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
        <p:nvSpPr>
          <p:cNvPr id="13" name="Espace réservé du numéro de diapositive 12"/>
          <p:cNvSpPr>
            <a:spLocks noGrp="1"/>
          </p:cNvSpPr>
          <p:nvPr>
            <p:ph type="sldNum" sz="quarter" idx="11"/>
          </p:nvPr>
        </p:nvSpPr>
        <p:spPr/>
        <p:txBody>
          <a:bodyPr/>
          <a:lstStyle/>
          <a:p>
            <a:fld id="{87C45732-57C6-47E8-8AB1-020DA7EC54A6}" type="slidenum">
              <a:rPr lang="fr-FR" smtClean="0"/>
              <a:pPr/>
              <a:t>‹N°›</a:t>
            </a:fld>
            <a:endParaRPr lang="fr-FR"/>
          </a:p>
        </p:txBody>
      </p:sp>
    </p:spTree>
    <p:extLst>
      <p:ext uri="{BB962C8B-B14F-4D97-AF65-F5344CB8AC3E}">
        <p14:creationId xmlns:p14="http://schemas.microsoft.com/office/powerpoint/2010/main" val="40838661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cxnSp>
        <p:nvCxnSpPr>
          <p:cNvPr id="3" name="Connecteur droit 2">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5"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
        <p:nvSpPr>
          <p:cNvPr id="13" name="Espace réservé du numéro de diapositive 12"/>
          <p:cNvSpPr>
            <a:spLocks noGrp="1"/>
          </p:cNvSpPr>
          <p:nvPr>
            <p:ph type="sldNum" sz="quarter" idx="11"/>
          </p:nvPr>
        </p:nvSpPr>
        <p:spPr/>
        <p:txBody>
          <a:bodyPr/>
          <a:lstStyle/>
          <a:p>
            <a:fld id="{87C45732-57C6-47E8-8AB1-020DA7EC54A6}" type="slidenum">
              <a:rPr lang="fr-FR" smtClean="0"/>
              <a:pPr/>
              <a:t>‹N°›</a:t>
            </a:fld>
            <a:endParaRPr lang="fr-FR"/>
          </a:p>
        </p:txBody>
      </p:sp>
      <p:sp>
        <p:nvSpPr>
          <p:cNvPr id="6" name="Espace réservé du contenu 9">
            <a:extLst>
              <a:ext uri="{FF2B5EF4-FFF2-40B4-BE49-F238E27FC236}">
                <a16:creationId xmlns:a16="http://schemas.microsoft.com/office/drawing/2014/main" id="{5E8F502B-EE8D-4D3B-B47F-E267EF584BE8}"/>
              </a:ext>
            </a:extLst>
          </p:cNvPr>
          <p:cNvSpPr>
            <a:spLocks noGrp="1"/>
          </p:cNvSpPr>
          <p:nvPr>
            <p:ph sz="quarter" idx="13"/>
          </p:nvPr>
        </p:nvSpPr>
        <p:spPr>
          <a:xfrm>
            <a:off x="598487" y="1433018"/>
            <a:ext cx="10975448" cy="4712197"/>
          </a:xfrm>
          <a:prstGeom prst="rect">
            <a:avLst/>
          </a:prstGeom>
        </p:spPr>
        <p:txBody>
          <a:bodyPr>
            <a:noAutofit/>
          </a:bodyPr>
          <a:lstStyle>
            <a:lvl1pPr>
              <a:defRPr sz="1108"/>
            </a:lvl1pPr>
            <a:lvl2pPr>
              <a:defRPr sz="1108"/>
            </a:lvl2pPr>
            <a:lvl3pPr>
              <a:defRPr sz="1108"/>
            </a:lvl3pPr>
            <a:lvl4pPr>
              <a:defRPr sz="969"/>
            </a:lvl4pPr>
            <a:lvl5pPr>
              <a:defRPr sz="1108"/>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p:txBody>
      </p:sp>
    </p:spTree>
    <p:extLst>
      <p:ext uri="{BB962C8B-B14F-4D97-AF65-F5344CB8AC3E}">
        <p14:creationId xmlns:p14="http://schemas.microsoft.com/office/powerpoint/2010/main" val="1985080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1 with mark">
    <p:spTree>
      <p:nvGrpSpPr>
        <p:cNvPr id="1" name=""/>
        <p:cNvGrpSpPr/>
        <p:nvPr/>
      </p:nvGrpSpPr>
      <p:grpSpPr>
        <a:xfrm>
          <a:off x="0" y="0"/>
          <a:ext cx="0" cy="0"/>
          <a:chOff x="0" y="0"/>
          <a:chExt cx="0" cy="0"/>
        </a:xfrm>
      </p:grpSpPr>
      <p:cxnSp>
        <p:nvCxnSpPr>
          <p:cNvPr id="3" name="Connecteur droit 2">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5"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(1 column of text)</a:t>
            </a:r>
          </a:p>
        </p:txBody>
      </p:sp>
      <p:sp>
        <p:nvSpPr>
          <p:cNvPr id="13" name="Espace réservé du numéro de diapositive 12"/>
          <p:cNvSpPr>
            <a:spLocks noGrp="1"/>
          </p:cNvSpPr>
          <p:nvPr>
            <p:ph type="sldNum" sz="quarter" idx="11"/>
          </p:nvPr>
        </p:nvSpPr>
        <p:spPr/>
        <p:txBody>
          <a:bodyPr/>
          <a:lstStyle/>
          <a:p>
            <a:fld id="{87C45732-57C6-47E8-8AB1-020DA7EC54A6}" type="slidenum">
              <a:rPr lang="en-US" noProof="0" smtClean="0"/>
              <a:pPr/>
              <a:t>‹N°›</a:t>
            </a:fld>
            <a:endParaRPr lang="en-US" noProof="0"/>
          </a:p>
        </p:txBody>
      </p:sp>
      <p:cxnSp>
        <p:nvCxnSpPr>
          <p:cNvPr id="6" name="Connecteur droit 5">
            <a:extLst>
              <a:ext uri="{FF2B5EF4-FFF2-40B4-BE49-F238E27FC236}">
                <a16:creationId xmlns:a16="http://schemas.microsoft.com/office/drawing/2014/main" id="{E3EADC75-143E-4DFE-8720-9154DCF43A8C}"/>
              </a:ext>
            </a:extLst>
          </p:cNvPr>
          <p:cNvCxnSpPr/>
          <p:nvPr userDrawn="1"/>
        </p:nvCxnSpPr>
        <p:spPr>
          <a:xfrm>
            <a:off x="9717209" y="0"/>
            <a:ext cx="1852376"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8" name="Espace réservé du texte 26">
            <a:extLst>
              <a:ext uri="{FF2B5EF4-FFF2-40B4-BE49-F238E27FC236}">
                <a16:creationId xmlns:a16="http://schemas.microsoft.com/office/drawing/2014/main" id="{86878C01-8FEF-4CEB-979C-ED19E926CEC3}"/>
              </a:ext>
            </a:extLst>
          </p:cNvPr>
          <p:cNvSpPr>
            <a:spLocks noGrp="1"/>
          </p:cNvSpPr>
          <p:nvPr>
            <p:ph type="body" sz="quarter" idx="17" hasCustomPrompt="1"/>
          </p:nvPr>
        </p:nvSpPr>
        <p:spPr>
          <a:xfrm>
            <a:off x="9717209" y="0"/>
            <a:ext cx="1852376" cy="456232"/>
          </a:xfrm>
          <a:prstGeom prst="rect">
            <a:avLst/>
          </a:prstGeom>
        </p:spPr>
        <p:txBody>
          <a:bodyPr anchor="ctr">
            <a:noAutofit/>
          </a:bodyPr>
          <a:lstStyle>
            <a:lvl1pPr marL="0" indent="0" algn="ctr">
              <a:buNone/>
              <a:defRPr sz="969" b="1">
                <a:solidFill>
                  <a:schemeClr val="tx1"/>
                </a:solidFill>
              </a:defRPr>
            </a:lvl1pPr>
          </a:lstStyle>
          <a:p>
            <a:pPr lvl="0"/>
            <a:r>
              <a:rPr lang="en-US" noProof="0"/>
              <a:t>Marks</a:t>
            </a:r>
          </a:p>
        </p:txBody>
      </p:sp>
      <p:sp>
        <p:nvSpPr>
          <p:cNvPr id="7" name="Espace réservé du contenu 9"/>
          <p:cNvSpPr>
            <a:spLocks noGrp="1"/>
          </p:cNvSpPr>
          <p:nvPr>
            <p:ph sz="quarter" idx="13"/>
          </p:nvPr>
        </p:nvSpPr>
        <p:spPr>
          <a:xfrm>
            <a:off x="598487" y="1433018"/>
            <a:ext cx="10975448" cy="4712197"/>
          </a:xfrm>
          <a:prstGeom prst="rect">
            <a:avLst/>
          </a:prstGeom>
        </p:spPr>
        <p:txBody>
          <a:bodyPr>
            <a:noAutofit/>
          </a:bodyPr>
          <a:lstStyle>
            <a:lvl1pPr>
              <a:defRPr sz="1108"/>
            </a:lvl1pPr>
            <a:lvl2pPr>
              <a:defRPr sz="1108"/>
            </a:lvl2pPr>
            <a:lvl3pPr>
              <a:defRPr sz="1108"/>
            </a:lvl3pPr>
            <a:lvl4pPr>
              <a:defRPr sz="969"/>
            </a:lvl4pPr>
            <a:lvl5pPr>
              <a:defRPr sz="1108"/>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p:txBody>
      </p:sp>
    </p:spTree>
    <p:extLst>
      <p:ext uri="{BB962C8B-B14F-4D97-AF65-F5344CB8AC3E}">
        <p14:creationId xmlns:p14="http://schemas.microsoft.com/office/powerpoint/2010/main" val="25976550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p:txBody>
          <a:bodyPr/>
          <a:lstStyle/>
          <a:p>
            <a:fld id="{87C45732-57C6-47E8-8AB1-020DA7EC54A6}" type="slidenum">
              <a:rPr lang="en-US" noProof="0" smtClean="0"/>
              <a:pPr/>
              <a:t>‹N°›</a:t>
            </a:fld>
            <a:endParaRPr lang="en-US" noProof="0"/>
          </a:p>
        </p:txBody>
      </p:sp>
      <p:sp>
        <p:nvSpPr>
          <p:cNvPr id="11" name="Espace réservé du contenu 10"/>
          <p:cNvSpPr>
            <a:spLocks noGrp="1"/>
          </p:cNvSpPr>
          <p:nvPr>
            <p:ph sz="quarter" idx="14"/>
          </p:nvPr>
        </p:nvSpPr>
        <p:spPr>
          <a:xfrm>
            <a:off x="598490" y="1433018"/>
            <a:ext cx="5205412" cy="4712197"/>
          </a:xfrm>
          <a:prstGeom prst="rect">
            <a:avLst/>
          </a:prstGeom>
        </p:spPr>
        <p:txBody>
          <a:bodyPr>
            <a:noAutofit/>
          </a:bodyPr>
          <a:lstStyle>
            <a:lvl1pPr>
              <a:defRPr sz="1108"/>
            </a:lvl1pPr>
            <a:lvl2pPr>
              <a:defRPr sz="1108"/>
            </a:lvl2pPr>
            <a:lvl3pPr>
              <a:defRPr sz="1108"/>
            </a:lvl3pPr>
            <a:lvl4pPr>
              <a:defRPr sz="969"/>
            </a:lvl4pPr>
            <a:lvl5pPr>
              <a:defRPr sz="1108"/>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p:txBody>
      </p:sp>
      <p:sp>
        <p:nvSpPr>
          <p:cNvPr id="12" name="Espace réservé du contenu 10"/>
          <p:cNvSpPr>
            <a:spLocks noGrp="1"/>
          </p:cNvSpPr>
          <p:nvPr>
            <p:ph sz="quarter" idx="15"/>
          </p:nvPr>
        </p:nvSpPr>
        <p:spPr>
          <a:xfrm>
            <a:off x="6368527" y="1433018"/>
            <a:ext cx="5205412" cy="4712197"/>
          </a:xfrm>
          <a:prstGeom prst="rect">
            <a:avLst/>
          </a:prstGeom>
        </p:spPr>
        <p:txBody>
          <a:bodyPr>
            <a:noAutofit/>
          </a:bodyPr>
          <a:lstStyle>
            <a:lvl1pPr>
              <a:defRPr sz="1108"/>
            </a:lvl1pPr>
            <a:lvl2pPr>
              <a:defRPr sz="1108"/>
            </a:lvl2pPr>
            <a:lvl3pPr>
              <a:defRPr sz="1108"/>
            </a:lvl3pPr>
            <a:lvl4pPr>
              <a:defRPr sz="969"/>
            </a:lvl4pPr>
            <a:lvl5pPr>
              <a:defRPr sz="1108"/>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p:txBody>
      </p:sp>
      <p:cxnSp>
        <p:nvCxnSpPr>
          <p:cNvPr id="8" name="Connecteur droit 7">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9"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(2 columns of text)</a:t>
            </a:r>
          </a:p>
        </p:txBody>
      </p:sp>
    </p:spTree>
    <p:extLst>
      <p:ext uri="{BB962C8B-B14F-4D97-AF65-F5344CB8AC3E}">
        <p14:creationId xmlns:p14="http://schemas.microsoft.com/office/powerpoint/2010/main" val="5873707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2 with mark">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p:txBody>
          <a:bodyPr/>
          <a:lstStyle/>
          <a:p>
            <a:fld id="{87C45732-57C6-47E8-8AB1-020DA7EC54A6}" type="slidenum">
              <a:rPr lang="en-US" noProof="0" smtClean="0"/>
              <a:pPr/>
              <a:t>‹N°›</a:t>
            </a:fld>
            <a:endParaRPr lang="en-US" noProof="0"/>
          </a:p>
        </p:txBody>
      </p:sp>
      <p:sp>
        <p:nvSpPr>
          <p:cNvPr id="11" name="Espace réservé du contenu 10"/>
          <p:cNvSpPr>
            <a:spLocks noGrp="1"/>
          </p:cNvSpPr>
          <p:nvPr>
            <p:ph sz="quarter" idx="14"/>
          </p:nvPr>
        </p:nvSpPr>
        <p:spPr>
          <a:xfrm>
            <a:off x="598490" y="1433018"/>
            <a:ext cx="5205412" cy="4712197"/>
          </a:xfrm>
          <a:prstGeom prst="rect">
            <a:avLst/>
          </a:prstGeom>
        </p:spPr>
        <p:txBody>
          <a:bodyPr>
            <a:noAutofit/>
          </a:bodyPr>
          <a:lstStyle>
            <a:lvl1pPr>
              <a:defRPr sz="1477"/>
            </a:lvl1pPr>
            <a:lvl2pPr>
              <a:defRPr sz="1108"/>
            </a:lvl2pPr>
            <a:lvl3pPr>
              <a:defRPr sz="1108"/>
            </a:lvl3pPr>
            <a:lvl4pPr>
              <a:defRPr sz="969"/>
            </a:lvl4pPr>
            <a:lvl5pPr>
              <a:defRPr sz="1108"/>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sp>
        <p:nvSpPr>
          <p:cNvPr id="12" name="Espace réservé du contenu 10"/>
          <p:cNvSpPr>
            <a:spLocks noGrp="1"/>
          </p:cNvSpPr>
          <p:nvPr>
            <p:ph sz="quarter" idx="15"/>
          </p:nvPr>
        </p:nvSpPr>
        <p:spPr>
          <a:xfrm>
            <a:off x="6368527" y="1433018"/>
            <a:ext cx="5205412" cy="4712197"/>
          </a:xfrm>
          <a:prstGeom prst="rect">
            <a:avLst/>
          </a:prstGeom>
        </p:spPr>
        <p:txBody>
          <a:bodyPr>
            <a:noAutofit/>
          </a:bodyPr>
          <a:lstStyle>
            <a:lvl1pPr>
              <a:defRPr sz="1477"/>
            </a:lvl1pPr>
            <a:lvl2pPr>
              <a:defRPr sz="1108"/>
            </a:lvl2pPr>
            <a:lvl3pPr>
              <a:defRPr sz="1108"/>
            </a:lvl3pPr>
            <a:lvl4pPr>
              <a:defRPr sz="969"/>
            </a:lvl4pPr>
            <a:lvl5pPr>
              <a:defRPr sz="1108"/>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cxnSp>
        <p:nvCxnSpPr>
          <p:cNvPr id="8" name="Connecteur droit 7">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9"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(2 columns of text)</a:t>
            </a:r>
          </a:p>
        </p:txBody>
      </p:sp>
      <p:cxnSp>
        <p:nvCxnSpPr>
          <p:cNvPr id="13" name="Connecteur droit 12">
            <a:extLst>
              <a:ext uri="{FF2B5EF4-FFF2-40B4-BE49-F238E27FC236}">
                <a16:creationId xmlns:a16="http://schemas.microsoft.com/office/drawing/2014/main" id="{E3EADC75-143E-4DFE-8720-9154DCF43A8C}"/>
              </a:ext>
            </a:extLst>
          </p:cNvPr>
          <p:cNvCxnSpPr/>
          <p:nvPr userDrawn="1"/>
        </p:nvCxnSpPr>
        <p:spPr>
          <a:xfrm>
            <a:off x="9717209" y="0"/>
            <a:ext cx="1852376"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4" name="Espace réservé du texte 26">
            <a:extLst>
              <a:ext uri="{FF2B5EF4-FFF2-40B4-BE49-F238E27FC236}">
                <a16:creationId xmlns:a16="http://schemas.microsoft.com/office/drawing/2014/main" id="{86878C01-8FEF-4CEB-979C-ED19E926CEC3}"/>
              </a:ext>
            </a:extLst>
          </p:cNvPr>
          <p:cNvSpPr>
            <a:spLocks noGrp="1"/>
          </p:cNvSpPr>
          <p:nvPr>
            <p:ph type="body" sz="quarter" idx="17" hasCustomPrompt="1"/>
          </p:nvPr>
        </p:nvSpPr>
        <p:spPr>
          <a:xfrm>
            <a:off x="9717209" y="0"/>
            <a:ext cx="1852376" cy="456232"/>
          </a:xfrm>
          <a:prstGeom prst="rect">
            <a:avLst/>
          </a:prstGeom>
        </p:spPr>
        <p:txBody>
          <a:bodyPr anchor="ctr">
            <a:noAutofit/>
          </a:bodyPr>
          <a:lstStyle>
            <a:lvl1pPr marL="0" indent="0" algn="ctr">
              <a:buNone/>
              <a:defRPr sz="969" b="1">
                <a:solidFill>
                  <a:schemeClr val="tx1"/>
                </a:solidFill>
              </a:defRPr>
            </a:lvl1pPr>
          </a:lstStyle>
          <a:p>
            <a:pPr lvl="0"/>
            <a:r>
              <a:rPr lang="en-US" noProof="0"/>
              <a:t>Marks</a:t>
            </a:r>
          </a:p>
        </p:txBody>
      </p:sp>
    </p:spTree>
    <p:extLst>
      <p:ext uri="{BB962C8B-B14F-4D97-AF65-F5344CB8AC3E}">
        <p14:creationId xmlns:p14="http://schemas.microsoft.com/office/powerpoint/2010/main" val="40501910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87C45732-57C6-47E8-8AB1-020DA7EC54A6}" type="slidenum">
              <a:rPr lang="en-US" noProof="0" smtClean="0"/>
              <a:pPr/>
              <a:t>‹N°›</a:t>
            </a:fld>
            <a:endParaRPr lang="en-US" noProof="0"/>
          </a:p>
        </p:txBody>
      </p:sp>
      <p:sp>
        <p:nvSpPr>
          <p:cNvPr id="12" name="Espace réservé du contenu 10"/>
          <p:cNvSpPr>
            <a:spLocks noGrp="1"/>
          </p:cNvSpPr>
          <p:nvPr>
            <p:ph sz="quarter" idx="14"/>
          </p:nvPr>
        </p:nvSpPr>
        <p:spPr>
          <a:xfrm>
            <a:off x="8248127" y="1433016"/>
            <a:ext cx="3338512" cy="4712198"/>
          </a:xfrm>
          <a:prstGeom prst="rect">
            <a:avLst/>
          </a:prstGeom>
        </p:spPr>
        <p:txBody>
          <a:bodyPr>
            <a:noAutofit/>
          </a:bodyPr>
          <a:lstStyle>
            <a:lvl1pPr>
              <a:defRPr sz="1477"/>
            </a:lvl1pPr>
            <a:lvl2pPr>
              <a:defRPr sz="1108"/>
            </a:lvl2pPr>
            <a:lvl3pPr>
              <a:defRPr sz="1108"/>
            </a:lvl3pPr>
            <a:lvl4pPr>
              <a:defRPr sz="969"/>
            </a:lvl4pPr>
            <a:lvl5pPr>
              <a:defRPr sz="1108"/>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sp>
        <p:nvSpPr>
          <p:cNvPr id="13" name="Espace réservé du contenu 10"/>
          <p:cNvSpPr>
            <a:spLocks noGrp="1"/>
          </p:cNvSpPr>
          <p:nvPr>
            <p:ph sz="quarter" idx="15"/>
          </p:nvPr>
        </p:nvSpPr>
        <p:spPr>
          <a:xfrm>
            <a:off x="4423305" y="1433016"/>
            <a:ext cx="3338512" cy="4712198"/>
          </a:xfrm>
          <a:prstGeom prst="rect">
            <a:avLst/>
          </a:prstGeom>
        </p:spPr>
        <p:txBody>
          <a:bodyPr>
            <a:noAutofit/>
          </a:bodyPr>
          <a:lstStyle>
            <a:lvl1pPr>
              <a:defRPr sz="1477"/>
            </a:lvl1pPr>
            <a:lvl2pPr>
              <a:defRPr sz="1108"/>
            </a:lvl2pPr>
            <a:lvl3pPr>
              <a:defRPr sz="1108"/>
            </a:lvl3pPr>
            <a:lvl4pPr>
              <a:defRPr sz="969"/>
            </a:lvl4pPr>
            <a:lvl5pPr>
              <a:defRPr sz="1108"/>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sp>
        <p:nvSpPr>
          <p:cNvPr id="14" name="Espace réservé du contenu 10"/>
          <p:cNvSpPr>
            <a:spLocks noGrp="1"/>
          </p:cNvSpPr>
          <p:nvPr>
            <p:ph sz="quarter" idx="16"/>
          </p:nvPr>
        </p:nvSpPr>
        <p:spPr>
          <a:xfrm>
            <a:off x="598488" y="1433016"/>
            <a:ext cx="3338512" cy="4712198"/>
          </a:xfrm>
          <a:prstGeom prst="rect">
            <a:avLst/>
          </a:prstGeom>
        </p:spPr>
        <p:txBody>
          <a:bodyPr>
            <a:noAutofit/>
          </a:bodyPr>
          <a:lstStyle>
            <a:lvl1pPr>
              <a:defRPr sz="1108"/>
            </a:lvl1pPr>
            <a:lvl2pPr>
              <a:defRPr sz="1108"/>
            </a:lvl2pPr>
            <a:lvl3pPr>
              <a:defRPr sz="1108"/>
            </a:lvl3pPr>
            <a:lvl4pPr>
              <a:defRPr sz="969"/>
            </a:lvl4pPr>
            <a:lvl5pPr>
              <a:defRPr sz="1477"/>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4"/>
            <a:endParaRPr lang="en-US" noProof="0"/>
          </a:p>
        </p:txBody>
      </p:sp>
      <p:cxnSp>
        <p:nvCxnSpPr>
          <p:cNvPr id="10" name="Connecteur droit 9">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1"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(3 columns of text)</a:t>
            </a:r>
          </a:p>
        </p:txBody>
      </p:sp>
    </p:spTree>
    <p:extLst>
      <p:ext uri="{BB962C8B-B14F-4D97-AF65-F5344CB8AC3E}">
        <p14:creationId xmlns:p14="http://schemas.microsoft.com/office/powerpoint/2010/main" val="1711903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Interacalaire">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a16="http://schemas.microsoft.com/office/drawing/2014/main" id="{C2661278-D226-4703-9DCB-931160E8E234}"/>
              </a:ext>
            </a:extLst>
          </p:cNvPr>
          <p:cNvGraphicFramePr>
            <a:graphicFrameLocks noChangeAspect="1"/>
          </p:cNvGraphicFramePr>
          <p:nvPr userDrawn="1">
            <p:custDataLst>
              <p:tags r:id="rId2"/>
            </p:custDataLst>
            <p:extLst>
              <p:ext uri="{D42A27DB-BD31-4B8C-83A1-F6EECF244321}">
                <p14:modId xmlns:p14="http://schemas.microsoft.com/office/powerpoint/2010/main" val="50685611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051" name="Diapositive think-cell" r:id="rId4" imgW="473" imgH="470" progId="TCLayout.ActiveDocument.1">
                  <p:embed/>
                </p:oleObj>
              </mc:Choice>
              <mc:Fallback>
                <p:oleObj name="Diapositive think-cell" r:id="rId4" imgW="473" imgH="470" progId="TCLayout.ActiveDocument.1">
                  <p:embed/>
                  <p:pic>
                    <p:nvPicPr>
                      <p:cNvPr id="4" name="Objet 3" hidden="1">
                        <a:extLst>
                          <a:ext uri="{FF2B5EF4-FFF2-40B4-BE49-F238E27FC236}">
                            <a16:creationId xmlns:a16="http://schemas.microsoft.com/office/drawing/2014/main" id="{C2661278-D226-4703-9DCB-931160E8E234}"/>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hasCustomPrompt="1"/>
          </p:nvPr>
        </p:nvSpPr>
        <p:spPr>
          <a:xfrm>
            <a:off x="2980023" y="2610436"/>
            <a:ext cx="6231954" cy="1637128"/>
          </a:xfrm>
          <a:ln w="19050">
            <a:solidFill>
              <a:schemeClr val="tx2"/>
            </a:solidFill>
          </a:ln>
        </p:spPr>
        <p:txBody>
          <a:bodyPr anchor="ctr" anchorCtr="0">
            <a:noAutofit/>
          </a:bodyPr>
          <a:lstStyle>
            <a:lvl1pPr algn="ctr" eaLnBrk="1" latinLnBrk="0" hangingPunct="1">
              <a:defRPr kumimoji="0" lang="fr-FR" sz="3600" b="0" cap="all" baseline="0">
                <a:solidFill>
                  <a:schemeClr val="tx2"/>
                </a:solidFill>
              </a:defRPr>
            </a:lvl1pPr>
          </a:lstStyle>
          <a:p>
            <a:r>
              <a:rPr kumimoji="0" lang="fr-FR"/>
              <a:t>Modifiez le style du titre</a:t>
            </a:r>
          </a:p>
        </p:txBody>
      </p:sp>
      <p:pic>
        <p:nvPicPr>
          <p:cNvPr id="9" name="Image 4">
            <a:extLst>
              <a:ext uri="{FF2B5EF4-FFF2-40B4-BE49-F238E27FC236}">
                <a16:creationId xmlns:a16="http://schemas.microsoft.com/office/drawing/2014/main" id="{6805C2E1-8AED-465E-95CB-982FD0C24DEE}"/>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205912" y="197436"/>
            <a:ext cx="668965" cy="860897"/>
          </a:xfrm>
          <a:prstGeom prst="rect">
            <a:avLst/>
          </a:prstGeom>
        </p:spPr>
      </p:pic>
    </p:spTree>
    <p:extLst>
      <p:ext uri="{BB962C8B-B14F-4D97-AF65-F5344CB8AC3E}">
        <p14:creationId xmlns:p14="http://schemas.microsoft.com/office/powerpoint/2010/main" val="7384576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3 with Mark">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87C45732-57C6-47E8-8AB1-020DA7EC54A6}" type="slidenum">
              <a:rPr lang="en-US" noProof="0" smtClean="0"/>
              <a:pPr/>
              <a:t>‹N°›</a:t>
            </a:fld>
            <a:endParaRPr lang="en-US" noProof="0"/>
          </a:p>
        </p:txBody>
      </p:sp>
      <p:sp>
        <p:nvSpPr>
          <p:cNvPr id="12" name="Espace réservé du contenu 10"/>
          <p:cNvSpPr>
            <a:spLocks noGrp="1"/>
          </p:cNvSpPr>
          <p:nvPr>
            <p:ph sz="quarter" idx="14"/>
          </p:nvPr>
        </p:nvSpPr>
        <p:spPr>
          <a:xfrm>
            <a:off x="8248127" y="1433016"/>
            <a:ext cx="3338512" cy="4712198"/>
          </a:xfrm>
          <a:prstGeom prst="rect">
            <a:avLst/>
          </a:prstGeom>
        </p:spPr>
        <p:txBody>
          <a:bodyPr>
            <a:noAutofit/>
          </a:bodyPr>
          <a:lstStyle>
            <a:lvl1pPr>
              <a:defRPr sz="1477"/>
            </a:lvl1pPr>
            <a:lvl2pPr>
              <a:defRPr sz="1108"/>
            </a:lvl2pPr>
            <a:lvl3pPr>
              <a:defRPr sz="1108"/>
            </a:lvl3pPr>
            <a:lvl4pPr>
              <a:defRPr sz="969"/>
            </a:lvl4pPr>
            <a:lvl5pPr>
              <a:defRPr sz="1108"/>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sp>
        <p:nvSpPr>
          <p:cNvPr id="13" name="Espace réservé du contenu 10"/>
          <p:cNvSpPr>
            <a:spLocks noGrp="1"/>
          </p:cNvSpPr>
          <p:nvPr>
            <p:ph sz="quarter" idx="15"/>
          </p:nvPr>
        </p:nvSpPr>
        <p:spPr>
          <a:xfrm>
            <a:off x="4423305" y="1433016"/>
            <a:ext cx="3338512" cy="4712198"/>
          </a:xfrm>
          <a:prstGeom prst="rect">
            <a:avLst/>
          </a:prstGeom>
        </p:spPr>
        <p:txBody>
          <a:bodyPr>
            <a:noAutofit/>
          </a:bodyPr>
          <a:lstStyle>
            <a:lvl1pPr>
              <a:defRPr sz="1477"/>
            </a:lvl1pPr>
            <a:lvl2pPr>
              <a:defRPr sz="1108"/>
            </a:lvl2pPr>
            <a:lvl3pPr>
              <a:defRPr sz="1108"/>
            </a:lvl3pPr>
            <a:lvl4pPr>
              <a:defRPr sz="969"/>
            </a:lvl4pPr>
            <a:lvl5pPr>
              <a:defRPr sz="1108"/>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sp>
        <p:nvSpPr>
          <p:cNvPr id="14" name="Espace réservé du contenu 10"/>
          <p:cNvSpPr>
            <a:spLocks noGrp="1"/>
          </p:cNvSpPr>
          <p:nvPr>
            <p:ph sz="quarter" idx="16"/>
          </p:nvPr>
        </p:nvSpPr>
        <p:spPr>
          <a:xfrm>
            <a:off x="598488" y="1433016"/>
            <a:ext cx="3338512" cy="4712198"/>
          </a:xfrm>
          <a:prstGeom prst="rect">
            <a:avLst/>
          </a:prstGeom>
        </p:spPr>
        <p:txBody>
          <a:bodyPr>
            <a:noAutofit/>
          </a:bodyPr>
          <a:lstStyle>
            <a:lvl1pPr>
              <a:defRPr sz="1108"/>
            </a:lvl1pPr>
            <a:lvl2pPr>
              <a:defRPr sz="1108"/>
            </a:lvl2pPr>
            <a:lvl3pPr>
              <a:defRPr sz="1108"/>
            </a:lvl3pPr>
            <a:lvl4pPr>
              <a:defRPr sz="969"/>
            </a:lvl4pPr>
            <a:lvl5pPr>
              <a:defRPr sz="1477"/>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4"/>
            <a:endParaRPr lang="en-US" noProof="0"/>
          </a:p>
        </p:txBody>
      </p:sp>
      <p:cxnSp>
        <p:nvCxnSpPr>
          <p:cNvPr id="10" name="Connecteur droit 9">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1"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(3 columns of text)</a:t>
            </a:r>
          </a:p>
        </p:txBody>
      </p:sp>
      <p:cxnSp>
        <p:nvCxnSpPr>
          <p:cNvPr id="15" name="Connecteur droit 14">
            <a:extLst>
              <a:ext uri="{FF2B5EF4-FFF2-40B4-BE49-F238E27FC236}">
                <a16:creationId xmlns:a16="http://schemas.microsoft.com/office/drawing/2014/main" id="{E3EADC75-143E-4DFE-8720-9154DCF43A8C}"/>
              </a:ext>
            </a:extLst>
          </p:cNvPr>
          <p:cNvCxnSpPr/>
          <p:nvPr userDrawn="1"/>
        </p:nvCxnSpPr>
        <p:spPr>
          <a:xfrm>
            <a:off x="9717209" y="0"/>
            <a:ext cx="1852376"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6" name="Espace réservé du texte 26">
            <a:extLst>
              <a:ext uri="{FF2B5EF4-FFF2-40B4-BE49-F238E27FC236}">
                <a16:creationId xmlns:a16="http://schemas.microsoft.com/office/drawing/2014/main" id="{86878C01-8FEF-4CEB-979C-ED19E926CEC3}"/>
              </a:ext>
            </a:extLst>
          </p:cNvPr>
          <p:cNvSpPr>
            <a:spLocks noGrp="1"/>
          </p:cNvSpPr>
          <p:nvPr>
            <p:ph type="body" sz="quarter" idx="17" hasCustomPrompt="1"/>
          </p:nvPr>
        </p:nvSpPr>
        <p:spPr>
          <a:xfrm>
            <a:off x="9717209" y="0"/>
            <a:ext cx="1852376" cy="456232"/>
          </a:xfrm>
          <a:prstGeom prst="rect">
            <a:avLst/>
          </a:prstGeom>
        </p:spPr>
        <p:txBody>
          <a:bodyPr anchor="ctr">
            <a:noAutofit/>
          </a:bodyPr>
          <a:lstStyle>
            <a:lvl1pPr marL="0" indent="0" algn="ctr">
              <a:buNone/>
              <a:defRPr sz="969" b="1">
                <a:solidFill>
                  <a:schemeClr val="tx1"/>
                </a:solidFill>
              </a:defRPr>
            </a:lvl1pPr>
          </a:lstStyle>
          <a:p>
            <a:pPr lvl="0"/>
            <a:r>
              <a:rPr lang="en-US" noProof="0"/>
              <a:t>Marks</a:t>
            </a:r>
          </a:p>
        </p:txBody>
      </p:sp>
    </p:spTree>
    <p:extLst>
      <p:ext uri="{BB962C8B-B14F-4D97-AF65-F5344CB8AC3E}">
        <p14:creationId xmlns:p14="http://schemas.microsoft.com/office/powerpoint/2010/main" val="8738486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4">
    <p:spTree>
      <p:nvGrpSpPr>
        <p:cNvPr id="1" name=""/>
        <p:cNvGrpSpPr/>
        <p:nvPr/>
      </p:nvGrpSpPr>
      <p:grpSpPr>
        <a:xfrm>
          <a:off x="0" y="0"/>
          <a:ext cx="0" cy="0"/>
          <a:chOff x="0" y="0"/>
          <a:chExt cx="0" cy="0"/>
        </a:xfrm>
      </p:grpSpPr>
      <p:cxnSp>
        <p:nvCxnSpPr>
          <p:cNvPr id="6" name="Connecteur droit 5">
            <a:extLst>
              <a:ext uri="{FF2B5EF4-FFF2-40B4-BE49-F238E27FC236}">
                <a16:creationId xmlns:a16="http://schemas.microsoft.com/office/drawing/2014/main" id="{A0F26B96-E554-4333-9F44-B84656CD2EC6}"/>
              </a:ext>
            </a:extLst>
          </p:cNvPr>
          <p:cNvCxnSpPr>
            <a:cxnSpLocks/>
          </p:cNvCxnSpPr>
          <p:nvPr userDrawn="1"/>
        </p:nvCxnSpPr>
        <p:spPr>
          <a:xfrm>
            <a:off x="3416944" y="2885703"/>
            <a:ext cx="7380000" cy="0"/>
          </a:xfrm>
          <a:prstGeom prst="line">
            <a:avLst/>
          </a:prstGeom>
          <a:noFill/>
          <a:ln w="6350" cap="flat" cmpd="sng" algn="ctr">
            <a:solidFill>
              <a:srgbClr val="BFBFBF"/>
            </a:solidFill>
            <a:prstDash val="solid"/>
            <a:miter lim="800000"/>
          </a:ln>
          <a:effectLst/>
        </p:spPr>
      </p:cxnSp>
      <p:cxnSp>
        <p:nvCxnSpPr>
          <p:cNvPr id="7" name="Connecteur droit 6">
            <a:extLst>
              <a:ext uri="{FF2B5EF4-FFF2-40B4-BE49-F238E27FC236}">
                <a16:creationId xmlns:a16="http://schemas.microsoft.com/office/drawing/2014/main" id="{CC13AE87-A25A-45E9-BBC5-8055002D3360}"/>
              </a:ext>
            </a:extLst>
          </p:cNvPr>
          <p:cNvCxnSpPr>
            <a:cxnSpLocks/>
          </p:cNvCxnSpPr>
          <p:nvPr userDrawn="1"/>
        </p:nvCxnSpPr>
        <p:spPr>
          <a:xfrm>
            <a:off x="1450023" y="2885703"/>
            <a:ext cx="1764000" cy="0"/>
          </a:xfrm>
          <a:prstGeom prst="line">
            <a:avLst/>
          </a:prstGeom>
          <a:noFill/>
          <a:ln w="6350" cap="flat" cmpd="sng" algn="ctr">
            <a:solidFill>
              <a:srgbClr val="BFBFBF"/>
            </a:solidFill>
            <a:prstDash val="solid"/>
            <a:miter lim="800000"/>
          </a:ln>
          <a:effectLst/>
        </p:spPr>
      </p:cxnSp>
      <p:sp>
        <p:nvSpPr>
          <p:cNvPr id="10" name="Espace réservé du texte 5">
            <a:extLst>
              <a:ext uri="{FF2B5EF4-FFF2-40B4-BE49-F238E27FC236}">
                <a16:creationId xmlns:a16="http://schemas.microsoft.com/office/drawing/2014/main" id="{A2F4DA4B-EDBD-4C58-B508-9C255E7C66F3}"/>
              </a:ext>
            </a:extLst>
          </p:cNvPr>
          <p:cNvSpPr>
            <a:spLocks noGrp="1"/>
          </p:cNvSpPr>
          <p:nvPr>
            <p:ph type="body" sz="quarter" idx="11" hasCustomPrompt="1"/>
          </p:nvPr>
        </p:nvSpPr>
        <p:spPr>
          <a:xfrm>
            <a:off x="1450023" y="1583140"/>
            <a:ext cx="1752539" cy="1085944"/>
          </a:xfrm>
          <a:prstGeom prst="rect">
            <a:avLst/>
          </a:prstGeom>
        </p:spPr>
        <p:txBody>
          <a:bodyPr anchor="ctr">
            <a:noAutofit/>
          </a:bodyPr>
          <a:lstStyle>
            <a:lvl1pPr marL="0" indent="0" algn="ctr">
              <a:buNone/>
              <a:defRPr lang="fr-FR" sz="1292" b="1" kern="1200" spc="7" baseline="0" dirty="0" smtClean="0">
                <a:solidFill>
                  <a:srgbClr val="690F3C"/>
                </a:solidFill>
                <a:latin typeface="Arial" panose="020B0604020202020204"/>
                <a:ea typeface="Roboto" panose="02000000000000000000" pitchFamily="2" charset="0"/>
                <a:cs typeface="+mn-cs"/>
              </a:defRPr>
            </a:lvl1pPr>
            <a:lvl2pPr>
              <a:defRPr lang="fr-FR" sz="1050" b="1" kern="1200" spc="7" baseline="0" dirty="0" smtClean="0">
                <a:solidFill>
                  <a:srgbClr val="690F3C"/>
                </a:solidFill>
                <a:latin typeface="Arial" panose="020B0604020202020204"/>
                <a:ea typeface="Roboto" panose="02000000000000000000" pitchFamily="2" charset="0"/>
                <a:cs typeface="+mn-cs"/>
              </a:defRPr>
            </a:lvl2pPr>
            <a:lvl3pPr>
              <a:defRPr lang="fr-FR" sz="1050" b="1" kern="1200" spc="7" baseline="0" dirty="0" smtClean="0">
                <a:solidFill>
                  <a:srgbClr val="690F3C"/>
                </a:solidFill>
                <a:latin typeface="Arial" panose="020B0604020202020204"/>
                <a:ea typeface="Roboto" panose="02000000000000000000" pitchFamily="2" charset="0"/>
                <a:cs typeface="+mn-cs"/>
              </a:defRPr>
            </a:lvl3pPr>
          </a:lstStyle>
          <a:p>
            <a:pPr lvl="0"/>
            <a:r>
              <a:rPr lang="en-US" noProof="0"/>
              <a:t>ITEM 1</a:t>
            </a:r>
          </a:p>
        </p:txBody>
      </p:sp>
      <p:sp>
        <p:nvSpPr>
          <p:cNvPr id="13" name="Espace réservé du texte 5">
            <a:extLst>
              <a:ext uri="{FF2B5EF4-FFF2-40B4-BE49-F238E27FC236}">
                <a16:creationId xmlns:a16="http://schemas.microsoft.com/office/drawing/2014/main" id="{44203550-B300-4297-8887-9ED7696B14A5}"/>
              </a:ext>
            </a:extLst>
          </p:cNvPr>
          <p:cNvSpPr>
            <a:spLocks noGrp="1"/>
          </p:cNvSpPr>
          <p:nvPr>
            <p:ph type="body" sz="quarter" idx="14" hasCustomPrompt="1"/>
          </p:nvPr>
        </p:nvSpPr>
        <p:spPr>
          <a:xfrm>
            <a:off x="3405483" y="1583139"/>
            <a:ext cx="7368539" cy="1085944"/>
          </a:xfrm>
          <a:prstGeom prst="rect">
            <a:avLst/>
          </a:prstGeom>
        </p:spPr>
        <p:txBody>
          <a:bodyPr anchor="ctr">
            <a:noAutofit/>
          </a:bodyPr>
          <a:lstStyle>
            <a:lvl1pPr marL="0" indent="0" algn="l">
              <a:buNone/>
              <a:defRPr lang="fr-FR" sz="969" kern="1200" dirty="0">
                <a:solidFill>
                  <a:srgbClr val="3F3F3F"/>
                </a:solidFill>
                <a:latin typeface="Arial" panose="020B0604020202020204"/>
                <a:ea typeface="Roboto" panose="02000000000000000000" pitchFamily="2" charset="0"/>
                <a:cs typeface="+mn-cs"/>
              </a:defRPr>
            </a:lvl1pPr>
            <a:lvl2pPr>
              <a:defRPr lang="fr-FR" sz="1050" b="1" kern="1200" spc="7" baseline="0" dirty="0" smtClean="0">
                <a:solidFill>
                  <a:srgbClr val="690F3C"/>
                </a:solidFill>
                <a:latin typeface="Arial" panose="020B0604020202020204"/>
                <a:ea typeface="Roboto" panose="02000000000000000000" pitchFamily="2" charset="0"/>
                <a:cs typeface="+mn-cs"/>
              </a:defRPr>
            </a:lvl2pPr>
            <a:lvl3pPr>
              <a:defRPr lang="fr-FR" sz="1050" b="1" kern="1200" spc="7"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sp>
        <p:nvSpPr>
          <p:cNvPr id="16" name="Espace réservé du numéro de diapositive 15"/>
          <p:cNvSpPr>
            <a:spLocks noGrp="1"/>
          </p:cNvSpPr>
          <p:nvPr>
            <p:ph type="sldNum" sz="quarter" idx="17"/>
          </p:nvPr>
        </p:nvSpPr>
        <p:spPr/>
        <p:txBody>
          <a:bodyPr/>
          <a:lstStyle/>
          <a:p>
            <a:fld id="{87C45732-57C6-47E8-8AB1-020DA7EC54A6}" type="slidenum">
              <a:rPr lang="en-US" noProof="0" smtClean="0"/>
              <a:pPr/>
              <a:t>‹N°›</a:t>
            </a:fld>
            <a:endParaRPr lang="en-US" noProof="0"/>
          </a:p>
        </p:txBody>
      </p:sp>
      <p:cxnSp>
        <p:nvCxnSpPr>
          <p:cNvPr id="17" name="Connecteur droit 16">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8"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
        <p:nvSpPr>
          <p:cNvPr id="21" name="Espace réservé du texte 5">
            <a:extLst>
              <a:ext uri="{FF2B5EF4-FFF2-40B4-BE49-F238E27FC236}">
                <a16:creationId xmlns:a16="http://schemas.microsoft.com/office/drawing/2014/main" id="{A2F4DA4B-EDBD-4C58-B508-9C255E7C66F3}"/>
              </a:ext>
            </a:extLst>
          </p:cNvPr>
          <p:cNvSpPr>
            <a:spLocks noGrp="1"/>
          </p:cNvSpPr>
          <p:nvPr>
            <p:ph type="body" sz="quarter" idx="18" hasCustomPrompt="1"/>
          </p:nvPr>
        </p:nvSpPr>
        <p:spPr>
          <a:xfrm>
            <a:off x="1472944" y="3076806"/>
            <a:ext cx="1752539" cy="1085944"/>
          </a:xfrm>
          <a:prstGeom prst="rect">
            <a:avLst/>
          </a:prstGeom>
        </p:spPr>
        <p:txBody>
          <a:bodyPr anchor="ctr">
            <a:noAutofit/>
          </a:bodyPr>
          <a:lstStyle>
            <a:lvl1pPr marL="0" indent="0" algn="ctr">
              <a:buNone/>
              <a:defRPr lang="fr-FR" sz="1292" b="1" kern="1200" spc="7" baseline="0" dirty="0" smtClean="0">
                <a:solidFill>
                  <a:srgbClr val="690F3C"/>
                </a:solidFill>
                <a:latin typeface="Arial" panose="020B0604020202020204"/>
                <a:ea typeface="Roboto" panose="02000000000000000000" pitchFamily="2" charset="0"/>
                <a:cs typeface="+mn-cs"/>
              </a:defRPr>
            </a:lvl1pPr>
            <a:lvl2pPr>
              <a:defRPr lang="fr-FR" sz="1050" b="1" kern="1200" spc="7" baseline="0" dirty="0" smtClean="0">
                <a:solidFill>
                  <a:srgbClr val="690F3C"/>
                </a:solidFill>
                <a:latin typeface="Arial" panose="020B0604020202020204"/>
                <a:ea typeface="Roboto" panose="02000000000000000000" pitchFamily="2" charset="0"/>
                <a:cs typeface="+mn-cs"/>
              </a:defRPr>
            </a:lvl2pPr>
            <a:lvl3pPr>
              <a:defRPr lang="fr-FR" sz="1050" b="1" kern="1200" spc="7" baseline="0" dirty="0" smtClean="0">
                <a:solidFill>
                  <a:srgbClr val="690F3C"/>
                </a:solidFill>
                <a:latin typeface="Arial" panose="020B0604020202020204"/>
                <a:ea typeface="Roboto" panose="02000000000000000000" pitchFamily="2" charset="0"/>
                <a:cs typeface="+mn-cs"/>
              </a:defRPr>
            </a:lvl3pPr>
          </a:lstStyle>
          <a:p>
            <a:pPr lvl="0"/>
            <a:r>
              <a:rPr lang="en-US" noProof="0"/>
              <a:t>ITEM 2</a:t>
            </a:r>
          </a:p>
        </p:txBody>
      </p:sp>
      <p:sp>
        <p:nvSpPr>
          <p:cNvPr id="22" name="Espace réservé du texte 5">
            <a:extLst>
              <a:ext uri="{FF2B5EF4-FFF2-40B4-BE49-F238E27FC236}">
                <a16:creationId xmlns:a16="http://schemas.microsoft.com/office/drawing/2014/main" id="{44203550-B300-4297-8887-9ED7696B14A5}"/>
              </a:ext>
            </a:extLst>
          </p:cNvPr>
          <p:cNvSpPr>
            <a:spLocks noGrp="1"/>
          </p:cNvSpPr>
          <p:nvPr>
            <p:ph type="body" sz="quarter" idx="19" hasCustomPrompt="1"/>
          </p:nvPr>
        </p:nvSpPr>
        <p:spPr>
          <a:xfrm>
            <a:off x="3428405" y="3076805"/>
            <a:ext cx="7368539" cy="1085944"/>
          </a:xfrm>
          <a:prstGeom prst="rect">
            <a:avLst/>
          </a:prstGeom>
        </p:spPr>
        <p:txBody>
          <a:bodyPr anchor="ctr">
            <a:noAutofit/>
          </a:bodyPr>
          <a:lstStyle>
            <a:lvl1pPr marL="0" indent="0" algn="l">
              <a:buNone/>
              <a:defRPr lang="fr-FR" sz="969" kern="1200" dirty="0">
                <a:solidFill>
                  <a:srgbClr val="3F3F3F"/>
                </a:solidFill>
                <a:latin typeface="Arial" panose="020B0604020202020204"/>
                <a:ea typeface="Roboto" panose="02000000000000000000" pitchFamily="2" charset="0"/>
                <a:cs typeface="+mn-cs"/>
              </a:defRPr>
            </a:lvl1pPr>
            <a:lvl2pPr>
              <a:defRPr lang="fr-FR" sz="1050" b="1" kern="1200" spc="7" baseline="0" dirty="0" smtClean="0">
                <a:solidFill>
                  <a:srgbClr val="690F3C"/>
                </a:solidFill>
                <a:latin typeface="Arial" panose="020B0604020202020204"/>
                <a:ea typeface="Roboto" panose="02000000000000000000" pitchFamily="2" charset="0"/>
                <a:cs typeface="+mn-cs"/>
              </a:defRPr>
            </a:lvl2pPr>
            <a:lvl3pPr>
              <a:defRPr lang="fr-FR" sz="1050" b="1" kern="1200" spc="7"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cxnSp>
        <p:nvCxnSpPr>
          <p:cNvPr id="23" name="Connecteur droit 22">
            <a:extLst>
              <a:ext uri="{FF2B5EF4-FFF2-40B4-BE49-F238E27FC236}">
                <a16:creationId xmlns:a16="http://schemas.microsoft.com/office/drawing/2014/main" id="{A0F26B96-E554-4333-9F44-B84656CD2EC6}"/>
              </a:ext>
            </a:extLst>
          </p:cNvPr>
          <p:cNvCxnSpPr>
            <a:cxnSpLocks/>
          </p:cNvCxnSpPr>
          <p:nvPr userDrawn="1"/>
        </p:nvCxnSpPr>
        <p:spPr>
          <a:xfrm>
            <a:off x="3394023" y="4381627"/>
            <a:ext cx="7380000" cy="0"/>
          </a:xfrm>
          <a:prstGeom prst="line">
            <a:avLst/>
          </a:prstGeom>
          <a:noFill/>
          <a:ln w="6350" cap="flat" cmpd="sng" algn="ctr">
            <a:solidFill>
              <a:srgbClr val="BFBFBF"/>
            </a:solidFill>
            <a:prstDash val="solid"/>
            <a:miter lim="800000"/>
          </a:ln>
          <a:effectLst/>
        </p:spPr>
      </p:cxnSp>
      <p:cxnSp>
        <p:nvCxnSpPr>
          <p:cNvPr id="24" name="Connecteur droit 23">
            <a:extLst>
              <a:ext uri="{FF2B5EF4-FFF2-40B4-BE49-F238E27FC236}">
                <a16:creationId xmlns:a16="http://schemas.microsoft.com/office/drawing/2014/main" id="{CC13AE87-A25A-45E9-BBC5-8055002D3360}"/>
              </a:ext>
            </a:extLst>
          </p:cNvPr>
          <p:cNvCxnSpPr>
            <a:cxnSpLocks/>
          </p:cNvCxnSpPr>
          <p:nvPr userDrawn="1"/>
        </p:nvCxnSpPr>
        <p:spPr>
          <a:xfrm>
            <a:off x="1427100" y="4381627"/>
            <a:ext cx="1764000" cy="0"/>
          </a:xfrm>
          <a:prstGeom prst="line">
            <a:avLst/>
          </a:prstGeom>
          <a:noFill/>
          <a:ln w="6350" cap="flat" cmpd="sng" algn="ctr">
            <a:solidFill>
              <a:srgbClr val="BFBFBF"/>
            </a:solidFill>
            <a:prstDash val="solid"/>
            <a:miter lim="800000"/>
          </a:ln>
          <a:effectLst/>
        </p:spPr>
      </p:cxnSp>
      <p:sp>
        <p:nvSpPr>
          <p:cNvPr id="25" name="Espace réservé du texte 5">
            <a:extLst>
              <a:ext uri="{FF2B5EF4-FFF2-40B4-BE49-F238E27FC236}">
                <a16:creationId xmlns:a16="http://schemas.microsoft.com/office/drawing/2014/main" id="{A2F4DA4B-EDBD-4C58-B508-9C255E7C66F3}"/>
              </a:ext>
            </a:extLst>
          </p:cNvPr>
          <p:cNvSpPr>
            <a:spLocks noGrp="1"/>
          </p:cNvSpPr>
          <p:nvPr>
            <p:ph type="body" sz="quarter" idx="20" hasCustomPrompt="1"/>
          </p:nvPr>
        </p:nvSpPr>
        <p:spPr>
          <a:xfrm>
            <a:off x="1450023" y="4572730"/>
            <a:ext cx="1752539" cy="1085944"/>
          </a:xfrm>
          <a:prstGeom prst="rect">
            <a:avLst/>
          </a:prstGeom>
        </p:spPr>
        <p:txBody>
          <a:bodyPr anchor="ctr">
            <a:noAutofit/>
          </a:bodyPr>
          <a:lstStyle>
            <a:lvl1pPr marL="0" indent="0" algn="ctr">
              <a:buNone/>
              <a:defRPr lang="fr-FR" sz="1292" b="1" kern="1200" spc="7" baseline="0" dirty="0" smtClean="0">
                <a:solidFill>
                  <a:srgbClr val="690F3C"/>
                </a:solidFill>
                <a:latin typeface="Arial" panose="020B0604020202020204"/>
                <a:ea typeface="Roboto" panose="02000000000000000000" pitchFamily="2" charset="0"/>
                <a:cs typeface="+mn-cs"/>
              </a:defRPr>
            </a:lvl1pPr>
            <a:lvl2pPr>
              <a:defRPr lang="fr-FR" sz="1050" b="1" kern="1200" spc="7" baseline="0" dirty="0" smtClean="0">
                <a:solidFill>
                  <a:srgbClr val="690F3C"/>
                </a:solidFill>
                <a:latin typeface="Arial" panose="020B0604020202020204"/>
                <a:ea typeface="Roboto" panose="02000000000000000000" pitchFamily="2" charset="0"/>
                <a:cs typeface="+mn-cs"/>
              </a:defRPr>
            </a:lvl2pPr>
            <a:lvl3pPr>
              <a:defRPr lang="fr-FR" sz="1050" b="1" kern="1200" spc="7" baseline="0" dirty="0" smtClean="0">
                <a:solidFill>
                  <a:srgbClr val="690F3C"/>
                </a:solidFill>
                <a:latin typeface="Arial" panose="020B0604020202020204"/>
                <a:ea typeface="Roboto" panose="02000000000000000000" pitchFamily="2" charset="0"/>
                <a:cs typeface="+mn-cs"/>
              </a:defRPr>
            </a:lvl3pPr>
          </a:lstStyle>
          <a:p>
            <a:pPr lvl="0"/>
            <a:r>
              <a:rPr lang="en-US" noProof="0"/>
              <a:t>ITEM 3</a:t>
            </a:r>
          </a:p>
        </p:txBody>
      </p:sp>
      <p:sp>
        <p:nvSpPr>
          <p:cNvPr id="26" name="Espace réservé du texte 5">
            <a:extLst>
              <a:ext uri="{FF2B5EF4-FFF2-40B4-BE49-F238E27FC236}">
                <a16:creationId xmlns:a16="http://schemas.microsoft.com/office/drawing/2014/main" id="{44203550-B300-4297-8887-9ED7696B14A5}"/>
              </a:ext>
            </a:extLst>
          </p:cNvPr>
          <p:cNvSpPr>
            <a:spLocks noGrp="1"/>
          </p:cNvSpPr>
          <p:nvPr>
            <p:ph type="body" sz="quarter" idx="21" hasCustomPrompt="1"/>
          </p:nvPr>
        </p:nvSpPr>
        <p:spPr>
          <a:xfrm>
            <a:off x="3405483" y="4572729"/>
            <a:ext cx="7368539" cy="1085944"/>
          </a:xfrm>
          <a:prstGeom prst="rect">
            <a:avLst/>
          </a:prstGeom>
        </p:spPr>
        <p:txBody>
          <a:bodyPr anchor="ctr">
            <a:noAutofit/>
          </a:bodyPr>
          <a:lstStyle>
            <a:lvl1pPr marL="0" indent="0" algn="l">
              <a:buNone/>
              <a:defRPr lang="fr-FR" sz="969" kern="1200" dirty="0">
                <a:solidFill>
                  <a:srgbClr val="3F3F3F"/>
                </a:solidFill>
                <a:latin typeface="Arial" panose="020B0604020202020204"/>
                <a:ea typeface="Roboto" panose="02000000000000000000" pitchFamily="2" charset="0"/>
                <a:cs typeface="+mn-cs"/>
              </a:defRPr>
            </a:lvl1pPr>
            <a:lvl2pPr>
              <a:defRPr lang="fr-FR" sz="1050" b="1" kern="1200" spc="7" baseline="0" dirty="0" smtClean="0">
                <a:solidFill>
                  <a:srgbClr val="690F3C"/>
                </a:solidFill>
                <a:latin typeface="Arial" panose="020B0604020202020204"/>
                <a:ea typeface="Roboto" panose="02000000000000000000" pitchFamily="2" charset="0"/>
                <a:cs typeface="+mn-cs"/>
              </a:defRPr>
            </a:lvl2pPr>
            <a:lvl3pPr>
              <a:defRPr lang="fr-FR" sz="1050" b="1" kern="1200" spc="7"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spTree>
    <p:extLst>
      <p:ext uri="{BB962C8B-B14F-4D97-AF65-F5344CB8AC3E}">
        <p14:creationId xmlns:p14="http://schemas.microsoft.com/office/powerpoint/2010/main" val="21352601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4 with mark">
    <p:spTree>
      <p:nvGrpSpPr>
        <p:cNvPr id="1" name=""/>
        <p:cNvGrpSpPr/>
        <p:nvPr/>
      </p:nvGrpSpPr>
      <p:grpSpPr>
        <a:xfrm>
          <a:off x="0" y="0"/>
          <a:ext cx="0" cy="0"/>
          <a:chOff x="0" y="0"/>
          <a:chExt cx="0" cy="0"/>
        </a:xfrm>
      </p:grpSpPr>
      <p:sp>
        <p:nvSpPr>
          <p:cNvPr id="16" name="Espace réservé du numéro de diapositive 15"/>
          <p:cNvSpPr>
            <a:spLocks noGrp="1"/>
          </p:cNvSpPr>
          <p:nvPr>
            <p:ph type="sldNum" sz="quarter" idx="17"/>
          </p:nvPr>
        </p:nvSpPr>
        <p:spPr/>
        <p:txBody>
          <a:bodyPr/>
          <a:lstStyle/>
          <a:p>
            <a:fld id="{87C45732-57C6-47E8-8AB1-020DA7EC54A6}" type="slidenum">
              <a:rPr lang="en-US" noProof="0" smtClean="0"/>
              <a:pPr/>
              <a:t>‹N°›</a:t>
            </a:fld>
            <a:endParaRPr lang="en-US" noProof="0"/>
          </a:p>
        </p:txBody>
      </p:sp>
      <p:cxnSp>
        <p:nvCxnSpPr>
          <p:cNvPr id="17" name="Connecteur droit 16">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8"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cxnSp>
        <p:nvCxnSpPr>
          <p:cNvPr id="19" name="Connecteur droit 18">
            <a:extLst>
              <a:ext uri="{FF2B5EF4-FFF2-40B4-BE49-F238E27FC236}">
                <a16:creationId xmlns:a16="http://schemas.microsoft.com/office/drawing/2014/main" id="{E3EADC75-143E-4DFE-8720-9154DCF43A8C}"/>
              </a:ext>
            </a:extLst>
          </p:cNvPr>
          <p:cNvCxnSpPr/>
          <p:nvPr userDrawn="1"/>
        </p:nvCxnSpPr>
        <p:spPr>
          <a:xfrm>
            <a:off x="9717209" y="0"/>
            <a:ext cx="1852376"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20" name="Espace réservé du texte 26">
            <a:extLst>
              <a:ext uri="{FF2B5EF4-FFF2-40B4-BE49-F238E27FC236}">
                <a16:creationId xmlns:a16="http://schemas.microsoft.com/office/drawing/2014/main" id="{86878C01-8FEF-4CEB-979C-ED19E926CEC3}"/>
              </a:ext>
            </a:extLst>
          </p:cNvPr>
          <p:cNvSpPr>
            <a:spLocks noGrp="1"/>
          </p:cNvSpPr>
          <p:nvPr>
            <p:ph type="body" sz="quarter" idx="18" hasCustomPrompt="1"/>
          </p:nvPr>
        </p:nvSpPr>
        <p:spPr>
          <a:xfrm>
            <a:off x="9717209" y="0"/>
            <a:ext cx="1852376" cy="456232"/>
          </a:xfrm>
          <a:prstGeom prst="rect">
            <a:avLst/>
          </a:prstGeom>
        </p:spPr>
        <p:txBody>
          <a:bodyPr anchor="ctr">
            <a:noAutofit/>
          </a:bodyPr>
          <a:lstStyle>
            <a:lvl1pPr marL="0" indent="0" algn="ctr">
              <a:buNone/>
              <a:defRPr sz="969" b="1">
                <a:solidFill>
                  <a:schemeClr val="tx1"/>
                </a:solidFill>
              </a:defRPr>
            </a:lvl1pPr>
          </a:lstStyle>
          <a:p>
            <a:pPr lvl="0"/>
            <a:r>
              <a:rPr lang="en-US" noProof="0"/>
              <a:t>Marks</a:t>
            </a:r>
          </a:p>
        </p:txBody>
      </p:sp>
      <p:cxnSp>
        <p:nvCxnSpPr>
          <p:cNvPr id="21" name="Connecteur droit 20">
            <a:extLst>
              <a:ext uri="{FF2B5EF4-FFF2-40B4-BE49-F238E27FC236}">
                <a16:creationId xmlns:a16="http://schemas.microsoft.com/office/drawing/2014/main" id="{A0F26B96-E554-4333-9F44-B84656CD2EC6}"/>
              </a:ext>
            </a:extLst>
          </p:cNvPr>
          <p:cNvCxnSpPr>
            <a:cxnSpLocks/>
          </p:cNvCxnSpPr>
          <p:nvPr userDrawn="1"/>
        </p:nvCxnSpPr>
        <p:spPr>
          <a:xfrm>
            <a:off x="3416944" y="2885703"/>
            <a:ext cx="7380000" cy="0"/>
          </a:xfrm>
          <a:prstGeom prst="line">
            <a:avLst/>
          </a:prstGeom>
          <a:noFill/>
          <a:ln w="6350" cap="flat" cmpd="sng" algn="ctr">
            <a:solidFill>
              <a:srgbClr val="BFBFBF"/>
            </a:solidFill>
            <a:prstDash val="solid"/>
            <a:miter lim="800000"/>
          </a:ln>
          <a:effectLst/>
        </p:spPr>
      </p:cxnSp>
      <p:cxnSp>
        <p:nvCxnSpPr>
          <p:cNvPr id="22" name="Connecteur droit 21">
            <a:extLst>
              <a:ext uri="{FF2B5EF4-FFF2-40B4-BE49-F238E27FC236}">
                <a16:creationId xmlns:a16="http://schemas.microsoft.com/office/drawing/2014/main" id="{CC13AE87-A25A-45E9-BBC5-8055002D3360}"/>
              </a:ext>
            </a:extLst>
          </p:cNvPr>
          <p:cNvCxnSpPr>
            <a:cxnSpLocks/>
          </p:cNvCxnSpPr>
          <p:nvPr userDrawn="1"/>
        </p:nvCxnSpPr>
        <p:spPr>
          <a:xfrm>
            <a:off x="1450023" y="2885703"/>
            <a:ext cx="1764000" cy="0"/>
          </a:xfrm>
          <a:prstGeom prst="line">
            <a:avLst/>
          </a:prstGeom>
          <a:noFill/>
          <a:ln w="6350" cap="flat" cmpd="sng" algn="ctr">
            <a:solidFill>
              <a:srgbClr val="BFBFBF"/>
            </a:solidFill>
            <a:prstDash val="solid"/>
            <a:miter lim="800000"/>
          </a:ln>
          <a:effectLst/>
        </p:spPr>
      </p:cxnSp>
      <p:sp>
        <p:nvSpPr>
          <p:cNvPr id="23" name="Espace réservé du texte 5">
            <a:extLst>
              <a:ext uri="{FF2B5EF4-FFF2-40B4-BE49-F238E27FC236}">
                <a16:creationId xmlns:a16="http://schemas.microsoft.com/office/drawing/2014/main" id="{A2F4DA4B-EDBD-4C58-B508-9C255E7C66F3}"/>
              </a:ext>
            </a:extLst>
          </p:cNvPr>
          <p:cNvSpPr>
            <a:spLocks noGrp="1"/>
          </p:cNvSpPr>
          <p:nvPr>
            <p:ph type="body" sz="quarter" idx="11" hasCustomPrompt="1"/>
          </p:nvPr>
        </p:nvSpPr>
        <p:spPr>
          <a:xfrm>
            <a:off x="1450023" y="1583140"/>
            <a:ext cx="1752539" cy="1085944"/>
          </a:xfrm>
          <a:prstGeom prst="rect">
            <a:avLst/>
          </a:prstGeom>
        </p:spPr>
        <p:txBody>
          <a:bodyPr anchor="ctr">
            <a:noAutofit/>
          </a:bodyPr>
          <a:lstStyle>
            <a:lvl1pPr marL="0" indent="0" algn="ctr">
              <a:buNone/>
              <a:defRPr lang="fr-FR" sz="1292" b="1" kern="1200" spc="7" baseline="0" dirty="0" smtClean="0">
                <a:solidFill>
                  <a:srgbClr val="690F3C"/>
                </a:solidFill>
                <a:latin typeface="Arial" panose="020B0604020202020204"/>
                <a:ea typeface="Roboto" panose="02000000000000000000" pitchFamily="2" charset="0"/>
                <a:cs typeface="+mn-cs"/>
              </a:defRPr>
            </a:lvl1pPr>
            <a:lvl2pPr>
              <a:defRPr lang="fr-FR" sz="1050" b="1" kern="1200" spc="7" baseline="0" dirty="0" smtClean="0">
                <a:solidFill>
                  <a:srgbClr val="690F3C"/>
                </a:solidFill>
                <a:latin typeface="Arial" panose="020B0604020202020204"/>
                <a:ea typeface="Roboto" panose="02000000000000000000" pitchFamily="2" charset="0"/>
                <a:cs typeface="+mn-cs"/>
              </a:defRPr>
            </a:lvl2pPr>
            <a:lvl3pPr>
              <a:defRPr lang="fr-FR" sz="1050" b="1" kern="1200" spc="7" baseline="0" dirty="0" smtClean="0">
                <a:solidFill>
                  <a:srgbClr val="690F3C"/>
                </a:solidFill>
                <a:latin typeface="Arial" panose="020B0604020202020204"/>
                <a:ea typeface="Roboto" panose="02000000000000000000" pitchFamily="2" charset="0"/>
                <a:cs typeface="+mn-cs"/>
              </a:defRPr>
            </a:lvl3pPr>
          </a:lstStyle>
          <a:p>
            <a:pPr lvl="0"/>
            <a:r>
              <a:rPr lang="en-US" noProof="0"/>
              <a:t>ITEM 1</a:t>
            </a:r>
          </a:p>
        </p:txBody>
      </p:sp>
      <p:sp>
        <p:nvSpPr>
          <p:cNvPr id="24" name="Espace réservé du texte 5">
            <a:extLst>
              <a:ext uri="{FF2B5EF4-FFF2-40B4-BE49-F238E27FC236}">
                <a16:creationId xmlns:a16="http://schemas.microsoft.com/office/drawing/2014/main" id="{44203550-B300-4297-8887-9ED7696B14A5}"/>
              </a:ext>
            </a:extLst>
          </p:cNvPr>
          <p:cNvSpPr>
            <a:spLocks noGrp="1"/>
          </p:cNvSpPr>
          <p:nvPr>
            <p:ph type="body" sz="quarter" idx="14" hasCustomPrompt="1"/>
          </p:nvPr>
        </p:nvSpPr>
        <p:spPr>
          <a:xfrm>
            <a:off x="3405483" y="1583139"/>
            <a:ext cx="7368539" cy="1085944"/>
          </a:xfrm>
          <a:prstGeom prst="rect">
            <a:avLst/>
          </a:prstGeom>
        </p:spPr>
        <p:txBody>
          <a:bodyPr anchor="ctr">
            <a:noAutofit/>
          </a:bodyPr>
          <a:lstStyle>
            <a:lvl1pPr marL="0" indent="0" algn="l">
              <a:buNone/>
              <a:defRPr lang="fr-FR" sz="969" kern="1200" dirty="0">
                <a:solidFill>
                  <a:srgbClr val="3F3F3F"/>
                </a:solidFill>
                <a:latin typeface="Arial" panose="020B0604020202020204"/>
                <a:ea typeface="Roboto" panose="02000000000000000000" pitchFamily="2" charset="0"/>
                <a:cs typeface="+mn-cs"/>
              </a:defRPr>
            </a:lvl1pPr>
            <a:lvl2pPr>
              <a:defRPr lang="fr-FR" sz="1050" b="1" kern="1200" spc="7" baseline="0" dirty="0" smtClean="0">
                <a:solidFill>
                  <a:srgbClr val="690F3C"/>
                </a:solidFill>
                <a:latin typeface="Arial" panose="020B0604020202020204"/>
                <a:ea typeface="Roboto" panose="02000000000000000000" pitchFamily="2" charset="0"/>
                <a:cs typeface="+mn-cs"/>
              </a:defRPr>
            </a:lvl2pPr>
            <a:lvl3pPr>
              <a:defRPr lang="fr-FR" sz="1050" b="1" kern="1200" spc="7"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sp>
        <p:nvSpPr>
          <p:cNvPr id="25" name="Espace réservé du texte 5">
            <a:extLst>
              <a:ext uri="{FF2B5EF4-FFF2-40B4-BE49-F238E27FC236}">
                <a16:creationId xmlns:a16="http://schemas.microsoft.com/office/drawing/2014/main" id="{A2F4DA4B-EDBD-4C58-B508-9C255E7C66F3}"/>
              </a:ext>
            </a:extLst>
          </p:cNvPr>
          <p:cNvSpPr>
            <a:spLocks noGrp="1"/>
          </p:cNvSpPr>
          <p:nvPr>
            <p:ph type="body" sz="quarter" idx="19" hasCustomPrompt="1"/>
          </p:nvPr>
        </p:nvSpPr>
        <p:spPr>
          <a:xfrm>
            <a:off x="1472944" y="3076806"/>
            <a:ext cx="1752539" cy="1085944"/>
          </a:xfrm>
          <a:prstGeom prst="rect">
            <a:avLst/>
          </a:prstGeom>
        </p:spPr>
        <p:txBody>
          <a:bodyPr anchor="ctr">
            <a:noAutofit/>
          </a:bodyPr>
          <a:lstStyle>
            <a:lvl1pPr marL="0" indent="0" algn="ctr">
              <a:buNone/>
              <a:defRPr lang="fr-FR" sz="1292" b="1" kern="1200" spc="7" baseline="0" dirty="0" smtClean="0">
                <a:solidFill>
                  <a:srgbClr val="690F3C"/>
                </a:solidFill>
                <a:latin typeface="Arial" panose="020B0604020202020204"/>
                <a:ea typeface="Roboto" panose="02000000000000000000" pitchFamily="2" charset="0"/>
                <a:cs typeface="+mn-cs"/>
              </a:defRPr>
            </a:lvl1pPr>
            <a:lvl2pPr>
              <a:defRPr lang="fr-FR" sz="1050" b="1" kern="1200" spc="7" baseline="0" dirty="0" smtClean="0">
                <a:solidFill>
                  <a:srgbClr val="690F3C"/>
                </a:solidFill>
                <a:latin typeface="Arial" panose="020B0604020202020204"/>
                <a:ea typeface="Roboto" panose="02000000000000000000" pitchFamily="2" charset="0"/>
                <a:cs typeface="+mn-cs"/>
              </a:defRPr>
            </a:lvl2pPr>
            <a:lvl3pPr>
              <a:defRPr lang="fr-FR" sz="1050" b="1" kern="1200" spc="7" baseline="0" dirty="0" smtClean="0">
                <a:solidFill>
                  <a:srgbClr val="690F3C"/>
                </a:solidFill>
                <a:latin typeface="Arial" panose="020B0604020202020204"/>
                <a:ea typeface="Roboto" panose="02000000000000000000" pitchFamily="2" charset="0"/>
                <a:cs typeface="+mn-cs"/>
              </a:defRPr>
            </a:lvl3pPr>
          </a:lstStyle>
          <a:p>
            <a:pPr lvl="0"/>
            <a:r>
              <a:rPr lang="en-US" noProof="0"/>
              <a:t>ITEM 2</a:t>
            </a:r>
          </a:p>
        </p:txBody>
      </p:sp>
      <p:sp>
        <p:nvSpPr>
          <p:cNvPr id="26" name="Espace réservé du texte 5">
            <a:extLst>
              <a:ext uri="{FF2B5EF4-FFF2-40B4-BE49-F238E27FC236}">
                <a16:creationId xmlns:a16="http://schemas.microsoft.com/office/drawing/2014/main" id="{44203550-B300-4297-8887-9ED7696B14A5}"/>
              </a:ext>
            </a:extLst>
          </p:cNvPr>
          <p:cNvSpPr>
            <a:spLocks noGrp="1"/>
          </p:cNvSpPr>
          <p:nvPr>
            <p:ph type="body" sz="quarter" idx="20" hasCustomPrompt="1"/>
          </p:nvPr>
        </p:nvSpPr>
        <p:spPr>
          <a:xfrm>
            <a:off x="3428405" y="3076805"/>
            <a:ext cx="7368539" cy="1085944"/>
          </a:xfrm>
          <a:prstGeom prst="rect">
            <a:avLst/>
          </a:prstGeom>
        </p:spPr>
        <p:txBody>
          <a:bodyPr anchor="ctr">
            <a:noAutofit/>
          </a:bodyPr>
          <a:lstStyle>
            <a:lvl1pPr marL="0" indent="0" algn="l">
              <a:buNone/>
              <a:defRPr lang="fr-FR" sz="969" kern="1200" dirty="0">
                <a:solidFill>
                  <a:srgbClr val="3F3F3F"/>
                </a:solidFill>
                <a:latin typeface="Arial" panose="020B0604020202020204"/>
                <a:ea typeface="Roboto" panose="02000000000000000000" pitchFamily="2" charset="0"/>
                <a:cs typeface="+mn-cs"/>
              </a:defRPr>
            </a:lvl1pPr>
            <a:lvl2pPr>
              <a:defRPr lang="fr-FR" sz="1050" b="1" kern="1200" spc="7" baseline="0" dirty="0" smtClean="0">
                <a:solidFill>
                  <a:srgbClr val="690F3C"/>
                </a:solidFill>
                <a:latin typeface="Arial" panose="020B0604020202020204"/>
                <a:ea typeface="Roboto" panose="02000000000000000000" pitchFamily="2" charset="0"/>
                <a:cs typeface="+mn-cs"/>
              </a:defRPr>
            </a:lvl2pPr>
            <a:lvl3pPr>
              <a:defRPr lang="fr-FR" sz="1050" b="1" kern="1200" spc="7"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cxnSp>
        <p:nvCxnSpPr>
          <p:cNvPr id="27" name="Connecteur droit 26">
            <a:extLst>
              <a:ext uri="{FF2B5EF4-FFF2-40B4-BE49-F238E27FC236}">
                <a16:creationId xmlns:a16="http://schemas.microsoft.com/office/drawing/2014/main" id="{A0F26B96-E554-4333-9F44-B84656CD2EC6}"/>
              </a:ext>
            </a:extLst>
          </p:cNvPr>
          <p:cNvCxnSpPr>
            <a:cxnSpLocks/>
          </p:cNvCxnSpPr>
          <p:nvPr userDrawn="1"/>
        </p:nvCxnSpPr>
        <p:spPr>
          <a:xfrm>
            <a:off x="3394023" y="4381627"/>
            <a:ext cx="7380000" cy="0"/>
          </a:xfrm>
          <a:prstGeom prst="line">
            <a:avLst/>
          </a:prstGeom>
          <a:noFill/>
          <a:ln w="6350" cap="flat" cmpd="sng" algn="ctr">
            <a:solidFill>
              <a:srgbClr val="BFBFBF"/>
            </a:solidFill>
            <a:prstDash val="solid"/>
            <a:miter lim="800000"/>
          </a:ln>
          <a:effectLst/>
        </p:spPr>
      </p:cxnSp>
      <p:cxnSp>
        <p:nvCxnSpPr>
          <p:cNvPr id="28" name="Connecteur droit 27">
            <a:extLst>
              <a:ext uri="{FF2B5EF4-FFF2-40B4-BE49-F238E27FC236}">
                <a16:creationId xmlns:a16="http://schemas.microsoft.com/office/drawing/2014/main" id="{CC13AE87-A25A-45E9-BBC5-8055002D3360}"/>
              </a:ext>
            </a:extLst>
          </p:cNvPr>
          <p:cNvCxnSpPr>
            <a:cxnSpLocks/>
          </p:cNvCxnSpPr>
          <p:nvPr userDrawn="1"/>
        </p:nvCxnSpPr>
        <p:spPr>
          <a:xfrm>
            <a:off x="1427100" y="4381627"/>
            <a:ext cx="1764000" cy="0"/>
          </a:xfrm>
          <a:prstGeom prst="line">
            <a:avLst/>
          </a:prstGeom>
          <a:noFill/>
          <a:ln w="6350" cap="flat" cmpd="sng" algn="ctr">
            <a:solidFill>
              <a:srgbClr val="BFBFBF"/>
            </a:solidFill>
            <a:prstDash val="solid"/>
            <a:miter lim="800000"/>
          </a:ln>
          <a:effectLst/>
        </p:spPr>
      </p:cxnSp>
      <p:sp>
        <p:nvSpPr>
          <p:cNvPr id="29" name="Espace réservé du texte 5">
            <a:extLst>
              <a:ext uri="{FF2B5EF4-FFF2-40B4-BE49-F238E27FC236}">
                <a16:creationId xmlns:a16="http://schemas.microsoft.com/office/drawing/2014/main" id="{A2F4DA4B-EDBD-4C58-B508-9C255E7C66F3}"/>
              </a:ext>
            </a:extLst>
          </p:cNvPr>
          <p:cNvSpPr>
            <a:spLocks noGrp="1"/>
          </p:cNvSpPr>
          <p:nvPr>
            <p:ph type="body" sz="quarter" idx="21" hasCustomPrompt="1"/>
          </p:nvPr>
        </p:nvSpPr>
        <p:spPr>
          <a:xfrm>
            <a:off x="1450023" y="4572730"/>
            <a:ext cx="1752539" cy="1085944"/>
          </a:xfrm>
          <a:prstGeom prst="rect">
            <a:avLst/>
          </a:prstGeom>
        </p:spPr>
        <p:txBody>
          <a:bodyPr anchor="ctr">
            <a:noAutofit/>
          </a:bodyPr>
          <a:lstStyle>
            <a:lvl1pPr marL="0" indent="0" algn="ctr">
              <a:buNone/>
              <a:defRPr lang="fr-FR" sz="1292" b="1" kern="1200" spc="7" baseline="0" dirty="0" smtClean="0">
                <a:solidFill>
                  <a:srgbClr val="690F3C"/>
                </a:solidFill>
                <a:latin typeface="Arial" panose="020B0604020202020204"/>
                <a:ea typeface="Roboto" panose="02000000000000000000" pitchFamily="2" charset="0"/>
                <a:cs typeface="+mn-cs"/>
              </a:defRPr>
            </a:lvl1pPr>
            <a:lvl2pPr>
              <a:defRPr lang="fr-FR" sz="1050" b="1" kern="1200" spc="7" baseline="0" dirty="0" smtClean="0">
                <a:solidFill>
                  <a:srgbClr val="690F3C"/>
                </a:solidFill>
                <a:latin typeface="Arial" panose="020B0604020202020204"/>
                <a:ea typeface="Roboto" panose="02000000000000000000" pitchFamily="2" charset="0"/>
                <a:cs typeface="+mn-cs"/>
              </a:defRPr>
            </a:lvl2pPr>
            <a:lvl3pPr>
              <a:defRPr lang="fr-FR" sz="1050" b="1" kern="1200" spc="7" baseline="0" dirty="0" smtClean="0">
                <a:solidFill>
                  <a:srgbClr val="690F3C"/>
                </a:solidFill>
                <a:latin typeface="Arial" panose="020B0604020202020204"/>
                <a:ea typeface="Roboto" panose="02000000000000000000" pitchFamily="2" charset="0"/>
                <a:cs typeface="+mn-cs"/>
              </a:defRPr>
            </a:lvl3pPr>
          </a:lstStyle>
          <a:p>
            <a:pPr lvl="0"/>
            <a:r>
              <a:rPr lang="en-US" noProof="0"/>
              <a:t>ITEM 3</a:t>
            </a:r>
          </a:p>
        </p:txBody>
      </p:sp>
      <p:sp>
        <p:nvSpPr>
          <p:cNvPr id="30" name="Espace réservé du texte 5">
            <a:extLst>
              <a:ext uri="{FF2B5EF4-FFF2-40B4-BE49-F238E27FC236}">
                <a16:creationId xmlns:a16="http://schemas.microsoft.com/office/drawing/2014/main" id="{44203550-B300-4297-8887-9ED7696B14A5}"/>
              </a:ext>
            </a:extLst>
          </p:cNvPr>
          <p:cNvSpPr>
            <a:spLocks noGrp="1"/>
          </p:cNvSpPr>
          <p:nvPr>
            <p:ph type="body" sz="quarter" idx="22" hasCustomPrompt="1"/>
          </p:nvPr>
        </p:nvSpPr>
        <p:spPr>
          <a:xfrm>
            <a:off x="3405483" y="4572729"/>
            <a:ext cx="7368539" cy="1085944"/>
          </a:xfrm>
          <a:prstGeom prst="rect">
            <a:avLst/>
          </a:prstGeom>
        </p:spPr>
        <p:txBody>
          <a:bodyPr anchor="ctr">
            <a:noAutofit/>
          </a:bodyPr>
          <a:lstStyle>
            <a:lvl1pPr marL="0" indent="0" algn="l">
              <a:buNone/>
              <a:defRPr lang="fr-FR" sz="969" kern="1200" dirty="0">
                <a:solidFill>
                  <a:srgbClr val="3F3F3F"/>
                </a:solidFill>
                <a:latin typeface="Arial" panose="020B0604020202020204"/>
                <a:ea typeface="Roboto" panose="02000000000000000000" pitchFamily="2" charset="0"/>
                <a:cs typeface="+mn-cs"/>
              </a:defRPr>
            </a:lvl1pPr>
            <a:lvl2pPr>
              <a:defRPr lang="fr-FR" sz="1050" b="1" kern="1200" spc="7" baseline="0" dirty="0" smtClean="0">
                <a:solidFill>
                  <a:srgbClr val="690F3C"/>
                </a:solidFill>
                <a:latin typeface="Arial" panose="020B0604020202020204"/>
                <a:ea typeface="Roboto" panose="02000000000000000000" pitchFamily="2" charset="0"/>
                <a:cs typeface="+mn-cs"/>
              </a:defRPr>
            </a:lvl2pPr>
            <a:lvl3pPr>
              <a:defRPr lang="fr-FR" sz="1050" b="1" kern="1200" spc="7"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spTree>
    <p:extLst>
      <p:ext uri="{BB962C8B-B14F-4D97-AF65-F5344CB8AC3E}">
        <p14:creationId xmlns:p14="http://schemas.microsoft.com/office/powerpoint/2010/main" val="55375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5">
    <p:spTree>
      <p:nvGrpSpPr>
        <p:cNvPr id="1" name=""/>
        <p:cNvGrpSpPr/>
        <p:nvPr/>
      </p:nvGrpSpPr>
      <p:grpSpPr>
        <a:xfrm>
          <a:off x="0" y="0"/>
          <a:ext cx="0" cy="0"/>
          <a:chOff x="0" y="0"/>
          <a:chExt cx="0" cy="0"/>
        </a:xfrm>
      </p:grpSpPr>
      <p:cxnSp>
        <p:nvCxnSpPr>
          <p:cNvPr id="6" name="Connecteur droit 5">
            <a:extLst>
              <a:ext uri="{FF2B5EF4-FFF2-40B4-BE49-F238E27FC236}">
                <a16:creationId xmlns:a16="http://schemas.microsoft.com/office/drawing/2014/main" id="{E5611190-1E18-4701-B7BB-1D58055134E7}"/>
              </a:ext>
            </a:extLst>
          </p:cNvPr>
          <p:cNvCxnSpPr>
            <a:cxnSpLocks/>
          </p:cNvCxnSpPr>
          <p:nvPr userDrawn="1"/>
        </p:nvCxnSpPr>
        <p:spPr>
          <a:xfrm>
            <a:off x="597637" y="2816357"/>
            <a:ext cx="3096000" cy="0"/>
          </a:xfrm>
          <a:prstGeom prst="line">
            <a:avLst/>
          </a:prstGeom>
          <a:noFill/>
          <a:ln w="6350" cap="flat" cmpd="sng" algn="ctr">
            <a:solidFill>
              <a:srgbClr val="BFBFBF"/>
            </a:solidFill>
            <a:prstDash val="solid"/>
            <a:miter lim="800000"/>
          </a:ln>
          <a:effectLst/>
        </p:spPr>
      </p:cxnSp>
      <p:cxnSp>
        <p:nvCxnSpPr>
          <p:cNvPr id="7" name="Connecteur droit 6">
            <a:extLst>
              <a:ext uri="{FF2B5EF4-FFF2-40B4-BE49-F238E27FC236}">
                <a16:creationId xmlns:a16="http://schemas.microsoft.com/office/drawing/2014/main" id="{ABED3B20-5863-4F27-BE6D-57E4697D1627}"/>
              </a:ext>
            </a:extLst>
          </p:cNvPr>
          <p:cNvCxnSpPr>
            <a:cxnSpLocks/>
          </p:cNvCxnSpPr>
          <p:nvPr userDrawn="1"/>
        </p:nvCxnSpPr>
        <p:spPr>
          <a:xfrm>
            <a:off x="8504169" y="2816357"/>
            <a:ext cx="3060000" cy="0"/>
          </a:xfrm>
          <a:prstGeom prst="line">
            <a:avLst/>
          </a:prstGeom>
          <a:noFill/>
          <a:ln w="6350" cap="flat" cmpd="sng" algn="ctr">
            <a:solidFill>
              <a:srgbClr val="BFBFBF"/>
            </a:solidFill>
            <a:prstDash val="solid"/>
            <a:miter lim="800000"/>
          </a:ln>
          <a:effectLst/>
        </p:spPr>
      </p:cxnSp>
      <p:cxnSp>
        <p:nvCxnSpPr>
          <p:cNvPr id="8" name="Connecteur droit 7">
            <a:extLst>
              <a:ext uri="{FF2B5EF4-FFF2-40B4-BE49-F238E27FC236}">
                <a16:creationId xmlns:a16="http://schemas.microsoft.com/office/drawing/2014/main" id="{F1291BC9-EB7D-4137-A3FF-7A5404952030}"/>
              </a:ext>
            </a:extLst>
          </p:cNvPr>
          <p:cNvCxnSpPr>
            <a:cxnSpLocks/>
          </p:cNvCxnSpPr>
          <p:nvPr userDrawn="1"/>
        </p:nvCxnSpPr>
        <p:spPr>
          <a:xfrm>
            <a:off x="4538456" y="2816357"/>
            <a:ext cx="3096000" cy="0"/>
          </a:xfrm>
          <a:prstGeom prst="line">
            <a:avLst/>
          </a:prstGeom>
          <a:noFill/>
          <a:ln w="6350" cap="flat" cmpd="sng" algn="ctr">
            <a:solidFill>
              <a:srgbClr val="BFBFBF"/>
            </a:solidFill>
            <a:prstDash val="solid"/>
            <a:miter lim="800000"/>
          </a:ln>
          <a:effectLst/>
        </p:spPr>
      </p:cxnSp>
      <p:sp>
        <p:nvSpPr>
          <p:cNvPr id="10" name="Espace réservé du texte 6">
            <a:extLst>
              <a:ext uri="{FF2B5EF4-FFF2-40B4-BE49-F238E27FC236}">
                <a16:creationId xmlns:a16="http://schemas.microsoft.com/office/drawing/2014/main" id="{387A6163-DB73-4FC8-9AD7-65B1E2135A99}"/>
              </a:ext>
            </a:extLst>
          </p:cNvPr>
          <p:cNvSpPr>
            <a:spLocks noGrp="1"/>
          </p:cNvSpPr>
          <p:nvPr>
            <p:ph type="body" sz="quarter" idx="12" hasCustomPrompt="1"/>
          </p:nvPr>
        </p:nvSpPr>
        <p:spPr>
          <a:xfrm>
            <a:off x="597642" y="3027105"/>
            <a:ext cx="3075716" cy="2964262"/>
          </a:xfrm>
          <a:prstGeom prst="rect">
            <a:avLst/>
          </a:prstGeom>
        </p:spPr>
        <p:txBody>
          <a:bodyPr>
            <a:noAutofit/>
          </a:bodyPr>
          <a:lstStyle>
            <a:lvl1pPr marL="0" indent="0">
              <a:buNone/>
              <a:defRPr lang="fr-FR" sz="969" kern="1200" spc="7"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1" name="Espace réservé du texte 6">
            <a:extLst>
              <a:ext uri="{FF2B5EF4-FFF2-40B4-BE49-F238E27FC236}">
                <a16:creationId xmlns:a16="http://schemas.microsoft.com/office/drawing/2014/main" id="{59E5B409-64EF-4BB9-AFA2-5EDFB4115FF1}"/>
              </a:ext>
            </a:extLst>
          </p:cNvPr>
          <p:cNvSpPr>
            <a:spLocks noGrp="1"/>
          </p:cNvSpPr>
          <p:nvPr>
            <p:ph type="body" sz="quarter" idx="13" hasCustomPrompt="1"/>
          </p:nvPr>
        </p:nvSpPr>
        <p:spPr>
          <a:xfrm>
            <a:off x="4547930" y="3027105"/>
            <a:ext cx="3075716" cy="2964262"/>
          </a:xfrm>
          <a:prstGeom prst="rect">
            <a:avLst/>
          </a:prstGeom>
        </p:spPr>
        <p:txBody>
          <a:bodyPr>
            <a:noAutofit/>
          </a:bodyPr>
          <a:lstStyle>
            <a:lvl1pPr marL="0" indent="0">
              <a:buNone/>
              <a:defRPr lang="fr-FR" sz="969" kern="1200" spc="7"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2" name="Espace réservé du texte 6">
            <a:extLst>
              <a:ext uri="{FF2B5EF4-FFF2-40B4-BE49-F238E27FC236}">
                <a16:creationId xmlns:a16="http://schemas.microsoft.com/office/drawing/2014/main" id="{5509833E-F785-445C-87E6-64133CC8A9A5}"/>
              </a:ext>
            </a:extLst>
          </p:cNvPr>
          <p:cNvSpPr>
            <a:spLocks noGrp="1"/>
          </p:cNvSpPr>
          <p:nvPr>
            <p:ph type="body" sz="quarter" idx="14" hasCustomPrompt="1"/>
          </p:nvPr>
        </p:nvSpPr>
        <p:spPr>
          <a:xfrm>
            <a:off x="8498223" y="3027105"/>
            <a:ext cx="3075716" cy="2964262"/>
          </a:xfrm>
          <a:prstGeom prst="rect">
            <a:avLst/>
          </a:prstGeom>
        </p:spPr>
        <p:txBody>
          <a:bodyPr>
            <a:noAutofit/>
          </a:bodyPr>
          <a:lstStyle>
            <a:lvl1pPr marL="0" indent="0">
              <a:buNone/>
              <a:defRPr lang="fr-FR" sz="969" kern="1200" spc="7"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3" name="Espace réservé du contenu 12"/>
          <p:cNvSpPr>
            <a:spLocks noGrp="1"/>
          </p:cNvSpPr>
          <p:nvPr>
            <p:ph sz="quarter" idx="16"/>
          </p:nvPr>
        </p:nvSpPr>
        <p:spPr>
          <a:xfrm>
            <a:off x="596901" y="1433015"/>
            <a:ext cx="10977563" cy="1168672"/>
          </a:xfrm>
          <a:prstGeom prst="rect">
            <a:avLst/>
          </a:prstGeom>
        </p:spPr>
        <p:txBody>
          <a:bodyPr>
            <a:noAutofit/>
          </a:bodyPr>
          <a:lstStyle>
            <a:lvl1pPr>
              <a:defRPr sz="1108"/>
            </a:lvl1pPr>
            <a:lvl2pPr>
              <a:defRPr sz="1108"/>
            </a:lvl2pPr>
            <a:lvl3pPr>
              <a:defRPr sz="1108"/>
            </a:lvl3pPr>
            <a:lvl4pPr marL="405020" indent="0">
              <a:buNone/>
              <a:defRPr/>
            </a:lvl4pPr>
            <a:lvl5pPr marL="540027" indent="0">
              <a:buNone/>
              <a:defRPr/>
            </a:lvl5pPr>
          </a:lstStyle>
          <a:p>
            <a:r>
              <a:rPr lang="en-US"/>
              <a:t>Click to edit Master text styles</a:t>
            </a:r>
          </a:p>
          <a:p>
            <a:pPr lvl="1"/>
            <a:r>
              <a:rPr lang="en-US"/>
              <a:t>Second level</a:t>
            </a:r>
          </a:p>
          <a:p>
            <a:pPr lvl="2"/>
            <a:r>
              <a:rPr lang="en-US"/>
              <a:t>Third level</a:t>
            </a:r>
          </a:p>
        </p:txBody>
      </p:sp>
      <p:sp>
        <p:nvSpPr>
          <p:cNvPr id="18" name="Espace réservé du numéro de diapositive 17"/>
          <p:cNvSpPr>
            <a:spLocks noGrp="1"/>
          </p:cNvSpPr>
          <p:nvPr>
            <p:ph type="sldNum" sz="quarter" idx="17"/>
          </p:nvPr>
        </p:nvSpPr>
        <p:spPr/>
        <p:txBody>
          <a:bodyPr/>
          <a:lstStyle/>
          <a:p>
            <a:fld id="{87C45732-57C6-47E8-8AB1-020DA7EC54A6}" type="slidenum">
              <a:rPr lang="en-US" noProof="0" smtClean="0"/>
              <a:pPr/>
              <a:t>‹N°›</a:t>
            </a:fld>
            <a:endParaRPr lang="en-US" noProof="0"/>
          </a:p>
        </p:txBody>
      </p:sp>
      <p:cxnSp>
        <p:nvCxnSpPr>
          <p:cNvPr id="14" name="Connecteur droit 13">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5"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Tree>
    <p:extLst>
      <p:ext uri="{BB962C8B-B14F-4D97-AF65-F5344CB8AC3E}">
        <p14:creationId xmlns:p14="http://schemas.microsoft.com/office/powerpoint/2010/main" val="14112394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5 with mark">
    <p:spTree>
      <p:nvGrpSpPr>
        <p:cNvPr id="1" name=""/>
        <p:cNvGrpSpPr/>
        <p:nvPr/>
      </p:nvGrpSpPr>
      <p:grpSpPr>
        <a:xfrm>
          <a:off x="0" y="0"/>
          <a:ext cx="0" cy="0"/>
          <a:chOff x="0" y="0"/>
          <a:chExt cx="0" cy="0"/>
        </a:xfrm>
      </p:grpSpPr>
      <p:cxnSp>
        <p:nvCxnSpPr>
          <p:cNvPr id="6" name="Connecteur droit 5">
            <a:extLst>
              <a:ext uri="{FF2B5EF4-FFF2-40B4-BE49-F238E27FC236}">
                <a16:creationId xmlns:a16="http://schemas.microsoft.com/office/drawing/2014/main" id="{E5611190-1E18-4701-B7BB-1D58055134E7}"/>
              </a:ext>
            </a:extLst>
          </p:cNvPr>
          <p:cNvCxnSpPr>
            <a:cxnSpLocks/>
          </p:cNvCxnSpPr>
          <p:nvPr userDrawn="1"/>
        </p:nvCxnSpPr>
        <p:spPr>
          <a:xfrm>
            <a:off x="597637" y="2816357"/>
            <a:ext cx="3096000" cy="0"/>
          </a:xfrm>
          <a:prstGeom prst="line">
            <a:avLst/>
          </a:prstGeom>
          <a:noFill/>
          <a:ln w="6350" cap="flat" cmpd="sng" algn="ctr">
            <a:solidFill>
              <a:srgbClr val="BFBFBF"/>
            </a:solidFill>
            <a:prstDash val="solid"/>
            <a:miter lim="800000"/>
          </a:ln>
          <a:effectLst/>
        </p:spPr>
      </p:cxnSp>
      <p:cxnSp>
        <p:nvCxnSpPr>
          <p:cNvPr id="7" name="Connecteur droit 6">
            <a:extLst>
              <a:ext uri="{FF2B5EF4-FFF2-40B4-BE49-F238E27FC236}">
                <a16:creationId xmlns:a16="http://schemas.microsoft.com/office/drawing/2014/main" id="{ABED3B20-5863-4F27-BE6D-57E4697D1627}"/>
              </a:ext>
            </a:extLst>
          </p:cNvPr>
          <p:cNvCxnSpPr>
            <a:cxnSpLocks/>
          </p:cNvCxnSpPr>
          <p:nvPr userDrawn="1"/>
        </p:nvCxnSpPr>
        <p:spPr>
          <a:xfrm>
            <a:off x="8504169" y="2816357"/>
            <a:ext cx="3060000" cy="0"/>
          </a:xfrm>
          <a:prstGeom prst="line">
            <a:avLst/>
          </a:prstGeom>
          <a:noFill/>
          <a:ln w="6350" cap="flat" cmpd="sng" algn="ctr">
            <a:solidFill>
              <a:srgbClr val="BFBFBF"/>
            </a:solidFill>
            <a:prstDash val="solid"/>
            <a:miter lim="800000"/>
          </a:ln>
          <a:effectLst/>
        </p:spPr>
      </p:cxnSp>
      <p:cxnSp>
        <p:nvCxnSpPr>
          <p:cNvPr id="8" name="Connecteur droit 7">
            <a:extLst>
              <a:ext uri="{FF2B5EF4-FFF2-40B4-BE49-F238E27FC236}">
                <a16:creationId xmlns:a16="http://schemas.microsoft.com/office/drawing/2014/main" id="{F1291BC9-EB7D-4137-A3FF-7A5404952030}"/>
              </a:ext>
            </a:extLst>
          </p:cNvPr>
          <p:cNvCxnSpPr>
            <a:cxnSpLocks/>
          </p:cNvCxnSpPr>
          <p:nvPr userDrawn="1"/>
        </p:nvCxnSpPr>
        <p:spPr>
          <a:xfrm>
            <a:off x="4538456" y="2816357"/>
            <a:ext cx="3096000" cy="0"/>
          </a:xfrm>
          <a:prstGeom prst="line">
            <a:avLst/>
          </a:prstGeom>
          <a:noFill/>
          <a:ln w="6350" cap="flat" cmpd="sng" algn="ctr">
            <a:solidFill>
              <a:srgbClr val="BFBFBF"/>
            </a:solidFill>
            <a:prstDash val="solid"/>
            <a:miter lim="800000"/>
          </a:ln>
          <a:effectLst/>
        </p:spPr>
      </p:cxnSp>
      <p:sp>
        <p:nvSpPr>
          <p:cNvPr id="10" name="Espace réservé du texte 6">
            <a:extLst>
              <a:ext uri="{FF2B5EF4-FFF2-40B4-BE49-F238E27FC236}">
                <a16:creationId xmlns:a16="http://schemas.microsoft.com/office/drawing/2014/main" id="{387A6163-DB73-4FC8-9AD7-65B1E2135A99}"/>
              </a:ext>
            </a:extLst>
          </p:cNvPr>
          <p:cNvSpPr>
            <a:spLocks noGrp="1"/>
          </p:cNvSpPr>
          <p:nvPr>
            <p:ph type="body" sz="quarter" idx="12" hasCustomPrompt="1"/>
          </p:nvPr>
        </p:nvSpPr>
        <p:spPr>
          <a:xfrm>
            <a:off x="597642" y="3027105"/>
            <a:ext cx="3075716" cy="2964262"/>
          </a:xfrm>
          <a:prstGeom prst="rect">
            <a:avLst/>
          </a:prstGeom>
        </p:spPr>
        <p:txBody>
          <a:bodyPr>
            <a:noAutofit/>
          </a:bodyPr>
          <a:lstStyle>
            <a:lvl1pPr marL="0" indent="0">
              <a:buNone/>
              <a:defRPr lang="fr-FR" sz="969" kern="1200" spc="7"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1" name="Espace réservé du texte 6">
            <a:extLst>
              <a:ext uri="{FF2B5EF4-FFF2-40B4-BE49-F238E27FC236}">
                <a16:creationId xmlns:a16="http://schemas.microsoft.com/office/drawing/2014/main" id="{59E5B409-64EF-4BB9-AFA2-5EDFB4115FF1}"/>
              </a:ext>
            </a:extLst>
          </p:cNvPr>
          <p:cNvSpPr>
            <a:spLocks noGrp="1"/>
          </p:cNvSpPr>
          <p:nvPr>
            <p:ph type="body" sz="quarter" idx="13" hasCustomPrompt="1"/>
          </p:nvPr>
        </p:nvSpPr>
        <p:spPr>
          <a:xfrm>
            <a:off x="4547930" y="3027105"/>
            <a:ext cx="3075716" cy="2964262"/>
          </a:xfrm>
          <a:prstGeom prst="rect">
            <a:avLst/>
          </a:prstGeom>
        </p:spPr>
        <p:txBody>
          <a:bodyPr>
            <a:noAutofit/>
          </a:bodyPr>
          <a:lstStyle>
            <a:lvl1pPr marL="0" indent="0">
              <a:buNone/>
              <a:defRPr lang="fr-FR" sz="969" kern="1200" spc="7"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2" name="Espace réservé du texte 6">
            <a:extLst>
              <a:ext uri="{FF2B5EF4-FFF2-40B4-BE49-F238E27FC236}">
                <a16:creationId xmlns:a16="http://schemas.microsoft.com/office/drawing/2014/main" id="{5509833E-F785-445C-87E6-64133CC8A9A5}"/>
              </a:ext>
            </a:extLst>
          </p:cNvPr>
          <p:cNvSpPr>
            <a:spLocks noGrp="1"/>
          </p:cNvSpPr>
          <p:nvPr>
            <p:ph type="body" sz="quarter" idx="14" hasCustomPrompt="1"/>
          </p:nvPr>
        </p:nvSpPr>
        <p:spPr>
          <a:xfrm>
            <a:off x="8498223" y="3027105"/>
            <a:ext cx="3075716" cy="2964262"/>
          </a:xfrm>
          <a:prstGeom prst="rect">
            <a:avLst/>
          </a:prstGeom>
        </p:spPr>
        <p:txBody>
          <a:bodyPr>
            <a:noAutofit/>
          </a:bodyPr>
          <a:lstStyle>
            <a:lvl1pPr marL="0" indent="0">
              <a:buNone/>
              <a:defRPr lang="fr-FR" sz="969" kern="1200" spc="7"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3" name="Espace réservé du contenu 12"/>
          <p:cNvSpPr>
            <a:spLocks noGrp="1"/>
          </p:cNvSpPr>
          <p:nvPr>
            <p:ph sz="quarter" idx="16"/>
          </p:nvPr>
        </p:nvSpPr>
        <p:spPr>
          <a:xfrm>
            <a:off x="596901" y="1433015"/>
            <a:ext cx="10977563" cy="1168672"/>
          </a:xfrm>
          <a:prstGeom prst="rect">
            <a:avLst/>
          </a:prstGeom>
        </p:spPr>
        <p:txBody>
          <a:bodyPr>
            <a:noAutofit/>
          </a:bodyPr>
          <a:lstStyle>
            <a:lvl1pPr>
              <a:defRPr sz="1108"/>
            </a:lvl1pPr>
            <a:lvl2pPr>
              <a:defRPr sz="1108"/>
            </a:lvl2pPr>
            <a:lvl3pPr>
              <a:defRPr sz="1108"/>
            </a:lvl3pPr>
            <a:lvl4pPr>
              <a:defRPr/>
            </a:lvl4pPr>
            <a:lvl5pPr>
              <a:defRPr/>
            </a:lvl5pPr>
          </a:lstStyle>
          <a:p>
            <a:r>
              <a:rPr lang="en-US"/>
              <a:t>Click to edit Master text styles</a:t>
            </a:r>
          </a:p>
          <a:p>
            <a:pPr lvl="1"/>
            <a:r>
              <a:rPr lang="en-US"/>
              <a:t>Second level</a:t>
            </a:r>
          </a:p>
          <a:p>
            <a:pPr lvl="2"/>
            <a:r>
              <a:rPr lang="en-US"/>
              <a:t>Third level</a:t>
            </a:r>
          </a:p>
        </p:txBody>
      </p:sp>
      <p:sp>
        <p:nvSpPr>
          <p:cNvPr id="18" name="Espace réservé du numéro de diapositive 17"/>
          <p:cNvSpPr>
            <a:spLocks noGrp="1"/>
          </p:cNvSpPr>
          <p:nvPr>
            <p:ph type="sldNum" sz="quarter" idx="17"/>
          </p:nvPr>
        </p:nvSpPr>
        <p:spPr/>
        <p:txBody>
          <a:bodyPr/>
          <a:lstStyle/>
          <a:p>
            <a:fld id="{87C45732-57C6-47E8-8AB1-020DA7EC54A6}" type="slidenum">
              <a:rPr lang="en-US" noProof="0" smtClean="0"/>
              <a:pPr/>
              <a:t>‹N°›</a:t>
            </a:fld>
            <a:endParaRPr lang="en-US" noProof="0"/>
          </a:p>
        </p:txBody>
      </p:sp>
      <p:cxnSp>
        <p:nvCxnSpPr>
          <p:cNvPr id="14" name="Connecteur droit 13">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5"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cxnSp>
        <p:nvCxnSpPr>
          <p:cNvPr id="16" name="Connecteur droit 15">
            <a:extLst>
              <a:ext uri="{FF2B5EF4-FFF2-40B4-BE49-F238E27FC236}">
                <a16:creationId xmlns:a16="http://schemas.microsoft.com/office/drawing/2014/main" id="{E3EADC75-143E-4DFE-8720-9154DCF43A8C}"/>
              </a:ext>
            </a:extLst>
          </p:cNvPr>
          <p:cNvCxnSpPr/>
          <p:nvPr userDrawn="1"/>
        </p:nvCxnSpPr>
        <p:spPr>
          <a:xfrm>
            <a:off x="9717209" y="0"/>
            <a:ext cx="1852376"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7" name="Espace réservé du texte 26">
            <a:extLst>
              <a:ext uri="{FF2B5EF4-FFF2-40B4-BE49-F238E27FC236}">
                <a16:creationId xmlns:a16="http://schemas.microsoft.com/office/drawing/2014/main" id="{86878C01-8FEF-4CEB-979C-ED19E926CEC3}"/>
              </a:ext>
            </a:extLst>
          </p:cNvPr>
          <p:cNvSpPr>
            <a:spLocks noGrp="1"/>
          </p:cNvSpPr>
          <p:nvPr>
            <p:ph type="body" sz="quarter" idx="18" hasCustomPrompt="1"/>
          </p:nvPr>
        </p:nvSpPr>
        <p:spPr>
          <a:xfrm>
            <a:off x="9717209" y="0"/>
            <a:ext cx="1852376" cy="456232"/>
          </a:xfrm>
          <a:prstGeom prst="rect">
            <a:avLst/>
          </a:prstGeom>
        </p:spPr>
        <p:txBody>
          <a:bodyPr anchor="ctr">
            <a:noAutofit/>
          </a:bodyPr>
          <a:lstStyle>
            <a:lvl1pPr marL="0" indent="0" algn="ctr">
              <a:buNone/>
              <a:defRPr sz="969" b="1">
                <a:solidFill>
                  <a:schemeClr val="tx1"/>
                </a:solidFill>
              </a:defRPr>
            </a:lvl1pPr>
          </a:lstStyle>
          <a:p>
            <a:pPr lvl="0"/>
            <a:r>
              <a:rPr lang="en-US" noProof="0"/>
              <a:t>Marks</a:t>
            </a:r>
          </a:p>
        </p:txBody>
      </p:sp>
    </p:spTree>
    <p:extLst>
      <p:ext uri="{BB962C8B-B14F-4D97-AF65-F5344CB8AC3E}">
        <p14:creationId xmlns:p14="http://schemas.microsoft.com/office/powerpoint/2010/main" val="6910473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6">
    <p:spTree>
      <p:nvGrpSpPr>
        <p:cNvPr id="1" name=""/>
        <p:cNvGrpSpPr/>
        <p:nvPr/>
      </p:nvGrpSpPr>
      <p:grpSpPr>
        <a:xfrm>
          <a:off x="0" y="0"/>
          <a:ext cx="0" cy="0"/>
          <a:chOff x="0" y="0"/>
          <a:chExt cx="0" cy="0"/>
        </a:xfrm>
      </p:grpSpPr>
      <p:cxnSp>
        <p:nvCxnSpPr>
          <p:cNvPr id="19" name="Connecteur droit 18">
            <a:extLst>
              <a:ext uri="{FF2B5EF4-FFF2-40B4-BE49-F238E27FC236}">
                <a16:creationId xmlns:a16="http://schemas.microsoft.com/office/drawing/2014/main" id="{43BFB9DC-6C84-4099-98B2-EBC1B2676EF8}"/>
              </a:ext>
            </a:extLst>
          </p:cNvPr>
          <p:cNvCxnSpPr>
            <a:cxnSpLocks/>
          </p:cNvCxnSpPr>
          <p:nvPr userDrawn="1"/>
        </p:nvCxnSpPr>
        <p:spPr>
          <a:xfrm>
            <a:off x="887105" y="1860020"/>
            <a:ext cx="4991064" cy="0"/>
          </a:xfrm>
          <a:prstGeom prst="line">
            <a:avLst/>
          </a:prstGeom>
          <a:noFill/>
          <a:ln w="6350" cap="flat" cmpd="sng" algn="ctr">
            <a:solidFill>
              <a:srgbClr val="BFBFBF"/>
            </a:solidFill>
            <a:prstDash val="solid"/>
            <a:miter lim="800000"/>
          </a:ln>
          <a:effectLst/>
        </p:spPr>
      </p:cxnSp>
      <p:sp>
        <p:nvSpPr>
          <p:cNvPr id="6" name="Espace réservé du numéro de diapositive 5"/>
          <p:cNvSpPr>
            <a:spLocks noGrp="1"/>
          </p:cNvSpPr>
          <p:nvPr>
            <p:ph type="sldNum" sz="quarter" idx="21"/>
          </p:nvPr>
        </p:nvSpPr>
        <p:spPr/>
        <p:txBody>
          <a:bodyPr/>
          <a:lstStyle/>
          <a:p>
            <a:fld id="{87C45732-57C6-47E8-8AB1-020DA7EC54A6}" type="slidenum">
              <a:rPr lang="en-US" noProof="0" smtClean="0"/>
              <a:pPr/>
              <a:t>‹N°›</a:t>
            </a:fld>
            <a:endParaRPr lang="en-US" noProof="0"/>
          </a:p>
        </p:txBody>
      </p:sp>
      <p:sp>
        <p:nvSpPr>
          <p:cNvPr id="20" name="Espace réservé du texte 8"/>
          <p:cNvSpPr>
            <a:spLocks noGrp="1"/>
          </p:cNvSpPr>
          <p:nvPr>
            <p:ph type="body" sz="quarter" idx="22" hasCustomPrompt="1"/>
          </p:nvPr>
        </p:nvSpPr>
        <p:spPr>
          <a:xfrm>
            <a:off x="887105" y="1430391"/>
            <a:ext cx="4991064" cy="259806"/>
          </a:xfrm>
          <a:prstGeom prst="rect">
            <a:avLst/>
          </a:prstGeom>
        </p:spPr>
        <p:txBody>
          <a:bodyPr>
            <a:noAutofit/>
          </a:bodyPr>
          <a:lstStyle>
            <a:lvl1pPr marL="0" indent="0" algn="ctr">
              <a:buNone/>
              <a:defRPr sz="1292" b="1" baseline="0">
                <a:solidFill>
                  <a:schemeClr val="accent1"/>
                </a:solidFill>
              </a:defRPr>
            </a:lvl1pPr>
          </a:lstStyle>
          <a:p>
            <a:pPr lvl="0"/>
            <a:r>
              <a:rPr lang="en-US" noProof="0"/>
              <a:t>LOREM IPSUM</a:t>
            </a:r>
          </a:p>
        </p:txBody>
      </p:sp>
      <p:sp>
        <p:nvSpPr>
          <p:cNvPr id="23" name="Espace réservé du texte 8"/>
          <p:cNvSpPr>
            <a:spLocks noGrp="1"/>
          </p:cNvSpPr>
          <p:nvPr>
            <p:ph type="body" sz="quarter" idx="23" hasCustomPrompt="1"/>
          </p:nvPr>
        </p:nvSpPr>
        <p:spPr>
          <a:xfrm>
            <a:off x="887105" y="2075514"/>
            <a:ext cx="4991064" cy="3124287"/>
          </a:xfrm>
          <a:prstGeom prst="rect">
            <a:avLst/>
          </a:prstGeom>
        </p:spPr>
        <p:txBody>
          <a:bodyPr>
            <a:noAutofit/>
          </a:bodyPr>
          <a:lstStyle>
            <a:lvl1pPr marL="0" indent="0">
              <a:lnSpc>
                <a:spcPct val="100000"/>
              </a:lnSpc>
              <a:buNone/>
              <a:defRPr sz="1015" b="0" baseline="0">
                <a:solidFill>
                  <a:schemeClr val="tx2"/>
                </a:solidFill>
              </a:defRPr>
            </a:lvl1pPr>
          </a:lstStyle>
          <a:p>
            <a:pPr lvl="0"/>
            <a:r>
              <a:rPr lang="en-US" noProof="0"/>
              <a:t>Lorem ipsum dolor sit </a:t>
            </a:r>
            <a:r>
              <a:rPr lang="en-US" noProof="0" err="1"/>
              <a:t>amet</a:t>
            </a:r>
            <a:r>
              <a:rPr lang="en-US" noProof="0"/>
              <a:t>, </a:t>
            </a:r>
            <a:r>
              <a:rPr lang="en-US" noProof="0" err="1"/>
              <a:t>consectetur</a:t>
            </a:r>
            <a:r>
              <a:rPr lang="en-US" noProof="0"/>
              <a:t> </a:t>
            </a:r>
            <a:r>
              <a:rPr lang="en-US" noProof="0" err="1"/>
              <a:t>adipiscing</a:t>
            </a:r>
            <a:r>
              <a:rPr lang="en-US" noProof="0"/>
              <a:t> </a:t>
            </a:r>
            <a:r>
              <a:rPr lang="en-US" noProof="0" err="1"/>
              <a:t>elit</a:t>
            </a:r>
            <a:r>
              <a:rPr lang="en-US" noProof="0"/>
              <a:t>, sed do </a:t>
            </a:r>
            <a:r>
              <a:rPr lang="en-US" noProof="0" err="1"/>
              <a:t>eiusmod</a:t>
            </a:r>
            <a:r>
              <a:rPr lang="en-US" noProof="0"/>
              <a:t> </a:t>
            </a:r>
            <a:r>
              <a:rPr lang="en-US" noProof="0" err="1"/>
              <a:t>tempor</a:t>
            </a:r>
            <a:r>
              <a:rPr lang="en-US" noProof="0"/>
              <a:t> </a:t>
            </a:r>
            <a:r>
              <a:rPr lang="en-US" noProof="0" err="1"/>
              <a:t>incididunt</a:t>
            </a:r>
            <a:r>
              <a:rPr lang="en-US" noProof="0"/>
              <a:t> </a:t>
            </a:r>
            <a:r>
              <a:rPr lang="en-US" noProof="0" err="1"/>
              <a:t>ut</a:t>
            </a:r>
            <a:r>
              <a:rPr lang="en-US" noProof="0"/>
              <a:t> </a:t>
            </a:r>
            <a:r>
              <a:rPr lang="en-US" noProof="0" err="1"/>
              <a:t>labore</a:t>
            </a:r>
            <a:r>
              <a:rPr lang="en-US" noProof="0"/>
              <a:t> et dolore magna </a:t>
            </a:r>
            <a:r>
              <a:rPr lang="en-US" noProof="0" err="1"/>
              <a:t>aliqua</a:t>
            </a:r>
            <a:r>
              <a:rPr lang="en-US" noProof="0"/>
              <a:t>. Duis </a:t>
            </a:r>
            <a:r>
              <a:rPr lang="en-US" noProof="0" err="1"/>
              <a:t>aute</a:t>
            </a:r>
            <a:r>
              <a:rPr lang="en-US" noProof="0"/>
              <a:t> </a:t>
            </a:r>
            <a:r>
              <a:rPr lang="en-US" noProof="0" err="1"/>
              <a:t>irure</a:t>
            </a:r>
            <a:r>
              <a:rPr lang="en-US" noProof="0"/>
              <a:t> dolor in </a:t>
            </a:r>
            <a:r>
              <a:rPr lang="en-US" noProof="0" err="1"/>
              <a:t>reprehenderit</a:t>
            </a:r>
            <a:r>
              <a:rPr lang="en-US" noProof="0"/>
              <a:t> in </a:t>
            </a:r>
            <a:r>
              <a:rPr lang="en-US" noProof="0" err="1"/>
              <a:t>voluptate</a:t>
            </a:r>
            <a:r>
              <a:rPr lang="en-US" noProof="0"/>
              <a:t> </a:t>
            </a:r>
            <a:r>
              <a:rPr lang="en-US" noProof="0" err="1"/>
              <a:t>velit</a:t>
            </a:r>
            <a:r>
              <a:rPr lang="en-US" noProof="0"/>
              <a:t> </a:t>
            </a:r>
            <a:r>
              <a:rPr lang="en-US" noProof="0" err="1"/>
              <a:t>esse</a:t>
            </a:r>
            <a:r>
              <a:rPr lang="en-US" noProof="0"/>
              <a:t> </a:t>
            </a:r>
            <a:r>
              <a:rPr lang="en-US" noProof="0" err="1"/>
              <a:t>cillum</a:t>
            </a:r>
            <a:r>
              <a:rPr lang="en-US" noProof="0"/>
              <a:t> dolore </a:t>
            </a:r>
            <a:r>
              <a:rPr lang="en-US" noProof="0" err="1"/>
              <a:t>eu</a:t>
            </a:r>
            <a:r>
              <a:rPr lang="en-US" noProof="0"/>
              <a:t> </a:t>
            </a:r>
            <a:r>
              <a:rPr lang="en-US" noProof="0" err="1"/>
              <a:t>fugiat</a:t>
            </a:r>
            <a:r>
              <a:rPr lang="en-US" noProof="0"/>
              <a:t> </a:t>
            </a:r>
            <a:r>
              <a:rPr lang="en-US" noProof="0" err="1"/>
              <a:t>nulla</a:t>
            </a:r>
            <a:r>
              <a:rPr lang="en-US" noProof="0"/>
              <a:t> </a:t>
            </a:r>
            <a:r>
              <a:rPr lang="en-US" noProof="0" err="1"/>
              <a:t>pariatur</a:t>
            </a:r>
            <a:r>
              <a:rPr lang="en-US" noProof="0"/>
              <a:t>. </a:t>
            </a:r>
            <a:r>
              <a:rPr lang="en-US" noProof="0" err="1"/>
              <a:t>Excepteur</a:t>
            </a:r>
            <a:r>
              <a:rPr lang="en-US" noProof="0"/>
              <a:t> </a:t>
            </a:r>
            <a:r>
              <a:rPr lang="en-US" noProof="0" err="1"/>
              <a:t>sint</a:t>
            </a:r>
            <a:r>
              <a:rPr lang="en-US" noProof="0"/>
              <a:t> </a:t>
            </a:r>
            <a:r>
              <a:rPr lang="en-US" noProof="0" err="1"/>
              <a:t>occaecat</a:t>
            </a:r>
            <a:r>
              <a:rPr lang="en-US" noProof="0"/>
              <a:t> </a:t>
            </a:r>
            <a:r>
              <a:rPr lang="en-US" noProof="0" err="1"/>
              <a:t>cupidatat</a:t>
            </a:r>
            <a:r>
              <a:rPr lang="en-US" noProof="0"/>
              <a:t> non </a:t>
            </a:r>
            <a:r>
              <a:rPr lang="en-US" noProof="0" err="1"/>
              <a:t>proident</a:t>
            </a:r>
            <a:r>
              <a:rPr lang="en-US" noProof="0"/>
              <a:t>, sunt in culpa qui </a:t>
            </a:r>
            <a:r>
              <a:rPr lang="en-US" noProof="0" err="1"/>
              <a:t>officia</a:t>
            </a:r>
            <a:r>
              <a:rPr lang="en-US" noProof="0"/>
              <a:t> </a:t>
            </a:r>
            <a:r>
              <a:rPr lang="en-US" noProof="0" err="1"/>
              <a:t>deserunt</a:t>
            </a:r>
            <a:r>
              <a:rPr lang="en-US" noProof="0"/>
              <a:t> </a:t>
            </a:r>
            <a:r>
              <a:rPr lang="en-US" noProof="0" err="1"/>
              <a:t>mollit</a:t>
            </a:r>
            <a:r>
              <a:rPr lang="en-US" noProof="0"/>
              <a:t> </a:t>
            </a:r>
            <a:r>
              <a:rPr lang="en-US" noProof="0" err="1"/>
              <a:t>anim</a:t>
            </a:r>
            <a:r>
              <a:rPr lang="en-US" noProof="0"/>
              <a:t> id </a:t>
            </a:r>
            <a:r>
              <a:rPr lang="en-US" noProof="0" err="1"/>
              <a:t>est</a:t>
            </a:r>
            <a:r>
              <a:rPr lang="en-US" noProof="0"/>
              <a:t> </a:t>
            </a:r>
            <a:r>
              <a:rPr lang="en-US" noProof="0" err="1"/>
              <a:t>laborum</a:t>
            </a:r>
            <a:r>
              <a:rPr lang="en-US" noProof="0"/>
              <a:t>. Ut </a:t>
            </a:r>
            <a:r>
              <a:rPr lang="en-US" noProof="0" err="1"/>
              <a:t>enim</a:t>
            </a:r>
            <a:r>
              <a:rPr lang="en-US" noProof="0"/>
              <a:t> ad minim </a:t>
            </a:r>
            <a:r>
              <a:rPr lang="en-US" noProof="0" err="1"/>
              <a:t>veniam</a:t>
            </a:r>
            <a:r>
              <a:rPr lang="en-US" noProof="0"/>
              <a:t>, </a:t>
            </a:r>
            <a:r>
              <a:rPr lang="en-US" noProof="0" err="1"/>
              <a:t>quis</a:t>
            </a:r>
            <a:r>
              <a:rPr lang="en-US" noProof="0"/>
              <a:t> </a:t>
            </a:r>
            <a:r>
              <a:rPr lang="en-US" noProof="0" err="1"/>
              <a:t>nostrud</a:t>
            </a:r>
            <a:r>
              <a:rPr lang="en-US" noProof="0"/>
              <a:t> exercitation </a:t>
            </a:r>
            <a:r>
              <a:rPr lang="en-US" noProof="0" err="1"/>
              <a:t>ullamco</a:t>
            </a:r>
            <a:r>
              <a:rPr lang="en-US" noProof="0"/>
              <a:t> </a:t>
            </a:r>
            <a:r>
              <a:rPr lang="en-US" noProof="0" err="1"/>
              <a:t>laboris</a:t>
            </a:r>
            <a:r>
              <a:rPr lang="en-US" noProof="0"/>
              <a:t> nisi </a:t>
            </a:r>
            <a:r>
              <a:rPr lang="en-US" noProof="0" err="1"/>
              <a:t>ut</a:t>
            </a:r>
            <a:r>
              <a:rPr lang="en-US" noProof="0"/>
              <a:t> </a:t>
            </a:r>
            <a:r>
              <a:rPr lang="en-US" noProof="0" err="1"/>
              <a:t>aliquip</a:t>
            </a:r>
            <a:r>
              <a:rPr lang="en-US" noProof="0"/>
              <a:t> ex </a:t>
            </a:r>
            <a:r>
              <a:rPr lang="en-US" noProof="0" err="1"/>
              <a:t>ea</a:t>
            </a:r>
            <a:r>
              <a:rPr lang="en-US" noProof="0"/>
              <a:t> </a:t>
            </a:r>
            <a:r>
              <a:rPr lang="en-US" noProof="0" err="1"/>
              <a:t>commodo</a:t>
            </a:r>
            <a:r>
              <a:rPr lang="en-US" noProof="0"/>
              <a:t> </a:t>
            </a:r>
            <a:r>
              <a:rPr lang="en-US" noProof="0" err="1"/>
              <a:t>consequat</a:t>
            </a:r>
            <a:r>
              <a:rPr lang="en-US" noProof="0"/>
              <a:t>.  </a:t>
            </a:r>
          </a:p>
          <a:p>
            <a:pPr lvl="0"/>
            <a:r>
              <a:rPr lang="en-US" noProof="0" err="1"/>
              <a:t>Excepteur</a:t>
            </a:r>
            <a:r>
              <a:rPr lang="en-US" noProof="0"/>
              <a:t> </a:t>
            </a:r>
            <a:r>
              <a:rPr lang="en-US" noProof="0" err="1"/>
              <a:t>sint</a:t>
            </a:r>
            <a:r>
              <a:rPr lang="en-US" noProof="0"/>
              <a:t> </a:t>
            </a:r>
            <a:r>
              <a:rPr lang="en-US" noProof="0" err="1"/>
              <a:t>occaecat</a:t>
            </a:r>
            <a:r>
              <a:rPr lang="en-US" noProof="0"/>
              <a:t> </a:t>
            </a:r>
            <a:r>
              <a:rPr lang="en-US" noProof="0" err="1"/>
              <a:t>cupidatat</a:t>
            </a:r>
            <a:r>
              <a:rPr lang="en-US" noProof="0"/>
              <a:t> non </a:t>
            </a:r>
            <a:r>
              <a:rPr lang="en-US" noProof="0" err="1"/>
              <a:t>proident</a:t>
            </a:r>
            <a:r>
              <a:rPr lang="en-US" noProof="0"/>
              <a:t>, sunt in culpa qui </a:t>
            </a:r>
            <a:r>
              <a:rPr lang="en-US" noProof="0" err="1"/>
              <a:t>officia</a:t>
            </a:r>
            <a:r>
              <a:rPr lang="en-US" noProof="0"/>
              <a:t> </a:t>
            </a:r>
            <a:r>
              <a:rPr lang="en-US" noProof="0" err="1"/>
              <a:t>deserunt</a:t>
            </a:r>
            <a:r>
              <a:rPr lang="en-US" noProof="0"/>
              <a:t> </a:t>
            </a:r>
            <a:r>
              <a:rPr lang="en-US" noProof="0" err="1"/>
              <a:t>mollit</a:t>
            </a:r>
            <a:r>
              <a:rPr lang="en-US" noProof="0"/>
              <a:t> </a:t>
            </a:r>
            <a:r>
              <a:rPr lang="en-US" noProof="0" err="1"/>
              <a:t>anim</a:t>
            </a:r>
            <a:r>
              <a:rPr lang="en-US" noProof="0"/>
              <a:t> id </a:t>
            </a:r>
            <a:r>
              <a:rPr lang="en-US" noProof="0" err="1"/>
              <a:t>est</a:t>
            </a:r>
            <a:r>
              <a:rPr lang="en-US" noProof="0"/>
              <a:t> </a:t>
            </a:r>
            <a:r>
              <a:rPr lang="en-US" noProof="0" err="1"/>
              <a:t>laborum</a:t>
            </a:r>
            <a:r>
              <a:rPr lang="en-US" noProof="0"/>
              <a:t>. Ut </a:t>
            </a:r>
            <a:r>
              <a:rPr lang="en-US" noProof="0" err="1"/>
              <a:t>enim</a:t>
            </a:r>
            <a:r>
              <a:rPr lang="en-US" noProof="0"/>
              <a:t> ad minim </a:t>
            </a:r>
            <a:r>
              <a:rPr lang="en-US" noProof="0" err="1"/>
              <a:t>veniam</a:t>
            </a:r>
            <a:r>
              <a:rPr lang="en-US" noProof="0"/>
              <a:t>, </a:t>
            </a:r>
            <a:r>
              <a:rPr lang="en-US" noProof="0" err="1"/>
              <a:t>quis</a:t>
            </a:r>
            <a:r>
              <a:rPr lang="en-US" noProof="0"/>
              <a:t> </a:t>
            </a:r>
            <a:r>
              <a:rPr lang="en-US" noProof="0" err="1"/>
              <a:t>nostrud</a:t>
            </a:r>
            <a:r>
              <a:rPr lang="en-US" noProof="0"/>
              <a:t> exercitation </a:t>
            </a:r>
            <a:r>
              <a:rPr lang="en-US" noProof="0" err="1"/>
              <a:t>ullamco</a:t>
            </a:r>
            <a:r>
              <a:rPr lang="en-US" noProof="0"/>
              <a:t> </a:t>
            </a:r>
            <a:r>
              <a:rPr lang="en-US" noProof="0" err="1"/>
              <a:t>laboris</a:t>
            </a:r>
            <a:r>
              <a:rPr lang="en-US" noProof="0"/>
              <a:t> nisi </a:t>
            </a:r>
            <a:r>
              <a:rPr lang="en-US" noProof="0" err="1"/>
              <a:t>ut</a:t>
            </a:r>
            <a:r>
              <a:rPr lang="en-US" noProof="0"/>
              <a:t> </a:t>
            </a:r>
            <a:r>
              <a:rPr lang="en-US" noProof="0" err="1"/>
              <a:t>aliquip</a:t>
            </a:r>
            <a:r>
              <a:rPr lang="en-US" noProof="0"/>
              <a:t> ex </a:t>
            </a:r>
            <a:r>
              <a:rPr lang="en-US" noProof="0" err="1"/>
              <a:t>ea</a:t>
            </a:r>
            <a:r>
              <a:rPr lang="en-US" noProof="0"/>
              <a:t> </a:t>
            </a:r>
            <a:r>
              <a:rPr lang="en-US" noProof="0" err="1"/>
              <a:t>commodo</a:t>
            </a:r>
            <a:r>
              <a:rPr lang="en-US" noProof="0"/>
              <a:t> </a:t>
            </a:r>
            <a:r>
              <a:rPr lang="en-US" noProof="0" err="1"/>
              <a:t>consequat</a:t>
            </a:r>
            <a:r>
              <a:rPr lang="en-US" noProof="0"/>
              <a:t>.  </a:t>
            </a:r>
          </a:p>
          <a:p>
            <a:pPr lvl="0"/>
            <a:r>
              <a:rPr lang="en-US" noProof="0" err="1"/>
              <a:t>Excepteur</a:t>
            </a:r>
            <a:r>
              <a:rPr lang="en-US" noProof="0"/>
              <a:t> </a:t>
            </a:r>
            <a:r>
              <a:rPr lang="en-US" noProof="0" err="1"/>
              <a:t>sint</a:t>
            </a:r>
            <a:r>
              <a:rPr lang="en-US" noProof="0"/>
              <a:t> </a:t>
            </a:r>
            <a:r>
              <a:rPr lang="en-US" noProof="0" err="1"/>
              <a:t>occaecat</a:t>
            </a:r>
            <a:r>
              <a:rPr lang="en-US" noProof="0"/>
              <a:t> </a:t>
            </a:r>
            <a:r>
              <a:rPr lang="en-US" noProof="0" err="1"/>
              <a:t>cupidatat</a:t>
            </a:r>
            <a:r>
              <a:rPr lang="en-US" noProof="0"/>
              <a:t> non </a:t>
            </a:r>
            <a:r>
              <a:rPr lang="en-US" noProof="0" err="1"/>
              <a:t>proident</a:t>
            </a:r>
            <a:r>
              <a:rPr lang="en-US" noProof="0"/>
              <a:t>, sunt in culpa qui </a:t>
            </a:r>
            <a:r>
              <a:rPr lang="en-US" noProof="0" err="1"/>
              <a:t>officia</a:t>
            </a:r>
            <a:r>
              <a:rPr lang="en-US" noProof="0"/>
              <a:t> </a:t>
            </a:r>
            <a:r>
              <a:rPr lang="en-US" noProof="0" err="1"/>
              <a:t>deserunt</a:t>
            </a:r>
            <a:r>
              <a:rPr lang="en-US" noProof="0"/>
              <a:t> </a:t>
            </a:r>
            <a:r>
              <a:rPr lang="en-US" noProof="0" err="1"/>
              <a:t>mollit</a:t>
            </a:r>
            <a:r>
              <a:rPr lang="en-US" noProof="0"/>
              <a:t> </a:t>
            </a:r>
            <a:r>
              <a:rPr lang="en-US" noProof="0" err="1"/>
              <a:t>anim</a:t>
            </a:r>
            <a:r>
              <a:rPr lang="en-US" noProof="0"/>
              <a:t> id </a:t>
            </a:r>
            <a:r>
              <a:rPr lang="en-US" noProof="0" err="1"/>
              <a:t>est</a:t>
            </a:r>
            <a:r>
              <a:rPr lang="en-US" noProof="0"/>
              <a:t> </a:t>
            </a:r>
            <a:r>
              <a:rPr lang="en-US" noProof="0" err="1"/>
              <a:t>laborum</a:t>
            </a:r>
            <a:r>
              <a:rPr lang="en-US" noProof="0"/>
              <a:t>. Ut </a:t>
            </a:r>
            <a:r>
              <a:rPr lang="en-US" noProof="0" err="1"/>
              <a:t>enim</a:t>
            </a:r>
            <a:r>
              <a:rPr lang="en-US" noProof="0"/>
              <a:t> ad minim </a:t>
            </a:r>
            <a:r>
              <a:rPr lang="en-US" noProof="0" err="1"/>
              <a:t>veniam</a:t>
            </a:r>
            <a:r>
              <a:rPr lang="en-US" noProof="0"/>
              <a:t>, </a:t>
            </a:r>
            <a:r>
              <a:rPr lang="en-US" noProof="0" err="1"/>
              <a:t>quis</a:t>
            </a:r>
            <a:r>
              <a:rPr lang="en-US" noProof="0"/>
              <a:t> </a:t>
            </a:r>
            <a:r>
              <a:rPr lang="en-US" noProof="0" err="1"/>
              <a:t>nostrud</a:t>
            </a:r>
            <a:r>
              <a:rPr lang="en-US" noProof="0"/>
              <a:t> exercitation </a:t>
            </a:r>
            <a:r>
              <a:rPr lang="en-US" noProof="0" err="1"/>
              <a:t>ullamco</a:t>
            </a:r>
            <a:r>
              <a:rPr lang="en-US" noProof="0"/>
              <a:t> </a:t>
            </a:r>
            <a:r>
              <a:rPr lang="en-US" noProof="0" err="1"/>
              <a:t>laboris</a:t>
            </a:r>
            <a:r>
              <a:rPr lang="en-US" noProof="0"/>
              <a:t> nisi </a:t>
            </a:r>
            <a:r>
              <a:rPr lang="en-US" noProof="0" err="1"/>
              <a:t>ut</a:t>
            </a:r>
            <a:r>
              <a:rPr lang="en-US" noProof="0"/>
              <a:t> </a:t>
            </a:r>
            <a:r>
              <a:rPr lang="en-US" noProof="0" err="1"/>
              <a:t>aliquip</a:t>
            </a:r>
            <a:r>
              <a:rPr lang="en-US" noProof="0"/>
              <a:t> ex </a:t>
            </a:r>
            <a:r>
              <a:rPr lang="en-US" noProof="0" err="1"/>
              <a:t>ea</a:t>
            </a:r>
            <a:r>
              <a:rPr lang="en-US" noProof="0"/>
              <a:t> </a:t>
            </a:r>
            <a:r>
              <a:rPr lang="en-US" noProof="0" err="1"/>
              <a:t>commodo</a:t>
            </a:r>
            <a:r>
              <a:rPr lang="en-US" noProof="0"/>
              <a:t> </a:t>
            </a:r>
            <a:r>
              <a:rPr lang="en-US" noProof="0" err="1"/>
              <a:t>consequat</a:t>
            </a:r>
            <a:r>
              <a:rPr lang="en-US" noProof="0"/>
              <a:t>. </a:t>
            </a:r>
          </a:p>
        </p:txBody>
      </p:sp>
      <p:sp>
        <p:nvSpPr>
          <p:cNvPr id="27" name="Espace réservé du texte 8"/>
          <p:cNvSpPr>
            <a:spLocks noGrp="1"/>
          </p:cNvSpPr>
          <p:nvPr>
            <p:ph type="body" sz="quarter" idx="26" hasCustomPrompt="1"/>
          </p:nvPr>
        </p:nvSpPr>
        <p:spPr>
          <a:xfrm>
            <a:off x="887104" y="5481965"/>
            <a:ext cx="10343261" cy="760087"/>
          </a:xfrm>
          <a:prstGeom prst="roundRect">
            <a:avLst>
              <a:gd name="adj" fmla="val 50000"/>
            </a:avLst>
          </a:prstGeom>
          <a:ln w="28575">
            <a:solidFill>
              <a:schemeClr val="accent1"/>
            </a:solidFill>
          </a:ln>
        </p:spPr>
        <p:txBody>
          <a:bodyPr>
            <a:noAutofit/>
          </a:bodyPr>
          <a:lstStyle>
            <a:lvl1pPr marL="0" indent="0" algn="ctr">
              <a:spcBef>
                <a:spcPts val="0"/>
              </a:spcBef>
              <a:buNone/>
              <a:defRPr sz="1292" b="0" baseline="0">
                <a:solidFill>
                  <a:schemeClr val="accent1"/>
                </a:solidFill>
              </a:defRPr>
            </a:lvl1pPr>
          </a:lstStyle>
          <a:p>
            <a:pPr lvl="0"/>
            <a:r>
              <a:rPr lang="en-US" noProof="0"/>
              <a:t>Lorem ipsum dolor sit </a:t>
            </a:r>
            <a:r>
              <a:rPr lang="en-US" noProof="0" err="1"/>
              <a:t>amet</a:t>
            </a:r>
            <a:r>
              <a:rPr lang="en-US" noProof="0"/>
              <a:t>, </a:t>
            </a:r>
            <a:r>
              <a:rPr lang="en-US" noProof="0" err="1"/>
              <a:t>consectetur</a:t>
            </a:r>
            <a:r>
              <a:rPr lang="en-US" noProof="0"/>
              <a:t> </a:t>
            </a:r>
            <a:r>
              <a:rPr lang="en-US" noProof="0" err="1"/>
              <a:t>adipiscing</a:t>
            </a:r>
            <a:r>
              <a:rPr lang="en-US" noProof="0"/>
              <a:t> </a:t>
            </a:r>
            <a:r>
              <a:rPr lang="en-US" noProof="0" err="1"/>
              <a:t>elit</a:t>
            </a:r>
            <a:r>
              <a:rPr lang="en-US" noProof="0"/>
              <a:t>, sed do </a:t>
            </a:r>
            <a:r>
              <a:rPr lang="en-US" noProof="0" err="1"/>
              <a:t>eiusmod</a:t>
            </a:r>
            <a:r>
              <a:rPr lang="en-US" noProof="0"/>
              <a:t> </a:t>
            </a:r>
            <a:r>
              <a:rPr lang="en-US" noProof="0" err="1"/>
              <a:t>tempor</a:t>
            </a:r>
            <a:r>
              <a:rPr lang="en-US" noProof="0"/>
              <a:t> </a:t>
            </a:r>
            <a:r>
              <a:rPr lang="en-US" noProof="0" err="1"/>
              <a:t>incididunt</a:t>
            </a:r>
            <a:r>
              <a:rPr lang="en-US" noProof="0"/>
              <a:t> </a:t>
            </a:r>
            <a:r>
              <a:rPr lang="en-US" noProof="0" err="1"/>
              <a:t>ut</a:t>
            </a:r>
            <a:r>
              <a:rPr lang="en-US" noProof="0"/>
              <a:t> </a:t>
            </a:r>
            <a:r>
              <a:rPr lang="en-US" noProof="0" err="1"/>
              <a:t>labore</a:t>
            </a:r>
            <a:r>
              <a:rPr lang="en-US" noProof="0"/>
              <a:t> et dolore magna</a:t>
            </a:r>
          </a:p>
        </p:txBody>
      </p:sp>
      <p:cxnSp>
        <p:nvCxnSpPr>
          <p:cNvPr id="13" name="Connecteur droit 12">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4"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cxnSp>
        <p:nvCxnSpPr>
          <p:cNvPr id="22" name="Connecteur droit 21">
            <a:extLst>
              <a:ext uri="{FF2B5EF4-FFF2-40B4-BE49-F238E27FC236}">
                <a16:creationId xmlns:a16="http://schemas.microsoft.com/office/drawing/2014/main" id="{43BFB9DC-6C84-4099-98B2-EBC1B2676EF8}"/>
              </a:ext>
            </a:extLst>
          </p:cNvPr>
          <p:cNvCxnSpPr>
            <a:cxnSpLocks/>
          </p:cNvCxnSpPr>
          <p:nvPr userDrawn="1"/>
        </p:nvCxnSpPr>
        <p:spPr>
          <a:xfrm>
            <a:off x="6239303" y="1860020"/>
            <a:ext cx="4991064" cy="0"/>
          </a:xfrm>
          <a:prstGeom prst="line">
            <a:avLst/>
          </a:prstGeom>
          <a:noFill/>
          <a:ln w="6350" cap="flat" cmpd="sng" algn="ctr">
            <a:solidFill>
              <a:srgbClr val="BFBFBF"/>
            </a:solidFill>
            <a:prstDash val="solid"/>
            <a:miter lim="800000"/>
          </a:ln>
          <a:effectLst/>
        </p:spPr>
      </p:cxnSp>
      <p:sp>
        <p:nvSpPr>
          <p:cNvPr id="24" name="Espace réservé du texte 8"/>
          <p:cNvSpPr>
            <a:spLocks noGrp="1"/>
          </p:cNvSpPr>
          <p:nvPr>
            <p:ph type="body" sz="quarter" idx="27" hasCustomPrompt="1"/>
          </p:nvPr>
        </p:nvSpPr>
        <p:spPr>
          <a:xfrm>
            <a:off x="6239303" y="1430391"/>
            <a:ext cx="4991064" cy="259806"/>
          </a:xfrm>
          <a:prstGeom prst="rect">
            <a:avLst/>
          </a:prstGeom>
        </p:spPr>
        <p:txBody>
          <a:bodyPr>
            <a:noAutofit/>
          </a:bodyPr>
          <a:lstStyle>
            <a:lvl1pPr marL="0" indent="0" algn="ctr">
              <a:buNone/>
              <a:defRPr sz="1292" b="1" baseline="0">
                <a:solidFill>
                  <a:schemeClr val="accent1"/>
                </a:solidFill>
              </a:defRPr>
            </a:lvl1pPr>
          </a:lstStyle>
          <a:p>
            <a:pPr lvl="0"/>
            <a:r>
              <a:rPr lang="en-US" noProof="0"/>
              <a:t>LOREM IPSUM</a:t>
            </a:r>
          </a:p>
        </p:txBody>
      </p:sp>
      <p:sp>
        <p:nvSpPr>
          <p:cNvPr id="28" name="Espace réservé du texte 8"/>
          <p:cNvSpPr>
            <a:spLocks noGrp="1"/>
          </p:cNvSpPr>
          <p:nvPr>
            <p:ph type="body" sz="quarter" idx="28" hasCustomPrompt="1"/>
          </p:nvPr>
        </p:nvSpPr>
        <p:spPr>
          <a:xfrm>
            <a:off x="6239303" y="2075514"/>
            <a:ext cx="4991064" cy="3124287"/>
          </a:xfrm>
          <a:prstGeom prst="rect">
            <a:avLst/>
          </a:prstGeom>
        </p:spPr>
        <p:txBody>
          <a:bodyPr>
            <a:noAutofit/>
          </a:bodyPr>
          <a:lstStyle>
            <a:lvl1pPr marL="0" indent="0">
              <a:lnSpc>
                <a:spcPct val="100000"/>
              </a:lnSpc>
              <a:buNone/>
              <a:defRPr sz="1015" b="0" baseline="0">
                <a:solidFill>
                  <a:schemeClr val="tx2"/>
                </a:solidFill>
              </a:defRPr>
            </a:lvl1pPr>
          </a:lstStyle>
          <a:p>
            <a:pPr lvl="0"/>
            <a:r>
              <a:rPr lang="en-US" noProof="0"/>
              <a:t>Lorem ipsum dolor sit amet, consectetur adipiscing elit, sed do eiusmod tempor incididunt ut labore et dolore magna aliqua.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p:txBody>
      </p:sp>
    </p:spTree>
    <p:extLst>
      <p:ext uri="{BB962C8B-B14F-4D97-AF65-F5344CB8AC3E}">
        <p14:creationId xmlns:p14="http://schemas.microsoft.com/office/powerpoint/2010/main" val="16799670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6 with mark">
    <p:spTree>
      <p:nvGrpSpPr>
        <p:cNvPr id="1" name=""/>
        <p:cNvGrpSpPr/>
        <p:nvPr/>
      </p:nvGrpSpPr>
      <p:grpSpPr>
        <a:xfrm>
          <a:off x="0" y="0"/>
          <a:ext cx="0" cy="0"/>
          <a:chOff x="0" y="0"/>
          <a:chExt cx="0" cy="0"/>
        </a:xfrm>
      </p:grpSpPr>
      <p:cxnSp>
        <p:nvCxnSpPr>
          <p:cNvPr id="19" name="Connecteur droit 18">
            <a:extLst>
              <a:ext uri="{FF2B5EF4-FFF2-40B4-BE49-F238E27FC236}">
                <a16:creationId xmlns:a16="http://schemas.microsoft.com/office/drawing/2014/main" id="{43BFB9DC-6C84-4099-98B2-EBC1B2676EF8}"/>
              </a:ext>
            </a:extLst>
          </p:cNvPr>
          <p:cNvCxnSpPr>
            <a:cxnSpLocks/>
          </p:cNvCxnSpPr>
          <p:nvPr userDrawn="1"/>
        </p:nvCxnSpPr>
        <p:spPr>
          <a:xfrm>
            <a:off x="887105" y="1860020"/>
            <a:ext cx="4991064" cy="0"/>
          </a:xfrm>
          <a:prstGeom prst="line">
            <a:avLst/>
          </a:prstGeom>
          <a:noFill/>
          <a:ln w="6350" cap="flat" cmpd="sng" algn="ctr">
            <a:solidFill>
              <a:srgbClr val="BFBFBF"/>
            </a:solidFill>
            <a:prstDash val="solid"/>
            <a:miter lim="800000"/>
          </a:ln>
          <a:effectLst/>
        </p:spPr>
      </p:cxnSp>
      <p:sp>
        <p:nvSpPr>
          <p:cNvPr id="6" name="Espace réservé du numéro de diapositive 5"/>
          <p:cNvSpPr>
            <a:spLocks noGrp="1"/>
          </p:cNvSpPr>
          <p:nvPr>
            <p:ph type="sldNum" sz="quarter" idx="21"/>
          </p:nvPr>
        </p:nvSpPr>
        <p:spPr/>
        <p:txBody>
          <a:bodyPr/>
          <a:lstStyle/>
          <a:p>
            <a:fld id="{87C45732-57C6-47E8-8AB1-020DA7EC54A6}" type="slidenum">
              <a:rPr lang="en-US" noProof="0" smtClean="0"/>
              <a:pPr/>
              <a:t>‹N°›</a:t>
            </a:fld>
            <a:endParaRPr lang="en-US" noProof="0"/>
          </a:p>
        </p:txBody>
      </p:sp>
      <p:sp>
        <p:nvSpPr>
          <p:cNvPr id="20" name="Espace réservé du texte 8"/>
          <p:cNvSpPr>
            <a:spLocks noGrp="1"/>
          </p:cNvSpPr>
          <p:nvPr>
            <p:ph type="body" sz="quarter" idx="22" hasCustomPrompt="1"/>
          </p:nvPr>
        </p:nvSpPr>
        <p:spPr>
          <a:xfrm>
            <a:off x="887105" y="1430391"/>
            <a:ext cx="4991064" cy="259806"/>
          </a:xfrm>
          <a:prstGeom prst="rect">
            <a:avLst/>
          </a:prstGeom>
        </p:spPr>
        <p:txBody>
          <a:bodyPr>
            <a:noAutofit/>
          </a:bodyPr>
          <a:lstStyle>
            <a:lvl1pPr marL="0" indent="0" algn="ctr">
              <a:buNone/>
              <a:defRPr sz="1108" b="1" baseline="0">
                <a:solidFill>
                  <a:schemeClr val="accent1"/>
                </a:solidFill>
              </a:defRPr>
            </a:lvl1pPr>
          </a:lstStyle>
          <a:p>
            <a:pPr lvl="0"/>
            <a:r>
              <a:rPr lang="en-US" noProof="0"/>
              <a:t>LOREM IPSUM</a:t>
            </a:r>
          </a:p>
        </p:txBody>
      </p:sp>
      <p:sp>
        <p:nvSpPr>
          <p:cNvPr id="23" name="Espace réservé du texte 8"/>
          <p:cNvSpPr>
            <a:spLocks noGrp="1"/>
          </p:cNvSpPr>
          <p:nvPr>
            <p:ph type="body" sz="quarter" idx="23" hasCustomPrompt="1"/>
          </p:nvPr>
        </p:nvSpPr>
        <p:spPr>
          <a:xfrm>
            <a:off x="887105" y="2075514"/>
            <a:ext cx="4991064" cy="3124287"/>
          </a:xfrm>
          <a:prstGeom prst="rect">
            <a:avLst/>
          </a:prstGeom>
        </p:spPr>
        <p:txBody>
          <a:bodyPr>
            <a:noAutofit/>
          </a:bodyPr>
          <a:lstStyle>
            <a:lvl1pPr marL="0" indent="0">
              <a:lnSpc>
                <a:spcPct val="100000"/>
              </a:lnSpc>
              <a:buNone/>
              <a:defRPr sz="1015" b="0" baseline="0">
                <a:solidFill>
                  <a:schemeClr val="tx2"/>
                </a:solidFill>
              </a:defRPr>
            </a:lvl1pPr>
          </a:lstStyle>
          <a:p>
            <a:pPr lvl="0"/>
            <a:r>
              <a:rPr lang="en-US" noProof="0"/>
              <a:t>Lorem ipsum dolor sit amet, consectetur adipiscing elit, sed do eiusmod tempor incididunt ut labore et dolore magna aliqua.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p:txBody>
      </p:sp>
      <p:sp>
        <p:nvSpPr>
          <p:cNvPr id="27" name="Espace réservé du texte 8"/>
          <p:cNvSpPr>
            <a:spLocks noGrp="1"/>
          </p:cNvSpPr>
          <p:nvPr>
            <p:ph type="body" sz="quarter" idx="26" hasCustomPrompt="1"/>
          </p:nvPr>
        </p:nvSpPr>
        <p:spPr>
          <a:xfrm>
            <a:off x="887104" y="5481965"/>
            <a:ext cx="10343261" cy="760087"/>
          </a:xfrm>
          <a:prstGeom prst="roundRect">
            <a:avLst>
              <a:gd name="adj" fmla="val 50000"/>
            </a:avLst>
          </a:prstGeom>
          <a:ln w="28575">
            <a:solidFill>
              <a:schemeClr val="accent1"/>
            </a:solidFill>
          </a:ln>
        </p:spPr>
        <p:txBody>
          <a:bodyPr>
            <a:noAutofit/>
          </a:bodyPr>
          <a:lstStyle>
            <a:lvl1pPr marL="0" indent="0" algn="ctr">
              <a:spcBef>
                <a:spcPts val="0"/>
              </a:spcBef>
              <a:buNone/>
              <a:defRPr sz="1108" b="0" baseline="0">
                <a:solidFill>
                  <a:schemeClr val="accent1"/>
                </a:solidFill>
              </a:defRPr>
            </a:lvl1pPr>
          </a:lstStyle>
          <a:p>
            <a:pPr lvl="0"/>
            <a:r>
              <a:rPr lang="en-US" noProof="0"/>
              <a:t>Lorem ipsum dolor sit amet, consectetur adipiscing elit, sed do eiusmod tempor incididunt </a:t>
            </a:r>
          </a:p>
          <a:p>
            <a:pPr lvl="0"/>
            <a:r>
              <a:rPr lang="en-US" noProof="0"/>
              <a:t>ut labore et dolore magna</a:t>
            </a:r>
          </a:p>
        </p:txBody>
      </p:sp>
      <p:cxnSp>
        <p:nvCxnSpPr>
          <p:cNvPr id="13" name="Connecteur droit 12">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4"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cxnSp>
        <p:nvCxnSpPr>
          <p:cNvPr id="15" name="Connecteur droit 14">
            <a:extLst>
              <a:ext uri="{FF2B5EF4-FFF2-40B4-BE49-F238E27FC236}">
                <a16:creationId xmlns:a16="http://schemas.microsoft.com/office/drawing/2014/main" id="{E3EADC75-143E-4DFE-8720-9154DCF43A8C}"/>
              </a:ext>
            </a:extLst>
          </p:cNvPr>
          <p:cNvCxnSpPr/>
          <p:nvPr userDrawn="1"/>
        </p:nvCxnSpPr>
        <p:spPr>
          <a:xfrm>
            <a:off x="9717209" y="0"/>
            <a:ext cx="1852376"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6" name="Espace réservé du texte 26">
            <a:extLst>
              <a:ext uri="{FF2B5EF4-FFF2-40B4-BE49-F238E27FC236}">
                <a16:creationId xmlns:a16="http://schemas.microsoft.com/office/drawing/2014/main" id="{86878C01-8FEF-4CEB-979C-ED19E926CEC3}"/>
              </a:ext>
            </a:extLst>
          </p:cNvPr>
          <p:cNvSpPr>
            <a:spLocks noGrp="1"/>
          </p:cNvSpPr>
          <p:nvPr>
            <p:ph type="body" sz="quarter" idx="18" hasCustomPrompt="1"/>
          </p:nvPr>
        </p:nvSpPr>
        <p:spPr>
          <a:xfrm>
            <a:off x="9717209" y="0"/>
            <a:ext cx="1852376" cy="456232"/>
          </a:xfrm>
          <a:prstGeom prst="rect">
            <a:avLst/>
          </a:prstGeom>
        </p:spPr>
        <p:txBody>
          <a:bodyPr anchor="ctr">
            <a:noAutofit/>
          </a:bodyPr>
          <a:lstStyle>
            <a:lvl1pPr marL="0" indent="0" algn="ctr">
              <a:buNone/>
              <a:defRPr sz="969" b="1">
                <a:solidFill>
                  <a:schemeClr val="tx1"/>
                </a:solidFill>
              </a:defRPr>
            </a:lvl1pPr>
          </a:lstStyle>
          <a:p>
            <a:pPr lvl="0"/>
            <a:r>
              <a:rPr lang="en-US" noProof="0"/>
              <a:t>Marks</a:t>
            </a:r>
          </a:p>
        </p:txBody>
      </p:sp>
      <p:cxnSp>
        <p:nvCxnSpPr>
          <p:cNvPr id="22" name="Connecteur droit 21">
            <a:extLst>
              <a:ext uri="{FF2B5EF4-FFF2-40B4-BE49-F238E27FC236}">
                <a16:creationId xmlns:a16="http://schemas.microsoft.com/office/drawing/2014/main" id="{43BFB9DC-6C84-4099-98B2-EBC1B2676EF8}"/>
              </a:ext>
            </a:extLst>
          </p:cNvPr>
          <p:cNvCxnSpPr>
            <a:cxnSpLocks/>
          </p:cNvCxnSpPr>
          <p:nvPr userDrawn="1"/>
        </p:nvCxnSpPr>
        <p:spPr>
          <a:xfrm>
            <a:off x="6239303" y="1860020"/>
            <a:ext cx="4991064" cy="0"/>
          </a:xfrm>
          <a:prstGeom prst="line">
            <a:avLst/>
          </a:prstGeom>
          <a:noFill/>
          <a:ln w="6350" cap="flat" cmpd="sng" algn="ctr">
            <a:solidFill>
              <a:srgbClr val="BFBFBF"/>
            </a:solidFill>
            <a:prstDash val="solid"/>
            <a:miter lim="800000"/>
          </a:ln>
          <a:effectLst/>
        </p:spPr>
      </p:cxnSp>
      <p:sp>
        <p:nvSpPr>
          <p:cNvPr id="24" name="Espace réservé du texte 8"/>
          <p:cNvSpPr>
            <a:spLocks noGrp="1"/>
          </p:cNvSpPr>
          <p:nvPr>
            <p:ph type="body" sz="quarter" idx="27" hasCustomPrompt="1"/>
          </p:nvPr>
        </p:nvSpPr>
        <p:spPr>
          <a:xfrm>
            <a:off x="6239303" y="1430391"/>
            <a:ext cx="4991064" cy="259806"/>
          </a:xfrm>
          <a:prstGeom prst="rect">
            <a:avLst/>
          </a:prstGeom>
        </p:spPr>
        <p:txBody>
          <a:bodyPr>
            <a:noAutofit/>
          </a:bodyPr>
          <a:lstStyle>
            <a:lvl1pPr marL="0" indent="0" algn="ctr">
              <a:buNone/>
              <a:defRPr sz="1108" b="1" baseline="0">
                <a:solidFill>
                  <a:schemeClr val="accent1"/>
                </a:solidFill>
              </a:defRPr>
            </a:lvl1pPr>
          </a:lstStyle>
          <a:p>
            <a:pPr lvl="0"/>
            <a:r>
              <a:rPr lang="en-US" noProof="0"/>
              <a:t>LOREM IPSUM</a:t>
            </a:r>
          </a:p>
        </p:txBody>
      </p:sp>
      <p:sp>
        <p:nvSpPr>
          <p:cNvPr id="28" name="Espace réservé du texte 8"/>
          <p:cNvSpPr>
            <a:spLocks noGrp="1"/>
          </p:cNvSpPr>
          <p:nvPr>
            <p:ph type="body" sz="quarter" idx="28" hasCustomPrompt="1"/>
          </p:nvPr>
        </p:nvSpPr>
        <p:spPr>
          <a:xfrm>
            <a:off x="6239303" y="2075514"/>
            <a:ext cx="4991064" cy="3124287"/>
          </a:xfrm>
          <a:prstGeom prst="rect">
            <a:avLst/>
          </a:prstGeom>
        </p:spPr>
        <p:txBody>
          <a:bodyPr>
            <a:noAutofit/>
          </a:bodyPr>
          <a:lstStyle>
            <a:lvl1pPr marL="0" indent="0">
              <a:lnSpc>
                <a:spcPct val="100000"/>
              </a:lnSpc>
              <a:buNone/>
              <a:defRPr sz="1015" b="0" baseline="0">
                <a:solidFill>
                  <a:schemeClr val="tx2"/>
                </a:solidFill>
              </a:defRPr>
            </a:lvl1pPr>
          </a:lstStyle>
          <a:p>
            <a:pPr lvl="0"/>
            <a:r>
              <a:rPr lang="en-US" noProof="0"/>
              <a:t>Lorem ipsum dolor sit amet, consectetur adipiscing elit, sed do eiusmod tempor incididunt ut labore et dolore magna aliqua.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p:txBody>
      </p:sp>
    </p:spTree>
    <p:extLst>
      <p:ext uri="{BB962C8B-B14F-4D97-AF65-F5344CB8AC3E}">
        <p14:creationId xmlns:p14="http://schemas.microsoft.com/office/powerpoint/2010/main" val="8558070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redentials - short">
    <p:spTree>
      <p:nvGrpSpPr>
        <p:cNvPr id="1" name=""/>
        <p:cNvGrpSpPr/>
        <p:nvPr/>
      </p:nvGrpSpPr>
      <p:grpSpPr>
        <a:xfrm>
          <a:off x="0" y="0"/>
          <a:ext cx="0" cy="0"/>
          <a:chOff x="0" y="0"/>
          <a:chExt cx="0" cy="0"/>
        </a:xfrm>
      </p:grpSpPr>
      <p:cxnSp>
        <p:nvCxnSpPr>
          <p:cNvPr id="3" name="Connecteur droit 2">
            <a:extLst>
              <a:ext uri="{FF2B5EF4-FFF2-40B4-BE49-F238E27FC236}">
                <a16:creationId xmlns:a16="http://schemas.microsoft.com/office/drawing/2014/main" id="{1BA3CBB4-FDF0-4330-8FF6-CA6E503D9011}"/>
              </a:ext>
            </a:extLst>
          </p:cNvPr>
          <p:cNvCxnSpPr>
            <a:cxnSpLocks/>
          </p:cNvCxnSpPr>
          <p:nvPr userDrawn="1"/>
        </p:nvCxnSpPr>
        <p:spPr>
          <a:xfrm>
            <a:off x="598486" y="1663925"/>
            <a:ext cx="11209847"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Espace réservé du texte 26">
            <a:extLst>
              <a:ext uri="{FF2B5EF4-FFF2-40B4-BE49-F238E27FC236}">
                <a16:creationId xmlns:a16="http://schemas.microsoft.com/office/drawing/2014/main" id="{3B440C2E-2793-42B2-B093-D3EF55A10521}"/>
              </a:ext>
            </a:extLst>
          </p:cNvPr>
          <p:cNvSpPr>
            <a:spLocks noGrp="1"/>
          </p:cNvSpPr>
          <p:nvPr>
            <p:ph type="body" sz="quarter" idx="11" hasCustomPrompt="1"/>
          </p:nvPr>
        </p:nvSpPr>
        <p:spPr>
          <a:xfrm>
            <a:off x="2797431" y="1818561"/>
            <a:ext cx="1224904" cy="565524"/>
          </a:xfrm>
          <a:prstGeom prst="rect">
            <a:avLst/>
          </a:prstGeom>
        </p:spPr>
        <p:txBody>
          <a:bodyPr anchor="ctr">
            <a:noAutofit/>
          </a:bodyPr>
          <a:lstStyle>
            <a:lvl1pPr marL="0" indent="0" algn="ctr">
              <a:buNone/>
              <a:defRPr sz="969">
                <a:solidFill>
                  <a:schemeClr val="tx2"/>
                </a:solidFill>
              </a:defRPr>
            </a:lvl1pPr>
          </a:lstStyle>
          <a:p>
            <a:pPr lvl="0"/>
            <a:r>
              <a:rPr lang="en-US" noProof="0"/>
              <a:t>Insert text</a:t>
            </a:r>
          </a:p>
        </p:txBody>
      </p:sp>
      <p:sp>
        <p:nvSpPr>
          <p:cNvPr id="28" name="Espace réservé du texte 26">
            <a:extLst>
              <a:ext uri="{FF2B5EF4-FFF2-40B4-BE49-F238E27FC236}">
                <a16:creationId xmlns:a16="http://schemas.microsoft.com/office/drawing/2014/main" id="{72C59D0F-5FAF-4A58-BFE5-6A997D3E1042}"/>
              </a:ext>
            </a:extLst>
          </p:cNvPr>
          <p:cNvSpPr>
            <a:spLocks noGrp="1"/>
          </p:cNvSpPr>
          <p:nvPr>
            <p:ph type="body" sz="quarter" idx="12" hasCustomPrompt="1"/>
          </p:nvPr>
        </p:nvSpPr>
        <p:spPr>
          <a:xfrm>
            <a:off x="4322089" y="1818568"/>
            <a:ext cx="5285267" cy="567005"/>
          </a:xfrm>
          <a:prstGeom prst="rect">
            <a:avLst/>
          </a:prstGeom>
        </p:spPr>
        <p:txBody>
          <a:bodyPr anchor="ctr">
            <a:noAutofit/>
          </a:bodyPr>
          <a:lstStyle>
            <a:lvl1pPr marL="0" indent="0" algn="l">
              <a:buNone/>
              <a:defRPr sz="969">
                <a:solidFill>
                  <a:schemeClr val="tx2"/>
                </a:solidFill>
              </a:defRPr>
            </a:lvl1pPr>
          </a:lstStyle>
          <a:p>
            <a:pPr lvl="0"/>
            <a:r>
              <a:rPr lang="en-US" noProof="0"/>
              <a:t>Insert text</a:t>
            </a:r>
          </a:p>
        </p:txBody>
      </p:sp>
      <p:sp>
        <p:nvSpPr>
          <p:cNvPr id="30" name="Espace réservé du texte 26">
            <a:extLst>
              <a:ext uri="{FF2B5EF4-FFF2-40B4-BE49-F238E27FC236}">
                <a16:creationId xmlns:a16="http://schemas.microsoft.com/office/drawing/2014/main" id="{78308968-8410-4044-AF0E-9EFFBD0A4662}"/>
              </a:ext>
            </a:extLst>
          </p:cNvPr>
          <p:cNvSpPr>
            <a:spLocks noGrp="1"/>
          </p:cNvSpPr>
          <p:nvPr>
            <p:ph type="body" sz="quarter" idx="13" hasCustomPrompt="1"/>
          </p:nvPr>
        </p:nvSpPr>
        <p:spPr>
          <a:xfrm>
            <a:off x="9867031" y="1818568"/>
            <a:ext cx="1224904" cy="564043"/>
          </a:xfrm>
          <a:prstGeom prst="rect">
            <a:avLst/>
          </a:prstGeom>
        </p:spPr>
        <p:txBody>
          <a:bodyPr anchor="ctr">
            <a:noAutofit/>
          </a:bodyPr>
          <a:lstStyle>
            <a:lvl1pPr marL="0" indent="0" algn="l">
              <a:buNone/>
              <a:defRPr sz="969">
                <a:solidFill>
                  <a:schemeClr val="tx2"/>
                </a:solidFill>
              </a:defRPr>
            </a:lvl1pPr>
          </a:lstStyle>
          <a:p>
            <a:pPr lvl="0"/>
            <a:r>
              <a:rPr lang="en-US" noProof="0"/>
              <a:t>Insert text</a:t>
            </a:r>
          </a:p>
        </p:txBody>
      </p:sp>
      <p:sp>
        <p:nvSpPr>
          <p:cNvPr id="31" name="Espace réservé du texte 26">
            <a:extLst>
              <a:ext uri="{FF2B5EF4-FFF2-40B4-BE49-F238E27FC236}">
                <a16:creationId xmlns:a16="http://schemas.microsoft.com/office/drawing/2014/main" id="{A7042C56-6AD7-44A0-AC8B-3FBC64F62BBA}"/>
              </a:ext>
            </a:extLst>
          </p:cNvPr>
          <p:cNvSpPr>
            <a:spLocks noGrp="1"/>
          </p:cNvSpPr>
          <p:nvPr>
            <p:ph type="body" sz="quarter" idx="14" hasCustomPrompt="1"/>
          </p:nvPr>
        </p:nvSpPr>
        <p:spPr>
          <a:xfrm>
            <a:off x="2790260" y="2682684"/>
            <a:ext cx="1224904" cy="565524"/>
          </a:xfrm>
          <a:prstGeom prst="rect">
            <a:avLst/>
          </a:prstGeom>
        </p:spPr>
        <p:txBody>
          <a:bodyPr anchor="ctr">
            <a:noAutofit/>
          </a:bodyPr>
          <a:lstStyle>
            <a:lvl1pPr marL="0" indent="0" algn="ctr">
              <a:buNone/>
              <a:defRPr sz="969">
                <a:solidFill>
                  <a:schemeClr val="tx2"/>
                </a:solidFill>
              </a:defRPr>
            </a:lvl1pPr>
          </a:lstStyle>
          <a:p>
            <a:pPr lvl="0"/>
            <a:r>
              <a:rPr lang="en-US" noProof="0"/>
              <a:t>Insert text</a:t>
            </a:r>
          </a:p>
        </p:txBody>
      </p:sp>
      <p:sp>
        <p:nvSpPr>
          <p:cNvPr id="32" name="Espace réservé du texte 26">
            <a:extLst>
              <a:ext uri="{FF2B5EF4-FFF2-40B4-BE49-F238E27FC236}">
                <a16:creationId xmlns:a16="http://schemas.microsoft.com/office/drawing/2014/main" id="{B753DA59-21B7-4726-9981-C5D47E7B68D0}"/>
              </a:ext>
            </a:extLst>
          </p:cNvPr>
          <p:cNvSpPr>
            <a:spLocks noGrp="1"/>
          </p:cNvSpPr>
          <p:nvPr>
            <p:ph type="body" sz="quarter" idx="15" hasCustomPrompt="1"/>
          </p:nvPr>
        </p:nvSpPr>
        <p:spPr>
          <a:xfrm>
            <a:off x="4314920" y="2682691"/>
            <a:ext cx="5285267" cy="567005"/>
          </a:xfrm>
          <a:prstGeom prst="rect">
            <a:avLst/>
          </a:prstGeom>
        </p:spPr>
        <p:txBody>
          <a:bodyPr anchor="ctr">
            <a:noAutofit/>
          </a:bodyPr>
          <a:lstStyle>
            <a:lvl1pPr marL="0" indent="0" algn="l">
              <a:buNone/>
              <a:defRPr sz="969">
                <a:solidFill>
                  <a:schemeClr val="tx2"/>
                </a:solidFill>
              </a:defRPr>
            </a:lvl1pPr>
          </a:lstStyle>
          <a:p>
            <a:pPr lvl="0"/>
            <a:r>
              <a:rPr lang="en-US" noProof="0"/>
              <a:t>Insert text</a:t>
            </a:r>
          </a:p>
        </p:txBody>
      </p:sp>
      <p:sp>
        <p:nvSpPr>
          <p:cNvPr id="33" name="Espace réservé du texte 26">
            <a:extLst>
              <a:ext uri="{FF2B5EF4-FFF2-40B4-BE49-F238E27FC236}">
                <a16:creationId xmlns:a16="http://schemas.microsoft.com/office/drawing/2014/main" id="{32A71243-6882-4575-B445-678C26F54FE8}"/>
              </a:ext>
            </a:extLst>
          </p:cNvPr>
          <p:cNvSpPr>
            <a:spLocks noGrp="1"/>
          </p:cNvSpPr>
          <p:nvPr>
            <p:ph type="body" sz="quarter" idx="16" hasCustomPrompt="1"/>
          </p:nvPr>
        </p:nvSpPr>
        <p:spPr>
          <a:xfrm>
            <a:off x="9859860" y="2682691"/>
            <a:ext cx="1224904" cy="564043"/>
          </a:xfrm>
          <a:prstGeom prst="rect">
            <a:avLst/>
          </a:prstGeom>
        </p:spPr>
        <p:txBody>
          <a:bodyPr anchor="ctr">
            <a:noAutofit/>
          </a:bodyPr>
          <a:lstStyle>
            <a:lvl1pPr marL="0" indent="0" algn="l">
              <a:buNone/>
              <a:defRPr sz="969">
                <a:solidFill>
                  <a:schemeClr val="tx2"/>
                </a:solidFill>
              </a:defRPr>
            </a:lvl1pPr>
          </a:lstStyle>
          <a:p>
            <a:pPr lvl="0"/>
            <a:r>
              <a:rPr lang="en-US" noProof="0"/>
              <a:t>Insert text</a:t>
            </a:r>
          </a:p>
        </p:txBody>
      </p:sp>
      <p:sp>
        <p:nvSpPr>
          <p:cNvPr id="34" name="Espace réservé du texte 26">
            <a:extLst>
              <a:ext uri="{FF2B5EF4-FFF2-40B4-BE49-F238E27FC236}">
                <a16:creationId xmlns:a16="http://schemas.microsoft.com/office/drawing/2014/main" id="{86878C01-8FEF-4CEB-979C-ED19E926CEC3}"/>
              </a:ext>
            </a:extLst>
          </p:cNvPr>
          <p:cNvSpPr>
            <a:spLocks noGrp="1"/>
          </p:cNvSpPr>
          <p:nvPr>
            <p:ph type="body" sz="quarter" idx="17" hasCustomPrompt="1"/>
          </p:nvPr>
        </p:nvSpPr>
        <p:spPr>
          <a:xfrm>
            <a:off x="2790260" y="3502229"/>
            <a:ext cx="1224904" cy="565524"/>
          </a:xfrm>
          <a:prstGeom prst="rect">
            <a:avLst/>
          </a:prstGeom>
        </p:spPr>
        <p:txBody>
          <a:bodyPr anchor="ctr">
            <a:noAutofit/>
          </a:bodyPr>
          <a:lstStyle>
            <a:lvl1pPr marL="0" indent="0" algn="ctr">
              <a:buNone/>
              <a:defRPr sz="969">
                <a:solidFill>
                  <a:schemeClr val="tx2"/>
                </a:solidFill>
              </a:defRPr>
            </a:lvl1pPr>
          </a:lstStyle>
          <a:p>
            <a:pPr lvl="0"/>
            <a:r>
              <a:rPr lang="en-US" noProof="0"/>
              <a:t>Insert text</a:t>
            </a:r>
          </a:p>
        </p:txBody>
      </p:sp>
      <p:sp>
        <p:nvSpPr>
          <p:cNvPr id="35" name="Espace réservé du texte 26">
            <a:extLst>
              <a:ext uri="{FF2B5EF4-FFF2-40B4-BE49-F238E27FC236}">
                <a16:creationId xmlns:a16="http://schemas.microsoft.com/office/drawing/2014/main" id="{987C8C8B-FCB1-48D6-8D4F-5C94AE06E4B1}"/>
              </a:ext>
            </a:extLst>
          </p:cNvPr>
          <p:cNvSpPr>
            <a:spLocks noGrp="1"/>
          </p:cNvSpPr>
          <p:nvPr>
            <p:ph type="body" sz="quarter" idx="18" hasCustomPrompt="1"/>
          </p:nvPr>
        </p:nvSpPr>
        <p:spPr>
          <a:xfrm>
            <a:off x="4314920" y="3502229"/>
            <a:ext cx="5285267" cy="567005"/>
          </a:xfrm>
          <a:prstGeom prst="rect">
            <a:avLst/>
          </a:prstGeom>
        </p:spPr>
        <p:txBody>
          <a:bodyPr anchor="ctr">
            <a:noAutofit/>
          </a:bodyPr>
          <a:lstStyle>
            <a:lvl1pPr marL="0" indent="0" algn="l">
              <a:buNone/>
              <a:defRPr sz="969">
                <a:solidFill>
                  <a:schemeClr val="tx2"/>
                </a:solidFill>
              </a:defRPr>
            </a:lvl1pPr>
          </a:lstStyle>
          <a:p>
            <a:pPr lvl="0"/>
            <a:r>
              <a:rPr lang="en-US" noProof="0"/>
              <a:t>Insert text</a:t>
            </a:r>
          </a:p>
        </p:txBody>
      </p:sp>
      <p:sp>
        <p:nvSpPr>
          <p:cNvPr id="36" name="Espace réservé du texte 26">
            <a:extLst>
              <a:ext uri="{FF2B5EF4-FFF2-40B4-BE49-F238E27FC236}">
                <a16:creationId xmlns:a16="http://schemas.microsoft.com/office/drawing/2014/main" id="{3DDA51A1-CD68-4382-93EF-02D866EFB3FC}"/>
              </a:ext>
            </a:extLst>
          </p:cNvPr>
          <p:cNvSpPr>
            <a:spLocks noGrp="1"/>
          </p:cNvSpPr>
          <p:nvPr>
            <p:ph type="body" sz="quarter" idx="19" hasCustomPrompt="1"/>
          </p:nvPr>
        </p:nvSpPr>
        <p:spPr>
          <a:xfrm>
            <a:off x="9859860" y="3502234"/>
            <a:ext cx="1224904" cy="564043"/>
          </a:xfrm>
          <a:prstGeom prst="rect">
            <a:avLst/>
          </a:prstGeom>
        </p:spPr>
        <p:txBody>
          <a:bodyPr anchor="ctr">
            <a:noAutofit/>
          </a:bodyPr>
          <a:lstStyle>
            <a:lvl1pPr marL="0" indent="0" algn="l">
              <a:buNone/>
              <a:defRPr sz="969">
                <a:solidFill>
                  <a:schemeClr val="tx2"/>
                </a:solidFill>
              </a:defRPr>
            </a:lvl1pPr>
          </a:lstStyle>
          <a:p>
            <a:pPr lvl="0"/>
            <a:r>
              <a:rPr lang="en-US" noProof="0"/>
              <a:t>Insert text</a:t>
            </a:r>
          </a:p>
        </p:txBody>
      </p:sp>
      <p:sp>
        <p:nvSpPr>
          <p:cNvPr id="37" name="Espace réservé du texte 26">
            <a:extLst>
              <a:ext uri="{FF2B5EF4-FFF2-40B4-BE49-F238E27FC236}">
                <a16:creationId xmlns:a16="http://schemas.microsoft.com/office/drawing/2014/main" id="{96FD7AAB-F57A-4BC1-9F0D-D082DB470871}"/>
              </a:ext>
            </a:extLst>
          </p:cNvPr>
          <p:cNvSpPr>
            <a:spLocks noGrp="1"/>
          </p:cNvSpPr>
          <p:nvPr>
            <p:ph type="body" sz="quarter" idx="20" hasCustomPrompt="1"/>
          </p:nvPr>
        </p:nvSpPr>
        <p:spPr>
          <a:xfrm>
            <a:off x="2790260" y="4349458"/>
            <a:ext cx="1224904" cy="565524"/>
          </a:xfrm>
          <a:prstGeom prst="rect">
            <a:avLst/>
          </a:prstGeom>
        </p:spPr>
        <p:txBody>
          <a:bodyPr anchor="ctr">
            <a:noAutofit/>
          </a:bodyPr>
          <a:lstStyle>
            <a:lvl1pPr marL="0" indent="0" algn="ctr">
              <a:buNone/>
              <a:defRPr sz="969">
                <a:solidFill>
                  <a:schemeClr val="tx2"/>
                </a:solidFill>
              </a:defRPr>
            </a:lvl1pPr>
          </a:lstStyle>
          <a:p>
            <a:pPr lvl="0"/>
            <a:r>
              <a:rPr lang="en-US" noProof="0"/>
              <a:t>Insert text</a:t>
            </a:r>
          </a:p>
        </p:txBody>
      </p:sp>
      <p:sp>
        <p:nvSpPr>
          <p:cNvPr id="38" name="Espace réservé du texte 26">
            <a:extLst>
              <a:ext uri="{FF2B5EF4-FFF2-40B4-BE49-F238E27FC236}">
                <a16:creationId xmlns:a16="http://schemas.microsoft.com/office/drawing/2014/main" id="{E0E4AD99-0E76-414D-91E5-BF3641FC7A57}"/>
              </a:ext>
            </a:extLst>
          </p:cNvPr>
          <p:cNvSpPr>
            <a:spLocks noGrp="1"/>
          </p:cNvSpPr>
          <p:nvPr>
            <p:ph type="body" sz="quarter" idx="21" hasCustomPrompt="1"/>
          </p:nvPr>
        </p:nvSpPr>
        <p:spPr>
          <a:xfrm>
            <a:off x="4314920" y="4349465"/>
            <a:ext cx="5285267" cy="567005"/>
          </a:xfrm>
          <a:prstGeom prst="rect">
            <a:avLst/>
          </a:prstGeom>
        </p:spPr>
        <p:txBody>
          <a:bodyPr anchor="ctr">
            <a:noAutofit/>
          </a:bodyPr>
          <a:lstStyle>
            <a:lvl1pPr marL="0" indent="0" algn="l">
              <a:buNone/>
              <a:defRPr sz="969">
                <a:solidFill>
                  <a:schemeClr val="tx2"/>
                </a:solidFill>
              </a:defRPr>
            </a:lvl1pPr>
          </a:lstStyle>
          <a:p>
            <a:pPr lvl="0"/>
            <a:r>
              <a:rPr lang="en-US" noProof="0"/>
              <a:t>Insert text</a:t>
            </a:r>
          </a:p>
        </p:txBody>
      </p:sp>
      <p:sp>
        <p:nvSpPr>
          <p:cNvPr id="39" name="Espace réservé du texte 26">
            <a:extLst>
              <a:ext uri="{FF2B5EF4-FFF2-40B4-BE49-F238E27FC236}">
                <a16:creationId xmlns:a16="http://schemas.microsoft.com/office/drawing/2014/main" id="{4E16EBCB-9B3C-4A0E-8C33-07B150E4F4BF}"/>
              </a:ext>
            </a:extLst>
          </p:cNvPr>
          <p:cNvSpPr>
            <a:spLocks noGrp="1"/>
          </p:cNvSpPr>
          <p:nvPr>
            <p:ph type="body" sz="quarter" idx="22" hasCustomPrompt="1"/>
          </p:nvPr>
        </p:nvSpPr>
        <p:spPr>
          <a:xfrm>
            <a:off x="9859860" y="4349465"/>
            <a:ext cx="1224904" cy="564043"/>
          </a:xfrm>
          <a:prstGeom prst="rect">
            <a:avLst/>
          </a:prstGeom>
        </p:spPr>
        <p:txBody>
          <a:bodyPr anchor="ctr">
            <a:noAutofit/>
          </a:bodyPr>
          <a:lstStyle>
            <a:lvl1pPr marL="0" indent="0" algn="l">
              <a:buNone/>
              <a:defRPr sz="969">
                <a:solidFill>
                  <a:schemeClr val="tx2"/>
                </a:solidFill>
              </a:defRPr>
            </a:lvl1pPr>
          </a:lstStyle>
          <a:p>
            <a:pPr lvl="0"/>
            <a:r>
              <a:rPr lang="en-US" noProof="0"/>
              <a:t>Insert text</a:t>
            </a:r>
          </a:p>
        </p:txBody>
      </p:sp>
      <p:sp>
        <p:nvSpPr>
          <p:cNvPr id="40" name="Espace réservé du texte 26">
            <a:extLst>
              <a:ext uri="{FF2B5EF4-FFF2-40B4-BE49-F238E27FC236}">
                <a16:creationId xmlns:a16="http://schemas.microsoft.com/office/drawing/2014/main" id="{EB69F951-027C-456E-B8FF-F742A04E7146}"/>
              </a:ext>
            </a:extLst>
          </p:cNvPr>
          <p:cNvSpPr>
            <a:spLocks noGrp="1"/>
          </p:cNvSpPr>
          <p:nvPr>
            <p:ph type="body" sz="quarter" idx="23" hasCustomPrompt="1"/>
          </p:nvPr>
        </p:nvSpPr>
        <p:spPr>
          <a:xfrm>
            <a:off x="2786500" y="5179794"/>
            <a:ext cx="1224904" cy="565524"/>
          </a:xfrm>
          <a:prstGeom prst="rect">
            <a:avLst/>
          </a:prstGeom>
        </p:spPr>
        <p:txBody>
          <a:bodyPr anchor="ctr">
            <a:noAutofit/>
          </a:bodyPr>
          <a:lstStyle>
            <a:lvl1pPr marL="0" indent="0" algn="ctr">
              <a:buNone/>
              <a:defRPr sz="969">
                <a:solidFill>
                  <a:schemeClr val="tx2"/>
                </a:solidFill>
              </a:defRPr>
            </a:lvl1pPr>
          </a:lstStyle>
          <a:p>
            <a:pPr lvl="0"/>
            <a:r>
              <a:rPr lang="en-US" noProof="0"/>
              <a:t>Insert text</a:t>
            </a:r>
          </a:p>
        </p:txBody>
      </p:sp>
      <p:sp>
        <p:nvSpPr>
          <p:cNvPr id="41" name="Espace réservé du texte 26">
            <a:extLst>
              <a:ext uri="{FF2B5EF4-FFF2-40B4-BE49-F238E27FC236}">
                <a16:creationId xmlns:a16="http://schemas.microsoft.com/office/drawing/2014/main" id="{EC475D61-326E-46E6-BEC8-03D5D8C82EF7}"/>
              </a:ext>
            </a:extLst>
          </p:cNvPr>
          <p:cNvSpPr>
            <a:spLocks noGrp="1"/>
          </p:cNvSpPr>
          <p:nvPr>
            <p:ph type="body" sz="quarter" idx="24" hasCustomPrompt="1"/>
          </p:nvPr>
        </p:nvSpPr>
        <p:spPr>
          <a:xfrm>
            <a:off x="4311160" y="5179801"/>
            <a:ext cx="5285267" cy="567005"/>
          </a:xfrm>
          <a:prstGeom prst="rect">
            <a:avLst/>
          </a:prstGeom>
        </p:spPr>
        <p:txBody>
          <a:bodyPr anchor="ctr">
            <a:noAutofit/>
          </a:bodyPr>
          <a:lstStyle>
            <a:lvl1pPr marL="0" indent="0" algn="l">
              <a:buNone/>
              <a:defRPr sz="969">
                <a:solidFill>
                  <a:schemeClr val="tx2"/>
                </a:solidFill>
              </a:defRPr>
            </a:lvl1pPr>
          </a:lstStyle>
          <a:p>
            <a:pPr lvl="0"/>
            <a:r>
              <a:rPr lang="en-US" noProof="0"/>
              <a:t>Insert text</a:t>
            </a:r>
          </a:p>
        </p:txBody>
      </p:sp>
      <p:sp>
        <p:nvSpPr>
          <p:cNvPr id="42" name="Espace réservé du texte 26">
            <a:extLst>
              <a:ext uri="{FF2B5EF4-FFF2-40B4-BE49-F238E27FC236}">
                <a16:creationId xmlns:a16="http://schemas.microsoft.com/office/drawing/2014/main" id="{F0B9242A-C6B3-48DA-819F-D45E0049AD57}"/>
              </a:ext>
            </a:extLst>
          </p:cNvPr>
          <p:cNvSpPr>
            <a:spLocks noGrp="1"/>
          </p:cNvSpPr>
          <p:nvPr>
            <p:ph type="body" sz="quarter" idx="25" hasCustomPrompt="1"/>
          </p:nvPr>
        </p:nvSpPr>
        <p:spPr>
          <a:xfrm>
            <a:off x="9856100" y="5179801"/>
            <a:ext cx="1224904" cy="564043"/>
          </a:xfrm>
          <a:prstGeom prst="rect">
            <a:avLst/>
          </a:prstGeom>
        </p:spPr>
        <p:txBody>
          <a:bodyPr anchor="ctr">
            <a:noAutofit/>
          </a:bodyPr>
          <a:lstStyle>
            <a:lvl1pPr marL="0" indent="0" algn="l">
              <a:buNone/>
              <a:defRPr sz="969">
                <a:solidFill>
                  <a:schemeClr val="tx2"/>
                </a:solidFill>
              </a:defRPr>
            </a:lvl1pPr>
          </a:lstStyle>
          <a:p>
            <a:pPr lvl="0"/>
            <a:r>
              <a:rPr lang="en-US" noProof="0"/>
              <a:t>Insert text</a:t>
            </a:r>
          </a:p>
        </p:txBody>
      </p:sp>
      <p:sp>
        <p:nvSpPr>
          <p:cNvPr id="11" name="Espace réservé du numéro de diapositive 10"/>
          <p:cNvSpPr>
            <a:spLocks noGrp="1"/>
          </p:cNvSpPr>
          <p:nvPr>
            <p:ph type="sldNum" sz="quarter" idx="26"/>
          </p:nvPr>
        </p:nvSpPr>
        <p:spPr/>
        <p:txBody>
          <a:bodyPr/>
          <a:lstStyle/>
          <a:p>
            <a:fld id="{87C45732-57C6-47E8-8AB1-020DA7EC54A6}" type="slidenum">
              <a:rPr lang="en-US" noProof="0" smtClean="0"/>
              <a:pPr/>
              <a:t>‹N°›</a:t>
            </a:fld>
            <a:endParaRPr lang="en-US" noProof="0"/>
          </a:p>
        </p:txBody>
      </p:sp>
      <p:cxnSp>
        <p:nvCxnSpPr>
          <p:cNvPr id="29" name="Connecteur droit 28">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43"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Tree>
    <p:extLst>
      <p:ext uri="{BB962C8B-B14F-4D97-AF65-F5344CB8AC3E}">
        <p14:creationId xmlns:p14="http://schemas.microsoft.com/office/powerpoint/2010/main" val="42929608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rofiles - short">
    <p:spTree>
      <p:nvGrpSpPr>
        <p:cNvPr id="1" name=""/>
        <p:cNvGrpSpPr/>
        <p:nvPr/>
      </p:nvGrpSpPr>
      <p:grpSpPr>
        <a:xfrm>
          <a:off x="0" y="0"/>
          <a:ext cx="0" cy="0"/>
          <a:chOff x="0" y="0"/>
          <a:chExt cx="0" cy="0"/>
        </a:xfrm>
      </p:grpSpPr>
      <p:sp>
        <p:nvSpPr>
          <p:cNvPr id="9" name="Ellipse 8">
            <a:extLst>
              <a:ext uri="{FF2B5EF4-FFF2-40B4-BE49-F238E27FC236}">
                <a16:creationId xmlns:a16="http://schemas.microsoft.com/office/drawing/2014/main" id="{24A4BE74-8F90-4074-B0E1-9DD94B8EF6E6}"/>
              </a:ext>
            </a:extLst>
          </p:cNvPr>
          <p:cNvSpPr/>
          <p:nvPr userDrawn="1"/>
        </p:nvSpPr>
        <p:spPr>
          <a:xfrm>
            <a:off x="3212774" y="2310778"/>
            <a:ext cx="1552044" cy="1260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350" noProof="0"/>
          </a:p>
        </p:txBody>
      </p:sp>
      <p:sp>
        <p:nvSpPr>
          <p:cNvPr id="10" name="Ellipse 9">
            <a:extLst>
              <a:ext uri="{FF2B5EF4-FFF2-40B4-BE49-F238E27FC236}">
                <a16:creationId xmlns:a16="http://schemas.microsoft.com/office/drawing/2014/main" id="{A88DD61F-9FBB-455F-8AAB-5D7A72B89467}"/>
              </a:ext>
            </a:extLst>
          </p:cNvPr>
          <p:cNvSpPr/>
          <p:nvPr userDrawn="1"/>
        </p:nvSpPr>
        <p:spPr>
          <a:xfrm>
            <a:off x="7041297" y="2310778"/>
            <a:ext cx="1552044" cy="1260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350" noProof="0"/>
          </a:p>
        </p:txBody>
      </p:sp>
      <p:sp>
        <p:nvSpPr>
          <p:cNvPr id="16" name="Espace réservé du texte 7">
            <a:extLst>
              <a:ext uri="{FF2B5EF4-FFF2-40B4-BE49-F238E27FC236}">
                <a16:creationId xmlns:a16="http://schemas.microsoft.com/office/drawing/2014/main" id="{E9CA9590-5846-40C3-A4D9-DB147B4C742E}"/>
              </a:ext>
            </a:extLst>
          </p:cNvPr>
          <p:cNvSpPr>
            <a:spLocks noGrp="1"/>
          </p:cNvSpPr>
          <p:nvPr>
            <p:ph type="body" sz="quarter" idx="11" hasCustomPrompt="1"/>
          </p:nvPr>
        </p:nvSpPr>
        <p:spPr>
          <a:xfrm>
            <a:off x="598486" y="1433015"/>
            <a:ext cx="10975449" cy="616313"/>
          </a:xfrm>
          <a:prstGeom prst="rect">
            <a:avLst/>
          </a:prstGeom>
        </p:spPr>
        <p:txBody>
          <a:bodyPr>
            <a:noAutofit/>
          </a:bodyPr>
          <a:lstStyle>
            <a:lvl1pPr marL="0" indent="0">
              <a:buNone/>
              <a:defRPr sz="1015">
                <a:solidFill>
                  <a:schemeClr val="tx2"/>
                </a:solidFill>
              </a:defRPr>
            </a:lvl1pPr>
            <a:lvl2pPr marL="0" indent="0">
              <a:buNone/>
              <a:tabLst>
                <a:tab pos="1819365" algn="l"/>
              </a:tabLst>
              <a:defRPr sz="750" b="1">
                <a:solidFill>
                  <a:schemeClr val="accent1"/>
                </a:solidFill>
              </a:defRPr>
            </a:lvl2pPr>
            <a:lvl3pPr marL="0" indent="0">
              <a:buNone/>
              <a:defRPr sz="600">
                <a:solidFill>
                  <a:schemeClr val="tx2"/>
                </a:solidFill>
              </a:defRPr>
            </a:lvl3pPr>
            <a:lvl4pPr marL="200035" indent="-200035">
              <a:buFont typeface="Arial" panose="020B0604020202020204" pitchFamily="34" charset="0"/>
              <a:buChar char="•"/>
              <a:defRPr sz="600">
                <a:solidFill>
                  <a:schemeClr val="tx2"/>
                </a:solidFill>
              </a:defRPr>
            </a:lvl4pPr>
            <a:lvl5pPr marL="1371668" indent="0">
              <a:buNone/>
              <a:defRPr sz="825">
                <a:solidFill>
                  <a:schemeClr val="tx2"/>
                </a:solidFill>
              </a:defRPr>
            </a:lvl5pPr>
          </a:lstStyle>
          <a:p>
            <a:pPr lvl="0"/>
            <a:r>
              <a:rPr lang="en-US" noProof="0"/>
              <a:t>Insert content here</a:t>
            </a:r>
          </a:p>
        </p:txBody>
      </p:sp>
      <p:sp>
        <p:nvSpPr>
          <p:cNvPr id="3" name="Espace réservé du numéro de diapositive 2"/>
          <p:cNvSpPr>
            <a:spLocks noGrp="1"/>
          </p:cNvSpPr>
          <p:nvPr>
            <p:ph type="sldNum" sz="quarter" idx="21"/>
          </p:nvPr>
        </p:nvSpPr>
        <p:spPr/>
        <p:txBody>
          <a:bodyPr/>
          <a:lstStyle/>
          <a:p>
            <a:fld id="{87C45732-57C6-47E8-8AB1-020DA7EC54A6}" type="slidenum">
              <a:rPr lang="en-US" noProof="0" smtClean="0"/>
              <a:pPr/>
              <a:t>‹N°›</a:t>
            </a:fld>
            <a:endParaRPr lang="en-US" noProof="0"/>
          </a:p>
        </p:txBody>
      </p:sp>
      <p:sp>
        <p:nvSpPr>
          <p:cNvPr id="23" name="Espace réservé du texte 8"/>
          <p:cNvSpPr>
            <a:spLocks noGrp="1"/>
          </p:cNvSpPr>
          <p:nvPr>
            <p:ph type="body" sz="quarter" idx="22" hasCustomPrompt="1"/>
          </p:nvPr>
        </p:nvSpPr>
        <p:spPr>
          <a:xfrm>
            <a:off x="3212774" y="3833696"/>
            <a:ext cx="3465513" cy="213586"/>
          </a:xfrm>
          <a:prstGeom prst="rect">
            <a:avLst/>
          </a:prstGeom>
        </p:spPr>
        <p:txBody>
          <a:bodyPr>
            <a:noAutofit/>
          </a:bodyPr>
          <a:lstStyle>
            <a:lvl1pPr marL="0" indent="0">
              <a:buNone/>
              <a:defRPr sz="1108" b="1" baseline="0"/>
            </a:lvl1pPr>
          </a:lstStyle>
          <a:p>
            <a:pPr lvl="0"/>
            <a:r>
              <a:rPr lang="en-US" noProof="0"/>
              <a:t>FIRST NAME LAST NAME</a:t>
            </a:r>
          </a:p>
        </p:txBody>
      </p:sp>
      <p:sp>
        <p:nvSpPr>
          <p:cNvPr id="24" name="Espace réservé du texte 8"/>
          <p:cNvSpPr>
            <a:spLocks noGrp="1"/>
          </p:cNvSpPr>
          <p:nvPr>
            <p:ph type="body" sz="quarter" idx="23" hasCustomPrompt="1"/>
          </p:nvPr>
        </p:nvSpPr>
        <p:spPr>
          <a:xfrm>
            <a:off x="3212774" y="4092537"/>
            <a:ext cx="3465513" cy="282205"/>
          </a:xfrm>
          <a:prstGeom prst="rect">
            <a:avLst/>
          </a:prstGeom>
        </p:spPr>
        <p:txBody>
          <a:bodyPr>
            <a:noAutofit/>
          </a:bodyPr>
          <a:lstStyle>
            <a:lvl1pPr marL="0" indent="0">
              <a:buNone/>
              <a:defRPr sz="1108" b="0" baseline="0"/>
            </a:lvl1pPr>
          </a:lstStyle>
          <a:p>
            <a:pPr lvl="0"/>
            <a:r>
              <a:rPr lang="en-US" noProof="0"/>
              <a:t>Description of the profile.</a:t>
            </a:r>
          </a:p>
        </p:txBody>
      </p:sp>
      <p:sp>
        <p:nvSpPr>
          <p:cNvPr id="35" name="Espace réservé du texte 8"/>
          <p:cNvSpPr>
            <a:spLocks noGrp="1"/>
          </p:cNvSpPr>
          <p:nvPr>
            <p:ph type="body" sz="quarter" idx="24" hasCustomPrompt="1"/>
          </p:nvPr>
        </p:nvSpPr>
        <p:spPr>
          <a:xfrm>
            <a:off x="7041297" y="3833696"/>
            <a:ext cx="3465513" cy="213586"/>
          </a:xfrm>
          <a:prstGeom prst="rect">
            <a:avLst/>
          </a:prstGeom>
        </p:spPr>
        <p:txBody>
          <a:bodyPr>
            <a:noAutofit/>
          </a:bodyPr>
          <a:lstStyle>
            <a:lvl1pPr marL="0" indent="0">
              <a:buNone/>
              <a:defRPr sz="1108" b="1" baseline="0"/>
            </a:lvl1pPr>
          </a:lstStyle>
          <a:p>
            <a:pPr lvl="0"/>
            <a:r>
              <a:rPr lang="en-US" noProof="0"/>
              <a:t>FIRST NAME LAST NAME</a:t>
            </a:r>
          </a:p>
        </p:txBody>
      </p:sp>
      <p:sp>
        <p:nvSpPr>
          <p:cNvPr id="36" name="Espace réservé du texte 8"/>
          <p:cNvSpPr>
            <a:spLocks noGrp="1"/>
          </p:cNvSpPr>
          <p:nvPr>
            <p:ph type="body" sz="quarter" idx="25" hasCustomPrompt="1"/>
          </p:nvPr>
        </p:nvSpPr>
        <p:spPr>
          <a:xfrm>
            <a:off x="7041297" y="4092537"/>
            <a:ext cx="3465513" cy="282205"/>
          </a:xfrm>
          <a:prstGeom prst="rect">
            <a:avLst/>
          </a:prstGeom>
        </p:spPr>
        <p:txBody>
          <a:bodyPr>
            <a:noAutofit/>
          </a:bodyPr>
          <a:lstStyle>
            <a:lvl1pPr marL="0" indent="0">
              <a:buNone/>
              <a:defRPr sz="1108" b="0" baseline="0"/>
            </a:lvl1pPr>
          </a:lstStyle>
          <a:p>
            <a:pPr lvl="0"/>
            <a:r>
              <a:rPr lang="en-US" noProof="0"/>
              <a:t>Description of the profile. </a:t>
            </a:r>
          </a:p>
        </p:txBody>
      </p:sp>
      <p:sp>
        <p:nvSpPr>
          <p:cNvPr id="27" name="Espace réservé du texte 16"/>
          <p:cNvSpPr>
            <a:spLocks noGrp="1"/>
          </p:cNvSpPr>
          <p:nvPr>
            <p:ph type="body" sz="quarter" idx="29" hasCustomPrompt="1"/>
          </p:nvPr>
        </p:nvSpPr>
        <p:spPr>
          <a:xfrm>
            <a:off x="7004517" y="4511162"/>
            <a:ext cx="3464984" cy="1493852"/>
          </a:xfrm>
          <a:prstGeom prst="rect">
            <a:avLst/>
          </a:prstGeom>
        </p:spPr>
        <p:txBody>
          <a:bodyPr>
            <a:noAutofit/>
          </a:bodyPr>
          <a:lstStyle>
            <a:lvl1pPr>
              <a:defRPr sz="1015"/>
            </a:lvl1pPr>
            <a:lvl4pPr>
              <a:defRPr sz="900"/>
            </a:lvl4pPr>
          </a:lstStyle>
          <a:p>
            <a:pPr lvl="0"/>
            <a:r>
              <a:rPr lang="en-US" noProof="0"/>
              <a:t>Lorem ipsum dolor sit amet, consectetur adipiscing elit, sed do eiusmod tempor incididunt ut labore et dolore magna aliqua. Ut enim ad minim veniam, Lorem ipsum dolor sit amet, consectetur adipiscing elit, sed do eiusmod tempor incididunt ut labore et dolore magna aliqua.</a:t>
            </a:r>
          </a:p>
        </p:txBody>
      </p:sp>
      <p:sp>
        <p:nvSpPr>
          <p:cNvPr id="28" name="Espace réservé du texte 16"/>
          <p:cNvSpPr>
            <a:spLocks noGrp="1"/>
          </p:cNvSpPr>
          <p:nvPr>
            <p:ph type="body" sz="quarter" idx="30" hasCustomPrompt="1"/>
          </p:nvPr>
        </p:nvSpPr>
        <p:spPr>
          <a:xfrm>
            <a:off x="3212773" y="4511162"/>
            <a:ext cx="3464984" cy="1493852"/>
          </a:xfrm>
          <a:prstGeom prst="rect">
            <a:avLst/>
          </a:prstGeom>
        </p:spPr>
        <p:txBody>
          <a:bodyPr>
            <a:noAutofit/>
          </a:bodyPr>
          <a:lstStyle>
            <a:lvl1pPr>
              <a:defRPr sz="1015"/>
            </a:lvl1pPr>
            <a:lvl4pPr>
              <a:defRPr sz="900"/>
            </a:lvl4pPr>
          </a:lstStyle>
          <a:p>
            <a:pPr lvl="0"/>
            <a:r>
              <a:rPr lang="en-US" noProof="0"/>
              <a:t>Lorem ipsum dolor sit amet, consectetur adipiscing elit, sed do eiusmod tempor incididunt ut labore et dolore magna aliqua. Ut enim ad minim veniam, Lorem ipsum dolor sit amet, consectetur adipiscing elit, sed do eiusmod tempor incididunt ut labore et dolore magna aliqua.</a:t>
            </a:r>
          </a:p>
        </p:txBody>
      </p:sp>
      <p:cxnSp>
        <p:nvCxnSpPr>
          <p:cNvPr id="30" name="Connecteur droit 29">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31"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Tree>
    <p:extLst>
      <p:ext uri="{BB962C8B-B14F-4D97-AF65-F5344CB8AC3E}">
        <p14:creationId xmlns:p14="http://schemas.microsoft.com/office/powerpoint/2010/main" val="26790832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rofile - long version">
    <p:spTree>
      <p:nvGrpSpPr>
        <p:cNvPr id="1" name=""/>
        <p:cNvGrpSpPr/>
        <p:nvPr/>
      </p:nvGrpSpPr>
      <p:grpSpPr>
        <a:xfrm>
          <a:off x="0" y="0"/>
          <a:ext cx="0" cy="0"/>
          <a:chOff x="0" y="0"/>
          <a:chExt cx="0" cy="0"/>
        </a:xfrm>
      </p:grpSpPr>
      <p:cxnSp>
        <p:nvCxnSpPr>
          <p:cNvPr id="23" name="Connecteur droit 22">
            <a:extLst>
              <a:ext uri="{FF2B5EF4-FFF2-40B4-BE49-F238E27FC236}">
                <a16:creationId xmlns:a16="http://schemas.microsoft.com/office/drawing/2014/main" id="{65AC240F-359B-4B03-AD12-E394A731C94E}"/>
              </a:ext>
            </a:extLst>
          </p:cNvPr>
          <p:cNvCxnSpPr/>
          <p:nvPr userDrawn="1"/>
        </p:nvCxnSpPr>
        <p:spPr>
          <a:xfrm>
            <a:off x="3838739" y="1432087"/>
            <a:ext cx="0" cy="4964137"/>
          </a:xfrm>
          <a:prstGeom prst="line">
            <a:avLst/>
          </a:prstGeom>
          <a:ln w="9525">
            <a:solidFill>
              <a:schemeClr val="tx2"/>
            </a:solidFill>
            <a:prstDash val="solid"/>
          </a:ln>
        </p:spPr>
        <p:style>
          <a:lnRef idx="1">
            <a:schemeClr val="accent1"/>
          </a:lnRef>
          <a:fillRef idx="0">
            <a:schemeClr val="accent1"/>
          </a:fillRef>
          <a:effectRef idx="0">
            <a:schemeClr val="accent1"/>
          </a:effectRef>
          <a:fontRef idx="minor">
            <a:schemeClr val="tx1"/>
          </a:fontRef>
        </p:style>
      </p:cxnSp>
      <p:sp>
        <p:nvSpPr>
          <p:cNvPr id="25" name="Ellipse 24">
            <a:extLst>
              <a:ext uri="{FF2B5EF4-FFF2-40B4-BE49-F238E27FC236}">
                <a16:creationId xmlns:a16="http://schemas.microsoft.com/office/drawing/2014/main" id="{2CF145E9-9410-4A31-A938-AB244FFC3550}"/>
              </a:ext>
            </a:extLst>
          </p:cNvPr>
          <p:cNvSpPr/>
          <p:nvPr/>
        </p:nvSpPr>
        <p:spPr>
          <a:xfrm>
            <a:off x="600875" y="1939866"/>
            <a:ext cx="1019077" cy="82800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28" name="Espace réservé du texte 16">
            <a:extLst>
              <a:ext uri="{FF2B5EF4-FFF2-40B4-BE49-F238E27FC236}">
                <a16:creationId xmlns:a16="http://schemas.microsoft.com/office/drawing/2014/main" id="{F787FCAF-107C-42EE-8B3E-6F9E52A90E31}"/>
              </a:ext>
            </a:extLst>
          </p:cNvPr>
          <p:cNvSpPr>
            <a:spLocks noGrp="1"/>
          </p:cNvSpPr>
          <p:nvPr>
            <p:ph type="body" sz="quarter" idx="11" hasCustomPrompt="1"/>
          </p:nvPr>
        </p:nvSpPr>
        <p:spPr>
          <a:xfrm>
            <a:off x="598486" y="1432085"/>
            <a:ext cx="2724151" cy="387350"/>
          </a:xfrm>
          <a:prstGeom prst="rect">
            <a:avLst/>
          </a:prstGeom>
        </p:spPr>
        <p:txBody>
          <a:bodyPr anchor="ctr"/>
          <a:lstStyle>
            <a:lvl1pPr marL="0" indent="0">
              <a:buNone/>
              <a:defRPr sz="1108" b="1"/>
            </a:lvl1pPr>
          </a:lstStyle>
          <a:p>
            <a:pPr lvl="0"/>
            <a:r>
              <a:rPr lang="en-US" noProof="0"/>
              <a:t>First name and last name</a:t>
            </a:r>
          </a:p>
        </p:txBody>
      </p:sp>
      <p:sp>
        <p:nvSpPr>
          <p:cNvPr id="3" name="Espace réservé du numéro de diapositive 2"/>
          <p:cNvSpPr>
            <a:spLocks noGrp="1"/>
          </p:cNvSpPr>
          <p:nvPr>
            <p:ph type="sldNum" sz="quarter" idx="18"/>
          </p:nvPr>
        </p:nvSpPr>
        <p:spPr/>
        <p:txBody>
          <a:bodyPr/>
          <a:lstStyle/>
          <a:p>
            <a:fld id="{87C45732-57C6-47E8-8AB1-020DA7EC54A6}" type="slidenum">
              <a:rPr lang="en-US" noProof="0" smtClean="0"/>
              <a:pPr/>
              <a:t>‹N°›</a:t>
            </a:fld>
            <a:endParaRPr lang="en-US" noProof="0"/>
          </a:p>
        </p:txBody>
      </p:sp>
      <p:sp>
        <p:nvSpPr>
          <p:cNvPr id="9" name="Espace réservé du texte 8"/>
          <p:cNvSpPr>
            <a:spLocks noGrp="1"/>
          </p:cNvSpPr>
          <p:nvPr>
            <p:ph type="body" sz="quarter" idx="19" hasCustomPrompt="1"/>
          </p:nvPr>
        </p:nvSpPr>
        <p:spPr>
          <a:xfrm>
            <a:off x="1674153" y="2351691"/>
            <a:ext cx="1977164" cy="601934"/>
          </a:xfrm>
          <a:prstGeom prst="rect">
            <a:avLst/>
          </a:prstGeom>
        </p:spPr>
        <p:txBody>
          <a:bodyPr>
            <a:normAutofit/>
          </a:bodyPr>
          <a:lstStyle>
            <a:lvl1pPr marL="128593" indent="-128593">
              <a:spcBef>
                <a:spcPts val="0"/>
              </a:spcBef>
              <a:buFont typeface="Arial" panose="020B0604020202020204" pitchFamily="34" charset="0"/>
              <a:buChar char="•"/>
              <a:defRPr sz="923" b="0" baseline="0"/>
            </a:lvl1pPr>
          </a:lstStyle>
          <a:p>
            <a:pPr lvl="0"/>
            <a:r>
              <a:rPr lang="en-US" noProof="0"/>
              <a:t>XX Years of experience in consulting</a:t>
            </a:r>
          </a:p>
          <a:p>
            <a:pPr lvl="0"/>
            <a:r>
              <a:rPr lang="en-US" noProof="0"/>
              <a:t>French, English</a:t>
            </a:r>
          </a:p>
        </p:txBody>
      </p:sp>
      <p:sp>
        <p:nvSpPr>
          <p:cNvPr id="35" name="Espace réservé du texte 8"/>
          <p:cNvSpPr>
            <a:spLocks noGrp="1"/>
          </p:cNvSpPr>
          <p:nvPr>
            <p:ph type="body" sz="quarter" idx="20" hasCustomPrompt="1"/>
          </p:nvPr>
        </p:nvSpPr>
        <p:spPr>
          <a:xfrm>
            <a:off x="1674153" y="2071164"/>
            <a:ext cx="1977164" cy="204018"/>
          </a:xfrm>
          <a:prstGeom prst="rect">
            <a:avLst/>
          </a:prstGeom>
        </p:spPr>
        <p:txBody>
          <a:bodyPr>
            <a:normAutofit/>
          </a:bodyPr>
          <a:lstStyle>
            <a:lvl1pPr marL="0" indent="0">
              <a:buNone/>
              <a:defRPr sz="831" b="1" baseline="0"/>
            </a:lvl1pPr>
          </a:lstStyle>
          <a:p>
            <a:pPr lvl="0"/>
            <a:r>
              <a:rPr lang="en-US" noProof="0"/>
              <a:t>Position, Office</a:t>
            </a:r>
          </a:p>
        </p:txBody>
      </p:sp>
      <p:sp>
        <p:nvSpPr>
          <p:cNvPr id="36" name="Espace réservé du texte 8"/>
          <p:cNvSpPr>
            <a:spLocks noGrp="1"/>
          </p:cNvSpPr>
          <p:nvPr>
            <p:ph type="body" sz="quarter" idx="21" hasCustomPrompt="1"/>
          </p:nvPr>
        </p:nvSpPr>
        <p:spPr>
          <a:xfrm>
            <a:off x="596233" y="3393900"/>
            <a:ext cx="3034120" cy="331966"/>
          </a:xfrm>
          <a:prstGeom prst="rect">
            <a:avLst/>
          </a:prstGeom>
        </p:spPr>
        <p:txBody>
          <a:bodyPr>
            <a:normAutofit/>
          </a:bodyPr>
          <a:lstStyle>
            <a:lvl1pPr marL="128593" indent="-128593">
              <a:spcBef>
                <a:spcPts val="0"/>
              </a:spcBef>
              <a:buFont typeface="Arial" panose="020B0604020202020204" pitchFamily="34" charset="0"/>
              <a:buChar char="•"/>
              <a:defRPr sz="831" b="0" baseline="0"/>
            </a:lvl1pPr>
          </a:lstStyle>
          <a:p>
            <a:pPr lvl="0"/>
            <a:r>
              <a:rPr lang="en-US" noProof="0"/>
              <a:t>School…</a:t>
            </a:r>
          </a:p>
        </p:txBody>
      </p:sp>
      <p:sp>
        <p:nvSpPr>
          <p:cNvPr id="37" name="Espace réservé du texte 8"/>
          <p:cNvSpPr>
            <a:spLocks noGrp="1"/>
          </p:cNvSpPr>
          <p:nvPr>
            <p:ph type="body" sz="quarter" idx="22" hasCustomPrompt="1"/>
          </p:nvPr>
        </p:nvSpPr>
        <p:spPr>
          <a:xfrm>
            <a:off x="596233" y="3113373"/>
            <a:ext cx="3034120" cy="204018"/>
          </a:xfrm>
          <a:prstGeom prst="rect">
            <a:avLst/>
          </a:prstGeom>
        </p:spPr>
        <p:txBody>
          <a:bodyPr>
            <a:noAutofit/>
          </a:bodyPr>
          <a:lstStyle>
            <a:lvl1pPr marL="0" indent="0">
              <a:buNone/>
              <a:defRPr sz="831" b="1" baseline="0"/>
            </a:lvl1pPr>
          </a:lstStyle>
          <a:p>
            <a:pPr lvl="0"/>
            <a:r>
              <a:rPr lang="en-US" noProof="0"/>
              <a:t>Education</a:t>
            </a:r>
          </a:p>
        </p:txBody>
      </p:sp>
      <p:sp>
        <p:nvSpPr>
          <p:cNvPr id="38" name="Espace réservé du texte 8"/>
          <p:cNvSpPr>
            <a:spLocks noGrp="1"/>
          </p:cNvSpPr>
          <p:nvPr>
            <p:ph type="body" sz="quarter" idx="23" hasCustomPrompt="1"/>
          </p:nvPr>
        </p:nvSpPr>
        <p:spPr>
          <a:xfrm>
            <a:off x="617193" y="4186962"/>
            <a:ext cx="3034120" cy="875199"/>
          </a:xfrm>
          <a:prstGeom prst="rect">
            <a:avLst/>
          </a:prstGeom>
        </p:spPr>
        <p:txBody>
          <a:bodyPr>
            <a:noAutofit/>
          </a:bodyPr>
          <a:lstStyle>
            <a:lvl1pPr marL="128593" indent="-128593">
              <a:spcBef>
                <a:spcPts val="0"/>
              </a:spcBef>
              <a:buFont typeface="Arial" panose="020B0604020202020204" pitchFamily="34" charset="0"/>
              <a:buChar char="•"/>
              <a:defRPr sz="1108" b="0" baseline="0"/>
            </a:lvl1pPr>
          </a:lstStyle>
          <a:p>
            <a:pPr lvl="0"/>
            <a:r>
              <a:rPr lang="en-US" noProof="0"/>
              <a:t>…</a:t>
            </a:r>
          </a:p>
          <a:p>
            <a:pPr lvl="0"/>
            <a:r>
              <a:rPr lang="en-US" noProof="0"/>
              <a:t>…</a:t>
            </a:r>
          </a:p>
          <a:p>
            <a:pPr lvl="0"/>
            <a:r>
              <a:rPr lang="en-US" noProof="0"/>
              <a:t>…</a:t>
            </a:r>
          </a:p>
          <a:p>
            <a:pPr lvl="0"/>
            <a:r>
              <a:rPr lang="en-US" noProof="0"/>
              <a:t>…</a:t>
            </a:r>
          </a:p>
          <a:p>
            <a:pPr lvl="0"/>
            <a:r>
              <a:rPr lang="en-US" noProof="0"/>
              <a:t>…</a:t>
            </a:r>
          </a:p>
        </p:txBody>
      </p:sp>
      <p:sp>
        <p:nvSpPr>
          <p:cNvPr id="39" name="Espace réservé du texte 8"/>
          <p:cNvSpPr>
            <a:spLocks noGrp="1"/>
          </p:cNvSpPr>
          <p:nvPr>
            <p:ph type="body" sz="quarter" idx="24" hasCustomPrompt="1"/>
          </p:nvPr>
        </p:nvSpPr>
        <p:spPr>
          <a:xfrm>
            <a:off x="617193" y="3906428"/>
            <a:ext cx="3034120" cy="204018"/>
          </a:xfrm>
          <a:prstGeom prst="rect">
            <a:avLst/>
          </a:prstGeom>
        </p:spPr>
        <p:txBody>
          <a:bodyPr>
            <a:normAutofit/>
          </a:bodyPr>
          <a:lstStyle>
            <a:lvl1pPr marL="0" indent="0">
              <a:buNone/>
              <a:defRPr sz="831" b="1" baseline="0"/>
            </a:lvl1pPr>
          </a:lstStyle>
          <a:p>
            <a:pPr lvl="0"/>
            <a:r>
              <a:rPr lang="en-US" noProof="0"/>
              <a:t>Area of expertise</a:t>
            </a:r>
          </a:p>
        </p:txBody>
      </p:sp>
      <p:sp>
        <p:nvSpPr>
          <p:cNvPr id="40" name="Espace réservé du texte 8"/>
          <p:cNvSpPr>
            <a:spLocks noGrp="1"/>
          </p:cNvSpPr>
          <p:nvPr>
            <p:ph type="body" sz="quarter" idx="25" hasCustomPrompt="1"/>
          </p:nvPr>
        </p:nvSpPr>
        <p:spPr>
          <a:xfrm>
            <a:off x="620372" y="5501306"/>
            <a:ext cx="3034120" cy="875199"/>
          </a:xfrm>
          <a:prstGeom prst="rect">
            <a:avLst/>
          </a:prstGeom>
        </p:spPr>
        <p:txBody>
          <a:bodyPr>
            <a:noAutofit/>
          </a:bodyPr>
          <a:lstStyle>
            <a:lvl1pPr marL="128593" indent="-128593">
              <a:spcBef>
                <a:spcPts val="0"/>
              </a:spcBef>
              <a:buFont typeface="Arial" panose="020B0604020202020204" pitchFamily="34" charset="0"/>
              <a:buChar char="•"/>
              <a:defRPr sz="1108" b="0" baseline="0"/>
            </a:lvl1pPr>
          </a:lstStyle>
          <a:p>
            <a:pPr lvl="0"/>
            <a:r>
              <a:rPr lang="en-US" noProof="0"/>
              <a:t>…</a:t>
            </a:r>
          </a:p>
          <a:p>
            <a:pPr lvl="0"/>
            <a:r>
              <a:rPr lang="en-US" noProof="0"/>
              <a:t>…</a:t>
            </a:r>
          </a:p>
          <a:p>
            <a:pPr lvl="0"/>
            <a:r>
              <a:rPr lang="en-US" noProof="0"/>
              <a:t>…</a:t>
            </a:r>
          </a:p>
          <a:p>
            <a:pPr lvl="0"/>
            <a:r>
              <a:rPr lang="en-US" noProof="0"/>
              <a:t>…</a:t>
            </a:r>
          </a:p>
          <a:p>
            <a:pPr lvl="0"/>
            <a:r>
              <a:rPr lang="en-US" noProof="0"/>
              <a:t>…</a:t>
            </a:r>
          </a:p>
        </p:txBody>
      </p:sp>
      <p:sp>
        <p:nvSpPr>
          <p:cNvPr id="41" name="Espace réservé du texte 8"/>
          <p:cNvSpPr>
            <a:spLocks noGrp="1"/>
          </p:cNvSpPr>
          <p:nvPr>
            <p:ph type="body" sz="quarter" idx="26" hasCustomPrompt="1"/>
          </p:nvPr>
        </p:nvSpPr>
        <p:spPr>
          <a:xfrm>
            <a:off x="620372" y="5220772"/>
            <a:ext cx="3034120" cy="204018"/>
          </a:xfrm>
          <a:prstGeom prst="rect">
            <a:avLst/>
          </a:prstGeom>
        </p:spPr>
        <p:txBody>
          <a:bodyPr>
            <a:normAutofit/>
          </a:bodyPr>
          <a:lstStyle>
            <a:lvl1pPr marL="0" indent="0">
              <a:buNone/>
              <a:defRPr sz="831" b="1" baseline="0"/>
            </a:lvl1pPr>
          </a:lstStyle>
          <a:p>
            <a:pPr lvl="0"/>
            <a:r>
              <a:rPr lang="en-US" noProof="0"/>
              <a:t>Publications</a:t>
            </a:r>
          </a:p>
        </p:txBody>
      </p:sp>
      <p:sp>
        <p:nvSpPr>
          <p:cNvPr id="42" name="Espace réservé du texte 8"/>
          <p:cNvSpPr>
            <a:spLocks noGrp="1"/>
          </p:cNvSpPr>
          <p:nvPr>
            <p:ph type="body" sz="quarter" idx="27" hasCustomPrompt="1"/>
          </p:nvPr>
        </p:nvSpPr>
        <p:spPr>
          <a:xfrm>
            <a:off x="4026166" y="1432085"/>
            <a:ext cx="2085780" cy="204018"/>
          </a:xfrm>
          <a:prstGeom prst="rect">
            <a:avLst/>
          </a:prstGeom>
        </p:spPr>
        <p:txBody>
          <a:bodyPr>
            <a:noAutofit/>
          </a:bodyPr>
          <a:lstStyle>
            <a:lvl1pPr marL="0" indent="0">
              <a:buNone/>
              <a:defRPr sz="1108" b="1" baseline="0">
                <a:solidFill>
                  <a:schemeClr val="accent1"/>
                </a:solidFill>
              </a:defRPr>
            </a:lvl1pPr>
          </a:lstStyle>
          <a:p>
            <a:pPr lvl="0"/>
            <a:r>
              <a:rPr lang="en-US" noProof="0"/>
              <a:t>PROJECTS</a:t>
            </a:r>
          </a:p>
        </p:txBody>
      </p:sp>
      <p:cxnSp>
        <p:nvCxnSpPr>
          <p:cNvPr id="21" name="Connecteur droit 20">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22"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Tree>
    <p:extLst>
      <p:ext uri="{BB962C8B-B14F-4D97-AF65-F5344CB8AC3E}">
        <p14:creationId xmlns:p14="http://schemas.microsoft.com/office/powerpoint/2010/main" val="301942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38FE4E5C-59D9-4420-90DE-849C9D4D048B}"/>
              </a:ext>
            </a:extLst>
          </p:cNvPr>
          <p:cNvSpPr/>
          <p:nvPr userDrawn="1"/>
        </p:nvSpPr>
        <p:spPr>
          <a:xfrm>
            <a:off x="6025244" y="0"/>
            <a:ext cx="6166756" cy="6858000"/>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3" name="Rectangle 12">
            <a:extLst>
              <a:ext uri="{FF2B5EF4-FFF2-40B4-BE49-F238E27FC236}">
                <a16:creationId xmlns:a16="http://schemas.microsoft.com/office/drawing/2014/main" id="{E8FA3904-E4D5-4995-9C82-71279EF78E3F}"/>
              </a:ext>
            </a:extLst>
          </p:cNvPr>
          <p:cNvSpPr/>
          <p:nvPr userDrawn="1"/>
        </p:nvSpPr>
        <p:spPr>
          <a:xfrm>
            <a:off x="6025235" y="0"/>
            <a:ext cx="6166756" cy="6858000"/>
          </a:xfrm>
          <a:prstGeom prst="rect">
            <a:avLst/>
          </a:prstGeom>
          <a:solidFill>
            <a:schemeClr val="tx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aphicFrame>
        <p:nvGraphicFramePr>
          <p:cNvPr id="4" name="Objet 3" hidden="1">
            <a:extLst>
              <a:ext uri="{FF2B5EF4-FFF2-40B4-BE49-F238E27FC236}">
                <a16:creationId xmlns:a16="http://schemas.microsoft.com/office/drawing/2014/main" id="{C2661278-D226-4703-9DCB-931160E8E234}"/>
              </a:ext>
            </a:extLst>
          </p:cNvPr>
          <p:cNvGraphicFramePr>
            <a:graphicFrameLocks noChangeAspect="1"/>
          </p:cNvGraphicFramePr>
          <p:nvPr userDrawn="1">
            <p:custDataLst>
              <p:tags r:id="rId2"/>
            </p:custDataLst>
            <p:extLst>
              <p:ext uri="{D42A27DB-BD31-4B8C-83A1-F6EECF244321}">
                <p14:modId xmlns:p14="http://schemas.microsoft.com/office/powerpoint/2010/main" val="97688927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075" name="Diapositive think-cell" r:id="rId5" imgW="473" imgH="470" progId="TCLayout.ActiveDocument.1">
                  <p:embed/>
                </p:oleObj>
              </mc:Choice>
              <mc:Fallback>
                <p:oleObj name="Diapositive think-cell" r:id="rId5" imgW="473" imgH="470" progId="TCLayout.ActiveDocument.1">
                  <p:embed/>
                  <p:pic>
                    <p:nvPicPr>
                      <p:cNvPr id="4" name="Objet 3" hidden="1">
                        <a:extLst>
                          <a:ext uri="{FF2B5EF4-FFF2-40B4-BE49-F238E27FC236}">
                            <a16:creationId xmlns:a16="http://schemas.microsoft.com/office/drawing/2014/main" id="{C2661278-D226-4703-9DCB-931160E8E234}"/>
                          </a:ext>
                        </a:extLst>
                      </p:cNvPr>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hasCustomPrompt="1"/>
          </p:nvPr>
        </p:nvSpPr>
        <p:spPr>
          <a:xfrm>
            <a:off x="498361" y="116632"/>
            <a:ext cx="5388089" cy="648072"/>
          </a:xfrm>
        </p:spPr>
        <p:txBody>
          <a:bodyPr anchor="ctr" anchorCtr="0">
            <a:noAutofit/>
          </a:bodyPr>
          <a:lstStyle>
            <a:lvl1pPr algn="l" eaLnBrk="1" latinLnBrk="0" hangingPunct="1">
              <a:defRPr kumimoji="0" lang="fr-FR" sz="2800" b="0" cap="all" baseline="0">
                <a:solidFill>
                  <a:schemeClr val="tx2"/>
                </a:solidFill>
              </a:defRPr>
            </a:lvl1pPr>
          </a:lstStyle>
          <a:p>
            <a:r>
              <a:rPr kumimoji="0" lang="fr-FR"/>
              <a:t>Modifiez le style du titre</a:t>
            </a:r>
          </a:p>
        </p:txBody>
      </p:sp>
      <p:sp>
        <p:nvSpPr>
          <p:cNvPr id="3" name="Content Placeholder 2"/>
          <p:cNvSpPr>
            <a:spLocks noGrp="1"/>
          </p:cNvSpPr>
          <p:nvPr>
            <p:ph idx="1"/>
          </p:nvPr>
        </p:nvSpPr>
        <p:spPr>
          <a:xfrm>
            <a:off x="498361" y="992256"/>
            <a:ext cx="5388089" cy="5661637"/>
          </a:xfrm>
        </p:spPr>
        <p:txBody>
          <a:bodyPr vert="horz" lIns="91440" tIns="45720" rIns="91440" bIns="45720" rtlCol="0">
            <a:normAutofit/>
          </a:bodyPr>
          <a:lstStyle>
            <a:lvl1pPr>
              <a:defRPr lang="fr-FR" sz="1400" b="1" dirty="0"/>
            </a:lvl1pPr>
            <a:lvl2pPr>
              <a:defRPr lang="fr-FR" sz="1400" dirty="0"/>
            </a:lvl2pPr>
            <a:lvl3pPr>
              <a:defRPr lang="fr-FR" sz="1400" dirty="0"/>
            </a:lvl3pPr>
            <a:lvl4pPr>
              <a:defRPr lang="fr-FR" sz="1400" dirty="0"/>
            </a:lvl4pPr>
            <a:lvl5pPr>
              <a:defRPr sz="1400" dirty="0"/>
            </a:lvl5pPr>
          </a:lstStyle>
          <a:p>
            <a:pPr marL="174625" lvl="0" indent="-174625">
              <a:buClr>
                <a:schemeClr val="tx2"/>
              </a:buClr>
              <a:buFont typeface="Calibri" panose="020F0502020204030204" pitchFamily="34" charset="0"/>
              <a:buChar char="›"/>
            </a:pPr>
            <a:r>
              <a:rPr lang="fr-FR"/>
              <a:t>Modifier les styles du texte du masque</a:t>
            </a:r>
          </a:p>
          <a:p>
            <a:pPr marL="538163" lvl="1" indent="-165100">
              <a:buChar char="•"/>
            </a:pPr>
            <a:r>
              <a:rPr lang="fr-FR"/>
              <a:t>Deuxième niveau</a:t>
            </a:r>
          </a:p>
          <a:p>
            <a:pPr marL="985838" lvl="2" indent="-165100">
              <a:buClr>
                <a:schemeClr val="accent6"/>
              </a:buClr>
              <a:buFont typeface="Wingdings" panose="05000000000000000000" pitchFamily="2" charset="2"/>
              <a:buChar char="§"/>
            </a:pPr>
            <a:r>
              <a:rPr lang="fr-FR"/>
              <a:t>Troisième niveau</a:t>
            </a:r>
          </a:p>
          <a:p>
            <a:pPr marL="1524000" lvl="3">
              <a:buFont typeface="Calibri" panose="020F0502020204030204" pitchFamily="34" charset="0"/>
              <a:buChar char="&gt;"/>
            </a:pPr>
            <a:r>
              <a:rPr lang="fr-FR"/>
              <a:t>Quatrième niveau</a:t>
            </a:r>
          </a:p>
          <a:p>
            <a:pPr marL="1971675" lvl="4">
              <a:buFont typeface="Courier New" panose="02070309020205020404" pitchFamily="49" charset="0"/>
              <a:buChar char="o"/>
            </a:pPr>
            <a:r>
              <a:rPr lang="fr-FR"/>
              <a:t>Cinquième niveau</a:t>
            </a:r>
            <a:endParaRPr/>
          </a:p>
        </p:txBody>
      </p:sp>
      <p:grpSp>
        <p:nvGrpSpPr>
          <p:cNvPr id="14" name="Group 13">
            <a:extLst>
              <a:ext uri="{FF2B5EF4-FFF2-40B4-BE49-F238E27FC236}">
                <a16:creationId xmlns:a16="http://schemas.microsoft.com/office/drawing/2014/main" id="{0121B149-43C5-4D25-8CA1-C4864147A8E3}"/>
              </a:ext>
            </a:extLst>
          </p:cNvPr>
          <p:cNvGrpSpPr/>
          <p:nvPr userDrawn="1"/>
        </p:nvGrpSpPr>
        <p:grpSpPr>
          <a:xfrm>
            <a:off x="0" y="0"/>
            <a:ext cx="152400" cy="6858000"/>
            <a:chOff x="-25" y="0"/>
            <a:chExt cx="359576" cy="6858000"/>
          </a:xfrm>
          <a:solidFill>
            <a:schemeClr val="tx2"/>
          </a:solidFill>
        </p:grpSpPr>
        <p:sp>
          <p:nvSpPr>
            <p:cNvPr id="15" name="Isosceles Triangle 14">
              <a:extLst>
                <a:ext uri="{FF2B5EF4-FFF2-40B4-BE49-F238E27FC236}">
                  <a16:creationId xmlns:a16="http://schemas.microsoft.com/office/drawing/2014/main" id="{DFFFAEDE-54F7-4376-88FE-6FB2BCCB7586}"/>
                </a:ext>
              </a:extLst>
            </p:cNvPr>
            <p:cNvSpPr/>
            <p:nvPr/>
          </p:nvSpPr>
          <p:spPr>
            <a:xfrm rot="5400000">
              <a:off x="-1077539" y="3249214"/>
              <a:ext cx="2514604" cy="359576"/>
            </a:xfrm>
            <a:prstGeom prst="triangl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6" name="Straight Connector 15">
              <a:extLst>
                <a:ext uri="{FF2B5EF4-FFF2-40B4-BE49-F238E27FC236}">
                  <a16:creationId xmlns:a16="http://schemas.microsoft.com/office/drawing/2014/main" id="{7E24AFFE-E6A4-43C9-ABCB-7D812A211F23}"/>
                </a:ext>
              </a:extLst>
            </p:cNvPr>
            <p:cNvCxnSpPr>
              <a:cxnSpLocks/>
            </p:cNvCxnSpPr>
            <p:nvPr/>
          </p:nvCxnSpPr>
          <p:spPr>
            <a:xfrm>
              <a:off x="-16" y="0"/>
              <a:ext cx="0" cy="6858000"/>
            </a:xfrm>
            <a:prstGeom prst="line">
              <a:avLst/>
            </a:prstGeom>
            <a:grpFill/>
            <a:ln w="5715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6" name="Oval 45">
            <a:extLst>
              <a:ext uri="{FF2B5EF4-FFF2-40B4-BE49-F238E27FC236}">
                <a16:creationId xmlns:a16="http://schemas.microsoft.com/office/drawing/2014/main" id="{CB90759C-9914-480F-9A80-196920757EFE}"/>
              </a:ext>
            </a:extLst>
          </p:cNvPr>
          <p:cNvSpPr/>
          <p:nvPr/>
        </p:nvSpPr>
        <p:spPr>
          <a:xfrm>
            <a:off x="7686392" y="2006779"/>
            <a:ext cx="2844442" cy="2844442"/>
          </a:xfrm>
          <a:prstGeom prst="ellipse">
            <a:avLst/>
          </a:prstGeom>
          <a:noFill/>
          <a:ln w="114300">
            <a:solidFill>
              <a:schemeClr val="bg1"/>
            </a:solidFill>
          </a:ln>
          <a:effectLst>
            <a:glow rad="914400">
              <a:schemeClr val="bg1">
                <a:alpha val="55000"/>
              </a:schemeClr>
            </a:glow>
            <a:outerShdw blurRad="63500" sx="102000" sy="102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en-US" sz="1400">
              <a:solidFill>
                <a:prstClr val="black"/>
              </a:solidFill>
            </a:endParaRPr>
          </a:p>
        </p:txBody>
      </p:sp>
      <p:grpSp>
        <p:nvGrpSpPr>
          <p:cNvPr id="47" name="Group 46">
            <a:extLst>
              <a:ext uri="{FF2B5EF4-FFF2-40B4-BE49-F238E27FC236}">
                <a16:creationId xmlns:a16="http://schemas.microsoft.com/office/drawing/2014/main" id="{A300F56B-31DD-40D1-BDB9-D15ED8830239}"/>
              </a:ext>
            </a:extLst>
          </p:cNvPr>
          <p:cNvGrpSpPr/>
          <p:nvPr/>
        </p:nvGrpSpPr>
        <p:grpSpPr>
          <a:xfrm>
            <a:off x="8352229" y="2362200"/>
            <a:ext cx="1512768" cy="2094941"/>
            <a:chOff x="6078840" y="5708622"/>
            <a:chExt cx="363060" cy="502780"/>
          </a:xfrm>
          <a:solidFill>
            <a:schemeClr val="bg1"/>
          </a:solidFill>
          <a:effectLst>
            <a:outerShdw blurRad="63500" sx="102000" sy="102000" algn="ctr" rotWithShape="0">
              <a:prstClr val="black">
                <a:alpha val="25000"/>
              </a:prstClr>
            </a:outerShdw>
          </a:effectLst>
        </p:grpSpPr>
        <p:sp>
          <p:nvSpPr>
            <p:cNvPr id="48" name="Freeform: Shape 47">
              <a:extLst>
                <a:ext uri="{FF2B5EF4-FFF2-40B4-BE49-F238E27FC236}">
                  <a16:creationId xmlns:a16="http://schemas.microsoft.com/office/drawing/2014/main" id="{FEE2E1FF-0131-44B6-A097-1F9B42FF1BC0}"/>
                </a:ext>
              </a:extLst>
            </p:cNvPr>
            <p:cNvSpPr/>
            <p:nvPr/>
          </p:nvSpPr>
          <p:spPr>
            <a:xfrm rot="20700000">
              <a:off x="6097104" y="6024877"/>
              <a:ext cx="344796" cy="186525"/>
            </a:xfrm>
            <a:custGeom>
              <a:avLst/>
              <a:gdLst>
                <a:gd name="connsiteX0" fmla="*/ 3189143 w 3798952"/>
                <a:gd name="connsiteY0" fmla="*/ 743595 h 2055128"/>
                <a:gd name="connsiteX1" fmla="*/ 2477940 w 3798952"/>
                <a:gd name="connsiteY1" fmla="*/ 1047176 h 2055128"/>
                <a:gd name="connsiteX2" fmla="*/ 1766736 w 3798952"/>
                <a:gd name="connsiteY2" fmla="*/ 1045347 h 2055128"/>
                <a:gd name="connsiteX3" fmla="*/ 1218506 w 3798952"/>
                <a:gd name="connsiteY3" fmla="*/ 843979 h 2055128"/>
                <a:gd name="connsiteX4" fmla="*/ 1360343 w 3798952"/>
                <a:gd name="connsiteY4" fmla="*/ 842150 h 2055128"/>
                <a:gd name="connsiteX5" fmla="*/ 2579543 w 3798952"/>
                <a:gd name="connsiteY5" fmla="*/ 638953 h 2055128"/>
                <a:gd name="connsiteX6" fmla="*/ 1563540 w 3798952"/>
                <a:gd name="connsiteY6" fmla="*/ 232550 h 2055128"/>
                <a:gd name="connsiteX7" fmla="*/ 750743 w 3798952"/>
                <a:gd name="connsiteY7" fmla="*/ 29344 h 2055128"/>
                <a:gd name="connsiteX8" fmla="*/ 418311 w 3798952"/>
                <a:gd name="connsiteY8" fmla="*/ 283 h 2055128"/>
                <a:gd name="connsiteX9" fmla="*/ 311431 w 3798952"/>
                <a:gd name="connsiteY9" fmla="*/ 83998 h 2055128"/>
                <a:gd name="connsiteX10" fmla="*/ 4392 w 3798952"/>
                <a:gd name="connsiteY10" fmla="*/ 1288768 h 2055128"/>
                <a:gd name="connsiteX11" fmla="*/ 59866 w 3798952"/>
                <a:gd name="connsiteY11" fmla="*/ 1410688 h 2055128"/>
                <a:gd name="connsiteX12" fmla="*/ 1055753 w 3798952"/>
                <a:gd name="connsiteY12" fmla="*/ 1861182 h 2055128"/>
                <a:gd name="connsiteX13" fmla="*/ 2579753 w 3798952"/>
                <a:gd name="connsiteY13" fmla="*/ 1861182 h 2055128"/>
                <a:gd name="connsiteX14" fmla="*/ 3798952 w 3798952"/>
                <a:gd name="connsiteY14" fmla="*/ 1048385 h 2055128"/>
                <a:gd name="connsiteX15" fmla="*/ 3189143 w 3798952"/>
                <a:gd name="connsiteY15" fmla="*/ 743595 h 2055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98952" h="2055128">
                  <a:moveTo>
                    <a:pt x="3189143" y="743595"/>
                  </a:moveTo>
                  <a:lnTo>
                    <a:pt x="2477940" y="1047176"/>
                  </a:lnTo>
                  <a:cubicBezTo>
                    <a:pt x="2281039" y="1056729"/>
                    <a:pt x="1871588" y="1043928"/>
                    <a:pt x="1766736" y="1045347"/>
                  </a:cubicBezTo>
                  <a:cubicBezTo>
                    <a:pt x="1663514" y="1046766"/>
                    <a:pt x="1135801" y="877507"/>
                    <a:pt x="1218506" y="843979"/>
                  </a:cubicBezTo>
                  <a:cubicBezTo>
                    <a:pt x="1235775" y="836864"/>
                    <a:pt x="1279876" y="835445"/>
                    <a:pt x="1360343" y="842150"/>
                  </a:cubicBezTo>
                  <a:cubicBezTo>
                    <a:pt x="1824449" y="880755"/>
                    <a:pt x="2579543" y="974233"/>
                    <a:pt x="2579543" y="638953"/>
                  </a:cubicBezTo>
                  <a:cubicBezTo>
                    <a:pt x="2579543" y="303673"/>
                    <a:pt x="1761260" y="232550"/>
                    <a:pt x="1563540" y="232550"/>
                  </a:cubicBezTo>
                  <a:cubicBezTo>
                    <a:pt x="1365820" y="232550"/>
                    <a:pt x="1034407" y="55147"/>
                    <a:pt x="750743" y="29344"/>
                  </a:cubicBezTo>
                  <a:cubicBezTo>
                    <a:pt x="660322" y="21219"/>
                    <a:pt x="542460" y="9637"/>
                    <a:pt x="418311" y="283"/>
                  </a:cubicBezTo>
                  <a:cubicBezTo>
                    <a:pt x="366085" y="-3575"/>
                    <a:pt x="320365" y="32392"/>
                    <a:pt x="311431" y="83998"/>
                  </a:cubicBezTo>
                  <a:cubicBezTo>
                    <a:pt x="243765" y="475161"/>
                    <a:pt x="97871" y="982749"/>
                    <a:pt x="4392" y="1288768"/>
                  </a:cubicBezTo>
                  <a:cubicBezTo>
                    <a:pt x="-10438" y="1337536"/>
                    <a:pt x="13336" y="1389761"/>
                    <a:pt x="59866" y="1410688"/>
                  </a:cubicBezTo>
                  <a:lnTo>
                    <a:pt x="1055753" y="1861182"/>
                  </a:lnTo>
                  <a:cubicBezTo>
                    <a:pt x="1458898" y="2013582"/>
                    <a:pt x="1733018" y="2208245"/>
                    <a:pt x="2579753" y="1861182"/>
                  </a:cubicBezTo>
                  <a:cubicBezTo>
                    <a:pt x="2579753" y="1861182"/>
                    <a:pt x="3798952" y="1343632"/>
                    <a:pt x="3798952" y="1048385"/>
                  </a:cubicBezTo>
                  <a:cubicBezTo>
                    <a:pt x="3798743" y="803945"/>
                    <a:pt x="3519346" y="629190"/>
                    <a:pt x="3189143" y="743595"/>
                  </a:cubicBezTo>
                  <a:close/>
                </a:path>
              </a:pathLst>
            </a:custGeom>
            <a:grpFill/>
            <a:ln w="9525" cap="flat">
              <a:noFill/>
              <a:prstDash val="solid"/>
              <a:miter/>
            </a:ln>
          </p:spPr>
          <p:txBody>
            <a:bodyPr rtlCol="0" anchor="ctr"/>
            <a:lstStyle/>
            <a:p>
              <a:endParaRPr lang="en-US"/>
            </a:p>
          </p:txBody>
        </p:sp>
        <p:pic>
          <p:nvPicPr>
            <p:cNvPr id="49" name="Graphic 48">
              <a:extLst>
                <a:ext uri="{FF2B5EF4-FFF2-40B4-BE49-F238E27FC236}">
                  <a16:creationId xmlns:a16="http://schemas.microsoft.com/office/drawing/2014/main" id="{06CB89CA-DDB6-4334-94D0-E332387C7A2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078840" y="5708622"/>
              <a:ext cx="321354" cy="321354"/>
            </a:xfrm>
            <a:prstGeom prst="rect">
              <a:avLst/>
            </a:prstGeom>
          </p:spPr>
        </p:pic>
      </p:grpSp>
    </p:spTree>
    <p:extLst>
      <p:ext uri="{BB962C8B-B14F-4D97-AF65-F5344CB8AC3E}">
        <p14:creationId xmlns:p14="http://schemas.microsoft.com/office/powerpoint/2010/main" val="34666470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Section Main">
    <p:spTree>
      <p:nvGrpSpPr>
        <p:cNvPr id="1" name=""/>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CE9F01FC-92E7-4382-8C6D-933D5E53A000}"/>
              </a:ext>
            </a:extLst>
          </p:cNvPr>
          <p:cNvCxnSpPr/>
          <p:nvPr userDrawn="1"/>
        </p:nvCxnSpPr>
        <p:spPr>
          <a:xfrm>
            <a:off x="691620" y="2895587"/>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5" name="Espace réservé du texte 12">
            <a:extLst>
              <a:ext uri="{FF2B5EF4-FFF2-40B4-BE49-F238E27FC236}">
                <a16:creationId xmlns:a16="http://schemas.microsoft.com/office/drawing/2014/main" id="{8B6310FD-B099-485F-9553-3127731D1C60}"/>
              </a:ext>
            </a:extLst>
          </p:cNvPr>
          <p:cNvSpPr>
            <a:spLocks noGrp="1"/>
          </p:cNvSpPr>
          <p:nvPr>
            <p:ph type="body" sz="quarter" idx="10" hasCustomPrompt="1"/>
          </p:nvPr>
        </p:nvSpPr>
        <p:spPr>
          <a:xfrm>
            <a:off x="598489" y="1860550"/>
            <a:ext cx="1469799" cy="843938"/>
          </a:xfrm>
          <a:prstGeom prst="rect">
            <a:avLst/>
          </a:prstGeom>
        </p:spPr>
        <p:txBody>
          <a:bodyPr>
            <a:noAutofit/>
          </a:bodyPr>
          <a:lstStyle>
            <a:lvl1pPr marL="0" indent="0">
              <a:buNone/>
              <a:defRPr sz="4051">
                <a:solidFill>
                  <a:schemeClr val="tx1"/>
                </a:solidFill>
              </a:defRPr>
            </a:lvl1pPr>
          </a:lstStyle>
          <a:p>
            <a:pPr lvl="0"/>
            <a:r>
              <a:rPr lang="en-US" noProof="0"/>
              <a:t>1</a:t>
            </a:r>
          </a:p>
        </p:txBody>
      </p:sp>
      <p:sp>
        <p:nvSpPr>
          <p:cNvPr id="6" name="Espace réservé du texte 14">
            <a:extLst>
              <a:ext uri="{FF2B5EF4-FFF2-40B4-BE49-F238E27FC236}">
                <a16:creationId xmlns:a16="http://schemas.microsoft.com/office/drawing/2014/main" id="{721377D4-DC43-4DF9-868A-C6E2A92876B9}"/>
              </a:ext>
            </a:extLst>
          </p:cNvPr>
          <p:cNvSpPr>
            <a:spLocks noGrp="1"/>
          </p:cNvSpPr>
          <p:nvPr>
            <p:ph type="body" sz="quarter" idx="11" hasCustomPrompt="1"/>
          </p:nvPr>
        </p:nvSpPr>
        <p:spPr>
          <a:xfrm>
            <a:off x="598491" y="3153911"/>
            <a:ext cx="5630861" cy="842962"/>
          </a:xfrm>
          <a:prstGeom prst="rect">
            <a:avLst/>
          </a:prstGeom>
        </p:spPr>
        <p:txBody>
          <a:bodyPr anchor="t" anchorCtr="0">
            <a:noAutofit/>
          </a:bodyPr>
          <a:lstStyle>
            <a:lvl1pPr marL="0" indent="0">
              <a:spcBef>
                <a:spcPts val="0"/>
              </a:spcBef>
              <a:buNone/>
              <a:defRPr sz="3323">
                <a:solidFill>
                  <a:schemeClr val="tx1"/>
                </a:solidFill>
              </a:defRPr>
            </a:lvl1pPr>
          </a:lstStyle>
          <a:p>
            <a:pPr lvl="0"/>
            <a:r>
              <a:rPr lang="en-US" noProof="0"/>
              <a:t>Insert title here</a:t>
            </a:r>
          </a:p>
        </p:txBody>
      </p:sp>
      <p:sp>
        <p:nvSpPr>
          <p:cNvPr id="11" name="Rectangle 10"/>
          <p:cNvSpPr/>
          <p:nvPr userDrawn="1"/>
        </p:nvSpPr>
        <p:spPr>
          <a:xfrm>
            <a:off x="7384439" y="2036196"/>
            <a:ext cx="4115943" cy="3379712"/>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13" name="Organigramme : Entrée manuelle 12"/>
          <p:cNvSpPr/>
          <p:nvPr userDrawn="1"/>
        </p:nvSpPr>
        <p:spPr>
          <a:xfrm rot="5400000" flipV="1">
            <a:off x="7020633" y="1700283"/>
            <a:ext cx="6871648" cy="3471084"/>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4988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4988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4988"/>
                </a:moveTo>
                <a:lnTo>
                  <a:pt x="10000" y="0"/>
                </a:lnTo>
                <a:lnTo>
                  <a:pt x="10000" y="10000"/>
                </a:lnTo>
                <a:lnTo>
                  <a:pt x="0" y="10000"/>
                </a:lnTo>
                <a:lnTo>
                  <a:pt x="0" y="4988"/>
                </a:lnTo>
                <a:close/>
              </a:path>
            </a:pathLst>
          </a:cu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Tree>
    <p:extLst>
      <p:ext uri="{BB962C8B-B14F-4D97-AF65-F5344CB8AC3E}">
        <p14:creationId xmlns:p14="http://schemas.microsoft.com/office/powerpoint/2010/main" val="40709333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5"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
        <p:nvSpPr>
          <p:cNvPr id="13" name="Espace réservé du numéro de diapositive 12"/>
          <p:cNvSpPr>
            <a:spLocks noGrp="1"/>
          </p:cNvSpPr>
          <p:nvPr>
            <p:ph type="sldNum" sz="quarter" idx="11"/>
          </p:nvPr>
        </p:nvSpPr>
        <p:spPr/>
        <p:txBody>
          <a:bodyPr/>
          <a:lstStyle/>
          <a:p>
            <a:fld id="{87C45732-57C6-47E8-8AB1-020DA7EC54A6}" type="slidenum">
              <a:rPr lang="fr-FR" smtClean="0"/>
              <a:pPr/>
              <a:t>‹N°›</a:t>
            </a:fld>
            <a:endParaRPr lang="fr-FR"/>
          </a:p>
        </p:txBody>
      </p:sp>
    </p:spTree>
    <p:extLst>
      <p:ext uri="{BB962C8B-B14F-4D97-AF65-F5344CB8AC3E}">
        <p14:creationId xmlns:p14="http://schemas.microsoft.com/office/powerpoint/2010/main" val="7241487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5"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(1 column of text)</a:t>
            </a:r>
          </a:p>
        </p:txBody>
      </p:sp>
      <p:sp>
        <p:nvSpPr>
          <p:cNvPr id="13" name="Espace réservé du numéro de diapositive 12"/>
          <p:cNvSpPr>
            <a:spLocks noGrp="1"/>
          </p:cNvSpPr>
          <p:nvPr>
            <p:ph type="sldNum" sz="quarter" idx="11"/>
          </p:nvPr>
        </p:nvSpPr>
        <p:spPr/>
        <p:txBody>
          <a:bodyPr/>
          <a:lstStyle/>
          <a:p>
            <a:fld id="{87C45732-57C6-47E8-8AB1-020DA7EC54A6}" type="slidenum">
              <a:rPr lang="en-US" noProof="0" smtClean="0"/>
              <a:pPr/>
              <a:t>‹N°›</a:t>
            </a:fld>
            <a:endParaRPr lang="en-US" noProof="0"/>
          </a:p>
        </p:txBody>
      </p:sp>
      <p:sp>
        <p:nvSpPr>
          <p:cNvPr id="6" name="Espace réservé du contenu 9">
            <a:extLst>
              <a:ext uri="{FF2B5EF4-FFF2-40B4-BE49-F238E27FC236}">
                <a16:creationId xmlns:a16="http://schemas.microsoft.com/office/drawing/2014/main" id="{4102550D-E047-4CA6-A693-9680E0B52540}"/>
              </a:ext>
            </a:extLst>
          </p:cNvPr>
          <p:cNvSpPr>
            <a:spLocks noGrp="1"/>
          </p:cNvSpPr>
          <p:nvPr>
            <p:ph sz="quarter" idx="13"/>
          </p:nvPr>
        </p:nvSpPr>
        <p:spPr>
          <a:xfrm>
            <a:off x="598488" y="1433018"/>
            <a:ext cx="10975449" cy="4712197"/>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p:txBody>
      </p:sp>
    </p:spTree>
    <p:extLst>
      <p:ext uri="{BB962C8B-B14F-4D97-AF65-F5344CB8AC3E}">
        <p14:creationId xmlns:p14="http://schemas.microsoft.com/office/powerpoint/2010/main" val="9873885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1 with mark">
    <p:spTree>
      <p:nvGrpSpPr>
        <p:cNvPr id="1" name=""/>
        <p:cNvGrpSpPr/>
        <p:nvPr/>
      </p:nvGrpSpPr>
      <p:grpSpPr>
        <a:xfrm>
          <a:off x="0" y="0"/>
          <a:ext cx="0" cy="0"/>
          <a:chOff x="0" y="0"/>
          <a:chExt cx="0" cy="0"/>
        </a:xfrm>
      </p:grpSpPr>
      <p:sp>
        <p:nvSpPr>
          <p:cNvPr id="5"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(1 column of text)</a:t>
            </a:r>
          </a:p>
        </p:txBody>
      </p:sp>
      <p:sp>
        <p:nvSpPr>
          <p:cNvPr id="13" name="Espace réservé du numéro de diapositive 12"/>
          <p:cNvSpPr>
            <a:spLocks noGrp="1"/>
          </p:cNvSpPr>
          <p:nvPr>
            <p:ph type="sldNum" sz="quarter" idx="11"/>
          </p:nvPr>
        </p:nvSpPr>
        <p:spPr/>
        <p:txBody>
          <a:bodyPr/>
          <a:lstStyle/>
          <a:p>
            <a:fld id="{87C45732-57C6-47E8-8AB1-020DA7EC54A6}" type="slidenum">
              <a:rPr lang="en-US" noProof="0" smtClean="0"/>
              <a:pPr/>
              <a:t>‹N°›</a:t>
            </a:fld>
            <a:endParaRPr lang="en-US" noProof="0"/>
          </a:p>
        </p:txBody>
      </p:sp>
      <p:cxnSp>
        <p:nvCxnSpPr>
          <p:cNvPr id="6" name="Connecteur droit 5">
            <a:extLst>
              <a:ext uri="{FF2B5EF4-FFF2-40B4-BE49-F238E27FC236}">
                <a16:creationId xmlns:a16="http://schemas.microsoft.com/office/drawing/2014/main" id="{E3EADC75-143E-4DFE-8720-9154DCF43A8C}"/>
              </a:ext>
            </a:extLst>
          </p:cNvPr>
          <p:cNvCxnSpPr/>
          <p:nvPr userDrawn="1"/>
        </p:nvCxnSpPr>
        <p:spPr>
          <a:xfrm>
            <a:off x="9717209" y="0"/>
            <a:ext cx="1852375"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8" name="Espace réservé du texte 26">
            <a:extLst>
              <a:ext uri="{FF2B5EF4-FFF2-40B4-BE49-F238E27FC236}">
                <a16:creationId xmlns:a16="http://schemas.microsoft.com/office/drawing/2014/main" id="{86878C01-8FEF-4CEB-979C-ED19E926CEC3}"/>
              </a:ext>
            </a:extLst>
          </p:cNvPr>
          <p:cNvSpPr>
            <a:spLocks noGrp="1"/>
          </p:cNvSpPr>
          <p:nvPr>
            <p:ph type="body" sz="quarter" idx="17" hasCustomPrompt="1"/>
          </p:nvPr>
        </p:nvSpPr>
        <p:spPr>
          <a:xfrm>
            <a:off x="9717209" y="0"/>
            <a:ext cx="1852375" cy="456232"/>
          </a:xfrm>
          <a:prstGeom prst="rect">
            <a:avLst/>
          </a:prstGeom>
        </p:spPr>
        <p:txBody>
          <a:bodyPr anchor="ctr">
            <a:noAutofit/>
          </a:bodyPr>
          <a:lstStyle>
            <a:lvl1pPr marL="0" indent="0" algn="ctr">
              <a:buNone/>
              <a:defRPr sz="900" b="1">
                <a:solidFill>
                  <a:schemeClr val="tx1"/>
                </a:solidFill>
              </a:defRPr>
            </a:lvl1pPr>
          </a:lstStyle>
          <a:p>
            <a:pPr lvl="0"/>
            <a:r>
              <a:rPr lang="en-US" noProof="0"/>
              <a:t>Marks</a:t>
            </a:r>
          </a:p>
        </p:txBody>
      </p:sp>
      <p:sp>
        <p:nvSpPr>
          <p:cNvPr id="7" name="Espace réservé du contenu 9"/>
          <p:cNvSpPr>
            <a:spLocks noGrp="1"/>
          </p:cNvSpPr>
          <p:nvPr>
            <p:ph sz="quarter" idx="13"/>
          </p:nvPr>
        </p:nvSpPr>
        <p:spPr>
          <a:xfrm>
            <a:off x="598488" y="1433018"/>
            <a:ext cx="10975449" cy="4712197"/>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p:txBody>
      </p:sp>
    </p:spTree>
    <p:extLst>
      <p:ext uri="{BB962C8B-B14F-4D97-AF65-F5344CB8AC3E}">
        <p14:creationId xmlns:p14="http://schemas.microsoft.com/office/powerpoint/2010/main" val="94412619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p:txBody>
          <a:bodyPr/>
          <a:lstStyle/>
          <a:p>
            <a:fld id="{87C45732-57C6-47E8-8AB1-020DA7EC54A6}" type="slidenum">
              <a:rPr lang="en-US" noProof="0" smtClean="0"/>
              <a:pPr/>
              <a:t>‹N°›</a:t>
            </a:fld>
            <a:endParaRPr lang="en-US" noProof="0"/>
          </a:p>
        </p:txBody>
      </p:sp>
      <p:sp>
        <p:nvSpPr>
          <p:cNvPr id="11" name="Espace réservé du contenu 10"/>
          <p:cNvSpPr>
            <a:spLocks noGrp="1"/>
          </p:cNvSpPr>
          <p:nvPr>
            <p:ph sz="quarter" idx="14"/>
          </p:nvPr>
        </p:nvSpPr>
        <p:spPr>
          <a:xfrm>
            <a:off x="598490" y="1433018"/>
            <a:ext cx="5205412" cy="4712197"/>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p:txBody>
      </p:sp>
      <p:sp>
        <p:nvSpPr>
          <p:cNvPr id="12" name="Espace réservé du contenu 10"/>
          <p:cNvSpPr>
            <a:spLocks noGrp="1"/>
          </p:cNvSpPr>
          <p:nvPr>
            <p:ph sz="quarter" idx="15"/>
          </p:nvPr>
        </p:nvSpPr>
        <p:spPr>
          <a:xfrm>
            <a:off x="6368523" y="1433018"/>
            <a:ext cx="5205412" cy="4712197"/>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p:txBody>
      </p:sp>
      <p:sp>
        <p:nvSpPr>
          <p:cNvPr id="9"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(2 columns of text)</a:t>
            </a:r>
          </a:p>
        </p:txBody>
      </p:sp>
    </p:spTree>
    <p:extLst>
      <p:ext uri="{BB962C8B-B14F-4D97-AF65-F5344CB8AC3E}">
        <p14:creationId xmlns:p14="http://schemas.microsoft.com/office/powerpoint/2010/main" val="4246783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2 with mark">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p:txBody>
          <a:bodyPr/>
          <a:lstStyle/>
          <a:p>
            <a:fld id="{87C45732-57C6-47E8-8AB1-020DA7EC54A6}" type="slidenum">
              <a:rPr lang="en-US" noProof="0" smtClean="0"/>
              <a:pPr/>
              <a:t>‹N°›</a:t>
            </a:fld>
            <a:endParaRPr lang="en-US" noProof="0"/>
          </a:p>
        </p:txBody>
      </p:sp>
      <p:sp>
        <p:nvSpPr>
          <p:cNvPr id="11" name="Espace réservé du contenu 10"/>
          <p:cNvSpPr>
            <a:spLocks noGrp="1"/>
          </p:cNvSpPr>
          <p:nvPr>
            <p:ph sz="quarter" idx="14"/>
          </p:nvPr>
        </p:nvSpPr>
        <p:spPr>
          <a:xfrm>
            <a:off x="598490" y="1433018"/>
            <a:ext cx="5205412" cy="4712197"/>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sp>
        <p:nvSpPr>
          <p:cNvPr id="12" name="Espace réservé du contenu 10"/>
          <p:cNvSpPr>
            <a:spLocks noGrp="1"/>
          </p:cNvSpPr>
          <p:nvPr>
            <p:ph sz="quarter" idx="15"/>
          </p:nvPr>
        </p:nvSpPr>
        <p:spPr>
          <a:xfrm>
            <a:off x="6368523" y="1433018"/>
            <a:ext cx="5205412" cy="4712197"/>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cxnSp>
        <p:nvCxnSpPr>
          <p:cNvPr id="8" name="Connecteur droit 7">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9"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(2 columns of text)</a:t>
            </a:r>
          </a:p>
        </p:txBody>
      </p:sp>
      <p:cxnSp>
        <p:nvCxnSpPr>
          <p:cNvPr id="13" name="Connecteur droit 12">
            <a:extLst>
              <a:ext uri="{FF2B5EF4-FFF2-40B4-BE49-F238E27FC236}">
                <a16:creationId xmlns:a16="http://schemas.microsoft.com/office/drawing/2014/main" id="{E3EADC75-143E-4DFE-8720-9154DCF43A8C}"/>
              </a:ext>
            </a:extLst>
          </p:cNvPr>
          <p:cNvCxnSpPr/>
          <p:nvPr userDrawn="1"/>
        </p:nvCxnSpPr>
        <p:spPr>
          <a:xfrm>
            <a:off x="9717209" y="0"/>
            <a:ext cx="1852375"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4" name="Espace réservé du texte 26">
            <a:extLst>
              <a:ext uri="{FF2B5EF4-FFF2-40B4-BE49-F238E27FC236}">
                <a16:creationId xmlns:a16="http://schemas.microsoft.com/office/drawing/2014/main" id="{86878C01-8FEF-4CEB-979C-ED19E926CEC3}"/>
              </a:ext>
            </a:extLst>
          </p:cNvPr>
          <p:cNvSpPr>
            <a:spLocks noGrp="1"/>
          </p:cNvSpPr>
          <p:nvPr>
            <p:ph type="body" sz="quarter" idx="17" hasCustomPrompt="1"/>
          </p:nvPr>
        </p:nvSpPr>
        <p:spPr>
          <a:xfrm>
            <a:off x="9717209" y="0"/>
            <a:ext cx="1852375" cy="456232"/>
          </a:xfrm>
          <a:prstGeom prst="rect">
            <a:avLst/>
          </a:prstGeom>
        </p:spPr>
        <p:txBody>
          <a:bodyPr anchor="ctr">
            <a:noAutofit/>
          </a:bodyPr>
          <a:lstStyle>
            <a:lvl1pPr marL="0" indent="0" algn="ctr">
              <a:buNone/>
              <a:defRPr sz="900" b="1">
                <a:solidFill>
                  <a:schemeClr val="tx1"/>
                </a:solidFill>
              </a:defRPr>
            </a:lvl1pPr>
          </a:lstStyle>
          <a:p>
            <a:pPr lvl="0"/>
            <a:r>
              <a:rPr lang="en-US" noProof="0"/>
              <a:t>Marks</a:t>
            </a:r>
          </a:p>
        </p:txBody>
      </p:sp>
    </p:spTree>
    <p:extLst>
      <p:ext uri="{BB962C8B-B14F-4D97-AF65-F5344CB8AC3E}">
        <p14:creationId xmlns:p14="http://schemas.microsoft.com/office/powerpoint/2010/main" val="12107351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87C45732-57C6-47E8-8AB1-020DA7EC54A6}" type="slidenum">
              <a:rPr lang="en-US" noProof="0" smtClean="0"/>
              <a:pPr/>
              <a:t>‹N°›</a:t>
            </a:fld>
            <a:endParaRPr lang="en-US" noProof="0"/>
          </a:p>
        </p:txBody>
      </p:sp>
      <p:sp>
        <p:nvSpPr>
          <p:cNvPr id="12" name="Espace réservé du contenu 10"/>
          <p:cNvSpPr>
            <a:spLocks noGrp="1"/>
          </p:cNvSpPr>
          <p:nvPr>
            <p:ph sz="quarter" idx="14"/>
          </p:nvPr>
        </p:nvSpPr>
        <p:spPr>
          <a:xfrm>
            <a:off x="8248123" y="1433016"/>
            <a:ext cx="3338512" cy="4712198"/>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sp>
        <p:nvSpPr>
          <p:cNvPr id="13" name="Espace réservé du contenu 10"/>
          <p:cNvSpPr>
            <a:spLocks noGrp="1"/>
          </p:cNvSpPr>
          <p:nvPr>
            <p:ph sz="quarter" idx="15"/>
          </p:nvPr>
        </p:nvSpPr>
        <p:spPr>
          <a:xfrm>
            <a:off x="4423304" y="1433016"/>
            <a:ext cx="3338512" cy="4712198"/>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sp>
        <p:nvSpPr>
          <p:cNvPr id="14" name="Espace réservé du contenu 10"/>
          <p:cNvSpPr>
            <a:spLocks noGrp="1"/>
          </p:cNvSpPr>
          <p:nvPr>
            <p:ph sz="quarter" idx="16"/>
          </p:nvPr>
        </p:nvSpPr>
        <p:spPr>
          <a:xfrm>
            <a:off x="598485" y="1433016"/>
            <a:ext cx="3338512" cy="4712198"/>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4"/>
            <a:endParaRPr lang="en-US" noProof="0"/>
          </a:p>
        </p:txBody>
      </p:sp>
      <p:sp>
        <p:nvSpPr>
          <p:cNvPr id="11"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(3 columns of text)</a:t>
            </a:r>
          </a:p>
        </p:txBody>
      </p:sp>
    </p:spTree>
    <p:extLst>
      <p:ext uri="{BB962C8B-B14F-4D97-AF65-F5344CB8AC3E}">
        <p14:creationId xmlns:p14="http://schemas.microsoft.com/office/powerpoint/2010/main" val="4820327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3 with mark">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87C45732-57C6-47E8-8AB1-020DA7EC54A6}" type="slidenum">
              <a:rPr lang="en-US" noProof="0" smtClean="0"/>
              <a:pPr/>
              <a:t>‹N°›</a:t>
            </a:fld>
            <a:endParaRPr lang="en-US" noProof="0"/>
          </a:p>
        </p:txBody>
      </p:sp>
      <p:sp>
        <p:nvSpPr>
          <p:cNvPr id="12" name="Espace réservé du contenu 10"/>
          <p:cNvSpPr>
            <a:spLocks noGrp="1"/>
          </p:cNvSpPr>
          <p:nvPr>
            <p:ph sz="quarter" idx="14"/>
          </p:nvPr>
        </p:nvSpPr>
        <p:spPr>
          <a:xfrm>
            <a:off x="8248123" y="1433016"/>
            <a:ext cx="3338512" cy="4712198"/>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sp>
        <p:nvSpPr>
          <p:cNvPr id="13" name="Espace réservé du contenu 10"/>
          <p:cNvSpPr>
            <a:spLocks noGrp="1"/>
          </p:cNvSpPr>
          <p:nvPr>
            <p:ph sz="quarter" idx="15"/>
          </p:nvPr>
        </p:nvSpPr>
        <p:spPr>
          <a:xfrm>
            <a:off x="4423304" y="1433016"/>
            <a:ext cx="3338512" cy="4712198"/>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sp>
        <p:nvSpPr>
          <p:cNvPr id="14" name="Espace réservé du contenu 10"/>
          <p:cNvSpPr>
            <a:spLocks noGrp="1"/>
          </p:cNvSpPr>
          <p:nvPr>
            <p:ph sz="quarter" idx="16"/>
          </p:nvPr>
        </p:nvSpPr>
        <p:spPr>
          <a:xfrm>
            <a:off x="598485" y="1433016"/>
            <a:ext cx="3338512" cy="4712198"/>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4"/>
            <a:endParaRPr lang="en-US" noProof="0"/>
          </a:p>
        </p:txBody>
      </p:sp>
      <p:sp>
        <p:nvSpPr>
          <p:cNvPr id="11"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(3 columns of text)</a:t>
            </a:r>
          </a:p>
        </p:txBody>
      </p:sp>
      <p:cxnSp>
        <p:nvCxnSpPr>
          <p:cNvPr id="15" name="Connecteur droit 14">
            <a:extLst>
              <a:ext uri="{FF2B5EF4-FFF2-40B4-BE49-F238E27FC236}">
                <a16:creationId xmlns:a16="http://schemas.microsoft.com/office/drawing/2014/main" id="{E3EADC75-143E-4DFE-8720-9154DCF43A8C}"/>
              </a:ext>
            </a:extLst>
          </p:cNvPr>
          <p:cNvCxnSpPr/>
          <p:nvPr userDrawn="1"/>
        </p:nvCxnSpPr>
        <p:spPr>
          <a:xfrm>
            <a:off x="9717209" y="0"/>
            <a:ext cx="1852375"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6" name="Espace réservé du texte 26">
            <a:extLst>
              <a:ext uri="{FF2B5EF4-FFF2-40B4-BE49-F238E27FC236}">
                <a16:creationId xmlns:a16="http://schemas.microsoft.com/office/drawing/2014/main" id="{86878C01-8FEF-4CEB-979C-ED19E926CEC3}"/>
              </a:ext>
            </a:extLst>
          </p:cNvPr>
          <p:cNvSpPr>
            <a:spLocks noGrp="1"/>
          </p:cNvSpPr>
          <p:nvPr>
            <p:ph type="body" sz="quarter" idx="17" hasCustomPrompt="1"/>
          </p:nvPr>
        </p:nvSpPr>
        <p:spPr>
          <a:xfrm>
            <a:off x="9717209" y="0"/>
            <a:ext cx="1852375" cy="456232"/>
          </a:xfrm>
          <a:prstGeom prst="rect">
            <a:avLst/>
          </a:prstGeom>
        </p:spPr>
        <p:txBody>
          <a:bodyPr anchor="ctr">
            <a:noAutofit/>
          </a:bodyPr>
          <a:lstStyle>
            <a:lvl1pPr marL="0" indent="0" algn="ctr">
              <a:buNone/>
              <a:defRPr sz="900" b="1">
                <a:solidFill>
                  <a:schemeClr val="tx1"/>
                </a:solidFill>
              </a:defRPr>
            </a:lvl1pPr>
          </a:lstStyle>
          <a:p>
            <a:pPr lvl="0"/>
            <a:r>
              <a:rPr lang="en-US" noProof="0"/>
              <a:t>Marks</a:t>
            </a:r>
          </a:p>
        </p:txBody>
      </p:sp>
    </p:spTree>
    <p:extLst>
      <p:ext uri="{BB962C8B-B14F-4D97-AF65-F5344CB8AC3E}">
        <p14:creationId xmlns:p14="http://schemas.microsoft.com/office/powerpoint/2010/main" val="22886159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4">
    <p:spTree>
      <p:nvGrpSpPr>
        <p:cNvPr id="1" name=""/>
        <p:cNvGrpSpPr/>
        <p:nvPr/>
      </p:nvGrpSpPr>
      <p:grpSpPr>
        <a:xfrm>
          <a:off x="0" y="0"/>
          <a:ext cx="0" cy="0"/>
          <a:chOff x="0" y="0"/>
          <a:chExt cx="0" cy="0"/>
        </a:xfrm>
      </p:grpSpPr>
      <p:cxnSp>
        <p:nvCxnSpPr>
          <p:cNvPr id="6" name="Connecteur droit 5">
            <a:extLst>
              <a:ext uri="{FF2B5EF4-FFF2-40B4-BE49-F238E27FC236}">
                <a16:creationId xmlns:a16="http://schemas.microsoft.com/office/drawing/2014/main" id="{A0F26B96-E554-4333-9F44-B84656CD2EC6}"/>
              </a:ext>
            </a:extLst>
          </p:cNvPr>
          <p:cNvCxnSpPr>
            <a:cxnSpLocks/>
          </p:cNvCxnSpPr>
          <p:nvPr userDrawn="1"/>
        </p:nvCxnSpPr>
        <p:spPr>
          <a:xfrm>
            <a:off x="3416944" y="2885703"/>
            <a:ext cx="7380000" cy="0"/>
          </a:xfrm>
          <a:prstGeom prst="line">
            <a:avLst/>
          </a:prstGeom>
          <a:noFill/>
          <a:ln w="6350" cap="flat" cmpd="sng" algn="ctr">
            <a:solidFill>
              <a:srgbClr val="BFBFBF"/>
            </a:solidFill>
            <a:prstDash val="solid"/>
            <a:miter lim="800000"/>
          </a:ln>
          <a:effectLst/>
        </p:spPr>
      </p:cxnSp>
      <p:cxnSp>
        <p:nvCxnSpPr>
          <p:cNvPr id="7" name="Connecteur droit 6">
            <a:extLst>
              <a:ext uri="{FF2B5EF4-FFF2-40B4-BE49-F238E27FC236}">
                <a16:creationId xmlns:a16="http://schemas.microsoft.com/office/drawing/2014/main" id="{CC13AE87-A25A-45E9-BBC5-8055002D3360}"/>
              </a:ext>
            </a:extLst>
          </p:cNvPr>
          <p:cNvCxnSpPr>
            <a:cxnSpLocks/>
          </p:cNvCxnSpPr>
          <p:nvPr userDrawn="1"/>
        </p:nvCxnSpPr>
        <p:spPr>
          <a:xfrm>
            <a:off x="1450023" y="2885703"/>
            <a:ext cx="1764000" cy="0"/>
          </a:xfrm>
          <a:prstGeom prst="line">
            <a:avLst/>
          </a:prstGeom>
          <a:noFill/>
          <a:ln w="6350" cap="flat" cmpd="sng" algn="ctr">
            <a:solidFill>
              <a:srgbClr val="BFBFBF"/>
            </a:solidFill>
            <a:prstDash val="solid"/>
            <a:miter lim="800000"/>
          </a:ln>
          <a:effectLst/>
        </p:spPr>
      </p:cxnSp>
      <p:sp>
        <p:nvSpPr>
          <p:cNvPr id="10" name="Espace réservé du texte 5">
            <a:extLst>
              <a:ext uri="{FF2B5EF4-FFF2-40B4-BE49-F238E27FC236}">
                <a16:creationId xmlns:a16="http://schemas.microsoft.com/office/drawing/2014/main" id="{A2F4DA4B-EDBD-4C58-B508-9C255E7C66F3}"/>
              </a:ext>
            </a:extLst>
          </p:cNvPr>
          <p:cNvSpPr>
            <a:spLocks noGrp="1"/>
          </p:cNvSpPr>
          <p:nvPr>
            <p:ph type="body" sz="quarter" idx="11" hasCustomPrompt="1"/>
          </p:nvPr>
        </p:nvSpPr>
        <p:spPr>
          <a:xfrm>
            <a:off x="1450024" y="1583140"/>
            <a:ext cx="1752539" cy="1085944"/>
          </a:xfrm>
          <a:prstGeom prst="rect">
            <a:avLst/>
          </a:prstGeom>
        </p:spPr>
        <p:txBody>
          <a:bodyPr anchor="ctr">
            <a:noAutofit/>
          </a:bodyPr>
          <a:lstStyle>
            <a:lvl1pPr marL="0" indent="0" algn="ctr">
              <a:buNone/>
              <a:defRPr lang="fr-FR" sz="1050" b="1" kern="1200" spc="8" baseline="0" dirty="0" smtClean="0">
                <a:solidFill>
                  <a:srgbClr val="690F3C"/>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ITEM 1</a:t>
            </a:r>
          </a:p>
        </p:txBody>
      </p:sp>
      <p:sp>
        <p:nvSpPr>
          <p:cNvPr id="13" name="Espace réservé du texte 5">
            <a:extLst>
              <a:ext uri="{FF2B5EF4-FFF2-40B4-BE49-F238E27FC236}">
                <a16:creationId xmlns:a16="http://schemas.microsoft.com/office/drawing/2014/main" id="{44203550-B300-4297-8887-9ED7696B14A5}"/>
              </a:ext>
            </a:extLst>
          </p:cNvPr>
          <p:cNvSpPr>
            <a:spLocks noGrp="1"/>
          </p:cNvSpPr>
          <p:nvPr>
            <p:ph type="body" sz="quarter" idx="14" hasCustomPrompt="1"/>
          </p:nvPr>
        </p:nvSpPr>
        <p:spPr>
          <a:xfrm>
            <a:off x="3405485" y="1583139"/>
            <a:ext cx="7368539" cy="1085944"/>
          </a:xfrm>
          <a:prstGeom prst="rect">
            <a:avLst/>
          </a:prstGeom>
        </p:spPr>
        <p:txBody>
          <a:bodyPr anchor="ctr">
            <a:noAutofit/>
          </a:bodyPr>
          <a:lstStyle>
            <a:lvl1pPr marL="0" indent="0" algn="l">
              <a:buNone/>
              <a:defRPr lang="fr-FR" sz="900" kern="1200" dirty="0">
                <a:solidFill>
                  <a:srgbClr val="3F3F3F"/>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sp>
        <p:nvSpPr>
          <p:cNvPr id="16" name="Espace réservé du numéro de diapositive 15"/>
          <p:cNvSpPr>
            <a:spLocks noGrp="1"/>
          </p:cNvSpPr>
          <p:nvPr>
            <p:ph type="sldNum" sz="quarter" idx="17"/>
          </p:nvPr>
        </p:nvSpPr>
        <p:spPr/>
        <p:txBody>
          <a:bodyPr/>
          <a:lstStyle/>
          <a:p>
            <a:fld id="{87C45732-57C6-47E8-8AB1-020DA7EC54A6}" type="slidenum">
              <a:rPr lang="en-US" noProof="0" smtClean="0"/>
              <a:pPr/>
              <a:t>‹N°›</a:t>
            </a:fld>
            <a:endParaRPr lang="en-US" noProof="0"/>
          </a:p>
        </p:txBody>
      </p:sp>
      <p:sp>
        <p:nvSpPr>
          <p:cNvPr id="18"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
        <p:nvSpPr>
          <p:cNvPr id="21" name="Espace réservé du texte 5">
            <a:extLst>
              <a:ext uri="{FF2B5EF4-FFF2-40B4-BE49-F238E27FC236}">
                <a16:creationId xmlns:a16="http://schemas.microsoft.com/office/drawing/2014/main" id="{A2F4DA4B-EDBD-4C58-B508-9C255E7C66F3}"/>
              </a:ext>
            </a:extLst>
          </p:cNvPr>
          <p:cNvSpPr>
            <a:spLocks noGrp="1"/>
          </p:cNvSpPr>
          <p:nvPr>
            <p:ph type="body" sz="quarter" idx="18" hasCustomPrompt="1"/>
          </p:nvPr>
        </p:nvSpPr>
        <p:spPr>
          <a:xfrm>
            <a:off x="1472945" y="3076806"/>
            <a:ext cx="1752539" cy="1085944"/>
          </a:xfrm>
          <a:prstGeom prst="rect">
            <a:avLst/>
          </a:prstGeom>
        </p:spPr>
        <p:txBody>
          <a:bodyPr anchor="ctr">
            <a:noAutofit/>
          </a:bodyPr>
          <a:lstStyle>
            <a:lvl1pPr marL="0" indent="0" algn="ctr">
              <a:buNone/>
              <a:defRPr lang="fr-FR" sz="1050" b="1" kern="1200" spc="8" baseline="0" dirty="0" smtClean="0">
                <a:solidFill>
                  <a:srgbClr val="690F3C"/>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ITEM 2</a:t>
            </a:r>
          </a:p>
        </p:txBody>
      </p:sp>
      <p:sp>
        <p:nvSpPr>
          <p:cNvPr id="22" name="Espace réservé du texte 5">
            <a:extLst>
              <a:ext uri="{FF2B5EF4-FFF2-40B4-BE49-F238E27FC236}">
                <a16:creationId xmlns:a16="http://schemas.microsoft.com/office/drawing/2014/main" id="{44203550-B300-4297-8887-9ED7696B14A5}"/>
              </a:ext>
            </a:extLst>
          </p:cNvPr>
          <p:cNvSpPr>
            <a:spLocks noGrp="1"/>
          </p:cNvSpPr>
          <p:nvPr>
            <p:ph type="body" sz="quarter" idx="19" hasCustomPrompt="1"/>
          </p:nvPr>
        </p:nvSpPr>
        <p:spPr>
          <a:xfrm>
            <a:off x="3428405" y="3076805"/>
            <a:ext cx="7368539" cy="1085944"/>
          </a:xfrm>
          <a:prstGeom prst="rect">
            <a:avLst/>
          </a:prstGeom>
        </p:spPr>
        <p:txBody>
          <a:bodyPr anchor="ctr">
            <a:noAutofit/>
          </a:bodyPr>
          <a:lstStyle>
            <a:lvl1pPr marL="0" indent="0" algn="l">
              <a:buNone/>
              <a:defRPr lang="fr-FR" sz="900" kern="1200" dirty="0">
                <a:solidFill>
                  <a:srgbClr val="3F3F3F"/>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cxnSp>
        <p:nvCxnSpPr>
          <p:cNvPr id="23" name="Connecteur droit 22">
            <a:extLst>
              <a:ext uri="{FF2B5EF4-FFF2-40B4-BE49-F238E27FC236}">
                <a16:creationId xmlns:a16="http://schemas.microsoft.com/office/drawing/2014/main" id="{A0F26B96-E554-4333-9F44-B84656CD2EC6}"/>
              </a:ext>
            </a:extLst>
          </p:cNvPr>
          <p:cNvCxnSpPr>
            <a:cxnSpLocks/>
          </p:cNvCxnSpPr>
          <p:nvPr userDrawn="1"/>
        </p:nvCxnSpPr>
        <p:spPr>
          <a:xfrm>
            <a:off x="3394021" y="4381627"/>
            <a:ext cx="7380000" cy="0"/>
          </a:xfrm>
          <a:prstGeom prst="line">
            <a:avLst/>
          </a:prstGeom>
          <a:noFill/>
          <a:ln w="6350" cap="flat" cmpd="sng" algn="ctr">
            <a:solidFill>
              <a:srgbClr val="BFBFBF"/>
            </a:solidFill>
            <a:prstDash val="solid"/>
            <a:miter lim="800000"/>
          </a:ln>
          <a:effectLst/>
        </p:spPr>
      </p:cxnSp>
      <p:cxnSp>
        <p:nvCxnSpPr>
          <p:cNvPr id="24" name="Connecteur droit 23">
            <a:extLst>
              <a:ext uri="{FF2B5EF4-FFF2-40B4-BE49-F238E27FC236}">
                <a16:creationId xmlns:a16="http://schemas.microsoft.com/office/drawing/2014/main" id="{CC13AE87-A25A-45E9-BBC5-8055002D3360}"/>
              </a:ext>
            </a:extLst>
          </p:cNvPr>
          <p:cNvCxnSpPr>
            <a:cxnSpLocks/>
          </p:cNvCxnSpPr>
          <p:nvPr userDrawn="1"/>
        </p:nvCxnSpPr>
        <p:spPr>
          <a:xfrm>
            <a:off x="1427100" y="4381627"/>
            <a:ext cx="1764000" cy="0"/>
          </a:xfrm>
          <a:prstGeom prst="line">
            <a:avLst/>
          </a:prstGeom>
          <a:noFill/>
          <a:ln w="6350" cap="flat" cmpd="sng" algn="ctr">
            <a:solidFill>
              <a:srgbClr val="BFBFBF"/>
            </a:solidFill>
            <a:prstDash val="solid"/>
            <a:miter lim="800000"/>
          </a:ln>
          <a:effectLst/>
        </p:spPr>
      </p:cxnSp>
      <p:sp>
        <p:nvSpPr>
          <p:cNvPr id="25" name="Espace réservé du texte 5">
            <a:extLst>
              <a:ext uri="{FF2B5EF4-FFF2-40B4-BE49-F238E27FC236}">
                <a16:creationId xmlns:a16="http://schemas.microsoft.com/office/drawing/2014/main" id="{A2F4DA4B-EDBD-4C58-B508-9C255E7C66F3}"/>
              </a:ext>
            </a:extLst>
          </p:cNvPr>
          <p:cNvSpPr>
            <a:spLocks noGrp="1"/>
          </p:cNvSpPr>
          <p:nvPr>
            <p:ph type="body" sz="quarter" idx="20" hasCustomPrompt="1"/>
          </p:nvPr>
        </p:nvSpPr>
        <p:spPr>
          <a:xfrm>
            <a:off x="1450024" y="4572730"/>
            <a:ext cx="1752539" cy="1085944"/>
          </a:xfrm>
          <a:prstGeom prst="rect">
            <a:avLst/>
          </a:prstGeom>
        </p:spPr>
        <p:txBody>
          <a:bodyPr anchor="ctr">
            <a:noAutofit/>
          </a:bodyPr>
          <a:lstStyle>
            <a:lvl1pPr marL="0" indent="0" algn="ctr">
              <a:buNone/>
              <a:defRPr lang="fr-FR" sz="1050" b="1" kern="1200" spc="8" baseline="0" dirty="0" smtClean="0">
                <a:solidFill>
                  <a:srgbClr val="690F3C"/>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ITEM 3</a:t>
            </a:r>
          </a:p>
        </p:txBody>
      </p:sp>
      <p:sp>
        <p:nvSpPr>
          <p:cNvPr id="26" name="Espace réservé du texte 5">
            <a:extLst>
              <a:ext uri="{FF2B5EF4-FFF2-40B4-BE49-F238E27FC236}">
                <a16:creationId xmlns:a16="http://schemas.microsoft.com/office/drawing/2014/main" id="{44203550-B300-4297-8887-9ED7696B14A5}"/>
              </a:ext>
            </a:extLst>
          </p:cNvPr>
          <p:cNvSpPr>
            <a:spLocks noGrp="1"/>
          </p:cNvSpPr>
          <p:nvPr>
            <p:ph type="body" sz="quarter" idx="21" hasCustomPrompt="1"/>
          </p:nvPr>
        </p:nvSpPr>
        <p:spPr>
          <a:xfrm>
            <a:off x="3405485" y="4572729"/>
            <a:ext cx="7368539" cy="1085944"/>
          </a:xfrm>
          <a:prstGeom prst="rect">
            <a:avLst/>
          </a:prstGeom>
        </p:spPr>
        <p:txBody>
          <a:bodyPr anchor="ctr">
            <a:noAutofit/>
          </a:bodyPr>
          <a:lstStyle>
            <a:lvl1pPr marL="0" indent="0" algn="l">
              <a:buNone/>
              <a:defRPr lang="fr-FR" sz="900" kern="1200" dirty="0">
                <a:solidFill>
                  <a:srgbClr val="3F3F3F"/>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spTree>
    <p:extLst>
      <p:ext uri="{BB962C8B-B14F-4D97-AF65-F5344CB8AC3E}">
        <p14:creationId xmlns:p14="http://schemas.microsoft.com/office/powerpoint/2010/main" val="23008160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4 with mark">
    <p:spTree>
      <p:nvGrpSpPr>
        <p:cNvPr id="1" name=""/>
        <p:cNvGrpSpPr/>
        <p:nvPr/>
      </p:nvGrpSpPr>
      <p:grpSpPr>
        <a:xfrm>
          <a:off x="0" y="0"/>
          <a:ext cx="0" cy="0"/>
          <a:chOff x="0" y="0"/>
          <a:chExt cx="0" cy="0"/>
        </a:xfrm>
      </p:grpSpPr>
      <p:sp>
        <p:nvSpPr>
          <p:cNvPr id="16" name="Espace réservé du numéro de diapositive 15"/>
          <p:cNvSpPr>
            <a:spLocks noGrp="1"/>
          </p:cNvSpPr>
          <p:nvPr>
            <p:ph type="sldNum" sz="quarter" idx="17"/>
          </p:nvPr>
        </p:nvSpPr>
        <p:spPr/>
        <p:txBody>
          <a:bodyPr/>
          <a:lstStyle/>
          <a:p>
            <a:fld id="{87C45732-57C6-47E8-8AB1-020DA7EC54A6}" type="slidenum">
              <a:rPr lang="en-US" noProof="0" smtClean="0"/>
              <a:pPr/>
              <a:t>‹N°›</a:t>
            </a:fld>
            <a:endParaRPr lang="en-US" noProof="0"/>
          </a:p>
        </p:txBody>
      </p:sp>
      <p:sp>
        <p:nvSpPr>
          <p:cNvPr id="18"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cxnSp>
        <p:nvCxnSpPr>
          <p:cNvPr id="19" name="Connecteur droit 18">
            <a:extLst>
              <a:ext uri="{FF2B5EF4-FFF2-40B4-BE49-F238E27FC236}">
                <a16:creationId xmlns:a16="http://schemas.microsoft.com/office/drawing/2014/main" id="{E3EADC75-143E-4DFE-8720-9154DCF43A8C}"/>
              </a:ext>
            </a:extLst>
          </p:cNvPr>
          <p:cNvCxnSpPr/>
          <p:nvPr userDrawn="1"/>
        </p:nvCxnSpPr>
        <p:spPr>
          <a:xfrm>
            <a:off x="9717209" y="0"/>
            <a:ext cx="1852375"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20" name="Espace réservé du texte 26">
            <a:extLst>
              <a:ext uri="{FF2B5EF4-FFF2-40B4-BE49-F238E27FC236}">
                <a16:creationId xmlns:a16="http://schemas.microsoft.com/office/drawing/2014/main" id="{86878C01-8FEF-4CEB-979C-ED19E926CEC3}"/>
              </a:ext>
            </a:extLst>
          </p:cNvPr>
          <p:cNvSpPr>
            <a:spLocks noGrp="1"/>
          </p:cNvSpPr>
          <p:nvPr>
            <p:ph type="body" sz="quarter" idx="18" hasCustomPrompt="1"/>
          </p:nvPr>
        </p:nvSpPr>
        <p:spPr>
          <a:xfrm>
            <a:off x="9717209" y="0"/>
            <a:ext cx="1852375" cy="456232"/>
          </a:xfrm>
          <a:prstGeom prst="rect">
            <a:avLst/>
          </a:prstGeom>
        </p:spPr>
        <p:txBody>
          <a:bodyPr anchor="ctr">
            <a:noAutofit/>
          </a:bodyPr>
          <a:lstStyle>
            <a:lvl1pPr marL="0" indent="0" algn="ctr">
              <a:buNone/>
              <a:defRPr sz="900" b="1">
                <a:solidFill>
                  <a:schemeClr val="tx1"/>
                </a:solidFill>
              </a:defRPr>
            </a:lvl1pPr>
          </a:lstStyle>
          <a:p>
            <a:pPr lvl="0"/>
            <a:r>
              <a:rPr lang="en-US" noProof="0"/>
              <a:t>Marks</a:t>
            </a:r>
          </a:p>
        </p:txBody>
      </p:sp>
      <p:cxnSp>
        <p:nvCxnSpPr>
          <p:cNvPr id="21" name="Connecteur droit 20">
            <a:extLst>
              <a:ext uri="{FF2B5EF4-FFF2-40B4-BE49-F238E27FC236}">
                <a16:creationId xmlns:a16="http://schemas.microsoft.com/office/drawing/2014/main" id="{A0F26B96-E554-4333-9F44-B84656CD2EC6}"/>
              </a:ext>
            </a:extLst>
          </p:cNvPr>
          <p:cNvCxnSpPr>
            <a:cxnSpLocks/>
          </p:cNvCxnSpPr>
          <p:nvPr userDrawn="1"/>
        </p:nvCxnSpPr>
        <p:spPr>
          <a:xfrm>
            <a:off x="3416944" y="2885703"/>
            <a:ext cx="7380000" cy="0"/>
          </a:xfrm>
          <a:prstGeom prst="line">
            <a:avLst/>
          </a:prstGeom>
          <a:noFill/>
          <a:ln w="6350" cap="flat" cmpd="sng" algn="ctr">
            <a:solidFill>
              <a:srgbClr val="BFBFBF"/>
            </a:solidFill>
            <a:prstDash val="solid"/>
            <a:miter lim="800000"/>
          </a:ln>
          <a:effectLst/>
        </p:spPr>
      </p:cxnSp>
      <p:cxnSp>
        <p:nvCxnSpPr>
          <p:cNvPr id="22" name="Connecteur droit 21">
            <a:extLst>
              <a:ext uri="{FF2B5EF4-FFF2-40B4-BE49-F238E27FC236}">
                <a16:creationId xmlns:a16="http://schemas.microsoft.com/office/drawing/2014/main" id="{CC13AE87-A25A-45E9-BBC5-8055002D3360}"/>
              </a:ext>
            </a:extLst>
          </p:cNvPr>
          <p:cNvCxnSpPr>
            <a:cxnSpLocks/>
          </p:cNvCxnSpPr>
          <p:nvPr userDrawn="1"/>
        </p:nvCxnSpPr>
        <p:spPr>
          <a:xfrm>
            <a:off x="1450023" y="2885703"/>
            <a:ext cx="1764000" cy="0"/>
          </a:xfrm>
          <a:prstGeom prst="line">
            <a:avLst/>
          </a:prstGeom>
          <a:noFill/>
          <a:ln w="6350" cap="flat" cmpd="sng" algn="ctr">
            <a:solidFill>
              <a:srgbClr val="BFBFBF"/>
            </a:solidFill>
            <a:prstDash val="solid"/>
            <a:miter lim="800000"/>
          </a:ln>
          <a:effectLst/>
        </p:spPr>
      </p:cxnSp>
      <p:sp>
        <p:nvSpPr>
          <p:cNvPr id="23" name="Espace réservé du texte 5">
            <a:extLst>
              <a:ext uri="{FF2B5EF4-FFF2-40B4-BE49-F238E27FC236}">
                <a16:creationId xmlns:a16="http://schemas.microsoft.com/office/drawing/2014/main" id="{A2F4DA4B-EDBD-4C58-B508-9C255E7C66F3}"/>
              </a:ext>
            </a:extLst>
          </p:cNvPr>
          <p:cNvSpPr>
            <a:spLocks noGrp="1"/>
          </p:cNvSpPr>
          <p:nvPr>
            <p:ph type="body" sz="quarter" idx="11" hasCustomPrompt="1"/>
          </p:nvPr>
        </p:nvSpPr>
        <p:spPr>
          <a:xfrm>
            <a:off x="1450024" y="1583140"/>
            <a:ext cx="1752539" cy="1085944"/>
          </a:xfrm>
          <a:prstGeom prst="rect">
            <a:avLst/>
          </a:prstGeom>
        </p:spPr>
        <p:txBody>
          <a:bodyPr anchor="ctr">
            <a:noAutofit/>
          </a:bodyPr>
          <a:lstStyle>
            <a:lvl1pPr marL="0" indent="0" algn="ctr">
              <a:buNone/>
              <a:defRPr lang="fr-FR" sz="1050" b="1" kern="1200" spc="8" baseline="0" dirty="0" smtClean="0">
                <a:solidFill>
                  <a:srgbClr val="690F3C"/>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ITEM 1</a:t>
            </a:r>
          </a:p>
        </p:txBody>
      </p:sp>
      <p:sp>
        <p:nvSpPr>
          <p:cNvPr id="24" name="Espace réservé du texte 5">
            <a:extLst>
              <a:ext uri="{FF2B5EF4-FFF2-40B4-BE49-F238E27FC236}">
                <a16:creationId xmlns:a16="http://schemas.microsoft.com/office/drawing/2014/main" id="{44203550-B300-4297-8887-9ED7696B14A5}"/>
              </a:ext>
            </a:extLst>
          </p:cNvPr>
          <p:cNvSpPr>
            <a:spLocks noGrp="1"/>
          </p:cNvSpPr>
          <p:nvPr>
            <p:ph type="body" sz="quarter" idx="14" hasCustomPrompt="1"/>
          </p:nvPr>
        </p:nvSpPr>
        <p:spPr>
          <a:xfrm>
            <a:off x="3405485" y="1583139"/>
            <a:ext cx="7368539" cy="1085944"/>
          </a:xfrm>
          <a:prstGeom prst="rect">
            <a:avLst/>
          </a:prstGeom>
        </p:spPr>
        <p:txBody>
          <a:bodyPr anchor="ctr">
            <a:noAutofit/>
          </a:bodyPr>
          <a:lstStyle>
            <a:lvl1pPr marL="0" indent="0" algn="l">
              <a:buNone/>
              <a:defRPr lang="fr-FR" sz="900" kern="1200" dirty="0">
                <a:solidFill>
                  <a:srgbClr val="3F3F3F"/>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sp>
        <p:nvSpPr>
          <p:cNvPr id="25" name="Espace réservé du texte 5">
            <a:extLst>
              <a:ext uri="{FF2B5EF4-FFF2-40B4-BE49-F238E27FC236}">
                <a16:creationId xmlns:a16="http://schemas.microsoft.com/office/drawing/2014/main" id="{A2F4DA4B-EDBD-4C58-B508-9C255E7C66F3}"/>
              </a:ext>
            </a:extLst>
          </p:cNvPr>
          <p:cNvSpPr>
            <a:spLocks noGrp="1"/>
          </p:cNvSpPr>
          <p:nvPr>
            <p:ph type="body" sz="quarter" idx="19" hasCustomPrompt="1"/>
          </p:nvPr>
        </p:nvSpPr>
        <p:spPr>
          <a:xfrm>
            <a:off x="1472945" y="3076806"/>
            <a:ext cx="1752539" cy="1085944"/>
          </a:xfrm>
          <a:prstGeom prst="rect">
            <a:avLst/>
          </a:prstGeom>
        </p:spPr>
        <p:txBody>
          <a:bodyPr anchor="ctr">
            <a:noAutofit/>
          </a:bodyPr>
          <a:lstStyle>
            <a:lvl1pPr marL="0" indent="0" algn="ctr">
              <a:buNone/>
              <a:defRPr lang="fr-FR" sz="1050" b="1" kern="1200" spc="8" baseline="0" dirty="0" smtClean="0">
                <a:solidFill>
                  <a:srgbClr val="690F3C"/>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ITEM 2</a:t>
            </a:r>
          </a:p>
        </p:txBody>
      </p:sp>
      <p:sp>
        <p:nvSpPr>
          <p:cNvPr id="26" name="Espace réservé du texte 5">
            <a:extLst>
              <a:ext uri="{FF2B5EF4-FFF2-40B4-BE49-F238E27FC236}">
                <a16:creationId xmlns:a16="http://schemas.microsoft.com/office/drawing/2014/main" id="{44203550-B300-4297-8887-9ED7696B14A5}"/>
              </a:ext>
            </a:extLst>
          </p:cNvPr>
          <p:cNvSpPr>
            <a:spLocks noGrp="1"/>
          </p:cNvSpPr>
          <p:nvPr>
            <p:ph type="body" sz="quarter" idx="20" hasCustomPrompt="1"/>
          </p:nvPr>
        </p:nvSpPr>
        <p:spPr>
          <a:xfrm>
            <a:off x="3428405" y="3076805"/>
            <a:ext cx="7368539" cy="1085944"/>
          </a:xfrm>
          <a:prstGeom prst="rect">
            <a:avLst/>
          </a:prstGeom>
        </p:spPr>
        <p:txBody>
          <a:bodyPr anchor="ctr">
            <a:noAutofit/>
          </a:bodyPr>
          <a:lstStyle>
            <a:lvl1pPr marL="0" indent="0" algn="l">
              <a:buNone/>
              <a:defRPr lang="fr-FR" sz="900" kern="1200" dirty="0">
                <a:solidFill>
                  <a:srgbClr val="3F3F3F"/>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cxnSp>
        <p:nvCxnSpPr>
          <p:cNvPr id="27" name="Connecteur droit 26">
            <a:extLst>
              <a:ext uri="{FF2B5EF4-FFF2-40B4-BE49-F238E27FC236}">
                <a16:creationId xmlns:a16="http://schemas.microsoft.com/office/drawing/2014/main" id="{A0F26B96-E554-4333-9F44-B84656CD2EC6}"/>
              </a:ext>
            </a:extLst>
          </p:cNvPr>
          <p:cNvCxnSpPr>
            <a:cxnSpLocks/>
          </p:cNvCxnSpPr>
          <p:nvPr userDrawn="1"/>
        </p:nvCxnSpPr>
        <p:spPr>
          <a:xfrm>
            <a:off x="3394021" y="4381627"/>
            <a:ext cx="7380000" cy="0"/>
          </a:xfrm>
          <a:prstGeom prst="line">
            <a:avLst/>
          </a:prstGeom>
          <a:noFill/>
          <a:ln w="6350" cap="flat" cmpd="sng" algn="ctr">
            <a:solidFill>
              <a:srgbClr val="BFBFBF"/>
            </a:solidFill>
            <a:prstDash val="solid"/>
            <a:miter lim="800000"/>
          </a:ln>
          <a:effectLst/>
        </p:spPr>
      </p:cxnSp>
      <p:cxnSp>
        <p:nvCxnSpPr>
          <p:cNvPr id="28" name="Connecteur droit 27">
            <a:extLst>
              <a:ext uri="{FF2B5EF4-FFF2-40B4-BE49-F238E27FC236}">
                <a16:creationId xmlns:a16="http://schemas.microsoft.com/office/drawing/2014/main" id="{CC13AE87-A25A-45E9-BBC5-8055002D3360}"/>
              </a:ext>
            </a:extLst>
          </p:cNvPr>
          <p:cNvCxnSpPr>
            <a:cxnSpLocks/>
          </p:cNvCxnSpPr>
          <p:nvPr userDrawn="1"/>
        </p:nvCxnSpPr>
        <p:spPr>
          <a:xfrm>
            <a:off x="1427100" y="4381627"/>
            <a:ext cx="1764000" cy="0"/>
          </a:xfrm>
          <a:prstGeom prst="line">
            <a:avLst/>
          </a:prstGeom>
          <a:noFill/>
          <a:ln w="6350" cap="flat" cmpd="sng" algn="ctr">
            <a:solidFill>
              <a:srgbClr val="BFBFBF"/>
            </a:solidFill>
            <a:prstDash val="solid"/>
            <a:miter lim="800000"/>
          </a:ln>
          <a:effectLst/>
        </p:spPr>
      </p:cxnSp>
      <p:sp>
        <p:nvSpPr>
          <p:cNvPr id="29" name="Espace réservé du texte 5">
            <a:extLst>
              <a:ext uri="{FF2B5EF4-FFF2-40B4-BE49-F238E27FC236}">
                <a16:creationId xmlns:a16="http://schemas.microsoft.com/office/drawing/2014/main" id="{A2F4DA4B-EDBD-4C58-B508-9C255E7C66F3}"/>
              </a:ext>
            </a:extLst>
          </p:cNvPr>
          <p:cNvSpPr>
            <a:spLocks noGrp="1"/>
          </p:cNvSpPr>
          <p:nvPr>
            <p:ph type="body" sz="quarter" idx="21" hasCustomPrompt="1"/>
          </p:nvPr>
        </p:nvSpPr>
        <p:spPr>
          <a:xfrm>
            <a:off x="1450024" y="4572730"/>
            <a:ext cx="1752539" cy="1085944"/>
          </a:xfrm>
          <a:prstGeom prst="rect">
            <a:avLst/>
          </a:prstGeom>
        </p:spPr>
        <p:txBody>
          <a:bodyPr anchor="ctr">
            <a:noAutofit/>
          </a:bodyPr>
          <a:lstStyle>
            <a:lvl1pPr marL="0" indent="0" algn="ctr">
              <a:buNone/>
              <a:defRPr lang="fr-FR" sz="1050" b="1" kern="1200" spc="8" baseline="0" dirty="0" smtClean="0">
                <a:solidFill>
                  <a:srgbClr val="690F3C"/>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ITEM 3</a:t>
            </a:r>
          </a:p>
        </p:txBody>
      </p:sp>
      <p:sp>
        <p:nvSpPr>
          <p:cNvPr id="30" name="Espace réservé du texte 5">
            <a:extLst>
              <a:ext uri="{FF2B5EF4-FFF2-40B4-BE49-F238E27FC236}">
                <a16:creationId xmlns:a16="http://schemas.microsoft.com/office/drawing/2014/main" id="{44203550-B300-4297-8887-9ED7696B14A5}"/>
              </a:ext>
            </a:extLst>
          </p:cNvPr>
          <p:cNvSpPr>
            <a:spLocks noGrp="1"/>
          </p:cNvSpPr>
          <p:nvPr>
            <p:ph type="body" sz="quarter" idx="22" hasCustomPrompt="1"/>
          </p:nvPr>
        </p:nvSpPr>
        <p:spPr>
          <a:xfrm>
            <a:off x="3405485" y="4572729"/>
            <a:ext cx="7368539" cy="1085944"/>
          </a:xfrm>
          <a:prstGeom prst="rect">
            <a:avLst/>
          </a:prstGeom>
        </p:spPr>
        <p:txBody>
          <a:bodyPr anchor="ctr">
            <a:noAutofit/>
          </a:bodyPr>
          <a:lstStyle>
            <a:lvl1pPr marL="0" indent="0" algn="l">
              <a:buNone/>
              <a:defRPr lang="fr-FR" sz="900" kern="1200" dirty="0">
                <a:solidFill>
                  <a:srgbClr val="3F3F3F"/>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spTree>
    <p:extLst>
      <p:ext uri="{BB962C8B-B14F-4D97-AF65-F5344CB8AC3E}">
        <p14:creationId xmlns:p14="http://schemas.microsoft.com/office/powerpoint/2010/main" val="1830366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re seul">
    <p:spTree>
      <p:nvGrpSpPr>
        <p:cNvPr id="1" name=""/>
        <p:cNvGrpSpPr/>
        <p:nvPr/>
      </p:nvGrpSpPr>
      <p:grpSpPr>
        <a:xfrm>
          <a:off x="0" y="0"/>
          <a:ext cx="0" cy="0"/>
          <a:chOff x="0" y="0"/>
          <a:chExt cx="0" cy="0"/>
        </a:xfrm>
      </p:grpSpPr>
      <p:graphicFrame>
        <p:nvGraphicFramePr>
          <p:cNvPr id="4" name="Objet 3" hidden="1">
            <a:extLst>
              <a:ext uri="{FF2B5EF4-FFF2-40B4-BE49-F238E27FC236}">
                <a16:creationId xmlns:a16="http://schemas.microsoft.com/office/drawing/2014/main" id="{C2661278-D226-4703-9DCB-931160E8E234}"/>
              </a:ext>
            </a:extLst>
          </p:cNvPr>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099" name="Diapositive think-cell" r:id="rId4" imgW="473" imgH="470" progId="TCLayout.ActiveDocument.1">
                  <p:embed/>
                </p:oleObj>
              </mc:Choice>
              <mc:Fallback>
                <p:oleObj name="Diapositive think-cell" r:id="rId4" imgW="473" imgH="470" progId="TCLayout.ActiveDocument.1">
                  <p:embed/>
                  <p:pic>
                    <p:nvPicPr>
                      <p:cNvPr id="4" name="Objet 3" hidden="1">
                        <a:extLst>
                          <a:ext uri="{FF2B5EF4-FFF2-40B4-BE49-F238E27FC236}">
                            <a16:creationId xmlns:a16="http://schemas.microsoft.com/office/drawing/2014/main" id="{C2661278-D226-4703-9DCB-931160E8E234}"/>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hasCustomPrompt="1"/>
          </p:nvPr>
        </p:nvSpPr>
        <p:spPr>
          <a:xfrm>
            <a:off x="823979" y="116632"/>
            <a:ext cx="10744628" cy="648072"/>
          </a:xfrm>
        </p:spPr>
        <p:txBody>
          <a:bodyPr anchor="ctr" anchorCtr="0">
            <a:noAutofit/>
          </a:bodyPr>
          <a:lstStyle>
            <a:lvl1pPr algn="l" eaLnBrk="1" latinLnBrk="0" hangingPunct="1">
              <a:defRPr kumimoji="0" lang="fr-FR" sz="2000" b="0" cap="all" baseline="0">
                <a:solidFill>
                  <a:schemeClr val="tx2"/>
                </a:solidFill>
              </a:defRPr>
            </a:lvl1pPr>
          </a:lstStyle>
          <a:p>
            <a:r>
              <a:rPr kumimoji="0" lang="fr-FR"/>
              <a:t>Modifiez le style du titre</a:t>
            </a:r>
          </a:p>
        </p:txBody>
      </p:sp>
      <p:sp>
        <p:nvSpPr>
          <p:cNvPr id="11" name="Slide Number Placeholder 5"/>
          <p:cNvSpPr>
            <a:spLocks noGrp="1"/>
          </p:cNvSpPr>
          <p:nvPr>
            <p:ph type="sldNum" sz="quarter" idx="12"/>
          </p:nvPr>
        </p:nvSpPr>
        <p:spPr>
          <a:xfrm>
            <a:off x="11710526" y="6356351"/>
            <a:ext cx="422208" cy="365125"/>
          </a:xfrm>
        </p:spPr>
        <p:txBody>
          <a:bodyPr/>
          <a:lstStyle/>
          <a:p>
            <a:fld id="{33D6E5A2-EC83-451F-A719-9AC1370DD5CF}" type="slidenum">
              <a:pPr/>
              <a:t>‹N°›</a:t>
            </a:fld>
            <a:endParaRPr kumimoji="0" lang="fr-FR"/>
          </a:p>
        </p:txBody>
      </p:sp>
      <p:pic>
        <p:nvPicPr>
          <p:cNvPr id="10" name="Picture 9">
            <a:extLst>
              <a:ext uri="{FF2B5EF4-FFF2-40B4-BE49-F238E27FC236}">
                <a16:creationId xmlns:a16="http://schemas.microsoft.com/office/drawing/2014/main" id="{937CDF68-EF6E-4002-B06E-1258736D5E04}"/>
              </a:ext>
            </a:extLst>
          </p:cNvPr>
          <p:cNvPicPr>
            <a:picLocks noChangeAspect="1"/>
          </p:cNvPicPr>
          <p:nvPr userDrawn="1"/>
        </p:nvPicPr>
        <p:blipFill rotWithShape="1">
          <a:blip r:embed="rId6" cstate="screen">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15807" y="0"/>
            <a:ext cx="422208" cy="6857997"/>
          </a:xfrm>
          <a:prstGeom prst="rect">
            <a:avLst/>
          </a:prstGeom>
        </p:spPr>
      </p:pic>
      <p:pic>
        <p:nvPicPr>
          <p:cNvPr id="12" name="Image 4">
            <a:extLst>
              <a:ext uri="{FF2B5EF4-FFF2-40B4-BE49-F238E27FC236}">
                <a16:creationId xmlns:a16="http://schemas.microsoft.com/office/drawing/2014/main" id="{5EAB39CA-71F7-4874-93B6-D773A47F503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3388" y="6437195"/>
            <a:ext cx="223817" cy="288032"/>
          </a:xfrm>
          <a:prstGeom prst="rect">
            <a:avLst/>
          </a:prstGeom>
        </p:spPr>
      </p:pic>
    </p:spTree>
    <p:extLst>
      <p:ext uri="{BB962C8B-B14F-4D97-AF65-F5344CB8AC3E}">
        <p14:creationId xmlns:p14="http://schemas.microsoft.com/office/powerpoint/2010/main" val="2022487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ent 5">
    <p:spTree>
      <p:nvGrpSpPr>
        <p:cNvPr id="1" name=""/>
        <p:cNvGrpSpPr/>
        <p:nvPr/>
      </p:nvGrpSpPr>
      <p:grpSpPr>
        <a:xfrm>
          <a:off x="0" y="0"/>
          <a:ext cx="0" cy="0"/>
          <a:chOff x="0" y="0"/>
          <a:chExt cx="0" cy="0"/>
        </a:xfrm>
      </p:grpSpPr>
      <p:cxnSp>
        <p:nvCxnSpPr>
          <p:cNvPr id="6" name="Connecteur droit 5">
            <a:extLst>
              <a:ext uri="{FF2B5EF4-FFF2-40B4-BE49-F238E27FC236}">
                <a16:creationId xmlns:a16="http://schemas.microsoft.com/office/drawing/2014/main" id="{E5611190-1E18-4701-B7BB-1D58055134E7}"/>
              </a:ext>
            </a:extLst>
          </p:cNvPr>
          <p:cNvCxnSpPr>
            <a:cxnSpLocks/>
          </p:cNvCxnSpPr>
          <p:nvPr userDrawn="1"/>
        </p:nvCxnSpPr>
        <p:spPr>
          <a:xfrm>
            <a:off x="597637" y="2816357"/>
            <a:ext cx="3096000" cy="0"/>
          </a:xfrm>
          <a:prstGeom prst="line">
            <a:avLst/>
          </a:prstGeom>
          <a:noFill/>
          <a:ln w="6350" cap="flat" cmpd="sng" algn="ctr">
            <a:solidFill>
              <a:srgbClr val="BFBFBF"/>
            </a:solidFill>
            <a:prstDash val="solid"/>
            <a:miter lim="800000"/>
          </a:ln>
          <a:effectLst/>
        </p:spPr>
      </p:cxnSp>
      <p:cxnSp>
        <p:nvCxnSpPr>
          <p:cNvPr id="7" name="Connecteur droit 6">
            <a:extLst>
              <a:ext uri="{FF2B5EF4-FFF2-40B4-BE49-F238E27FC236}">
                <a16:creationId xmlns:a16="http://schemas.microsoft.com/office/drawing/2014/main" id="{ABED3B20-5863-4F27-BE6D-57E4697D1627}"/>
              </a:ext>
            </a:extLst>
          </p:cNvPr>
          <p:cNvCxnSpPr>
            <a:cxnSpLocks/>
          </p:cNvCxnSpPr>
          <p:nvPr userDrawn="1"/>
        </p:nvCxnSpPr>
        <p:spPr>
          <a:xfrm>
            <a:off x="8504171" y="2816357"/>
            <a:ext cx="3060000" cy="0"/>
          </a:xfrm>
          <a:prstGeom prst="line">
            <a:avLst/>
          </a:prstGeom>
          <a:noFill/>
          <a:ln w="6350" cap="flat" cmpd="sng" algn="ctr">
            <a:solidFill>
              <a:srgbClr val="BFBFBF"/>
            </a:solidFill>
            <a:prstDash val="solid"/>
            <a:miter lim="800000"/>
          </a:ln>
          <a:effectLst/>
        </p:spPr>
      </p:cxnSp>
      <p:cxnSp>
        <p:nvCxnSpPr>
          <p:cNvPr id="8" name="Connecteur droit 7">
            <a:extLst>
              <a:ext uri="{FF2B5EF4-FFF2-40B4-BE49-F238E27FC236}">
                <a16:creationId xmlns:a16="http://schemas.microsoft.com/office/drawing/2014/main" id="{F1291BC9-EB7D-4137-A3FF-7A5404952030}"/>
              </a:ext>
            </a:extLst>
          </p:cNvPr>
          <p:cNvCxnSpPr>
            <a:cxnSpLocks/>
          </p:cNvCxnSpPr>
          <p:nvPr userDrawn="1"/>
        </p:nvCxnSpPr>
        <p:spPr>
          <a:xfrm>
            <a:off x="4538457" y="2816357"/>
            <a:ext cx="3096000" cy="0"/>
          </a:xfrm>
          <a:prstGeom prst="line">
            <a:avLst/>
          </a:prstGeom>
          <a:noFill/>
          <a:ln w="6350" cap="flat" cmpd="sng" algn="ctr">
            <a:solidFill>
              <a:srgbClr val="BFBFBF"/>
            </a:solidFill>
            <a:prstDash val="solid"/>
            <a:miter lim="800000"/>
          </a:ln>
          <a:effectLst/>
        </p:spPr>
      </p:cxnSp>
      <p:sp>
        <p:nvSpPr>
          <p:cNvPr id="10" name="Espace réservé du texte 6">
            <a:extLst>
              <a:ext uri="{FF2B5EF4-FFF2-40B4-BE49-F238E27FC236}">
                <a16:creationId xmlns:a16="http://schemas.microsoft.com/office/drawing/2014/main" id="{387A6163-DB73-4FC8-9AD7-65B1E2135A99}"/>
              </a:ext>
            </a:extLst>
          </p:cNvPr>
          <p:cNvSpPr>
            <a:spLocks noGrp="1"/>
          </p:cNvSpPr>
          <p:nvPr>
            <p:ph type="body" sz="quarter" idx="12" hasCustomPrompt="1"/>
          </p:nvPr>
        </p:nvSpPr>
        <p:spPr>
          <a:xfrm>
            <a:off x="597639" y="3027105"/>
            <a:ext cx="3075716" cy="2964262"/>
          </a:xfrm>
          <a:prstGeom prst="rect">
            <a:avLst/>
          </a:prstGeom>
        </p:spPr>
        <p:txBody>
          <a:bodyPr>
            <a:noAutofit/>
          </a:bodyPr>
          <a:lstStyle>
            <a:lvl1pPr marL="0" indent="0">
              <a:buNone/>
              <a:defRPr lang="fr-FR" sz="900" kern="1200" spc="8"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1" name="Espace réservé du texte 6">
            <a:extLst>
              <a:ext uri="{FF2B5EF4-FFF2-40B4-BE49-F238E27FC236}">
                <a16:creationId xmlns:a16="http://schemas.microsoft.com/office/drawing/2014/main" id="{59E5B409-64EF-4BB9-AFA2-5EDFB4115FF1}"/>
              </a:ext>
            </a:extLst>
          </p:cNvPr>
          <p:cNvSpPr>
            <a:spLocks noGrp="1"/>
          </p:cNvSpPr>
          <p:nvPr>
            <p:ph type="body" sz="quarter" idx="13" hasCustomPrompt="1"/>
          </p:nvPr>
        </p:nvSpPr>
        <p:spPr>
          <a:xfrm>
            <a:off x="4547930" y="3027105"/>
            <a:ext cx="3075716" cy="2964262"/>
          </a:xfrm>
          <a:prstGeom prst="rect">
            <a:avLst/>
          </a:prstGeom>
        </p:spPr>
        <p:txBody>
          <a:bodyPr>
            <a:noAutofit/>
          </a:bodyPr>
          <a:lstStyle>
            <a:lvl1pPr marL="0" indent="0">
              <a:buNone/>
              <a:defRPr lang="fr-FR" sz="900" kern="1200" spc="8"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2" name="Espace réservé du texte 6">
            <a:extLst>
              <a:ext uri="{FF2B5EF4-FFF2-40B4-BE49-F238E27FC236}">
                <a16:creationId xmlns:a16="http://schemas.microsoft.com/office/drawing/2014/main" id="{5509833E-F785-445C-87E6-64133CC8A9A5}"/>
              </a:ext>
            </a:extLst>
          </p:cNvPr>
          <p:cNvSpPr>
            <a:spLocks noGrp="1"/>
          </p:cNvSpPr>
          <p:nvPr>
            <p:ph type="body" sz="quarter" idx="14" hasCustomPrompt="1"/>
          </p:nvPr>
        </p:nvSpPr>
        <p:spPr>
          <a:xfrm>
            <a:off x="8498219" y="3027105"/>
            <a:ext cx="3075716" cy="2964262"/>
          </a:xfrm>
          <a:prstGeom prst="rect">
            <a:avLst/>
          </a:prstGeom>
        </p:spPr>
        <p:txBody>
          <a:bodyPr>
            <a:noAutofit/>
          </a:bodyPr>
          <a:lstStyle>
            <a:lvl1pPr marL="0" indent="0">
              <a:buNone/>
              <a:defRPr lang="fr-FR" sz="900" kern="1200" spc="8"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3" name="Espace réservé du contenu 12"/>
          <p:cNvSpPr>
            <a:spLocks noGrp="1"/>
          </p:cNvSpPr>
          <p:nvPr>
            <p:ph sz="quarter" idx="16"/>
          </p:nvPr>
        </p:nvSpPr>
        <p:spPr>
          <a:xfrm>
            <a:off x="596901" y="1433015"/>
            <a:ext cx="10977563" cy="1168672"/>
          </a:xfrm>
          <a:prstGeom prst="rect">
            <a:avLst/>
          </a:prstGeom>
        </p:spPr>
        <p:txBody>
          <a:bodyPr>
            <a:noAutofit/>
          </a:bodyPr>
          <a:lstStyle>
            <a:lvl1pPr>
              <a:defRPr/>
            </a:lvl1pPr>
            <a:lvl2pPr>
              <a:defRPr/>
            </a:lvl2pPr>
            <a:lvl3pPr>
              <a:defRPr/>
            </a:lvl3pPr>
            <a:lvl4pPr marL="405000" indent="0">
              <a:buNone/>
              <a:defRPr/>
            </a:lvl4pPr>
            <a:lvl5pPr marL="540000" indent="0">
              <a:buNone/>
              <a:defRPr/>
            </a:lvl5pPr>
          </a:lstStyle>
          <a:p>
            <a:r>
              <a:rPr lang="en-US"/>
              <a:t>Click to edit Master text styles</a:t>
            </a:r>
          </a:p>
          <a:p>
            <a:pPr lvl="1"/>
            <a:r>
              <a:rPr lang="en-US"/>
              <a:t>Second level</a:t>
            </a:r>
          </a:p>
          <a:p>
            <a:pPr lvl="2"/>
            <a:r>
              <a:rPr lang="en-US"/>
              <a:t>Third level</a:t>
            </a:r>
          </a:p>
        </p:txBody>
      </p:sp>
      <p:sp>
        <p:nvSpPr>
          <p:cNvPr id="18" name="Espace réservé du numéro de diapositive 17"/>
          <p:cNvSpPr>
            <a:spLocks noGrp="1"/>
          </p:cNvSpPr>
          <p:nvPr>
            <p:ph type="sldNum" sz="quarter" idx="17"/>
          </p:nvPr>
        </p:nvSpPr>
        <p:spPr/>
        <p:txBody>
          <a:bodyPr/>
          <a:lstStyle/>
          <a:p>
            <a:fld id="{87C45732-57C6-47E8-8AB1-020DA7EC54A6}" type="slidenum">
              <a:rPr lang="en-US" noProof="0" smtClean="0"/>
              <a:pPr/>
              <a:t>‹N°›</a:t>
            </a:fld>
            <a:endParaRPr lang="en-US" noProof="0"/>
          </a:p>
        </p:txBody>
      </p:sp>
      <p:sp>
        <p:nvSpPr>
          <p:cNvPr id="15"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Tree>
    <p:extLst>
      <p:ext uri="{BB962C8B-B14F-4D97-AF65-F5344CB8AC3E}">
        <p14:creationId xmlns:p14="http://schemas.microsoft.com/office/powerpoint/2010/main" val="79977930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ent 5 with mark">
    <p:spTree>
      <p:nvGrpSpPr>
        <p:cNvPr id="1" name=""/>
        <p:cNvGrpSpPr/>
        <p:nvPr/>
      </p:nvGrpSpPr>
      <p:grpSpPr>
        <a:xfrm>
          <a:off x="0" y="0"/>
          <a:ext cx="0" cy="0"/>
          <a:chOff x="0" y="0"/>
          <a:chExt cx="0" cy="0"/>
        </a:xfrm>
      </p:grpSpPr>
      <p:cxnSp>
        <p:nvCxnSpPr>
          <p:cNvPr id="6" name="Connecteur droit 5">
            <a:extLst>
              <a:ext uri="{FF2B5EF4-FFF2-40B4-BE49-F238E27FC236}">
                <a16:creationId xmlns:a16="http://schemas.microsoft.com/office/drawing/2014/main" id="{E5611190-1E18-4701-B7BB-1D58055134E7}"/>
              </a:ext>
            </a:extLst>
          </p:cNvPr>
          <p:cNvCxnSpPr>
            <a:cxnSpLocks/>
          </p:cNvCxnSpPr>
          <p:nvPr userDrawn="1"/>
        </p:nvCxnSpPr>
        <p:spPr>
          <a:xfrm>
            <a:off x="597637" y="2816357"/>
            <a:ext cx="3096000" cy="0"/>
          </a:xfrm>
          <a:prstGeom prst="line">
            <a:avLst/>
          </a:prstGeom>
          <a:noFill/>
          <a:ln w="6350" cap="flat" cmpd="sng" algn="ctr">
            <a:solidFill>
              <a:srgbClr val="BFBFBF"/>
            </a:solidFill>
            <a:prstDash val="solid"/>
            <a:miter lim="800000"/>
          </a:ln>
          <a:effectLst/>
        </p:spPr>
      </p:cxnSp>
      <p:cxnSp>
        <p:nvCxnSpPr>
          <p:cNvPr id="7" name="Connecteur droit 6">
            <a:extLst>
              <a:ext uri="{FF2B5EF4-FFF2-40B4-BE49-F238E27FC236}">
                <a16:creationId xmlns:a16="http://schemas.microsoft.com/office/drawing/2014/main" id="{ABED3B20-5863-4F27-BE6D-57E4697D1627}"/>
              </a:ext>
            </a:extLst>
          </p:cNvPr>
          <p:cNvCxnSpPr>
            <a:cxnSpLocks/>
          </p:cNvCxnSpPr>
          <p:nvPr userDrawn="1"/>
        </p:nvCxnSpPr>
        <p:spPr>
          <a:xfrm>
            <a:off x="8504171" y="2816357"/>
            <a:ext cx="3060000" cy="0"/>
          </a:xfrm>
          <a:prstGeom prst="line">
            <a:avLst/>
          </a:prstGeom>
          <a:noFill/>
          <a:ln w="6350" cap="flat" cmpd="sng" algn="ctr">
            <a:solidFill>
              <a:srgbClr val="BFBFBF"/>
            </a:solidFill>
            <a:prstDash val="solid"/>
            <a:miter lim="800000"/>
          </a:ln>
          <a:effectLst/>
        </p:spPr>
      </p:cxnSp>
      <p:cxnSp>
        <p:nvCxnSpPr>
          <p:cNvPr id="8" name="Connecteur droit 7">
            <a:extLst>
              <a:ext uri="{FF2B5EF4-FFF2-40B4-BE49-F238E27FC236}">
                <a16:creationId xmlns:a16="http://schemas.microsoft.com/office/drawing/2014/main" id="{F1291BC9-EB7D-4137-A3FF-7A5404952030}"/>
              </a:ext>
            </a:extLst>
          </p:cNvPr>
          <p:cNvCxnSpPr>
            <a:cxnSpLocks/>
          </p:cNvCxnSpPr>
          <p:nvPr userDrawn="1"/>
        </p:nvCxnSpPr>
        <p:spPr>
          <a:xfrm>
            <a:off x="4538457" y="2816357"/>
            <a:ext cx="3096000" cy="0"/>
          </a:xfrm>
          <a:prstGeom prst="line">
            <a:avLst/>
          </a:prstGeom>
          <a:noFill/>
          <a:ln w="6350" cap="flat" cmpd="sng" algn="ctr">
            <a:solidFill>
              <a:srgbClr val="BFBFBF"/>
            </a:solidFill>
            <a:prstDash val="solid"/>
            <a:miter lim="800000"/>
          </a:ln>
          <a:effectLst/>
        </p:spPr>
      </p:cxnSp>
      <p:sp>
        <p:nvSpPr>
          <p:cNvPr id="10" name="Espace réservé du texte 6">
            <a:extLst>
              <a:ext uri="{FF2B5EF4-FFF2-40B4-BE49-F238E27FC236}">
                <a16:creationId xmlns:a16="http://schemas.microsoft.com/office/drawing/2014/main" id="{387A6163-DB73-4FC8-9AD7-65B1E2135A99}"/>
              </a:ext>
            </a:extLst>
          </p:cNvPr>
          <p:cNvSpPr>
            <a:spLocks noGrp="1"/>
          </p:cNvSpPr>
          <p:nvPr>
            <p:ph type="body" sz="quarter" idx="12" hasCustomPrompt="1"/>
          </p:nvPr>
        </p:nvSpPr>
        <p:spPr>
          <a:xfrm>
            <a:off x="597639" y="3027105"/>
            <a:ext cx="3075716" cy="2964262"/>
          </a:xfrm>
          <a:prstGeom prst="rect">
            <a:avLst/>
          </a:prstGeom>
        </p:spPr>
        <p:txBody>
          <a:bodyPr>
            <a:noAutofit/>
          </a:bodyPr>
          <a:lstStyle>
            <a:lvl1pPr marL="0" indent="0">
              <a:buNone/>
              <a:defRPr lang="fr-FR" sz="900" kern="1200" spc="8"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1" name="Espace réservé du texte 6">
            <a:extLst>
              <a:ext uri="{FF2B5EF4-FFF2-40B4-BE49-F238E27FC236}">
                <a16:creationId xmlns:a16="http://schemas.microsoft.com/office/drawing/2014/main" id="{59E5B409-64EF-4BB9-AFA2-5EDFB4115FF1}"/>
              </a:ext>
            </a:extLst>
          </p:cNvPr>
          <p:cNvSpPr>
            <a:spLocks noGrp="1"/>
          </p:cNvSpPr>
          <p:nvPr>
            <p:ph type="body" sz="quarter" idx="13" hasCustomPrompt="1"/>
          </p:nvPr>
        </p:nvSpPr>
        <p:spPr>
          <a:xfrm>
            <a:off x="4547930" y="3027105"/>
            <a:ext cx="3075716" cy="2964262"/>
          </a:xfrm>
          <a:prstGeom prst="rect">
            <a:avLst/>
          </a:prstGeom>
        </p:spPr>
        <p:txBody>
          <a:bodyPr>
            <a:noAutofit/>
          </a:bodyPr>
          <a:lstStyle>
            <a:lvl1pPr marL="0" indent="0">
              <a:buNone/>
              <a:defRPr lang="fr-FR" sz="900" kern="1200" spc="8"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2" name="Espace réservé du texte 6">
            <a:extLst>
              <a:ext uri="{FF2B5EF4-FFF2-40B4-BE49-F238E27FC236}">
                <a16:creationId xmlns:a16="http://schemas.microsoft.com/office/drawing/2014/main" id="{5509833E-F785-445C-87E6-64133CC8A9A5}"/>
              </a:ext>
            </a:extLst>
          </p:cNvPr>
          <p:cNvSpPr>
            <a:spLocks noGrp="1"/>
          </p:cNvSpPr>
          <p:nvPr>
            <p:ph type="body" sz="quarter" idx="14" hasCustomPrompt="1"/>
          </p:nvPr>
        </p:nvSpPr>
        <p:spPr>
          <a:xfrm>
            <a:off x="8498219" y="3027105"/>
            <a:ext cx="3075716" cy="2964262"/>
          </a:xfrm>
          <a:prstGeom prst="rect">
            <a:avLst/>
          </a:prstGeom>
        </p:spPr>
        <p:txBody>
          <a:bodyPr>
            <a:noAutofit/>
          </a:bodyPr>
          <a:lstStyle>
            <a:lvl1pPr marL="0" indent="0">
              <a:buNone/>
              <a:defRPr lang="fr-FR" sz="900" kern="1200" spc="8"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3" name="Espace réservé du contenu 12"/>
          <p:cNvSpPr>
            <a:spLocks noGrp="1"/>
          </p:cNvSpPr>
          <p:nvPr>
            <p:ph sz="quarter" idx="16"/>
          </p:nvPr>
        </p:nvSpPr>
        <p:spPr>
          <a:xfrm>
            <a:off x="596901" y="1433015"/>
            <a:ext cx="10977563" cy="1168672"/>
          </a:xfrm>
          <a:prstGeom prst="rect">
            <a:avLst/>
          </a:prstGeom>
        </p:spPr>
        <p:txBody>
          <a:bodyPr>
            <a:noAutofit/>
          </a:bodyPr>
          <a:lstStyle>
            <a:lvl1pPr>
              <a:defRPr/>
            </a:lvl1pPr>
            <a:lvl2pPr>
              <a:defRPr/>
            </a:lvl2pPr>
            <a:lvl3pPr>
              <a:defRPr/>
            </a:lvl3pPr>
            <a:lvl4pPr>
              <a:defRPr/>
            </a:lvl4pPr>
            <a:lvl5pPr>
              <a:defRPr/>
            </a:lvl5pPr>
          </a:lstStyle>
          <a:p>
            <a:r>
              <a:rPr lang="en-US"/>
              <a:t>Click to edit Master text styles</a:t>
            </a:r>
          </a:p>
          <a:p>
            <a:pPr lvl="1"/>
            <a:r>
              <a:rPr lang="en-US"/>
              <a:t>Second level</a:t>
            </a:r>
          </a:p>
          <a:p>
            <a:pPr lvl="2"/>
            <a:r>
              <a:rPr lang="en-US"/>
              <a:t>Third level</a:t>
            </a:r>
          </a:p>
        </p:txBody>
      </p:sp>
      <p:sp>
        <p:nvSpPr>
          <p:cNvPr id="18" name="Espace réservé du numéro de diapositive 17"/>
          <p:cNvSpPr>
            <a:spLocks noGrp="1"/>
          </p:cNvSpPr>
          <p:nvPr>
            <p:ph type="sldNum" sz="quarter" idx="17"/>
          </p:nvPr>
        </p:nvSpPr>
        <p:spPr/>
        <p:txBody>
          <a:bodyPr/>
          <a:lstStyle/>
          <a:p>
            <a:fld id="{87C45732-57C6-47E8-8AB1-020DA7EC54A6}" type="slidenum">
              <a:rPr lang="en-US" noProof="0" smtClean="0"/>
              <a:pPr/>
              <a:t>‹N°›</a:t>
            </a:fld>
            <a:endParaRPr lang="en-US" noProof="0"/>
          </a:p>
        </p:txBody>
      </p:sp>
      <p:sp>
        <p:nvSpPr>
          <p:cNvPr id="15"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cxnSp>
        <p:nvCxnSpPr>
          <p:cNvPr id="16" name="Connecteur droit 15">
            <a:extLst>
              <a:ext uri="{FF2B5EF4-FFF2-40B4-BE49-F238E27FC236}">
                <a16:creationId xmlns:a16="http://schemas.microsoft.com/office/drawing/2014/main" id="{E3EADC75-143E-4DFE-8720-9154DCF43A8C}"/>
              </a:ext>
            </a:extLst>
          </p:cNvPr>
          <p:cNvCxnSpPr/>
          <p:nvPr userDrawn="1"/>
        </p:nvCxnSpPr>
        <p:spPr>
          <a:xfrm>
            <a:off x="9717209" y="0"/>
            <a:ext cx="1852375"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7" name="Espace réservé du texte 26">
            <a:extLst>
              <a:ext uri="{FF2B5EF4-FFF2-40B4-BE49-F238E27FC236}">
                <a16:creationId xmlns:a16="http://schemas.microsoft.com/office/drawing/2014/main" id="{86878C01-8FEF-4CEB-979C-ED19E926CEC3}"/>
              </a:ext>
            </a:extLst>
          </p:cNvPr>
          <p:cNvSpPr>
            <a:spLocks noGrp="1"/>
          </p:cNvSpPr>
          <p:nvPr>
            <p:ph type="body" sz="quarter" idx="18" hasCustomPrompt="1"/>
          </p:nvPr>
        </p:nvSpPr>
        <p:spPr>
          <a:xfrm>
            <a:off x="9717209" y="0"/>
            <a:ext cx="1852375" cy="456232"/>
          </a:xfrm>
          <a:prstGeom prst="rect">
            <a:avLst/>
          </a:prstGeom>
        </p:spPr>
        <p:txBody>
          <a:bodyPr anchor="ctr">
            <a:noAutofit/>
          </a:bodyPr>
          <a:lstStyle>
            <a:lvl1pPr marL="0" indent="0" algn="ctr">
              <a:buNone/>
              <a:defRPr sz="900" b="1">
                <a:solidFill>
                  <a:schemeClr val="tx1"/>
                </a:solidFill>
              </a:defRPr>
            </a:lvl1pPr>
          </a:lstStyle>
          <a:p>
            <a:pPr lvl="0"/>
            <a:r>
              <a:rPr lang="en-US" noProof="0"/>
              <a:t>Marks</a:t>
            </a:r>
          </a:p>
        </p:txBody>
      </p:sp>
    </p:spTree>
    <p:extLst>
      <p:ext uri="{BB962C8B-B14F-4D97-AF65-F5344CB8AC3E}">
        <p14:creationId xmlns:p14="http://schemas.microsoft.com/office/powerpoint/2010/main" val="25018679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6">
    <p:spTree>
      <p:nvGrpSpPr>
        <p:cNvPr id="1" name=""/>
        <p:cNvGrpSpPr/>
        <p:nvPr/>
      </p:nvGrpSpPr>
      <p:grpSpPr>
        <a:xfrm>
          <a:off x="0" y="0"/>
          <a:ext cx="0" cy="0"/>
          <a:chOff x="0" y="0"/>
          <a:chExt cx="0" cy="0"/>
        </a:xfrm>
      </p:grpSpPr>
      <p:cxnSp>
        <p:nvCxnSpPr>
          <p:cNvPr id="19" name="Connecteur droit 18">
            <a:extLst>
              <a:ext uri="{FF2B5EF4-FFF2-40B4-BE49-F238E27FC236}">
                <a16:creationId xmlns:a16="http://schemas.microsoft.com/office/drawing/2014/main" id="{43BFB9DC-6C84-4099-98B2-EBC1B2676EF8}"/>
              </a:ext>
            </a:extLst>
          </p:cNvPr>
          <p:cNvCxnSpPr>
            <a:cxnSpLocks/>
          </p:cNvCxnSpPr>
          <p:nvPr userDrawn="1"/>
        </p:nvCxnSpPr>
        <p:spPr>
          <a:xfrm>
            <a:off x="887107" y="1860020"/>
            <a:ext cx="4991065" cy="0"/>
          </a:xfrm>
          <a:prstGeom prst="line">
            <a:avLst/>
          </a:prstGeom>
          <a:noFill/>
          <a:ln w="6350" cap="flat" cmpd="sng" algn="ctr">
            <a:solidFill>
              <a:srgbClr val="BFBFBF"/>
            </a:solidFill>
            <a:prstDash val="solid"/>
            <a:miter lim="800000"/>
          </a:ln>
          <a:effectLst/>
        </p:spPr>
      </p:cxnSp>
      <p:sp>
        <p:nvSpPr>
          <p:cNvPr id="6" name="Espace réservé du numéro de diapositive 5"/>
          <p:cNvSpPr>
            <a:spLocks noGrp="1"/>
          </p:cNvSpPr>
          <p:nvPr>
            <p:ph type="sldNum" sz="quarter" idx="21"/>
          </p:nvPr>
        </p:nvSpPr>
        <p:spPr/>
        <p:txBody>
          <a:bodyPr/>
          <a:lstStyle/>
          <a:p>
            <a:fld id="{87C45732-57C6-47E8-8AB1-020DA7EC54A6}" type="slidenum">
              <a:rPr lang="en-US" noProof="0" smtClean="0"/>
              <a:pPr/>
              <a:t>‹N°›</a:t>
            </a:fld>
            <a:endParaRPr lang="en-US" noProof="0"/>
          </a:p>
        </p:txBody>
      </p:sp>
      <p:sp>
        <p:nvSpPr>
          <p:cNvPr id="20" name="Espace réservé du texte 8"/>
          <p:cNvSpPr>
            <a:spLocks noGrp="1"/>
          </p:cNvSpPr>
          <p:nvPr>
            <p:ph type="body" sz="quarter" idx="22" hasCustomPrompt="1"/>
          </p:nvPr>
        </p:nvSpPr>
        <p:spPr>
          <a:xfrm>
            <a:off x="887107" y="1430391"/>
            <a:ext cx="4991065" cy="259806"/>
          </a:xfrm>
          <a:prstGeom prst="rect">
            <a:avLst/>
          </a:prstGeom>
        </p:spPr>
        <p:txBody>
          <a:bodyPr>
            <a:noAutofit/>
          </a:bodyPr>
          <a:lstStyle>
            <a:lvl1pPr marL="0" indent="0" algn="ctr">
              <a:buNone/>
              <a:defRPr sz="1050" b="1" baseline="0">
                <a:solidFill>
                  <a:schemeClr val="accent1"/>
                </a:solidFill>
              </a:defRPr>
            </a:lvl1pPr>
          </a:lstStyle>
          <a:p>
            <a:pPr lvl="0"/>
            <a:r>
              <a:rPr lang="en-US" noProof="0"/>
              <a:t>LOREM IPSUM</a:t>
            </a:r>
          </a:p>
        </p:txBody>
      </p:sp>
      <p:sp>
        <p:nvSpPr>
          <p:cNvPr id="23" name="Espace réservé du texte 8"/>
          <p:cNvSpPr>
            <a:spLocks noGrp="1"/>
          </p:cNvSpPr>
          <p:nvPr>
            <p:ph type="body" sz="quarter" idx="23" hasCustomPrompt="1"/>
          </p:nvPr>
        </p:nvSpPr>
        <p:spPr>
          <a:xfrm>
            <a:off x="887106" y="2075513"/>
            <a:ext cx="4991065" cy="3124287"/>
          </a:xfrm>
          <a:prstGeom prst="rect">
            <a:avLst/>
          </a:prstGeom>
        </p:spPr>
        <p:txBody>
          <a:bodyPr>
            <a:noAutofit/>
          </a:bodyPr>
          <a:lstStyle>
            <a:lvl1pPr marL="0" indent="0">
              <a:lnSpc>
                <a:spcPct val="100000"/>
              </a:lnSpc>
              <a:buNone/>
              <a:defRPr sz="900" b="0" baseline="0">
                <a:solidFill>
                  <a:schemeClr val="tx2"/>
                </a:solidFill>
              </a:defRPr>
            </a:lvl1pPr>
          </a:lstStyle>
          <a:p>
            <a:pPr lvl="0"/>
            <a:r>
              <a:rPr lang="en-US" noProof="0"/>
              <a:t>Lorem ipsum dolor sit amet, consectetur adipiscing elit, sed do eiusmod tempor incididunt ut labore et dolore magna aliqua.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p:txBody>
      </p:sp>
      <p:sp>
        <p:nvSpPr>
          <p:cNvPr id="27" name="Espace réservé du texte 8"/>
          <p:cNvSpPr>
            <a:spLocks noGrp="1"/>
          </p:cNvSpPr>
          <p:nvPr>
            <p:ph type="body" sz="quarter" idx="26" hasCustomPrompt="1"/>
          </p:nvPr>
        </p:nvSpPr>
        <p:spPr>
          <a:xfrm>
            <a:off x="887104" y="5481962"/>
            <a:ext cx="10343261" cy="760087"/>
          </a:xfrm>
          <a:prstGeom prst="roundRect">
            <a:avLst>
              <a:gd name="adj" fmla="val 50000"/>
            </a:avLst>
          </a:prstGeom>
          <a:ln w="28575">
            <a:solidFill>
              <a:schemeClr val="accent1"/>
            </a:solidFill>
          </a:ln>
        </p:spPr>
        <p:txBody>
          <a:bodyPr>
            <a:noAutofit/>
          </a:bodyPr>
          <a:lstStyle>
            <a:lvl1pPr marL="0" indent="0" algn="ctr">
              <a:spcBef>
                <a:spcPts val="0"/>
              </a:spcBef>
              <a:buNone/>
              <a:defRPr sz="1200" b="0" baseline="0">
                <a:solidFill>
                  <a:schemeClr val="accent1"/>
                </a:solidFill>
              </a:defRPr>
            </a:lvl1pPr>
          </a:lstStyle>
          <a:p>
            <a:pPr lvl="0"/>
            <a:r>
              <a:rPr lang="en-US" noProof="0"/>
              <a:t>Lorem ipsum dolor sit amet, consectetur adipiscing elit, sed do eiusmod tempor incididunt </a:t>
            </a:r>
          </a:p>
          <a:p>
            <a:pPr lvl="0"/>
            <a:r>
              <a:rPr lang="en-US" noProof="0"/>
              <a:t>ut labore et dolore magna</a:t>
            </a:r>
          </a:p>
        </p:txBody>
      </p:sp>
      <p:sp>
        <p:nvSpPr>
          <p:cNvPr id="14"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cxnSp>
        <p:nvCxnSpPr>
          <p:cNvPr id="22" name="Connecteur droit 21">
            <a:extLst>
              <a:ext uri="{FF2B5EF4-FFF2-40B4-BE49-F238E27FC236}">
                <a16:creationId xmlns:a16="http://schemas.microsoft.com/office/drawing/2014/main" id="{43BFB9DC-6C84-4099-98B2-EBC1B2676EF8}"/>
              </a:ext>
            </a:extLst>
          </p:cNvPr>
          <p:cNvCxnSpPr>
            <a:cxnSpLocks/>
          </p:cNvCxnSpPr>
          <p:nvPr userDrawn="1"/>
        </p:nvCxnSpPr>
        <p:spPr>
          <a:xfrm>
            <a:off x="6239305" y="1860020"/>
            <a:ext cx="4991065" cy="0"/>
          </a:xfrm>
          <a:prstGeom prst="line">
            <a:avLst/>
          </a:prstGeom>
          <a:noFill/>
          <a:ln w="6350" cap="flat" cmpd="sng" algn="ctr">
            <a:solidFill>
              <a:srgbClr val="BFBFBF"/>
            </a:solidFill>
            <a:prstDash val="solid"/>
            <a:miter lim="800000"/>
          </a:ln>
          <a:effectLst/>
        </p:spPr>
      </p:cxnSp>
      <p:sp>
        <p:nvSpPr>
          <p:cNvPr id="24" name="Espace réservé du texte 8"/>
          <p:cNvSpPr>
            <a:spLocks noGrp="1"/>
          </p:cNvSpPr>
          <p:nvPr>
            <p:ph type="body" sz="quarter" idx="27" hasCustomPrompt="1"/>
          </p:nvPr>
        </p:nvSpPr>
        <p:spPr>
          <a:xfrm>
            <a:off x="6239305" y="1430391"/>
            <a:ext cx="4991065" cy="259806"/>
          </a:xfrm>
          <a:prstGeom prst="rect">
            <a:avLst/>
          </a:prstGeom>
        </p:spPr>
        <p:txBody>
          <a:bodyPr>
            <a:noAutofit/>
          </a:bodyPr>
          <a:lstStyle>
            <a:lvl1pPr marL="0" indent="0" algn="ctr">
              <a:buNone/>
              <a:defRPr sz="1050" b="1" baseline="0">
                <a:solidFill>
                  <a:schemeClr val="accent1"/>
                </a:solidFill>
              </a:defRPr>
            </a:lvl1pPr>
          </a:lstStyle>
          <a:p>
            <a:pPr lvl="0"/>
            <a:r>
              <a:rPr lang="en-US" noProof="0"/>
              <a:t>LOREM IPSUM</a:t>
            </a:r>
          </a:p>
        </p:txBody>
      </p:sp>
      <p:sp>
        <p:nvSpPr>
          <p:cNvPr id="28" name="Espace réservé du texte 8"/>
          <p:cNvSpPr>
            <a:spLocks noGrp="1"/>
          </p:cNvSpPr>
          <p:nvPr>
            <p:ph type="body" sz="quarter" idx="28" hasCustomPrompt="1"/>
          </p:nvPr>
        </p:nvSpPr>
        <p:spPr>
          <a:xfrm>
            <a:off x="6239304" y="2075513"/>
            <a:ext cx="4991065" cy="3124287"/>
          </a:xfrm>
          <a:prstGeom prst="rect">
            <a:avLst/>
          </a:prstGeom>
        </p:spPr>
        <p:txBody>
          <a:bodyPr>
            <a:noAutofit/>
          </a:bodyPr>
          <a:lstStyle>
            <a:lvl1pPr marL="0" indent="0">
              <a:lnSpc>
                <a:spcPct val="100000"/>
              </a:lnSpc>
              <a:buNone/>
              <a:defRPr sz="900" b="0" baseline="0">
                <a:solidFill>
                  <a:schemeClr val="tx2"/>
                </a:solidFill>
              </a:defRPr>
            </a:lvl1pPr>
          </a:lstStyle>
          <a:p>
            <a:pPr lvl="0"/>
            <a:r>
              <a:rPr lang="en-US" noProof="0"/>
              <a:t>Lorem ipsum dolor sit amet, consectetur adipiscing elit, sed do eiusmod tempor incididunt ut labore et dolore magna aliqua.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p:txBody>
      </p:sp>
    </p:spTree>
    <p:extLst>
      <p:ext uri="{BB962C8B-B14F-4D97-AF65-F5344CB8AC3E}">
        <p14:creationId xmlns:p14="http://schemas.microsoft.com/office/powerpoint/2010/main" val="161619173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6 with mark">
    <p:spTree>
      <p:nvGrpSpPr>
        <p:cNvPr id="1" name=""/>
        <p:cNvGrpSpPr/>
        <p:nvPr/>
      </p:nvGrpSpPr>
      <p:grpSpPr>
        <a:xfrm>
          <a:off x="0" y="0"/>
          <a:ext cx="0" cy="0"/>
          <a:chOff x="0" y="0"/>
          <a:chExt cx="0" cy="0"/>
        </a:xfrm>
      </p:grpSpPr>
      <p:cxnSp>
        <p:nvCxnSpPr>
          <p:cNvPr id="19" name="Connecteur droit 18">
            <a:extLst>
              <a:ext uri="{FF2B5EF4-FFF2-40B4-BE49-F238E27FC236}">
                <a16:creationId xmlns:a16="http://schemas.microsoft.com/office/drawing/2014/main" id="{43BFB9DC-6C84-4099-98B2-EBC1B2676EF8}"/>
              </a:ext>
            </a:extLst>
          </p:cNvPr>
          <p:cNvCxnSpPr>
            <a:cxnSpLocks/>
          </p:cNvCxnSpPr>
          <p:nvPr userDrawn="1"/>
        </p:nvCxnSpPr>
        <p:spPr>
          <a:xfrm>
            <a:off x="887107" y="1860020"/>
            <a:ext cx="4991065" cy="0"/>
          </a:xfrm>
          <a:prstGeom prst="line">
            <a:avLst/>
          </a:prstGeom>
          <a:noFill/>
          <a:ln w="6350" cap="flat" cmpd="sng" algn="ctr">
            <a:solidFill>
              <a:srgbClr val="BFBFBF"/>
            </a:solidFill>
            <a:prstDash val="solid"/>
            <a:miter lim="800000"/>
          </a:ln>
          <a:effectLst/>
        </p:spPr>
      </p:cxnSp>
      <p:sp>
        <p:nvSpPr>
          <p:cNvPr id="6" name="Espace réservé du numéro de diapositive 5"/>
          <p:cNvSpPr>
            <a:spLocks noGrp="1"/>
          </p:cNvSpPr>
          <p:nvPr>
            <p:ph type="sldNum" sz="quarter" idx="21"/>
          </p:nvPr>
        </p:nvSpPr>
        <p:spPr/>
        <p:txBody>
          <a:bodyPr/>
          <a:lstStyle/>
          <a:p>
            <a:fld id="{87C45732-57C6-47E8-8AB1-020DA7EC54A6}" type="slidenum">
              <a:rPr lang="en-US" noProof="0" smtClean="0"/>
              <a:pPr/>
              <a:t>‹N°›</a:t>
            </a:fld>
            <a:endParaRPr lang="en-US" noProof="0"/>
          </a:p>
        </p:txBody>
      </p:sp>
      <p:sp>
        <p:nvSpPr>
          <p:cNvPr id="20" name="Espace réservé du texte 8"/>
          <p:cNvSpPr>
            <a:spLocks noGrp="1"/>
          </p:cNvSpPr>
          <p:nvPr>
            <p:ph type="body" sz="quarter" idx="22" hasCustomPrompt="1"/>
          </p:nvPr>
        </p:nvSpPr>
        <p:spPr>
          <a:xfrm>
            <a:off x="887107" y="1430391"/>
            <a:ext cx="4991065" cy="259806"/>
          </a:xfrm>
          <a:prstGeom prst="rect">
            <a:avLst/>
          </a:prstGeom>
        </p:spPr>
        <p:txBody>
          <a:bodyPr>
            <a:noAutofit/>
          </a:bodyPr>
          <a:lstStyle>
            <a:lvl1pPr marL="0" indent="0" algn="ctr">
              <a:buNone/>
              <a:defRPr sz="1050" b="1" baseline="0">
                <a:solidFill>
                  <a:schemeClr val="accent1"/>
                </a:solidFill>
              </a:defRPr>
            </a:lvl1pPr>
          </a:lstStyle>
          <a:p>
            <a:pPr lvl="0"/>
            <a:r>
              <a:rPr lang="en-US" noProof="0"/>
              <a:t>LOREM IPSUM</a:t>
            </a:r>
          </a:p>
        </p:txBody>
      </p:sp>
      <p:sp>
        <p:nvSpPr>
          <p:cNvPr id="23" name="Espace réservé du texte 8"/>
          <p:cNvSpPr>
            <a:spLocks noGrp="1"/>
          </p:cNvSpPr>
          <p:nvPr>
            <p:ph type="body" sz="quarter" idx="23" hasCustomPrompt="1"/>
          </p:nvPr>
        </p:nvSpPr>
        <p:spPr>
          <a:xfrm>
            <a:off x="887106" y="2075513"/>
            <a:ext cx="4991065" cy="3124287"/>
          </a:xfrm>
          <a:prstGeom prst="rect">
            <a:avLst/>
          </a:prstGeom>
        </p:spPr>
        <p:txBody>
          <a:bodyPr>
            <a:noAutofit/>
          </a:bodyPr>
          <a:lstStyle>
            <a:lvl1pPr marL="0" indent="0">
              <a:lnSpc>
                <a:spcPct val="100000"/>
              </a:lnSpc>
              <a:buNone/>
              <a:defRPr sz="900" b="0" baseline="0">
                <a:solidFill>
                  <a:schemeClr val="tx2"/>
                </a:solidFill>
              </a:defRPr>
            </a:lvl1pPr>
          </a:lstStyle>
          <a:p>
            <a:pPr lvl="0"/>
            <a:r>
              <a:rPr lang="en-US" noProof="0"/>
              <a:t>Lorem ipsum dolor sit amet, consectetur adipiscing elit, sed do eiusmod tempor incididunt ut labore et dolore magna aliqua.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p:txBody>
      </p:sp>
      <p:sp>
        <p:nvSpPr>
          <p:cNvPr id="27" name="Espace réservé du texte 8"/>
          <p:cNvSpPr>
            <a:spLocks noGrp="1"/>
          </p:cNvSpPr>
          <p:nvPr>
            <p:ph type="body" sz="quarter" idx="26" hasCustomPrompt="1"/>
          </p:nvPr>
        </p:nvSpPr>
        <p:spPr>
          <a:xfrm>
            <a:off x="887104" y="5481962"/>
            <a:ext cx="10343261" cy="760087"/>
          </a:xfrm>
          <a:prstGeom prst="roundRect">
            <a:avLst>
              <a:gd name="adj" fmla="val 50000"/>
            </a:avLst>
          </a:prstGeom>
          <a:ln w="28575">
            <a:solidFill>
              <a:schemeClr val="accent1"/>
            </a:solidFill>
          </a:ln>
        </p:spPr>
        <p:txBody>
          <a:bodyPr>
            <a:noAutofit/>
          </a:bodyPr>
          <a:lstStyle>
            <a:lvl1pPr marL="0" indent="0" algn="ctr">
              <a:spcBef>
                <a:spcPts val="0"/>
              </a:spcBef>
              <a:buNone/>
              <a:defRPr sz="1200" b="0" baseline="0">
                <a:solidFill>
                  <a:schemeClr val="accent1"/>
                </a:solidFill>
              </a:defRPr>
            </a:lvl1pPr>
          </a:lstStyle>
          <a:p>
            <a:pPr lvl="0"/>
            <a:r>
              <a:rPr lang="en-US" noProof="0"/>
              <a:t>Lorem ipsum dolor sit amet, consectetur adipiscing elit, sed do eiusmod tempor incididunt </a:t>
            </a:r>
          </a:p>
          <a:p>
            <a:pPr lvl="0"/>
            <a:r>
              <a:rPr lang="en-US" noProof="0"/>
              <a:t>ut labore et dolore magna</a:t>
            </a:r>
          </a:p>
        </p:txBody>
      </p:sp>
      <p:sp>
        <p:nvSpPr>
          <p:cNvPr id="14"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cxnSp>
        <p:nvCxnSpPr>
          <p:cNvPr id="15" name="Connecteur droit 14">
            <a:extLst>
              <a:ext uri="{FF2B5EF4-FFF2-40B4-BE49-F238E27FC236}">
                <a16:creationId xmlns:a16="http://schemas.microsoft.com/office/drawing/2014/main" id="{E3EADC75-143E-4DFE-8720-9154DCF43A8C}"/>
              </a:ext>
            </a:extLst>
          </p:cNvPr>
          <p:cNvCxnSpPr/>
          <p:nvPr userDrawn="1"/>
        </p:nvCxnSpPr>
        <p:spPr>
          <a:xfrm>
            <a:off x="9717209" y="0"/>
            <a:ext cx="1852375"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6" name="Espace réservé du texte 26">
            <a:extLst>
              <a:ext uri="{FF2B5EF4-FFF2-40B4-BE49-F238E27FC236}">
                <a16:creationId xmlns:a16="http://schemas.microsoft.com/office/drawing/2014/main" id="{86878C01-8FEF-4CEB-979C-ED19E926CEC3}"/>
              </a:ext>
            </a:extLst>
          </p:cNvPr>
          <p:cNvSpPr>
            <a:spLocks noGrp="1"/>
          </p:cNvSpPr>
          <p:nvPr>
            <p:ph type="body" sz="quarter" idx="18" hasCustomPrompt="1"/>
          </p:nvPr>
        </p:nvSpPr>
        <p:spPr>
          <a:xfrm>
            <a:off x="9717209" y="0"/>
            <a:ext cx="1852375" cy="456232"/>
          </a:xfrm>
          <a:prstGeom prst="rect">
            <a:avLst/>
          </a:prstGeom>
        </p:spPr>
        <p:txBody>
          <a:bodyPr anchor="ctr">
            <a:noAutofit/>
          </a:bodyPr>
          <a:lstStyle>
            <a:lvl1pPr marL="0" indent="0" algn="ctr">
              <a:buNone/>
              <a:defRPr sz="900" b="1">
                <a:solidFill>
                  <a:schemeClr val="tx1"/>
                </a:solidFill>
              </a:defRPr>
            </a:lvl1pPr>
          </a:lstStyle>
          <a:p>
            <a:pPr lvl="0"/>
            <a:r>
              <a:rPr lang="en-US" noProof="0"/>
              <a:t>Marks</a:t>
            </a:r>
          </a:p>
        </p:txBody>
      </p:sp>
      <p:cxnSp>
        <p:nvCxnSpPr>
          <p:cNvPr id="22" name="Connecteur droit 21">
            <a:extLst>
              <a:ext uri="{FF2B5EF4-FFF2-40B4-BE49-F238E27FC236}">
                <a16:creationId xmlns:a16="http://schemas.microsoft.com/office/drawing/2014/main" id="{43BFB9DC-6C84-4099-98B2-EBC1B2676EF8}"/>
              </a:ext>
            </a:extLst>
          </p:cNvPr>
          <p:cNvCxnSpPr>
            <a:cxnSpLocks/>
          </p:cNvCxnSpPr>
          <p:nvPr userDrawn="1"/>
        </p:nvCxnSpPr>
        <p:spPr>
          <a:xfrm>
            <a:off x="6239305" y="1860020"/>
            <a:ext cx="4991065" cy="0"/>
          </a:xfrm>
          <a:prstGeom prst="line">
            <a:avLst/>
          </a:prstGeom>
          <a:noFill/>
          <a:ln w="6350" cap="flat" cmpd="sng" algn="ctr">
            <a:solidFill>
              <a:srgbClr val="BFBFBF"/>
            </a:solidFill>
            <a:prstDash val="solid"/>
            <a:miter lim="800000"/>
          </a:ln>
          <a:effectLst/>
        </p:spPr>
      </p:cxnSp>
      <p:sp>
        <p:nvSpPr>
          <p:cNvPr id="24" name="Espace réservé du texte 8"/>
          <p:cNvSpPr>
            <a:spLocks noGrp="1"/>
          </p:cNvSpPr>
          <p:nvPr>
            <p:ph type="body" sz="quarter" idx="27" hasCustomPrompt="1"/>
          </p:nvPr>
        </p:nvSpPr>
        <p:spPr>
          <a:xfrm>
            <a:off x="6239305" y="1430391"/>
            <a:ext cx="4991065" cy="259806"/>
          </a:xfrm>
          <a:prstGeom prst="rect">
            <a:avLst/>
          </a:prstGeom>
        </p:spPr>
        <p:txBody>
          <a:bodyPr>
            <a:noAutofit/>
          </a:bodyPr>
          <a:lstStyle>
            <a:lvl1pPr marL="0" indent="0" algn="ctr">
              <a:buNone/>
              <a:defRPr sz="1050" b="1" baseline="0">
                <a:solidFill>
                  <a:schemeClr val="accent1"/>
                </a:solidFill>
              </a:defRPr>
            </a:lvl1pPr>
          </a:lstStyle>
          <a:p>
            <a:pPr lvl="0"/>
            <a:r>
              <a:rPr lang="en-US" noProof="0"/>
              <a:t>LOREM IPSUM</a:t>
            </a:r>
          </a:p>
        </p:txBody>
      </p:sp>
      <p:sp>
        <p:nvSpPr>
          <p:cNvPr id="28" name="Espace réservé du texte 8"/>
          <p:cNvSpPr>
            <a:spLocks noGrp="1"/>
          </p:cNvSpPr>
          <p:nvPr>
            <p:ph type="body" sz="quarter" idx="28" hasCustomPrompt="1"/>
          </p:nvPr>
        </p:nvSpPr>
        <p:spPr>
          <a:xfrm>
            <a:off x="6239304" y="2075513"/>
            <a:ext cx="4991065" cy="3124287"/>
          </a:xfrm>
          <a:prstGeom prst="rect">
            <a:avLst/>
          </a:prstGeom>
        </p:spPr>
        <p:txBody>
          <a:bodyPr>
            <a:noAutofit/>
          </a:bodyPr>
          <a:lstStyle>
            <a:lvl1pPr marL="0" indent="0">
              <a:lnSpc>
                <a:spcPct val="100000"/>
              </a:lnSpc>
              <a:buNone/>
              <a:defRPr sz="900" b="0" baseline="0">
                <a:solidFill>
                  <a:schemeClr val="tx2"/>
                </a:solidFill>
              </a:defRPr>
            </a:lvl1pPr>
          </a:lstStyle>
          <a:p>
            <a:pPr lvl="0"/>
            <a:r>
              <a:rPr lang="en-US" noProof="0"/>
              <a:t>Lorem ipsum dolor sit amet, consectetur adipiscing elit, sed do eiusmod tempor incididunt ut labore et dolore magna aliqua.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p:txBody>
      </p:sp>
    </p:spTree>
    <p:extLst>
      <p:ext uri="{BB962C8B-B14F-4D97-AF65-F5344CB8AC3E}">
        <p14:creationId xmlns:p14="http://schemas.microsoft.com/office/powerpoint/2010/main" val="180261580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redentials - short">
    <p:spTree>
      <p:nvGrpSpPr>
        <p:cNvPr id="1" name=""/>
        <p:cNvGrpSpPr/>
        <p:nvPr/>
      </p:nvGrpSpPr>
      <p:grpSpPr>
        <a:xfrm>
          <a:off x="0" y="0"/>
          <a:ext cx="0" cy="0"/>
          <a:chOff x="0" y="0"/>
          <a:chExt cx="0" cy="0"/>
        </a:xfrm>
      </p:grpSpPr>
      <p:cxnSp>
        <p:nvCxnSpPr>
          <p:cNvPr id="3" name="Connecteur droit 2">
            <a:extLst>
              <a:ext uri="{FF2B5EF4-FFF2-40B4-BE49-F238E27FC236}">
                <a16:creationId xmlns:a16="http://schemas.microsoft.com/office/drawing/2014/main" id="{1BA3CBB4-FDF0-4330-8FF6-CA6E503D9011}"/>
              </a:ext>
            </a:extLst>
          </p:cNvPr>
          <p:cNvCxnSpPr/>
          <p:nvPr userDrawn="1"/>
        </p:nvCxnSpPr>
        <p:spPr>
          <a:xfrm>
            <a:off x="1600115" y="1662443"/>
            <a:ext cx="9484649" cy="148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 name="Connecteur droit 3">
            <a:extLst>
              <a:ext uri="{FF2B5EF4-FFF2-40B4-BE49-F238E27FC236}">
                <a16:creationId xmlns:a16="http://schemas.microsoft.com/office/drawing/2014/main" id="{BCD8FF68-C0AE-4543-9A48-B6EF5EB2D6E2}"/>
              </a:ext>
            </a:extLst>
          </p:cNvPr>
          <p:cNvCxnSpPr/>
          <p:nvPr userDrawn="1"/>
        </p:nvCxnSpPr>
        <p:spPr>
          <a:xfrm>
            <a:off x="1600115" y="3360485"/>
            <a:ext cx="9484649" cy="1481"/>
          </a:xfrm>
          <a:prstGeom prst="line">
            <a:avLst/>
          </a:prstGeom>
          <a:ln w="9525">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5" name="Connecteur droit 4">
            <a:extLst>
              <a:ext uri="{FF2B5EF4-FFF2-40B4-BE49-F238E27FC236}">
                <a16:creationId xmlns:a16="http://schemas.microsoft.com/office/drawing/2014/main" id="{0CBC4B3E-4B7B-422A-8B59-35A0B55B1FDC}"/>
              </a:ext>
            </a:extLst>
          </p:cNvPr>
          <p:cNvCxnSpPr/>
          <p:nvPr userDrawn="1"/>
        </p:nvCxnSpPr>
        <p:spPr>
          <a:xfrm>
            <a:off x="1600115" y="4209507"/>
            <a:ext cx="9484649" cy="1481"/>
          </a:xfrm>
          <a:prstGeom prst="line">
            <a:avLst/>
          </a:prstGeom>
          <a:ln w="9525">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6" name="Connecteur droit 5">
            <a:extLst>
              <a:ext uri="{FF2B5EF4-FFF2-40B4-BE49-F238E27FC236}">
                <a16:creationId xmlns:a16="http://schemas.microsoft.com/office/drawing/2014/main" id="{D9635933-24EE-4854-88C6-BCD1CD4FFBBD}"/>
              </a:ext>
            </a:extLst>
          </p:cNvPr>
          <p:cNvCxnSpPr/>
          <p:nvPr userDrawn="1"/>
        </p:nvCxnSpPr>
        <p:spPr>
          <a:xfrm>
            <a:off x="1600115" y="5058528"/>
            <a:ext cx="9484649" cy="1481"/>
          </a:xfrm>
          <a:prstGeom prst="line">
            <a:avLst/>
          </a:prstGeom>
          <a:ln w="9525">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7" name="Connecteur droit 6">
            <a:extLst>
              <a:ext uri="{FF2B5EF4-FFF2-40B4-BE49-F238E27FC236}">
                <a16:creationId xmlns:a16="http://schemas.microsoft.com/office/drawing/2014/main" id="{BC0ED002-EF10-4658-BC2B-EC9A77BCEE77}"/>
              </a:ext>
            </a:extLst>
          </p:cNvPr>
          <p:cNvCxnSpPr/>
          <p:nvPr userDrawn="1"/>
        </p:nvCxnSpPr>
        <p:spPr>
          <a:xfrm>
            <a:off x="1600115" y="2511464"/>
            <a:ext cx="9484649" cy="1481"/>
          </a:xfrm>
          <a:prstGeom prst="line">
            <a:avLst/>
          </a:prstGeom>
          <a:ln w="9525">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8" name="Connecteur droit 7">
            <a:extLst>
              <a:ext uri="{FF2B5EF4-FFF2-40B4-BE49-F238E27FC236}">
                <a16:creationId xmlns:a16="http://schemas.microsoft.com/office/drawing/2014/main" id="{D45D336A-CD67-429E-9729-994472C64AE6}"/>
              </a:ext>
            </a:extLst>
          </p:cNvPr>
          <p:cNvCxnSpPr/>
          <p:nvPr userDrawn="1"/>
        </p:nvCxnSpPr>
        <p:spPr>
          <a:xfrm>
            <a:off x="1600115" y="5848598"/>
            <a:ext cx="9484649" cy="1481"/>
          </a:xfrm>
          <a:prstGeom prst="line">
            <a:avLst/>
          </a:prstGeom>
          <a:ln w="9525">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27" name="Espace réservé du texte 26">
            <a:extLst>
              <a:ext uri="{FF2B5EF4-FFF2-40B4-BE49-F238E27FC236}">
                <a16:creationId xmlns:a16="http://schemas.microsoft.com/office/drawing/2014/main" id="{3B440C2E-2793-42B2-B093-D3EF55A10521}"/>
              </a:ext>
            </a:extLst>
          </p:cNvPr>
          <p:cNvSpPr>
            <a:spLocks noGrp="1"/>
          </p:cNvSpPr>
          <p:nvPr>
            <p:ph type="body" sz="quarter" idx="11" hasCustomPrompt="1"/>
          </p:nvPr>
        </p:nvSpPr>
        <p:spPr>
          <a:xfrm>
            <a:off x="2797430" y="1818561"/>
            <a:ext cx="1224905" cy="565524"/>
          </a:xfrm>
          <a:prstGeom prst="rect">
            <a:avLst/>
          </a:prstGeom>
        </p:spPr>
        <p:txBody>
          <a:bodyPr anchor="ctr">
            <a:noAutofit/>
          </a:bodyPr>
          <a:lstStyle>
            <a:lvl1pPr marL="0" indent="0" algn="ctr">
              <a:buNone/>
              <a:defRPr sz="900">
                <a:solidFill>
                  <a:schemeClr val="tx2"/>
                </a:solidFill>
              </a:defRPr>
            </a:lvl1pPr>
          </a:lstStyle>
          <a:p>
            <a:pPr lvl="0"/>
            <a:r>
              <a:rPr lang="en-US" noProof="0"/>
              <a:t>Insert text</a:t>
            </a:r>
          </a:p>
        </p:txBody>
      </p:sp>
      <p:sp>
        <p:nvSpPr>
          <p:cNvPr id="28" name="Espace réservé du texte 26">
            <a:extLst>
              <a:ext uri="{FF2B5EF4-FFF2-40B4-BE49-F238E27FC236}">
                <a16:creationId xmlns:a16="http://schemas.microsoft.com/office/drawing/2014/main" id="{72C59D0F-5FAF-4A58-BFE5-6A997D3E1042}"/>
              </a:ext>
            </a:extLst>
          </p:cNvPr>
          <p:cNvSpPr>
            <a:spLocks noGrp="1"/>
          </p:cNvSpPr>
          <p:nvPr>
            <p:ph type="body" sz="quarter" idx="12" hasCustomPrompt="1"/>
          </p:nvPr>
        </p:nvSpPr>
        <p:spPr>
          <a:xfrm>
            <a:off x="4322089" y="1818565"/>
            <a:ext cx="5285267" cy="567005"/>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30" name="Espace réservé du texte 26">
            <a:extLst>
              <a:ext uri="{FF2B5EF4-FFF2-40B4-BE49-F238E27FC236}">
                <a16:creationId xmlns:a16="http://schemas.microsoft.com/office/drawing/2014/main" id="{78308968-8410-4044-AF0E-9EFFBD0A4662}"/>
              </a:ext>
            </a:extLst>
          </p:cNvPr>
          <p:cNvSpPr>
            <a:spLocks noGrp="1"/>
          </p:cNvSpPr>
          <p:nvPr>
            <p:ph type="body" sz="quarter" idx="13" hasCustomPrompt="1"/>
          </p:nvPr>
        </p:nvSpPr>
        <p:spPr>
          <a:xfrm>
            <a:off x="9867030" y="1818565"/>
            <a:ext cx="1224905" cy="564043"/>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31" name="Espace réservé du texte 26">
            <a:extLst>
              <a:ext uri="{FF2B5EF4-FFF2-40B4-BE49-F238E27FC236}">
                <a16:creationId xmlns:a16="http://schemas.microsoft.com/office/drawing/2014/main" id="{A7042C56-6AD7-44A0-AC8B-3FBC64F62BBA}"/>
              </a:ext>
            </a:extLst>
          </p:cNvPr>
          <p:cNvSpPr>
            <a:spLocks noGrp="1"/>
          </p:cNvSpPr>
          <p:nvPr>
            <p:ph type="body" sz="quarter" idx="14" hasCustomPrompt="1"/>
          </p:nvPr>
        </p:nvSpPr>
        <p:spPr>
          <a:xfrm>
            <a:off x="2790260" y="2682684"/>
            <a:ext cx="1224905" cy="565524"/>
          </a:xfrm>
          <a:prstGeom prst="rect">
            <a:avLst/>
          </a:prstGeom>
        </p:spPr>
        <p:txBody>
          <a:bodyPr anchor="ctr">
            <a:noAutofit/>
          </a:bodyPr>
          <a:lstStyle>
            <a:lvl1pPr marL="0" indent="0" algn="ctr">
              <a:buNone/>
              <a:defRPr sz="900">
                <a:solidFill>
                  <a:schemeClr val="tx2"/>
                </a:solidFill>
              </a:defRPr>
            </a:lvl1pPr>
          </a:lstStyle>
          <a:p>
            <a:pPr lvl="0"/>
            <a:r>
              <a:rPr lang="en-US" noProof="0"/>
              <a:t>Insert text</a:t>
            </a:r>
          </a:p>
        </p:txBody>
      </p:sp>
      <p:sp>
        <p:nvSpPr>
          <p:cNvPr id="32" name="Espace réservé du texte 26">
            <a:extLst>
              <a:ext uri="{FF2B5EF4-FFF2-40B4-BE49-F238E27FC236}">
                <a16:creationId xmlns:a16="http://schemas.microsoft.com/office/drawing/2014/main" id="{B753DA59-21B7-4726-9981-C5D47E7B68D0}"/>
              </a:ext>
            </a:extLst>
          </p:cNvPr>
          <p:cNvSpPr>
            <a:spLocks noGrp="1"/>
          </p:cNvSpPr>
          <p:nvPr>
            <p:ph type="body" sz="quarter" idx="15" hasCustomPrompt="1"/>
          </p:nvPr>
        </p:nvSpPr>
        <p:spPr>
          <a:xfrm>
            <a:off x="4314920" y="2682688"/>
            <a:ext cx="5285267" cy="567005"/>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33" name="Espace réservé du texte 26">
            <a:extLst>
              <a:ext uri="{FF2B5EF4-FFF2-40B4-BE49-F238E27FC236}">
                <a16:creationId xmlns:a16="http://schemas.microsoft.com/office/drawing/2014/main" id="{32A71243-6882-4575-B445-678C26F54FE8}"/>
              </a:ext>
            </a:extLst>
          </p:cNvPr>
          <p:cNvSpPr>
            <a:spLocks noGrp="1"/>
          </p:cNvSpPr>
          <p:nvPr>
            <p:ph type="body" sz="quarter" idx="16" hasCustomPrompt="1"/>
          </p:nvPr>
        </p:nvSpPr>
        <p:spPr>
          <a:xfrm>
            <a:off x="9859860" y="2682688"/>
            <a:ext cx="1224905" cy="564043"/>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34" name="Espace réservé du texte 26">
            <a:extLst>
              <a:ext uri="{FF2B5EF4-FFF2-40B4-BE49-F238E27FC236}">
                <a16:creationId xmlns:a16="http://schemas.microsoft.com/office/drawing/2014/main" id="{86878C01-8FEF-4CEB-979C-ED19E926CEC3}"/>
              </a:ext>
            </a:extLst>
          </p:cNvPr>
          <p:cNvSpPr>
            <a:spLocks noGrp="1"/>
          </p:cNvSpPr>
          <p:nvPr>
            <p:ph type="body" sz="quarter" idx="17" hasCustomPrompt="1"/>
          </p:nvPr>
        </p:nvSpPr>
        <p:spPr>
          <a:xfrm>
            <a:off x="2790260" y="3502229"/>
            <a:ext cx="1224905" cy="565524"/>
          </a:xfrm>
          <a:prstGeom prst="rect">
            <a:avLst/>
          </a:prstGeom>
        </p:spPr>
        <p:txBody>
          <a:bodyPr anchor="ctr">
            <a:noAutofit/>
          </a:bodyPr>
          <a:lstStyle>
            <a:lvl1pPr marL="0" indent="0" algn="ctr">
              <a:buNone/>
              <a:defRPr sz="900">
                <a:solidFill>
                  <a:schemeClr val="tx2"/>
                </a:solidFill>
              </a:defRPr>
            </a:lvl1pPr>
          </a:lstStyle>
          <a:p>
            <a:pPr lvl="0"/>
            <a:r>
              <a:rPr lang="en-US" noProof="0"/>
              <a:t>Insert text</a:t>
            </a:r>
          </a:p>
        </p:txBody>
      </p:sp>
      <p:sp>
        <p:nvSpPr>
          <p:cNvPr id="35" name="Espace réservé du texte 26">
            <a:extLst>
              <a:ext uri="{FF2B5EF4-FFF2-40B4-BE49-F238E27FC236}">
                <a16:creationId xmlns:a16="http://schemas.microsoft.com/office/drawing/2014/main" id="{987C8C8B-FCB1-48D6-8D4F-5C94AE06E4B1}"/>
              </a:ext>
            </a:extLst>
          </p:cNvPr>
          <p:cNvSpPr>
            <a:spLocks noGrp="1"/>
          </p:cNvSpPr>
          <p:nvPr>
            <p:ph type="body" sz="quarter" idx="18" hasCustomPrompt="1"/>
          </p:nvPr>
        </p:nvSpPr>
        <p:spPr>
          <a:xfrm>
            <a:off x="4314920" y="3502229"/>
            <a:ext cx="5285267" cy="567005"/>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36" name="Espace réservé du texte 26">
            <a:extLst>
              <a:ext uri="{FF2B5EF4-FFF2-40B4-BE49-F238E27FC236}">
                <a16:creationId xmlns:a16="http://schemas.microsoft.com/office/drawing/2014/main" id="{3DDA51A1-CD68-4382-93EF-02D866EFB3FC}"/>
              </a:ext>
            </a:extLst>
          </p:cNvPr>
          <p:cNvSpPr>
            <a:spLocks noGrp="1"/>
          </p:cNvSpPr>
          <p:nvPr>
            <p:ph type="body" sz="quarter" idx="19" hasCustomPrompt="1"/>
          </p:nvPr>
        </p:nvSpPr>
        <p:spPr>
          <a:xfrm>
            <a:off x="9859860" y="3502233"/>
            <a:ext cx="1224905" cy="564043"/>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37" name="Espace réservé du texte 26">
            <a:extLst>
              <a:ext uri="{FF2B5EF4-FFF2-40B4-BE49-F238E27FC236}">
                <a16:creationId xmlns:a16="http://schemas.microsoft.com/office/drawing/2014/main" id="{96FD7AAB-F57A-4BC1-9F0D-D082DB470871}"/>
              </a:ext>
            </a:extLst>
          </p:cNvPr>
          <p:cNvSpPr>
            <a:spLocks noGrp="1"/>
          </p:cNvSpPr>
          <p:nvPr>
            <p:ph type="body" sz="quarter" idx="20" hasCustomPrompt="1"/>
          </p:nvPr>
        </p:nvSpPr>
        <p:spPr>
          <a:xfrm>
            <a:off x="2790260" y="4349458"/>
            <a:ext cx="1224905" cy="565524"/>
          </a:xfrm>
          <a:prstGeom prst="rect">
            <a:avLst/>
          </a:prstGeom>
        </p:spPr>
        <p:txBody>
          <a:bodyPr anchor="ctr">
            <a:noAutofit/>
          </a:bodyPr>
          <a:lstStyle>
            <a:lvl1pPr marL="0" indent="0" algn="ctr">
              <a:buNone/>
              <a:defRPr sz="900">
                <a:solidFill>
                  <a:schemeClr val="tx2"/>
                </a:solidFill>
              </a:defRPr>
            </a:lvl1pPr>
          </a:lstStyle>
          <a:p>
            <a:pPr lvl="0"/>
            <a:r>
              <a:rPr lang="en-US" noProof="0"/>
              <a:t>Insert text</a:t>
            </a:r>
          </a:p>
        </p:txBody>
      </p:sp>
      <p:sp>
        <p:nvSpPr>
          <p:cNvPr id="38" name="Espace réservé du texte 26">
            <a:extLst>
              <a:ext uri="{FF2B5EF4-FFF2-40B4-BE49-F238E27FC236}">
                <a16:creationId xmlns:a16="http://schemas.microsoft.com/office/drawing/2014/main" id="{E0E4AD99-0E76-414D-91E5-BF3641FC7A57}"/>
              </a:ext>
            </a:extLst>
          </p:cNvPr>
          <p:cNvSpPr>
            <a:spLocks noGrp="1"/>
          </p:cNvSpPr>
          <p:nvPr>
            <p:ph type="body" sz="quarter" idx="21" hasCustomPrompt="1"/>
          </p:nvPr>
        </p:nvSpPr>
        <p:spPr>
          <a:xfrm>
            <a:off x="4314920" y="4349462"/>
            <a:ext cx="5285267" cy="567005"/>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39" name="Espace réservé du texte 26">
            <a:extLst>
              <a:ext uri="{FF2B5EF4-FFF2-40B4-BE49-F238E27FC236}">
                <a16:creationId xmlns:a16="http://schemas.microsoft.com/office/drawing/2014/main" id="{4E16EBCB-9B3C-4A0E-8C33-07B150E4F4BF}"/>
              </a:ext>
            </a:extLst>
          </p:cNvPr>
          <p:cNvSpPr>
            <a:spLocks noGrp="1"/>
          </p:cNvSpPr>
          <p:nvPr>
            <p:ph type="body" sz="quarter" idx="22" hasCustomPrompt="1"/>
          </p:nvPr>
        </p:nvSpPr>
        <p:spPr>
          <a:xfrm>
            <a:off x="9859860" y="4349462"/>
            <a:ext cx="1224905" cy="564043"/>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40" name="Espace réservé du texte 26">
            <a:extLst>
              <a:ext uri="{FF2B5EF4-FFF2-40B4-BE49-F238E27FC236}">
                <a16:creationId xmlns:a16="http://schemas.microsoft.com/office/drawing/2014/main" id="{EB69F951-027C-456E-B8FF-F742A04E7146}"/>
              </a:ext>
            </a:extLst>
          </p:cNvPr>
          <p:cNvSpPr>
            <a:spLocks noGrp="1"/>
          </p:cNvSpPr>
          <p:nvPr>
            <p:ph type="body" sz="quarter" idx="23" hasCustomPrompt="1"/>
          </p:nvPr>
        </p:nvSpPr>
        <p:spPr>
          <a:xfrm>
            <a:off x="2786498" y="5179794"/>
            <a:ext cx="1224905" cy="565524"/>
          </a:xfrm>
          <a:prstGeom prst="rect">
            <a:avLst/>
          </a:prstGeom>
        </p:spPr>
        <p:txBody>
          <a:bodyPr anchor="ctr">
            <a:noAutofit/>
          </a:bodyPr>
          <a:lstStyle>
            <a:lvl1pPr marL="0" indent="0" algn="ctr">
              <a:buNone/>
              <a:defRPr sz="900">
                <a:solidFill>
                  <a:schemeClr val="tx2"/>
                </a:solidFill>
              </a:defRPr>
            </a:lvl1pPr>
          </a:lstStyle>
          <a:p>
            <a:pPr lvl="0"/>
            <a:r>
              <a:rPr lang="en-US" noProof="0"/>
              <a:t>Insert text</a:t>
            </a:r>
          </a:p>
        </p:txBody>
      </p:sp>
      <p:sp>
        <p:nvSpPr>
          <p:cNvPr id="41" name="Espace réservé du texte 26">
            <a:extLst>
              <a:ext uri="{FF2B5EF4-FFF2-40B4-BE49-F238E27FC236}">
                <a16:creationId xmlns:a16="http://schemas.microsoft.com/office/drawing/2014/main" id="{EC475D61-326E-46E6-BEC8-03D5D8C82EF7}"/>
              </a:ext>
            </a:extLst>
          </p:cNvPr>
          <p:cNvSpPr>
            <a:spLocks noGrp="1"/>
          </p:cNvSpPr>
          <p:nvPr>
            <p:ph type="body" sz="quarter" idx="24" hasCustomPrompt="1"/>
          </p:nvPr>
        </p:nvSpPr>
        <p:spPr>
          <a:xfrm>
            <a:off x="4311157" y="5179798"/>
            <a:ext cx="5285267" cy="567005"/>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42" name="Espace réservé du texte 26">
            <a:extLst>
              <a:ext uri="{FF2B5EF4-FFF2-40B4-BE49-F238E27FC236}">
                <a16:creationId xmlns:a16="http://schemas.microsoft.com/office/drawing/2014/main" id="{F0B9242A-C6B3-48DA-819F-D45E0049AD57}"/>
              </a:ext>
            </a:extLst>
          </p:cNvPr>
          <p:cNvSpPr>
            <a:spLocks noGrp="1"/>
          </p:cNvSpPr>
          <p:nvPr>
            <p:ph type="body" sz="quarter" idx="25" hasCustomPrompt="1"/>
          </p:nvPr>
        </p:nvSpPr>
        <p:spPr>
          <a:xfrm>
            <a:off x="9856098" y="5179798"/>
            <a:ext cx="1224905" cy="564043"/>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11" name="Espace réservé du numéro de diapositive 10"/>
          <p:cNvSpPr>
            <a:spLocks noGrp="1"/>
          </p:cNvSpPr>
          <p:nvPr>
            <p:ph type="sldNum" sz="quarter" idx="26"/>
          </p:nvPr>
        </p:nvSpPr>
        <p:spPr/>
        <p:txBody>
          <a:bodyPr/>
          <a:lstStyle/>
          <a:p>
            <a:fld id="{87C45732-57C6-47E8-8AB1-020DA7EC54A6}" type="slidenum">
              <a:rPr lang="en-US" noProof="0" smtClean="0"/>
              <a:pPr/>
              <a:t>‹N°›</a:t>
            </a:fld>
            <a:endParaRPr lang="en-US" noProof="0"/>
          </a:p>
        </p:txBody>
      </p:sp>
      <p:sp>
        <p:nvSpPr>
          <p:cNvPr id="43"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Tree>
    <p:extLst>
      <p:ext uri="{BB962C8B-B14F-4D97-AF65-F5344CB8AC3E}">
        <p14:creationId xmlns:p14="http://schemas.microsoft.com/office/powerpoint/2010/main" val="40810950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rofiles - short">
    <p:spTree>
      <p:nvGrpSpPr>
        <p:cNvPr id="1" name=""/>
        <p:cNvGrpSpPr/>
        <p:nvPr/>
      </p:nvGrpSpPr>
      <p:grpSpPr>
        <a:xfrm>
          <a:off x="0" y="0"/>
          <a:ext cx="0" cy="0"/>
          <a:chOff x="0" y="0"/>
          <a:chExt cx="0" cy="0"/>
        </a:xfrm>
      </p:grpSpPr>
      <p:sp>
        <p:nvSpPr>
          <p:cNvPr id="9" name="Ellipse 8">
            <a:extLst>
              <a:ext uri="{FF2B5EF4-FFF2-40B4-BE49-F238E27FC236}">
                <a16:creationId xmlns:a16="http://schemas.microsoft.com/office/drawing/2014/main" id="{24A4BE74-8F90-4074-B0E1-9DD94B8EF6E6}"/>
              </a:ext>
            </a:extLst>
          </p:cNvPr>
          <p:cNvSpPr/>
          <p:nvPr userDrawn="1"/>
        </p:nvSpPr>
        <p:spPr>
          <a:xfrm>
            <a:off x="618067" y="2310778"/>
            <a:ext cx="1264180" cy="126418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350" noProof="0"/>
          </a:p>
        </p:txBody>
      </p:sp>
      <p:sp>
        <p:nvSpPr>
          <p:cNvPr id="10" name="Ellipse 9">
            <a:extLst>
              <a:ext uri="{FF2B5EF4-FFF2-40B4-BE49-F238E27FC236}">
                <a16:creationId xmlns:a16="http://schemas.microsoft.com/office/drawing/2014/main" id="{A88DD61F-9FBB-455F-8AAB-5D7A72B89467}"/>
              </a:ext>
            </a:extLst>
          </p:cNvPr>
          <p:cNvSpPr/>
          <p:nvPr userDrawn="1"/>
        </p:nvSpPr>
        <p:spPr>
          <a:xfrm>
            <a:off x="4446590" y="2310778"/>
            <a:ext cx="1264180" cy="126418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350" noProof="0"/>
          </a:p>
        </p:txBody>
      </p:sp>
      <p:sp>
        <p:nvSpPr>
          <p:cNvPr id="11" name="Ellipse 10">
            <a:extLst>
              <a:ext uri="{FF2B5EF4-FFF2-40B4-BE49-F238E27FC236}">
                <a16:creationId xmlns:a16="http://schemas.microsoft.com/office/drawing/2014/main" id="{C07856D7-3FF2-4CCF-8301-95D53B538EA0}"/>
              </a:ext>
            </a:extLst>
          </p:cNvPr>
          <p:cNvSpPr/>
          <p:nvPr userDrawn="1"/>
        </p:nvSpPr>
        <p:spPr>
          <a:xfrm>
            <a:off x="8201555" y="2310778"/>
            <a:ext cx="1264180" cy="126418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350" noProof="0"/>
          </a:p>
        </p:txBody>
      </p:sp>
      <p:sp>
        <p:nvSpPr>
          <p:cNvPr id="16" name="Espace réservé du texte 7">
            <a:extLst>
              <a:ext uri="{FF2B5EF4-FFF2-40B4-BE49-F238E27FC236}">
                <a16:creationId xmlns:a16="http://schemas.microsoft.com/office/drawing/2014/main" id="{E9CA9590-5846-40C3-A4D9-DB147B4C742E}"/>
              </a:ext>
            </a:extLst>
          </p:cNvPr>
          <p:cNvSpPr>
            <a:spLocks noGrp="1"/>
          </p:cNvSpPr>
          <p:nvPr>
            <p:ph type="body" sz="quarter" idx="11" hasCustomPrompt="1"/>
          </p:nvPr>
        </p:nvSpPr>
        <p:spPr>
          <a:xfrm>
            <a:off x="598485" y="1433015"/>
            <a:ext cx="10975451" cy="616313"/>
          </a:xfrm>
          <a:prstGeom prst="rect">
            <a:avLst/>
          </a:prstGeom>
        </p:spPr>
        <p:txBody>
          <a:bodyPr>
            <a:noAutofit/>
          </a:bodyPr>
          <a:lstStyle>
            <a:lvl1pPr marL="0" indent="0">
              <a:buNone/>
              <a:defRPr sz="900">
                <a:solidFill>
                  <a:schemeClr val="tx2"/>
                </a:solidFill>
              </a:defRPr>
            </a:lvl1pPr>
            <a:lvl2pPr marL="0" indent="0">
              <a:buNone/>
              <a:tabLst>
                <a:tab pos="1819275" algn="l"/>
              </a:tabLst>
              <a:defRPr sz="750" b="1">
                <a:solidFill>
                  <a:schemeClr val="accent1"/>
                </a:solidFill>
              </a:defRPr>
            </a:lvl2pPr>
            <a:lvl3pPr marL="0" indent="0">
              <a:buNone/>
              <a:defRPr sz="600">
                <a:solidFill>
                  <a:schemeClr val="tx2"/>
                </a:solidFill>
              </a:defRPr>
            </a:lvl3pPr>
            <a:lvl4pPr marL="200025" indent="-200025">
              <a:buFont typeface="Arial" panose="020B0604020202020204" pitchFamily="34" charset="0"/>
              <a:buChar char="•"/>
              <a:defRPr sz="600">
                <a:solidFill>
                  <a:schemeClr val="tx2"/>
                </a:solidFill>
              </a:defRPr>
            </a:lvl4pPr>
            <a:lvl5pPr marL="1371600" indent="0">
              <a:buNone/>
              <a:defRPr sz="825">
                <a:solidFill>
                  <a:schemeClr val="tx2"/>
                </a:solidFill>
              </a:defRPr>
            </a:lvl5pPr>
          </a:lstStyle>
          <a:p>
            <a:pPr lvl="0"/>
            <a:r>
              <a:rPr lang="en-US" noProof="0"/>
              <a:t>Insert content here</a:t>
            </a:r>
          </a:p>
        </p:txBody>
      </p:sp>
      <p:sp>
        <p:nvSpPr>
          <p:cNvPr id="3" name="Espace réservé du numéro de diapositive 2"/>
          <p:cNvSpPr>
            <a:spLocks noGrp="1"/>
          </p:cNvSpPr>
          <p:nvPr>
            <p:ph type="sldNum" sz="quarter" idx="21"/>
          </p:nvPr>
        </p:nvSpPr>
        <p:spPr/>
        <p:txBody>
          <a:bodyPr/>
          <a:lstStyle/>
          <a:p>
            <a:fld id="{87C45732-57C6-47E8-8AB1-020DA7EC54A6}" type="slidenum">
              <a:rPr lang="en-US" noProof="0" smtClean="0"/>
              <a:pPr/>
              <a:t>‹N°›</a:t>
            </a:fld>
            <a:endParaRPr lang="en-US" noProof="0"/>
          </a:p>
        </p:txBody>
      </p:sp>
      <p:sp>
        <p:nvSpPr>
          <p:cNvPr id="23" name="Espace réservé du texte 8"/>
          <p:cNvSpPr>
            <a:spLocks noGrp="1"/>
          </p:cNvSpPr>
          <p:nvPr>
            <p:ph type="body" sz="quarter" idx="22" hasCustomPrompt="1"/>
          </p:nvPr>
        </p:nvSpPr>
        <p:spPr>
          <a:xfrm>
            <a:off x="618065" y="3833696"/>
            <a:ext cx="3465515" cy="213586"/>
          </a:xfrm>
          <a:prstGeom prst="rect">
            <a:avLst/>
          </a:prstGeom>
        </p:spPr>
        <p:txBody>
          <a:bodyPr>
            <a:noAutofit/>
          </a:bodyPr>
          <a:lstStyle>
            <a:lvl1pPr marL="0" indent="0">
              <a:buNone/>
              <a:defRPr sz="1050" b="1" baseline="0"/>
            </a:lvl1pPr>
          </a:lstStyle>
          <a:p>
            <a:pPr lvl="0"/>
            <a:r>
              <a:rPr lang="en-US" noProof="0"/>
              <a:t>FIRST NAME LAST NAME</a:t>
            </a:r>
          </a:p>
        </p:txBody>
      </p:sp>
      <p:sp>
        <p:nvSpPr>
          <p:cNvPr id="24" name="Espace réservé du texte 8"/>
          <p:cNvSpPr>
            <a:spLocks noGrp="1"/>
          </p:cNvSpPr>
          <p:nvPr>
            <p:ph type="body" sz="quarter" idx="23" hasCustomPrompt="1"/>
          </p:nvPr>
        </p:nvSpPr>
        <p:spPr>
          <a:xfrm>
            <a:off x="618065" y="4092534"/>
            <a:ext cx="3465515" cy="282205"/>
          </a:xfrm>
          <a:prstGeom prst="rect">
            <a:avLst/>
          </a:prstGeom>
        </p:spPr>
        <p:txBody>
          <a:bodyPr>
            <a:noAutofit/>
          </a:bodyPr>
          <a:lstStyle>
            <a:lvl1pPr marL="0" indent="0">
              <a:buNone/>
              <a:defRPr sz="1050" b="0" baseline="0"/>
            </a:lvl1pPr>
          </a:lstStyle>
          <a:p>
            <a:pPr lvl="0"/>
            <a:r>
              <a:rPr lang="en-US" noProof="0"/>
              <a:t>Description of the profile.</a:t>
            </a:r>
          </a:p>
        </p:txBody>
      </p:sp>
      <p:sp>
        <p:nvSpPr>
          <p:cNvPr id="35" name="Espace réservé du texte 8"/>
          <p:cNvSpPr>
            <a:spLocks noGrp="1"/>
          </p:cNvSpPr>
          <p:nvPr>
            <p:ph type="body" sz="quarter" idx="24" hasCustomPrompt="1"/>
          </p:nvPr>
        </p:nvSpPr>
        <p:spPr>
          <a:xfrm>
            <a:off x="4446588" y="3833696"/>
            <a:ext cx="3465515" cy="213586"/>
          </a:xfrm>
          <a:prstGeom prst="rect">
            <a:avLst/>
          </a:prstGeom>
        </p:spPr>
        <p:txBody>
          <a:bodyPr>
            <a:noAutofit/>
          </a:bodyPr>
          <a:lstStyle>
            <a:lvl1pPr marL="0" indent="0">
              <a:buNone/>
              <a:defRPr sz="1050" b="1" baseline="0"/>
            </a:lvl1pPr>
          </a:lstStyle>
          <a:p>
            <a:pPr lvl="0"/>
            <a:r>
              <a:rPr lang="en-US" noProof="0"/>
              <a:t>FIRST NAME LAST NAME</a:t>
            </a:r>
          </a:p>
        </p:txBody>
      </p:sp>
      <p:sp>
        <p:nvSpPr>
          <p:cNvPr id="36" name="Espace réservé du texte 8"/>
          <p:cNvSpPr>
            <a:spLocks noGrp="1"/>
          </p:cNvSpPr>
          <p:nvPr>
            <p:ph type="body" sz="quarter" idx="25" hasCustomPrompt="1"/>
          </p:nvPr>
        </p:nvSpPr>
        <p:spPr>
          <a:xfrm>
            <a:off x="4446588" y="4092534"/>
            <a:ext cx="3465515" cy="282205"/>
          </a:xfrm>
          <a:prstGeom prst="rect">
            <a:avLst/>
          </a:prstGeom>
        </p:spPr>
        <p:txBody>
          <a:bodyPr>
            <a:noAutofit/>
          </a:bodyPr>
          <a:lstStyle>
            <a:lvl1pPr marL="0" indent="0">
              <a:buNone/>
              <a:defRPr sz="1050" b="0" baseline="0"/>
            </a:lvl1pPr>
          </a:lstStyle>
          <a:p>
            <a:pPr lvl="0"/>
            <a:r>
              <a:rPr lang="en-US" noProof="0"/>
              <a:t>Description of the profile. </a:t>
            </a:r>
          </a:p>
        </p:txBody>
      </p:sp>
      <p:sp>
        <p:nvSpPr>
          <p:cNvPr id="37" name="Espace réservé du texte 8"/>
          <p:cNvSpPr>
            <a:spLocks noGrp="1"/>
          </p:cNvSpPr>
          <p:nvPr>
            <p:ph type="body" sz="quarter" idx="26" hasCustomPrompt="1"/>
          </p:nvPr>
        </p:nvSpPr>
        <p:spPr>
          <a:xfrm>
            <a:off x="8201556" y="3812242"/>
            <a:ext cx="3465515" cy="213586"/>
          </a:xfrm>
          <a:prstGeom prst="rect">
            <a:avLst/>
          </a:prstGeom>
        </p:spPr>
        <p:txBody>
          <a:bodyPr>
            <a:noAutofit/>
          </a:bodyPr>
          <a:lstStyle>
            <a:lvl1pPr marL="0" indent="0">
              <a:buNone/>
              <a:defRPr sz="1050" b="1" baseline="0"/>
            </a:lvl1pPr>
          </a:lstStyle>
          <a:p>
            <a:pPr lvl="0"/>
            <a:r>
              <a:rPr lang="en-US" noProof="0"/>
              <a:t>FIRST NAME NAME</a:t>
            </a:r>
          </a:p>
        </p:txBody>
      </p:sp>
      <p:sp>
        <p:nvSpPr>
          <p:cNvPr id="38" name="Espace réservé du texte 8"/>
          <p:cNvSpPr>
            <a:spLocks noGrp="1"/>
          </p:cNvSpPr>
          <p:nvPr>
            <p:ph type="body" sz="quarter" idx="27" hasCustomPrompt="1"/>
          </p:nvPr>
        </p:nvSpPr>
        <p:spPr>
          <a:xfrm>
            <a:off x="8201556" y="4071080"/>
            <a:ext cx="3465515" cy="282205"/>
          </a:xfrm>
          <a:prstGeom prst="rect">
            <a:avLst/>
          </a:prstGeom>
        </p:spPr>
        <p:txBody>
          <a:bodyPr>
            <a:noAutofit/>
          </a:bodyPr>
          <a:lstStyle>
            <a:lvl1pPr marL="0" indent="0">
              <a:buNone/>
              <a:defRPr sz="1050" b="0" baseline="0"/>
            </a:lvl1pPr>
          </a:lstStyle>
          <a:p>
            <a:pPr lvl="0"/>
            <a:r>
              <a:rPr lang="en-US" noProof="0"/>
              <a:t>Description of the profile. </a:t>
            </a:r>
          </a:p>
        </p:txBody>
      </p:sp>
      <p:sp>
        <p:nvSpPr>
          <p:cNvPr id="17" name="Espace réservé du texte 16"/>
          <p:cNvSpPr>
            <a:spLocks noGrp="1"/>
          </p:cNvSpPr>
          <p:nvPr>
            <p:ph type="body" sz="quarter" idx="28" hasCustomPrompt="1"/>
          </p:nvPr>
        </p:nvSpPr>
        <p:spPr>
          <a:xfrm>
            <a:off x="8201558" y="4511162"/>
            <a:ext cx="3464985" cy="1493852"/>
          </a:xfrm>
          <a:prstGeom prst="rect">
            <a:avLst/>
          </a:prstGeom>
        </p:spPr>
        <p:txBody>
          <a:bodyPr>
            <a:noAutofit/>
          </a:bodyPr>
          <a:lstStyle>
            <a:lvl1pPr>
              <a:defRPr/>
            </a:lvl1pPr>
            <a:lvl4pPr>
              <a:defRPr sz="900"/>
            </a:lvl4pPr>
          </a:lstStyle>
          <a:p>
            <a:pPr lvl="0"/>
            <a:r>
              <a:rPr lang="en-US" noProof="0"/>
              <a:t>Lorem ipsum dolor sit amet, consectetur adipiscing elit, sed do eiusmod tempor incididunt ut labore et dolore magna aliqua. Ut enim ad minim veniam, Lorem ipsum dolor sit amet, consectetur adipiscing elit, sed do eiusmod tempor incididunt ut labore et dolore magna aliqua.</a:t>
            </a:r>
          </a:p>
        </p:txBody>
      </p:sp>
      <p:sp>
        <p:nvSpPr>
          <p:cNvPr id="27" name="Espace réservé du texte 16"/>
          <p:cNvSpPr>
            <a:spLocks noGrp="1"/>
          </p:cNvSpPr>
          <p:nvPr>
            <p:ph type="body" sz="quarter" idx="29" hasCustomPrompt="1"/>
          </p:nvPr>
        </p:nvSpPr>
        <p:spPr>
          <a:xfrm>
            <a:off x="4409812" y="4511162"/>
            <a:ext cx="3464985" cy="1493852"/>
          </a:xfrm>
          <a:prstGeom prst="rect">
            <a:avLst/>
          </a:prstGeom>
        </p:spPr>
        <p:txBody>
          <a:bodyPr>
            <a:noAutofit/>
          </a:bodyPr>
          <a:lstStyle>
            <a:lvl1pPr>
              <a:defRPr/>
            </a:lvl1pPr>
            <a:lvl4pPr>
              <a:defRPr sz="900"/>
            </a:lvl4pPr>
          </a:lstStyle>
          <a:p>
            <a:pPr lvl="0"/>
            <a:r>
              <a:rPr lang="en-US" noProof="0"/>
              <a:t>Lorem ipsum dolor sit amet, consectetur adipiscing elit, sed do eiusmod tempor incididunt ut labore et dolore magna aliqua. Ut enim ad minim veniam, Lorem ipsum dolor sit amet, consectetur adipiscing elit, sed do eiusmod tempor incididunt ut labore et dolore magna aliqua.</a:t>
            </a:r>
          </a:p>
        </p:txBody>
      </p:sp>
      <p:sp>
        <p:nvSpPr>
          <p:cNvPr id="28" name="Espace réservé du texte 16"/>
          <p:cNvSpPr>
            <a:spLocks noGrp="1"/>
          </p:cNvSpPr>
          <p:nvPr>
            <p:ph type="body" sz="quarter" idx="30" hasCustomPrompt="1"/>
          </p:nvPr>
        </p:nvSpPr>
        <p:spPr>
          <a:xfrm>
            <a:off x="618068" y="4511162"/>
            <a:ext cx="3464985" cy="1493852"/>
          </a:xfrm>
          <a:prstGeom prst="rect">
            <a:avLst/>
          </a:prstGeom>
        </p:spPr>
        <p:txBody>
          <a:bodyPr>
            <a:noAutofit/>
          </a:bodyPr>
          <a:lstStyle>
            <a:lvl1pPr>
              <a:defRPr/>
            </a:lvl1pPr>
            <a:lvl4pPr>
              <a:defRPr sz="900"/>
            </a:lvl4pPr>
          </a:lstStyle>
          <a:p>
            <a:pPr lvl="0"/>
            <a:r>
              <a:rPr lang="en-US" noProof="0"/>
              <a:t>Lorem ipsum dolor sit amet, consectetur adipiscing elit, sed do eiusmod tempor incididunt ut labore et dolore magna aliqua. Ut enim ad minim veniam, Lorem ipsum dolor sit amet, consectetur adipiscing elit, sed do eiusmod tempor incididunt ut labore et dolore magna aliqua.</a:t>
            </a:r>
          </a:p>
        </p:txBody>
      </p:sp>
      <p:sp>
        <p:nvSpPr>
          <p:cNvPr id="31"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Tree>
    <p:extLst>
      <p:ext uri="{BB962C8B-B14F-4D97-AF65-F5344CB8AC3E}">
        <p14:creationId xmlns:p14="http://schemas.microsoft.com/office/powerpoint/2010/main" val="29251849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rofile - long version">
    <p:spTree>
      <p:nvGrpSpPr>
        <p:cNvPr id="1" name=""/>
        <p:cNvGrpSpPr/>
        <p:nvPr/>
      </p:nvGrpSpPr>
      <p:grpSpPr>
        <a:xfrm>
          <a:off x="0" y="0"/>
          <a:ext cx="0" cy="0"/>
          <a:chOff x="0" y="0"/>
          <a:chExt cx="0" cy="0"/>
        </a:xfrm>
      </p:grpSpPr>
      <p:cxnSp>
        <p:nvCxnSpPr>
          <p:cNvPr id="23" name="Connecteur droit 22">
            <a:extLst>
              <a:ext uri="{FF2B5EF4-FFF2-40B4-BE49-F238E27FC236}">
                <a16:creationId xmlns:a16="http://schemas.microsoft.com/office/drawing/2014/main" id="{65AC240F-359B-4B03-AD12-E394A731C94E}"/>
              </a:ext>
            </a:extLst>
          </p:cNvPr>
          <p:cNvCxnSpPr/>
          <p:nvPr userDrawn="1"/>
        </p:nvCxnSpPr>
        <p:spPr>
          <a:xfrm>
            <a:off x="3838739" y="1432087"/>
            <a:ext cx="0" cy="4964137"/>
          </a:xfrm>
          <a:prstGeom prst="line">
            <a:avLst/>
          </a:prstGeom>
          <a:ln w="9525">
            <a:solidFill>
              <a:schemeClr val="tx2"/>
            </a:solidFill>
            <a:prstDash val="solid"/>
          </a:ln>
        </p:spPr>
        <p:style>
          <a:lnRef idx="1">
            <a:schemeClr val="accent1"/>
          </a:lnRef>
          <a:fillRef idx="0">
            <a:schemeClr val="accent1"/>
          </a:fillRef>
          <a:effectRef idx="0">
            <a:schemeClr val="accent1"/>
          </a:effectRef>
          <a:fontRef idx="minor">
            <a:schemeClr val="tx1"/>
          </a:fontRef>
        </p:style>
      </p:cxnSp>
      <p:sp>
        <p:nvSpPr>
          <p:cNvPr id="25" name="Ellipse 24">
            <a:extLst>
              <a:ext uri="{FF2B5EF4-FFF2-40B4-BE49-F238E27FC236}">
                <a16:creationId xmlns:a16="http://schemas.microsoft.com/office/drawing/2014/main" id="{2CF145E9-9410-4A31-A938-AB244FFC3550}"/>
              </a:ext>
            </a:extLst>
          </p:cNvPr>
          <p:cNvSpPr/>
          <p:nvPr/>
        </p:nvSpPr>
        <p:spPr>
          <a:xfrm>
            <a:off x="600878" y="1939866"/>
            <a:ext cx="972692" cy="972692"/>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28" name="Espace réservé du texte 16">
            <a:extLst>
              <a:ext uri="{FF2B5EF4-FFF2-40B4-BE49-F238E27FC236}">
                <a16:creationId xmlns:a16="http://schemas.microsoft.com/office/drawing/2014/main" id="{F787FCAF-107C-42EE-8B3E-6F9E52A90E31}"/>
              </a:ext>
            </a:extLst>
          </p:cNvPr>
          <p:cNvSpPr>
            <a:spLocks noGrp="1"/>
          </p:cNvSpPr>
          <p:nvPr>
            <p:ph type="body" sz="quarter" idx="11" hasCustomPrompt="1"/>
          </p:nvPr>
        </p:nvSpPr>
        <p:spPr>
          <a:xfrm>
            <a:off x="598487" y="1432085"/>
            <a:ext cx="2724151" cy="387350"/>
          </a:xfrm>
          <a:prstGeom prst="rect">
            <a:avLst/>
          </a:prstGeom>
        </p:spPr>
        <p:txBody>
          <a:bodyPr anchor="ctr"/>
          <a:lstStyle>
            <a:lvl1pPr marL="0" indent="0">
              <a:buNone/>
              <a:defRPr sz="1050" b="1"/>
            </a:lvl1pPr>
          </a:lstStyle>
          <a:p>
            <a:pPr lvl="0"/>
            <a:r>
              <a:rPr lang="en-US" noProof="0"/>
              <a:t>First name and last name</a:t>
            </a:r>
          </a:p>
        </p:txBody>
      </p:sp>
      <p:sp>
        <p:nvSpPr>
          <p:cNvPr id="3" name="Espace réservé du numéro de diapositive 2"/>
          <p:cNvSpPr>
            <a:spLocks noGrp="1"/>
          </p:cNvSpPr>
          <p:nvPr>
            <p:ph type="sldNum" sz="quarter" idx="18"/>
          </p:nvPr>
        </p:nvSpPr>
        <p:spPr/>
        <p:txBody>
          <a:bodyPr/>
          <a:lstStyle/>
          <a:p>
            <a:fld id="{87C45732-57C6-47E8-8AB1-020DA7EC54A6}" type="slidenum">
              <a:rPr lang="en-US" noProof="0" smtClean="0"/>
              <a:pPr/>
              <a:t>‹N°›</a:t>
            </a:fld>
            <a:endParaRPr lang="en-US" noProof="0"/>
          </a:p>
        </p:txBody>
      </p:sp>
      <p:sp>
        <p:nvSpPr>
          <p:cNvPr id="9" name="Espace réservé du texte 8"/>
          <p:cNvSpPr>
            <a:spLocks noGrp="1"/>
          </p:cNvSpPr>
          <p:nvPr>
            <p:ph type="body" sz="quarter" idx="19" hasCustomPrompt="1"/>
          </p:nvPr>
        </p:nvSpPr>
        <p:spPr>
          <a:xfrm>
            <a:off x="1674151" y="2351691"/>
            <a:ext cx="1977164" cy="601934"/>
          </a:xfrm>
          <a:prstGeom prst="rect">
            <a:avLst/>
          </a:prstGeom>
        </p:spPr>
        <p:txBody>
          <a:bodyPr>
            <a:normAutofit/>
          </a:bodyPr>
          <a:lstStyle>
            <a:lvl1pPr marL="128588" indent="-128588">
              <a:spcBef>
                <a:spcPts val="0"/>
              </a:spcBef>
              <a:buFont typeface="Arial" panose="020B0604020202020204" pitchFamily="34" charset="0"/>
              <a:buChar char="•"/>
              <a:defRPr sz="825" b="0" baseline="0"/>
            </a:lvl1pPr>
          </a:lstStyle>
          <a:p>
            <a:pPr lvl="0"/>
            <a:r>
              <a:rPr lang="en-US" noProof="0"/>
              <a:t>XX Years of experience in consulting</a:t>
            </a:r>
          </a:p>
          <a:p>
            <a:pPr lvl="0"/>
            <a:r>
              <a:rPr lang="en-US" noProof="0"/>
              <a:t>French, English</a:t>
            </a:r>
          </a:p>
        </p:txBody>
      </p:sp>
      <p:sp>
        <p:nvSpPr>
          <p:cNvPr id="35" name="Espace réservé du texte 8"/>
          <p:cNvSpPr>
            <a:spLocks noGrp="1"/>
          </p:cNvSpPr>
          <p:nvPr>
            <p:ph type="body" sz="quarter" idx="20" hasCustomPrompt="1"/>
          </p:nvPr>
        </p:nvSpPr>
        <p:spPr>
          <a:xfrm>
            <a:off x="1674151" y="2071164"/>
            <a:ext cx="1977164" cy="204018"/>
          </a:xfrm>
          <a:prstGeom prst="rect">
            <a:avLst/>
          </a:prstGeom>
        </p:spPr>
        <p:txBody>
          <a:bodyPr>
            <a:normAutofit/>
          </a:bodyPr>
          <a:lstStyle>
            <a:lvl1pPr marL="0" indent="0">
              <a:buNone/>
              <a:defRPr sz="825" b="1" baseline="0"/>
            </a:lvl1pPr>
          </a:lstStyle>
          <a:p>
            <a:pPr lvl="0"/>
            <a:r>
              <a:rPr lang="en-US" noProof="0"/>
              <a:t>Position, Office</a:t>
            </a:r>
          </a:p>
        </p:txBody>
      </p:sp>
      <p:sp>
        <p:nvSpPr>
          <p:cNvPr id="36" name="Espace réservé du texte 8"/>
          <p:cNvSpPr>
            <a:spLocks noGrp="1"/>
          </p:cNvSpPr>
          <p:nvPr>
            <p:ph type="body" sz="quarter" idx="21" hasCustomPrompt="1"/>
          </p:nvPr>
        </p:nvSpPr>
        <p:spPr>
          <a:xfrm>
            <a:off x="596237" y="3393900"/>
            <a:ext cx="3034119" cy="331966"/>
          </a:xfrm>
          <a:prstGeom prst="rect">
            <a:avLst/>
          </a:prstGeom>
        </p:spPr>
        <p:txBody>
          <a:bodyPr>
            <a:normAutofit/>
          </a:bodyPr>
          <a:lstStyle>
            <a:lvl1pPr marL="128588" indent="-128588">
              <a:spcBef>
                <a:spcPts val="0"/>
              </a:spcBef>
              <a:buFont typeface="Arial" panose="020B0604020202020204" pitchFamily="34" charset="0"/>
              <a:buChar char="•"/>
              <a:defRPr sz="788" b="0" baseline="0"/>
            </a:lvl1pPr>
          </a:lstStyle>
          <a:p>
            <a:pPr lvl="0"/>
            <a:r>
              <a:rPr lang="en-US" noProof="0"/>
              <a:t>School…</a:t>
            </a:r>
          </a:p>
        </p:txBody>
      </p:sp>
      <p:sp>
        <p:nvSpPr>
          <p:cNvPr id="37" name="Espace réservé du texte 8"/>
          <p:cNvSpPr>
            <a:spLocks noGrp="1"/>
          </p:cNvSpPr>
          <p:nvPr>
            <p:ph type="body" sz="quarter" idx="22" hasCustomPrompt="1"/>
          </p:nvPr>
        </p:nvSpPr>
        <p:spPr>
          <a:xfrm>
            <a:off x="596237" y="3113373"/>
            <a:ext cx="3034119" cy="204018"/>
          </a:xfrm>
          <a:prstGeom prst="rect">
            <a:avLst/>
          </a:prstGeom>
        </p:spPr>
        <p:txBody>
          <a:bodyPr>
            <a:normAutofit/>
          </a:bodyPr>
          <a:lstStyle>
            <a:lvl1pPr marL="0" indent="0">
              <a:buNone/>
              <a:defRPr sz="825" b="1" baseline="0"/>
            </a:lvl1pPr>
          </a:lstStyle>
          <a:p>
            <a:pPr lvl="0"/>
            <a:r>
              <a:rPr lang="en-US" noProof="0"/>
              <a:t>Education</a:t>
            </a:r>
          </a:p>
        </p:txBody>
      </p:sp>
      <p:sp>
        <p:nvSpPr>
          <p:cNvPr id="38" name="Espace réservé du texte 8"/>
          <p:cNvSpPr>
            <a:spLocks noGrp="1"/>
          </p:cNvSpPr>
          <p:nvPr>
            <p:ph type="body" sz="quarter" idx="23" hasCustomPrompt="1"/>
          </p:nvPr>
        </p:nvSpPr>
        <p:spPr>
          <a:xfrm>
            <a:off x="617197" y="4186959"/>
            <a:ext cx="3034119" cy="875199"/>
          </a:xfrm>
          <a:prstGeom prst="rect">
            <a:avLst/>
          </a:prstGeom>
        </p:spPr>
        <p:txBody>
          <a:bodyPr>
            <a:normAutofit/>
          </a:bodyPr>
          <a:lstStyle>
            <a:lvl1pPr marL="128588" indent="-128588">
              <a:spcBef>
                <a:spcPts val="0"/>
              </a:spcBef>
              <a:buFont typeface="Arial" panose="020B0604020202020204" pitchFamily="34" charset="0"/>
              <a:buChar char="•"/>
              <a:defRPr sz="825" b="0" baseline="0"/>
            </a:lvl1pPr>
          </a:lstStyle>
          <a:p>
            <a:pPr lvl="0"/>
            <a:r>
              <a:rPr lang="en-US" noProof="0"/>
              <a:t>…</a:t>
            </a:r>
          </a:p>
          <a:p>
            <a:pPr lvl="0"/>
            <a:r>
              <a:rPr lang="en-US" noProof="0"/>
              <a:t>…</a:t>
            </a:r>
          </a:p>
          <a:p>
            <a:pPr lvl="0"/>
            <a:r>
              <a:rPr lang="en-US" noProof="0"/>
              <a:t>…</a:t>
            </a:r>
          </a:p>
          <a:p>
            <a:pPr lvl="0"/>
            <a:r>
              <a:rPr lang="en-US" noProof="0"/>
              <a:t>…</a:t>
            </a:r>
          </a:p>
          <a:p>
            <a:pPr lvl="0"/>
            <a:r>
              <a:rPr lang="en-US" noProof="0"/>
              <a:t>…</a:t>
            </a:r>
          </a:p>
        </p:txBody>
      </p:sp>
      <p:sp>
        <p:nvSpPr>
          <p:cNvPr id="39" name="Espace réservé du texte 8"/>
          <p:cNvSpPr>
            <a:spLocks noGrp="1"/>
          </p:cNvSpPr>
          <p:nvPr>
            <p:ph type="body" sz="quarter" idx="24" hasCustomPrompt="1"/>
          </p:nvPr>
        </p:nvSpPr>
        <p:spPr>
          <a:xfrm>
            <a:off x="617197" y="3906428"/>
            <a:ext cx="3034119" cy="204018"/>
          </a:xfrm>
          <a:prstGeom prst="rect">
            <a:avLst/>
          </a:prstGeom>
        </p:spPr>
        <p:txBody>
          <a:bodyPr>
            <a:normAutofit/>
          </a:bodyPr>
          <a:lstStyle>
            <a:lvl1pPr marL="0" indent="0">
              <a:buNone/>
              <a:defRPr sz="825" b="1" baseline="0"/>
            </a:lvl1pPr>
          </a:lstStyle>
          <a:p>
            <a:pPr lvl="0"/>
            <a:r>
              <a:rPr lang="en-US" noProof="0"/>
              <a:t>Area of expertise</a:t>
            </a:r>
          </a:p>
        </p:txBody>
      </p:sp>
      <p:sp>
        <p:nvSpPr>
          <p:cNvPr id="40" name="Espace réservé du texte 8"/>
          <p:cNvSpPr>
            <a:spLocks noGrp="1"/>
          </p:cNvSpPr>
          <p:nvPr>
            <p:ph type="body" sz="quarter" idx="25" hasCustomPrompt="1"/>
          </p:nvPr>
        </p:nvSpPr>
        <p:spPr>
          <a:xfrm>
            <a:off x="620375" y="5501303"/>
            <a:ext cx="3034119" cy="875199"/>
          </a:xfrm>
          <a:prstGeom prst="rect">
            <a:avLst/>
          </a:prstGeom>
        </p:spPr>
        <p:txBody>
          <a:bodyPr>
            <a:normAutofit/>
          </a:bodyPr>
          <a:lstStyle>
            <a:lvl1pPr marL="128588" indent="-128588">
              <a:spcBef>
                <a:spcPts val="0"/>
              </a:spcBef>
              <a:buFont typeface="Arial" panose="020B0604020202020204" pitchFamily="34" charset="0"/>
              <a:buChar char="•"/>
              <a:defRPr sz="825" b="0" baseline="0"/>
            </a:lvl1pPr>
          </a:lstStyle>
          <a:p>
            <a:pPr lvl="0"/>
            <a:r>
              <a:rPr lang="en-US" noProof="0"/>
              <a:t>…</a:t>
            </a:r>
          </a:p>
          <a:p>
            <a:pPr lvl="0"/>
            <a:r>
              <a:rPr lang="en-US" noProof="0"/>
              <a:t>…</a:t>
            </a:r>
          </a:p>
          <a:p>
            <a:pPr lvl="0"/>
            <a:r>
              <a:rPr lang="en-US" noProof="0"/>
              <a:t>…</a:t>
            </a:r>
          </a:p>
          <a:p>
            <a:pPr lvl="0"/>
            <a:r>
              <a:rPr lang="en-US" noProof="0"/>
              <a:t>…</a:t>
            </a:r>
          </a:p>
          <a:p>
            <a:pPr lvl="0"/>
            <a:r>
              <a:rPr lang="en-US" noProof="0"/>
              <a:t>…</a:t>
            </a:r>
          </a:p>
        </p:txBody>
      </p:sp>
      <p:sp>
        <p:nvSpPr>
          <p:cNvPr id="41" name="Espace réservé du texte 8"/>
          <p:cNvSpPr>
            <a:spLocks noGrp="1"/>
          </p:cNvSpPr>
          <p:nvPr>
            <p:ph type="body" sz="quarter" idx="26" hasCustomPrompt="1"/>
          </p:nvPr>
        </p:nvSpPr>
        <p:spPr>
          <a:xfrm>
            <a:off x="620375" y="5220772"/>
            <a:ext cx="3034119" cy="204018"/>
          </a:xfrm>
          <a:prstGeom prst="rect">
            <a:avLst/>
          </a:prstGeom>
        </p:spPr>
        <p:txBody>
          <a:bodyPr>
            <a:normAutofit/>
          </a:bodyPr>
          <a:lstStyle>
            <a:lvl1pPr marL="0" indent="0">
              <a:buNone/>
              <a:defRPr sz="825" b="1" baseline="0"/>
            </a:lvl1pPr>
          </a:lstStyle>
          <a:p>
            <a:pPr lvl="0"/>
            <a:r>
              <a:rPr lang="en-US" noProof="0"/>
              <a:t>Publications</a:t>
            </a:r>
          </a:p>
        </p:txBody>
      </p:sp>
      <p:sp>
        <p:nvSpPr>
          <p:cNvPr id="42" name="Espace réservé du texte 8"/>
          <p:cNvSpPr>
            <a:spLocks noGrp="1"/>
          </p:cNvSpPr>
          <p:nvPr>
            <p:ph type="body" sz="quarter" idx="27" hasCustomPrompt="1"/>
          </p:nvPr>
        </p:nvSpPr>
        <p:spPr>
          <a:xfrm>
            <a:off x="4026167" y="1432085"/>
            <a:ext cx="2085780" cy="204018"/>
          </a:xfrm>
          <a:prstGeom prst="rect">
            <a:avLst/>
          </a:prstGeom>
        </p:spPr>
        <p:txBody>
          <a:bodyPr>
            <a:noAutofit/>
          </a:bodyPr>
          <a:lstStyle>
            <a:lvl1pPr marL="0" indent="0">
              <a:buNone/>
              <a:defRPr sz="1050" b="1" baseline="0">
                <a:solidFill>
                  <a:schemeClr val="accent1"/>
                </a:solidFill>
              </a:defRPr>
            </a:lvl1pPr>
          </a:lstStyle>
          <a:p>
            <a:pPr lvl="0"/>
            <a:r>
              <a:rPr lang="en-US" noProof="0"/>
              <a:t>PROJECTS</a:t>
            </a:r>
          </a:p>
        </p:txBody>
      </p:sp>
      <p:sp>
        <p:nvSpPr>
          <p:cNvPr id="22"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Tree>
    <p:extLst>
      <p:ext uri="{BB962C8B-B14F-4D97-AF65-F5344CB8AC3E}">
        <p14:creationId xmlns:p14="http://schemas.microsoft.com/office/powerpoint/2010/main" val="5273492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Section Main with subtitles">
    <p:spTree>
      <p:nvGrpSpPr>
        <p:cNvPr id="1" name=""/>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F91D9068-2052-440D-9BDB-BDDCC3B9EEE0}"/>
              </a:ext>
            </a:extLst>
          </p:cNvPr>
          <p:cNvCxnSpPr/>
          <p:nvPr userDrawn="1"/>
        </p:nvCxnSpPr>
        <p:spPr>
          <a:xfrm>
            <a:off x="691620" y="2895587"/>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8" name="Forme en L 7">
            <a:extLst>
              <a:ext uri="{FF2B5EF4-FFF2-40B4-BE49-F238E27FC236}">
                <a16:creationId xmlns:a16="http://schemas.microsoft.com/office/drawing/2014/main" id="{8066C604-0C10-493A-BA34-A244710BAEF0}"/>
              </a:ext>
            </a:extLst>
          </p:cNvPr>
          <p:cNvSpPr/>
          <p:nvPr userDrawn="1"/>
        </p:nvSpPr>
        <p:spPr>
          <a:xfrm rot="5400000">
            <a:off x="691623" y="4429595"/>
            <a:ext cx="440629" cy="440629"/>
          </a:xfrm>
          <a:prstGeom prst="corner">
            <a:avLst>
              <a:gd name="adj1" fmla="val 30236"/>
              <a:gd name="adj2" fmla="val 32707"/>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9" name="Forme en L 8">
            <a:extLst>
              <a:ext uri="{FF2B5EF4-FFF2-40B4-BE49-F238E27FC236}">
                <a16:creationId xmlns:a16="http://schemas.microsoft.com/office/drawing/2014/main" id="{1D31C065-A920-45D1-91F1-D14C44D3D69A}"/>
              </a:ext>
            </a:extLst>
          </p:cNvPr>
          <p:cNvSpPr/>
          <p:nvPr userDrawn="1"/>
        </p:nvSpPr>
        <p:spPr>
          <a:xfrm>
            <a:off x="683200" y="5344203"/>
            <a:ext cx="440629" cy="440629"/>
          </a:xfrm>
          <a:prstGeom prst="corner">
            <a:avLst>
              <a:gd name="adj1" fmla="val 30236"/>
              <a:gd name="adj2" fmla="val 32707"/>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13" name="Espace réservé du texte 12">
            <a:extLst>
              <a:ext uri="{FF2B5EF4-FFF2-40B4-BE49-F238E27FC236}">
                <a16:creationId xmlns:a16="http://schemas.microsoft.com/office/drawing/2014/main" id="{C744150F-2EAA-4546-9D8E-2A5C0688F853}"/>
              </a:ext>
            </a:extLst>
          </p:cNvPr>
          <p:cNvSpPr>
            <a:spLocks noGrp="1"/>
          </p:cNvSpPr>
          <p:nvPr>
            <p:ph type="body" sz="quarter" idx="13" hasCustomPrompt="1"/>
          </p:nvPr>
        </p:nvSpPr>
        <p:spPr>
          <a:xfrm>
            <a:off x="939007" y="4674045"/>
            <a:ext cx="6564312" cy="842962"/>
          </a:xfrm>
          <a:prstGeom prst="rect">
            <a:avLst/>
          </a:prstGeom>
        </p:spPr>
        <p:txBody>
          <a:bodyPr anchor="ctr">
            <a:noAutofit/>
          </a:bodyPr>
          <a:lstStyle>
            <a:lvl1pPr marL="0" indent="0">
              <a:buNone/>
              <a:defRPr sz="1500">
                <a:solidFill>
                  <a:schemeClr val="tx2"/>
                </a:solidFill>
              </a:defRPr>
            </a:lvl1pPr>
          </a:lstStyle>
          <a:p>
            <a:pPr lvl="0"/>
            <a:r>
              <a:rPr lang="en-US" noProof="0"/>
              <a:t>Insert subtitle here</a:t>
            </a:r>
          </a:p>
        </p:txBody>
      </p:sp>
      <p:sp>
        <p:nvSpPr>
          <p:cNvPr id="10" name="Espace réservé du texte 14">
            <a:extLst>
              <a:ext uri="{FF2B5EF4-FFF2-40B4-BE49-F238E27FC236}">
                <a16:creationId xmlns:a16="http://schemas.microsoft.com/office/drawing/2014/main" id="{721377D4-DC43-4DF9-868A-C6E2A92876B9}"/>
              </a:ext>
            </a:extLst>
          </p:cNvPr>
          <p:cNvSpPr>
            <a:spLocks noGrp="1"/>
          </p:cNvSpPr>
          <p:nvPr>
            <p:ph type="body" sz="quarter" idx="11" hasCustomPrompt="1"/>
          </p:nvPr>
        </p:nvSpPr>
        <p:spPr>
          <a:xfrm>
            <a:off x="598490" y="3153911"/>
            <a:ext cx="5630863" cy="842962"/>
          </a:xfrm>
          <a:prstGeom prst="rect">
            <a:avLst/>
          </a:prstGeom>
        </p:spPr>
        <p:txBody>
          <a:bodyPr anchor="t" anchorCtr="0">
            <a:noAutofit/>
          </a:bodyPr>
          <a:lstStyle>
            <a:lvl1pPr marL="0" indent="0">
              <a:spcBef>
                <a:spcPts val="0"/>
              </a:spcBef>
              <a:buNone/>
              <a:defRPr sz="3000">
                <a:solidFill>
                  <a:schemeClr val="tx1"/>
                </a:solidFill>
              </a:defRPr>
            </a:lvl1pPr>
          </a:lstStyle>
          <a:p>
            <a:pPr lvl="0"/>
            <a:r>
              <a:rPr lang="en-US" noProof="0"/>
              <a:t>Insert title here</a:t>
            </a:r>
          </a:p>
        </p:txBody>
      </p:sp>
      <p:sp>
        <p:nvSpPr>
          <p:cNvPr id="11" name="Espace réservé du texte 12">
            <a:extLst>
              <a:ext uri="{FF2B5EF4-FFF2-40B4-BE49-F238E27FC236}">
                <a16:creationId xmlns:a16="http://schemas.microsoft.com/office/drawing/2014/main" id="{8B6310FD-B099-485F-9553-3127731D1C60}"/>
              </a:ext>
            </a:extLst>
          </p:cNvPr>
          <p:cNvSpPr>
            <a:spLocks noGrp="1"/>
          </p:cNvSpPr>
          <p:nvPr>
            <p:ph type="body" sz="quarter" idx="10" hasCustomPrompt="1"/>
          </p:nvPr>
        </p:nvSpPr>
        <p:spPr>
          <a:xfrm>
            <a:off x="598490" y="1860550"/>
            <a:ext cx="1469799" cy="843938"/>
          </a:xfrm>
          <a:prstGeom prst="rect">
            <a:avLst/>
          </a:prstGeom>
        </p:spPr>
        <p:txBody>
          <a:bodyPr>
            <a:noAutofit/>
          </a:bodyPr>
          <a:lstStyle>
            <a:lvl1pPr marL="0" indent="0">
              <a:buNone/>
              <a:defRPr sz="4050">
                <a:solidFill>
                  <a:schemeClr val="tx1"/>
                </a:solidFill>
              </a:defRPr>
            </a:lvl1pPr>
          </a:lstStyle>
          <a:p>
            <a:pPr lvl="0"/>
            <a:r>
              <a:rPr lang="en-US" noProof="0"/>
              <a:t>1</a:t>
            </a:r>
          </a:p>
        </p:txBody>
      </p:sp>
      <p:sp>
        <p:nvSpPr>
          <p:cNvPr id="31" name="Rectangle 30"/>
          <p:cNvSpPr/>
          <p:nvPr userDrawn="1"/>
        </p:nvSpPr>
        <p:spPr>
          <a:xfrm>
            <a:off x="7666634" y="1681130"/>
            <a:ext cx="3781911" cy="3781911"/>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32" name="Organigramme : Entrée manuelle 12"/>
          <p:cNvSpPr/>
          <p:nvPr userDrawn="1"/>
        </p:nvSpPr>
        <p:spPr>
          <a:xfrm rot="5400000" flipV="1">
            <a:off x="7020639" y="1700280"/>
            <a:ext cx="6871648" cy="3471084"/>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4988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4988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4988"/>
                </a:moveTo>
                <a:lnTo>
                  <a:pt x="10000" y="0"/>
                </a:lnTo>
                <a:lnTo>
                  <a:pt x="10000" y="10000"/>
                </a:lnTo>
                <a:lnTo>
                  <a:pt x="0" y="10000"/>
                </a:lnTo>
                <a:lnTo>
                  <a:pt x="0" y="4988"/>
                </a:lnTo>
                <a:close/>
              </a:path>
            </a:pathLst>
          </a:cu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Tree>
    <p:extLst>
      <p:ext uri="{BB962C8B-B14F-4D97-AF65-F5344CB8AC3E}">
        <p14:creationId xmlns:p14="http://schemas.microsoft.com/office/powerpoint/2010/main" val="8508114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Content 1 with mark">
    <p:spTree>
      <p:nvGrpSpPr>
        <p:cNvPr id="1" name=""/>
        <p:cNvGrpSpPr/>
        <p:nvPr/>
      </p:nvGrpSpPr>
      <p:grpSpPr>
        <a:xfrm>
          <a:off x="0" y="0"/>
          <a:ext cx="0" cy="0"/>
          <a:chOff x="0" y="0"/>
          <a:chExt cx="0" cy="0"/>
        </a:xfrm>
      </p:grpSpPr>
      <p:sp>
        <p:nvSpPr>
          <p:cNvPr id="5"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6" y="552113"/>
            <a:ext cx="10975449" cy="485775"/>
          </a:xfrm>
          <a:prstGeom prst="rect">
            <a:avLst/>
          </a:prstGeom>
        </p:spPr>
        <p:txBody>
          <a:bodyPr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sz="2215">
                <a:solidFill>
                  <a:schemeClr val="tx2"/>
                </a:solidFill>
              </a:defRPr>
            </a:lvl1pPr>
            <a:lvl2pPr>
              <a:defRPr sz="1800"/>
            </a:lvl2pPr>
            <a:lvl3pPr>
              <a:defRPr sz="1800"/>
            </a:lvl3pPr>
            <a:lvl4pPr>
              <a:defRPr sz="1800"/>
            </a:lvl4pPr>
            <a:lvl5pPr>
              <a:defRPr sz="1800"/>
            </a:lvl5pPr>
          </a:lstStyle>
          <a:p>
            <a:pPr marL="0" marR="0" lvl="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(1 column of text)</a:t>
            </a:r>
          </a:p>
        </p:txBody>
      </p:sp>
      <p:sp>
        <p:nvSpPr>
          <p:cNvPr id="13" name="Espace réservé du numéro de diapositive 12"/>
          <p:cNvSpPr>
            <a:spLocks noGrp="1"/>
          </p:cNvSpPr>
          <p:nvPr>
            <p:ph type="sldNum" sz="quarter" idx="11"/>
          </p:nvPr>
        </p:nvSpPr>
        <p:spPr/>
        <p:txBody>
          <a:bodyPr/>
          <a:lstStyle/>
          <a:p>
            <a:fld id="{87C45732-57C6-47E8-8AB1-020DA7EC54A6}" type="slidenum">
              <a:rPr lang="en-US" noProof="0" smtClean="0"/>
              <a:pPr/>
              <a:t>‹N°›</a:t>
            </a:fld>
            <a:endParaRPr lang="en-US" noProof="0"/>
          </a:p>
        </p:txBody>
      </p:sp>
      <p:sp>
        <p:nvSpPr>
          <p:cNvPr id="7" name="Espace réservé du contenu 9"/>
          <p:cNvSpPr>
            <a:spLocks noGrp="1"/>
          </p:cNvSpPr>
          <p:nvPr>
            <p:ph sz="quarter" idx="13"/>
          </p:nvPr>
        </p:nvSpPr>
        <p:spPr>
          <a:xfrm>
            <a:off x="598487" y="1433018"/>
            <a:ext cx="10975448" cy="4712197"/>
          </a:xfrm>
          <a:prstGeom prst="rect">
            <a:avLst/>
          </a:prstGeom>
        </p:spPr>
        <p:txBody>
          <a:bodyPr>
            <a:noAutofit/>
          </a:bodyPr>
          <a:lstStyle>
            <a:lvl1pPr>
              <a:defRPr sz="1108"/>
            </a:lvl1pPr>
            <a:lvl2pPr>
              <a:defRPr sz="1108"/>
            </a:lvl2pPr>
            <a:lvl3pPr>
              <a:defRPr sz="1108"/>
            </a:lvl3pPr>
            <a:lvl4pPr>
              <a:defRPr sz="969"/>
            </a:lvl4pPr>
            <a:lvl5pPr>
              <a:defRPr sz="1108"/>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p:txBody>
      </p:sp>
    </p:spTree>
    <p:extLst>
      <p:ext uri="{BB962C8B-B14F-4D97-AF65-F5344CB8AC3E}">
        <p14:creationId xmlns:p14="http://schemas.microsoft.com/office/powerpoint/2010/main" val="25412346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cxnSp>
        <p:nvCxnSpPr>
          <p:cNvPr id="3" name="Connecteur droit 2">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5"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
        <p:nvSpPr>
          <p:cNvPr id="13" name="Espace réservé du numéro de diapositive 12"/>
          <p:cNvSpPr>
            <a:spLocks noGrp="1"/>
          </p:cNvSpPr>
          <p:nvPr>
            <p:ph type="sldNum" sz="quarter" idx="11"/>
          </p:nvPr>
        </p:nvSpPr>
        <p:spPr/>
        <p:txBody>
          <a:bodyPr/>
          <a:lstStyle/>
          <a:p>
            <a:fld id="{87C45732-57C6-47E8-8AB1-020DA7EC54A6}" type="slidenum">
              <a:rPr lang="fr-FR" smtClean="0"/>
              <a:pPr/>
              <a:t>‹N°›</a:t>
            </a:fld>
            <a:endParaRPr lang="fr-FR"/>
          </a:p>
        </p:txBody>
      </p:sp>
    </p:spTree>
    <p:extLst>
      <p:ext uri="{BB962C8B-B14F-4D97-AF65-F5344CB8AC3E}">
        <p14:creationId xmlns:p14="http://schemas.microsoft.com/office/powerpoint/2010/main" val="2209298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re seul">
    <p:spTree>
      <p:nvGrpSpPr>
        <p:cNvPr id="1" name=""/>
        <p:cNvGrpSpPr/>
        <p:nvPr/>
      </p:nvGrpSpPr>
      <p:grpSpPr>
        <a:xfrm>
          <a:off x="0" y="0"/>
          <a:ext cx="0" cy="0"/>
          <a:chOff x="0" y="0"/>
          <a:chExt cx="0" cy="0"/>
        </a:xfrm>
      </p:grpSpPr>
      <p:graphicFrame>
        <p:nvGraphicFramePr>
          <p:cNvPr id="4" name="Objet 3" hidden="1">
            <a:extLst>
              <a:ext uri="{FF2B5EF4-FFF2-40B4-BE49-F238E27FC236}">
                <a16:creationId xmlns:a16="http://schemas.microsoft.com/office/drawing/2014/main" id="{C2661278-D226-4703-9DCB-931160E8E234}"/>
              </a:ext>
            </a:extLst>
          </p:cNvPr>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123" name="Diapositive think-cell" r:id="rId4" imgW="473" imgH="470" progId="TCLayout.ActiveDocument.1">
                  <p:embed/>
                </p:oleObj>
              </mc:Choice>
              <mc:Fallback>
                <p:oleObj name="Diapositive think-cell" r:id="rId4" imgW="473" imgH="470" progId="TCLayout.ActiveDocument.1">
                  <p:embed/>
                  <p:pic>
                    <p:nvPicPr>
                      <p:cNvPr id="4" name="Objet 3" hidden="1">
                        <a:extLst>
                          <a:ext uri="{FF2B5EF4-FFF2-40B4-BE49-F238E27FC236}">
                            <a16:creationId xmlns:a16="http://schemas.microsoft.com/office/drawing/2014/main" id="{C2661278-D226-4703-9DCB-931160E8E234}"/>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hasCustomPrompt="1"/>
          </p:nvPr>
        </p:nvSpPr>
        <p:spPr>
          <a:xfrm>
            <a:off x="823979" y="116632"/>
            <a:ext cx="10744628" cy="648072"/>
          </a:xfrm>
        </p:spPr>
        <p:txBody>
          <a:bodyPr anchor="ctr" anchorCtr="0">
            <a:noAutofit/>
          </a:bodyPr>
          <a:lstStyle>
            <a:lvl1pPr algn="l" eaLnBrk="1" latinLnBrk="0" hangingPunct="1">
              <a:defRPr kumimoji="0" lang="fr-FR" sz="2000" b="0" cap="all" baseline="0">
                <a:solidFill>
                  <a:schemeClr val="tx2"/>
                </a:solidFill>
              </a:defRPr>
            </a:lvl1pPr>
          </a:lstStyle>
          <a:p>
            <a:r>
              <a:rPr kumimoji="0" lang="fr-FR"/>
              <a:t>Modifiez le style du titre</a:t>
            </a:r>
          </a:p>
        </p:txBody>
      </p:sp>
      <p:sp>
        <p:nvSpPr>
          <p:cNvPr id="11" name="Slide Number Placeholder 5"/>
          <p:cNvSpPr>
            <a:spLocks noGrp="1"/>
          </p:cNvSpPr>
          <p:nvPr>
            <p:ph type="sldNum" sz="quarter" idx="12"/>
          </p:nvPr>
        </p:nvSpPr>
        <p:spPr>
          <a:xfrm>
            <a:off x="11710526" y="6356351"/>
            <a:ext cx="422208" cy="365125"/>
          </a:xfrm>
        </p:spPr>
        <p:txBody>
          <a:bodyPr/>
          <a:lstStyle/>
          <a:p>
            <a:fld id="{33D6E5A2-EC83-451F-A719-9AC1370DD5CF}" type="slidenum">
              <a:pPr/>
              <a:t>‹N°›</a:t>
            </a:fld>
            <a:endParaRPr kumimoji="0" lang="fr-FR"/>
          </a:p>
        </p:txBody>
      </p:sp>
      <p:pic>
        <p:nvPicPr>
          <p:cNvPr id="10" name="Picture 9">
            <a:extLst>
              <a:ext uri="{FF2B5EF4-FFF2-40B4-BE49-F238E27FC236}">
                <a16:creationId xmlns:a16="http://schemas.microsoft.com/office/drawing/2014/main" id="{937CDF68-EF6E-4002-B06E-1258736D5E04}"/>
              </a:ext>
            </a:extLst>
          </p:cNvPr>
          <p:cNvPicPr>
            <a:picLocks noChangeAspect="1"/>
          </p:cNvPicPr>
          <p:nvPr userDrawn="1"/>
        </p:nvPicPr>
        <p:blipFill rotWithShape="1">
          <a:blip r:embed="rId6" cstate="screen">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15807" y="0"/>
            <a:ext cx="422208" cy="6857997"/>
          </a:xfrm>
          <a:prstGeom prst="rect">
            <a:avLst/>
          </a:prstGeom>
        </p:spPr>
      </p:pic>
      <p:pic>
        <p:nvPicPr>
          <p:cNvPr id="12" name="Image 4">
            <a:extLst>
              <a:ext uri="{FF2B5EF4-FFF2-40B4-BE49-F238E27FC236}">
                <a16:creationId xmlns:a16="http://schemas.microsoft.com/office/drawing/2014/main" id="{5EAB39CA-71F7-4874-93B6-D773A47F5033}"/>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3388" y="6437195"/>
            <a:ext cx="223817" cy="288032"/>
          </a:xfrm>
          <a:prstGeom prst="rect">
            <a:avLst/>
          </a:prstGeom>
        </p:spPr>
      </p:pic>
      <p:cxnSp>
        <p:nvCxnSpPr>
          <p:cNvPr id="8" name="Connecteur droit 7">
            <a:extLst>
              <a:ext uri="{FF2B5EF4-FFF2-40B4-BE49-F238E27FC236}">
                <a16:creationId xmlns:a16="http://schemas.microsoft.com/office/drawing/2014/main" id="{3C5AC95F-F23C-4F4B-9FD6-16B0C25AFB80}"/>
              </a:ext>
            </a:extLst>
          </p:cNvPr>
          <p:cNvCxnSpPr/>
          <p:nvPr userDrawn="1"/>
        </p:nvCxnSpPr>
        <p:spPr>
          <a:xfrm>
            <a:off x="815413" y="764704"/>
            <a:ext cx="10753195"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428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cxnSp>
        <p:nvCxnSpPr>
          <p:cNvPr id="3" name="Connecteur droit 2">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5"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(1 column of text)</a:t>
            </a:r>
          </a:p>
        </p:txBody>
      </p:sp>
      <p:sp>
        <p:nvSpPr>
          <p:cNvPr id="13" name="Espace réservé du numéro de diapositive 12"/>
          <p:cNvSpPr>
            <a:spLocks noGrp="1"/>
          </p:cNvSpPr>
          <p:nvPr>
            <p:ph type="sldNum" sz="quarter" idx="11"/>
          </p:nvPr>
        </p:nvSpPr>
        <p:spPr/>
        <p:txBody>
          <a:bodyPr/>
          <a:lstStyle/>
          <a:p>
            <a:fld id="{87C45732-57C6-47E8-8AB1-020DA7EC54A6}" type="slidenum">
              <a:rPr lang="en-US" noProof="0" smtClean="0"/>
              <a:pPr/>
              <a:t>‹N°›</a:t>
            </a:fld>
            <a:endParaRPr lang="en-US" noProof="0"/>
          </a:p>
        </p:txBody>
      </p:sp>
      <p:sp>
        <p:nvSpPr>
          <p:cNvPr id="6" name="Espace réservé du contenu 9">
            <a:extLst>
              <a:ext uri="{FF2B5EF4-FFF2-40B4-BE49-F238E27FC236}">
                <a16:creationId xmlns:a16="http://schemas.microsoft.com/office/drawing/2014/main" id="{4102550D-E047-4CA6-A693-9680E0B52540}"/>
              </a:ext>
            </a:extLst>
          </p:cNvPr>
          <p:cNvSpPr>
            <a:spLocks noGrp="1"/>
          </p:cNvSpPr>
          <p:nvPr>
            <p:ph sz="quarter" idx="13"/>
          </p:nvPr>
        </p:nvSpPr>
        <p:spPr>
          <a:xfrm>
            <a:off x="598488" y="1433018"/>
            <a:ext cx="10975449" cy="4712197"/>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p:txBody>
      </p:sp>
    </p:spTree>
    <p:extLst>
      <p:ext uri="{BB962C8B-B14F-4D97-AF65-F5344CB8AC3E}">
        <p14:creationId xmlns:p14="http://schemas.microsoft.com/office/powerpoint/2010/main" val="18933757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ntent 1 with mark">
    <p:spTree>
      <p:nvGrpSpPr>
        <p:cNvPr id="1" name=""/>
        <p:cNvGrpSpPr/>
        <p:nvPr/>
      </p:nvGrpSpPr>
      <p:grpSpPr>
        <a:xfrm>
          <a:off x="0" y="0"/>
          <a:ext cx="0" cy="0"/>
          <a:chOff x="0" y="0"/>
          <a:chExt cx="0" cy="0"/>
        </a:xfrm>
      </p:grpSpPr>
      <p:cxnSp>
        <p:nvCxnSpPr>
          <p:cNvPr id="3" name="Connecteur droit 2">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5"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(1 column of text)</a:t>
            </a:r>
          </a:p>
        </p:txBody>
      </p:sp>
      <p:sp>
        <p:nvSpPr>
          <p:cNvPr id="13" name="Espace réservé du numéro de diapositive 12"/>
          <p:cNvSpPr>
            <a:spLocks noGrp="1"/>
          </p:cNvSpPr>
          <p:nvPr>
            <p:ph type="sldNum" sz="quarter" idx="11"/>
          </p:nvPr>
        </p:nvSpPr>
        <p:spPr/>
        <p:txBody>
          <a:bodyPr/>
          <a:lstStyle/>
          <a:p>
            <a:fld id="{87C45732-57C6-47E8-8AB1-020DA7EC54A6}" type="slidenum">
              <a:rPr lang="en-US" noProof="0" smtClean="0"/>
              <a:pPr/>
              <a:t>‹N°›</a:t>
            </a:fld>
            <a:endParaRPr lang="en-US" noProof="0"/>
          </a:p>
        </p:txBody>
      </p:sp>
      <p:cxnSp>
        <p:nvCxnSpPr>
          <p:cNvPr id="6" name="Connecteur droit 5">
            <a:extLst>
              <a:ext uri="{FF2B5EF4-FFF2-40B4-BE49-F238E27FC236}">
                <a16:creationId xmlns:a16="http://schemas.microsoft.com/office/drawing/2014/main" id="{E3EADC75-143E-4DFE-8720-9154DCF43A8C}"/>
              </a:ext>
            </a:extLst>
          </p:cNvPr>
          <p:cNvCxnSpPr/>
          <p:nvPr userDrawn="1"/>
        </p:nvCxnSpPr>
        <p:spPr>
          <a:xfrm>
            <a:off x="9717209" y="0"/>
            <a:ext cx="1852375"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8" name="Espace réservé du texte 26">
            <a:extLst>
              <a:ext uri="{FF2B5EF4-FFF2-40B4-BE49-F238E27FC236}">
                <a16:creationId xmlns:a16="http://schemas.microsoft.com/office/drawing/2014/main" id="{86878C01-8FEF-4CEB-979C-ED19E926CEC3}"/>
              </a:ext>
            </a:extLst>
          </p:cNvPr>
          <p:cNvSpPr>
            <a:spLocks noGrp="1"/>
          </p:cNvSpPr>
          <p:nvPr>
            <p:ph type="body" sz="quarter" idx="17" hasCustomPrompt="1"/>
          </p:nvPr>
        </p:nvSpPr>
        <p:spPr>
          <a:xfrm>
            <a:off x="9717209" y="0"/>
            <a:ext cx="1852375" cy="456232"/>
          </a:xfrm>
          <a:prstGeom prst="rect">
            <a:avLst/>
          </a:prstGeom>
        </p:spPr>
        <p:txBody>
          <a:bodyPr anchor="ctr">
            <a:noAutofit/>
          </a:bodyPr>
          <a:lstStyle>
            <a:lvl1pPr marL="0" indent="0" algn="ctr">
              <a:buNone/>
              <a:defRPr sz="900" b="1">
                <a:solidFill>
                  <a:schemeClr val="tx1"/>
                </a:solidFill>
              </a:defRPr>
            </a:lvl1pPr>
          </a:lstStyle>
          <a:p>
            <a:pPr lvl="0"/>
            <a:r>
              <a:rPr lang="en-US" noProof="0"/>
              <a:t>Marks</a:t>
            </a:r>
          </a:p>
        </p:txBody>
      </p:sp>
      <p:sp>
        <p:nvSpPr>
          <p:cNvPr id="7" name="Espace réservé du contenu 9"/>
          <p:cNvSpPr>
            <a:spLocks noGrp="1"/>
          </p:cNvSpPr>
          <p:nvPr>
            <p:ph sz="quarter" idx="13"/>
          </p:nvPr>
        </p:nvSpPr>
        <p:spPr>
          <a:xfrm>
            <a:off x="598488" y="1433018"/>
            <a:ext cx="10975449" cy="4712197"/>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p:txBody>
      </p:sp>
    </p:spTree>
    <p:extLst>
      <p:ext uri="{BB962C8B-B14F-4D97-AF65-F5344CB8AC3E}">
        <p14:creationId xmlns:p14="http://schemas.microsoft.com/office/powerpoint/2010/main" val="168735969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p:txBody>
          <a:bodyPr/>
          <a:lstStyle/>
          <a:p>
            <a:fld id="{87C45732-57C6-47E8-8AB1-020DA7EC54A6}" type="slidenum">
              <a:rPr lang="en-US" noProof="0" smtClean="0"/>
              <a:pPr/>
              <a:t>‹N°›</a:t>
            </a:fld>
            <a:endParaRPr lang="en-US" noProof="0"/>
          </a:p>
        </p:txBody>
      </p:sp>
      <p:sp>
        <p:nvSpPr>
          <p:cNvPr id="11" name="Espace réservé du contenu 10"/>
          <p:cNvSpPr>
            <a:spLocks noGrp="1"/>
          </p:cNvSpPr>
          <p:nvPr>
            <p:ph sz="quarter" idx="14"/>
          </p:nvPr>
        </p:nvSpPr>
        <p:spPr>
          <a:xfrm>
            <a:off x="598490" y="1433018"/>
            <a:ext cx="5205412" cy="4712197"/>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p:txBody>
      </p:sp>
      <p:sp>
        <p:nvSpPr>
          <p:cNvPr id="12" name="Espace réservé du contenu 10"/>
          <p:cNvSpPr>
            <a:spLocks noGrp="1"/>
          </p:cNvSpPr>
          <p:nvPr>
            <p:ph sz="quarter" idx="15"/>
          </p:nvPr>
        </p:nvSpPr>
        <p:spPr>
          <a:xfrm>
            <a:off x="6368523" y="1433018"/>
            <a:ext cx="5205412" cy="4712197"/>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p:txBody>
      </p:sp>
      <p:cxnSp>
        <p:nvCxnSpPr>
          <p:cNvPr id="8" name="Connecteur droit 7">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9"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(2 columns of text)</a:t>
            </a:r>
          </a:p>
        </p:txBody>
      </p:sp>
    </p:spTree>
    <p:extLst>
      <p:ext uri="{BB962C8B-B14F-4D97-AF65-F5344CB8AC3E}">
        <p14:creationId xmlns:p14="http://schemas.microsoft.com/office/powerpoint/2010/main" val="74233654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ntent 2 with mark">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2"/>
          </p:nvPr>
        </p:nvSpPr>
        <p:spPr/>
        <p:txBody>
          <a:bodyPr/>
          <a:lstStyle/>
          <a:p>
            <a:fld id="{87C45732-57C6-47E8-8AB1-020DA7EC54A6}" type="slidenum">
              <a:rPr lang="en-US" noProof="0" smtClean="0"/>
              <a:pPr/>
              <a:t>‹N°›</a:t>
            </a:fld>
            <a:endParaRPr lang="en-US" noProof="0"/>
          </a:p>
        </p:txBody>
      </p:sp>
      <p:sp>
        <p:nvSpPr>
          <p:cNvPr id="11" name="Espace réservé du contenu 10"/>
          <p:cNvSpPr>
            <a:spLocks noGrp="1"/>
          </p:cNvSpPr>
          <p:nvPr>
            <p:ph sz="quarter" idx="14"/>
          </p:nvPr>
        </p:nvSpPr>
        <p:spPr>
          <a:xfrm>
            <a:off x="598490" y="1433018"/>
            <a:ext cx="5205412" cy="4712197"/>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sp>
        <p:nvSpPr>
          <p:cNvPr id="12" name="Espace réservé du contenu 10"/>
          <p:cNvSpPr>
            <a:spLocks noGrp="1"/>
          </p:cNvSpPr>
          <p:nvPr>
            <p:ph sz="quarter" idx="15"/>
          </p:nvPr>
        </p:nvSpPr>
        <p:spPr>
          <a:xfrm>
            <a:off x="6368523" y="1433018"/>
            <a:ext cx="5205412" cy="4712197"/>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cxnSp>
        <p:nvCxnSpPr>
          <p:cNvPr id="8" name="Connecteur droit 7">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9"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(2 columns of text)</a:t>
            </a:r>
          </a:p>
        </p:txBody>
      </p:sp>
      <p:cxnSp>
        <p:nvCxnSpPr>
          <p:cNvPr id="13" name="Connecteur droit 12">
            <a:extLst>
              <a:ext uri="{FF2B5EF4-FFF2-40B4-BE49-F238E27FC236}">
                <a16:creationId xmlns:a16="http://schemas.microsoft.com/office/drawing/2014/main" id="{E3EADC75-143E-4DFE-8720-9154DCF43A8C}"/>
              </a:ext>
            </a:extLst>
          </p:cNvPr>
          <p:cNvCxnSpPr/>
          <p:nvPr userDrawn="1"/>
        </p:nvCxnSpPr>
        <p:spPr>
          <a:xfrm>
            <a:off x="9717209" y="0"/>
            <a:ext cx="1852375"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4" name="Espace réservé du texte 26">
            <a:extLst>
              <a:ext uri="{FF2B5EF4-FFF2-40B4-BE49-F238E27FC236}">
                <a16:creationId xmlns:a16="http://schemas.microsoft.com/office/drawing/2014/main" id="{86878C01-8FEF-4CEB-979C-ED19E926CEC3}"/>
              </a:ext>
            </a:extLst>
          </p:cNvPr>
          <p:cNvSpPr>
            <a:spLocks noGrp="1"/>
          </p:cNvSpPr>
          <p:nvPr>
            <p:ph type="body" sz="quarter" idx="17" hasCustomPrompt="1"/>
          </p:nvPr>
        </p:nvSpPr>
        <p:spPr>
          <a:xfrm>
            <a:off x="9717209" y="0"/>
            <a:ext cx="1852375" cy="456232"/>
          </a:xfrm>
          <a:prstGeom prst="rect">
            <a:avLst/>
          </a:prstGeom>
        </p:spPr>
        <p:txBody>
          <a:bodyPr anchor="ctr">
            <a:noAutofit/>
          </a:bodyPr>
          <a:lstStyle>
            <a:lvl1pPr marL="0" indent="0" algn="ctr">
              <a:buNone/>
              <a:defRPr sz="900" b="1">
                <a:solidFill>
                  <a:schemeClr val="tx1"/>
                </a:solidFill>
              </a:defRPr>
            </a:lvl1pPr>
          </a:lstStyle>
          <a:p>
            <a:pPr lvl="0"/>
            <a:r>
              <a:rPr lang="en-US" noProof="0"/>
              <a:t>Marks</a:t>
            </a:r>
          </a:p>
        </p:txBody>
      </p:sp>
    </p:spTree>
    <p:extLst>
      <p:ext uri="{BB962C8B-B14F-4D97-AF65-F5344CB8AC3E}">
        <p14:creationId xmlns:p14="http://schemas.microsoft.com/office/powerpoint/2010/main" val="318393435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87C45732-57C6-47E8-8AB1-020DA7EC54A6}" type="slidenum">
              <a:rPr lang="en-US" noProof="0" smtClean="0"/>
              <a:pPr/>
              <a:t>‹N°›</a:t>
            </a:fld>
            <a:endParaRPr lang="en-US" noProof="0"/>
          </a:p>
        </p:txBody>
      </p:sp>
      <p:sp>
        <p:nvSpPr>
          <p:cNvPr id="12" name="Espace réservé du contenu 10"/>
          <p:cNvSpPr>
            <a:spLocks noGrp="1"/>
          </p:cNvSpPr>
          <p:nvPr>
            <p:ph sz="quarter" idx="14"/>
          </p:nvPr>
        </p:nvSpPr>
        <p:spPr>
          <a:xfrm>
            <a:off x="8248123" y="1433016"/>
            <a:ext cx="3338512" cy="4712198"/>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sp>
        <p:nvSpPr>
          <p:cNvPr id="13" name="Espace réservé du contenu 10"/>
          <p:cNvSpPr>
            <a:spLocks noGrp="1"/>
          </p:cNvSpPr>
          <p:nvPr>
            <p:ph sz="quarter" idx="15"/>
          </p:nvPr>
        </p:nvSpPr>
        <p:spPr>
          <a:xfrm>
            <a:off x="4423304" y="1433016"/>
            <a:ext cx="3338512" cy="4712198"/>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sp>
        <p:nvSpPr>
          <p:cNvPr id="14" name="Espace réservé du contenu 10"/>
          <p:cNvSpPr>
            <a:spLocks noGrp="1"/>
          </p:cNvSpPr>
          <p:nvPr>
            <p:ph sz="quarter" idx="16"/>
          </p:nvPr>
        </p:nvSpPr>
        <p:spPr>
          <a:xfrm>
            <a:off x="598485" y="1433016"/>
            <a:ext cx="3338512" cy="4712198"/>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4"/>
            <a:endParaRPr lang="en-US" noProof="0"/>
          </a:p>
        </p:txBody>
      </p:sp>
      <p:cxnSp>
        <p:nvCxnSpPr>
          <p:cNvPr id="10" name="Connecteur droit 9">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1"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(3 columns of text)</a:t>
            </a:r>
          </a:p>
        </p:txBody>
      </p:sp>
    </p:spTree>
    <p:extLst>
      <p:ext uri="{BB962C8B-B14F-4D97-AF65-F5344CB8AC3E}">
        <p14:creationId xmlns:p14="http://schemas.microsoft.com/office/powerpoint/2010/main" val="193971309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ntent 3 with mark">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87C45732-57C6-47E8-8AB1-020DA7EC54A6}" type="slidenum">
              <a:rPr lang="en-US" noProof="0" smtClean="0"/>
              <a:pPr/>
              <a:t>‹N°›</a:t>
            </a:fld>
            <a:endParaRPr lang="en-US" noProof="0"/>
          </a:p>
        </p:txBody>
      </p:sp>
      <p:sp>
        <p:nvSpPr>
          <p:cNvPr id="12" name="Espace réservé du contenu 10"/>
          <p:cNvSpPr>
            <a:spLocks noGrp="1"/>
          </p:cNvSpPr>
          <p:nvPr>
            <p:ph sz="quarter" idx="14"/>
          </p:nvPr>
        </p:nvSpPr>
        <p:spPr>
          <a:xfrm>
            <a:off x="8248123" y="1433016"/>
            <a:ext cx="3338512" cy="4712198"/>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sp>
        <p:nvSpPr>
          <p:cNvPr id="13" name="Espace réservé du contenu 10"/>
          <p:cNvSpPr>
            <a:spLocks noGrp="1"/>
          </p:cNvSpPr>
          <p:nvPr>
            <p:ph sz="quarter" idx="15"/>
          </p:nvPr>
        </p:nvSpPr>
        <p:spPr>
          <a:xfrm>
            <a:off x="4423304" y="1433016"/>
            <a:ext cx="3338512" cy="4712198"/>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0"/>
            <a:endParaRPr lang="en-US" noProof="0"/>
          </a:p>
        </p:txBody>
      </p:sp>
      <p:sp>
        <p:nvSpPr>
          <p:cNvPr id="14" name="Espace réservé du contenu 10"/>
          <p:cNvSpPr>
            <a:spLocks noGrp="1"/>
          </p:cNvSpPr>
          <p:nvPr>
            <p:ph sz="quarter" idx="16"/>
          </p:nvPr>
        </p:nvSpPr>
        <p:spPr>
          <a:xfrm>
            <a:off x="598485" y="1433016"/>
            <a:ext cx="3338512" cy="4712198"/>
          </a:xfrm>
          <a:prstGeom prst="rect">
            <a:avLst/>
          </a:prstGeom>
        </p:spPr>
        <p:txBody>
          <a:bodyPr>
            <a:noAutofit/>
          </a:bodyPr>
          <a:lstStyle>
            <a:lvl1pPr>
              <a:defRPr/>
            </a:lvl1pPr>
            <a:lvl2pPr>
              <a:defRPr/>
            </a:lvl2pPr>
            <a:lvl3pPr>
              <a:defRPr/>
            </a:lvl3pPr>
            <a:lvl4pPr>
              <a:defRPr sz="900"/>
            </a:lvl4pPr>
            <a:lvl5pPr>
              <a:defRPr/>
            </a:lvl5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noProof="0"/>
          </a:p>
          <a:p>
            <a:pPr lvl="4"/>
            <a:endParaRPr lang="en-US" noProof="0"/>
          </a:p>
        </p:txBody>
      </p:sp>
      <p:cxnSp>
        <p:nvCxnSpPr>
          <p:cNvPr id="10" name="Connecteur droit 9">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1"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 (3 columns of text)</a:t>
            </a:r>
          </a:p>
        </p:txBody>
      </p:sp>
      <p:cxnSp>
        <p:nvCxnSpPr>
          <p:cNvPr id="15" name="Connecteur droit 14">
            <a:extLst>
              <a:ext uri="{FF2B5EF4-FFF2-40B4-BE49-F238E27FC236}">
                <a16:creationId xmlns:a16="http://schemas.microsoft.com/office/drawing/2014/main" id="{E3EADC75-143E-4DFE-8720-9154DCF43A8C}"/>
              </a:ext>
            </a:extLst>
          </p:cNvPr>
          <p:cNvCxnSpPr/>
          <p:nvPr userDrawn="1"/>
        </p:nvCxnSpPr>
        <p:spPr>
          <a:xfrm>
            <a:off x="9717209" y="0"/>
            <a:ext cx="1852375"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6" name="Espace réservé du texte 26">
            <a:extLst>
              <a:ext uri="{FF2B5EF4-FFF2-40B4-BE49-F238E27FC236}">
                <a16:creationId xmlns:a16="http://schemas.microsoft.com/office/drawing/2014/main" id="{86878C01-8FEF-4CEB-979C-ED19E926CEC3}"/>
              </a:ext>
            </a:extLst>
          </p:cNvPr>
          <p:cNvSpPr>
            <a:spLocks noGrp="1"/>
          </p:cNvSpPr>
          <p:nvPr>
            <p:ph type="body" sz="quarter" idx="17" hasCustomPrompt="1"/>
          </p:nvPr>
        </p:nvSpPr>
        <p:spPr>
          <a:xfrm>
            <a:off x="9717209" y="0"/>
            <a:ext cx="1852375" cy="456232"/>
          </a:xfrm>
          <a:prstGeom prst="rect">
            <a:avLst/>
          </a:prstGeom>
        </p:spPr>
        <p:txBody>
          <a:bodyPr anchor="ctr">
            <a:noAutofit/>
          </a:bodyPr>
          <a:lstStyle>
            <a:lvl1pPr marL="0" indent="0" algn="ctr">
              <a:buNone/>
              <a:defRPr sz="900" b="1">
                <a:solidFill>
                  <a:schemeClr val="tx1"/>
                </a:solidFill>
              </a:defRPr>
            </a:lvl1pPr>
          </a:lstStyle>
          <a:p>
            <a:pPr lvl="0"/>
            <a:r>
              <a:rPr lang="en-US" noProof="0"/>
              <a:t>Marks</a:t>
            </a:r>
          </a:p>
        </p:txBody>
      </p:sp>
    </p:spTree>
    <p:extLst>
      <p:ext uri="{BB962C8B-B14F-4D97-AF65-F5344CB8AC3E}">
        <p14:creationId xmlns:p14="http://schemas.microsoft.com/office/powerpoint/2010/main" val="180623320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tent 4">
    <p:spTree>
      <p:nvGrpSpPr>
        <p:cNvPr id="1" name=""/>
        <p:cNvGrpSpPr/>
        <p:nvPr/>
      </p:nvGrpSpPr>
      <p:grpSpPr>
        <a:xfrm>
          <a:off x="0" y="0"/>
          <a:ext cx="0" cy="0"/>
          <a:chOff x="0" y="0"/>
          <a:chExt cx="0" cy="0"/>
        </a:xfrm>
      </p:grpSpPr>
      <p:cxnSp>
        <p:nvCxnSpPr>
          <p:cNvPr id="6" name="Connecteur droit 5">
            <a:extLst>
              <a:ext uri="{FF2B5EF4-FFF2-40B4-BE49-F238E27FC236}">
                <a16:creationId xmlns:a16="http://schemas.microsoft.com/office/drawing/2014/main" id="{A0F26B96-E554-4333-9F44-B84656CD2EC6}"/>
              </a:ext>
            </a:extLst>
          </p:cNvPr>
          <p:cNvCxnSpPr>
            <a:cxnSpLocks/>
          </p:cNvCxnSpPr>
          <p:nvPr userDrawn="1"/>
        </p:nvCxnSpPr>
        <p:spPr>
          <a:xfrm>
            <a:off x="3416944" y="2885703"/>
            <a:ext cx="7380000" cy="0"/>
          </a:xfrm>
          <a:prstGeom prst="line">
            <a:avLst/>
          </a:prstGeom>
          <a:noFill/>
          <a:ln w="6350" cap="flat" cmpd="sng" algn="ctr">
            <a:solidFill>
              <a:srgbClr val="BFBFBF"/>
            </a:solidFill>
            <a:prstDash val="solid"/>
            <a:miter lim="800000"/>
          </a:ln>
          <a:effectLst/>
        </p:spPr>
      </p:cxnSp>
      <p:cxnSp>
        <p:nvCxnSpPr>
          <p:cNvPr id="7" name="Connecteur droit 6">
            <a:extLst>
              <a:ext uri="{FF2B5EF4-FFF2-40B4-BE49-F238E27FC236}">
                <a16:creationId xmlns:a16="http://schemas.microsoft.com/office/drawing/2014/main" id="{CC13AE87-A25A-45E9-BBC5-8055002D3360}"/>
              </a:ext>
            </a:extLst>
          </p:cNvPr>
          <p:cNvCxnSpPr>
            <a:cxnSpLocks/>
          </p:cNvCxnSpPr>
          <p:nvPr userDrawn="1"/>
        </p:nvCxnSpPr>
        <p:spPr>
          <a:xfrm>
            <a:off x="1450023" y="2885703"/>
            <a:ext cx="1764000" cy="0"/>
          </a:xfrm>
          <a:prstGeom prst="line">
            <a:avLst/>
          </a:prstGeom>
          <a:noFill/>
          <a:ln w="6350" cap="flat" cmpd="sng" algn="ctr">
            <a:solidFill>
              <a:srgbClr val="BFBFBF"/>
            </a:solidFill>
            <a:prstDash val="solid"/>
            <a:miter lim="800000"/>
          </a:ln>
          <a:effectLst/>
        </p:spPr>
      </p:cxnSp>
      <p:sp>
        <p:nvSpPr>
          <p:cNvPr id="10" name="Espace réservé du texte 5">
            <a:extLst>
              <a:ext uri="{FF2B5EF4-FFF2-40B4-BE49-F238E27FC236}">
                <a16:creationId xmlns:a16="http://schemas.microsoft.com/office/drawing/2014/main" id="{A2F4DA4B-EDBD-4C58-B508-9C255E7C66F3}"/>
              </a:ext>
            </a:extLst>
          </p:cNvPr>
          <p:cNvSpPr>
            <a:spLocks noGrp="1"/>
          </p:cNvSpPr>
          <p:nvPr>
            <p:ph type="body" sz="quarter" idx="11" hasCustomPrompt="1"/>
          </p:nvPr>
        </p:nvSpPr>
        <p:spPr>
          <a:xfrm>
            <a:off x="1450024" y="1583140"/>
            <a:ext cx="1752539" cy="1085944"/>
          </a:xfrm>
          <a:prstGeom prst="rect">
            <a:avLst/>
          </a:prstGeom>
        </p:spPr>
        <p:txBody>
          <a:bodyPr anchor="ctr">
            <a:noAutofit/>
          </a:bodyPr>
          <a:lstStyle>
            <a:lvl1pPr marL="0" indent="0" algn="ctr">
              <a:buNone/>
              <a:defRPr lang="fr-FR" sz="1050" b="1" kern="1200" spc="8" baseline="0" dirty="0" smtClean="0">
                <a:solidFill>
                  <a:srgbClr val="690F3C"/>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ITEM 1</a:t>
            </a:r>
          </a:p>
        </p:txBody>
      </p:sp>
      <p:sp>
        <p:nvSpPr>
          <p:cNvPr id="13" name="Espace réservé du texte 5">
            <a:extLst>
              <a:ext uri="{FF2B5EF4-FFF2-40B4-BE49-F238E27FC236}">
                <a16:creationId xmlns:a16="http://schemas.microsoft.com/office/drawing/2014/main" id="{44203550-B300-4297-8887-9ED7696B14A5}"/>
              </a:ext>
            </a:extLst>
          </p:cNvPr>
          <p:cNvSpPr>
            <a:spLocks noGrp="1"/>
          </p:cNvSpPr>
          <p:nvPr>
            <p:ph type="body" sz="quarter" idx="14" hasCustomPrompt="1"/>
          </p:nvPr>
        </p:nvSpPr>
        <p:spPr>
          <a:xfrm>
            <a:off x="3405485" y="1583139"/>
            <a:ext cx="7368539" cy="1085944"/>
          </a:xfrm>
          <a:prstGeom prst="rect">
            <a:avLst/>
          </a:prstGeom>
        </p:spPr>
        <p:txBody>
          <a:bodyPr anchor="ctr">
            <a:noAutofit/>
          </a:bodyPr>
          <a:lstStyle>
            <a:lvl1pPr marL="0" indent="0" algn="l">
              <a:buNone/>
              <a:defRPr lang="fr-FR" sz="900" kern="1200" dirty="0">
                <a:solidFill>
                  <a:srgbClr val="3F3F3F"/>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sp>
        <p:nvSpPr>
          <p:cNvPr id="16" name="Espace réservé du numéro de diapositive 15"/>
          <p:cNvSpPr>
            <a:spLocks noGrp="1"/>
          </p:cNvSpPr>
          <p:nvPr>
            <p:ph type="sldNum" sz="quarter" idx="17"/>
          </p:nvPr>
        </p:nvSpPr>
        <p:spPr/>
        <p:txBody>
          <a:bodyPr/>
          <a:lstStyle/>
          <a:p>
            <a:fld id="{87C45732-57C6-47E8-8AB1-020DA7EC54A6}" type="slidenum">
              <a:rPr lang="en-US" noProof="0" smtClean="0"/>
              <a:pPr/>
              <a:t>‹N°›</a:t>
            </a:fld>
            <a:endParaRPr lang="en-US" noProof="0"/>
          </a:p>
        </p:txBody>
      </p:sp>
      <p:cxnSp>
        <p:nvCxnSpPr>
          <p:cNvPr id="17" name="Connecteur droit 16">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8"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
        <p:nvSpPr>
          <p:cNvPr id="21" name="Espace réservé du texte 5">
            <a:extLst>
              <a:ext uri="{FF2B5EF4-FFF2-40B4-BE49-F238E27FC236}">
                <a16:creationId xmlns:a16="http://schemas.microsoft.com/office/drawing/2014/main" id="{A2F4DA4B-EDBD-4C58-B508-9C255E7C66F3}"/>
              </a:ext>
            </a:extLst>
          </p:cNvPr>
          <p:cNvSpPr>
            <a:spLocks noGrp="1"/>
          </p:cNvSpPr>
          <p:nvPr>
            <p:ph type="body" sz="quarter" idx="18" hasCustomPrompt="1"/>
          </p:nvPr>
        </p:nvSpPr>
        <p:spPr>
          <a:xfrm>
            <a:off x="1472945" y="3076806"/>
            <a:ext cx="1752539" cy="1085944"/>
          </a:xfrm>
          <a:prstGeom prst="rect">
            <a:avLst/>
          </a:prstGeom>
        </p:spPr>
        <p:txBody>
          <a:bodyPr anchor="ctr">
            <a:noAutofit/>
          </a:bodyPr>
          <a:lstStyle>
            <a:lvl1pPr marL="0" indent="0" algn="ctr">
              <a:buNone/>
              <a:defRPr lang="fr-FR" sz="1050" b="1" kern="1200" spc="8" baseline="0" dirty="0" smtClean="0">
                <a:solidFill>
                  <a:srgbClr val="690F3C"/>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ITEM 2</a:t>
            </a:r>
          </a:p>
        </p:txBody>
      </p:sp>
      <p:sp>
        <p:nvSpPr>
          <p:cNvPr id="22" name="Espace réservé du texte 5">
            <a:extLst>
              <a:ext uri="{FF2B5EF4-FFF2-40B4-BE49-F238E27FC236}">
                <a16:creationId xmlns:a16="http://schemas.microsoft.com/office/drawing/2014/main" id="{44203550-B300-4297-8887-9ED7696B14A5}"/>
              </a:ext>
            </a:extLst>
          </p:cNvPr>
          <p:cNvSpPr>
            <a:spLocks noGrp="1"/>
          </p:cNvSpPr>
          <p:nvPr>
            <p:ph type="body" sz="quarter" idx="19" hasCustomPrompt="1"/>
          </p:nvPr>
        </p:nvSpPr>
        <p:spPr>
          <a:xfrm>
            <a:off x="3428405" y="3076805"/>
            <a:ext cx="7368539" cy="1085944"/>
          </a:xfrm>
          <a:prstGeom prst="rect">
            <a:avLst/>
          </a:prstGeom>
        </p:spPr>
        <p:txBody>
          <a:bodyPr anchor="ctr">
            <a:noAutofit/>
          </a:bodyPr>
          <a:lstStyle>
            <a:lvl1pPr marL="0" indent="0" algn="l">
              <a:buNone/>
              <a:defRPr lang="fr-FR" sz="900" kern="1200" dirty="0">
                <a:solidFill>
                  <a:srgbClr val="3F3F3F"/>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cxnSp>
        <p:nvCxnSpPr>
          <p:cNvPr id="23" name="Connecteur droit 22">
            <a:extLst>
              <a:ext uri="{FF2B5EF4-FFF2-40B4-BE49-F238E27FC236}">
                <a16:creationId xmlns:a16="http://schemas.microsoft.com/office/drawing/2014/main" id="{A0F26B96-E554-4333-9F44-B84656CD2EC6}"/>
              </a:ext>
            </a:extLst>
          </p:cNvPr>
          <p:cNvCxnSpPr>
            <a:cxnSpLocks/>
          </p:cNvCxnSpPr>
          <p:nvPr userDrawn="1"/>
        </p:nvCxnSpPr>
        <p:spPr>
          <a:xfrm>
            <a:off x="3394021" y="4381627"/>
            <a:ext cx="7380000" cy="0"/>
          </a:xfrm>
          <a:prstGeom prst="line">
            <a:avLst/>
          </a:prstGeom>
          <a:noFill/>
          <a:ln w="6350" cap="flat" cmpd="sng" algn="ctr">
            <a:solidFill>
              <a:srgbClr val="BFBFBF"/>
            </a:solidFill>
            <a:prstDash val="solid"/>
            <a:miter lim="800000"/>
          </a:ln>
          <a:effectLst/>
        </p:spPr>
      </p:cxnSp>
      <p:cxnSp>
        <p:nvCxnSpPr>
          <p:cNvPr id="24" name="Connecteur droit 23">
            <a:extLst>
              <a:ext uri="{FF2B5EF4-FFF2-40B4-BE49-F238E27FC236}">
                <a16:creationId xmlns:a16="http://schemas.microsoft.com/office/drawing/2014/main" id="{CC13AE87-A25A-45E9-BBC5-8055002D3360}"/>
              </a:ext>
            </a:extLst>
          </p:cNvPr>
          <p:cNvCxnSpPr>
            <a:cxnSpLocks/>
          </p:cNvCxnSpPr>
          <p:nvPr userDrawn="1"/>
        </p:nvCxnSpPr>
        <p:spPr>
          <a:xfrm>
            <a:off x="1427100" y="4381627"/>
            <a:ext cx="1764000" cy="0"/>
          </a:xfrm>
          <a:prstGeom prst="line">
            <a:avLst/>
          </a:prstGeom>
          <a:noFill/>
          <a:ln w="6350" cap="flat" cmpd="sng" algn="ctr">
            <a:solidFill>
              <a:srgbClr val="BFBFBF"/>
            </a:solidFill>
            <a:prstDash val="solid"/>
            <a:miter lim="800000"/>
          </a:ln>
          <a:effectLst/>
        </p:spPr>
      </p:cxnSp>
      <p:sp>
        <p:nvSpPr>
          <p:cNvPr id="25" name="Espace réservé du texte 5">
            <a:extLst>
              <a:ext uri="{FF2B5EF4-FFF2-40B4-BE49-F238E27FC236}">
                <a16:creationId xmlns:a16="http://schemas.microsoft.com/office/drawing/2014/main" id="{A2F4DA4B-EDBD-4C58-B508-9C255E7C66F3}"/>
              </a:ext>
            </a:extLst>
          </p:cNvPr>
          <p:cNvSpPr>
            <a:spLocks noGrp="1"/>
          </p:cNvSpPr>
          <p:nvPr>
            <p:ph type="body" sz="quarter" idx="20" hasCustomPrompt="1"/>
          </p:nvPr>
        </p:nvSpPr>
        <p:spPr>
          <a:xfrm>
            <a:off x="1450024" y="4572730"/>
            <a:ext cx="1752539" cy="1085944"/>
          </a:xfrm>
          <a:prstGeom prst="rect">
            <a:avLst/>
          </a:prstGeom>
        </p:spPr>
        <p:txBody>
          <a:bodyPr anchor="ctr">
            <a:noAutofit/>
          </a:bodyPr>
          <a:lstStyle>
            <a:lvl1pPr marL="0" indent="0" algn="ctr">
              <a:buNone/>
              <a:defRPr lang="fr-FR" sz="1050" b="1" kern="1200" spc="8" baseline="0" dirty="0" smtClean="0">
                <a:solidFill>
                  <a:srgbClr val="690F3C"/>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ITEM 3</a:t>
            </a:r>
          </a:p>
        </p:txBody>
      </p:sp>
      <p:sp>
        <p:nvSpPr>
          <p:cNvPr id="26" name="Espace réservé du texte 5">
            <a:extLst>
              <a:ext uri="{FF2B5EF4-FFF2-40B4-BE49-F238E27FC236}">
                <a16:creationId xmlns:a16="http://schemas.microsoft.com/office/drawing/2014/main" id="{44203550-B300-4297-8887-9ED7696B14A5}"/>
              </a:ext>
            </a:extLst>
          </p:cNvPr>
          <p:cNvSpPr>
            <a:spLocks noGrp="1"/>
          </p:cNvSpPr>
          <p:nvPr>
            <p:ph type="body" sz="quarter" idx="21" hasCustomPrompt="1"/>
          </p:nvPr>
        </p:nvSpPr>
        <p:spPr>
          <a:xfrm>
            <a:off x="3405485" y="4572729"/>
            <a:ext cx="7368539" cy="1085944"/>
          </a:xfrm>
          <a:prstGeom prst="rect">
            <a:avLst/>
          </a:prstGeom>
        </p:spPr>
        <p:txBody>
          <a:bodyPr anchor="ctr">
            <a:noAutofit/>
          </a:bodyPr>
          <a:lstStyle>
            <a:lvl1pPr marL="0" indent="0" algn="l">
              <a:buNone/>
              <a:defRPr lang="fr-FR" sz="900" kern="1200" dirty="0">
                <a:solidFill>
                  <a:srgbClr val="3F3F3F"/>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spTree>
    <p:extLst>
      <p:ext uri="{BB962C8B-B14F-4D97-AF65-F5344CB8AC3E}">
        <p14:creationId xmlns:p14="http://schemas.microsoft.com/office/powerpoint/2010/main" val="380790605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ntent 4 with mark">
    <p:spTree>
      <p:nvGrpSpPr>
        <p:cNvPr id="1" name=""/>
        <p:cNvGrpSpPr/>
        <p:nvPr/>
      </p:nvGrpSpPr>
      <p:grpSpPr>
        <a:xfrm>
          <a:off x="0" y="0"/>
          <a:ext cx="0" cy="0"/>
          <a:chOff x="0" y="0"/>
          <a:chExt cx="0" cy="0"/>
        </a:xfrm>
      </p:grpSpPr>
      <p:sp>
        <p:nvSpPr>
          <p:cNvPr id="16" name="Espace réservé du numéro de diapositive 15"/>
          <p:cNvSpPr>
            <a:spLocks noGrp="1"/>
          </p:cNvSpPr>
          <p:nvPr>
            <p:ph type="sldNum" sz="quarter" idx="17"/>
          </p:nvPr>
        </p:nvSpPr>
        <p:spPr/>
        <p:txBody>
          <a:bodyPr/>
          <a:lstStyle/>
          <a:p>
            <a:fld id="{87C45732-57C6-47E8-8AB1-020DA7EC54A6}" type="slidenum">
              <a:rPr lang="en-US" noProof="0" smtClean="0"/>
              <a:pPr/>
              <a:t>‹N°›</a:t>
            </a:fld>
            <a:endParaRPr lang="en-US" noProof="0"/>
          </a:p>
        </p:txBody>
      </p:sp>
      <p:cxnSp>
        <p:nvCxnSpPr>
          <p:cNvPr id="17" name="Connecteur droit 16">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8"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cxnSp>
        <p:nvCxnSpPr>
          <p:cNvPr id="19" name="Connecteur droit 18">
            <a:extLst>
              <a:ext uri="{FF2B5EF4-FFF2-40B4-BE49-F238E27FC236}">
                <a16:creationId xmlns:a16="http://schemas.microsoft.com/office/drawing/2014/main" id="{E3EADC75-143E-4DFE-8720-9154DCF43A8C}"/>
              </a:ext>
            </a:extLst>
          </p:cNvPr>
          <p:cNvCxnSpPr/>
          <p:nvPr userDrawn="1"/>
        </p:nvCxnSpPr>
        <p:spPr>
          <a:xfrm>
            <a:off x="9717209" y="0"/>
            <a:ext cx="1852375"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20" name="Espace réservé du texte 26">
            <a:extLst>
              <a:ext uri="{FF2B5EF4-FFF2-40B4-BE49-F238E27FC236}">
                <a16:creationId xmlns:a16="http://schemas.microsoft.com/office/drawing/2014/main" id="{86878C01-8FEF-4CEB-979C-ED19E926CEC3}"/>
              </a:ext>
            </a:extLst>
          </p:cNvPr>
          <p:cNvSpPr>
            <a:spLocks noGrp="1"/>
          </p:cNvSpPr>
          <p:nvPr>
            <p:ph type="body" sz="quarter" idx="18" hasCustomPrompt="1"/>
          </p:nvPr>
        </p:nvSpPr>
        <p:spPr>
          <a:xfrm>
            <a:off x="9717209" y="0"/>
            <a:ext cx="1852375" cy="456232"/>
          </a:xfrm>
          <a:prstGeom prst="rect">
            <a:avLst/>
          </a:prstGeom>
        </p:spPr>
        <p:txBody>
          <a:bodyPr anchor="ctr">
            <a:noAutofit/>
          </a:bodyPr>
          <a:lstStyle>
            <a:lvl1pPr marL="0" indent="0" algn="ctr">
              <a:buNone/>
              <a:defRPr sz="900" b="1">
                <a:solidFill>
                  <a:schemeClr val="tx1"/>
                </a:solidFill>
              </a:defRPr>
            </a:lvl1pPr>
          </a:lstStyle>
          <a:p>
            <a:pPr lvl="0"/>
            <a:r>
              <a:rPr lang="en-US" noProof="0"/>
              <a:t>Marks</a:t>
            </a:r>
          </a:p>
        </p:txBody>
      </p:sp>
      <p:cxnSp>
        <p:nvCxnSpPr>
          <p:cNvPr id="21" name="Connecteur droit 20">
            <a:extLst>
              <a:ext uri="{FF2B5EF4-FFF2-40B4-BE49-F238E27FC236}">
                <a16:creationId xmlns:a16="http://schemas.microsoft.com/office/drawing/2014/main" id="{A0F26B96-E554-4333-9F44-B84656CD2EC6}"/>
              </a:ext>
            </a:extLst>
          </p:cNvPr>
          <p:cNvCxnSpPr>
            <a:cxnSpLocks/>
          </p:cNvCxnSpPr>
          <p:nvPr userDrawn="1"/>
        </p:nvCxnSpPr>
        <p:spPr>
          <a:xfrm>
            <a:off x="3416944" y="2885703"/>
            <a:ext cx="7380000" cy="0"/>
          </a:xfrm>
          <a:prstGeom prst="line">
            <a:avLst/>
          </a:prstGeom>
          <a:noFill/>
          <a:ln w="6350" cap="flat" cmpd="sng" algn="ctr">
            <a:solidFill>
              <a:srgbClr val="BFBFBF"/>
            </a:solidFill>
            <a:prstDash val="solid"/>
            <a:miter lim="800000"/>
          </a:ln>
          <a:effectLst/>
        </p:spPr>
      </p:cxnSp>
      <p:cxnSp>
        <p:nvCxnSpPr>
          <p:cNvPr id="22" name="Connecteur droit 21">
            <a:extLst>
              <a:ext uri="{FF2B5EF4-FFF2-40B4-BE49-F238E27FC236}">
                <a16:creationId xmlns:a16="http://schemas.microsoft.com/office/drawing/2014/main" id="{CC13AE87-A25A-45E9-BBC5-8055002D3360}"/>
              </a:ext>
            </a:extLst>
          </p:cNvPr>
          <p:cNvCxnSpPr>
            <a:cxnSpLocks/>
          </p:cNvCxnSpPr>
          <p:nvPr userDrawn="1"/>
        </p:nvCxnSpPr>
        <p:spPr>
          <a:xfrm>
            <a:off x="1450023" y="2885703"/>
            <a:ext cx="1764000" cy="0"/>
          </a:xfrm>
          <a:prstGeom prst="line">
            <a:avLst/>
          </a:prstGeom>
          <a:noFill/>
          <a:ln w="6350" cap="flat" cmpd="sng" algn="ctr">
            <a:solidFill>
              <a:srgbClr val="BFBFBF"/>
            </a:solidFill>
            <a:prstDash val="solid"/>
            <a:miter lim="800000"/>
          </a:ln>
          <a:effectLst/>
        </p:spPr>
      </p:cxnSp>
      <p:sp>
        <p:nvSpPr>
          <p:cNvPr id="23" name="Espace réservé du texte 5">
            <a:extLst>
              <a:ext uri="{FF2B5EF4-FFF2-40B4-BE49-F238E27FC236}">
                <a16:creationId xmlns:a16="http://schemas.microsoft.com/office/drawing/2014/main" id="{A2F4DA4B-EDBD-4C58-B508-9C255E7C66F3}"/>
              </a:ext>
            </a:extLst>
          </p:cNvPr>
          <p:cNvSpPr>
            <a:spLocks noGrp="1"/>
          </p:cNvSpPr>
          <p:nvPr>
            <p:ph type="body" sz="quarter" idx="11" hasCustomPrompt="1"/>
          </p:nvPr>
        </p:nvSpPr>
        <p:spPr>
          <a:xfrm>
            <a:off x="1450024" y="1583140"/>
            <a:ext cx="1752539" cy="1085944"/>
          </a:xfrm>
          <a:prstGeom prst="rect">
            <a:avLst/>
          </a:prstGeom>
        </p:spPr>
        <p:txBody>
          <a:bodyPr anchor="ctr">
            <a:noAutofit/>
          </a:bodyPr>
          <a:lstStyle>
            <a:lvl1pPr marL="0" indent="0" algn="ctr">
              <a:buNone/>
              <a:defRPr lang="fr-FR" sz="1050" b="1" kern="1200" spc="8" baseline="0" dirty="0" smtClean="0">
                <a:solidFill>
                  <a:srgbClr val="690F3C"/>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ITEM 1</a:t>
            </a:r>
          </a:p>
        </p:txBody>
      </p:sp>
      <p:sp>
        <p:nvSpPr>
          <p:cNvPr id="24" name="Espace réservé du texte 5">
            <a:extLst>
              <a:ext uri="{FF2B5EF4-FFF2-40B4-BE49-F238E27FC236}">
                <a16:creationId xmlns:a16="http://schemas.microsoft.com/office/drawing/2014/main" id="{44203550-B300-4297-8887-9ED7696B14A5}"/>
              </a:ext>
            </a:extLst>
          </p:cNvPr>
          <p:cNvSpPr>
            <a:spLocks noGrp="1"/>
          </p:cNvSpPr>
          <p:nvPr>
            <p:ph type="body" sz="quarter" idx="14" hasCustomPrompt="1"/>
          </p:nvPr>
        </p:nvSpPr>
        <p:spPr>
          <a:xfrm>
            <a:off x="3405485" y="1583139"/>
            <a:ext cx="7368539" cy="1085944"/>
          </a:xfrm>
          <a:prstGeom prst="rect">
            <a:avLst/>
          </a:prstGeom>
        </p:spPr>
        <p:txBody>
          <a:bodyPr anchor="ctr">
            <a:noAutofit/>
          </a:bodyPr>
          <a:lstStyle>
            <a:lvl1pPr marL="0" indent="0" algn="l">
              <a:buNone/>
              <a:defRPr lang="fr-FR" sz="900" kern="1200" dirty="0">
                <a:solidFill>
                  <a:srgbClr val="3F3F3F"/>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sp>
        <p:nvSpPr>
          <p:cNvPr id="25" name="Espace réservé du texte 5">
            <a:extLst>
              <a:ext uri="{FF2B5EF4-FFF2-40B4-BE49-F238E27FC236}">
                <a16:creationId xmlns:a16="http://schemas.microsoft.com/office/drawing/2014/main" id="{A2F4DA4B-EDBD-4C58-B508-9C255E7C66F3}"/>
              </a:ext>
            </a:extLst>
          </p:cNvPr>
          <p:cNvSpPr>
            <a:spLocks noGrp="1"/>
          </p:cNvSpPr>
          <p:nvPr>
            <p:ph type="body" sz="quarter" idx="19" hasCustomPrompt="1"/>
          </p:nvPr>
        </p:nvSpPr>
        <p:spPr>
          <a:xfrm>
            <a:off x="1472945" y="3076806"/>
            <a:ext cx="1752539" cy="1085944"/>
          </a:xfrm>
          <a:prstGeom prst="rect">
            <a:avLst/>
          </a:prstGeom>
        </p:spPr>
        <p:txBody>
          <a:bodyPr anchor="ctr">
            <a:noAutofit/>
          </a:bodyPr>
          <a:lstStyle>
            <a:lvl1pPr marL="0" indent="0" algn="ctr">
              <a:buNone/>
              <a:defRPr lang="fr-FR" sz="1050" b="1" kern="1200" spc="8" baseline="0" dirty="0" smtClean="0">
                <a:solidFill>
                  <a:srgbClr val="690F3C"/>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ITEM 2</a:t>
            </a:r>
          </a:p>
        </p:txBody>
      </p:sp>
      <p:sp>
        <p:nvSpPr>
          <p:cNvPr id="26" name="Espace réservé du texte 5">
            <a:extLst>
              <a:ext uri="{FF2B5EF4-FFF2-40B4-BE49-F238E27FC236}">
                <a16:creationId xmlns:a16="http://schemas.microsoft.com/office/drawing/2014/main" id="{44203550-B300-4297-8887-9ED7696B14A5}"/>
              </a:ext>
            </a:extLst>
          </p:cNvPr>
          <p:cNvSpPr>
            <a:spLocks noGrp="1"/>
          </p:cNvSpPr>
          <p:nvPr>
            <p:ph type="body" sz="quarter" idx="20" hasCustomPrompt="1"/>
          </p:nvPr>
        </p:nvSpPr>
        <p:spPr>
          <a:xfrm>
            <a:off x="3428405" y="3076805"/>
            <a:ext cx="7368539" cy="1085944"/>
          </a:xfrm>
          <a:prstGeom prst="rect">
            <a:avLst/>
          </a:prstGeom>
        </p:spPr>
        <p:txBody>
          <a:bodyPr anchor="ctr">
            <a:noAutofit/>
          </a:bodyPr>
          <a:lstStyle>
            <a:lvl1pPr marL="0" indent="0" algn="l">
              <a:buNone/>
              <a:defRPr lang="fr-FR" sz="900" kern="1200" dirty="0">
                <a:solidFill>
                  <a:srgbClr val="3F3F3F"/>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cxnSp>
        <p:nvCxnSpPr>
          <p:cNvPr id="27" name="Connecteur droit 26">
            <a:extLst>
              <a:ext uri="{FF2B5EF4-FFF2-40B4-BE49-F238E27FC236}">
                <a16:creationId xmlns:a16="http://schemas.microsoft.com/office/drawing/2014/main" id="{A0F26B96-E554-4333-9F44-B84656CD2EC6}"/>
              </a:ext>
            </a:extLst>
          </p:cNvPr>
          <p:cNvCxnSpPr>
            <a:cxnSpLocks/>
          </p:cNvCxnSpPr>
          <p:nvPr userDrawn="1"/>
        </p:nvCxnSpPr>
        <p:spPr>
          <a:xfrm>
            <a:off x="3394021" y="4381627"/>
            <a:ext cx="7380000" cy="0"/>
          </a:xfrm>
          <a:prstGeom prst="line">
            <a:avLst/>
          </a:prstGeom>
          <a:noFill/>
          <a:ln w="6350" cap="flat" cmpd="sng" algn="ctr">
            <a:solidFill>
              <a:srgbClr val="BFBFBF"/>
            </a:solidFill>
            <a:prstDash val="solid"/>
            <a:miter lim="800000"/>
          </a:ln>
          <a:effectLst/>
        </p:spPr>
      </p:cxnSp>
      <p:cxnSp>
        <p:nvCxnSpPr>
          <p:cNvPr id="28" name="Connecteur droit 27">
            <a:extLst>
              <a:ext uri="{FF2B5EF4-FFF2-40B4-BE49-F238E27FC236}">
                <a16:creationId xmlns:a16="http://schemas.microsoft.com/office/drawing/2014/main" id="{CC13AE87-A25A-45E9-BBC5-8055002D3360}"/>
              </a:ext>
            </a:extLst>
          </p:cNvPr>
          <p:cNvCxnSpPr>
            <a:cxnSpLocks/>
          </p:cNvCxnSpPr>
          <p:nvPr userDrawn="1"/>
        </p:nvCxnSpPr>
        <p:spPr>
          <a:xfrm>
            <a:off x="1427100" y="4381627"/>
            <a:ext cx="1764000" cy="0"/>
          </a:xfrm>
          <a:prstGeom prst="line">
            <a:avLst/>
          </a:prstGeom>
          <a:noFill/>
          <a:ln w="6350" cap="flat" cmpd="sng" algn="ctr">
            <a:solidFill>
              <a:srgbClr val="BFBFBF"/>
            </a:solidFill>
            <a:prstDash val="solid"/>
            <a:miter lim="800000"/>
          </a:ln>
          <a:effectLst/>
        </p:spPr>
      </p:cxnSp>
      <p:sp>
        <p:nvSpPr>
          <p:cNvPr id="29" name="Espace réservé du texte 5">
            <a:extLst>
              <a:ext uri="{FF2B5EF4-FFF2-40B4-BE49-F238E27FC236}">
                <a16:creationId xmlns:a16="http://schemas.microsoft.com/office/drawing/2014/main" id="{A2F4DA4B-EDBD-4C58-B508-9C255E7C66F3}"/>
              </a:ext>
            </a:extLst>
          </p:cNvPr>
          <p:cNvSpPr>
            <a:spLocks noGrp="1"/>
          </p:cNvSpPr>
          <p:nvPr>
            <p:ph type="body" sz="quarter" idx="21" hasCustomPrompt="1"/>
          </p:nvPr>
        </p:nvSpPr>
        <p:spPr>
          <a:xfrm>
            <a:off x="1450024" y="4572730"/>
            <a:ext cx="1752539" cy="1085944"/>
          </a:xfrm>
          <a:prstGeom prst="rect">
            <a:avLst/>
          </a:prstGeom>
        </p:spPr>
        <p:txBody>
          <a:bodyPr anchor="ctr">
            <a:noAutofit/>
          </a:bodyPr>
          <a:lstStyle>
            <a:lvl1pPr marL="0" indent="0" algn="ctr">
              <a:buNone/>
              <a:defRPr lang="fr-FR" sz="1050" b="1" kern="1200" spc="8" baseline="0" dirty="0" smtClean="0">
                <a:solidFill>
                  <a:srgbClr val="690F3C"/>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ITEM 3</a:t>
            </a:r>
          </a:p>
        </p:txBody>
      </p:sp>
      <p:sp>
        <p:nvSpPr>
          <p:cNvPr id="30" name="Espace réservé du texte 5">
            <a:extLst>
              <a:ext uri="{FF2B5EF4-FFF2-40B4-BE49-F238E27FC236}">
                <a16:creationId xmlns:a16="http://schemas.microsoft.com/office/drawing/2014/main" id="{44203550-B300-4297-8887-9ED7696B14A5}"/>
              </a:ext>
            </a:extLst>
          </p:cNvPr>
          <p:cNvSpPr>
            <a:spLocks noGrp="1"/>
          </p:cNvSpPr>
          <p:nvPr>
            <p:ph type="body" sz="quarter" idx="22" hasCustomPrompt="1"/>
          </p:nvPr>
        </p:nvSpPr>
        <p:spPr>
          <a:xfrm>
            <a:off x="3405485" y="4572729"/>
            <a:ext cx="7368539" cy="1085944"/>
          </a:xfrm>
          <a:prstGeom prst="rect">
            <a:avLst/>
          </a:prstGeom>
        </p:spPr>
        <p:txBody>
          <a:bodyPr anchor="ctr">
            <a:noAutofit/>
          </a:bodyPr>
          <a:lstStyle>
            <a:lvl1pPr marL="0" indent="0" algn="l">
              <a:buNone/>
              <a:defRPr lang="fr-FR" sz="900" kern="1200" dirty="0">
                <a:solidFill>
                  <a:srgbClr val="3F3F3F"/>
                </a:solidFill>
                <a:latin typeface="Arial" panose="020B0604020202020204"/>
                <a:ea typeface="Roboto" panose="02000000000000000000" pitchFamily="2" charset="0"/>
                <a:cs typeface="+mn-cs"/>
              </a:defRPr>
            </a:lvl1pPr>
            <a:lvl2pPr>
              <a:defRPr lang="fr-FR" sz="1050" b="1" kern="1200" spc="8" baseline="0" dirty="0" smtClean="0">
                <a:solidFill>
                  <a:srgbClr val="690F3C"/>
                </a:solidFill>
                <a:latin typeface="Arial" panose="020B0604020202020204"/>
                <a:ea typeface="Roboto" panose="02000000000000000000" pitchFamily="2" charset="0"/>
                <a:cs typeface="+mn-cs"/>
              </a:defRPr>
            </a:lvl2pPr>
            <a:lvl3pPr>
              <a:defRPr lang="fr-FR" sz="1050" b="1" kern="1200" spc="8" baseline="0" dirty="0" smtClean="0">
                <a:solidFill>
                  <a:srgbClr val="690F3C"/>
                </a:solidFill>
                <a:latin typeface="Arial" panose="020B0604020202020204"/>
                <a:ea typeface="Roboto" panose="02000000000000000000" pitchFamily="2" charset="0"/>
                <a:cs typeface="+mn-cs"/>
              </a:defRPr>
            </a:lvl3pPr>
          </a:lstStyle>
          <a:p>
            <a:pPr lvl="0"/>
            <a:r>
              <a:rPr lang="en-US" noProof="0"/>
              <a:t>Insert content here</a:t>
            </a:r>
          </a:p>
        </p:txBody>
      </p:sp>
    </p:spTree>
    <p:extLst>
      <p:ext uri="{BB962C8B-B14F-4D97-AF65-F5344CB8AC3E}">
        <p14:creationId xmlns:p14="http://schemas.microsoft.com/office/powerpoint/2010/main" val="423582095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ntent 5">
    <p:spTree>
      <p:nvGrpSpPr>
        <p:cNvPr id="1" name=""/>
        <p:cNvGrpSpPr/>
        <p:nvPr/>
      </p:nvGrpSpPr>
      <p:grpSpPr>
        <a:xfrm>
          <a:off x="0" y="0"/>
          <a:ext cx="0" cy="0"/>
          <a:chOff x="0" y="0"/>
          <a:chExt cx="0" cy="0"/>
        </a:xfrm>
      </p:grpSpPr>
      <p:cxnSp>
        <p:nvCxnSpPr>
          <p:cNvPr id="6" name="Connecteur droit 5">
            <a:extLst>
              <a:ext uri="{FF2B5EF4-FFF2-40B4-BE49-F238E27FC236}">
                <a16:creationId xmlns:a16="http://schemas.microsoft.com/office/drawing/2014/main" id="{E5611190-1E18-4701-B7BB-1D58055134E7}"/>
              </a:ext>
            </a:extLst>
          </p:cNvPr>
          <p:cNvCxnSpPr>
            <a:cxnSpLocks/>
          </p:cNvCxnSpPr>
          <p:nvPr userDrawn="1"/>
        </p:nvCxnSpPr>
        <p:spPr>
          <a:xfrm>
            <a:off x="597637" y="2816357"/>
            <a:ext cx="3096000" cy="0"/>
          </a:xfrm>
          <a:prstGeom prst="line">
            <a:avLst/>
          </a:prstGeom>
          <a:noFill/>
          <a:ln w="6350" cap="flat" cmpd="sng" algn="ctr">
            <a:solidFill>
              <a:srgbClr val="BFBFBF"/>
            </a:solidFill>
            <a:prstDash val="solid"/>
            <a:miter lim="800000"/>
          </a:ln>
          <a:effectLst/>
        </p:spPr>
      </p:cxnSp>
      <p:cxnSp>
        <p:nvCxnSpPr>
          <p:cNvPr id="7" name="Connecteur droit 6">
            <a:extLst>
              <a:ext uri="{FF2B5EF4-FFF2-40B4-BE49-F238E27FC236}">
                <a16:creationId xmlns:a16="http://schemas.microsoft.com/office/drawing/2014/main" id="{ABED3B20-5863-4F27-BE6D-57E4697D1627}"/>
              </a:ext>
            </a:extLst>
          </p:cNvPr>
          <p:cNvCxnSpPr>
            <a:cxnSpLocks/>
          </p:cNvCxnSpPr>
          <p:nvPr userDrawn="1"/>
        </p:nvCxnSpPr>
        <p:spPr>
          <a:xfrm>
            <a:off x="8504171" y="2816357"/>
            <a:ext cx="3060000" cy="0"/>
          </a:xfrm>
          <a:prstGeom prst="line">
            <a:avLst/>
          </a:prstGeom>
          <a:noFill/>
          <a:ln w="6350" cap="flat" cmpd="sng" algn="ctr">
            <a:solidFill>
              <a:srgbClr val="BFBFBF"/>
            </a:solidFill>
            <a:prstDash val="solid"/>
            <a:miter lim="800000"/>
          </a:ln>
          <a:effectLst/>
        </p:spPr>
      </p:cxnSp>
      <p:cxnSp>
        <p:nvCxnSpPr>
          <p:cNvPr id="8" name="Connecteur droit 7">
            <a:extLst>
              <a:ext uri="{FF2B5EF4-FFF2-40B4-BE49-F238E27FC236}">
                <a16:creationId xmlns:a16="http://schemas.microsoft.com/office/drawing/2014/main" id="{F1291BC9-EB7D-4137-A3FF-7A5404952030}"/>
              </a:ext>
            </a:extLst>
          </p:cNvPr>
          <p:cNvCxnSpPr>
            <a:cxnSpLocks/>
          </p:cNvCxnSpPr>
          <p:nvPr userDrawn="1"/>
        </p:nvCxnSpPr>
        <p:spPr>
          <a:xfrm>
            <a:off x="4538457" y="2816357"/>
            <a:ext cx="3096000" cy="0"/>
          </a:xfrm>
          <a:prstGeom prst="line">
            <a:avLst/>
          </a:prstGeom>
          <a:noFill/>
          <a:ln w="6350" cap="flat" cmpd="sng" algn="ctr">
            <a:solidFill>
              <a:srgbClr val="BFBFBF"/>
            </a:solidFill>
            <a:prstDash val="solid"/>
            <a:miter lim="800000"/>
          </a:ln>
          <a:effectLst/>
        </p:spPr>
      </p:cxnSp>
      <p:sp>
        <p:nvSpPr>
          <p:cNvPr id="10" name="Espace réservé du texte 6">
            <a:extLst>
              <a:ext uri="{FF2B5EF4-FFF2-40B4-BE49-F238E27FC236}">
                <a16:creationId xmlns:a16="http://schemas.microsoft.com/office/drawing/2014/main" id="{387A6163-DB73-4FC8-9AD7-65B1E2135A99}"/>
              </a:ext>
            </a:extLst>
          </p:cNvPr>
          <p:cNvSpPr>
            <a:spLocks noGrp="1"/>
          </p:cNvSpPr>
          <p:nvPr>
            <p:ph type="body" sz="quarter" idx="12" hasCustomPrompt="1"/>
          </p:nvPr>
        </p:nvSpPr>
        <p:spPr>
          <a:xfrm>
            <a:off x="597639" y="3027105"/>
            <a:ext cx="3075716" cy="2964262"/>
          </a:xfrm>
          <a:prstGeom prst="rect">
            <a:avLst/>
          </a:prstGeom>
        </p:spPr>
        <p:txBody>
          <a:bodyPr>
            <a:noAutofit/>
          </a:bodyPr>
          <a:lstStyle>
            <a:lvl1pPr marL="0" indent="0">
              <a:buNone/>
              <a:defRPr lang="fr-FR" sz="900" kern="1200" spc="8"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1" name="Espace réservé du texte 6">
            <a:extLst>
              <a:ext uri="{FF2B5EF4-FFF2-40B4-BE49-F238E27FC236}">
                <a16:creationId xmlns:a16="http://schemas.microsoft.com/office/drawing/2014/main" id="{59E5B409-64EF-4BB9-AFA2-5EDFB4115FF1}"/>
              </a:ext>
            </a:extLst>
          </p:cNvPr>
          <p:cNvSpPr>
            <a:spLocks noGrp="1"/>
          </p:cNvSpPr>
          <p:nvPr>
            <p:ph type="body" sz="quarter" idx="13" hasCustomPrompt="1"/>
          </p:nvPr>
        </p:nvSpPr>
        <p:spPr>
          <a:xfrm>
            <a:off x="4547930" y="3027105"/>
            <a:ext cx="3075716" cy="2964262"/>
          </a:xfrm>
          <a:prstGeom prst="rect">
            <a:avLst/>
          </a:prstGeom>
        </p:spPr>
        <p:txBody>
          <a:bodyPr>
            <a:noAutofit/>
          </a:bodyPr>
          <a:lstStyle>
            <a:lvl1pPr marL="0" indent="0">
              <a:buNone/>
              <a:defRPr lang="fr-FR" sz="900" kern="1200" spc="8"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2" name="Espace réservé du texte 6">
            <a:extLst>
              <a:ext uri="{FF2B5EF4-FFF2-40B4-BE49-F238E27FC236}">
                <a16:creationId xmlns:a16="http://schemas.microsoft.com/office/drawing/2014/main" id="{5509833E-F785-445C-87E6-64133CC8A9A5}"/>
              </a:ext>
            </a:extLst>
          </p:cNvPr>
          <p:cNvSpPr>
            <a:spLocks noGrp="1"/>
          </p:cNvSpPr>
          <p:nvPr>
            <p:ph type="body" sz="quarter" idx="14" hasCustomPrompt="1"/>
          </p:nvPr>
        </p:nvSpPr>
        <p:spPr>
          <a:xfrm>
            <a:off x="8498219" y="3027105"/>
            <a:ext cx="3075716" cy="2964262"/>
          </a:xfrm>
          <a:prstGeom prst="rect">
            <a:avLst/>
          </a:prstGeom>
        </p:spPr>
        <p:txBody>
          <a:bodyPr>
            <a:noAutofit/>
          </a:bodyPr>
          <a:lstStyle>
            <a:lvl1pPr marL="0" indent="0">
              <a:buNone/>
              <a:defRPr lang="fr-FR" sz="900" kern="1200" spc="8"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3" name="Espace réservé du contenu 12"/>
          <p:cNvSpPr>
            <a:spLocks noGrp="1"/>
          </p:cNvSpPr>
          <p:nvPr>
            <p:ph sz="quarter" idx="16"/>
          </p:nvPr>
        </p:nvSpPr>
        <p:spPr>
          <a:xfrm>
            <a:off x="596901" y="1433015"/>
            <a:ext cx="10977563" cy="1168672"/>
          </a:xfrm>
          <a:prstGeom prst="rect">
            <a:avLst/>
          </a:prstGeom>
        </p:spPr>
        <p:txBody>
          <a:bodyPr>
            <a:noAutofit/>
          </a:bodyPr>
          <a:lstStyle>
            <a:lvl1pPr>
              <a:defRPr/>
            </a:lvl1pPr>
            <a:lvl2pPr>
              <a:defRPr/>
            </a:lvl2pPr>
            <a:lvl3pPr>
              <a:defRPr/>
            </a:lvl3pPr>
            <a:lvl4pPr marL="405000" indent="0">
              <a:buNone/>
              <a:defRPr/>
            </a:lvl4pPr>
            <a:lvl5pPr marL="540000" indent="0">
              <a:buNone/>
              <a:defRPr/>
            </a:lvl5pPr>
          </a:lstStyle>
          <a:p>
            <a:r>
              <a:rPr lang="en-US"/>
              <a:t>Click to edit Master text styles</a:t>
            </a:r>
          </a:p>
          <a:p>
            <a:pPr lvl="1"/>
            <a:r>
              <a:rPr lang="en-US"/>
              <a:t>Second level</a:t>
            </a:r>
          </a:p>
          <a:p>
            <a:pPr lvl="2"/>
            <a:r>
              <a:rPr lang="en-US"/>
              <a:t>Third level</a:t>
            </a:r>
          </a:p>
        </p:txBody>
      </p:sp>
      <p:sp>
        <p:nvSpPr>
          <p:cNvPr id="18" name="Espace réservé du numéro de diapositive 17"/>
          <p:cNvSpPr>
            <a:spLocks noGrp="1"/>
          </p:cNvSpPr>
          <p:nvPr>
            <p:ph type="sldNum" sz="quarter" idx="17"/>
          </p:nvPr>
        </p:nvSpPr>
        <p:spPr/>
        <p:txBody>
          <a:bodyPr/>
          <a:lstStyle/>
          <a:p>
            <a:fld id="{87C45732-57C6-47E8-8AB1-020DA7EC54A6}" type="slidenum">
              <a:rPr lang="en-US" noProof="0" smtClean="0"/>
              <a:pPr/>
              <a:t>‹N°›</a:t>
            </a:fld>
            <a:endParaRPr lang="en-US" noProof="0"/>
          </a:p>
        </p:txBody>
      </p:sp>
      <p:cxnSp>
        <p:nvCxnSpPr>
          <p:cNvPr id="14" name="Connecteur droit 13">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5"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Tree>
    <p:extLst>
      <p:ext uri="{BB962C8B-B14F-4D97-AF65-F5344CB8AC3E}">
        <p14:creationId xmlns:p14="http://schemas.microsoft.com/office/powerpoint/2010/main" val="167880319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ntent 5 with mark">
    <p:spTree>
      <p:nvGrpSpPr>
        <p:cNvPr id="1" name=""/>
        <p:cNvGrpSpPr/>
        <p:nvPr/>
      </p:nvGrpSpPr>
      <p:grpSpPr>
        <a:xfrm>
          <a:off x="0" y="0"/>
          <a:ext cx="0" cy="0"/>
          <a:chOff x="0" y="0"/>
          <a:chExt cx="0" cy="0"/>
        </a:xfrm>
      </p:grpSpPr>
      <p:cxnSp>
        <p:nvCxnSpPr>
          <p:cNvPr id="6" name="Connecteur droit 5">
            <a:extLst>
              <a:ext uri="{FF2B5EF4-FFF2-40B4-BE49-F238E27FC236}">
                <a16:creationId xmlns:a16="http://schemas.microsoft.com/office/drawing/2014/main" id="{E5611190-1E18-4701-B7BB-1D58055134E7}"/>
              </a:ext>
            </a:extLst>
          </p:cNvPr>
          <p:cNvCxnSpPr>
            <a:cxnSpLocks/>
          </p:cNvCxnSpPr>
          <p:nvPr userDrawn="1"/>
        </p:nvCxnSpPr>
        <p:spPr>
          <a:xfrm>
            <a:off x="597637" y="2816357"/>
            <a:ext cx="3096000" cy="0"/>
          </a:xfrm>
          <a:prstGeom prst="line">
            <a:avLst/>
          </a:prstGeom>
          <a:noFill/>
          <a:ln w="6350" cap="flat" cmpd="sng" algn="ctr">
            <a:solidFill>
              <a:srgbClr val="BFBFBF"/>
            </a:solidFill>
            <a:prstDash val="solid"/>
            <a:miter lim="800000"/>
          </a:ln>
          <a:effectLst/>
        </p:spPr>
      </p:cxnSp>
      <p:cxnSp>
        <p:nvCxnSpPr>
          <p:cNvPr id="7" name="Connecteur droit 6">
            <a:extLst>
              <a:ext uri="{FF2B5EF4-FFF2-40B4-BE49-F238E27FC236}">
                <a16:creationId xmlns:a16="http://schemas.microsoft.com/office/drawing/2014/main" id="{ABED3B20-5863-4F27-BE6D-57E4697D1627}"/>
              </a:ext>
            </a:extLst>
          </p:cNvPr>
          <p:cNvCxnSpPr>
            <a:cxnSpLocks/>
          </p:cNvCxnSpPr>
          <p:nvPr userDrawn="1"/>
        </p:nvCxnSpPr>
        <p:spPr>
          <a:xfrm>
            <a:off x="8504171" y="2816357"/>
            <a:ext cx="3060000" cy="0"/>
          </a:xfrm>
          <a:prstGeom prst="line">
            <a:avLst/>
          </a:prstGeom>
          <a:noFill/>
          <a:ln w="6350" cap="flat" cmpd="sng" algn="ctr">
            <a:solidFill>
              <a:srgbClr val="BFBFBF"/>
            </a:solidFill>
            <a:prstDash val="solid"/>
            <a:miter lim="800000"/>
          </a:ln>
          <a:effectLst/>
        </p:spPr>
      </p:cxnSp>
      <p:cxnSp>
        <p:nvCxnSpPr>
          <p:cNvPr id="8" name="Connecteur droit 7">
            <a:extLst>
              <a:ext uri="{FF2B5EF4-FFF2-40B4-BE49-F238E27FC236}">
                <a16:creationId xmlns:a16="http://schemas.microsoft.com/office/drawing/2014/main" id="{F1291BC9-EB7D-4137-A3FF-7A5404952030}"/>
              </a:ext>
            </a:extLst>
          </p:cNvPr>
          <p:cNvCxnSpPr>
            <a:cxnSpLocks/>
          </p:cNvCxnSpPr>
          <p:nvPr userDrawn="1"/>
        </p:nvCxnSpPr>
        <p:spPr>
          <a:xfrm>
            <a:off x="4538457" y="2816357"/>
            <a:ext cx="3096000" cy="0"/>
          </a:xfrm>
          <a:prstGeom prst="line">
            <a:avLst/>
          </a:prstGeom>
          <a:noFill/>
          <a:ln w="6350" cap="flat" cmpd="sng" algn="ctr">
            <a:solidFill>
              <a:srgbClr val="BFBFBF"/>
            </a:solidFill>
            <a:prstDash val="solid"/>
            <a:miter lim="800000"/>
          </a:ln>
          <a:effectLst/>
        </p:spPr>
      </p:cxnSp>
      <p:sp>
        <p:nvSpPr>
          <p:cNvPr id="10" name="Espace réservé du texte 6">
            <a:extLst>
              <a:ext uri="{FF2B5EF4-FFF2-40B4-BE49-F238E27FC236}">
                <a16:creationId xmlns:a16="http://schemas.microsoft.com/office/drawing/2014/main" id="{387A6163-DB73-4FC8-9AD7-65B1E2135A99}"/>
              </a:ext>
            </a:extLst>
          </p:cNvPr>
          <p:cNvSpPr>
            <a:spLocks noGrp="1"/>
          </p:cNvSpPr>
          <p:nvPr>
            <p:ph type="body" sz="quarter" idx="12" hasCustomPrompt="1"/>
          </p:nvPr>
        </p:nvSpPr>
        <p:spPr>
          <a:xfrm>
            <a:off x="597639" y="3027105"/>
            <a:ext cx="3075716" cy="2964262"/>
          </a:xfrm>
          <a:prstGeom prst="rect">
            <a:avLst/>
          </a:prstGeom>
        </p:spPr>
        <p:txBody>
          <a:bodyPr>
            <a:noAutofit/>
          </a:bodyPr>
          <a:lstStyle>
            <a:lvl1pPr marL="0" indent="0">
              <a:buNone/>
              <a:defRPr lang="fr-FR" sz="900" kern="1200" spc="8"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1" name="Espace réservé du texte 6">
            <a:extLst>
              <a:ext uri="{FF2B5EF4-FFF2-40B4-BE49-F238E27FC236}">
                <a16:creationId xmlns:a16="http://schemas.microsoft.com/office/drawing/2014/main" id="{59E5B409-64EF-4BB9-AFA2-5EDFB4115FF1}"/>
              </a:ext>
            </a:extLst>
          </p:cNvPr>
          <p:cNvSpPr>
            <a:spLocks noGrp="1"/>
          </p:cNvSpPr>
          <p:nvPr>
            <p:ph type="body" sz="quarter" idx="13" hasCustomPrompt="1"/>
          </p:nvPr>
        </p:nvSpPr>
        <p:spPr>
          <a:xfrm>
            <a:off x="4547930" y="3027105"/>
            <a:ext cx="3075716" cy="2964262"/>
          </a:xfrm>
          <a:prstGeom prst="rect">
            <a:avLst/>
          </a:prstGeom>
        </p:spPr>
        <p:txBody>
          <a:bodyPr>
            <a:noAutofit/>
          </a:bodyPr>
          <a:lstStyle>
            <a:lvl1pPr marL="0" indent="0">
              <a:buNone/>
              <a:defRPr lang="fr-FR" sz="900" kern="1200" spc="8"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2" name="Espace réservé du texte 6">
            <a:extLst>
              <a:ext uri="{FF2B5EF4-FFF2-40B4-BE49-F238E27FC236}">
                <a16:creationId xmlns:a16="http://schemas.microsoft.com/office/drawing/2014/main" id="{5509833E-F785-445C-87E6-64133CC8A9A5}"/>
              </a:ext>
            </a:extLst>
          </p:cNvPr>
          <p:cNvSpPr>
            <a:spLocks noGrp="1"/>
          </p:cNvSpPr>
          <p:nvPr>
            <p:ph type="body" sz="quarter" idx="14" hasCustomPrompt="1"/>
          </p:nvPr>
        </p:nvSpPr>
        <p:spPr>
          <a:xfrm>
            <a:off x="8498219" y="3027105"/>
            <a:ext cx="3075716" cy="2964262"/>
          </a:xfrm>
          <a:prstGeom prst="rect">
            <a:avLst/>
          </a:prstGeom>
        </p:spPr>
        <p:txBody>
          <a:bodyPr>
            <a:noAutofit/>
          </a:bodyPr>
          <a:lstStyle>
            <a:lvl1pPr marL="0" indent="0">
              <a:buNone/>
              <a:defRPr lang="fr-FR" sz="900" kern="1200" spc="8" baseline="0" dirty="0">
                <a:solidFill>
                  <a:srgbClr val="262626">
                    <a:lumMod val="90000"/>
                    <a:lumOff val="10000"/>
                  </a:srgbClr>
                </a:solidFill>
                <a:latin typeface="Arial" panose="020B0604020202020204"/>
                <a:ea typeface="Roboto" panose="02000000000000000000" pitchFamily="2" charset="0"/>
                <a:cs typeface="+mn-cs"/>
              </a:defRPr>
            </a:lvl1pPr>
          </a:lstStyle>
          <a:p>
            <a:pPr lvl="0"/>
            <a:r>
              <a:rPr lang="en-US" noProof="0"/>
              <a:t>Insert content here</a:t>
            </a:r>
          </a:p>
        </p:txBody>
      </p:sp>
      <p:sp>
        <p:nvSpPr>
          <p:cNvPr id="13" name="Espace réservé du contenu 12"/>
          <p:cNvSpPr>
            <a:spLocks noGrp="1"/>
          </p:cNvSpPr>
          <p:nvPr>
            <p:ph sz="quarter" idx="16"/>
          </p:nvPr>
        </p:nvSpPr>
        <p:spPr>
          <a:xfrm>
            <a:off x="596901" y="1433015"/>
            <a:ext cx="10977563" cy="1168672"/>
          </a:xfrm>
          <a:prstGeom prst="rect">
            <a:avLst/>
          </a:prstGeom>
        </p:spPr>
        <p:txBody>
          <a:bodyPr>
            <a:noAutofit/>
          </a:bodyPr>
          <a:lstStyle>
            <a:lvl1pPr>
              <a:defRPr/>
            </a:lvl1pPr>
            <a:lvl2pPr>
              <a:defRPr/>
            </a:lvl2pPr>
            <a:lvl3pPr>
              <a:defRPr/>
            </a:lvl3pPr>
            <a:lvl4pPr>
              <a:defRPr/>
            </a:lvl4pPr>
            <a:lvl5pPr>
              <a:defRPr/>
            </a:lvl5pPr>
          </a:lstStyle>
          <a:p>
            <a:r>
              <a:rPr lang="en-US"/>
              <a:t>Click to edit Master text styles</a:t>
            </a:r>
          </a:p>
          <a:p>
            <a:pPr lvl="1"/>
            <a:r>
              <a:rPr lang="en-US"/>
              <a:t>Second level</a:t>
            </a:r>
          </a:p>
          <a:p>
            <a:pPr lvl="2"/>
            <a:r>
              <a:rPr lang="en-US"/>
              <a:t>Third level</a:t>
            </a:r>
          </a:p>
        </p:txBody>
      </p:sp>
      <p:sp>
        <p:nvSpPr>
          <p:cNvPr id="18" name="Espace réservé du numéro de diapositive 17"/>
          <p:cNvSpPr>
            <a:spLocks noGrp="1"/>
          </p:cNvSpPr>
          <p:nvPr>
            <p:ph type="sldNum" sz="quarter" idx="17"/>
          </p:nvPr>
        </p:nvSpPr>
        <p:spPr/>
        <p:txBody>
          <a:bodyPr/>
          <a:lstStyle/>
          <a:p>
            <a:fld id="{87C45732-57C6-47E8-8AB1-020DA7EC54A6}" type="slidenum">
              <a:rPr lang="en-US" noProof="0" smtClean="0"/>
              <a:pPr/>
              <a:t>‹N°›</a:t>
            </a:fld>
            <a:endParaRPr lang="en-US" noProof="0"/>
          </a:p>
        </p:txBody>
      </p:sp>
      <p:cxnSp>
        <p:nvCxnSpPr>
          <p:cNvPr id="14" name="Connecteur droit 13">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5"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cxnSp>
        <p:nvCxnSpPr>
          <p:cNvPr id="16" name="Connecteur droit 15">
            <a:extLst>
              <a:ext uri="{FF2B5EF4-FFF2-40B4-BE49-F238E27FC236}">
                <a16:creationId xmlns:a16="http://schemas.microsoft.com/office/drawing/2014/main" id="{E3EADC75-143E-4DFE-8720-9154DCF43A8C}"/>
              </a:ext>
            </a:extLst>
          </p:cNvPr>
          <p:cNvCxnSpPr/>
          <p:nvPr userDrawn="1"/>
        </p:nvCxnSpPr>
        <p:spPr>
          <a:xfrm>
            <a:off x="9717209" y="0"/>
            <a:ext cx="1852375"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7" name="Espace réservé du texte 26">
            <a:extLst>
              <a:ext uri="{FF2B5EF4-FFF2-40B4-BE49-F238E27FC236}">
                <a16:creationId xmlns:a16="http://schemas.microsoft.com/office/drawing/2014/main" id="{86878C01-8FEF-4CEB-979C-ED19E926CEC3}"/>
              </a:ext>
            </a:extLst>
          </p:cNvPr>
          <p:cNvSpPr>
            <a:spLocks noGrp="1"/>
          </p:cNvSpPr>
          <p:nvPr>
            <p:ph type="body" sz="quarter" idx="18" hasCustomPrompt="1"/>
          </p:nvPr>
        </p:nvSpPr>
        <p:spPr>
          <a:xfrm>
            <a:off x="9717209" y="0"/>
            <a:ext cx="1852375" cy="456232"/>
          </a:xfrm>
          <a:prstGeom prst="rect">
            <a:avLst/>
          </a:prstGeom>
        </p:spPr>
        <p:txBody>
          <a:bodyPr anchor="ctr">
            <a:noAutofit/>
          </a:bodyPr>
          <a:lstStyle>
            <a:lvl1pPr marL="0" indent="0" algn="ctr">
              <a:buNone/>
              <a:defRPr sz="900" b="1">
                <a:solidFill>
                  <a:schemeClr val="tx1"/>
                </a:solidFill>
              </a:defRPr>
            </a:lvl1pPr>
          </a:lstStyle>
          <a:p>
            <a:pPr lvl="0"/>
            <a:r>
              <a:rPr lang="en-US" noProof="0"/>
              <a:t>Marks</a:t>
            </a:r>
          </a:p>
        </p:txBody>
      </p:sp>
    </p:spTree>
    <p:extLst>
      <p:ext uri="{BB962C8B-B14F-4D97-AF65-F5344CB8AC3E}">
        <p14:creationId xmlns:p14="http://schemas.microsoft.com/office/powerpoint/2010/main" val="3596204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re et contenu">
    <p:spTree>
      <p:nvGrpSpPr>
        <p:cNvPr id="1" name=""/>
        <p:cNvGrpSpPr/>
        <p:nvPr/>
      </p:nvGrpSpPr>
      <p:grpSpPr>
        <a:xfrm>
          <a:off x="0" y="0"/>
          <a:ext cx="0" cy="0"/>
          <a:chOff x="0" y="0"/>
          <a:chExt cx="0" cy="0"/>
        </a:xfrm>
      </p:grpSpPr>
      <p:graphicFrame>
        <p:nvGraphicFramePr>
          <p:cNvPr id="4" name="Objet 3" hidden="1">
            <a:extLst>
              <a:ext uri="{FF2B5EF4-FFF2-40B4-BE49-F238E27FC236}">
                <a16:creationId xmlns:a16="http://schemas.microsoft.com/office/drawing/2014/main" id="{C2661278-D226-4703-9DCB-931160E8E234}"/>
              </a:ext>
            </a:extLst>
          </p:cNvPr>
          <p:cNvGraphicFramePr>
            <a:graphicFrameLocks noChangeAspect="1"/>
          </p:cNvGraphicFramePr>
          <p:nvPr userDrawn="1">
            <p:custDataLst>
              <p:tags r:id="rId2"/>
            </p:custDataLst>
            <p:extLst>
              <p:ext uri="{D42A27DB-BD31-4B8C-83A1-F6EECF244321}">
                <p14:modId xmlns:p14="http://schemas.microsoft.com/office/powerpoint/2010/main" val="25052266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6147" name="Diapositive think-cell" r:id="rId4" imgW="473" imgH="470" progId="TCLayout.ActiveDocument.1">
                  <p:embed/>
                </p:oleObj>
              </mc:Choice>
              <mc:Fallback>
                <p:oleObj name="Diapositive think-cell" r:id="rId4" imgW="473" imgH="470" progId="TCLayout.ActiveDocument.1">
                  <p:embed/>
                  <p:pic>
                    <p:nvPicPr>
                      <p:cNvPr id="4" name="Objet 3" hidden="1">
                        <a:extLst>
                          <a:ext uri="{FF2B5EF4-FFF2-40B4-BE49-F238E27FC236}">
                            <a16:creationId xmlns:a16="http://schemas.microsoft.com/office/drawing/2014/main" id="{C2661278-D226-4703-9DCB-931160E8E234}"/>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hasCustomPrompt="1"/>
          </p:nvPr>
        </p:nvSpPr>
        <p:spPr>
          <a:xfrm>
            <a:off x="823979" y="116632"/>
            <a:ext cx="10744628" cy="648072"/>
          </a:xfrm>
        </p:spPr>
        <p:txBody>
          <a:bodyPr vert="horz" lIns="91440" tIns="45720" rIns="91440" bIns="45720" rtlCol="0" anchor="ctr" anchorCtr="0">
            <a:noAutofit/>
          </a:bodyPr>
          <a:lstStyle>
            <a:lvl1pPr>
              <a:defRPr lang="fr-FR" sz="2000" b="0" cap="all" baseline="0" dirty="0">
                <a:solidFill>
                  <a:schemeClr val="tx2"/>
                </a:solidFill>
              </a:defRPr>
            </a:lvl1pPr>
          </a:lstStyle>
          <a:p>
            <a:pPr lvl="0"/>
            <a:r>
              <a:rPr kumimoji="0" lang="fr-FR"/>
              <a:t>Modifiez le style du titre</a:t>
            </a:r>
          </a:p>
        </p:txBody>
      </p:sp>
      <p:sp>
        <p:nvSpPr>
          <p:cNvPr id="3" name="Content Placeholder 2"/>
          <p:cNvSpPr>
            <a:spLocks noGrp="1"/>
          </p:cNvSpPr>
          <p:nvPr>
            <p:ph idx="1"/>
          </p:nvPr>
        </p:nvSpPr>
        <p:spPr>
          <a:xfrm>
            <a:off x="815413" y="1596413"/>
            <a:ext cx="10753194" cy="4297363"/>
          </a:xfrm>
        </p:spPr>
        <p:txBody>
          <a:bodyPr vert="horz" lIns="91440" tIns="45720" rIns="91440" bIns="45720" rtlCol="0">
            <a:normAutofit/>
          </a:bodyPr>
          <a:lstStyle>
            <a:lvl1pPr>
              <a:defRPr lang="fr-FR" sz="1400" dirty="0"/>
            </a:lvl1pPr>
            <a:lvl2pPr>
              <a:defRPr lang="fr-FR" sz="1400" dirty="0"/>
            </a:lvl2pPr>
            <a:lvl3pPr>
              <a:defRPr lang="fr-FR" sz="1400" dirty="0"/>
            </a:lvl3pPr>
            <a:lvl4pPr>
              <a:defRPr lang="fr-FR" sz="1400" dirty="0"/>
            </a:lvl4pPr>
            <a:lvl5pPr>
              <a:defRPr sz="1400" dirty="0"/>
            </a:lvl5pPr>
          </a:lstStyle>
          <a:p>
            <a:pPr marL="174625" lvl="0" indent="-174625">
              <a:buClr>
                <a:schemeClr val="tx2"/>
              </a:buClr>
              <a:buFont typeface="Calibri" panose="020F0502020204030204" pitchFamily="34" charset="0"/>
              <a:buChar char="›"/>
            </a:pPr>
            <a:r>
              <a:rPr lang="fr-FR"/>
              <a:t>Modifier les styles du texte du masque</a:t>
            </a:r>
          </a:p>
          <a:p>
            <a:pPr marL="538163" lvl="1" indent="-165100">
              <a:buChar char="•"/>
            </a:pPr>
            <a:r>
              <a:rPr lang="fr-FR"/>
              <a:t>Deuxième niveau</a:t>
            </a:r>
          </a:p>
          <a:p>
            <a:pPr marL="985838" lvl="2" indent="-165100">
              <a:buClr>
                <a:schemeClr val="accent6"/>
              </a:buClr>
              <a:buFont typeface="Wingdings" panose="05000000000000000000" pitchFamily="2" charset="2"/>
              <a:buChar char="§"/>
            </a:pPr>
            <a:r>
              <a:rPr lang="fr-FR"/>
              <a:t>Troisième niveau</a:t>
            </a:r>
          </a:p>
          <a:p>
            <a:pPr marL="1524000" lvl="3">
              <a:buFont typeface="Calibri" panose="020F0502020204030204" pitchFamily="34" charset="0"/>
              <a:buChar char="&gt;"/>
            </a:pPr>
            <a:r>
              <a:rPr lang="fr-FR"/>
              <a:t>Quatrième niveau</a:t>
            </a:r>
          </a:p>
          <a:p>
            <a:pPr marL="1971675" lvl="4">
              <a:buFont typeface="Courier New" panose="02070309020205020404" pitchFamily="49" charset="0"/>
              <a:buChar char="o"/>
            </a:pPr>
            <a:r>
              <a:rPr lang="fr-FR"/>
              <a:t>Cinquième niveau</a:t>
            </a:r>
            <a:endParaRPr/>
          </a:p>
        </p:txBody>
      </p:sp>
      <p:cxnSp>
        <p:nvCxnSpPr>
          <p:cNvPr id="7" name="Connecteur droit 6"/>
          <p:cNvCxnSpPr/>
          <p:nvPr userDrawn="1"/>
        </p:nvCxnSpPr>
        <p:spPr>
          <a:xfrm>
            <a:off x="815413" y="764704"/>
            <a:ext cx="10753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12"/>
          </p:nvPr>
        </p:nvSpPr>
        <p:spPr>
          <a:xfrm>
            <a:off x="11710526" y="6356351"/>
            <a:ext cx="422208" cy="365125"/>
          </a:xfrm>
        </p:spPr>
        <p:txBody>
          <a:bodyPr/>
          <a:lstStyle/>
          <a:p>
            <a:fld id="{33D6E5A2-EC83-451F-A719-9AC1370DD5CF}" type="slidenum">
              <a:pPr/>
              <a:t>‹N°›</a:t>
            </a:fld>
            <a:endParaRPr kumimoji="0" lang="fr-FR"/>
          </a:p>
        </p:txBody>
      </p:sp>
      <p:pic>
        <p:nvPicPr>
          <p:cNvPr id="10" name="Picture 9">
            <a:extLst>
              <a:ext uri="{FF2B5EF4-FFF2-40B4-BE49-F238E27FC236}">
                <a16:creationId xmlns:a16="http://schemas.microsoft.com/office/drawing/2014/main" id="{8DCB183B-1927-4E64-B2A2-4F501584090B}"/>
              </a:ext>
            </a:extLst>
          </p:cNvPr>
          <p:cNvPicPr>
            <a:picLocks noChangeAspect="1"/>
          </p:cNvPicPr>
          <p:nvPr userDrawn="1"/>
        </p:nvPicPr>
        <p:blipFill rotWithShape="1">
          <a:blip r:embed="rId6" cstate="screen">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15807" y="0"/>
            <a:ext cx="422208" cy="6857997"/>
          </a:xfrm>
          <a:prstGeom prst="rect">
            <a:avLst/>
          </a:prstGeom>
        </p:spPr>
      </p:pic>
      <p:pic>
        <p:nvPicPr>
          <p:cNvPr id="12" name="Image 4">
            <a:extLst>
              <a:ext uri="{FF2B5EF4-FFF2-40B4-BE49-F238E27FC236}">
                <a16:creationId xmlns:a16="http://schemas.microsoft.com/office/drawing/2014/main" id="{0DE4A38C-65AD-48A4-B406-54B712E4C471}"/>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83388" y="6437195"/>
            <a:ext cx="223817" cy="288032"/>
          </a:xfrm>
          <a:prstGeom prst="rect">
            <a:avLst/>
          </a:prstGeom>
        </p:spPr>
      </p:pic>
    </p:spTree>
    <p:extLst>
      <p:ext uri="{BB962C8B-B14F-4D97-AF65-F5344CB8AC3E}">
        <p14:creationId xmlns:p14="http://schemas.microsoft.com/office/powerpoint/2010/main" val="3355229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ntent 6">
    <p:spTree>
      <p:nvGrpSpPr>
        <p:cNvPr id="1" name=""/>
        <p:cNvGrpSpPr/>
        <p:nvPr/>
      </p:nvGrpSpPr>
      <p:grpSpPr>
        <a:xfrm>
          <a:off x="0" y="0"/>
          <a:ext cx="0" cy="0"/>
          <a:chOff x="0" y="0"/>
          <a:chExt cx="0" cy="0"/>
        </a:xfrm>
      </p:grpSpPr>
      <p:cxnSp>
        <p:nvCxnSpPr>
          <p:cNvPr id="19" name="Connecteur droit 18">
            <a:extLst>
              <a:ext uri="{FF2B5EF4-FFF2-40B4-BE49-F238E27FC236}">
                <a16:creationId xmlns:a16="http://schemas.microsoft.com/office/drawing/2014/main" id="{43BFB9DC-6C84-4099-98B2-EBC1B2676EF8}"/>
              </a:ext>
            </a:extLst>
          </p:cNvPr>
          <p:cNvCxnSpPr>
            <a:cxnSpLocks/>
          </p:cNvCxnSpPr>
          <p:nvPr userDrawn="1"/>
        </p:nvCxnSpPr>
        <p:spPr>
          <a:xfrm>
            <a:off x="887107" y="1860020"/>
            <a:ext cx="4991065" cy="0"/>
          </a:xfrm>
          <a:prstGeom prst="line">
            <a:avLst/>
          </a:prstGeom>
          <a:noFill/>
          <a:ln w="6350" cap="flat" cmpd="sng" algn="ctr">
            <a:solidFill>
              <a:srgbClr val="BFBFBF"/>
            </a:solidFill>
            <a:prstDash val="solid"/>
            <a:miter lim="800000"/>
          </a:ln>
          <a:effectLst/>
        </p:spPr>
      </p:cxnSp>
      <p:sp>
        <p:nvSpPr>
          <p:cNvPr id="6" name="Espace réservé du numéro de diapositive 5"/>
          <p:cNvSpPr>
            <a:spLocks noGrp="1"/>
          </p:cNvSpPr>
          <p:nvPr>
            <p:ph type="sldNum" sz="quarter" idx="21"/>
          </p:nvPr>
        </p:nvSpPr>
        <p:spPr/>
        <p:txBody>
          <a:bodyPr/>
          <a:lstStyle/>
          <a:p>
            <a:fld id="{87C45732-57C6-47E8-8AB1-020DA7EC54A6}" type="slidenum">
              <a:rPr lang="en-US" noProof="0" smtClean="0"/>
              <a:pPr/>
              <a:t>‹N°›</a:t>
            </a:fld>
            <a:endParaRPr lang="en-US" noProof="0"/>
          </a:p>
        </p:txBody>
      </p:sp>
      <p:sp>
        <p:nvSpPr>
          <p:cNvPr id="20" name="Espace réservé du texte 8"/>
          <p:cNvSpPr>
            <a:spLocks noGrp="1"/>
          </p:cNvSpPr>
          <p:nvPr>
            <p:ph type="body" sz="quarter" idx="22" hasCustomPrompt="1"/>
          </p:nvPr>
        </p:nvSpPr>
        <p:spPr>
          <a:xfrm>
            <a:off x="887107" y="1430391"/>
            <a:ext cx="4991065" cy="259806"/>
          </a:xfrm>
          <a:prstGeom prst="rect">
            <a:avLst/>
          </a:prstGeom>
        </p:spPr>
        <p:txBody>
          <a:bodyPr>
            <a:noAutofit/>
          </a:bodyPr>
          <a:lstStyle>
            <a:lvl1pPr marL="0" indent="0" algn="ctr">
              <a:buNone/>
              <a:defRPr sz="1050" b="1" baseline="0">
                <a:solidFill>
                  <a:schemeClr val="accent1"/>
                </a:solidFill>
              </a:defRPr>
            </a:lvl1pPr>
          </a:lstStyle>
          <a:p>
            <a:pPr lvl="0"/>
            <a:r>
              <a:rPr lang="en-US" noProof="0"/>
              <a:t>LOREM IPSUM</a:t>
            </a:r>
          </a:p>
        </p:txBody>
      </p:sp>
      <p:sp>
        <p:nvSpPr>
          <p:cNvPr id="23" name="Espace réservé du texte 8"/>
          <p:cNvSpPr>
            <a:spLocks noGrp="1"/>
          </p:cNvSpPr>
          <p:nvPr>
            <p:ph type="body" sz="quarter" idx="23" hasCustomPrompt="1"/>
          </p:nvPr>
        </p:nvSpPr>
        <p:spPr>
          <a:xfrm>
            <a:off x="887106" y="2075513"/>
            <a:ext cx="4991065" cy="3124287"/>
          </a:xfrm>
          <a:prstGeom prst="rect">
            <a:avLst/>
          </a:prstGeom>
        </p:spPr>
        <p:txBody>
          <a:bodyPr>
            <a:noAutofit/>
          </a:bodyPr>
          <a:lstStyle>
            <a:lvl1pPr marL="0" indent="0">
              <a:lnSpc>
                <a:spcPct val="100000"/>
              </a:lnSpc>
              <a:buNone/>
              <a:defRPr sz="900" b="0" baseline="0">
                <a:solidFill>
                  <a:schemeClr val="tx2"/>
                </a:solidFill>
              </a:defRPr>
            </a:lvl1pPr>
          </a:lstStyle>
          <a:p>
            <a:pPr lvl="0"/>
            <a:r>
              <a:rPr lang="en-US" noProof="0"/>
              <a:t>Lorem ipsum dolor sit amet, consectetur adipiscing elit, sed do eiusmod tempor incididunt ut labore et dolore magna aliqua.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p:txBody>
      </p:sp>
      <p:sp>
        <p:nvSpPr>
          <p:cNvPr id="27" name="Espace réservé du texte 8"/>
          <p:cNvSpPr>
            <a:spLocks noGrp="1"/>
          </p:cNvSpPr>
          <p:nvPr>
            <p:ph type="body" sz="quarter" idx="26" hasCustomPrompt="1"/>
          </p:nvPr>
        </p:nvSpPr>
        <p:spPr>
          <a:xfrm>
            <a:off x="887104" y="5481962"/>
            <a:ext cx="10343261" cy="760087"/>
          </a:xfrm>
          <a:prstGeom prst="roundRect">
            <a:avLst>
              <a:gd name="adj" fmla="val 50000"/>
            </a:avLst>
          </a:prstGeom>
          <a:ln w="28575">
            <a:solidFill>
              <a:schemeClr val="accent1"/>
            </a:solidFill>
          </a:ln>
        </p:spPr>
        <p:txBody>
          <a:bodyPr>
            <a:noAutofit/>
          </a:bodyPr>
          <a:lstStyle>
            <a:lvl1pPr marL="0" indent="0" algn="ctr">
              <a:spcBef>
                <a:spcPts val="0"/>
              </a:spcBef>
              <a:buNone/>
              <a:defRPr sz="1200" b="0" baseline="0">
                <a:solidFill>
                  <a:schemeClr val="accent1"/>
                </a:solidFill>
              </a:defRPr>
            </a:lvl1pPr>
          </a:lstStyle>
          <a:p>
            <a:pPr lvl="0"/>
            <a:r>
              <a:rPr lang="en-US" noProof="0"/>
              <a:t>Lorem ipsum dolor sit amet, consectetur adipiscing elit, sed do eiusmod tempor incididunt </a:t>
            </a:r>
          </a:p>
          <a:p>
            <a:pPr lvl="0"/>
            <a:r>
              <a:rPr lang="en-US" noProof="0"/>
              <a:t>ut labore et dolore magna</a:t>
            </a:r>
          </a:p>
        </p:txBody>
      </p:sp>
      <p:cxnSp>
        <p:nvCxnSpPr>
          <p:cNvPr id="13" name="Connecteur droit 12">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4"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cxnSp>
        <p:nvCxnSpPr>
          <p:cNvPr id="22" name="Connecteur droit 21">
            <a:extLst>
              <a:ext uri="{FF2B5EF4-FFF2-40B4-BE49-F238E27FC236}">
                <a16:creationId xmlns:a16="http://schemas.microsoft.com/office/drawing/2014/main" id="{43BFB9DC-6C84-4099-98B2-EBC1B2676EF8}"/>
              </a:ext>
            </a:extLst>
          </p:cNvPr>
          <p:cNvCxnSpPr>
            <a:cxnSpLocks/>
          </p:cNvCxnSpPr>
          <p:nvPr userDrawn="1"/>
        </p:nvCxnSpPr>
        <p:spPr>
          <a:xfrm>
            <a:off x="6239305" y="1860020"/>
            <a:ext cx="4991065" cy="0"/>
          </a:xfrm>
          <a:prstGeom prst="line">
            <a:avLst/>
          </a:prstGeom>
          <a:noFill/>
          <a:ln w="6350" cap="flat" cmpd="sng" algn="ctr">
            <a:solidFill>
              <a:srgbClr val="BFBFBF"/>
            </a:solidFill>
            <a:prstDash val="solid"/>
            <a:miter lim="800000"/>
          </a:ln>
          <a:effectLst/>
        </p:spPr>
      </p:cxnSp>
      <p:sp>
        <p:nvSpPr>
          <p:cNvPr id="24" name="Espace réservé du texte 8"/>
          <p:cNvSpPr>
            <a:spLocks noGrp="1"/>
          </p:cNvSpPr>
          <p:nvPr>
            <p:ph type="body" sz="quarter" idx="27" hasCustomPrompt="1"/>
          </p:nvPr>
        </p:nvSpPr>
        <p:spPr>
          <a:xfrm>
            <a:off x="6239305" y="1430391"/>
            <a:ext cx="4991065" cy="259806"/>
          </a:xfrm>
          <a:prstGeom prst="rect">
            <a:avLst/>
          </a:prstGeom>
        </p:spPr>
        <p:txBody>
          <a:bodyPr>
            <a:noAutofit/>
          </a:bodyPr>
          <a:lstStyle>
            <a:lvl1pPr marL="0" indent="0" algn="ctr">
              <a:buNone/>
              <a:defRPr sz="1050" b="1" baseline="0">
                <a:solidFill>
                  <a:schemeClr val="accent1"/>
                </a:solidFill>
              </a:defRPr>
            </a:lvl1pPr>
          </a:lstStyle>
          <a:p>
            <a:pPr lvl="0"/>
            <a:r>
              <a:rPr lang="en-US" noProof="0"/>
              <a:t>LOREM IPSUM</a:t>
            </a:r>
          </a:p>
        </p:txBody>
      </p:sp>
      <p:sp>
        <p:nvSpPr>
          <p:cNvPr id="28" name="Espace réservé du texte 8"/>
          <p:cNvSpPr>
            <a:spLocks noGrp="1"/>
          </p:cNvSpPr>
          <p:nvPr>
            <p:ph type="body" sz="quarter" idx="28" hasCustomPrompt="1"/>
          </p:nvPr>
        </p:nvSpPr>
        <p:spPr>
          <a:xfrm>
            <a:off x="6239304" y="2075513"/>
            <a:ext cx="4991065" cy="3124287"/>
          </a:xfrm>
          <a:prstGeom prst="rect">
            <a:avLst/>
          </a:prstGeom>
        </p:spPr>
        <p:txBody>
          <a:bodyPr>
            <a:noAutofit/>
          </a:bodyPr>
          <a:lstStyle>
            <a:lvl1pPr marL="0" indent="0">
              <a:lnSpc>
                <a:spcPct val="100000"/>
              </a:lnSpc>
              <a:buNone/>
              <a:defRPr sz="900" b="0" baseline="0">
                <a:solidFill>
                  <a:schemeClr val="tx2"/>
                </a:solidFill>
              </a:defRPr>
            </a:lvl1pPr>
          </a:lstStyle>
          <a:p>
            <a:pPr lvl="0"/>
            <a:r>
              <a:rPr lang="en-US" noProof="0"/>
              <a:t>Lorem ipsum dolor sit amet, consectetur adipiscing elit, sed do eiusmod tempor incididunt ut labore et dolore magna aliqua.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p:txBody>
      </p:sp>
    </p:spTree>
    <p:extLst>
      <p:ext uri="{BB962C8B-B14F-4D97-AF65-F5344CB8AC3E}">
        <p14:creationId xmlns:p14="http://schemas.microsoft.com/office/powerpoint/2010/main" val="105808083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ntent 6 with mark">
    <p:spTree>
      <p:nvGrpSpPr>
        <p:cNvPr id="1" name=""/>
        <p:cNvGrpSpPr/>
        <p:nvPr/>
      </p:nvGrpSpPr>
      <p:grpSpPr>
        <a:xfrm>
          <a:off x="0" y="0"/>
          <a:ext cx="0" cy="0"/>
          <a:chOff x="0" y="0"/>
          <a:chExt cx="0" cy="0"/>
        </a:xfrm>
      </p:grpSpPr>
      <p:cxnSp>
        <p:nvCxnSpPr>
          <p:cNvPr id="19" name="Connecteur droit 18">
            <a:extLst>
              <a:ext uri="{FF2B5EF4-FFF2-40B4-BE49-F238E27FC236}">
                <a16:creationId xmlns:a16="http://schemas.microsoft.com/office/drawing/2014/main" id="{43BFB9DC-6C84-4099-98B2-EBC1B2676EF8}"/>
              </a:ext>
            </a:extLst>
          </p:cNvPr>
          <p:cNvCxnSpPr>
            <a:cxnSpLocks/>
          </p:cNvCxnSpPr>
          <p:nvPr userDrawn="1"/>
        </p:nvCxnSpPr>
        <p:spPr>
          <a:xfrm>
            <a:off x="887107" y="1860020"/>
            <a:ext cx="4991065" cy="0"/>
          </a:xfrm>
          <a:prstGeom prst="line">
            <a:avLst/>
          </a:prstGeom>
          <a:noFill/>
          <a:ln w="6350" cap="flat" cmpd="sng" algn="ctr">
            <a:solidFill>
              <a:srgbClr val="BFBFBF"/>
            </a:solidFill>
            <a:prstDash val="solid"/>
            <a:miter lim="800000"/>
          </a:ln>
          <a:effectLst/>
        </p:spPr>
      </p:cxnSp>
      <p:sp>
        <p:nvSpPr>
          <p:cNvPr id="6" name="Espace réservé du numéro de diapositive 5"/>
          <p:cNvSpPr>
            <a:spLocks noGrp="1"/>
          </p:cNvSpPr>
          <p:nvPr>
            <p:ph type="sldNum" sz="quarter" idx="21"/>
          </p:nvPr>
        </p:nvSpPr>
        <p:spPr/>
        <p:txBody>
          <a:bodyPr/>
          <a:lstStyle/>
          <a:p>
            <a:fld id="{87C45732-57C6-47E8-8AB1-020DA7EC54A6}" type="slidenum">
              <a:rPr lang="en-US" noProof="0" smtClean="0"/>
              <a:pPr/>
              <a:t>‹N°›</a:t>
            </a:fld>
            <a:endParaRPr lang="en-US" noProof="0"/>
          </a:p>
        </p:txBody>
      </p:sp>
      <p:sp>
        <p:nvSpPr>
          <p:cNvPr id="20" name="Espace réservé du texte 8"/>
          <p:cNvSpPr>
            <a:spLocks noGrp="1"/>
          </p:cNvSpPr>
          <p:nvPr>
            <p:ph type="body" sz="quarter" idx="22" hasCustomPrompt="1"/>
          </p:nvPr>
        </p:nvSpPr>
        <p:spPr>
          <a:xfrm>
            <a:off x="887107" y="1430391"/>
            <a:ext cx="4991065" cy="259806"/>
          </a:xfrm>
          <a:prstGeom prst="rect">
            <a:avLst/>
          </a:prstGeom>
        </p:spPr>
        <p:txBody>
          <a:bodyPr>
            <a:noAutofit/>
          </a:bodyPr>
          <a:lstStyle>
            <a:lvl1pPr marL="0" indent="0" algn="ctr">
              <a:buNone/>
              <a:defRPr sz="1050" b="1" baseline="0">
                <a:solidFill>
                  <a:schemeClr val="accent1"/>
                </a:solidFill>
              </a:defRPr>
            </a:lvl1pPr>
          </a:lstStyle>
          <a:p>
            <a:pPr lvl="0"/>
            <a:r>
              <a:rPr lang="en-US" noProof="0"/>
              <a:t>LOREM IPSUM</a:t>
            </a:r>
          </a:p>
        </p:txBody>
      </p:sp>
      <p:sp>
        <p:nvSpPr>
          <p:cNvPr id="23" name="Espace réservé du texte 8"/>
          <p:cNvSpPr>
            <a:spLocks noGrp="1"/>
          </p:cNvSpPr>
          <p:nvPr>
            <p:ph type="body" sz="quarter" idx="23" hasCustomPrompt="1"/>
          </p:nvPr>
        </p:nvSpPr>
        <p:spPr>
          <a:xfrm>
            <a:off x="887106" y="2075513"/>
            <a:ext cx="4991065" cy="3124287"/>
          </a:xfrm>
          <a:prstGeom prst="rect">
            <a:avLst/>
          </a:prstGeom>
        </p:spPr>
        <p:txBody>
          <a:bodyPr>
            <a:noAutofit/>
          </a:bodyPr>
          <a:lstStyle>
            <a:lvl1pPr marL="0" indent="0">
              <a:lnSpc>
                <a:spcPct val="100000"/>
              </a:lnSpc>
              <a:buNone/>
              <a:defRPr sz="900" b="0" baseline="0">
                <a:solidFill>
                  <a:schemeClr val="tx2"/>
                </a:solidFill>
              </a:defRPr>
            </a:lvl1pPr>
          </a:lstStyle>
          <a:p>
            <a:pPr lvl="0"/>
            <a:r>
              <a:rPr lang="en-US" noProof="0"/>
              <a:t>Lorem ipsum dolor sit amet, consectetur adipiscing elit, sed do eiusmod tempor incididunt ut labore et dolore magna aliqua.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p:txBody>
      </p:sp>
      <p:sp>
        <p:nvSpPr>
          <p:cNvPr id="27" name="Espace réservé du texte 8"/>
          <p:cNvSpPr>
            <a:spLocks noGrp="1"/>
          </p:cNvSpPr>
          <p:nvPr>
            <p:ph type="body" sz="quarter" idx="26" hasCustomPrompt="1"/>
          </p:nvPr>
        </p:nvSpPr>
        <p:spPr>
          <a:xfrm>
            <a:off x="887104" y="5481962"/>
            <a:ext cx="10343261" cy="760087"/>
          </a:xfrm>
          <a:prstGeom prst="roundRect">
            <a:avLst>
              <a:gd name="adj" fmla="val 50000"/>
            </a:avLst>
          </a:prstGeom>
          <a:ln w="28575">
            <a:solidFill>
              <a:schemeClr val="accent1"/>
            </a:solidFill>
          </a:ln>
        </p:spPr>
        <p:txBody>
          <a:bodyPr>
            <a:noAutofit/>
          </a:bodyPr>
          <a:lstStyle>
            <a:lvl1pPr marL="0" indent="0" algn="ctr">
              <a:spcBef>
                <a:spcPts val="0"/>
              </a:spcBef>
              <a:buNone/>
              <a:defRPr sz="1200" b="0" baseline="0">
                <a:solidFill>
                  <a:schemeClr val="accent1"/>
                </a:solidFill>
              </a:defRPr>
            </a:lvl1pPr>
          </a:lstStyle>
          <a:p>
            <a:pPr lvl="0"/>
            <a:r>
              <a:rPr lang="en-US" noProof="0"/>
              <a:t>Lorem ipsum dolor sit amet, consectetur adipiscing elit, sed do eiusmod tempor incididunt </a:t>
            </a:r>
          </a:p>
          <a:p>
            <a:pPr lvl="0"/>
            <a:r>
              <a:rPr lang="en-US" noProof="0"/>
              <a:t>ut labore et dolore magna</a:t>
            </a:r>
          </a:p>
        </p:txBody>
      </p:sp>
      <p:cxnSp>
        <p:nvCxnSpPr>
          <p:cNvPr id="13" name="Connecteur droit 12">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4"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cxnSp>
        <p:nvCxnSpPr>
          <p:cNvPr id="15" name="Connecteur droit 14">
            <a:extLst>
              <a:ext uri="{FF2B5EF4-FFF2-40B4-BE49-F238E27FC236}">
                <a16:creationId xmlns:a16="http://schemas.microsoft.com/office/drawing/2014/main" id="{E3EADC75-143E-4DFE-8720-9154DCF43A8C}"/>
              </a:ext>
            </a:extLst>
          </p:cNvPr>
          <p:cNvCxnSpPr/>
          <p:nvPr userDrawn="1"/>
        </p:nvCxnSpPr>
        <p:spPr>
          <a:xfrm>
            <a:off x="9717209" y="0"/>
            <a:ext cx="1852375"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16" name="Espace réservé du texte 26">
            <a:extLst>
              <a:ext uri="{FF2B5EF4-FFF2-40B4-BE49-F238E27FC236}">
                <a16:creationId xmlns:a16="http://schemas.microsoft.com/office/drawing/2014/main" id="{86878C01-8FEF-4CEB-979C-ED19E926CEC3}"/>
              </a:ext>
            </a:extLst>
          </p:cNvPr>
          <p:cNvSpPr>
            <a:spLocks noGrp="1"/>
          </p:cNvSpPr>
          <p:nvPr>
            <p:ph type="body" sz="quarter" idx="18" hasCustomPrompt="1"/>
          </p:nvPr>
        </p:nvSpPr>
        <p:spPr>
          <a:xfrm>
            <a:off x="9717209" y="0"/>
            <a:ext cx="1852375" cy="456232"/>
          </a:xfrm>
          <a:prstGeom prst="rect">
            <a:avLst/>
          </a:prstGeom>
        </p:spPr>
        <p:txBody>
          <a:bodyPr anchor="ctr">
            <a:noAutofit/>
          </a:bodyPr>
          <a:lstStyle>
            <a:lvl1pPr marL="0" indent="0" algn="ctr">
              <a:buNone/>
              <a:defRPr sz="900" b="1">
                <a:solidFill>
                  <a:schemeClr val="tx1"/>
                </a:solidFill>
              </a:defRPr>
            </a:lvl1pPr>
          </a:lstStyle>
          <a:p>
            <a:pPr lvl="0"/>
            <a:r>
              <a:rPr lang="en-US" noProof="0"/>
              <a:t>Marks</a:t>
            </a:r>
          </a:p>
        </p:txBody>
      </p:sp>
      <p:cxnSp>
        <p:nvCxnSpPr>
          <p:cNvPr id="22" name="Connecteur droit 21">
            <a:extLst>
              <a:ext uri="{FF2B5EF4-FFF2-40B4-BE49-F238E27FC236}">
                <a16:creationId xmlns:a16="http://schemas.microsoft.com/office/drawing/2014/main" id="{43BFB9DC-6C84-4099-98B2-EBC1B2676EF8}"/>
              </a:ext>
            </a:extLst>
          </p:cNvPr>
          <p:cNvCxnSpPr>
            <a:cxnSpLocks/>
          </p:cNvCxnSpPr>
          <p:nvPr userDrawn="1"/>
        </p:nvCxnSpPr>
        <p:spPr>
          <a:xfrm>
            <a:off x="6239305" y="1860020"/>
            <a:ext cx="4991065" cy="0"/>
          </a:xfrm>
          <a:prstGeom prst="line">
            <a:avLst/>
          </a:prstGeom>
          <a:noFill/>
          <a:ln w="6350" cap="flat" cmpd="sng" algn="ctr">
            <a:solidFill>
              <a:srgbClr val="BFBFBF"/>
            </a:solidFill>
            <a:prstDash val="solid"/>
            <a:miter lim="800000"/>
          </a:ln>
          <a:effectLst/>
        </p:spPr>
      </p:cxnSp>
      <p:sp>
        <p:nvSpPr>
          <p:cNvPr id="24" name="Espace réservé du texte 8"/>
          <p:cNvSpPr>
            <a:spLocks noGrp="1"/>
          </p:cNvSpPr>
          <p:nvPr>
            <p:ph type="body" sz="quarter" idx="27" hasCustomPrompt="1"/>
          </p:nvPr>
        </p:nvSpPr>
        <p:spPr>
          <a:xfrm>
            <a:off x="6239305" y="1430391"/>
            <a:ext cx="4991065" cy="259806"/>
          </a:xfrm>
          <a:prstGeom prst="rect">
            <a:avLst/>
          </a:prstGeom>
        </p:spPr>
        <p:txBody>
          <a:bodyPr>
            <a:noAutofit/>
          </a:bodyPr>
          <a:lstStyle>
            <a:lvl1pPr marL="0" indent="0" algn="ctr">
              <a:buNone/>
              <a:defRPr sz="1050" b="1" baseline="0">
                <a:solidFill>
                  <a:schemeClr val="accent1"/>
                </a:solidFill>
              </a:defRPr>
            </a:lvl1pPr>
          </a:lstStyle>
          <a:p>
            <a:pPr lvl="0"/>
            <a:r>
              <a:rPr lang="en-US" noProof="0"/>
              <a:t>LOREM IPSUM</a:t>
            </a:r>
          </a:p>
        </p:txBody>
      </p:sp>
      <p:sp>
        <p:nvSpPr>
          <p:cNvPr id="28" name="Espace réservé du texte 8"/>
          <p:cNvSpPr>
            <a:spLocks noGrp="1"/>
          </p:cNvSpPr>
          <p:nvPr>
            <p:ph type="body" sz="quarter" idx="28" hasCustomPrompt="1"/>
          </p:nvPr>
        </p:nvSpPr>
        <p:spPr>
          <a:xfrm>
            <a:off x="6239304" y="2075513"/>
            <a:ext cx="4991065" cy="3124287"/>
          </a:xfrm>
          <a:prstGeom prst="rect">
            <a:avLst/>
          </a:prstGeom>
        </p:spPr>
        <p:txBody>
          <a:bodyPr>
            <a:noAutofit/>
          </a:bodyPr>
          <a:lstStyle>
            <a:lvl1pPr marL="0" indent="0">
              <a:lnSpc>
                <a:spcPct val="100000"/>
              </a:lnSpc>
              <a:buNone/>
              <a:defRPr sz="900" b="0" baseline="0">
                <a:solidFill>
                  <a:schemeClr val="tx2"/>
                </a:solidFill>
              </a:defRPr>
            </a:lvl1pPr>
          </a:lstStyle>
          <a:p>
            <a:pPr lvl="0"/>
            <a:r>
              <a:rPr lang="en-US" noProof="0"/>
              <a:t>Lorem ipsum dolor sit amet, consectetur adipiscing elit, sed do eiusmod tempor incididunt ut labore et dolore magna aliqua. Duis aute irure dolor in reprehenderit in voluptate velit esse cillum dolore eu fugiat nulla pariatur. 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a:p>
            <a:pPr lvl="0"/>
            <a:r>
              <a:rPr lang="en-US" noProof="0"/>
              <a:t>Excepteur sint occaecat cupidatat non proident, sunt in culpa qui officia deserunt mollit anim id est laborum. Ut enim ad minim veniam, quis nostrud exercitation ullamco laboris nisi ut aliquip ex ea commodo consequat. </a:t>
            </a:r>
          </a:p>
        </p:txBody>
      </p:sp>
    </p:spTree>
    <p:extLst>
      <p:ext uri="{BB962C8B-B14F-4D97-AF65-F5344CB8AC3E}">
        <p14:creationId xmlns:p14="http://schemas.microsoft.com/office/powerpoint/2010/main" val="243118854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redentials - short">
    <p:spTree>
      <p:nvGrpSpPr>
        <p:cNvPr id="1" name=""/>
        <p:cNvGrpSpPr/>
        <p:nvPr/>
      </p:nvGrpSpPr>
      <p:grpSpPr>
        <a:xfrm>
          <a:off x="0" y="0"/>
          <a:ext cx="0" cy="0"/>
          <a:chOff x="0" y="0"/>
          <a:chExt cx="0" cy="0"/>
        </a:xfrm>
      </p:grpSpPr>
      <p:cxnSp>
        <p:nvCxnSpPr>
          <p:cNvPr id="3" name="Connecteur droit 2">
            <a:extLst>
              <a:ext uri="{FF2B5EF4-FFF2-40B4-BE49-F238E27FC236}">
                <a16:creationId xmlns:a16="http://schemas.microsoft.com/office/drawing/2014/main" id="{1BA3CBB4-FDF0-4330-8FF6-CA6E503D9011}"/>
              </a:ext>
            </a:extLst>
          </p:cNvPr>
          <p:cNvCxnSpPr/>
          <p:nvPr userDrawn="1"/>
        </p:nvCxnSpPr>
        <p:spPr>
          <a:xfrm>
            <a:off x="1600115" y="1662443"/>
            <a:ext cx="9484649" cy="148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 name="Connecteur droit 3">
            <a:extLst>
              <a:ext uri="{FF2B5EF4-FFF2-40B4-BE49-F238E27FC236}">
                <a16:creationId xmlns:a16="http://schemas.microsoft.com/office/drawing/2014/main" id="{BCD8FF68-C0AE-4543-9A48-B6EF5EB2D6E2}"/>
              </a:ext>
            </a:extLst>
          </p:cNvPr>
          <p:cNvCxnSpPr/>
          <p:nvPr userDrawn="1"/>
        </p:nvCxnSpPr>
        <p:spPr>
          <a:xfrm>
            <a:off x="1600115" y="3360485"/>
            <a:ext cx="9484649" cy="1481"/>
          </a:xfrm>
          <a:prstGeom prst="line">
            <a:avLst/>
          </a:prstGeom>
          <a:ln w="9525">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5" name="Connecteur droit 4">
            <a:extLst>
              <a:ext uri="{FF2B5EF4-FFF2-40B4-BE49-F238E27FC236}">
                <a16:creationId xmlns:a16="http://schemas.microsoft.com/office/drawing/2014/main" id="{0CBC4B3E-4B7B-422A-8B59-35A0B55B1FDC}"/>
              </a:ext>
            </a:extLst>
          </p:cNvPr>
          <p:cNvCxnSpPr/>
          <p:nvPr userDrawn="1"/>
        </p:nvCxnSpPr>
        <p:spPr>
          <a:xfrm>
            <a:off x="1600115" y="4209507"/>
            <a:ext cx="9484649" cy="1481"/>
          </a:xfrm>
          <a:prstGeom prst="line">
            <a:avLst/>
          </a:prstGeom>
          <a:ln w="9525">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6" name="Connecteur droit 5">
            <a:extLst>
              <a:ext uri="{FF2B5EF4-FFF2-40B4-BE49-F238E27FC236}">
                <a16:creationId xmlns:a16="http://schemas.microsoft.com/office/drawing/2014/main" id="{D9635933-24EE-4854-88C6-BCD1CD4FFBBD}"/>
              </a:ext>
            </a:extLst>
          </p:cNvPr>
          <p:cNvCxnSpPr/>
          <p:nvPr userDrawn="1"/>
        </p:nvCxnSpPr>
        <p:spPr>
          <a:xfrm>
            <a:off x="1600115" y="5058528"/>
            <a:ext cx="9484649" cy="1481"/>
          </a:xfrm>
          <a:prstGeom prst="line">
            <a:avLst/>
          </a:prstGeom>
          <a:ln w="9525">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7" name="Connecteur droit 6">
            <a:extLst>
              <a:ext uri="{FF2B5EF4-FFF2-40B4-BE49-F238E27FC236}">
                <a16:creationId xmlns:a16="http://schemas.microsoft.com/office/drawing/2014/main" id="{BC0ED002-EF10-4658-BC2B-EC9A77BCEE77}"/>
              </a:ext>
            </a:extLst>
          </p:cNvPr>
          <p:cNvCxnSpPr/>
          <p:nvPr userDrawn="1"/>
        </p:nvCxnSpPr>
        <p:spPr>
          <a:xfrm>
            <a:off x="1600115" y="2511464"/>
            <a:ext cx="9484649" cy="1481"/>
          </a:xfrm>
          <a:prstGeom prst="line">
            <a:avLst/>
          </a:prstGeom>
          <a:ln w="9525">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8" name="Connecteur droit 7">
            <a:extLst>
              <a:ext uri="{FF2B5EF4-FFF2-40B4-BE49-F238E27FC236}">
                <a16:creationId xmlns:a16="http://schemas.microsoft.com/office/drawing/2014/main" id="{D45D336A-CD67-429E-9729-994472C64AE6}"/>
              </a:ext>
            </a:extLst>
          </p:cNvPr>
          <p:cNvCxnSpPr/>
          <p:nvPr userDrawn="1"/>
        </p:nvCxnSpPr>
        <p:spPr>
          <a:xfrm>
            <a:off x="1600115" y="5848598"/>
            <a:ext cx="9484649" cy="1481"/>
          </a:xfrm>
          <a:prstGeom prst="line">
            <a:avLst/>
          </a:prstGeom>
          <a:ln w="9525">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27" name="Espace réservé du texte 26">
            <a:extLst>
              <a:ext uri="{FF2B5EF4-FFF2-40B4-BE49-F238E27FC236}">
                <a16:creationId xmlns:a16="http://schemas.microsoft.com/office/drawing/2014/main" id="{3B440C2E-2793-42B2-B093-D3EF55A10521}"/>
              </a:ext>
            </a:extLst>
          </p:cNvPr>
          <p:cNvSpPr>
            <a:spLocks noGrp="1"/>
          </p:cNvSpPr>
          <p:nvPr>
            <p:ph type="body" sz="quarter" idx="11" hasCustomPrompt="1"/>
          </p:nvPr>
        </p:nvSpPr>
        <p:spPr>
          <a:xfrm>
            <a:off x="2797430" y="1818561"/>
            <a:ext cx="1224905" cy="565524"/>
          </a:xfrm>
          <a:prstGeom prst="rect">
            <a:avLst/>
          </a:prstGeom>
        </p:spPr>
        <p:txBody>
          <a:bodyPr anchor="ctr">
            <a:noAutofit/>
          </a:bodyPr>
          <a:lstStyle>
            <a:lvl1pPr marL="0" indent="0" algn="ctr">
              <a:buNone/>
              <a:defRPr sz="900">
                <a:solidFill>
                  <a:schemeClr val="tx2"/>
                </a:solidFill>
              </a:defRPr>
            </a:lvl1pPr>
          </a:lstStyle>
          <a:p>
            <a:pPr lvl="0"/>
            <a:r>
              <a:rPr lang="en-US" noProof="0"/>
              <a:t>Insert text</a:t>
            </a:r>
          </a:p>
        </p:txBody>
      </p:sp>
      <p:sp>
        <p:nvSpPr>
          <p:cNvPr id="28" name="Espace réservé du texte 26">
            <a:extLst>
              <a:ext uri="{FF2B5EF4-FFF2-40B4-BE49-F238E27FC236}">
                <a16:creationId xmlns:a16="http://schemas.microsoft.com/office/drawing/2014/main" id="{72C59D0F-5FAF-4A58-BFE5-6A997D3E1042}"/>
              </a:ext>
            </a:extLst>
          </p:cNvPr>
          <p:cNvSpPr>
            <a:spLocks noGrp="1"/>
          </p:cNvSpPr>
          <p:nvPr>
            <p:ph type="body" sz="quarter" idx="12" hasCustomPrompt="1"/>
          </p:nvPr>
        </p:nvSpPr>
        <p:spPr>
          <a:xfrm>
            <a:off x="4322089" y="1818565"/>
            <a:ext cx="5285267" cy="567005"/>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30" name="Espace réservé du texte 26">
            <a:extLst>
              <a:ext uri="{FF2B5EF4-FFF2-40B4-BE49-F238E27FC236}">
                <a16:creationId xmlns:a16="http://schemas.microsoft.com/office/drawing/2014/main" id="{78308968-8410-4044-AF0E-9EFFBD0A4662}"/>
              </a:ext>
            </a:extLst>
          </p:cNvPr>
          <p:cNvSpPr>
            <a:spLocks noGrp="1"/>
          </p:cNvSpPr>
          <p:nvPr>
            <p:ph type="body" sz="quarter" idx="13" hasCustomPrompt="1"/>
          </p:nvPr>
        </p:nvSpPr>
        <p:spPr>
          <a:xfrm>
            <a:off x="9867030" y="1818565"/>
            <a:ext cx="1224905" cy="564043"/>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31" name="Espace réservé du texte 26">
            <a:extLst>
              <a:ext uri="{FF2B5EF4-FFF2-40B4-BE49-F238E27FC236}">
                <a16:creationId xmlns:a16="http://schemas.microsoft.com/office/drawing/2014/main" id="{A7042C56-6AD7-44A0-AC8B-3FBC64F62BBA}"/>
              </a:ext>
            </a:extLst>
          </p:cNvPr>
          <p:cNvSpPr>
            <a:spLocks noGrp="1"/>
          </p:cNvSpPr>
          <p:nvPr>
            <p:ph type="body" sz="quarter" idx="14" hasCustomPrompt="1"/>
          </p:nvPr>
        </p:nvSpPr>
        <p:spPr>
          <a:xfrm>
            <a:off x="2790260" y="2682684"/>
            <a:ext cx="1224905" cy="565524"/>
          </a:xfrm>
          <a:prstGeom prst="rect">
            <a:avLst/>
          </a:prstGeom>
        </p:spPr>
        <p:txBody>
          <a:bodyPr anchor="ctr">
            <a:noAutofit/>
          </a:bodyPr>
          <a:lstStyle>
            <a:lvl1pPr marL="0" indent="0" algn="ctr">
              <a:buNone/>
              <a:defRPr sz="900">
                <a:solidFill>
                  <a:schemeClr val="tx2"/>
                </a:solidFill>
              </a:defRPr>
            </a:lvl1pPr>
          </a:lstStyle>
          <a:p>
            <a:pPr lvl="0"/>
            <a:r>
              <a:rPr lang="en-US" noProof="0"/>
              <a:t>Insert text</a:t>
            </a:r>
          </a:p>
        </p:txBody>
      </p:sp>
      <p:sp>
        <p:nvSpPr>
          <p:cNvPr id="32" name="Espace réservé du texte 26">
            <a:extLst>
              <a:ext uri="{FF2B5EF4-FFF2-40B4-BE49-F238E27FC236}">
                <a16:creationId xmlns:a16="http://schemas.microsoft.com/office/drawing/2014/main" id="{B753DA59-21B7-4726-9981-C5D47E7B68D0}"/>
              </a:ext>
            </a:extLst>
          </p:cNvPr>
          <p:cNvSpPr>
            <a:spLocks noGrp="1"/>
          </p:cNvSpPr>
          <p:nvPr>
            <p:ph type="body" sz="quarter" idx="15" hasCustomPrompt="1"/>
          </p:nvPr>
        </p:nvSpPr>
        <p:spPr>
          <a:xfrm>
            <a:off x="4314920" y="2682688"/>
            <a:ext cx="5285267" cy="567005"/>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33" name="Espace réservé du texte 26">
            <a:extLst>
              <a:ext uri="{FF2B5EF4-FFF2-40B4-BE49-F238E27FC236}">
                <a16:creationId xmlns:a16="http://schemas.microsoft.com/office/drawing/2014/main" id="{32A71243-6882-4575-B445-678C26F54FE8}"/>
              </a:ext>
            </a:extLst>
          </p:cNvPr>
          <p:cNvSpPr>
            <a:spLocks noGrp="1"/>
          </p:cNvSpPr>
          <p:nvPr>
            <p:ph type="body" sz="quarter" idx="16" hasCustomPrompt="1"/>
          </p:nvPr>
        </p:nvSpPr>
        <p:spPr>
          <a:xfrm>
            <a:off x="9859860" y="2682688"/>
            <a:ext cx="1224905" cy="564043"/>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34" name="Espace réservé du texte 26">
            <a:extLst>
              <a:ext uri="{FF2B5EF4-FFF2-40B4-BE49-F238E27FC236}">
                <a16:creationId xmlns:a16="http://schemas.microsoft.com/office/drawing/2014/main" id="{86878C01-8FEF-4CEB-979C-ED19E926CEC3}"/>
              </a:ext>
            </a:extLst>
          </p:cNvPr>
          <p:cNvSpPr>
            <a:spLocks noGrp="1"/>
          </p:cNvSpPr>
          <p:nvPr>
            <p:ph type="body" sz="quarter" idx="17" hasCustomPrompt="1"/>
          </p:nvPr>
        </p:nvSpPr>
        <p:spPr>
          <a:xfrm>
            <a:off x="2790260" y="3502229"/>
            <a:ext cx="1224905" cy="565524"/>
          </a:xfrm>
          <a:prstGeom prst="rect">
            <a:avLst/>
          </a:prstGeom>
        </p:spPr>
        <p:txBody>
          <a:bodyPr anchor="ctr">
            <a:noAutofit/>
          </a:bodyPr>
          <a:lstStyle>
            <a:lvl1pPr marL="0" indent="0" algn="ctr">
              <a:buNone/>
              <a:defRPr sz="900">
                <a:solidFill>
                  <a:schemeClr val="tx2"/>
                </a:solidFill>
              </a:defRPr>
            </a:lvl1pPr>
          </a:lstStyle>
          <a:p>
            <a:pPr lvl="0"/>
            <a:r>
              <a:rPr lang="en-US" noProof="0"/>
              <a:t>Insert text</a:t>
            </a:r>
          </a:p>
        </p:txBody>
      </p:sp>
      <p:sp>
        <p:nvSpPr>
          <p:cNvPr id="35" name="Espace réservé du texte 26">
            <a:extLst>
              <a:ext uri="{FF2B5EF4-FFF2-40B4-BE49-F238E27FC236}">
                <a16:creationId xmlns:a16="http://schemas.microsoft.com/office/drawing/2014/main" id="{987C8C8B-FCB1-48D6-8D4F-5C94AE06E4B1}"/>
              </a:ext>
            </a:extLst>
          </p:cNvPr>
          <p:cNvSpPr>
            <a:spLocks noGrp="1"/>
          </p:cNvSpPr>
          <p:nvPr>
            <p:ph type="body" sz="quarter" idx="18" hasCustomPrompt="1"/>
          </p:nvPr>
        </p:nvSpPr>
        <p:spPr>
          <a:xfrm>
            <a:off x="4314920" y="3502229"/>
            <a:ext cx="5285267" cy="567005"/>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36" name="Espace réservé du texte 26">
            <a:extLst>
              <a:ext uri="{FF2B5EF4-FFF2-40B4-BE49-F238E27FC236}">
                <a16:creationId xmlns:a16="http://schemas.microsoft.com/office/drawing/2014/main" id="{3DDA51A1-CD68-4382-93EF-02D866EFB3FC}"/>
              </a:ext>
            </a:extLst>
          </p:cNvPr>
          <p:cNvSpPr>
            <a:spLocks noGrp="1"/>
          </p:cNvSpPr>
          <p:nvPr>
            <p:ph type="body" sz="quarter" idx="19" hasCustomPrompt="1"/>
          </p:nvPr>
        </p:nvSpPr>
        <p:spPr>
          <a:xfrm>
            <a:off x="9859860" y="3502233"/>
            <a:ext cx="1224905" cy="564043"/>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37" name="Espace réservé du texte 26">
            <a:extLst>
              <a:ext uri="{FF2B5EF4-FFF2-40B4-BE49-F238E27FC236}">
                <a16:creationId xmlns:a16="http://schemas.microsoft.com/office/drawing/2014/main" id="{96FD7AAB-F57A-4BC1-9F0D-D082DB470871}"/>
              </a:ext>
            </a:extLst>
          </p:cNvPr>
          <p:cNvSpPr>
            <a:spLocks noGrp="1"/>
          </p:cNvSpPr>
          <p:nvPr>
            <p:ph type="body" sz="quarter" idx="20" hasCustomPrompt="1"/>
          </p:nvPr>
        </p:nvSpPr>
        <p:spPr>
          <a:xfrm>
            <a:off x="2790260" y="4349458"/>
            <a:ext cx="1224905" cy="565524"/>
          </a:xfrm>
          <a:prstGeom prst="rect">
            <a:avLst/>
          </a:prstGeom>
        </p:spPr>
        <p:txBody>
          <a:bodyPr anchor="ctr">
            <a:noAutofit/>
          </a:bodyPr>
          <a:lstStyle>
            <a:lvl1pPr marL="0" indent="0" algn="ctr">
              <a:buNone/>
              <a:defRPr sz="900">
                <a:solidFill>
                  <a:schemeClr val="tx2"/>
                </a:solidFill>
              </a:defRPr>
            </a:lvl1pPr>
          </a:lstStyle>
          <a:p>
            <a:pPr lvl="0"/>
            <a:r>
              <a:rPr lang="en-US" noProof="0"/>
              <a:t>Insert text</a:t>
            </a:r>
          </a:p>
        </p:txBody>
      </p:sp>
      <p:sp>
        <p:nvSpPr>
          <p:cNvPr id="38" name="Espace réservé du texte 26">
            <a:extLst>
              <a:ext uri="{FF2B5EF4-FFF2-40B4-BE49-F238E27FC236}">
                <a16:creationId xmlns:a16="http://schemas.microsoft.com/office/drawing/2014/main" id="{E0E4AD99-0E76-414D-91E5-BF3641FC7A57}"/>
              </a:ext>
            </a:extLst>
          </p:cNvPr>
          <p:cNvSpPr>
            <a:spLocks noGrp="1"/>
          </p:cNvSpPr>
          <p:nvPr>
            <p:ph type="body" sz="quarter" idx="21" hasCustomPrompt="1"/>
          </p:nvPr>
        </p:nvSpPr>
        <p:spPr>
          <a:xfrm>
            <a:off x="4314920" y="4349462"/>
            <a:ext cx="5285267" cy="567005"/>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39" name="Espace réservé du texte 26">
            <a:extLst>
              <a:ext uri="{FF2B5EF4-FFF2-40B4-BE49-F238E27FC236}">
                <a16:creationId xmlns:a16="http://schemas.microsoft.com/office/drawing/2014/main" id="{4E16EBCB-9B3C-4A0E-8C33-07B150E4F4BF}"/>
              </a:ext>
            </a:extLst>
          </p:cNvPr>
          <p:cNvSpPr>
            <a:spLocks noGrp="1"/>
          </p:cNvSpPr>
          <p:nvPr>
            <p:ph type="body" sz="quarter" idx="22" hasCustomPrompt="1"/>
          </p:nvPr>
        </p:nvSpPr>
        <p:spPr>
          <a:xfrm>
            <a:off x="9859860" y="4349462"/>
            <a:ext cx="1224905" cy="564043"/>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40" name="Espace réservé du texte 26">
            <a:extLst>
              <a:ext uri="{FF2B5EF4-FFF2-40B4-BE49-F238E27FC236}">
                <a16:creationId xmlns:a16="http://schemas.microsoft.com/office/drawing/2014/main" id="{EB69F951-027C-456E-B8FF-F742A04E7146}"/>
              </a:ext>
            </a:extLst>
          </p:cNvPr>
          <p:cNvSpPr>
            <a:spLocks noGrp="1"/>
          </p:cNvSpPr>
          <p:nvPr>
            <p:ph type="body" sz="quarter" idx="23" hasCustomPrompt="1"/>
          </p:nvPr>
        </p:nvSpPr>
        <p:spPr>
          <a:xfrm>
            <a:off x="2786498" y="5179794"/>
            <a:ext cx="1224905" cy="565524"/>
          </a:xfrm>
          <a:prstGeom prst="rect">
            <a:avLst/>
          </a:prstGeom>
        </p:spPr>
        <p:txBody>
          <a:bodyPr anchor="ctr">
            <a:noAutofit/>
          </a:bodyPr>
          <a:lstStyle>
            <a:lvl1pPr marL="0" indent="0" algn="ctr">
              <a:buNone/>
              <a:defRPr sz="900">
                <a:solidFill>
                  <a:schemeClr val="tx2"/>
                </a:solidFill>
              </a:defRPr>
            </a:lvl1pPr>
          </a:lstStyle>
          <a:p>
            <a:pPr lvl="0"/>
            <a:r>
              <a:rPr lang="en-US" noProof="0"/>
              <a:t>Insert text</a:t>
            </a:r>
          </a:p>
        </p:txBody>
      </p:sp>
      <p:sp>
        <p:nvSpPr>
          <p:cNvPr id="41" name="Espace réservé du texte 26">
            <a:extLst>
              <a:ext uri="{FF2B5EF4-FFF2-40B4-BE49-F238E27FC236}">
                <a16:creationId xmlns:a16="http://schemas.microsoft.com/office/drawing/2014/main" id="{EC475D61-326E-46E6-BEC8-03D5D8C82EF7}"/>
              </a:ext>
            </a:extLst>
          </p:cNvPr>
          <p:cNvSpPr>
            <a:spLocks noGrp="1"/>
          </p:cNvSpPr>
          <p:nvPr>
            <p:ph type="body" sz="quarter" idx="24" hasCustomPrompt="1"/>
          </p:nvPr>
        </p:nvSpPr>
        <p:spPr>
          <a:xfrm>
            <a:off x="4311157" y="5179798"/>
            <a:ext cx="5285267" cy="567005"/>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42" name="Espace réservé du texte 26">
            <a:extLst>
              <a:ext uri="{FF2B5EF4-FFF2-40B4-BE49-F238E27FC236}">
                <a16:creationId xmlns:a16="http://schemas.microsoft.com/office/drawing/2014/main" id="{F0B9242A-C6B3-48DA-819F-D45E0049AD57}"/>
              </a:ext>
            </a:extLst>
          </p:cNvPr>
          <p:cNvSpPr>
            <a:spLocks noGrp="1"/>
          </p:cNvSpPr>
          <p:nvPr>
            <p:ph type="body" sz="quarter" idx="25" hasCustomPrompt="1"/>
          </p:nvPr>
        </p:nvSpPr>
        <p:spPr>
          <a:xfrm>
            <a:off x="9856098" y="5179798"/>
            <a:ext cx="1224905" cy="564043"/>
          </a:xfrm>
          <a:prstGeom prst="rect">
            <a:avLst/>
          </a:prstGeom>
        </p:spPr>
        <p:txBody>
          <a:bodyPr anchor="ctr">
            <a:noAutofit/>
          </a:bodyPr>
          <a:lstStyle>
            <a:lvl1pPr marL="0" indent="0" algn="l">
              <a:buNone/>
              <a:defRPr sz="900">
                <a:solidFill>
                  <a:schemeClr val="tx2"/>
                </a:solidFill>
              </a:defRPr>
            </a:lvl1pPr>
          </a:lstStyle>
          <a:p>
            <a:pPr lvl="0"/>
            <a:r>
              <a:rPr lang="en-US" noProof="0"/>
              <a:t>Insert text</a:t>
            </a:r>
          </a:p>
        </p:txBody>
      </p:sp>
      <p:sp>
        <p:nvSpPr>
          <p:cNvPr id="11" name="Espace réservé du numéro de diapositive 10"/>
          <p:cNvSpPr>
            <a:spLocks noGrp="1"/>
          </p:cNvSpPr>
          <p:nvPr>
            <p:ph type="sldNum" sz="quarter" idx="26"/>
          </p:nvPr>
        </p:nvSpPr>
        <p:spPr/>
        <p:txBody>
          <a:bodyPr/>
          <a:lstStyle/>
          <a:p>
            <a:fld id="{87C45732-57C6-47E8-8AB1-020DA7EC54A6}" type="slidenum">
              <a:rPr lang="en-US" noProof="0" smtClean="0"/>
              <a:pPr/>
              <a:t>‹N°›</a:t>
            </a:fld>
            <a:endParaRPr lang="en-US" noProof="0"/>
          </a:p>
        </p:txBody>
      </p:sp>
      <p:cxnSp>
        <p:nvCxnSpPr>
          <p:cNvPr id="29" name="Connecteur droit 28">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43"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Tree>
    <p:extLst>
      <p:ext uri="{BB962C8B-B14F-4D97-AF65-F5344CB8AC3E}">
        <p14:creationId xmlns:p14="http://schemas.microsoft.com/office/powerpoint/2010/main" val="362941679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Profiles - short">
    <p:spTree>
      <p:nvGrpSpPr>
        <p:cNvPr id="1" name=""/>
        <p:cNvGrpSpPr/>
        <p:nvPr/>
      </p:nvGrpSpPr>
      <p:grpSpPr>
        <a:xfrm>
          <a:off x="0" y="0"/>
          <a:ext cx="0" cy="0"/>
          <a:chOff x="0" y="0"/>
          <a:chExt cx="0" cy="0"/>
        </a:xfrm>
      </p:grpSpPr>
      <p:sp>
        <p:nvSpPr>
          <p:cNvPr id="9" name="Ellipse 8">
            <a:extLst>
              <a:ext uri="{FF2B5EF4-FFF2-40B4-BE49-F238E27FC236}">
                <a16:creationId xmlns:a16="http://schemas.microsoft.com/office/drawing/2014/main" id="{24A4BE74-8F90-4074-B0E1-9DD94B8EF6E6}"/>
              </a:ext>
            </a:extLst>
          </p:cNvPr>
          <p:cNvSpPr/>
          <p:nvPr userDrawn="1"/>
        </p:nvSpPr>
        <p:spPr>
          <a:xfrm>
            <a:off x="618067" y="2310778"/>
            <a:ext cx="1264180" cy="126418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350" noProof="0"/>
          </a:p>
        </p:txBody>
      </p:sp>
      <p:sp>
        <p:nvSpPr>
          <p:cNvPr id="10" name="Ellipse 9">
            <a:extLst>
              <a:ext uri="{FF2B5EF4-FFF2-40B4-BE49-F238E27FC236}">
                <a16:creationId xmlns:a16="http://schemas.microsoft.com/office/drawing/2014/main" id="{A88DD61F-9FBB-455F-8AAB-5D7A72B89467}"/>
              </a:ext>
            </a:extLst>
          </p:cNvPr>
          <p:cNvSpPr/>
          <p:nvPr userDrawn="1"/>
        </p:nvSpPr>
        <p:spPr>
          <a:xfrm>
            <a:off x="4446590" y="2310778"/>
            <a:ext cx="1264180" cy="126418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350" noProof="0"/>
          </a:p>
        </p:txBody>
      </p:sp>
      <p:sp>
        <p:nvSpPr>
          <p:cNvPr id="11" name="Ellipse 10">
            <a:extLst>
              <a:ext uri="{FF2B5EF4-FFF2-40B4-BE49-F238E27FC236}">
                <a16:creationId xmlns:a16="http://schemas.microsoft.com/office/drawing/2014/main" id="{C07856D7-3FF2-4CCF-8301-95D53B538EA0}"/>
              </a:ext>
            </a:extLst>
          </p:cNvPr>
          <p:cNvSpPr/>
          <p:nvPr userDrawn="1"/>
        </p:nvSpPr>
        <p:spPr>
          <a:xfrm>
            <a:off x="8201555" y="2310778"/>
            <a:ext cx="1264180" cy="126418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350" noProof="0"/>
          </a:p>
        </p:txBody>
      </p:sp>
      <p:sp>
        <p:nvSpPr>
          <p:cNvPr id="16" name="Espace réservé du texte 7">
            <a:extLst>
              <a:ext uri="{FF2B5EF4-FFF2-40B4-BE49-F238E27FC236}">
                <a16:creationId xmlns:a16="http://schemas.microsoft.com/office/drawing/2014/main" id="{E9CA9590-5846-40C3-A4D9-DB147B4C742E}"/>
              </a:ext>
            </a:extLst>
          </p:cNvPr>
          <p:cNvSpPr>
            <a:spLocks noGrp="1"/>
          </p:cNvSpPr>
          <p:nvPr>
            <p:ph type="body" sz="quarter" idx="11" hasCustomPrompt="1"/>
          </p:nvPr>
        </p:nvSpPr>
        <p:spPr>
          <a:xfrm>
            <a:off x="598485" y="1433015"/>
            <a:ext cx="10975451" cy="616313"/>
          </a:xfrm>
          <a:prstGeom prst="rect">
            <a:avLst/>
          </a:prstGeom>
        </p:spPr>
        <p:txBody>
          <a:bodyPr>
            <a:noAutofit/>
          </a:bodyPr>
          <a:lstStyle>
            <a:lvl1pPr marL="0" indent="0">
              <a:buNone/>
              <a:defRPr sz="900">
                <a:solidFill>
                  <a:schemeClr val="tx2"/>
                </a:solidFill>
              </a:defRPr>
            </a:lvl1pPr>
            <a:lvl2pPr marL="0" indent="0">
              <a:buNone/>
              <a:tabLst>
                <a:tab pos="1819275" algn="l"/>
              </a:tabLst>
              <a:defRPr sz="750" b="1">
                <a:solidFill>
                  <a:schemeClr val="accent1"/>
                </a:solidFill>
              </a:defRPr>
            </a:lvl2pPr>
            <a:lvl3pPr marL="0" indent="0">
              <a:buNone/>
              <a:defRPr sz="600">
                <a:solidFill>
                  <a:schemeClr val="tx2"/>
                </a:solidFill>
              </a:defRPr>
            </a:lvl3pPr>
            <a:lvl4pPr marL="200025" indent="-200025">
              <a:buFont typeface="Arial" panose="020B0604020202020204" pitchFamily="34" charset="0"/>
              <a:buChar char="•"/>
              <a:defRPr sz="600">
                <a:solidFill>
                  <a:schemeClr val="tx2"/>
                </a:solidFill>
              </a:defRPr>
            </a:lvl4pPr>
            <a:lvl5pPr marL="1371600" indent="0">
              <a:buNone/>
              <a:defRPr sz="825">
                <a:solidFill>
                  <a:schemeClr val="tx2"/>
                </a:solidFill>
              </a:defRPr>
            </a:lvl5pPr>
          </a:lstStyle>
          <a:p>
            <a:pPr lvl="0"/>
            <a:r>
              <a:rPr lang="en-US" noProof="0"/>
              <a:t>Insert content here</a:t>
            </a:r>
          </a:p>
        </p:txBody>
      </p:sp>
      <p:sp>
        <p:nvSpPr>
          <p:cNvPr id="3" name="Espace réservé du numéro de diapositive 2"/>
          <p:cNvSpPr>
            <a:spLocks noGrp="1"/>
          </p:cNvSpPr>
          <p:nvPr>
            <p:ph type="sldNum" sz="quarter" idx="21"/>
          </p:nvPr>
        </p:nvSpPr>
        <p:spPr/>
        <p:txBody>
          <a:bodyPr/>
          <a:lstStyle/>
          <a:p>
            <a:fld id="{87C45732-57C6-47E8-8AB1-020DA7EC54A6}" type="slidenum">
              <a:rPr lang="en-US" noProof="0" smtClean="0"/>
              <a:pPr/>
              <a:t>‹N°›</a:t>
            </a:fld>
            <a:endParaRPr lang="en-US" noProof="0"/>
          </a:p>
        </p:txBody>
      </p:sp>
      <p:sp>
        <p:nvSpPr>
          <p:cNvPr id="23" name="Espace réservé du texte 8"/>
          <p:cNvSpPr>
            <a:spLocks noGrp="1"/>
          </p:cNvSpPr>
          <p:nvPr>
            <p:ph type="body" sz="quarter" idx="22" hasCustomPrompt="1"/>
          </p:nvPr>
        </p:nvSpPr>
        <p:spPr>
          <a:xfrm>
            <a:off x="618065" y="3833696"/>
            <a:ext cx="3465515" cy="213586"/>
          </a:xfrm>
          <a:prstGeom prst="rect">
            <a:avLst/>
          </a:prstGeom>
        </p:spPr>
        <p:txBody>
          <a:bodyPr>
            <a:noAutofit/>
          </a:bodyPr>
          <a:lstStyle>
            <a:lvl1pPr marL="0" indent="0">
              <a:buNone/>
              <a:defRPr sz="1050" b="1" baseline="0"/>
            </a:lvl1pPr>
          </a:lstStyle>
          <a:p>
            <a:pPr lvl="0"/>
            <a:r>
              <a:rPr lang="en-US" noProof="0"/>
              <a:t>FIRST NAME LAST NAME</a:t>
            </a:r>
          </a:p>
        </p:txBody>
      </p:sp>
      <p:sp>
        <p:nvSpPr>
          <p:cNvPr id="24" name="Espace réservé du texte 8"/>
          <p:cNvSpPr>
            <a:spLocks noGrp="1"/>
          </p:cNvSpPr>
          <p:nvPr>
            <p:ph type="body" sz="quarter" idx="23" hasCustomPrompt="1"/>
          </p:nvPr>
        </p:nvSpPr>
        <p:spPr>
          <a:xfrm>
            <a:off x="618065" y="4092534"/>
            <a:ext cx="3465515" cy="282205"/>
          </a:xfrm>
          <a:prstGeom prst="rect">
            <a:avLst/>
          </a:prstGeom>
        </p:spPr>
        <p:txBody>
          <a:bodyPr>
            <a:noAutofit/>
          </a:bodyPr>
          <a:lstStyle>
            <a:lvl1pPr marL="0" indent="0">
              <a:buNone/>
              <a:defRPr sz="1050" b="0" baseline="0"/>
            </a:lvl1pPr>
          </a:lstStyle>
          <a:p>
            <a:pPr lvl="0"/>
            <a:r>
              <a:rPr lang="en-US" noProof="0"/>
              <a:t>Description of the profile.</a:t>
            </a:r>
          </a:p>
        </p:txBody>
      </p:sp>
      <p:sp>
        <p:nvSpPr>
          <p:cNvPr id="35" name="Espace réservé du texte 8"/>
          <p:cNvSpPr>
            <a:spLocks noGrp="1"/>
          </p:cNvSpPr>
          <p:nvPr>
            <p:ph type="body" sz="quarter" idx="24" hasCustomPrompt="1"/>
          </p:nvPr>
        </p:nvSpPr>
        <p:spPr>
          <a:xfrm>
            <a:off x="4446588" y="3833696"/>
            <a:ext cx="3465515" cy="213586"/>
          </a:xfrm>
          <a:prstGeom prst="rect">
            <a:avLst/>
          </a:prstGeom>
        </p:spPr>
        <p:txBody>
          <a:bodyPr>
            <a:noAutofit/>
          </a:bodyPr>
          <a:lstStyle>
            <a:lvl1pPr marL="0" indent="0">
              <a:buNone/>
              <a:defRPr sz="1050" b="1" baseline="0"/>
            </a:lvl1pPr>
          </a:lstStyle>
          <a:p>
            <a:pPr lvl="0"/>
            <a:r>
              <a:rPr lang="en-US" noProof="0"/>
              <a:t>FIRST NAME LAST NAME</a:t>
            </a:r>
          </a:p>
        </p:txBody>
      </p:sp>
      <p:sp>
        <p:nvSpPr>
          <p:cNvPr id="36" name="Espace réservé du texte 8"/>
          <p:cNvSpPr>
            <a:spLocks noGrp="1"/>
          </p:cNvSpPr>
          <p:nvPr>
            <p:ph type="body" sz="quarter" idx="25" hasCustomPrompt="1"/>
          </p:nvPr>
        </p:nvSpPr>
        <p:spPr>
          <a:xfrm>
            <a:off x="4446588" y="4092534"/>
            <a:ext cx="3465515" cy="282205"/>
          </a:xfrm>
          <a:prstGeom prst="rect">
            <a:avLst/>
          </a:prstGeom>
        </p:spPr>
        <p:txBody>
          <a:bodyPr>
            <a:noAutofit/>
          </a:bodyPr>
          <a:lstStyle>
            <a:lvl1pPr marL="0" indent="0">
              <a:buNone/>
              <a:defRPr sz="1050" b="0" baseline="0"/>
            </a:lvl1pPr>
          </a:lstStyle>
          <a:p>
            <a:pPr lvl="0"/>
            <a:r>
              <a:rPr lang="en-US" noProof="0"/>
              <a:t>Description of the profile. </a:t>
            </a:r>
          </a:p>
        </p:txBody>
      </p:sp>
      <p:sp>
        <p:nvSpPr>
          <p:cNvPr id="37" name="Espace réservé du texte 8"/>
          <p:cNvSpPr>
            <a:spLocks noGrp="1"/>
          </p:cNvSpPr>
          <p:nvPr>
            <p:ph type="body" sz="quarter" idx="26" hasCustomPrompt="1"/>
          </p:nvPr>
        </p:nvSpPr>
        <p:spPr>
          <a:xfrm>
            <a:off x="8201556" y="3812242"/>
            <a:ext cx="3465515" cy="213586"/>
          </a:xfrm>
          <a:prstGeom prst="rect">
            <a:avLst/>
          </a:prstGeom>
        </p:spPr>
        <p:txBody>
          <a:bodyPr>
            <a:noAutofit/>
          </a:bodyPr>
          <a:lstStyle>
            <a:lvl1pPr marL="0" indent="0">
              <a:buNone/>
              <a:defRPr sz="1050" b="1" baseline="0"/>
            </a:lvl1pPr>
          </a:lstStyle>
          <a:p>
            <a:pPr lvl="0"/>
            <a:r>
              <a:rPr lang="en-US" noProof="0"/>
              <a:t>FIRST NAME NAME</a:t>
            </a:r>
          </a:p>
        </p:txBody>
      </p:sp>
      <p:sp>
        <p:nvSpPr>
          <p:cNvPr id="38" name="Espace réservé du texte 8"/>
          <p:cNvSpPr>
            <a:spLocks noGrp="1"/>
          </p:cNvSpPr>
          <p:nvPr>
            <p:ph type="body" sz="quarter" idx="27" hasCustomPrompt="1"/>
          </p:nvPr>
        </p:nvSpPr>
        <p:spPr>
          <a:xfrm>
            <a:off x="8201556" y="4071080"/>
            <a:ext cx="3465515" cy="282205"/>
          </a:xfrm>
          <a:prstGeom prst="rect">
            <a:avLst/>
          </a:prstGeom>
        </p:spPr>
        <p:txBody>
          <a:bodyPr>
            <a:noAutofit/>
          </a:bodyPr>
          <a:lstStyle>
            <a:lvl1pPr marL="0" indent="0">
              <a:buNone/>
              <a:defRPr sz="1050" b="0" baseline="0"/>
            </a:lvl1pPr>
          </a:lstStyle>
          <a:p>
            <a:pPr lvl="0"/>
            <a:r>
              <a:rPr lang="en-US" noProof="0"/>
              <a:t>Description of the profile. </a:t>
            </a:r>
          </a:p>
        </p:txBody>
      </p:sp>
      <p:sp>
        <p:nvSpPr>
          <p:cNvPr id="17" name="Espace réservé du texte 16"/>
          <p:cNvSpPr>
            <a:spLocks noGrp="1"/>
          </p:cNvSpPr>
          <p:nvPr>
            <p:ph type="body" sz="quarter" idx="28" hasCustomPrompt="1"/>
          </p:nvPr>
        </p:nvSpPr>
        <p:spPr>
          <a:xfrm>
            <a:off x="8201558" y="4511162"/>
            <a:ext cx="3464985" cy="1493852"/>
          </a:xfrm>
          <a:prstGeom prst="rect">
            <a:avLst/>
          </a:prstGeom>
        </p:spPr>
        <p:txBody>
          <a:bodyPr>
            <a:noAutofit/>
          </a:bodyPr>
          <a:lstStyle>
            <a:lvl1pPr>
              <a:defRPr/>
            </a:lvl1pPr>
            <a:lvl4pPr>
              <a:defRPr sz="900"/>
            </a:lvl4pPr>
          </a:lstStyle>
          <a:p>
            <a:pPr lvl="0"/>
            <a:r>
              <a:rPr lang="en-US" noProof="0"/>
              <a:t>Lorem ipsum dolor sit amet, consectetur adipiscing elit, sed do eiusmod tempor incididunt ut labore et dolore magna aliqua. Ut enim ad minim veniam, Lorem ipsum dolor sit amet, consectetur adipiscing elit, sed do eiusmod tempor incididunt ut labore et dolore magna aliqua.</a:t>
            </a:r>
          </a:p>
        </p:txBody>
      </p:sp>
      <p:sp>
        <p:nvSpPr>
          <p:cNvPr id="27" name="Espace réservé du texte 16"/>
          <p:cNvSpPr>
            <a:spLocks noGrp="1"/>
          </p:cNvSpPr>
          <p:nvPr>
            <p:ph type="body" sz="quarter" idx="29" hasCustomPrompt="1"/>
          </p:nvPr>
        </p:nvSpPr>
        <p:spPr>
          <a:xfrm>
            <a:off x="4409812" y="4511162"/>
            <a:ext cx="3464985" cy="1493852"/>
          </a:xfrm>
          <a:prstGeom prst="rect">
            <a:avLst/>
          </a:prstGeom>
        </p:spPr>
        <p:txBody>
          <a:bodyPr>
            <a:noAutofit/>
          </a:bodyPr>
          <a:lstStyle>
            <a:lvl1pPr>
              <a:defRPr/>
            </a:lvl1pPr>
            <a:lvl4pPr>
              <a:defRPr sz="900"/>
            </a:lvl4pPr>
          </a:lstStyle>
          <a:p>
            <a:pPr lvl="0"/>
            <a:r>
              <a:rPr lang="en-US" noProof="0"/>
              <a:t>Lorem ipsum dolor sit amet, consectetur adipiscing elit, sed do eiusmod tempor incididunt ut labore et dolore magna aliqua. Ut enim ad minim veniam, Lorem ipsum dolor sit amet, consectetur adipiscing elit, sed do eiusmod tempor incididunt ut labore et dolore magna aliqua.</a:t>
            </a:r>
          </a:p>
        </p:txBody>
      </p:sp>
      <p:sp>
        <p:nvSpPr>
          <p:cNvPr id="28" name="Espace réservé du texte 16"/>
          <p:cNvSpPr>
            <a:spLocks noGrp="1"/>
          </p:cNvSpPr>
          <p:nvPr>
            <p:ph type="body" sz="quarter" idx="30" hasCustomPrompt="1"/>
          </p:nvPr>
        </p:nvSpPr>
        <p:spPr>
          <a:xfrm>
            <a:off x="618068" y="4511162"/>
            <a:ext cx="3464985" cy="1493852"/>
          </a:xfrm>
          <a:prstGeom prst="rect">
            <a:avLst/>
          </a:prstGeom>
        </p:spPr>
        <p:txBody>
          <a:bodyPr>
            <a:noAutofit/>
          </a:bodyPr>
          <a:lstStyle>
            <a:lvl1pPr>
              <a:defRPr/>
            </a:lvl1pPr>
            <a:lvl4pPr>
              <a:defRPr sz="900"/>
            </a:lvl4pPr>
          </a:lstStyle>
          <a:p>
            <a:pPr lvl="0"/>
            <a:r>
              <a:rPr lang="en-US" noProof="0"/>
              <a:t>Lorem ipsum dolor sit amet, consectetur adipiscing elit, sed do eiusmod tempor incididunt ut labore et dolore magna aliqua. Ut enim ad minim veniam, Lorem ipsum dolor sit amet, consectetur adipiscing elit, sed do eiusmod tempor incididunt ut labore et dolore magna aliqua.</a:t>
            </a:r>
          </a:p>
        </p:txBody>
      </p:sp>
      <p:cxnSp>
        <p:nvCxnSpPr>
          <p:cNvPr id="30" name="Connecteur droit 29">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31"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Tree>
    <p:extLst>
      <p:ext uri="{BB962C8B-B14F-4D97-AF65-F5344CB8AC3E}">
        <p14:creationId xmlns:p14="http://schemas.microsoft.com/office/powerpoint/2010/main" val="217263344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Profile - long version">
    <p:spTree>
      <p:nvGrpSpPr>
        <p:cNvPr id="1" name=""/>
        <p:cNvGrpSpPr/>
        <p:nvPr/>
      </p:nvGrpSpPr>
      <p:grpSpPr>
        <a:xfrm>
          <a:off x="0" y="0"/>
          <a:ext cx="0" cy="0"/>
          <a:chOff x="0" y="0"/>
          <a:chExt cx="0" cy="0"/>
        </a:xfrm>
      </p:grpSpPr>
      <p:cxnSp>
        <p:nvCxnSpPr>
          <p:cNvPr id="23" name="Connecteur droit 22">
            <a:extLst>
              <a:ext uri="{FF2B5EF4-FFF2-40B4-BE49-F238E27FC236}">
                <a16:creationId xmlns:a16="http://schemas.microsoft.com/office/drawing/2014/main" id="{65AC240F-359B-4B03-AD12-E394A731C94E}"/>
              </a:ext>
            </a:extLst>
          </p:cNvPr>
          <p:cNvCxnSpPr/>
          <p:nvPr userDrawn="1"/>
        </p:nvCxnSpPr>
        <p:spPr>
          <a:xfrm>
            <a:off x="3838739" y="1432087"/>
            <a:ext cx="0" cy="4964137"/>
          </a:xfrm>
          <a:prstGeom prst="line">
            <a:avLst/>
          </a:prstGeom>
          <a:ln w="9525">
            <a:solidFill>
              <a:schemeClr val="tx2"/>
            </a:solidFill>
            <a:prstDash val="solid"/>
          </a:ln>
        </p:spPr>
        <p:style>
          <a:lnRef idx="1">
            <a:schemeClr val="accent1"/>
          </a:lnRef>
          <a:fillRef idx="0">
            <a:schemeClr val="accent1"/>
          </a:fillRef>
          <a:effectRef idx="0">
            <a:schemeClr val="accent1"/>
          </a:effectRef>
          <a:fontRef idx="minor">
            <a:schemeClr val="tx1"/>
          </a:fontRef>
        </p:style>
      </p:cxnSp>
      <p:sp>
        <p:nvSpPr>
          <p:cNvPr id="25" name="Ellipse 24">
            <a:extLst>
              <a:ext uri="{FF2B5EF4-FFF2-40B4-BE49-F238E27FC236}">
                <a16:creationId xmlns:a16="http://schemas.microsoft.com/office/drawing/2014/main" id="{2CF145E9-9410-4A31-A938-AB244FFC3550}"/>
              </a:ext>
            </a:extLst>
          </p:cNvPr>
          <p:cNvSpPr/>
          <p:nvPr/>
        </p:nvSpPr>
        <p:spPr>
          <a:xfrm>
            <a:off x="600878" y="1939866"/>
            <a:ext cx="972692" cy="972692"/>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28" name="Espace réservé du texte 16">
            <a:extLst>
              <a:ext uri="{FF2B5EF4-FFF2-40B4-BE49-F238E27FC236}">
                <a16:creationId xmlns:a16="http://schemas.microsoft.com/office/drawing/2014/main" id="{F787FCAF-107C-42EE-8B3E-6F9E52A90E31}"/>
              </a:ext>
            </a:extLst>
          </p:cNvPr>
          <p:cNvSpPr>
            <a:spLocks noGrp="1"/>
          </p:cNvSpPr>
          <p:nvPr>
            <p:ph type="body" sz="quarter" idx="11" hasCustomPrompt="1"/>
          </p:nvPr>
        </p:nvSpPr>
        <p:spPr>
          <a:xfrm>
            <a:off x="598487" y="1432085"/>
            <a:ext cx="2724151" cy="387350"/>
          </a:xfrm>
          <a:prstGeom prst="rect">
            <a:avLst/>
          </a:prstGeom>
        </p:spPr>
        <p:txBody>
          <a:bodyPr anchor="ctr"/>
          <a:lstStyle>
            <a:lvl1pPr marL="0" indent="0">
              <a:buNone/>
              <a:defRPr sz="1050" b="1"/>
            </a:lvl1pPr>
          </a:lstStyle>
          <a:p>
            <a:pPr lvl="0"/>
            <a:r>
              <a:rPr lang="en-US" noProof="0"/>
              <a:t>First name and last name</a:t>
            </a:r>
          </a:p>
        </p:txBody>
      </p:sp>
      <p:sp>
        <p:nvSpPr>
          <p:cNvPr id="3" name="Espace réservé du numéro de diapositive 2"/>
          <p:cNvSpPr>
            <a:spLocks noGrp="1"/>
          </p:cNvSpPr>
          <p:nvPr>
            <p:ph type="sldNum" sz="quarter" idx="18"/>
          </p:nvPr>
        </p:nvSpPr>
        <p:spPr/>
        <p:txBody>
          <a:bodyPr/>
          <a:lstStyle/>
          <a:p>
            <a:fld id="{87C45732-57C6-47E8-8AB1-020DA7EC54A6}" type="slidenum">
              <a:rPr lang="en-US" noProof="0" smtClean="0"/>
              <a:pPr/>
              <a:t>‹N°›</a:t>
            </a:fld>
            <a:endParaRPr lang="en-US" noProof="0"/>
          </a:p>
        </p:txBody>
      </p:sp>
      <p:sp>
        <p:nvSpPr>
          <p:cNvPr id="9" name="Espace réservé du texte 8"/>
          <p:cNvSpPr>
            <a:spLocks noGrp="1"/>
          </p:cNvSpPr>
          <p:nvPr>
            <p:ph type="body" sz="quarter" idx="19" hasCustomPrompt="1"/>
          </p:nvPr>
        </p:nvSpPr>
        <p:spPr>
          <a:xfrm>
            <a:off x="1674151" y="2351691"/>
            <a:ext cx="1977164" cy="601934"/>
          </a:xfrm>
          <a:prstGeom prst="rect">
            <a:avLst/>
          </a:prstGeom>
        </p:spPr>
        <p:txBody>
          <a:bodyPr>
            <a:normAutofit/>
          </a:bodyPr>
          <a:lstStyle>
            <a:lvl1pPr marL="128588" indent="-128588">
              <a:spcBef>
                <a:spcPts val="0"/>
              </a:spcBef>
              <a:buFont typeface="Arial" panose="020B0604020202020204" pitchFamily="34" charset="0"/>
              <a:buChar char="•"/>
              <a:defRPr sz="825" b="0" baseline="0"/>
            </a:lvl1pPr>
          </a:lstStyle>
          <a:p>
            <a:pPr lvl="0"/>
            <a:r>
              <a:rPr lang="en-US" noProof="0"/>
              <a:t>XX Years of experience in consulting</a:t>
            </a:r>
          </a:p>
          <a:p>
            <a:pPr lvl="0"/>
            <a:r>
              <a:rPr lang="en-US" noProof="0"/>
              <a:t>French, English</a:t>
            </a:r>
          </a:p>
        </p:txBody>
      </p:sp>
      <p:sp>
        <p:nvSpPr>
          <p:cNvPr id="35" name="Espace réservé du texte 8"/>
          <p:cNvSpPr>
            <a:spLocks noGrp="1"/>
          </p:cNvSpPr>
          <p:nvPr>
            <p:ph type="body" sz="quarter" idx="20" hasCustomPrompt="1"/>
          </p:nvPr>
        </p:nvSpPr>
        <p:spPr>
          <a:xfrm>
            <a:off x="1674151" y="2071164"/>
            <a:ext cx="1977164" cy="204018"/>
          </a:xfrm>
          <a:prstGeom prst="rect">
            <a:avLst/>
          </a:prstGeom>
        </p:spPr>
        <p:txBody>
          <a:bodyPr>
            <a:normAutofit/>
          </a:bodyPr>
          <a:lstStyle>
            <a:lvl1pPr marL="0" indent="0">
              <a:buNone/>
              <a:defRPr sz="825" b="1" baseline="0"/>
            </a:lvl1pPr>
          </a:lstStyle>
          <a:p>
            <a:pPr lvl="0"/>
            <a:r>
              <a:rPr lang="en-US" noProof="0"/>
              <a:t>Position, Office</a:t>
            </a:r>
          </a:p>
        </p:txBody>
      </p:sp>
      <p:sp>
        <p:nvSpPr>
          <p:cNvPr id="36" name="Espace réservé du texte 8"/>
          <p:cNvSpPr>
            <a:spLocks noGrp="1"/>
          </p:cNvSpPr>
          <p:nvPr>
            <p:ph type="body" sz="quarter" idx="21" hasCustomPrompt="1"/>
          </p:nvPr>
        </p:nvSpPr>
        <p:spPr>
          <a:xfrm>
            <a:off x="596237" y="3393900"/>
            <a:ext cx="3034119" cy="331966"/>
          </a:xfrm>
          <a:prstGeom prst="rect">
            <a:avLst/>
          </a:prstGeom>
        </p:spPr>
        <p:txBody>
          <a:bodyPr>
            <a:normAutofit/>
          </a:bodyPr>
          <a:lstStyle>
            <a:lvl1pPr marL="128588" indent="-128588">
              <a:spcBef>
                <a:spcPts val="0"/>
              </a:spcBef>
              <a:buFont typeface="Arial" panose="020B0604020202020204" pitchFamily="34" charset="0"/>
              <a:buChar char="•"/>
              <a:defRPr sz="788" b="0" baseline="0"/>
            </a:lvl1pPr>
          </a:lstStyle>
          <a:p>
            <a:pPr lvl="0"/>
            <a:r>
              <a:rPr lang="en-US" noProof="0"/>
              <a:t>School…</a:t>
            </a:r>
          </a:p>
        </p:txBody>
      </p:sp>
      <p:sp>
        <p:nvSpPr>
          <p:cNvPr id="37" name="Espace réservé du texte 8"/>
          <p:cNvSpPr>
            <a:spLocks noGrp="1"/>
          </p:cNvSpPr>
          <p:nvPr>
            <p:ph type="body" sz="quarter" idx="22" hasCustomPrompt="1"/>
          </p:nvPr>
        </p:nvSpPr>
        <p:spPr>
          <a:xfrm>
            <a:off x="596237" y="3113373"/>
            <a:ext cx="3034119" cy="204018"/>
          </a:xfrm>
          <a:prstGeom prst="rect">
            <a:avLst/>
          </a:prstGeom>
        </p:spPr>
        <p:txBody>
          <a:bodyPr>
            <a:normAutofit/>
          </a:bodyPr>
          <a:lstStyle>
            <a:lvl1pPr marL="0" indent="0">
              <a:buNone/>
              <a:defRPr sz="825" b="1" baseline="0"/>
            </a:lvl1pPr>
          </a:lstStyle>
          <a:p>
            <a:pPr lvl="0"/>
            <a:r>
              <a:rPr lang="en-US" noProof="0"/>
              <a:t>Education</a:t>
            </a:r>
          </a:p>
        </p:txBody>
      </p:sp>
      <p:sp>
        <p:nvSpPr>
          <p:cNvPr id="38" name="Espace réservé du texte 8"/>
          <p:cNvSpPr>
            <a:spLocks noGrp="1"/>
          </p:cNvSpPr>
          <p:nvPr>
            <p:ph type="body" sz="quarter" idx="23" hasCustomPrompt="1"/>
          </p:nvPr>
        </p:nvSpPr>
        <p:spPr>
          <a:xfrm>
            <a:off x="617197" y="4186959"/>
            <a:ext cx="3034119" cy="875199"/>
          </a:xfrm>
          <a:prstGeom prst="rect">
            <a:avLst/>
          </a:prstGeom>
        </p:spPr>
        <p:txBody>
          <a:bodyPr>
            <a:normAutofit/>
          </a:bodyPr>
          <a:lstStyle>
            <a:lvl1pPr marL="128588" indent="-128588">
              <a:spcBef>
                <a:spcPts val="0"/>
              </a:spcBef>
              <a:buFont typeface="Arial" panose="020B0604020202020204" pitchFamily="34" charset="0"/>
              <a:buChar char="•"/>
              <a:defRPr sz="825" b="0" baseline="0"/>
            </a:lvl1pPr>
          </a:lstStyle>
          <a:p>
            <a:pPr lvl="0"/>
            <a:r>
              <a:rPr lang="en-US" noProof="0"/>
              <a:t>…</a:t>
            </a:r>
          </a:p>
          <a:p>
            <a:pPr lvl="0"/>
            <a:r>
              <a:rPr lang="en-US" noProof="0"/>
              <a:t>…</a:t>
            </a:r>
          </a:p>
          <a:p>
            <a:pPr lvl="0"/>
            <a:r>
              <a:rPr lang="en-US" noProof="0"/>
              <a:t>…</a:t>
            </a:r>
          </a:p>
          <a:p>
            <a:pPr lvl="0"/>
            <a:r>
              <a:rPr lang="en-US" noProof="0"/>
              <a:t>…</a:t>
            </a:r>
          </a:p>
          <a:p>
            <a:pPr lvl="0"/>
            <a:r>
              <a:rPr lang="en-US" noProof="0"/>
              <a:t>…</a:t>
            </a:r>
          </a:p>
        </p:txBody>
      </p:sp>
      <p:sp>
        <p:nvSpPr>
          <p:cNvPr id="39" name="Espace réservé du texte 8"/>
          <p:cNvSpPr>
            <a:spLocks noGrp="1"/>
          </p:cNvSpPr>
          <p:nvPr>
            <p:ph type="body" sz="quarter" idx="24" hasCustomPrompt="1"/>
          </p:nvPr>
        </p:nvSpPr>
        <p:spPr>
          <a:xfrm>
            <a:off x="617197" y="3906428"/>
            <a:ext cx="3034119" cy="204018"/>
          </a:xfrm>
          <a:prstGeom prst="rect">
            <a:avLst/>
          </a:prstGeom>
        </p:spPr>
        <p:txBody>
          <a:bodyPr>
            <a:normAutofit/>
          </a:bodyPr>
          <a:lstStyle>
            <a:lvl1pPr marL="0" indent="0">
              <a:buNone/>
              <a:defRPr sz="825" b="1" baseline="0"/>
            </a:lvl1pPr>
          </a:lstStyle>
          <a:p>
            <a:pPr lvl="0"/>
            <a:r>
              <a:rPr lang="en-US" noProof="0"/>
              <a:t>Area of expertise</a:t>
            </a:r>
          </a:p>
        </p:txBody>
      </p:sp>
      <p:sp>
        <p:nvSpPr>
          <p:cNvPr id="40" name="Espace réservé du texte 8"/>
          <p:cNvSpPr>
            <a:spLocks noGrp="1"/>
          </p:cNvSpPr>
          <p:nvPr>
            <p:ph type="body" sz="quarter" idx="25" hasCustomPrompt="1"/>
          </p:nvPr>
        </p:nvSpPr>
        <p:spPr>
          <a:xfrm>
            <a:off x="620375" y="5501303"/>
            <a:ext cx="3034119" cy="875199"/>
          </a:xfrm>
          <a:prstGeom prst="rect">
            <a:avLst/>
          </a:prstGeom>
        </p:spPr>
        <p:txBody>
          <a:bodyPr>
            <a:normAutofit/>
          </a:bodyPr>
          <a:lstStyle>
            <a:lvl1pPr marL="128588" indent="-128588">
              <a:spcBef>
                <a:spcPts val="0"/>
              </a:spcBef>
              <a:buFont typeface="Arial" panose="020B0604020202020204" pitchFamily="34" charset="0"/>
              <a:buChar char="•"/>
              <a:defRPr sz="825" b="0" baseline="0"/>
            </a:lvl1pPr>
          </a:lstStyle>
          <a:p>
            <a:pPr lvl="0"/>
            <a:r>
              <a:rPr lang="en-US" noProof="0"/>
              <a:t>…</a:t>
            </a:r>
          </a:p>
          <a:p>
            <a:pPr lvl="0"/>
            <a:r>
              <a:rPr lang="en-US" noProof="0"/>
              <a:t>…</a:t>
            </a:r>
          </a:p>
          <a:p>
            <a:pPr lvl="0"/>
            <a:r>
              <a:rPr lang="en-US" noProof="0"/>
              <a:t>…</a:t>
            </a:r>
          </a:p>
          <a:p>
            <a:pPr lvl="0"/>
            <a:r>
              <a:rPr lang="en-US" noProof="0"/>
              <a:t>…</a:t>
            </a:r>
          </a:p>
          <a:p>
            <a:pPr lvl="0"/>
            <a:r>
              <a:rPr lang="en-US" noProof="0"/>
              <a:t>…</a:t>
            </a:r>
          </a:p>
        </p:txBody>
      </p:sp>
      <p:sp>
        <p:nvSpPr>
          <p:cNvPr id="41" name="Espace réservé du texte 8"/>
          <p:cNvSpPr>
            <a:spLocks noGrp="1"/>
          </p:cNvSpPr>
          <p:nvPr>
            <p:ph type="body" sz="quarter" idx="26" hasCustomPrompt="1"/>
          </p:nvPr>
        </p:nvSpPr>
        <p:spPr>
          <a:xfrm>
            <a:off x="620375" y="5220772"/>
            <a:ext cx="3034119" cy="204018"/>
          </a:xfrm>
          <a:prstGeom prst="rect">
            <a:avLst/>
          </a:prstGeom>
        </p:spPr>
        <p:txBody>
          <a:bodyPr>
            <a:normAutofit/>
          </a:bodyPr>
          <a:lstStyle>
            <a:lvl1pPr marL="0" indent="0">
              <a:buNone/>
              <a:defRPr sz="825" b="1" baseline="0"/>
            </a:lvl1pPr>
          </a:lstStyle>
          <a:p>
            <a:pPr lvl="0"/>
            <a:r>
              <a:rPr lang="en-US" noProof="0"/>
              <a:t>Publications</a:t>
            </a:r>
          </a:p>
        </p:txBody>
      </p:sp>
      <p:sp>
        <p:nvSpPr>
          <p:cNvPr id="42" name="Espace réservé du texte 8"/>
          <p:cNvSpPr>
            <a:spLocks noGrp="1"/>
          </p:cNvSpPr>
          <p:nvPr>
            <p:ph type="body" sz="quarter" idx="27" hasCustomPrompt="1"/>
          </p:nvPr>
        </p:nvSpPr>
        <p:spPr>
          <a:xfrm>
            <a:off x="4026167" y="1432085"/>
            <a:ext cx="2085780" cy="204018"/>
          </a:xfrm>
          <a:prstGeom prst="rect">
            <a:avLst/>
          </a:prstGeom>
        </p:spPr>
        <p:txBody>
          <a:bodyPr>
            <a:noAutofit/>
          </a:bodyPr>
          <a:lstStyle>
            <a:lvl1pPr marL="0" indent="0">
              <a:buNone/>
              <a:defRPr sz="1050" b="1" baseline="0">
                <a:solidFill>
                  <a:schemeClr val="accent1"/>
                </a:solidFill>
              </a:defRPr>
            </a:lvl1pPr>
          </a:lstStyle>
          <a:p>
            <a:pPr lvl="0"/>
            <a:r>
              <a:rPr lang="en-US" noProof="0"/>
              <a:t>PROJECTS</a:t>
            </a:r>
          </a:p>
        </p:txBody>
      </p:sp>
      <p:cxnSp>
        <p:nvCxnSpPr>
          <p:cNvPr id="21" name="Connecteur droit 20">
            <a:extLst>
              <a:ext uri="{FF2B5EF4-FFF2-40B4-BE49-F238E27FC236}">
                <a16:creationId xmlns:a16="http://schemas.microsoft.com/office/drawing/2014/main" id="{E3EADC75-143E-4DFE-8720-9154DCF43A8C}"/>
              </a:ext>
            </a:extLst>
          </p:cNvPr>
          <p:cNvCxnSpPr/>
          <p:nvPr userDrawn="1"/>
        </p:nvCxnSpPr>
        <p:spPr>
          <a:xfrm>
            <a:off x="691620" y="1133755"/>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22" name="Espace réservé du texte 16">
            <a:extLst>
              <a:ext uri="{FF2B5EF4-FFF2-40B4-BE49-F238E27FC236}">
                <a16:creationId xmlns:a16="http://schemas.microsoft.com/office/drawing/2014/main" id="{3B64B91F-502C-4CB5-AEAA-8DC1C5AA3CA1}"/>
              </a:ext>
            </a:extLst>
          </p:cNvPr>
          <p:cNvSpPr>
            <a:spLocks noGrp="1"/>
          </p:cNvSpPr>
          <p:nvPr>
            <p:ph type="body" sz="quarter" idx="10" hasCustomPrompt="1"/>
          </p:nvPr>
        </p:nvSpPr>
        <p:spPr>
          <a:xfrm>
            <a:off x="598485" y="552110"/>
            <a:ext cx="10975451" cy="485775"/>
          </a:xfrm>
          <a:prstGeom prst="rect">
            <a:avLst/>
          </a:prstGeom>
        </p:spPr>
        <p:txBody>
          <a:bodyPr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2"/>
                </a:solidFill>
              </a:defRPr>
            </a:lvl1pPr>
            <a:lvl2pPr>
              <a:defRPr sz="1800"/>
            </a:lvl2pPr>
            <a:lvl3pPr>
              <a:defRPr sz="1800"/>
            </a:lvl3pPr>
            <a:lvl4pPr>
              <a:defRPr sz="1800"/>
            </a:lvl4pPr>
            <a:lvl5pPr>
              <a:defRPr sz="180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noProof="0"/>
              <a:t>Insert title here</a:t>
            </a:r>
          </a:p>
        </p:txBody>
      </p:sp>
    </p:spTree>
    <p:extLst>
      <p:ext uri="{BB962C8B-B14F-4D97-AF65-F5344CB8AC3E}">
        <p14:creationId xmlns:p14="http://schemas.microsoft.com/office/powerpoint/2010/main" val="281398525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Section Main with subtitles">
    <p:spTree>
      <p:nvGrpSpPr>
        <p:cNvPr id="1" name=""/>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F91D9068-2052-440D-9BDB-BDDCC3B9EEE0}"/>
              </a:ext>
            </a:extLst>
          </p:cNvPr>
          <p:cNvCxnSpPr/>
          <p:nvPr userDrawn="1"/>
        </p:nvCxnSpPr>
        <p:spPr>
          <a:xfrm>
            <a:off x="691620" y="2895587"/>
            <a:ext cx="540000" cy="0"/>
          </a:xfrm>
          <a:prstGeom prst="line">
            <a:avLst/>
          </a:prstGeom>
          <a:ln w="38100">
            <a:solidFill>
              <a:srgbClr val="690F3C"/>
            </a:solidFill>
          </a:ln>
        </p:spPr>
        <p:style>
          <a:lnRef idx="1">
            <a:schemeClr val="accent1"/>
          </a:lnRef>
          <a:fillRef idx="0">
            <a:schemeClr val="accent1"/>
          </a:fillRef>
          <a:effectRef idx="0">
            <a:schemeClr val="accent1"/>
          </a:effectRef>
          <a:fontRef idx="minor">
            <a:schemeClr val="tx1"/>
          </a:fontRef>
        </p:style>
      </p:cxnSp>
      <p:sp>
        <p:nvSpPr>
          <p:cNvPr id="8" name="Forme en L 7">
            <a:extLst>
              <a:ext uri="{FF2B5EF4-FFF2-40B4-BE49-F238E27FC236}">
                <a16:creationId xmlns:a16="http://schemas.microsoft.com/office/drawing/2014/main" id="{8066C604-0C10-493A-BA34-A244710BAEF0}"/>
              </a:ext>
            </a:extLst>
          </p:cNvPr>
          <p:cNvSpPr/>
          <p:nvPr userDrawn="1"/>
        </p:nvSpPr>
        <p:spPr>
          <a:xfrm rot="5400000">
            <a:off x="691623" y="4429595"/>
            <a:ext cx="440629" cy="440629"/>
          </a:xfrm>
          <a:prstGeom prst="corner">
            <a:avLst>
              <a:gd name="adj1" fmla="val 30236"/>
              <a:gd name="adj2" fmla="val 32707"/>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9" name="Forme en L 8">
            <a:extLst>
              <a:ext uri="{FF2B5EF4-FFF2-40B4-BE49-F238E27FC236}">
                <a16:creationId xmlns:a16="http://schemas.microsoft.com/office/drawing/2014/main" id="{1D31C065-A920-45D1-91F1-D14C44D3D69A}"/>
              </a:ext>
            </a:extLst>
          </p:cNvPr>
          <p:cNvSpPr/>
          <p:nvPr userDrawn="1"/>
        </p:nvSpPr>
        <p:spPr>
          <a:xfrm>
            <a:off x="683200" y="5344203"/>
            <a:ext cx="440629" cy="440629"/>
          </a:xfrm>
          <a:prstGeom prst="corner">
            <a:avLst>
              <a:gd name="adj1" fmla="val 30236"/>
              <a:gd name="adj2" fmla="val 32707"/>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13" name="Espace réservé du texte 12">
            <a:extLst>
              <a:ext uri="{FF2B5EF4-FFF2-40B4-BE49-F238E27FC236}">
                <a16:creationId xmlns:a16="http://schemas.microsoft.com/office/drawing/2014/main" id="{C744150F-2EAA-4546-9D8E-2A5C0688F853}"/>
              </a:ext>
            </a:extLst>
          </p:cNvPr>
          <p:cNvSpPr>
            <a:spLocks noGrp="1"/>
          </p:cNvSpPr>
          <p:nvPr>
            <p:ph type="body" sz="quarter" idx="13" hasCustomPrompt="1"/>
          </p:nvPr>
        </p:nvSpPr>
        <p:spPr>
          <a:xfrm>
            <a:off x="939007" y="4674045"/>
            <a:ext cx="6564312" cy="842962"/>
          </a:xfrm>
          <a:prstGeom prst="rect">
            <a:avLst/>
          </a:prstGeom>
        </p:spPr>
        <p:txBody>
          <a:bodyPr anchor="ctr">
            <a:noAutofit/>
          </a:bodyPr>
          <a:lstStyle>
            <a:lvl1pPr marL="0" indent="0">
              <a:buNone/>
              <a:defRPr sz="1500">
                <a:solidFill>
                  <a:schemeClr val="tx2"/>
                </a:solidFill>
              </a:defRPr>
            </a:lvl1pPr>
          </a:lstStyle>
          <a:p>
            <a:pPr lvl="0"/>
            <a:r>
              <a:rPr lang="en-US" noProof="0"/>
              <a:t>Insert subtitle here</a:t>
            </a:r>
          </a:p>
        </p:txBody>
      </p:sp>
      <p:sp>
        <p:nvSpPr>
          <p:cNvPr id="10" name="Espace réservé du texte 14">
            <a:extLst>
              <a:ext uri="{FF2B5EF4-FFF2-40B4-BE49-F238E27FC236}">
                <a16:creationId xmlns:a16="http://schemas.microsoft.com/office/drawing/2014/main" id="{721377D4-DC43-4DF9-868A-C6E2A92876B9}"/>
              </a:ext>
            </a:extLst>
          </p:cNvPr>
          <p:cNvSpPr>
            <a:spLocks noGrp="1"/>
          </p:cNvSpPr>
          <p:nvPr>
            <p:ph type="body" sz="quarter" idx="11" hasCustomPrompt="1"/>
          </p:nvPr>
        </p:nvSpPr>
        <p:spPr>
          <a:xfrm>
            <a:off x="598490" y="3153911"/>
            <a:ext cx="5630863" cy="842962"/>
          </a:xfrm>
          <a:prstGeom prst="rect">
            <a:avLst/>
          </a:prstGeom>
        </p:spPr>
        <p:txBody>
          <a:bodyPr anchor="t" anchorCtr="0">
            <a:noAutofit/>
          </a:bodyPr>
          <a:lstStyle>
            <a:lvl1pPr marL="0" indent="0">
              <a:spcBef>
                <a:spcPts val="0"/>
              </a:spcBef>
              <a:buNone/>
              <a:defRPr sz="3000">
                <a:solidFill>
                  <a:schemeClr val="tx1"/>
                </a:solidFill>
              </a:defRPr>
            </a:lvl1pPr>
          </a:lstStyle>
          <a:p>
            <a:pPr lvl="0"/>
            <a:r>
              <a:rPr lang="en-US" noProof="0"/>
              <a:t>Insert title here</a:t>
            </a:r>
          </a:p>
        </p:txBody>
      </p:sp>
      <p:sp>
        <p:nvSpPr>
          <p:cNvPr id="11" name="Espace réservé du texte 12">
            <a:extLst>
              <a:ext uri="{FF2B5EF4-FFF2-40B4-BE49-F238E27FC236}">
                <a16:creationId xmlns:a16="http://schemas.microsoft.com/office/drawing/2014/main" id="{8B6310FD-B099-485F-9553-3127731D1C60}"/>
              </a:ext>
            </a:extLst>
          </p:cNvPr>
          <p:cNvSpPr>
            <a:spLocks noGrp="1"/>
          </p:cNvSpPr>
          <p:nvPr>
            <p:ph type="body" sz="quarter" idx="10" hasCustomPrompt="1"/>
          </p:nvPr>
        </p:nvSpPr>
        <p:spPr>
          <a:xfrm>
            <a:off x="598490" y="1860550"/>
            <a:ext cx="1469799" cy="843938"/>
          </a:xfrm>
          <a:prstGeom prst="rect">
            <a:avLst/>
          </a:prstGeom>
        </p:spPr>
        <p:txBody>
          <a:bodyPr>
            <a:noAutofit/>
          </a:bodyPr>
          <a:lstStyle>
            <a:lvl1pPr marL="0" indent="0">
              <a:buNone/>
              <a:defRPr sz="4050">
                <a:solidFill>
                  <a:schemeClr val="tx1"/>
                </a:solidFill>
              </a:defRPr>
            </a:lvl1pPr>
          </a:lstStyle>
          <a:p>
            <a:pPr lvl="0"/>
            <a:r>
              <a:rPr lang="en-US" noProof="0"/>
              <a:t>1</a:t>
            </a:r>
          </a:p>
        </p:txBody>
      </p:sp>
      <p:sp>
        <p:nvSpPr>
          <p:cNvPr id="31" name="Rectangle 30"/>
          <p:cNvSpPr/>
          <p:nvPr userDrawn="1"/>
        </p:nvSpPr>
        <p:spPr>
          <a:xfrm>
            <a:off x="7666634" y="1681130"/>
            <a:ext cx="3781911" cy="3781911"/>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32" name="Organigramme : Entrée manuelle 12"/>
          <p:cNvSpPr/>
          <p:nvPr userDrawn="1"/>
        </p:nvSpPr>
        <p:spPr>
          <a:xfrm rot="5400000" flipV="1">
            <a:off x="7020639" y="1700280"/>
            <a:ext cx="6871648" cy="3471084"/>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000"/>
              <a:gd name="connsiteY0" fmla="*/ 4988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4988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4988"/>
                </a:moveTo>
                <a:lnTo>
                  <a:pt x="10000" y="0"/>
                </a:lnTo>
                <a:lnTo>
                  <a:pt x="10000" y="10000"/>
                </a:lnTo>
                <a:lnTo>
                  <a:pt x="0" y="10000"/>
                </a:lnTo>
                <a:lnTo>
                  <a:pt x="0" y="4988"/>
                </a:lnTo>
                <a:close/>
              </a:path>
            </a:pathLst>
          </a:custGeom>
          <a:solidFill>
            <a:schemeClr val="accent2">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Tree>
    <p:extLst>
      <p:ext uri="{BB962C8B-B14F-4D97-AF65-F5344CB8AC3E}">
        <p14:creationId xmlns:p14="http://schemas.microsoft.com/office/powerpoint/2010/main" val="365711847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Introduction">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454400" y="2132857"/>
            <a:ext cx="8240299" cy="1470025"/>
          </a:xfrm>
        </p:spPr>
        <p:txBody>
          <a:bodyPr vert="horz" lIns="91440" tIns="45720" rIns="91440" bIns="45720" rtlCol="0" anchor="ctr" anchorCtr="0">
            <a:noAutofit/>
          </a:bodyPr>
          <a:lstStyle>
            <a:lvl1pPr algn="r">
              <a:defRPr lang="fr-FR" sz="4800" b="0" cap="all" baseline="0">
                <a:solidFill>
                  <a:srgbClr val="0B4D92"/>
                </a:solidFill>
              </a:defRPr>
            </a:lvl1pPr>
          </a:lstStyle>
          <a:p>
            <a:pPr lvl="0"/>
            <a:r>
              <a:rPr kumimoji="0" lang="fr-FR"/>
              <a:t>Modifiez le style du titre</a:t>
            </a:r>
          </a:p>
        </p:txBody>
      </p:sp>
      <p:sp>
        <p:nvSpPr>
          <p:cNvPr id="3" name="Subtitle 2"/>
          <p:cNvSpPr>
            <a:spLocks noGrp="1"/>
          </p:cNvSpPr>
          <p:nvPr>
            <p:ph type="subTitle" idx="1" hasCustomPrompt="1"/>
          </p:nvPr>
        </p:nvSpPr>
        <p:spPr>
          <a:xfrm>
            <a:off x="5283200" y="4038600"/>
            <a:ext cx="6363371" cy="990600"/>
          </a:xfrm>
        </p:spPr>
        <p:txBody>
          <a:bodyPr anchor="ctr">
            <a:normAutofit/>
          </a:bodyPr>
          <a:lstStyle>
            <a:lvl1pPr marL="0" indent="0" algn="r" eaLnBrk="1" latinLnBrk="0" hangingPunct="1">
              <a:buNone/>
              <a:defRPr kumimoji="0" lang="fr-FR" sz="2400" b="0" i="1">
                <a:solidFill>
                  <a:schemeClr val="accent6"/>
                </a:solidFill>
                <a:latin typeface="+mn-lt"/>
              </a:defRPr>
            </a:lvl1pPr>
            <a:lvl2pPr marL="457200" indent="0" algn="ctr" eaLnBrk="1" latinLnBrk="0" hangingPunct="1">
              <a:buNone/>
              <a:defRPr kumimoji="0" lang="fr-FR">
                <a:solidFill>
                  <a:schemeClr val="tx1">
                    <a:tint val="75000"/>
                  </a:schemeClr>
                </a:solidFill>
              </a:defRPr>
            </a:lvl2pPr>
            <a:lvl3pPr marL="914400" indent="0" algn="ctr" eaLnBrk="1" latinLnBrk="0" hangingPunct="1">
              <a:buNone/>
              <a:defRPr kumimoji="0" lang="fr-FR">
                <a:solidFill>
                  <a:schemeClr val="tx1">
                    <a:tint val="75000"/>
                  </a:schemeClr>
                </a:solidFill>
              </a:defRPr>
            </a:lvl3pPr>
            <a:lvl4pPr marL="1371600" indent="0" algn="ctr" eaLnBrk="1" latinLnBrk="0" hangingPunct="1">
              <a:buNone/>
              <a:defRPr kumimoji="0" lang="fr-FR">
                <a:solidFill>
                  <a:schemeClr val="tx1">
                    <a:tint val="75000"/>
                  </a:schemeClr>
                </a:solidFill>
              </a:defRPr>
            </a:lvl4pPr>
            <a:lvl5pPr marL="1828800" indent="0" algn="ctr" eaLnBrk="1" latinLnBrk="0" hangingPunct="1">
              <a:buNone/>
              <a:defRPr kumimoji="0" lang="fr-FR">
                <a:solidFill>
                  <a:schemeClr val="tx1">
                    <a:tint val="75000"/>
                  </a:schemeClr>
                </a:solidFill>
              </a:defRPr>
            </a:lvl5pPr>
            <a:lvl6pPr marL="2286000" indent="0" algn="ctr" eaLnBrk="1" latinLnBrk="0" hangingPunct="1">
              <a:buNone/>
              <a:defRPr kumimoji="0" lang="fr-FR">
                <a:solidFill>
                  <a:schemeClr val="tx1">
                    <a:tint val="75000"/>
                  </a:schemeClr>
                </a:solidFill>
              </a:defRPr>
            </a:lvl6pPr>
            <a:lvl7pPr marL="2743200" indent="0" algn="ctr" eaLnBrk="1" latinLnBrk="0" hangingPunct="1">
              <a:buNone/>
              <a:defRPr kumimoji="0" lang="fr-FR">
                <a:solidFill>
                  <a:schemeClr val="tx1">
                    <a:tint val="75000"/>
                  </a:schemeClr>
                </a:solidFill>
              </a:defRPr>
            </a:lvl7pPr>
            <a:lvl8pPr marL="3200400" indent="0" algn="ctr" eaLnBrk="1" latinLnBrk="0" hangingPunct="1">
              <a:buNone/>
              <a:defRPr kumimoji="0" lang="fr-FR">
                <a:solidFill>
                  <a:schemeClr val="tx1">
                    <a:tint val="75000"/>
                  </a:schemeClr>
                </a:solidFill>
              </a:defRPr>
            </a:lvl8pPr>
            <a:lvl9pPr marL="3657600" indent="0" algn="ctr" eaLnBrk="1" latinLnBrk="0" hangingPunct="1">
              <a:buNone/>
              <a:defRPr kumimoji="0" lang="fr-FR">
                <a:solidFill>
                  <a:schemeClr val="tx1">
                    <a:tint val="75000"/>
                  </a:schemeClr>
                </a:solidFill>
              </a:defRPr>
            </a:lvl9pPr>
          </a:lstStyle>
          <a:p>
            <a:pPr eaLnBrk="1" latinLnBrk="0" hangingPunct="1"/>
            <a:r>
              <a:rPr lang="fr-FR"/>
              <a:t>Modifier le style des sous-titres du masque</a:t>
            </a:r>
            <a:endParaRPr/>
          </a:p>
        </p:txBody>
      </p:sp>
      <p:pic>
        <p:nvPicPr>
          <p:cNvPr id="7" name="Picture 6"/>
          <p:cNvPicPr>
            <a:picLocks noChangeAspect="1"/>
          </p:cNvPicPr>
          <p:nvPr userDrawn="1"/>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val="0"/>
              </a:ext>
            </a:extLst>
          </a:blip>
          <a:srcRect/>
          <a:stretch/>
        </p:blipFill>
        <p:spPr>
          <a:xfrm>
            <a:off x="-15808" y="0"/>
            <a:ext cx="1967541" cy="6885384"/>
          </a:xfrm>
          <a:prstGeom prst="rect">
            <a:avLst/>
          </a:prstGeom>
        </p:spPr>
      </p:pic>
      <p:pic>
        <p:nvPicPr>
          <p:cNvPr id="5" name="Image 4"/>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431371" y="2132856"/>
            <a:ext cx="1272141" cy="1637129"/>
          </a:xfrm>
          <a:prstGeom prst="rect">
            <a:avLst/>
          </a:prstGeom>
        </p:spPr>
      </p:pic>
    </p:spTree>
    <p:extLst>
      <p:ext uri="{BB962C8B-B14F-4D97-AF65-F5344CB8AC3E}">
        <p14:creationId xmlns:p14="http://schemas.microsoft.com/office/powerpoint/2010/main" val="43930127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Interacalaire">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a16="http://schemas.microsoft.com/office/drawing/2014/main" id="{C2661278-D226-4703-9DCB-931160E8E234}"/>
              </a:ext>
            </a:extLst>
          </p:cNvPr>
          <p:cNvGraphicFramePr>
            <a:graphicFrameLocks noChangeAspect="1"/>
          </p:cNvGraphicFramePr>
          <p:nvPr userDrawn="1">
            <p:custDataLst>
              <p:tags r:id="rId2"/>
            </p:custDataLst>
            <p:extLst>
              <p:ext uri="{D42A27DB-BD31-4B8C-83A1-F6EECF244321}">
                <p14:modId xmlns:p14="http://schemas.microsoft.com/office/powerpoint/2010/main" val="244365708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5363" name="Diapositive think-cell" r:id="rId4" imgW="473" imgH="470" progId="TCLayout.ActiveDocument.1">
                  <p:embed/>
                </p:oleObj>
              </mc:Choice>
              <mc:Fallback>
                <p:oleObj name="Diapositive think-cell" r:id="rId4" imgW="473" imgH="470" progId="TCLayout.ActiveDocument.1">
                  <p:embed/>
                  <p:pic>
                    <p:nvPicPr>
                      <p:cNvPr id="4" name="Objet 3" hidden="1">
                        <a:extLst>
                          <a:ext uri="{FF2B5EF4-FFF2-40B4-BE49-F238E27FC236}">
                            <a16:creationId xmlns:a16="http://schemas.microsoft.com/office/drawing/2014/main" id="{C2661278-D226-4703-9DCB-931160E8E234}"/>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hasCustomPrompt="1"/>
          </p:nvPr>
        </p:nvSpPr>
        <p:spPr>
          <a:xfrm>
            <a:off x="2980023" y="2610436"/>
            <a:ext cx="6231954" cy="1637128"/>
          </a:xfrm>
          <a:ln w="19050">
            <a:solidFill>
              <a:schemeClr val="tx2"/>
            </a:solidFill>
          </a:ln>
        </p:spPr>
        <p:txBody>
          <a:bodyPr anchor="ctr" anchorCtr="0">
            <a:noAutofit/>
          </a:bodyPr>
          <a:lstStyle>
            <a:lvl1pPr algn="ctr" eaLnBrk="1" latinLnBrk="0" hangingPunct="1">
              <a:defRPr kumimoji="0" lang="fr-FR" sz="3600" b="0" cap="all" baseline="0">
                <a:solidFill>
                  <a:schemeClr val="tx2"/>
                </a:solidFill>
              </a:defRPr>
            </a:lvl1pPr>
          </a:lstStyle>
          <a:p>
            <a:r>
              <a:rPr kumimoji="0" lang="fr-FR"/>
              <a:t>Modifiez le style du titre</a:t>
            </a:r>
          </a:p>
        </p:txBody>
      </p:sp>
      <p:pic>
        <p:nvPicPr>
          <p:cNvPr id="9" name="Image 4">
            <a:extLst>
              <a:ext uri="{FF2B5EF4-FFF2-40B4-BE49-F238E27FC236}">
                <a16:creationId xmlns:a16="http://schemas.microsoft.com/office/drawing/2014/main" id="{6805C2E1-8AED-465E-95CB-982FD0C24DEE}"/>
              </a:ext>
            </a:extLst>
          </p:cNvPr>
          <p:cNvPicPr>
            <a:picLocks noChangeAspect="1"/>
          </p:cNvPicPr>
          <p:nvPr userDrawn="1"/>
        </p:nvPicPr>
        <p:blipFill>
          <a:blip r:embed="rId6" cstate="screen">
            <a:extLst>
              <a:ext uri="{28A0092B-C50C-407E-A947-70E740481C1C}">
                <a14:useLocalDpi xmlns:a14="http://schemas.microsoft.com/office/drawing/2010/main" val="0"/>
              </a:ext>
            </a:extLst>
          </a:blip>
          <a:stretch>
            <a:fillRect/>
          </a:stretch>
        </p:blipFill>
        <p:spPr>
          <a:xfrm>
            <a:off x="205912" y="197436"/>
            <a:ext cx="668965" cy="860897"/>
          </a:xfrm>
          <a:prstGeom prst="rect">
            <a:avLst/>
          </a:prstGeom>
        </p:spPr>
      </p:pic>
    </p:spTree>
    <p:extLst>
      <p:ext uri="{BB962C8B-B14F-4D97-AF65-F5344CB8AC3E}">
        <p14:creationId xmlns:p14="http://schemas.microsoft.com/office/powerpoint/2010/main" val="227401844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graphicFrame>
        <p:nvGraphicFramePr>
          <p:cNvPr id="4" name="Objet 3" hidden="1">
            <a:extLst>
              <a:ext uri="{FF2B5EF4-FFF2-40B4-BE49-F238E27FC236}">
                <a16:creationId xmlns:a16="http://schemas.microsoft.com/office/drawing/2014/main" id="{C2661278-D226-4703-9DCB-931160E8E234}"/>
              </a:ext>
            </a:extLst>
          </p:cNvPr>
          <p:cNvGraphicFramePr>
            <a:graphicFrameLocks noChangeAspect="1"/>
          </p:cNvGraphicFramePr>
          <p:nvPr userDrawn="1">
            <p:custDataLst>
              <p:tags r:id="rId2"/>
            </p:custDataLst>
            <p:extLst>
              <p:ext uri="{D42A27DB-BD31-4B8C-83A1-F6EECF244321}">
                <p14:modId xmlns:p14="http://schemas.microsoft.com/office/powerpoint/2010/main" val="251126478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6387" name="Diapositive think-cell" r:id="rId4" imgW="473" imgH="470" progId="TCLayout.ActiveDocument.1">
                  <p:embed/>
                </p:oleObj>
              </mc:Choice>
              <mc:Fallback>
                <p:oleObj name="Diapositive think-cell" r:id="rId4" imgW="473" imgH="470" progId="TCLayout.ActiveDocument.1">
                  <p:embed/>
                  <p:pic>
                    <p:nvPicPr>
                      <p:cNvPr id="4" name="Objet 3" hidden="1">
                        <a:extLst>
                          <a:ext uri="{FF2B5EF4-FFF2-40B4-BE49-F238E27FC236}">
                            <a16:creationId xmlns:a16="http://schemas.microsoft.com/office/drawing/2014/main" id="{C2661278-D226-4703-9DCB-931160E8E234}"/>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hasCustomPrompt="1"/>
          </p:nvPr>
        </p:nvSpPr>
        <p:spPr>
          <a:xfrm>
            <a:off x="498361" y="116632"/>
            <a:ext cx="5388089" cy="648072"/>
          </a:xfrm>
        </p:spPr>
        <p:txBody>
          <a:bodyPr anchor="ctr" anchorCtr="0">
            <a:noAutofit/>
          </a:bodyPr>
          <a:lstStyle>
            <a:lvl1pPr algn="l" eaLnBrk="1" latinLnBrk="0" hangingPunct="1">
              <a:defRPr kumimoji="0" lang="fr-FR" sz="2800" b="0" cap="all" baseline="0">
                <a:solidFill>
                  <a:schemeClr val="tx2"/>
                </a:solidFill>
              </a:defRPr>
            </a:lvl1pPr>
          </a:lstStyle>
          <a:p>
            <a:r>
              <a:rPr kumimoji="0" lang="fr-FR"/>
              <a:t>Modifiez le style du titre</a:t>
            </a:r>
          </a:p>
        </p:txBody>
      </p:sp>
      <p:sp>
        <p:nvSpPr>
          <p:cNvPr id="3" name="Content Placeholder 2"/>
          <p:cNvSpPr>
            <a:spLocks noGrp="1"/>
          </p:cNvSpPr>
          <p:nvPr>
            <p:ph idx="1"/>
          </p:nvPr>
        </p:nvSpPr>
        <p:spPr>
          <a:xfrm>
            <a:off x="498361" y="992256"/>
            <a:ext cx="5388089" cy="5661637"/>
          </a:xfrm>
        </p:spPr>
        <p:txBody>
          <a:bodyPr vert="horz" lIns="91440" tIns="45720" rIns="91440" bIns="45720" rtlCol="0">
            <a:normAutofit/>
          </a:bodyPr>
          <a:lstStyle>
            <a:lvl1pPr>
              <a:defRPr lang="fr-FR" sz="1400" b="1" dirty="0"/>
            </a:lvl1pPr>
            <a:lvl2pPr>
              <a:defRPr lang="fr-FR" sz="1400" dirty="0"/>
            </a:lvl2pPr>
            <a:lvl3pPr>
              <a:defRPr lang="fr-FR" sz="1400" dirty="0"/>
            </a:lvl3pPr>
            <a:lvl4pPr>
              <a:defRPr lang="fr-FR" sz="1400" dirty="0"/>
            </a:lvl4pPr>
            <a:lvl5pPr>
              <a:defRPr sz="1400" dirty="0"/>
            </a:lvl5pPr>
          </a:lstStyle>
          <a:p>
            <a:pPr marL="174625" lvl="0" indent="-174625">
              <a:buClr>
                <a:schemeClr val="tx2"/>
              </a:buClr>
              <a:buFont typeface="Calibri" panose="020F0502020204030204" pitchFamily="34" charset="0"/>
              <a:buChar char="›"/>
            </a:pPr>
            <a:r>
              <a:rPr lang="fr-FR"/>
              <a:t>Modifier les styles du texte du masque</a:t>
            </a:r>
          </a:p>
          <a:p>
            <a:pPr marL="538163" lvl="1" indent="-165100">
              <a:buChar char="•"/>
            </a:pPr>
            <a:r>
              <a:rPr lang="fr-FR"/>
              <a:t>Deuxième niveau</a:t>
            </a:r>
          </a:p>
          <a:p>
            <a:pPr marL="985838" lvl="2" indent="-165100">
              <a:buClr>
                <a:schemeClr val="accent6"/>
              </a:buClr>
              <a:buFont typeface="Wingdings" panose="05000000000000000000" pitchFamily="2" charset="2"/>
              <a:buChar char="§"/>
            </a:pPr>
            <a:r>
              <a:rPr lang="fr-FR"/>
              <a:t>Troisième niveau</a:t>
            </a:r>
          </a:p>
          <a:p>
            <a:pPr marL="1524000" lvl="3">
              <a:buFont typeface="Calibri" panose="020F0502020204030204" pitchFamily="34" charset="0"/>
              <a:buChar char="&gt;"/>
            </a:pPr>
            <a:r>
              <a:rPr lang="fr-FR"/>
              <a:t>Quatrième niveau</a:t>
            </a:r>
          </a:p>
          <a:p>
            <a:pPr marL="1971675" lvl="4">
              <a:buFont typeface="Courier New" panose="02070309020205020404" pitchFamily="49" charset="0"/>
              <a:buChar char="o"/>
            </a:pPr>
            <a:r>
              <a:rPr lang="fr-FR"/>
              <a:t>Cinquième niveau</a:t>
            </a:r>
            <a:endParaRPr/>
          </a:p>
        </p:txBody>
      </p:sp>
      <p:pic>
        <p:nvPicPr>
          <p:cNvPr id="9" name="Picture 8">
            <a:extLst>
              <a:ext uri="{FF2B5EF4-FFF2-40B4-BE49-F238E27FC236}">
                <a16:creationId xmlns:a16="http://schemas.microsoft.com/office/drawing/2014/main" id="{75450FF7-EF79-4DEF-9836-EA099BB2F3BB}"/>
              </a:ext>
            </a:extLst>
          </p:cNvPr>
          <p:cNvPicPr>
            <a:picLocks noChangeAspect="1"/>
          </p:cNvPicPr>
          <p:nvPr userDrawn="1"/>
        </p:nvPicPr>
        <p:blipFill rotWithShape="1">
          <a:blip r:embed="rId6" cstate="email">
            <a:extLst>
              <a:ext uri="{28A0092B-C50C-407E-A947-70E740481C1C}">
                <a14:useLocalDpi xmlns:a14="http://schemas.microsoft.com/office/drawing/2010/main" val="0"/>
              </a:ext>
            </a:extLst>
          </a:blip>
          <a:srcRect/>
          <a:stretch/>
        </p:blipFill>
        <p:spPr>
          <a:xfrm>
            <a:off x="6025243" y="0"/>
            <a:ext cx="6166757" cy="6858000"/>
          </a:xfrm>
          <a:prstGeom prst="rect">
            <a:avLst/>
          </a:prstGeom>
        </p:spPr>
      </p:pic>
      <p:sp>
        <p:nvSpPr>
          <p:cNvPr id="13" name="Rectangle 12">
            <a:extLst>
              <a:ext uri="{FF2B5EF4-FFF2-40B4-BE49-F238E27FC236}">
                <a16:creationId xmlns:a16="http://schemas.microsoft.com/office/drawing/2014/main" id="{E8FA3904-E4D5-4995-9C82-71279EF78E3F}"/>
              </a:ext>
            </a:extLst>
          </p:cNvPr>
          <p:cNvSpPr/>
          <p:nvPr userDrawn="1"/>
        </p:nvSpPr>
        <p:spPr>
          <a:xfrm>
            <a:off x="6025244" y="0"/>
            <a:ext cx="6166756" cy="6858000"/>
          </a:xfrm>
          <a:prstGeom prst="rect">
            <a:avLst/>
          </a:prstGeom>
          <a:solidFill>
            <a:schemeClr val="tx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4" name="Group 13">
            <a:extLst>
              <a:ext uri="{FF2B5EF4-FFF2-40B4-BE49-F238E27FC236}">
                <a16:creationId xmlns:a16="http://schemas.microsoft.com/office/drawing/2014/main" id="{0121B149-43C5-4D25-8CA1-C4864147A8E3}"/>
              </a:ext>
            </a:extLst>
          </p:cNvPr>
          <p:cNvGrpSpPr/>
          <p:nvPr userDrawn="1"/>
        </p:nvGrpSpPr>
        <p:grpSpPr>
          <a:xfrm>
            <a:off x="0" y="0"/>
            <a:ext cx="152400" cy="6858000"/>
            <a:chOff x="-25" y="0"/>
            <a:chExt cx="359576" cy="6858000"/>
          </a:xfrm>
          <a:solidFill>
            <a:schemeClr val="tx2"/>
          </a:solidFill>
        </p:grpSpPr>
        <p:sp>
          <p:nvSpPr>
            <p:cNvPr id="15" name="Isosceles Triangle 14">
              <a:extLst>
                <a:ext uri="{FF2B5EF4-FFF2-40B4-BE49-F238E27FC236}">
                  <a16:creationId xmlns:a16="http://schemas.microsoft.com/office/drawing/2014/main" id="{DFFFAEDE-54F7-4376-88FE-6FB2BCCB7586}"/>
                </a:ext>
              </a:extLst>
            </p:cNvPr>
            <p:cNvSpPr/>
            <p:nvPr/>
          </p:nvSpPr>
          <p:spPr>
            <a:xfrm rot="5400000">
              <a:off x="-1077539" y="3249214"/>
              <a:ext cx="2514604" cy="359576"/>
            </a:xfrm>
            <a:prstGeom prst="triangl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6" name="Straight Connector 15">
              <a:extLst>
                <a:ext uri="{FF2B5EF4-FFF2-40B4-BE49-F238E27FC236}">
                  <a16:creationId xmlns:a16="http://schemas.microsoft.com/office/drawing/2014/main" id="{7E24AFFE-E6A4-43C9-ABCB-7D812A211F23}"/>
                </a:ext>
              </a:extLst>
            </p:cNvPr>
            <p:cNvCxnSpPr>
              <a:cxnSpLocks/>
            </p:cNvCxnSpPr>
            <p:nvPr/>
          </p:nvCxnSpPr>
          <p:spPr>
            <a:xfrm>
              <a:off x="-16" y="0"/>
              <a:ext cx="0" cy="6858000"/>
            </a:xfrm>
            <a:prstGeom prst="line">
              <a:avLst/>
            </a:prstGeom>
            <a:grpFill/>
            <a:ln w="57150">
              <a:solidFill>
                <a:schemeClr val="tx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9440173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3_Titre et contenu">
    <p:spTree>
      <p:nvGrpSpPr>
        <p:cNvPr id="1" name=""/>
        <p:cNvGrpSpPr/>
        <p:nvPr/>
      </p:nvGrpSpPr>
      <p:grpSpPr>
        <a:xfrm>
          <a:off x="0" y="0"/>
          <a:ext cx="0" cy="0"/>
          <a:chOff x="0" y="0"/>
          <a:chExt cx="0" cy="0"/>
        </a:xfrm>
      </p:grpSpPr>
      <p:graphicFrame>
        <p:nvGraphicFramePr>
          <p:cNvPr id="4" name="Objet 3" hidden="1">
            <a:extLst>
              <a:ext uri="{FF2B5EF4-FFF2-40B4-BE49-F238E27FC236}">
                <a16:creationId xmlns:a16="http://schemas.microsoft.com/office/drawing/2014/main" id="{C2661278-D226-4703-9DCB-931160E8E234}"/>
              </a:ext>
            </a:extLst>
          </p:cNvPr>
          <p:cNvGraphicFramePr>
            <a:graphicFrameLocks noChangeAspect="1"/>
          </p:cNvGraphicFramePr>
          <p:nvPr userDrawn="1">
            <p:custDataLst>
              <p:tags r:id="rId2"/>
            </p:custDataLst>
            <p:extLst>
              <p:ext uri="{D42A27DB-BD31-4B8C-83A1-F6EECF244321}">
                <p14:modId xmlns:p14="http://schemas.microsoft.com/office/powerpoint/2010/main" val="245725448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7411" name="Diapositive think-cell" r:id="rId4" imgW="473" imgH="470" progId="TCLayout.ActiveDocument.1">
                  <p:embed/>
                </p:oleObj>
              </mc:Choice>
              <mc:Fallback>
                <p:oleObj name="Diapositive think-cell" r:id="rId4" imgW="473" imgH="470" progId="TCLayout.ActiveDocument.1">
                  <p:embed/>
                  <p:pic>
                    <p:nvPicPr>
                      <p:cNvPr id="4" name="Objet 3" hidden="1">
                        <a:extLst>
                          <a:ext uri="{FF2B5EF4-FFF2-40B4-BE49-F238E27FC236}">
                            <a16:creationId xmlns:a16="http://schemas.microsoft.com/office/drawing/2014/main" id="{C2661278-D226-4703-9DCB-931160E8E234}"/>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pic>
        <p:nvPicPr>
          <p:cNvPr id="9" name="Picture 8">
            <a:extLst>
              <a:ext uri="{FF2B5EF4-FFF2-40B4-BE49-F238E27FC236}">
                <a16:creationId xmlns:a16="http://schemas.microsoft.com/office/drawing/2014/main" id="{75450FF7-EF79-4DEF-9836-EA099BB2F3BB}"/>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6025243" y="0"/>
            <a:ext cx="6166757" cy="6858000"/>
          </a:xfrm>
          <a:prstGeom prst="rect">
            <a:avLst/>
          </a:prstGeom>
        </p:spPr>
      </p:pic>
      <p:sp>
        <p:nvSpPr>
          <p:cNvPr id="13" name="Rectangle 12">
            <a:extLst>
              <a:ext uri="{FF2B5EF4-FFF2-40B4-BE49-F238E27FC236}">
                <a16:creationId xmlns:a16="http://schemas.microsoft.com/office/drawing/2014/main" id="{E8FA3904-E4D5-4995-9C82-71279EF78E3F}"/>
              </a:ext>
            </a:extLst>
          </p:cNvPr>
          <p:cNvSpPr/>
          <p:nvPr userDrawn="1"/>
        </p:nvSpPr>
        <p:spPr>
          <a:xfrm>
            <a:off x="6025235" y="0"/>
            <a:ext cx="6166756" cy="6858000"/>
          </a:xfrm>
          <a:prstGeom prst="rect">
            <a:avLst/>
          </a:prstGeom>
          <a:solidFill>
            <a:schemeClr val="tx2">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4" name="Group 13">
            <a:extLst>
              <a:ext uri="{FF2B5EF4-FFF2-40B4-BE49-F238E27FC236}">
                <a16:creationId xmlns:a16="http://schemas.microsoft.com/office/drawing/2014/main" id="{0121B149-43C5-4D25-8CA1-C4864147A8E3}"/>
              </a:ext>
            </a:extLst>
          </p:cNvPr>
          <p:cNvGrpSpPr/>
          <p:nvPr userDrawn="1"/>
        </p:nvGrpSpPr>
        <p:grpSpPr>
          <a:xfrm>
            <a:off x="0" y="0"/>
            <a:ext cx="152400" cy="6858000"/>
            <a:chOff x="-25" y="0"/>
            <a:chExt cx="359576" cy="6858000"/>
          </a:xfrm>
          <a:solidFill>
            <a:schemeClr val="tx2"/>
          </a:solidFill>
        </p:grpSpPr>
        <p:sp>
          <p:nvSpPr>
            <p:cNvPr id="15" name="Isosceles Triangle 14">
              <a:extLst>
                <a:ext uri="{FF2B5EF4-FFF2-40B4-BE49-F238E27FC236}">
                  <a16:creationId xmlns:a16="http://schemas.microsoft.com/office/drawing/2014/main" id="{DFFFAEDE-54F7-4376-88FE-6FB2BCCB7586}"/>
                </a:ext>
              </a:extLst>
            </p:cNvPr>
            <p:cNvSpPr/>
            <p:nvPr/>
          </p:nvSpPr>
          <p:spPr>
            <a:xfrm rot="5400000">
              <a:off x="-1077539" y="3249214"/>
              <a:ext cx="2514604" cy="359576"/>
            </a:xfrm>
            <a:prstGeom prst="triangl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6" name="Straight Connector 15">
              <a:extLst>
                <a:ext uri="{FF2B5EF4-FFF2-40B4-BE49-F238E27FC236}">
                  <a16:creationId xmlns:a16="http://schemas.microsoft.com/office/drawing/2014/main" id="{7E24AFFE-E6A4-43C9-ABCB-7D812A211F23}"/>
                </a:ext>
              </a:extLst>
            </p:cNvPr>
            <p:cNvCxnSpPr>
              <a:cxnSpLocks/>
            </p:cNvCxnSpPr>
            <p:nvPr/>
          </p:nvCxnSpPr>
          <p:spPr>
            <a:xfrm>
              <a:off x="-16" y="0"/>
              <a:ext cx="0" cy="6858000"/>
            </a:xfrm>
            <a:prstGeom prst="line">
              <a:avLst/>
            </a:prstGeom>
            <a:grpFill/>
            <a:ln w="5715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5" name="TextBox 4">
            <a:extLst>
              <a:ext uri="{FF2B5EF4-FFF2-40B4-BE49-F238E27FC236}">
                <a16:creationId xmlns:a16="http://schemas.microsoft.com/office/drawing/2014/main" id="{8EFA2B0B-D227-4CD8-A681-A3CC6AEF9687}"/>
              </a:ext>
            </a:extLst>
          </p:cNvPr>
          <p:cNvSpPr txBox="1"/>
          <p:nvPr userDrawn="1"/>
        </p:nvSpPr>
        <p:spPr>
          <a:xfrm>
            <a:off x="580707" y="171741"/>
            <a:ext cx="1621275" cy="523220"/>
          </a:xfrm>
          <a:prstGeom prst="rect">
            <a:avLst/>
          </a:prstGeom>
          <a:noFill/>
        </p:spPr>
        <p:txBody>
          <a:bodyPr wrap="square" rtlCol="0">
            <a:spAutoFit/>
          </a:bodyPr>
          <a:lstStyle/>
          <a:p>
            <a:r>
              <a:rPr kumimoji="0" lang="fr-FR" sz="2800" b="0" kern="1200" cap="all" baseline="0">
                <a:solidFill>
                  <a:schemeClr val="tx2"/>
                </a:solidFill>
                <a:latin typeface="+mj-lt"/>
                <a:ea typeface="+mj-ea"/>
                <a:cs typeface="+mj-cs"/>
              </a:rPr>
              <a:t>AGENDA</a:t>
            </a:r>
          </a:p>
        </p:txBody>
      </p:sp>
      <p:sp>
        <p:nvSpPr>
          <p:cNvPr id="6" name="TextBox 5">
            <a:extLst>
              <a:ext uri="{FF2B5EF4-FFF2-40B4-BE49-F238E27FC236}">
                <a16:creationId xmlns:a16="http://schemas.microsoft.com/office/drawing/2014/main" id="{87F9D8A3-3AF5-426F-8E69-E3A6B3C8D622}"/>
              </a:ext>
            </a:extLst>
          </p:cNvPr>
          <p:cNvSpPr txBox="1"/>
          <p:nvPr userDrawn="1"/>
        </p:nvSpPr>
        <p:spPr>
          <a:xfrm>
            <a:off x="697141" y="1643062"/>
            <a:ext cx="4743863" cy="3793346"/>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ct val="20000"/>
              </a:spcBef>
              <a:spcAft>
                <a:spcPts val="0"/>
              </a:spcAft>
              <a:buClr>
                <a:srgbClr val="1F497D"/>
              </a:buClr>
              <a:buSzTx/>
              <a:buFont typeface="Calibri" panose="020F0502020204030204" pitchFamily="34" charset="0"/>
              <a:buChar char="›"/>
              <a:tabLst/>
              <a:defRPr/>
            </a:pPr>
            <a:r>
              <a:rPr kumimoji="0" lang="fr-FR" sz="1800" b="1" i="0" u="none" strike="noStrike" kern="1200" cap="none" spc="0" normalizeH="0" baseline="0" noProof="0">
                <a:ln>
                  <a:noFill/>
                </a:ln>
                <a:solidFill>
                  <a:srgbClr val="1F497D"/>
                </a:solidFill>
                <a:effectLst/>
                <a:uLnTx/>
                <a:uFillTx/>
                <a:latin typeface="+mn-lt"/>
                <a:ea typeface="+mn-ea"/>
                <a:cs typeface="+mn-cs"/>
              </a:rPr>
              <a:t>Points sur les chantiers</a:t>
            </a:r>
          </a:p>
          <a:p>
            <a:pPr marL="742950" marR="0" lvl="1" indent="-285750" algn="l" defTabSz="914400" rtl="0" eaLnBrk="1" fontAlgn="auto" latinLnBrk="0" hangingPunct="1">
              <a:lnSpc>
                <a:spcPct val="100000"/>
              </a:lnSpc>
              <a:spcBef>
                <a:spcPct val="20000"/>
              </a:spcBef>
              <a:spcAft>
                <a:spcPts val="0"/>
              </a:spcAft>
              <a:buClr>
                <a:srgbClr val="1F497D"/>
              </a:buClr>
              <a:buSzTx/>
              <a:buFont typeface="Calibri" panose="020F0502020204030204" pitchFamily="34" charset="0"/>
              <a:buChar char="›"/>
              <a:tabLst/>
              <a:defRPr/>
            </a:pPr>
            <a:r>
              <a:rPr kumimoji="0" lang="fr-FR" sz="1600" b="0" i="0" u="none" strike="noStrike" kern="1200" cap="none" spc="0" normalizeH="0" baseline="0" noProof="0">
                <a:ln>
                  <a:noFill/>
                </a:ln>
                <a:solidFill>
                  <a:srgbClr val="1F497D"/>
                </a:solidFill>
                <a:effectLst/>
                <a:uLnTx/>
                <a:uFillTx/>
                <a:latin typeface="+mn-lt"/>
                <a:ea typeface="+mn-ea"/>
                <a:cs typeface="+mn-cs"/>
              </a:rPr>
              <a:t>Chantier 7 : Méthode et Qualité – 40’</a:t>
            </a:r>
          </a:p>
          <a:p>
            <a:pPr marL="742950" marR="0" lvl="1" indent="-285750" algn="l" defTabSz="914400" rtl="0" eaLnBrk="1" fontAlgn="auto" latinLnBrk="0" hangingPunct="1">
              <a:lnSpc>
                <a:spcPct val="100000"/>
              </a:lnSpc>
              <a:spcBef>
                <a:spcPct val="20000"/>
              </a:spcBef>
              <a:spcAft>
                <a:spcPts val="0"/>
              </a:spcAft>
              <a:buClr>
                <a:srgbClr val="1F497D"/>
              </a:buClr>
              <a:buSzTx/>
              <a:buFont typeface="Calibri" panose="020F0502020204030204" pitchFamily="34" charset="0"/>
              <a:buChar char="›"/>
              <a:tabLst/>
              <a:defRPr/>
            </a:pPr>
            <a:r>
              <a:rPr kumimoji="0" lang="fr-FR" sz="1600" b="0" i="0" u="none" strike="noStrike" kern="1200" cap="none" spc="0" normalizeH="0" baseline="0" noProof="0">
                <a:ln>
                  <a:noFill/>
                </a:ln>
                <a:solidFill>
                  <a:srgbClr val="1F497D"/>
                </a:solidFill>
                <a:effectLst/>
                <a:uLnTx/>
                <a:uFillTx/>
                <a:latin typeface="+mn-lt"/>
                <a:ea typeface="+mn-ea"/>
                <a:cs typeface="+mn-cs"/>
              </a:rPr>
              <a:t>Démarche DevOps – 15’</a:t>
            </a:r>
          </a:p>
          <a:p>
            <a:pPr marL="742950" marR="0" lvl="1" indent="-285750" algn="l" defTabSz="914400" rtl="0" eaLnBrk="1" fontAlgn="auto" latinLnBrk="0" hangingPunct="1">
              <a:lnSpc>
                <a:spcPct val="100000"/>
              </a:lnSpc>
              <a:spcBef>
                <a:spcPct val="20000"/>
              </a:spcBef>
              <a:spcAft>
                <a:spcPts val="0"/>
              </a:spcAft>
              <a:buClr>
                <a:srgbClr val="1F497D"/>
              </a:buClr>
              <a:buSzTx/>
              <a:buFont typeface="Calibri" panose="020F0502020204030204" pitchFamily="34" charset="0"/>
              <a:buChar char="›"/>
              <a:tabLst/>
              <a:defRPr/>
            </a:pPr>
            <a:r>
              <a:rPr kumimoji="0" lang="fr-FR" sz="1600" b="0" i="0" u="none" strike="noStrike" kern="1200" cap="none" spc="0" normalizeH="0" baseline="0" noProof="0">
                <a:ln>
                  <a:noFill/>
                </a:ln>
                <a:solidFill>
                  <a:srgbClr val="1F497D"/>
                </a:solidFill>
                <a:effectLst/>
                <a:uLnTx/>
                <a:uFillTx/>
                <a:latin typeface="+mn-lt"/>
                <a:ea typeface="+mn-ea"/>
                <a:cs typeface="+mn-cs"/>
              </a:rPr>
              <a:t>Chantier 1 : Gestion de la demande – 10’</a:t>
            </a:r>
          </a:p>
          <a:p>
            <a:pPr marL="742950" marR="0" lvl="1" indent="-285750" algn="l" defTabSz="914400" rtl="0" eaLnBrk="1" fontAlgn="auto" latinLnBrk="0" hangingPunct="1">
              <a:lnSpc>
                <a:spcPct val="100000"/>
              </a:lnSpc>
              <a:spcBef>
                <a:spcPct val="20000"/>
              </a:spcBef>
              <a:spcAft>
                <a:spcPts val="0"/>
              </a:spcAft>
              <a:buClr>
                <a:srgbClr val="1F497D"/>
              </a:buClr>
              <a:buSzTx/>
              <a:buFont typeface="Calibri" panose="020F0502020204030204" pitchFamily="34" charset="0"/>
              <a:buChar char="›"/>
              <a:tabLst/>
              <a:defRPr/>
            </a:pPr>
            <a:r>
              <a:rPr kumimoji="0" lang="fr-FR" sz="1600" b="0" i="0" u="none" strike="noStrike" kern="1200" cap="none" spc="0" normalizeH="0" baseline="0" noProof="0">
                <a:ln>
                  <a:noFill/>
                </a:ln>
                <a:solidFill>
                  <a:srgbClr val="1F497D"/>
                </a:solidFill>
                <a:effectLst/>
                <a:uLnTx/>
                <a:uFillTx/>
                <a:latin typeface="+mn-lt"/>
                <a:ea typeface="+mn-ea"/>
                <a:cs typeface="+mn-cs"/>
              </a:rPr>
              <a:t>Chantier 2 : Chefferie de projet – 25’</a:t>
            </a:r>
          </a:p>
          <a:p>
            <a:pPr marL="742950" marR="0" lvl="1" indent="-285750" algn="l" defTabSz="914400" rtl="0" eaLnBrk="1" fontAlgn="auto" latinLnBrk="0" hangingPunct="1">
              <a:lnSpc>
                <a:spcPct val="100000"/>
              </a:lnSpc>
              <a:spcBef>
                <a:spcPct val="20000"/>
              </a:spcBef>
              <a:spcAft>
                <a:spcPts val="0"/>
              </a:spcAft>
              <a:buClr>
                <a:srgbClr val="1F497D"/>
              </a:buClr>
              <a:buSzTx/>
              <a:buFont typeface="Calibri" panose="020F0502020204030204" pitchFamily="34" charset="0"/>
              <a:buChar char="›"/>
              <a:tabLst/>
              <a:defRPr/>
            </a:pPr>
            <a:r>
              <a:rPr kumimoji="0" lang="fr-FR" sz="1600" b="0" i="0" u="none" strike="noStrike" kern="1200" cap="none" spc="0" normalizeH="0" baseline="0" noProof="0">
                <a:ln>
                  <a:noFill/>
                </a:ln>
                <a:solidFill>
                  <a:srgbClr val="1F497D"/>
                </a:solidFill>
                <a:effectLst/>
                <a:uLnTx/>
                <a:uFillTx/>
                <a:latin typeface="+mn-lt"/>
                <a:ea typeface="+mn-ea"/>
                <a:cs typeface="+mn-cs"/>
              </a:rPr>
              <a:t>Chantier 3 : Tests – 40’</a:t>
            </a:r>
          </a:p>
          <a:p>
            <a:pPr marL="742950" marR="0" lvl="1" indent="-285750" algn="l" defTabSz="914400" rtl="0" eaLnBrk="1" fontAlgn="auto" latinLnBrk="0" hangingPunct="1">
              <a:lnSpc>
                <a:spcPct val="100000"/>
              </a:lnSpc>
              <a:spcBef>
                <a:spcPct val="20000"/>
              </a:spcBef>
              <a:spcAft>
                <a:spcPts val="0"/>
              </a:spcAft>
              <a:buClr>
                <a:srgbClr val="1F497D"/>
              </a:buClr>
              <a:buSzTx/>
              <a:buFont typeface="Calibri" panose="020F0502020204030204" pitchFamily="34" charset="0"/>
              <a:buChar char="›"/>
              <a:tabLst/>
              <a:defRPr/>
            </a:pPr>
            <a:r>
              <a:rPr kumimoji="0" lang="fr-FR" sz="1600" b="0" i="0" u="none" strike="noStrike" kern="1200" cap="none" spc="0" normalizeH="0" baseline="0" noProof="0">
                <a:ln>
                  <a:noFill/>
                </a:ln>
                <a:solidFill>
                  <a:srgbClr val="1F497D"/>
                </a:solidFill>
                <a:effectLst/>
                <a:uLnTx/>
                <a:uFillTx/>
                <a:latin typeface="+mn-lt"/>
                <a:ea typeface="+mn-ea"/>
                <a:cs typeface="+mn-cs"/>
              </a:rPr>
              <a:t>Chantier 6 : Changements et Livraisons – 25’</a:t>
            </a:r>
          </a:p>
          <a:p>
            <a:pPr marL="742950" marR="0" lvl="1" indent="-285750" algn="l" defTabSz="914400" rtl="0" eaLnBrk="1" fontAlgn="auto" latinLnBrk="0" hangingPunct="1">
              <a:lnSpc>
                <a:spcPct val="100000"/>
              </a:lnSpc>
              <a:spcBef>
                <a:spcPct val="20000"/>
              </a:spcBef>
              <a:spcAft>
                <a:spcPts val="0"/>
              </a:spcAft>
              <a:buClr>
                <a:srgbClr val="1F497D"/>
              </a:buClr>
              <a:buSzTx/>
              <a:buFont typeface="Calibri" panose="020F0502020204030204" pitchFamily="34" charset="0"/>
              <a:buChar char="›"/>
              <a:tabLst/>
              <a:defRPr/>
            </a:pPr>
            <a:r>
              <a:rPr kumimoji="0" lang="fr-FR" sz="1600" b="0" i="0" u="none" strike="noStrike" kern="1200" cap="none" spc="0" normalizeH="0" baseline="0" noProof="0">
                <a:ln>
                  <a:noFill/>
                </a:ln>
                <a:solidFill>
                  <a:srgbClr val="1F497D"/>
                </a:solidFill>
                <a:effectLst/>
                <a:uLnTx/>
                <a:uFillTx/>
                <a:latin typeface="+mn-lt"/>
                <a:ea typeface="+mn-ea"/>
                <a:cs typeface="+mn-cs"/>
              </a:rPr>
              <a:t>Chantier 4 : Production – 15’</a:t>
            </a:r>
          </a:p>
          <a:p>
            <a:pPr marL="342900" indent="-342900" algn="l" defTabSz="914400" rtl="0" eaLnBrk="1" latinLnBrk="0" hangingPunct="1">
              <a:lnSpc>
                <a:spcPct val="150000"/>
              </a:lnSpc>
              <a:spcBef>
                <a:spcPct val="20000"/>
              </a:spcBef>
              <a:buClr>
                <a:schemeClr val="tx2"/>
              </a:buClr>
              <a:buFont typeface="Calibri" panose="020F0502020204030204" pitchFamily="34" charset="0"/>
              <a:buChar char="›"/>
            </a:pPr>
            <a:endParaRPr kumimoji="0" lang="fr-FR" sz="1800" b="1" kern="1200">
              <a:solidFill>
                <a:schemeClr val="tx2"/>
              </a:solidFill>
              <a:latin typeface="+mn-lt"/>
              <a:ea typeface="+mn-ea"/>
              <a:cs typeface="+mn-cs"/>
            </a:endParaRPr>
          </a:p>
          <a:p>
            <a:pPr marL="342900" indent="-342900" algn="l" defTabSz="914400" rtl="0" eaLnBrk="1" latinLnBrk="0" hangingPunct="1">
              <a:lnSpc>
                <a:spcPct val="150000"/>
              </a:lnSpc>
              <a:spcBef>
                <a:spcPct val="20000"/>
              </a:spcBef>
              <a:buClr>
                <a:schemeClr val="tx2"/>
              </a:buClr>
              <a:buFont typeface="Calibri" panose="020F0502020204030204" pitchFamily="34" charset="0"/>
              <a:buChar char="›"/>
            </a:pPr>
            <a:r>
              <a:rPr kumimoji="0" lang="fr-FR" sz="1800" b="1" kern="1200">
                <a:solidFill>
                  <a:schemeClr val="tx2"/>
                </a:solidFill>
                <a:latin typeface="+mn-lt"/>
                <a:ea typeface="+mn-ea"/>
                <a:cs typeface="+mn-cs"/>
              </a:rPr>
              <a:t>Annexes</a:t>
            </a:r>
          </a:p>
          <a:p>
            <a:pPr>
              <a:lnSpc>
                <a:spcPct val="150000"/>
              </a:lnSpc>
            </a:pPr>
            <a:endParaRPr lang="fr-FR" sz="2000"/>
          </a:p>
        </p:txBody>
      </p:sp>
    </p:spTree>
    <p:extLst>
      <p:ext uri="{BB962C8B-B14F-4D97-AF65-F5344CB8AC3E}">
        <p14:creationId xmlns:p14="http://schemas.microsoft.com/office/powerpoint/2010/main" val="1526309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Titre vertical et texte">
    <p:spTree>
      <p:nvGrpSpPr>
        <p:cNvPr id="1" name=""/>
        <p:cNvGrpSpPr/>
        <p:nvPr/>
      </p:nvGrpSpPr>
      <p:grpSpPr>
        <a:xfrm>
          <a:off x="0" y="0"/>
          <a:ext cx="0" cy="0"/>
          <a:chOff x="0" y="0"/>
          <a:chExt cx="0" cy="0"/>
        </a:xfrm>
      </p:grpSpPr>
      <p:graphicFrame>
        <p:nvGraphicFramePr>
          <p:cNvPr id="4" name="Object 5" hidden="1"/>
          <p:cNvGraphicFramePr>
            <a:graphicFrameLocks noChangeAspect="1"/>
          </p:cNvGraphicFramePr>
          <p:nvPr>
            <p:custDataLst>
              <p:tags r:id="rId2"/>
            </p:custData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spid="_x0000_s7172" name="think-cell Slide" r:id="rId5" imgW="270" imgH="270" progId="">
                  <p:embed/>
                </p:oleObj>
              </mc:Choice>
              <mc:Fallback>
                <p:oleObj name="think-cell Slide" r:id="rId5" imgW="270" imgH="270" progId="">
                  <p:embed/>
                  <p:pic>
                    <p:nvPicPr>
                      <p:cNvPr id="4" name="Object 5"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18" y="1589"/>
                        <a:ext cx="2116"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Rectangle 56" hidden="1"/>
          <p:cNvGraphicFramePr>
            <a:graphicFrameLocks/>
          </p:cNvGraphicFramePr>
          <p:nvPr>
            <p:custDataLst>
              <p:tags r:id="rId3"/>
            </p:custDataLst>
          </p:nvPr>
        </p:nvGraphicFramePr>
        <p:xfrm>
          <a:off x="0" y="0"/>
          <a:ext cx="194733" cy="158750"/>
        </p:xfrm>
        <a:graphic>
          <a:graphicData uri="http://schemas.openxmlformats.org/presentationml/2006/ole">
            <mc:AlternateContent xmlns:mc="http://schemas.openxmlformats.org/markup-compatibility/2006">
              <mc:Choice xmlns:v="urn:schemas-microsoft-com:vml" Requires="v">
                <p:oleObj spid="_x0000_s7173" name="think-cell Slide" r:id="rId7" imgW="0" imgH="0" progId="">
                  <p:embed/>
                </p:oleObj>
              </mc:Choice>
              <mc:Fallback>
                <p:oleObj name="think-cell Slide" r:id="rId7" imgW="0" imgH="0" progId="">
                  <p:embed/>
                  <p:pic>
                    <p:nvPicPr>
                      <p:cNvPr id="6" name="Rectangle 56"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94733" cy="158750"/>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7" name="Rectangle 1032"/>
          <p:cNvSpPr>
            <a:spLocks noChangeArrowheads="1"/>
          </p:cNvSpPr>
          <p:nvPr userDrawn="1"/>
        </p:nvSpPr>
        <p:spPr bwMode="auto">
          <a:xfrm>
            <a:off x="5842000" y="1520826"/>
            <a:ext cx="184731" cy="461665"/>
          </a:xfrm>
          <a:prstGeom prst="rect">
            <a:avLst/>
          </a:prstGeom>
          <a:noFill/>
          <a:ln>
            <a:noFill/>
          </a:ln>
        </p:spPr>
        <p:txBody>
          <a:bodyPr wrap="none">
            <a:spAutoFit/>
          </a:bodyPr>
          <a:lstStyle/>
          <a:p>
            <a:pPr eaLnBrk="0" hangingPunct="0"/>
            <a:endParaRPr lang="fr-FR" altLang="fr-FR" sz="2400">
              <a:solidFill>
                <a:srgbClr val="000000"/>
              </a:solidFill>
              <a:latin typeface="Arial" pitchFamily="34" charset="0"/>
              <a:ea typeface="MS PGothic" pitchFamily="34" charset="-128"/>
            </a:endParaRPr>
          </a:p>
        </p:txBody>
      </p:sp>
      <p:pic>
        <p:nvPicPr>
          <p:cNvPr id="8" name="Picture 64" descr="20100803_Logo SILCA BLANC"/>
          <p:cNvPicPr>
            <a:picLocks noChangeAspect="1" noChangeArrowheads="1"/>
          </p:cNvPicPr>
          <p:nvPr userDrawn="1"/>
        </p:nvPicPr>
        <p:blipFill>
          <a:blip r:embed="rId8" cstate="print"/>
          <a:srcRect/>
          <a:stretch>
            <a:fillRect/>
          </a:stretch>
        </p:blipFill>
        <p:spPr bwMode="auto">
          <a:xfrm>
            <a:off x="607485" y="6624639"/>
            <a:ext cx="1314449" cy="179387"/>
          </a:xfrm>
          <a:prstGeom prst="rect">
            <a:avLst/>
          </a:prstGeom>
          <a:noFill/>
          <a:ln w="9525">
            <a:noFill/>
            <a:miter lim="800000"/>
            <a:headEnd/>
            <a:tailEnd/>
          </a:ln>
        </p:spPr>
      </p:pic>
      <p:sp>
        <p:nvSpPr>
          <p:cNvPr id="9" name="Subtitle 2"/>
          <p:cNvSpPr txBox="1">
            <a:spLocks/>
          </p:cNvSpPr>
          <p:nvPr userDrawn="1"/>
        </p:nvSpPr>
        <p:spPr bwMode="auto">
          <a:xfrm>
            <a:off x="0" y="6623050"/>
            <a:ext cx="12192000" cy="190500"/>
          </a:xfrm>
          <a:prstGeom prst="rect">
            <a:avLst/>
          </a:prstGeom>
          <a:noFill/>
          <a:ln>
            <a:noFill/>
          </a:ln>
          <a:extLst>
            <a:ext uri="{FAA26D3D-D897-4be2-8F04-BA451C77F1D7}"/>
          </a:extLst>
        </p:spPr>
        <p:txBody>
          <a:bodyPr wrap="none" lIns="0" tIns="0" rIns="252000" bIns="0" anchor="ctr"/>
          <a:lstStyle/>
          <a:p>
            <a:pPr marL="361950" indent="-361950" algn="r" eaLnBrk="0" hangingPunct="0">
              <a:buClr>
                <a:srgbClr val="515558"/>
              </a:buClr>
              <a:buFont typeface="Arial" pitchFamily="34" charset="0"/>
              <a:buNone/>
            </a:pPr>
            <a:r>
              <a:rPr lang="fr-FR" sz="1000" b="1">
                <a:solidFill>
                  <a:srgbClr val="FFFFFF"/>
                </a:solidFill>
                <a:latin typeface="Arial" pitchFamily="34" charset="0"/>
                <a:ea typeface="ヒラギノ角ゴ Pro W3"/>
                <a:cs typeface="ヒラギノ角ゴ Pro W3"/>
              </a:rPr>
              <a:t>02/10/2014 </a:t>
            </a:r>
            <a:r>
              <a:rPr lang="en-US" sz="1000" b="1">
                <a:solidFill>
                  <a:srgbClr val="969799"/>
                </a:solidFill>
                <a:latin typeface="Arial" pitchFamily="34" charset="0"/>
                <a:ea typeface="ヒラギノ角ゴ Pro W3"/>
                <a:cs typeface="ヒラギノ角ゴ Pro W3"/>
              </a:rPr>
              <a:t>PAGE </a:t>
            </a:r>
            <a:fld id="{2EAE06FC-D22C-4FD5-B331-8B080285701C}" type="slidenum">
              <a:rPr lang="en-US" sz="1000" b="1">
                <a:solidFill>
                  <a:srgbClr val="FFFFFF"/>
                </a:solidFill>
                <a:latin typeface="Arial" pitchFamily="34" charset="0"/>
                <a:ea typeface="ヒラギノ角ゴ Pro W3"/>
                <a:cs typeface="ヒラギノ角ゴ Pro W3"/>
              </a:rPr>
              <a:pPr marL="361950" indent="-361950" algn="r" eaLnBrk="0" hangingPunct="0">
                <a:buClr>
                  <a:srgbClr val="515558"/>
                </a:buClr>
                <a:buFont typeface="Arial" pitchFamily="34" charset="0"/>
                <a:buNone/>
              </a:pPr>
              <a:t>‹N°›</a:t>
            </a:fld>
            <a:endParaRPr lang="en-US" sz="1000" b="1">
              <a:solidFill>
                <a:srgbClr val="FFFFFF"/>
              </a:solidFill>
              <a:latin typeface="Arial" pitchFamily="34" charset="0"/>
              <a:ea typeface="ヒラギノ角ゴ Pro W3"/>
              <a:cs typeface="ヒラギノ角ゴ Pro W3"/>
            </a:endParaRPr>
          </a:p>
        </p:txBody>
      </p:sp>
      <p:grpSp>
        <p:nvGrpSpPr>
          <p:cNvPr id="10" name="Grouper 10"/>
          <p:cNvGrpSpPr>
            <a:grpSpLocks/>
          </p:cNvGrpSpPr>
          <p:nvPr userDrawn="1"/>
        </p:nvGrpSpPr>
        <p:grpSpPr bwMode="auto">
          <a:xfrm>
            <a:off x="0" y="1"/>
            <a:ext cx="12192000" cy="1236663"/>
            <a:chOff x="0" y="0"/>
            <a:chExt cx="9906000" cy="1236663"/>
          </a:xfrm>
        </p:grpSpPr>
        <p:grpSp>
          <p:nvGrpSpPr>
            <p:cNvPr id="11" name="Grouper 4"/>
            <p:cNvGrpSpPr>
              <a:grpSpLocks/>
            </p:cNvGrpSpPr>
            <p:nvPr userDrawn="1"/>
          </p:nvGrpSpPr>
          <p:grpSpPr bwMode="auto">
            <a:xfrm>
              <a:off x="0" y="0"/>
              <a:ext cx="9906001" cy="1236663"/>
              <a:chOff x="0" y="0"/>
              <a:chExt cx="9906001" cy="1236663"/>
            </a:xfrm>
          </p:grpSpPr>
          <p:grpSp>
            <p:nvGrpSpPr>
              <p:cNvPr id="13" name="Grouper 5"/>
              <p:cNvGrpSpPr>
                <a:grpSpLocks/>
              </p:cNvGrpSpPr>
              <p:nvPr userDrawn="1"/>
            </p:nvGrpSpPr>
            <p:grpSpPr bwMode="auto">
              <a:xfrm>
                <a:off x="0" y="0"/>
                <a:ext cx="9906001" cy="1236663"/>
                <a:chOff x="0" y="0"/>
                <a:chExt cx="9906001" cy="1236663"/>
              </a:xfrm>
            </p:grpSpPr>
            <p:pic>
              <p:nvPicPr>
                <p:cNvPr id="16" name="Picture 1031" descr="bandeau-ppt"/>
                <p:cNvPicPr>
                  <a:picLocks noChangeAspect="1" noChangeArrowheads="1"/>
                </p:cNvPicPr>
                <p:nvPr userDrawn="1"/>
              </p:nvPicPr>
              <p:blipFill>
                <a:blip r:embed="rId9" cstate="print"/>
                <a:srcRect l="76546"/>
                <a:stretch>
                  <a:fillRect/>
                </a:stretch>
              </p:blipFill>
              <p:spPr bwMode="auto">
                <a:xfrm>
                  <a:off x="7761288" y="0"/>
                  <a:ext cx="2144713" cy="1236663"/>
                </a:xfrm>
                <a:prstGeom prst="rect">
                  <a:avLst/>
                </a:prstGeom>
                <a:noFill/>
                <a:ln w="9525">
                  <a:noFill/>
                  <a:miter lim="800000"/>
                  <a:headEnd/>
                  <a:tailEnd/>
                </a:ln>
              </p:spPr>
            </p:pic>
            <p:pic>
              <p:nvPicPr>
                <p:cNvPr id="17" name="Picture 1031" descr="bandeau-ppt"/>
                <p:cNvPicPr>
                  <a:picLocks noChangeAspect="1" noChangeArrowheads="1"/>
                </p:cNvPicPr>
                <p:nvPr userDrawn="1"/>
              </p:nvPicPr>
              <p:blipFill>
                <a:blip r:embed="rId9" cstate="print"/>
                <a:srcRect l="101" r="14635"/>
                <a:stretch>
                  <a:fillRect/>
                </a:stretch>
              </p:blipFill>
              <p:spPr bwMode="auto">
                <a:xfrm>
                  <a:off x="0" y="0"/>
                  <a:ext cx="7796213" cy="1236663"/>
                </a:xfrm>
                <a:prstGeom prst="rect">
                  <a:avLst/>
                </a:prstGeom>
                <a:noFill/>
                <a:ln w="9525">
                  <a:noFill/>
                  <a:miter lim="800000"/>
                  <a:headEnd/>
                  <a:tailEnd/>
                </a:ln>
              </p:spPr>
            </p:pic>
          </p:grpSp>
          <p:sp>
            <p:nvSpPr>
              <p:cNvPr id="14" name="Rectangle 6"/>
              <p:cNvSpPr>
                <a:spLocks noChangeArrowheads="1"/>
              </p:cNvSpPr>
              <p:nvPr userDrawn="1"/>
            </p:nvSpPr>
            <p:spPr bwMode="auto">
              <a:xfrm>
                <a:off x="8652272" y="406400"/>
                <a:ext cx="698235" cy="412750"/>
              </a:xfrm>
              <a:prstGeom prst="rect">
                <a:avLst/>
              </a:prstGeom>
              <a:solidFill>
                <a:schemeClr val="bg1"/>
              </a:solidFill>
              <a:ln w="9525">
                <a:solidFill>
                  <a:schemeClr val="bg1"/>
                </a:solidFill>
                <a:round/>
                <a:headEnd/>
                <a:tailEnd/>
              </a:ln>
            </p:spPr>
            <p:txBody>
              <a:bodyPr/>
              <a:lstStyle/>
              <a:p>
                <a:pPr eaLnBrk="0" hangingPunct="0"/>
                <a:endParaRPr lang="fr-FR" altLang="fr-FR" sz="2400">
                  <a:solidFill>
                    <a:srgbClr val="000000"/>
                  </a:solidFill>
                  <a:latin typeface="Arial" pitchFamily="34" charset="0"/>
                  <a:ea typeface="MS PGothic" pitchFamily="34" charset="-128"/>
                </a:endParaRPr>
              </a:p>
            </p:txBody>
          </p:sp>
        </p:grpSp>
        <p:sp>
          <p:nvSpPr>
            <p:cNvPr id="12" name="Rectangle 11"/>
            <p:cNvSpPr>
              <a:spLocks noChangeArrowheads="1"/>
            </p:cNvSpPr>
            <p:nvPr userDrawn="1"/>
          </p:nvSpPr>
          <p:spPr bwMode="auto">
            <a:xfrm>
              <a:off x="8750300" y="733425"/>
              <a:ext cx="283766" cy="176213"/>
            </a:xfrm>
            <a:prstGeom prst="rect">
              <a:avLst/>
            </a:prstGeom>
            <a:solidFill>
              <a:schemeClr val="bg1"/>
            </a:solidFill>
            <a:ln>
              <a:noFill/>
            </a:ln>
          </p:spPr>
          <p:txBody>
            <a:bodyPr/>
            <a:lstStyle/>
            <a:p>
              <a:pPr eaLnBrk="0" hangingPunct="0"/>
              <a:endParaRPr lang="fr-FR" altLang="fr-FR" sz="2400">
                <a:solidFill>
                  <a:srgbClr val="000000"/>
                </a:solidFill>
                <a:latin typeface="Arial" pitchFamily="34" charset="0"/>
                <a:ea typeface="MS PGothic" pitchFamily="34" charset="-128"/>
              </a:endParaRPr>
            </a:p>
          </p:txBody>
        </p:sp>
      </p:grpSp>
      <p:pic>
        <p:nvPicPr>
          <p:cNvPr id="18" name="Image 14" descr="2010_Accent_CASA_Vert.png"/>
          <p:cNvPicPr>
            <a:picLocks noChangeAspect="1"/>
          </p:cNvPicPr>
          <p:nvPr userDrawn="1"/>
        </p:nvPicPr>
        <p:blipFill>
          <a:blip r:embed="rId10" cstate="print"/>
          <a:srcRect/>
          <a:stretch>
            <a:fillRect/>
          </a:stretch>
        </p:blipFill>
        <p:spPr bwMode="auto">
          <a:xfrm>
            <a:off x="10769601" y="333375"/>
            <a:ext cx="664633" cy="400050"/>
          </a:xfrm>
          <a:prstGeom prst="rect">
            <a:avLst/>
          </a:prstGeom>
          <a:noFill/>
          <a:ln w="9525">
            <a:noFill/>
            <a:miter lim="800000"/>
            <a:headEnd/>
            <a:tailEnd/>
          </a:ln>
        </p:spPr>
      </p:pic>
      <p:sp>
        <p:nvSpPr>
          <p:cNvPr id="15" name="Rectangle 1027"/>
          <p:cNvSpPr>
            <a:spLocks noGrp="1" noChangeArrowheads="1"/>
          </p:cNvSpPr>
          <p:nvPr>
            <p:ph idx="1"/>
          </p:nvPr>
        </p:nvSpPr>
        <p:spPr bwMode="auto">
          <a:xfrm>
            <a:off x="607664" y="1698625"/>
            <a:ext cx="10974753" cy="4437063"/>
          </a:xfrm>
          <a:prstGeom prst="rect">
            <a:avLst/>
          </a:prstGeom>
          <a:noFill/>
          <a:ln>
            <a:noFill/>
          </a:ln>
          <a:extLst>
            <a:ext uri="{FAA26D3D-D897-4be2-8F04-BA451C77F1D7}"/>
          </a:extLst>
        </p:spPr>
        <p:txBody>
          <a:bodyPr/>
          <a:lstStyle>
            <a:lvl1pPr marL="285750" indent="-285750">
              <a:buClr>
                <a:schemeClr val="accent4"/>
              </a:buClr>
              <a:buFont typeface="Wingdings" charset="2"/>
              <a:buChar char="Ø"/>
              <a:defRPr/>
            </a:lvl1pPr>
            <a:lvl2pPr marL="536575" indent="-268288">
              <a:defRPr/>
            </a:lvl2pPr>
            <a:lvl3pPr marL="720725" indent="-184150">
              <a:defRPr/>
            </a:lvl3pPr>
            <a:lvl4pPr marL="896938" indent="-176213">
              <a:defRPr/>
            </a:lvl4pPr>
            <a:lvl5pPr marL="1166813" indent="-269875">
              <a:defRPr/>
            </a:lvl5pPr>
          </a:lstStyle>
          <a:p>
            <a:pPr lvl="0"/>
            <a:r>
              <a:rPr lang="fr-FR" noProof="0"/>
              <a:t>Modifiez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25" name="Rectangle 1026"/>
          <p:cNvSpPr>
            <a:spLocks noGrp="1" noChangeArrowheads="1"/>
          </p:cNvSpPr>
          <p:nvPr>
            <p:ph type="ctrTitle"/>
          </p:nvPr>
        </p:nvSpPr>
        <p:spPr>
          <a:xfrm>
            <a:off x="656493" y="249769"/>
            <a:ext cx="9706708" cy="685800"/>
          </a:xfrm>
        </p:spPr>
        <p:txBody>
          <a:bodyPr/>
          <a:lstStyle>
            <a:lvl1pPr eaLnBrk="1" hangingPunct="1">
              <a:lnSpc>
                <a:spcPct val="80000"/>
              </a:lnSpc>
              <a:defRPr sz="2400">
                <a:solidFill>
                  <a:schemeClr val="accent2"/>
                </a:solidFill>
                <a:latin typeface="Arial" charset="0"/>
                <a:ea typeface="ヒラギノ角ゴ Pro W3" charset="0"/>
              </a:defRPr>
            </a:lvl1pPr>
          </a:lstStyle>
          <a:p>
            <a:pPr lvl="0"/>
            <a:r>
              <a:rPr lang="fr-FR" noProof="0"/>
              <a:t>Cliquez pour modifier le style du titre</a:t>
            </a:r>
          </a:p>
        </p:txBody>
      </p:sp>
    </p:spTree>
    <p:extLst>
      <p:ext uri="{BB962C8B-B14F-4D97-AF65-F5344CB8AC3E}">
        <p14:creationId xmlns:p14="http://schemas.microsoft.com/office/powerpoint/2010/main" val="245652281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re seul">
    <p:spTree>
      <p:nvGrpSpPr>
        <p:cNvPr id="1" name=""/>
        <p:cNvGrpSpPr/>
        <p:nvPr/>
      </p:nvGrpSpPr>
      <p:grpSpPr>
        <a:xfrm>
          <a:off x="0" y="0"/>
          <a:ext cx="0" cy="0"/>
          <a:chOff x="0" y="0"/>
          <a:chExt cx="0" cy="0"/>
        </a:xfrm>
      </p:grpSpPr>
      <p:graphicFrame>
        <p:nvGraphicFramePr>
          <p:cNvPr id="4" name="Objet 3" hidden="1">
            <a:extLst>
              <a:ext uri="{FF2B5EF4-FFF2-40B4-BE49-F238E27FC236}">
                <a16:creationId xmlns:a16="http://schemas.microsoft.com/office/drawing/2014/main" id="{C2661278-D226-4703-9DCB-931160E8E234}"/>
              </a:ext>
            </a:extLst>
          </p:cNvPr>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8435" name="Diapositive think-cell" r:id="rId4" imgW="473" imgH="470" progId="TCLayout.ActiveDocument.1">
                  <p:embed/>
                </p:oleObj>
              </mc:Choice>
              <mc:Fallback>
                <p:oleObj name="Diapositive think-cell" r:id="rId4" imgW="473" imgH="470" progId="TCLayout.ActiveDocument.1">
                  <p:embed/>
                  <p:pic>
                    <p:nvPicPr>
                      <p:cNvPr id="4" name="Objet 3" hidden="1">
                        <a:extLst>
                          <a:ext uri="{FF2B5EF4-FFF2-40B4-BE49-F238E27FC236}">
                            <a16:creationId xmlns:a16="http://schemas.microsoft.com/office/drawing/2014/main" id="{C2661278-D226-4703-9DCB-931160E8E234}"/>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hasCustomPrompt="1"/>
          </p:nvPr>
        </p:nvSpPr>
        <p:spPr>
          <a:xfrm>
            <a:off x="823979" y="116632"/>
            <a:ext cx="10744628" cy="648072"/>
          </a:xfrm>
        </p:spPr>
        <p:txBody>
          <a:bodyPr anchor="ctr" anchorCtr="0">
            <a:noAutofit/>
          </a:bodyPr>
          <a:lstStyle>
            <a:lvl1pPr algn="l" eaLnBrk="1" latinLnBrk="0" hangingPunct="1">
              <a:defRPr kumimoji="0" lang="fr-FR" sz="2000" b="0" cap="all" baseline="0">
                <a:solidFill>
                  <a:schemeClr val="tx2"/>
                </a:solidFill>
              </a:defRPr>
            </a:lvl1pPr>
          </a:lstStyle>
          <a:p>
            <a:r>
              <a:rPr kumimoji="0" lang="fr-FR"/>
              <a:t>Modifiez le style du titre</a:t>
            </a:r>
          </a:p>
        </p:txBody>
      </p:sp>
      <p:sp>
        <p:nvSpPr>
          <p:cNvPr id="11" name="Slide Number Placeholder 5"/>
          <p:cNvSpPr>
            <a:spLocks noGrp="1"/>
          </p:cNvSpPr>
          <p:nvPr>
            <p:ph type="sldNum" sz="quarter" idx="12"/>
          </p:nvPr>
        </p:nvSpPr>
        <p:spPr>
          <a:xfrm>
            <a:off x="11710526" y="6356351"/>
            <a:ext cx="422208" cy="365125"/>
          </a:xfrm>
        </p:spPr>
        <p:txBody>
          <a:bodyPr/>
          <a:lstStyle/>
          <a:p>
            <a:fld id="{33D6E5A2-EC83-451F-A719-9AC1370DD5CF}" type="slidenum">
              <a:pPr/>
              <a:t>‹N°›</a:t>
            </a:fld>
            <a:endParaRPr kumimoji="0" lang="fr-FR"/>
          </a:p>
        </p:txBody>
      </p:sp>
      <p:pic>
        <p:nvPicPr>
          <p:cNvPr id="10" name="Picture 9">
            <a:extLst>
              <a:ext uri="{FF2B5EF4-FFF2-40B4-BE49-F238E27FC236}">
                <a16:creationId xmlns:a16="http://schemas.microsoft.com/office/drawing/2014/main" id="{937CDF68-EF6E-4002-B06E-1258736D5E04}"/>
              </a:ext>
            </a:extLst>
          </p:cNvPr>
          <p:cNvPicPr>
            <a:picLocks noChangeAspect="1"/>
          </p:cNvPicPr>
          <p:nvPr userDrawn="1"/>
        </p:nvPicPr>
        <p:blipFill rotWithShape="1">
          <a:blip r:embed="rId6" cstate="screen">
            <a:duotone>
              <a:schemeClr val="accent1">
                <a:shade val="45000"/>
                <a:satMod val="135000"/>
              </a:schemeClr>
              <a:prstClr val="white"/>
            </a:duotone>
            <a:extLst>
              <a:ext uri="{28A0092B-C50C-407E-A947-70E740481C1C}">
                <a14:useLocalDpi xmlns:a14="http://schemas.microsoft.com/office/drawing/2010/main" val="0"/>
              </a:ext>
            </a:extLst>
          </a:blip>
          <a:srcRect/>
          <a:stretch/>
        </p:blipFill>
        <p:spPr>
          <a:xfrm>
            <a:off x="-15807" y="3"/>
            <a:ext cx="422208" cy="6857997"/>
          </a:xfrm>
          <a:prstGeom prst="rect">
            <a:avLst/>
          </a:prstGeom>
        </p:spPr>
      </p:pic>
      <p:pic>
        <p:nvPicPr>
          <p:cNvPr id="12" name="Image 4">
            <a:extLst>
              <a:ext uri="{FF2B5EF4-FFF2-40B4-BE49-F238E27FC236}">
                <a16:creationId xmlns:a16="http://schemas.microsoft.com/office/drawing/2014/main" id="{5EAB39CA-71F7-4874-93B6-D773A47F5033}"/>
              </a:ext>
            </a:extLst>
          </p:cNvPr>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83388" y="6503459"/>
            <a:ext cx="223817" cy="288032"/>
          </a:xfrm>
          <a:prstGeom prst="rect">
            <a:avLst/>
          </a:prstGeom>
        </p:spPr>
      </p:pic>
    </p:spTree>
    <p:extLst>
      <p:ext uri="{BB962C8B-B14F-4D97-AF65-F5344CB8AC3E}">
        <p14:creationId xmlns:p14="http://schemas.microsoft.com/office/powerpoint/2010/main" val="142691398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1_Titre et contenu">
    <p:spTree>
      <p:nvGrpSpPr>
        <p:cNvPr id="1" name=""/>
        <p:cNvGrpSpPr/>
        <p:nvPr/>
      </p:nvGrpSpPr>
      <p:grpSpPr>
        <a:xfrm>
          <a:off x="0" y="0"/>
          <a:ext cx="0" cy="0"/>
          <a:chOff x="0" y="0"/>
          <a:chExt cx="0" cy="0"/>
        </a:xfrm>
      </p:grpSpPr>
      <p:graphicFrame>
        <p:nvGraphicFramePr>
          <p:cNvPr id="4" name="Objet 3" hidden="1">
            <a:extLst>
              <a:ext uri="{FF2B5EF4-FFF2-40B4-BE49-F238E27FC236}">
                <a16:creationId xmlns:a16="http://schemas.microsoft.com/office/drawing/2014/main" id="{C2661278-D226-4703-9DCB-931160E8E234}"/>
              </a:ext>
            </a:extLst>
          </p:cNvPr>
          <p:cNvGraphicFramePr>
            <a:graphicFrameLocks noChangeAspect="1"/>
          </p:cNvGraphicFramePr>
          <p:nvPr userDrawn="1">
            <p:custDataLst>
              <p:tags r:id="rId2"/>
            </p:custDataLst>
            <p:extLst>
              <p:ext uri="{D42A27DB-BD31-4B8C-83A1-F6EECF244321}">
                <p14:modId xmlns:p14="http://schemas.microsoft.com/office/powerpoint/2010/main" val="386050916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9459" name="Diapositive think-cell" r:id="rId4" imgW="473" imgH="470" progId="TCLayout.ActiveDocument.1">
                  <p:embed/>
                </p:oleObj>
              </mc:Choice>
              <mc:Fallback>
                <p:oleObj name="Diapositive think-cell" r:id="rId4" imgW="473" imgH="470" progId="TCLayout.ActiveDocument.1">
                  <p:embed/>
                  <p:pic>
                    <p:nvPicPr>
                      <p:cNvPr id="4" name="Objet 3" hidden="1">
                        <a:extLst>
                          <a:ext uri="{FF2B5EF4-FFF2-40B4-BE49-F238E27FC236}">
                            <a16:creationId xmlns:a16="http://schemas.microsoft.com/office/drawing/2014/main" id="{C2661278-D226-4703-9DCB-931160E8E234}"/>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hasCustomPrompt="1"/>
          </p:nvPr>
        </p:nvSpPr>
        <p:spPr>
          <a:xfrm>
            <a:off x="823979" y="116632"/>
            <a:ext cx="10744628" cy="648072"/>
          </a:xfrm>
        </p:spPr>
        <p:txBody>
          <a:bodyPr vert="horz" lIns="91440" tIns="45720" rIns="91440" bIns="45720" rtlCol="0" anchor="ctr" anchorCtr="0">
            <a:noAutofit/>
          </a:bodyPr>
          <a:lstStyle>
            <a:lvl1pPr>
              <a:defRPr lang="fr-FR" sz="2000" b="0" cap="all" baseline="0" dirty="0">
                <a:solidFill>
                  <a:schemeClr val="tx2"/>
                </a:solidFill>
              </a:defRPr>
            </a:lvl1pPr>
          </a:lstStyle>
          <a:p>
            <a:pPr lvl="0"/>
            <a:r>
              <a:rPr kumimoji="0" lang="fr-FR"/>
              <a:t>Modifiez le style du titre</a:t>
            </a:r>
          </a:p>
        </p:txBody>
      </p:sp>
      <p:sp>
        <p:nvSpPr>
          <p:cNvPr id="3" name="Content Placeholder 2"/>
          <p:cNvSpPr>
            <a:spLocks noGrp="1"/>
          </p:cNvSpPr>
          <p:nvPr>
            <p:ph idx="1"/>
          </p:nvPr>
        </p:nvSpPr>
        <p:spPr>
          <a:xfrm>
            <a:off x="815413" y="1596413"/>
            <a:ext cx="10753194" cy="4297363"/>
          </a:xfrm>
        </p:spPr>
        <p:txBody>
          <a:bodyPr vert="horz" lIns="91440" tIns="45720" rIns="91440" bIns="45720" rtlCol="0">
            <a:normAutofit/>
          </a:bodyPr>
          <a:lstStyle>
            <a:lvl1pPr>
              <a:defRPr lang="fr-FR" sz="1400" dirty="0"/>
            </a:lvl1pPr>
            <a:lvl2pPr>
              <a:defRPr lang="fr-FR" sz="1400" dirty="0"/>
            </a:lvl2pPr>
            <a:lvl3pPr>
              <a:defRPr lang="fr-FR" sz="1400" dirty="0"/>
            </a:lvl3pPr>
            <a:lvl4pPr>
              <a:defRPr lang="fr-FR" sz="1400" dirty="0"/>
            </a:lvl4pPr>
            <a:lvl5pPr>
              <a:defRPr sz="1400" dirty="0"/>
            </a:lvl5pPr>
          </a:lstStyle>
          <a:p>
            <a:pPr marL="174625" lvl="0" indent="-174625">
              <a:buClr>
                <a:schemeClr val="tx2"/>
              </a:buClr>
              <a:buFont typeface="Calibri" panose="020F0502020204030204" pitchFamily="34" charset="0"/>
              <a:buChar char="›"/>
            </a:pPr>
            <a:r>
              <a:rPr lang="fr-FR"/>
              <a:t>Modifier les styles du texte du masque</a:t>
            </a:r>
          </a:p>
          <a:p>
            <a:pPr marL="538163" lvl="1" indent="-165100">
              <a:buChar char="•"/>
            </a:pPr>
            <a:r>
              <a:rPr lang="fr-FR"/>
              <a:t>Deuxième niveau</a:t>
            </a:r>
          </a:p>
          <a:p>
            <a:pPr marL="985838" lvl="2" indent="-165100">
              <a:buClr>
                <a:schemeClr val="accent6"/>
              </a:buClr>
              <a:buFont typeface="Wingdings" panose="05000000000000000000" pitchFamily="2" charset="2"/>
              <a:buChar char="§"/>
            </a:pPr>
            <a:r>
              <a:rPr lang="fr-FR"/>
              <a:t>Troisième niveau</a:t>
            </a:r>
          </a:p>
          <a:p>
            <a:pPr marL="1524000" lvl="3">
              <a:buFont typeface="Calibri" panose="020F0502020204030204" pitchFamily="34" charset="0"/>
              <a:buChar char="&gt;"/>
            </a:pPr>
            <a:r>
              <a:rPr lang="fr-FR"/>
              <a:t>Quatrième niveau</a:t>
            </a:r>
          </a:p>
          <a:p>
            <a:pPr marL="1971675" lvl="4">
              <a:buFont typeface="Courier New" panose="02070309020205020404" pitchFamily="49" charset="0"/>
              <a:buChar char="o"/>
            </a:pPr>
            <a:r>
              <a:rPr lang="fr-FR"/>
              <a:t>Cinquième niveau</a:t>
            </a:r>
            <a:endParaRPr/>
          </a:p>
        </p:txBody>
      </p:sp>
      <p:cxnSp>
        <p:nvCxnSpPr>
          <p:cNvPr id="7" name="Connecteur droit 6"/>
          <p:cNvCxnSpPr/>
          <p:nvPr userDrawn="1"/>
        </p:nvCxnSpPr>
        <p:spPr>
          <a:xfrm>
            <a:off x="815413" y="764704"/>
            <a:ext cx="10753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12"/>
          </p:nvPr>
        </p:nvSpPr>
        <p:spPr>
          <a:xfrm>
            <a:off x="11710526" y="6356351"/>
            <a:ext cx="422208" cy="365125"/>
          </a:xfrm>
        </p:spPr>
        <p:txBody>
          <a:bodyPr/>
          <a:lstStyle/>
          <a:p>
            <a:fld id="{33D6E5A2-EC83-451F-A719-9AC1370DD5CF}" type="slidenum">
              <a:pPr/>
              <a:t>‹N°›</a:t>
            </a:fld>
            <a:endParaRPr kumimoji="0" lang="fr-FR"/>
          </a:p>
        </p:txBody>
      </p:sp>
      <p:pic>
        <p:nvPicPr>
          <p:cNvPr id="10" name="Picture 9">
            <a:extLst>
              <a:ext uri="{FF2B5EF4-FFF2-40B4-BE49-F238E27FC236}">
                <a16:creationId xmlns:a16="http://schemas.microsoft.com/office/drawing/2014/main" id="{8DCB183B-1927-4E64-B2A2-4F501584090B}"/>
              </a:ext>
            </a:extLst>
          </p:cNvPr>
          <p:cNvPicPr>
            <a:picLocks noChangeAspect="1"/>
          </p:cNvPicPr>
          <p:nvPr userDrawn="1"/>
        </p:nvPicPr>
        <p:blipFill rotWithShape="1">
          <a:blip r:embed="rId6" cstate="screen">
            <a:duotone>
              <a:schemeClr val="accent1">
                <a:shade val="45000"/>
                <a:satMod val="135000"/>
              </a:schemeClr>
              <a:prstClr val="white"/>
            </a:duotone>
            <a:extLst>
              <a:ext uri="{28A0092B-C50C-407E-A947-70E740481C1C}">
                <a14:useLocalDpi xmlns:a14="http://schemas.microsoft.com/office/drawing/2010/main" val="0"/>
              </a:ext>
            </a:extLst>
          </a:blip>
          <a:srcRect/>
          <a:stretch/>
        </p:blipFill>
        <p:spPr>
          <a:xfrm>
            <a:off x="0" y="0"/>
            <a:ext cx="422208" cy="6857997"/>
          </a:xfrm>
          <a:prstGeom prst="rect">
            <a:avLst/>
          </a:prstGeom>
        </p:spPr>
      </p:pic>
      <p:pic>
        <p:nvPicPr>
          <p:cNvPr id="12" name="Image 4">
            <a:extLst>
              <a:ext uri="{FF2B5EF4-FFF2-40B4-BE49-F238E27FC236}">
                <a16:creationId xmlns:a16="http://schemas.microsoft.com/office/drawing/2014/main" id="{0DE4A38C-65AD-48A4-B406-54B712E4C471}"/>
              </a:ext>
            </a:extLst>
          </p:cNvPr>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99195" y="6437195"/>
            <a:ext cx="223817" cy="288032"/>
          </a:xfrm>
          <a:prstGeom prst="rect">
            <a:avLst/>
          </a:prstGeom>
        </p:spPr>
      </p:pic>
    </p:spTree>
    <p:extLst>
      <p:ext uri="{BB962C8B-B14F-4D97-AF65-F5344CB8AC3E}">
        <p14:creationId xmlns:p14="http://schemas.microsoft.com/office/powerpoint/2010/main" val="3128536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troduction">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454400" y="2132857"/>
            <a:ext cx="8240299" cy="1470025"/>
          </a:xfrm>
        </p:spPr>
        <p:txBody>
          <a:bodyPr vert="horz" lIns="91440" tIns="45720" rIns="91440" bIns="45720" rtlCol="0" anchor="ctr" anchorCtr="0">
            <a:noAutofit/>
          </a:bodyPr>
          <a:lstStyle>
            <a:lvl1pPr algn="r">
              <a:defRPr lang="fr-FR" sz="4800" b="0" cap="all" baseline="0">
                <a:solidFill>
                  <a:srgbClr val="0B4D92"/>
                </a:solidFill>
              </a:defRPr>
            </a:lvl1pPr>
          </a:lstStyle>
          <a:p>
            <a:pPr lvl="0"/>
            <a:r>
              <a:rPr kumimoji="0" lang="fr-FR"/>
              <a:t>Modifiez le style du titre</a:t>
            </a:r>
          </a:p>
        </p:txBody>
      </p:sp>
      <p:sp>
        <p:nvSpPr>
          <p:cNvPr id="3" name="Subtitle 2"/>
          <p:cNvSpPr>
            <a:spLocks noGrp="1"/>
          </p:cNvSpPr>
          <p:nvPr>
            <p:ph type="subTitle" idx="1" hasCustomPrompt="1"/>
          </p:nvPr>
        </p:nvSpPr>
        <p:spPr>
          <a:xfrm>
            <a:off x="5283200" y="4038600"/>
            <a:ext cx="6363371" cy="990600"/>
          </a:xfrm>
        </p:spPr>
        <p:txBody>
          <a:bodyPr anchor="ctr">
            <a:normAutofit/>
          </a:bodyPr>
          <a:lstStyle>
            <a:lvl1pPr marL="0" indent="0" algn="r" eaLnBrk="1" latinLnBrk="0" hangingPunct="1">
              <a:buNone/>
              <a:defRPr kumimoji="0" lang="fr-FR" sz="2400" b="0" i="1">
                <a:solidFill>
                  <a:schemeClr val="accent6"/>
                </a:solidFill>
                <a:latin typeface="+mn-lt"/>
              </a:defRPr>
            </a:lvl1pPr>
            <a:lvl2pPr marL="457200" indent="0" algn="ctr" eaLnBrk="1" latinLnBrk="0" hangingPunct="1">
              <a:buNone/>
              <a:defRPr kumimoji="0" lang="fr-FR">
                <a:solidFill>
                  <a:schemeClr val="tx1">
                    <a:tint val="75000"/>
                  </a:schemeClr>
                </a:solidFill>
              </a:defRPr>
            </a:lvl2pPr>
            <a:lvl3pPr marL="914400" indent="0" algn="ctr" eaLnBrk="1" latinLnBrk="0" hangingPunct="1">
              <a:buNone/>
              <a:defRPr kumimoji="0" lang="fr-FR">
                <a:solidFill>
                  <a:schemeClr val="tx1">
                    <a:tint val="75000"/>
                  </a:schemeClr>
                </a:solidFill>
              </a:defRPr>
            </a:lvl3pPr>
            <a:lvl4pPr marL="1371600" indent="0" algn="ctr" eaLnBrk="1" latinLnBrk="0" hangingPunct="1">
              <a:buNone/>
              <a:defRPr kumimoji="0" lang="fr-FR">
                <a:solidFill>
                  <a:schemeClr val="tx1">
                    <a:tint val="75000"/>
                  </a:schemeClr>
                </a:solidFill>
              </a:defRPr>
            </a:lvl4pPr>
            <a:lvl5pPr marL="1828800" indent="0" algn="ctr" eaLnBrk="1" latinLnBrk="0" hangingPunct="1">
              <a:buNone/>
              <a:defRPr kumimoji="0" lang="fr-FR">
                <a:solidFill>
                  <a:schemeClr val="tx1">
                    <a:tint val="75000"/>
                  </a:schemeClr>
                </a:solidFill>
              </a:defRPr>
            </a:lvl5pPr>
            <a:lvl6pPr marL="2286000" indent="0" algn="ctr" eaLnBrk="1" latinLnBrk="0" hangingPunct="1">
              <a:buNone/>
              <a:defRPr kumimoji="0" lang="fr-FR">
                <a:solidFill>
                  <a:schemeClr val="tx1">
                    <a:tint val="75000"/>
                  </a:schemeClr>
                </a:solidFill>
              </a:defRPr>
            </a:lvl6pPr>
            <a:lvl7pPr marL="2743200" indent="0" algn="ctr" eaLnBrk="1" latinLnBrk="0" hangingPunct="1">
              <a:buNone/>
              <a:defRPr kumimoji="0" lang="fr-FR">
                <a:solidFill>
                  <a:schemeClr val="tx1">
                    <a:tint val="75000"/>
                  </a:schemeClr>
                </a:solidFill>
              </a:defRPr>
            </a:lvl7pPr>
            <a:lvl8pPr marL="3200400" indent="0" algn="ctr" eaLnBrk="1" latinLnBrk="0" hangingPunct="1">
              <a:buNone/>
              <a:defRPr kumimoji="0" lang="fr-FR">
                <a:solidFill>
                  <a:schemeClr val="tx1">
                    <a:tint val="75000"/>
                  </a:schemeClr>
                </a:solidFill>
              </a:defRPr>
            </a:lvl8pPr>
            <a:lvl9pPr marL="3657600" indent="0" algn="ctr" eaLnBrk="1" latinLnBrk="0" hangingPunct="1">
              <a:buNone/>
              <a:defRPr kumimoji="0" lang="fr-FR">
                <a:solidFill>
                  <a:schemeClr val="tx1">
                    <a:tint val="75000"/>
                  </a:schemeClr>
                </a:solidFill>
              </a:defRPr>
            </a:lvl9pPr>
          </a:lstStyle>
          <a:p>
            <a:pPr eaLnBrk="1" latinLnBrk="0" hangingPunct="1"/>
            <a:r>
              <a:rPr lang="fr-FR"/>
              <a:t>Modifier le style des sous-titres du masque</a:t>
            </a:r>
            <a:endParaRPr/>
          </a:p>
        </p:txBody>
      </p:sp>
      <p:pic>
        <p:nvPicPr>
          <p:cNvPr id="7" name="Picture 6"/>
          <p:cNvPicPr>
            <a:picLocks noChangeAspect="1"/>
          </p:cNvPicPr>
          <p:nvPr userDrawn="1"/>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15808" y="0"/>
            <a:ext cx="1967541" cy="6885384"/>
          </a:xfrm>
          <a:prstGeom prst="rect">
            <a:avLst/>
          </a:prstGeom>
        </p:spPr>
      </p:pic>
      <p:pic>
        <p:nvPicPr>
          <p:cNvPr id="5" name="Image 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31371" y="2132856"/>
            <a:ext cx="1272141" cy="1637129"/>
          </a:xfrm>
          <a:prstGeom prst="rect">
            <a:avLst/>
          </a:prstGeom>
        </p:spPr>
      </p:pic>
    </p:spTree>
    <p:extLst>
      <p:ext uri="{BB962C8B-B14F-4D97-AF65-F5344CB8AC3E}">
        <p14:creationId xmlns:p14="http://schemas.microsoft.com/office/powerpoint/2010/main" val="3351528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Interacalaire">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a16="http://schemas.microsoft.com/office/drawing/2014/main" id="{C2661278-D226-4703-9DCB-931160E8E234}"/>
              </a:ext>
            </a:extLst>
          </p:cNvPr>
          <p:cNvGraphicFramePr>
            <a:graphicFrameLocks noChangeAspect="1"/>
          </p:cNvGraphicFramePr>
          <p:nvPr userDrawn="1">
            <p:custDataLst>
              <p:tags r:id="rId2"/>
            </p:custDataLst>
            <p:extLst>
              <p:ext uri="{D42A27DB-BD31-4B8C-83A1-F6EECF244321}">
                <p14:modId xmlns:p14="http://schemas.microsoft.com/office/powerpoint/2010/main" val="242045840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219" name="Diapositive think-cell" r:id="rId4" imgW="473" imgH="470" progId="TCLayout.ActiveDocument.1">
                  <p:embed/>
                </p:oleObj>
              </mc:Choice>
              <mc:Fallback>
                <p:oleObj name="Diapositive think-cell" r:id="rId4" imgW="473" imgH="470" progId="TCLayout.ActiveDocument.1">
                  <p:embed/>
                  <p:pic>
                    <p:nvPicPr>
                      <p:cNvPr id="4" name="Objet 3" hidden="1">
                        <a:extLst>
                          <a:ext uri="{FF2B5EF4-FFF2-40B4-BE49-F238E27FC236}">
                            <a16:creationId xmlns:a16="http://schemas.microsoft.com/office/drawing/2014/main" id="{C2661278-D226-4703-9DCB-931160E8E234}"/>
                          </a:ext>
                        </a:extLst>
                      </p:cNvPr>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hasCustomPrompt="1"/>
          </p:nvPr>
        </p:nvSpPr>
        <p:spPr>
          <a:xfrm>
            <a:off x="2980023" y="2610436"/>
            <a:ext cx="6231954" cy="1637128"/>
          </a:xfrm>
          <a:ln w="19050">
            <a:solidFill>
              <a:schemeClr val="tx2"/>
            </a:solidFill>
          </a:ln>
        </p:spPr>
        <p:txBody>
          <a:bodyPr anchor="ctr" anchorCtr="0">
            <a:noAutofit/>
          </a:bodyPr>
          <a:lstStyle>
            <a:lvl1pPr algn="ctr" eaLnBrk="1" latinLnBrk="0" hangingPunct="1">
              <a:defRPr kumimoji="0" lang="fr-FR" sz="3600" b="0" cap="all" baseline="0">
                <a:solidFill>
                  <a:schemeClr val="tx2"/>
                </a:solidFill>
              </a:defRPr>
            </a:lvl1pPr>
          </a:lstStyle>
          <a:p>
            <a:r>
              <a:rPr kumimoji="0" lang="fr-FR"/>
              <a:t>Modifiez le style du titre</a:t>
            </a:r>
          </a:p>
        </p:txBody>
      </p:sp>
      <p:pic>
        <p:nvPicPr>
          <p:cNvPr id="9" name="Image 4">
            <a:extLst>
              <a:ext uri="{FF2B5EF4-FFF2-40B4-BE49-F238E27FC236}">
                <a16:creationId xmlns:a16="http://schemas.microsoft.com/office/drawing/2014/main" id="{6805C2E1-8AED-465E-95CB-982FD0C24DEE}"/>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205912" y="197436"/>
            <a:ext cx="668965" cy="860897"/>
          </a:xfrm>
          <a:prstGeom prst="rect">
            <a:avLst/>
          </a:prstGeom>
        </p:spPr>
      </p:pic>
    </p:spTree>
    <p:extLst>
      <p:ext uri="{BB962C8B-B14F-4D97-AF65-F5344CB8AC3E}">
        <p14:creationId xmlns:p14="http://schemas.microsoft.com/office/powerpoint/2010/main" val="870510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oleObject" Target="../embeddings/oleObject1.bin"/><Relationship Id="rId5" Type="http://schemas.openxmlformats.org/officeDocument/2006/relationships/slideLayout" Target="../slideLayouts/slideLayout5.xml"/><Relationship Id="rId10" Type="http://schemas.openxmlformats.org/officeDocument/2006/relationships/tags" Target="../tags/tag1.xml"/><Relationship Id="rId4" Type="http://schemas.openxmlformats.org/officeDocument/2006/relationships/slideLayout" Target="../slideLayouts/slideLayout4.xml"/><Relationship Id="rId9" Type="http://schemas.openxmlformats.org/officeDocument/2006/relationships/vmlDrawing" Target="../drawings/vmlDrawing1.vml"/></Relationships>
</file>

<file path=ppt/slideMasters/_rels/slideMaster2.xml.rels><?xml version="1.0" encoding="UTF-8" standalone="yes"?>
<Relationships xmlns="http://schemas.openxmlformats.org/package/2006/relationships"><Relationship Id="rId8" Type="http://schemas.openxmlformats.org/officeDocument/2006/relationships/vmlDrawing" Target="../drawings/vmlDrawing8.vml"/><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image" Target="../media/image1.emf"/><Relationship Id="rId5" Type="http://schemas.openxmlformats.org/officeDocument/2006/relationships/slideLayout" Target="../slideLayouts/slideLayout12.xml"/><Relationship Id="rId10" Type="http://schemas.openxmlformats.org/officeDocument/2006/relationships/oleObject" Target="../embeddings/oleObject8.bin"/><Relationship Id="rId4" Type="http://schemas.openxmlformats.org/officeDocument/2006/relationships/slideLayout" Target="../slideLayouts/slideLayout11.xml"/><Relationship Id="rId9" Type="http://schemas.openxmlformats.org/officeDocument/2006/relationships/tags" Target="../tags/tag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10" Type="http://schemas.openxmlformats.org/officeDocument/2006/relationships/slideLayout" Target="../slideLayouts/slideLayout40.xml"/><Relationship Id="rId19" Type="http://schemas.openxmlformats.org/officeDocument/2006/relationships/theme" Target="../theme/theme4.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19" Type="http://schemas.openxmlformats.org/officeDocument/2006/relationships/image" Target="../media/image15.png"/><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_rels/slideMaster6.xml.rels><?xml version="1.0" encoding="UTF-8" standalone="yes"?>
<Relationships xmlns="http://schemas.openxmlformats.org/package/2006/relationships"><Relationship Id="rId8" Type="http://schemas.openxmlformats.org/officeDocument/2006/relationships/vmlDrawing" Target="../drawings/vmlDrawing14.vml"/><Relationship Id="rId3" Type="http://schemas.openxmlformats.org/officeDocument/2006/relationships/slideLayout" Target="../slideLayouts/slideLayout68.xml"/><Relationship Id="rId7" Type="http://schemas.openxmlformats.org/officeDocument/2006/relationships/theme" Target="../theme/theme6.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image" Target="../media/image1.emf"/><Relationship Id="rId5" Type="http://schemas.openxmlformats.org/officeDocument/2006/relationships/slideLayout" Target="../slideLayouts/slideLayout70.xml"/><Relationship Id="rId10" Type="http://schemas.openxmlformats.org/officeDocument/2006/relationships/oleObject" Target="../embeddings/oleObject13.bin"/><Relationship Id="rId4" Type="http://schemas.openxmlformats.org/officeDocument/2006/relationships/slideLayout" Target="../slideLayouts/slideLayout69.xml"/><Relationship Id="rId9" Type="http://schemas.openxmlformats.org/officeDocument/2006/relationships/tags" Target="../tags/tag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a16="http://schemas.microsoft.com/office/drawing/2014/main" id="{59617F35-5312-4EBB-A8E1-C6E640B074B5}"/>
              </a:ext>
            </a:extLst>
          </p:cNvPr>
          <p:cNvGraphicFramePr>
            <a:graphicFrameLocks noChangeAspect="1"/>
          </p:cNvGraphicFramePr>
          <p:nvPr userDrawn="1">
            <p:custDataLst>
              <p:tags r:id="rId10"/>
            </p:custDataLst>
            <p:extLst>
              <p:ext uri="{D42A27DB-BD31-4B8C-83A1-F6EECF244321}">
                <p14:modId xmlns:p14="http://schemas.microsoft.com/office/powerpoint/2010/main" val="388793049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27" name="Diapositive think-cell" r:id="rId11" imgW="473" imgH="470" progId="TCLayout.ActiveDocument.1">
                  <p:embed/>
                </p:oleObj>
              </mc:Choice>
              <mc:Fallback>
                <p:oleObj name="Diapositive think-cell" r:id="rId11" imgW="473" imgH="470" progId="TCLayout.ActiveDocument.1">
                  <p:embed/>
                  <p:pic>
                    <p:nvPicPr>
                      <p:cNvPr id="4" name="Objet 3" hidden="1">
                        <a:extLst>
                          <a:ext uri="{FF2B5EF4-FFF2-40B4-BE49-F238E27FC236}">
                            <a16:creationId xmlns:a16="http://schemas.microsoft.com/office/drawing/2014/main" id="{59617F35-5312-4EBB-A8E1-C6E640B074B5}"/>
                          </a:ext>
                        </a:extLst>
                      </p:cNvPr>
                      <p:cNvPicPr/>
                      <p:nvPr/>
                    </p:nvPicPr>
                    <p:blipFill>
                      <a:blip r:embed="rId12"/>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815413" y="274638"/>
            <a:ext cx="10769600" cy="1143000"/>
          </a:xfrm>
          <a:prstGeom prst="rect">
            <a:avLst/>
          </a:prstGeom>
        </p:spPr>
        <p:txBody>
          <a:bodyPr vert="horz" lIns="91440" tIns="45720" rIns="91440" bIns="45720" rtlCol="0" anchor="ctr">
            <a:normAutofit/>
          </a:bodyPr>
          <a:lstStyle/>
          <a:p>
            <a:pPr eaLnBrk="1" latinLnBrk="0" hangingPunct="1"/>
            <a:r>
              <a:rPr kumimoji="0" lang="fr-FR"/>
              <a:t>Modifiez le style du titre</a:t>
            </a:r>
            <a:endParaRPr kumimoji="0" lang="en-US"/>
          </a:p>
        </p:txBody>
      </p:sp>
      <p:sp>
        <p:nvSpPr>
          <p:cNvPr id="3" name="Text Placeholder 2"/>
          <p:cNvSpPr>
            <a:spLocks noGrp="1"/>
          </p:cNvSpPr>
          <p:nvPr>
            <p:ph type="body" idx="1"/>
          </p:nvPr>
        </p:nvSpPr>
        <p:spPr>
          <a:xfrm>
            <a:off x="815413" y="1600201"/>
            <a:ext cx="10769600" cy="4525963"/>
          </a:xfrm>
          <a:prstGeom prst="rect">
            <a:avLst/>
          </a:prstGeom>
        </p:spPr>
        <p:txBody>
          <a:bodyPr vert="horz" lIns="91440" tIns="45720" rIns="91440" bIns="45720" rtlCol="0">
            <a:normAutofit/>
          </a:bodyPr>
          <a:lstStyle/>
          <a:p>
            <a:pPr lvl="0" eaLnBrk="1" latinLnBrk="0" hangingPunct="1"/>
            <a:r>
              <a:rPr kumimoji="0" lang="fr-FR"/>
              <a:t>Modifiez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
        <p:nvSpPr>
          <p:cNvPr id="6" name="Slide Number Placeholder 5"/>
          <p:cNvSpPr>
            <a:spLocks noGrp="1"/>
          </p:cNvSpPr>
          <p:nvPr>
            <p:ph type="sldNum" sz="quarter" idx="4"/>
          </p:nvPr>
        </p:nvSpPr>
        <p:spPr>
          <a:xfrm>
            <a:off x="11715252" y="6356351"/>
            <a:ext cx="409014" cy="365125"/>
          </a:xfrm>
          <a:prstGeom prst="rect">
            <a:avLst/>
          </a:prstGeom>
        </p:spPr>
        <p:txBody>
          <a:bodyPr vert="horz" lIns="91440" tIns="45720" rIns="91440" bIns="45720" rtlCol="0" anchor="ctr"/>
          <a:lstStyle>
            <a:lvl1pPr algn="r" eaLnBrk="1" latinLnBrk="0" hangingPunct="1">
              <a:defRPr kumimoji="0" lang="fr-FR" sz="1200">
                <a:solidFill>
                  <a:schemeClr val="tx1">
                    <a:tint val="75000"/>
                  </a:schemeClr>
                </a:solidFill>
              </a:defRPr>
            </a:lvl1pPr>
          </a:lstStyle>
          <a:p>
            <a:fld id="{33D6E5A2-EC83-451F-A719-9AC1370DD5CF}" type="slidenum">
              <a:pPr/>
              <a:t>‹N°›</a:t>
            </a:fld>
            <a:endParaRPr kumimoji="0" lang="fr-FR"/>
          </a:p>
        </p:txBody>
      </p:sp>
      <p:sp>
        <p:nvSpPr>
          <p:cNvPr id="8" name="Espace réservé du contenu 15"/>
          <p:cNvSpPr txBox="1">
            <a:spLocks/>
          </p:cNvSpPr>
          <p:nvPr/>
        </p:nvSpPr>
        <p:spPr>
          <a:xfrm>
            <a:off x="815414" y="6309321"/>
            <a:ext cx="10849205" cy="360363"/>
          </a:xfrm>
          <a:prstGeom prst="rect">
            <a:avLst/>
          </a:prstGeom>
        </p:spPr>
        <p:txBody>
          <a:bodyPr>
            <a:noAutofit/>
          </a:bodyPr>
          <a:lstStyle>
            <a:lvl1pPr marL="0" indent="0" algn="r" defTabSz="914400" rtl="0" eaLnBrk="1" latinLnBrk="0" hangingPunct="1">
              <a:spcBef>
                <a:spcPct val="20000"/>
              </a:spcBef>
              <a:buFont typeface="Arial" pitchFamily="34" charset="0"/>
              <a:buNone/>
              <a:defRPr kumimoji="0" lang="fr-FR" sz="2000" kern="1200" baseline="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fr-F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fr-F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fr-F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9pPr>
          </a:lstStyle>
          <a:p>
            <a:pPr algn="ctr"/>
            <a:r>
              <a:rPr lang="fr-FR" sz="1600" err="1"/>
              <a:t>Cnaf</a:t>
            </a:r>
            <a:r>
              <a:rPr lang="fr-FR" sz="1600"/>
              <a:t> </a:t>
            </a:r>
            <a:r>
              <a:rPr lang="fr-FR" sz="1600" err="1"/>
              <a:t>Dsi</a:t>
            </a:r>
            <a:r>
              <a:rPr lang="fr-FR" sz="1600"/>
              <a:t> - Mission/Direction... </a:t>
            </a:r>
          </a:p>
          <a:p>
            <a:pPr algn="ctr"/>
            <a:r>
              <a:rPr lang="fr-FR" sz="1100" i="1">
                <a:solidFill>
                  <a:schemeClr val="tx1"/>
                </a:solidFill>
              </a:rPr>
              <a:t>(aller dans « affichage » / « masque des diapo » - compléter le texte sur la</a:t>
            </a:r>
            <a:r>
              <a:rPr lang="fr-FR" sz="1100" i="1" baseline="0">
                <a:solidFill>
                  <a:schemeClr val="tx1"/>
                </a:solidFill>
              </a:rPr>
              <a:t> diapo 1 puis « désactiver le mode masque »</a:t>
            </a:r>
            <a:r>
              <a:rPr lang="fr-FR" sz="1100" i="1">
                <a:solidFill>
                  <a:schemeClr val="tx1"/>
                </a:solidFill>
              </a:rPr>
              <a:t>)</a:t>
            </a:r>
          </a:p>
        </p:txBody>
      </p:sp>
    </p:spTree>
    <p:extLst>
      <p:ext uri="{BB962C8B-B14F-4D97-AF65-F5344CB8AC3E}">
        <p14:creationId xmlns:p14="http://schemas.microsoft.com/office/powerpoint/2010/main" val="1933433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6" r:id="rId4"/>
    <p:sldLayoutId id="2147483769" r:id="rId5"/>
    <p:sldLayoutId id="2147483664" r:id="rId6"/>
    <p:sldLayoutId id="2147483678" r:id="rId7"/>
  </p:sldLayoutIdLst>
  <p:hf hdr="0" ftr="0" dt="0"/>
  <p:txStyles>
    <p:titleStyle>
      <a:lvl1pPr algn="l" defTabSz="914400" rtl="0" eaLnBrk="1" latinLnBrk="0" hangingPunct="1">
        <a:spcBef>
          <a:spcPct val="0"/>
        </a:spcBef>
        <a:buNone/>
        <a:defRPr kumimoji="0" lang="fr-F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0" lang="fr-F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fr-F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fr-F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fr-F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9pPr>
    </p:bodyStyle>
    <p:otherStyle>
      <a:defPPr>
        <a:defRPr kumimoji="0" lang="fr-FR"/>
      </a:defPPr>
      <a:lvl1pPr marL="0" algn="l" defTabSz="914400" rtl="0" eaLnBrk="1" latinLnBrk="0" hangingPunct="1">
        <a:defRPr kumimoji="0" lang="fr-FR" sz="1800" kern="1200">
          <a:solidFill>
            <a:schemeClr val="tx1"/>
          </a:solidFill>
          <a:latin typeface="+mn-lt"/>
          <a:ea typeface="+mn-ea"/>
          <a:cs typeface="+mn-cs"/>
        </a:defRPr>
      </a:lvl1pPr>
      <a:lvl2pPr marL="457200" algn="l" defTabSz="914400" rtl="0" eaLnBrk="1" latinLnBrk="0" hangingPunct="1">
        <a:defRPr kumimoji="0" lang="fr-FR" sz="1800" kern="1200">
          <a:solidFill>
            <a:schemeClr val="tx1"/>
          </a:solidFill>
          <a:latin typeface="+mn-lt"/>
          <a:ea typeface="+mn-ea"/>
          <a:cs typeface="+mn-cs"/>
        </a:defRPr>
      </a:lvl2pPr>
      <a:lvl3pPr marL="914400" algn="l" defTabSz="914400" rtl="0" eaLnBrk="1" latinLnBrk="0" hangingPunct="1">
        <a:defRPr kumimoji="0" lang="fr-FR" sz="1800" kern="1200">
          <a:solidFill>
            <a:schemeClr val="tx1"/>
          </a:solidFill>
          <a:latin typeface="+mn-lt"/>
          <a:ea typeface="+mn-ea"/>
          <a:cs typeface="+mn-cs"/>
        </a:defRPr>
      </a:lvl3pPr>
      <a:lvl4pPr marL="1371600" algn="l" defTabSz="914400" rtl="0" eaLnBrk="1" latinLnBrk="0" hangingPunct="1">
        <a:defRPr kumimoji="0" lang="fr-FR" sz="1800" kern="1200">
          <a:solidFill>
            <a:schemeClr val="tx1"/>
          </a:solidFill>
          <a:latin typeface="+mn-lt"/>
          <a:ea typeface="+mn-ea"/>
          <a:cs typeface="+mn-cs"/>
        </a:defRPr>
      </a:lvl4pPr>
      <a:lvl5pPr marL="1828800" algn="l" defTabSz="914400" rtl="0" eaLnBrk="1" latinLnBrk="0" hangingPunct="1">
        <a:defRPr kumimoji="0" lang="fr-FR" sz="1800" kern="1200">
          <a:solidFill>
            <a:schemeClr val="tx1"/>
          </a:solidFill>
          <a:latin typeface="+mn-lt"/>
          <a:ea typeface="+mn-ea"/>
          <a:cs typeface="+mn-cs"/>
        </a:defRPr>
      </a:lvl5pPr>
      <a:lvl6pPr marL="2286000" algn="l" defTabSz="914400" rtl="0" eaLnBrk="1" latinLnBrk="0" hangingPunct="1">
        <a:defRPr kumimoji="0" lang="fr-FR" sz="1800" kern="1200">
          <a:solidFill>
            <a:schemeClr val="tx1"/>
          </a:solidFill>
          <a:latin typeface="+mn-lt"/>
          <a:ea typeface="+mn-ea"/>
          <a:cs typeface="+mn-cs"/>
        </a:defRPr>
      </a:lvl6pPr>
      <a:lvl7pPr marL="2743200" algn="l" defTabSz="914400" rtl="0" eaLnBrk="1" latinLnBrk="0" hangingPunct="1">
        <a:defRPr kumimoji="0" lang="fr-FR" sz="1800" kern="1200">
          <a:solidFill>
            <a:schemeClr val="tx1"/>
          </a:solidFill>
          <a:latin typeface="+mn-lt"/>
          <a:ea typeface="+mn-ea"/>
          <a:cs typeface="+mn-cs"/>
        </a:defRPr>
      </a:lvl7pPr>
      <a:lvl8pPr marL="3200400" algn="l" defTabSz="914400" rtl="0" eaLnBrk="1" latinLnBrk="0" hangingPunct="1">
        <a:defRPr kumimoji="0" lang="fr-FR" sz="1800" kern="1200">
          <a:solidFill>
            <a:schemeClr val="tx1"/>
          </a:solidFill>
          <a:latin typeface="+mn-lt"/>
          <a:ea typeface="+mn-ea"/>
          <a:cs typeface="+mn-cs"/>
        </a:defRPr>
      </a:lvl8pPr>
      <a:lvl9pPr marL="3657600" algn="l" defTabSz="914400" rtl="0" eaLnBrk="1" latinLnBrk="0" hangingPunct="1">
        <a:defRPr kumimoji="0" lang="fr-F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a16="http://schemas.microsoft.com/office/drawing/2014/main" id="{59617F35-5312-4EBB-A8E1-C6E640B074B5}"/>
              </a:ext>
            </a:extLst>
          </p:cNvPr>
          <p:cNvGraphicFramePr>
            <a:graphicFrameLocks noChangeAspect="1"/>
          </p:cNvGraphicFramePr>
          <p:nvPr userDrawn="1">
            <p:custDataLst>
              <p:tags r:id="rId9"/>
            </p:custDataLst>
            <p:extLst>
              <p:ext uri="{D42A27DB-BD31-4B8C-83A1-F6EECF244321}">
                <p14:modId xmlns:p14="http://schemas.microsoft.com/office/powerpoint/2010/main" val="346710914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195" name="Diapositive think-cell" r:id="rId10" imgW="473" imgH="470" progId="TCLayout.ActiveDocument.1">
                  <p:embed/>
                </p:oleObj>
              </mc:Choice>
              <mc:Fallback>
                <p:oleObj name="Diapositive think-cell" r:id="rId10" imgW="473" imgH="470" progId="TCLayout.ActiveDocument.1">
                  <p:embed/>
                  <p:pic>
                    <p:nvPicPr>
                      <p:cNvPr id="4" name="Objet 3" hidden="1">
                        <a:extLst>
                          <a:ext uri="{FF2B5EF4-FFF2-40B4-BE49-F238E27FC236}">
                            <a16:creationId xmlns:a16="http://schemas.microsoft.com/office/drawing/2014/main" id="{59617F35-5312-4EBB-A8E1-C6E640B074B5}"/>
                          </a:ext>
                        </a:extLst>
                      </p:cNvPr>
                      <p:cNvPicPr/>
                      <p:nvPr/>
                    </p:nvPicPr>
                    <p:blipFill>
                      <a:blip r:embed="rId11"/>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815413" y="274638"/>
            <a:ext cx="10769600" cy="1143000"/>
          </a:xfrm>
          <a:prstGeom prst="rect">
            <a:avLst/>
          </a:prstGeom>
        </p:spPr>
        <p:txBody>
          <a:bodyPr vert="horz" lIns="91440" tIns="45720" rIns="91440" bIns="45720" rtlCol="0" anchor="ctr">
            <a:normAutofit/>
          </a:bodyPr>
          <a:lstStyle/>
          <a:p>
            <a:pPr eaLnBrk="1" latinLnBrk="0" hangingPunct="1"/>
            <a:r>
              <a:rPr kumimoji="0" lang="fr-FR"/>
              <a:t>Modifiez le style du titre</a:t>
            </a:r>
            <a:endParaRPr kumimoji="0" lang="en-US"/>
          </a:p>
        </p:txBody>
      </p:sp>
      <p:sp>
        <p:nvSpPr>
          <p:cNvPr id="3" name="Text Placeholder 2"/>
          <p:cNvSpPr>
            <a:spLocks noGrp="1"/>
          </p:cNvSpPr>
          <p:nvPr>
            <p:ph type="body" idx="1"/>
          </p:nvPr>
        </p:nvSpPr>
        <p:spPr>
          <a:xfrm>
            <a:off x="815413" y="1600201"/>
            <a:ext cx="10769600" cy="4525963"/>
          </a:xfrm>
          <a:prstGeom prst="rect">
            <a:avLst/>
          </a:prstGeom>
        </p:spPr>
        <p:txBody>
          <a:bodyPr vert="horz" lIns="91440" tIns="45720" rIns="91440" bIns="45720" rtlCol="0">
            <a:normAutofit/>
          </a:bodyPr>
          <a:lstStyle/>
          <a:p>
            <a:pPr lvl="0" eaLnBrk="1" latinLnBrk="0" hangingPunct="1"/>
            <a:r>
              <a:rPr kumimoji="0" lang="fr-FR"/>
              <a:t>Modifiez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
        <p:nvSpPr>
          <p:cNvPr id="6" name="Slide Number Placeholder 5"/>
          <p:cNvSpPr>
            <a:spLocks noGrp="1"/>
          </p:cNvSpPr>
          <p:nvPr>
            <p:ph type="sldNum" sz="quarter" idx="4"/>
          </p:nvPr>
        </p:nvSpPr>
        <p:spPr>
          <a:xfrm>
            <a:off x="11715252" y="6356351"/>
            <a:ext cx="409014" cy="365125"/>
          </a:xfrm>
          <a:prstGeom prst="rect">
            <a:avLst/>
          </a:prstGeom>
        </p:spPr>
        <p:txBody>
          <a:bodyPr vert="horz" lIns="91440" tIns="45720" rIns="91440" bIns="45720" rtlCol="0" anchor="ctr"/>
          <a:lstStyle>
            <a:lvl1pPr algn="r" eaLnBrk="1" latinLnBrk="0" hangingPunct="1">
              <a:defRPr kumimoji="0" lang="fr-FR" sz="1200">
                <a:solidFill>
                  <a:schemeClr val="tx1">
                    <a:tint val="75000"/>
                  </a:schemeClr>
                </a:solidFill>
              </a:defRPr>
            </a:lvl1pPr>
          </a:lstStyle>
          <a:p>
            <a:fld id="{33D6E5A2-EC83-451F-A719-9AC1370DD5CF}" type="slidenum">
              <a:pPr/>
              <a:t>‹N°›</a:t>
            </a:fld>
            <a:endParaRPr kumimoji="0" lang="fr-FR"/>
          </a:p>
        </p:txBody>
      </p:sp>
      <p:sp>
        <p:nvSpPr>
          <p:cNvPr id="8" name="Espace réservé du contenu 15"/>
          <p:cNvSpPr txBox="1">
            <a:spLocks/>
          </p:cNvSpPr>
          <p:nvPr/>
        </p:nvSpPr>
        <p:spPr>
          <a:xfrm>
            <a:off x="815414" y="6309321"/>
            <a:ext cx="10849205" cy="360363"/>
          </a:xfrm>
          <a:prstGeom prst="rect">
            <a:avLst/>
          </a:prstGeom>
        </p:spPr>
        <p:txBody>
          <a:bodyPr>
            <a:noAutofit/>
          </a:bodyPr>
          <a:lstStyle>
            <a:lvl1pPr marL="0" indent="0" algn="r" defTabSz="914400" rtl="0" eaLnBrk="1" latinLnBrk="0" hangingPunct="1">
              <a:spcBef>
                <a:spcPct val="20000"/>
              </a:spcBef>
              <a:buFont typeface="Arial" pitchFamily="34" charset="0"/>
              <a:buNone/>
              <a:defRPr kumimoji="0" lang="fr-FR" sz="2000" kern="1200" baseline="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fr-F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fr-F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fr-F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9pPr>
          </a:lstStyle>
          <a:p>
            <a:pPr algn="ctr"/>
            <a:r>
              <a:rPr lang="fr-FR" sz="1600" err="1"/>
              <a:t>Cnaf</a:t>
            </a:r>
            <a:r>
              <a:rPr lang="fr-FR" sz="1600"/>
              <a:t> </a:t>
            </a:r>
            <a:r>
              <a:rPr lang="fr-FR" sz="1600" err="1"/>
              <a:t>Dsi</a:t>
            </a:r>
            <a:r>
              <a:rPr lang="fr-FR" sz="1600"/>
              <a:t> - Mission/Direction... </a:t>
            </a:r>
          </a:p>
          <a:p>
            <a:pPr algn="ctr"/>
            <a:r>
              <a:rPr lang="fr-FR" sz="1100" i="1">
                <a:solidFill>
                  <a:schemeClr val="tx1"/>
                </a:solidFill>
              </a:rPr>
              <a:t>(aller dans « affichage » / « masque des diapo » - compléter le texte sur la</a:t>
            </a:r>
            <a:r>
              <a:rPr lang="fr-FR" sz="1100" i="1" baseline="0">
                <a:solidFill>
                  <a:schemeClr val="tx1"/>
                </a:solidFill>
              </a:rPr>
              <a:t> diapo 1 puis « désactiver le mode masque »</a:t>
            </a:r>
            <a:r>
              <a:rPr lang="fr-FR" sz="1100" i="1">
                <a:solidFill>
                  <a:schemeClr val="tx1"/>
                </a:solidFill>
              </a:rPr>
              <a:t>)</a:t>
            </a:r>
          </a:p>
        </p:txBody>
      </p:sp>
    </p:spTree>
    <p:extLst>
      <p:ext uri="{BB962C8B-B14F-4D97-AF65-F5344CB8AC3E}">
        <p14:creationId xmlns:p14="http://schemas.microsoft.com/office/powerpoint/2010/main" val="1360618655"/>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732" r:id="rId5"/>
    <p:sldLayoutId id="2147483690" r:id="rId6"/>
  </p:sldLayoutIdLst>
  <p:hf hdr="0" ftr="0" dt="0"/>
  <p:txStyles>
    <p:titleStyle>
      <a:lvl1pPr algn="l" defTabSz="914400" rtl="0" eaLnBrk="1" latinLnBrk="0" hangingPunct="1">
        <a:spcBef>
          <a:spcPct val="0"/>
        </a:spcBef>
        <a:buNone/>
        <a:defRPr kumimoji="0" lang="fr-F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0" lang="fr-F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fr-F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fr-F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fr-F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9pPr>
    </p:bodyStyle>
    <p:otherStyle>
      <a:defPPr>
        <a:defRPr kumimoji="0" lang="fr-FR"/>
      </a:defPPr>
      <a:lvl1pPr marL="0" algn="l" defTabSz="914400" rtl="0" eaLnBrk="1" latinLnBrk="0" hangingPunct="1">
        <a:defRPr kumimoji="0" lang="fr-FR" sz="1800" kern="1200">
          <a:solidFill>
            <a:schemeClr val="tx1"/>
          </a:solidFill>
          <a:latin typeface="+mn-lt"/>
          <a:ea typeface="+mn-ea"/>
          <a:cs typeface="+mn-cs"/>
        </a:defRPr>
      </a:lvl1pPr>
      <a:lvl2pPr marL="457200" algn="l" defTabSz="914400" rtl="0" eaLnBrk="1" latinLnBrk="0" hangingPunct="1">
        <a:defRPr kumimoji="0" lang="fr-FR" sz="1800" kern="1200">
          <a:solidFill>
            <a:schemeClr val="tx1"/>
          </a:solidFill>
          <a:latin typeface="+mn-lt"/>
          <a:ea typeface="+mn-ea"/>
          <a:cs typeface="+mn-cs"/>
        </a:defRPr>
      </a:lvl2pPr>
      <a:lvl3pPr marL="914400" algn="l" defTabSz="914400" rtl="0" eaLnBrk="1" latinLnBrk="0" hangingPunct="1">
        <a:defRPr kumimoji="0" lang="fr-FR" sz="1800" kern="1200">
          <a:solidFill>
            <a:schemeClr val="tx1"/>
          </a:solidFill>
          <a:latin typeface="+mn-lt"/>
          <a:ea typeface="+mn-ea"/>
          <a:cs typeface="+mn-cs"/>
        </a:defRPr>
      </a:lvl3pPr>
      <a:lvl4pPr marL="1371600" algn="l" defTabSz="914400" rtl="0" eaLnBrk="1" latinLnBrk="0" hangingPunct="1">
        <a:defRPr kumimoji="0" lang="fr-FR" sz="1800" kern="1200">
          <a:solidFill>
            <a:schemeClr val="tx1"/>
          </a:solidFill>
          <a:latin typeface="+mn-lt"/>
          <a:ea typeface="+mn-ea"/>
          <a:cs typeface="+mn-cs"/>
        </a:defRPr>
      </a:lvl4pPr>
      <a:lvl5pPr marL="1828800" algn="l" defTabSz="914400" rtl="0" eaLnBrk="1" latinLnBrk="0" hangingPunct="1">
        <a:defRPr kumimoji="0" lang="fr-FR" sz="1800" kern="1200">
          <a:solidFill>
            <a:schemeClr val="tx1"/>
          </a:solidFill>
          <a:latin typeface="+mn-lt"/>
          <a:ea typeface="+mn-ea"/>
          <a:cs typeface="+mn-cs"/>
        </a:defRPr>
      </a:lvl5pPr>
      <a:lvl6pPr marL="2286000" algn="l" defTabSz="914400" rtl="0" eaLnBrk="1" latinLnBrk="0" hangingPunct="1">
        <a:defRPr kumimoji="0" lang="fr-FR" sz="1800" kern="1200">
          <a:solidFill>
            <a:schemeClr val="tx1"/>
          </a:solidFill>
          <a:latin typeface="+mn-lt"/>
          <a:ea typeface="+mn-ea"/>
          <a:cs typeface="+mn-cs"/>
        </a:defRPr>
      </a:lvl6pPr>
      <a:lvl7pPr marL="2743200" algn="l" defTabSz="914400" rtl="0" eaLnBrk="1" latinLnBrk="0" hangingPunct="1">
        <a:defRPr kumimoji="0" lang="fr-FR" sz="1800" kern="1200">
          <a:solidFill>
            <a:schemeClr val="tx1"/>
          </a:solidFill>
          <a:latin typeface="+mn-lt"/>
          <a:ea typeface="+mn-ea"/>
          <a:cs typeface="+mn-cs"/>
        </a:defRPr>
      </a:lvl7pPr>
      <a:lvl8pPr marL="3200400" algn="l" defTabSz="914400" rtl="0" eaLnBrk="1" latinLnBrk="0" hangingPunct="1">
        <a:defRPr kumimoji="0" lang="fr-FR" sz="1800" kern="1200">
          <a:solidFill>
            <a:schemeClr val="tx1"/>
          </a:solidFill>
          <a:latin typeface="+mn-lt"/>
          <a:ea typeface="+mn-ea"/>
          <a:cs typeface="+mn-cs"/>
        </a:defRPr>
      </a:lvl8pPr>
      <a:lvl9pPr marL="3657600" algn="l" defTabSz="914400" rtl="0" eaLnBrk="1" latinLnBrk="0" hangingPunct="1">
        <a:defRPr kumimoji="0" lang="fr-F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Espace réservé du titre 5"/>
          <p:cNvSpPr>
            <a:spLocks noGrp="1"/>
          </p:cNvSpPr>
          <p:nvPr>
            <p:ph type="title"/>
          </p:nvPr>
        </p:nvSpPr>
        <p:spPr>
          <a:xfrm>
            <a:off x="838201" y="365129"/>
            <a:ext cx="10515600" cy="1325563"/>
          </a:xfrm>
          <a:prstGeom prst="rect">
            <a:avLst/>
          </a:prstGeom>
        </p:spPr>
        <p:txBody>
          <a:bodyPr vert="horz" lIns="91440" tIns="45720" rIns="91440" bIns="45720" rtlCol="0" anchor="ctr">
            <a:normAutofit/>
          </a:bodyPr>
          <a:lstStyle/>
          <a:p>
            <a:r>
              <a:rPr lang="en-US" noProof="0"/>
              <a:t>CLICK TO EDIT TITLE</a:t>
            </a:r>
          </a:p>
        </p:txBody>
      </p:sp>
      <p:sp>
        <p:nvSpPr>
          <p:cNvPr id="9" name="Espace réservé du texte 8"/>
          <p:cNvSpPr>
            <a:spLocks noGrp="1"/>
          </p:cNvSpPr>
          <p:nvPr>
            <p:ph type="body" idx="1"/>
          </p:nvPr>
        </p:nvSpPr>
        <p:spPr>
          <a:xfrm>
            <a:off x="838201" y="1825625"/>
            <a:ext cx="10515600" cy="2093232"/>
          </a:xfrm>
          <a:prstGeom prst="rect">
            <a:avLst/>
          </a:prstGeom>
        </p:spPr>
        <p:txBody>
          <a:bodyPr vert="horz" lIns="91440" tIns="45720" rIns="91440" bIns="45720" rtlCol="0">
            <a:normAutofit/>
          </a:bodyPr>
          <a:lstStyle/>
          <a:p>
            <a:pPr marL="130976" marR="0" lvl="0" indent="-130976" algn="l" defTabSz="685835"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3F3F3F"/>
                </a:solidFill>
                <a:effectLst/>
                <a:uLnTx/>
                <a:uFillTx/>
                <a:latin typeface="+mn-lt"/>
                <a:ea typeface="+mn-ea"/>
                <a:cs typeface="+mn-cs"/>
              </a:rPr>
              <a:t>Click to edit Master text styles</a:t>
            </a:r>
          </a:p>
          <a:p>
            <a:pPr marL="269095" marR="0" lvl="1"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3F3F3F"/>
                </a:solidFill>
                <a:effectLst/>
                <a:uLnTx/>
                <a:uFillTx/>
                <a:latin typeface="+mn-lt"/>
                <a:ea typeface="+mn-ea"/>
                <a:cs typeface="+mn-cs"/>
              </a:rPr>
              <a:t>Second level</a:t>
            </a:r>
          </a:p>
          <a:p>
            <a:pPr marL="405020" marR="0" lvl="2"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3F3F3F"/>
                </a:solidFill>
                <a:effectLst/>
                <a:uLnTx/>
                <a:uFillTx/>
                <a:latin typeface="+mn-lt"/>
                <a:ea typeface="+mn-ea"/>
                <a:cs typeface="+mn-cs"/>
              </a:rPr>
              <a:t>Third level</a:t>
            </a:r>
          </a:p>
          <a:p>
            <a:pPr marL="540027" marR="0" lvl="3"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3F3F3F"/>
                </a:solidFill>
                <a:effectLst/>
                <a:uLnTx/>
                <a:uFillTx/>
                <a:latin typeface="+mn-lt"/>
                <a:ea typeface="+mn-ea"/>
                <a:cs typeface="+mn-cs"/>
              </a:rPr>
              <a:t>Fourth level</a:t>
            </a:r>
          </a:p>
          <a:p>
            <a:pPr marL="675034" marR="0" lvl="4"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3F3F3F"/>
                </a:solidFill>
                <a:effectLst/>
                <a:uLnTx/>
                <a:uFillTx/>
                <a:latin typeface="+mn-lt"/>
                <a:ea typeface="+mn-ea"/>
                <a:cs typeface="+mn-cs"/>
              </a:rPr>
              <a:t>Fifth level </a:t>
            </a:r>
          </a:p>
        </p:txBody>
      </p:sp>
      <p:sp>
        <p:nvSpPr>
          <p:cNvPr id="3" name="Espace réservé du numéro de diapositive 2"/>
          <p:cNvSpPr>
            <a:spLocks noGrp="1"/>
          </p:cNvSpPr>
          <p:nvPr>
            <p:ph type="sldNum" sz="quarter" idx="4"/>
          </p:nvPr>
        </p:nvSpPr>
        <p:spPr>
          <a:xfrm>
            <a:off x="11029580" y="6474641"/>
            <a:ext cx="544355" cy="365125"/>
          </a:xfrm>
          <a:prstGeom prst="rect">
            <a:avLst/>
          </a:prstGeom>
        </p:spPr>
        <p:txBody>
          <a:bodyPr vert="horz" lIns="91440" tIns="45720" rIns="91440" bIns="45720" rtlCol="0" anchor="ctr"/>
          <a:lstStyle>
            <a:lvl1pPr algn="ctr">
              <a:defRPr sz="900">
                <a:solidFill>
                  <a:schemeClr val="accent1"/>
                </a:solidFill>
              </a:defRPr>
            </a:lvl1pPr>
          </a:lstStyle>
          <a:p>
            <a:fld id="{87C45732-57C6-47E8-8AB1-020DA7EC54A6}" type="slidenum">
              <a:rPr lang="en-US" smtClean="0"/>
              <a:pPr/>
              <a:t>‹N°›</a:t>
            </a:fld>
            <a:endParaRPr lang="en-US"/>
          </a:p>
        </p:txBody>
      </p:sp>
      <p:sp>
        <p:nvSpPr>
          <p:cNvPr id="4" name="Arrondir un rectangle avec un coin du même côté 3"/>
          <p:cNvSpPr/>
          <p:nvPr userDrawn="1"/>
        </p:nvSpPr>
        <p:spPr>
          <a:xfrm>
            <a:off x="11002403" y="6474635"/>
            <a:ext cx="620487" cy="383366"/>
          </a:xfrm>
          <a:custGeom>
            <a:avLst/>
            <a:gdLst>
              <a:gd name="connsiteX0" fmla="*/ 63896 w 620486"/>
              <a:gd name="connsiteY0" fmla="*/ 0 h 383366"/>
              <a:gd name="connsiteX1" fmla="*/ 556590 w 620486"/>
              <a:gd name="connsiteY1" fmla="*/ 0 h 383366"/>
              <a:gd name="connsiteX2" fmla="*/ 620486 w 620486"/>
              <a:gd name="connsiteY2" fmla="*/ 63896 h 383366"/>
              <a:gd name="connsiteX3" fmla="*/ 620486 w 620486"/>
              <a:gd name="connsiteY3" fmla="*/ 383366 h 383366"/>
              <a:gd name="connsiteX4" fmla="*/ 620486 w 620486"/>
              <a:gd name="connsiteY4" fmla="*/ 383366 h 383366"/>
              <a:gd name="connsiteX5" fmla="*/ 0 w 620486"/>
              <a:gd name="connsiteY5" fmla="*/ 383366 h 383366"/>
              <a:gd name="connsiteX6" fmla="*/ 0 w 620486"/>
              <a:gd name="connsiteY6" fmla="*/ 383366 h 383366"/>
              <a:gd name="connsiteX7" fmla="*/ 0 w 620486"/>
              <a:gd name="connsiteY7" fmla="*/ 63896 h 383366"/>
              <a:gd name="connsiteX8" fmla="*/ 63896 w 620486"/>
              <a:gd name="connsiteY8" fmla="*/ 0 h 383366"/>
              <a:gd name="connsiteX0" fmla="*/ 0 w 711926"/>
              <a:gd name="connsiteY0" fmla="*/ 383366 h 474806"/>
              <a:gd name="connsiteX1" fmla="*/ 0 w 711926"/>
              <a:gd name="connsiteY1" fmla="*/ 383366 h 474806"/>
              <a:gd name="connsiteX2" fmla="*/ 0 w 711926"/>
              <a:gd name="connsiteY2" fmla="*/ 63896 h 474806"/>
              <a:gd name="connsiteX3" fmla="*/ 63896 w 711926"/>
              <a:gd name="connsiteY3" fmla="*/ 0 h 474806"/>
              <a:gd name="connsiteX4" fmla="*/ 556590 w 711926"/>
              <a:gd name="connsiteY4" fmla="*/ 0 h 474806"/>
              <a:gd name="connsiteX5" fmla="*/ 620486 w 711926"/>
              <a:gd name="connsiteY5" fmla="*/ 63896 h 474806"/>
              <a:gd name="connsiteX6" fmla="*/ 620486 w 711926"/>
              <a:gd name="connsiteY6" fmla="*/ 383366 h 474806"/>
              <a:gd name="connsiteX7" fmla="*/ 711926 w 711926"/>
              <a:gd name="connsiteY7" fmla="*/ 474806 h 474806"/>
              <a:gd name="connsiteX0" fmla="*/ 0 w 620486"/>
              <a:gd name="connsiteY0" fmla="*/ 383366 h 383366"/>
              <a:gd name="connsiteX1" fmla="*/ 0 w 620486"/>
              <a:gd name="connsiteY1" fmla="*/ 383366 h 383366"/>
              <a:gd name="connsiteX2" fmla="*/ 0 w 620486"/>
              <a:gd name="connsiteY2" fmla="*/ 63896 h 383366"/>
              <a:gd name="connsiteX3" fmla="*/ 63896 w 620486"/>
              <a:gd name="connsiteY3" fmla="*/ 0 h 383366"/>
              <a:gd name="connsiteX4" fmla="*/ 556590 w 620486"/>
              <a:gd name="connsiteY4" fmla="*/ 0 h 383366"/>
              <a:gd name="connsiteX5" fmla="*/ 620486 w 620486"/>
              <a:gd name="connsiteY5" fmla="*/ 63896 h 383366"/>
              <a:gd name="connsiteX6" fmla="*/ 620486 w 620486"/>
              <a:gd name="connsiteY6" fmla="*/ 383366 h 383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0486" h="383366">
                <a:moveTo>
                  <a:pt x="0" y="383366"/>
                </a:moveTo>
                <a:lnTo>
                  <a:pt x="0" y="383366"/>
                </a:lnTo>
                <a:lnTo>
                  <a:pt x="0" y="63896"/>
                </a:lnTo>
                <a:cubicBezTo>
                  <a:pt x="0" y="28607"/>
                  <a:pt x="28607" y="0"/>
                  <a:pt x="63896" y="0"/>
                </a:cubicBezTo>
                <a:lnTo>
                  <a:pt x="556590" y="0"/>
                </a:lnTo>
                <a:cubicBezTo>
                  <a:pt x="591879" y="0"/>
                  <a:pt x="620486" y="28607"/>
                  <a:pt x="620486" y="63896"/>
                </a:cubicBezTo>
                <a:lnTo>
                  <a:pt x="620486" y="383366"/>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280264854"/>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Lst>
  <p:hf hdr="0" dt="0"/>
  <p:txStyles>
    <p:titleStyle>
      <a:lvl1pPr algn="l" defTabSz="685835" rtl="0" eaLnBrk="1" latinLnBrk="0" hangingPunct="1">
        <a:lnSpc>
          <a:spcPct val="90000"/>
        </a:lnSpc>
        <a:spcBef>
          <a:spcPct val="0"/>
        </a:spcBef>
        <a:buNone/>
        <a:defRPr sz="2215" kern="1200">
          <a:solidFill>
            <a:schemeClr val="tx2"/>
          </a:solidFill>
          <a:latin typeface="+mj-lt"/>
          <a:ea typeface="+mj-ea"/>
          <a:cs typeface="+mj-cs"/>
        </a:defRPr>
      </a:lvl1pPr>
    </p:titleStyle>
    <p:body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lang="fr-FR" sz="969" b="0" kern="1200" dirty="0">
          <a:solidFill>
            <a:schemeClr val="tx2"/>
          </a:solidFill>
          <a:latin typeface="+mn-lt"/>
          <a:ea typeface="+mn-ea"/>
          <a:cs typeface="+mn-cs"/>
        </a:defRPr>
      </a:lvl1pPr>
      <a:lvl2pPr marL="269095"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969" b="0" kern="1200" dirty="0">
          <a:solidFill>
            <a:schemeClr val="tx2"/>
          </a:solidFill>
          <a:latin typeface="+mn-lt"/>
          <a:ea typeface="+mn-ea"/>
          <a:cs typeface="+mn-cs"/>
        </a:defRPr>
      </a:lvl2pPr>
      <a:lvl3pPr marL="405020"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969" b="0" kern="1200" dirty="0">
          <a:solidFill>
            <a:schemeClr val="tx2"/>
          </a:solidFill>
          <a:latin typeface="+mn-lt"/>
          <a:ea typeface="+mn-ea"/>
          <a:cs typeface="+mn-cs"/>
        </a:defRPr>
      </a:lvl3pPr>
      <a:lvl4pPr marL="540027"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969" b="0" kern="1200" baseline="0" dirty="0" smtClean="0">
          <a:solidFill>
            <a:schemeClr val="tx2"/>
          </a:solidFill>
          <a:latin typeface="+mn-lt"/>
          <a:ea typeface="+mn-ea"/>
          <a:cs typeface="+mn-cs"/>
        </a:defRPr>
      </a:lvl4pPr>
      <a:lvl5pPr marL="675034"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969" b="0" kern="1200" baseline="0" dirty="0">
          <a:solidFill>
            <a:schemeClr val="tx2"/>
          </a:solidFill>
          <a:latin typeface="+mn-lt"/>
          <a:ea typeface="+mn-ea"/>
          <a:cs typeface="+mn-cs"/>
        </a:defRPr>
      </a:lvl5pPr>
      <a:lvl6pPr marL="1886045"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962"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878"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796"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35" rtl="0" eaLnBrk="1" latinLnBrk="0" hangingPunct="1">
        <a:defRPr sz="1350" kern="1200">
          <a:solidFill>
            <a:schemeClr val="tx1"/>
          </a:solidFill>
          <a:latin typeface="+mn-lt"/>
          <a:ea typeface="+mn-ea"/>
          <a:cs typeface="+mn-cs"/>
        </a:defRPr>
      </a:lvl1pPr>
      <a:lvl2pPr marL="342917" algn="l" defTabSz="685835" rtl="0" eaLnBrk="1" latinLnBrk="0" hangingPunct="1">
        <a:defRPr sz="1350" kern="1200">
          <a:solidFill>
            <a:schemeClr val="tx1"/>
          </a:solidFill>
          <a:latin typeface="+mn-lt"/>
          <a:ea typeface="+mn-ea"/>
          <a:cs typeface="+mn-cs"/>
        </a:defRPr>
      </a:lvl2pPr>
      <a:lvl3pPr marL="685835" algn="l" defTabSz="685835" rtl="0" eaLnBrk="1" latinLnBrk="0" hangingPunct="1">
        <a:defRPr sz="1350" kern="1200">
          <a:solidFill>
            <a:schemeClr val="tx1"/>
          </a:solidFill>
          <a:latin typeface="+mn-lt"/>
          <a:ea typeface="+mn-ea"/>
          <a:cs typeface="+mn-cs"/>
        </a:defRPr>
      </a:lvl3pPr>
      <a:lvl4pPr marL="1028752" algn="l" defTabSz="685835" rtl="0" eaLnBrk="1" latinLnBrk="0" hangingPunct="1">
        <a:defRPr sz="1350" kern="1200">
          <a:solidFill>
            <a:schemeClr val="tx1"/>
          </a:solidFill>
          <a:latin typeface="+mn-lt"/>
          <a:ea typeface="+mn-ea"/>
          <a:cs typeface="+mn-cs"/>
        </a:defRPr>
      </a:lvl4pPr>
      <a:lvl5pPr marL="1371668" algn="l" defTabSz="685835" rtl="0" eaLnBrk="1" latinLnBrk="0" hangingPunct="1">
        <a:defRPr sz="1350" kern="1200">
          <a:solidFill>
            <a:schemeClr val="tx1"/>
          </a:solidFill>
          <a:latin typeface="+mn-lt"/>
          <a:ea typeface="+mn-ea"/>
          <a:cs typeface="+mn-cs"/>
        </a:defRPr>
      </a:lvl5pPr>
      <a:lvl6pPr marL="1714585" algn="l" defTabSz="685835" rtl="0" eaLnBrk="1" latinLnBrk="0" hangingPunct="1">
        <a:defRPr sz="1350" kern="1200">
          <a:solidFill>
            <a:schemeClr val="tx1"/>
          </a:solidFill>
          <a:latin typeface="+mn-lt"/>
          <a:ea typeface="+mn-ea"/>
          <a:cs typeface="+mn-cs"/>
        </a:defRPr>
      </a:lvl6pPr>
      <a:lvl7pPr marL="2057503" algn="l" defTabSz="685835" rtl="0" eaLnBrk="1" latinLnBrk="0" hangingPunct="1">
        <a:defRPr sz="1350" kern="1200">
          <a:solidFill>
            <a:schemeClr val="tx1"/>
          </a:solidFill>
          <a:latin typeface="+mn-lt"/>
          <a:ea typeface="+mn-ea"/>
          <a:cs typeface="+mn-cs"/>
        </a:defRPr>
      </a:lvl7pPr>
      <a:lvl8pPr marL="2400420" algn="l" defTabSz="685835" rtl="0" eaLnBrk="1" latinLnBrk="0" hangingPunct="1">
        <a:defRPr sz="1350" kern="1200">
          <a:solidFill>
            <a:schemeClr val="tx1"/>
          </a:solidFill>
          <a:latin typeface="+mn-lt"/>
          <a:ea typeface="+mn-ea"/>
          <a:cs typeface="+mn-cs"/>
        </a:defRPr>
      </a:lvl8pPr>
      <a:lvl9pPr marL="2743337" algn="l" defTabSz="685835"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Espace réservé du titre 5"/>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noProof="0"/>
              <a:t>CLICK TO EDIT TITLE</a:t>
            </a:r>
          </a:p>
        </p:txBody>
      </p:sp>
      <p:sp>
        <p:nvSpPr>
          <p:cNvPr id="9" name="Espace réservé du texte 8"/>
          <p:cNvSpPr>
            <a:spLocks noGrp="1"/>
          </p:cNvSpPr>
          <p:nvPr>
            <p:ph type="body" idx="1"/>
          </p:nvPr>
        </p:nvSpPr>
        <p:spPr>
          <a:xfrm>
            <a:off x="838200" y="1825625"/>
            <a:ext cx="10515600" cy="2093232"/>
          </a:xfrm>
          <a:prstGeom prst="rect">
            <a:avLst/>
          </a:prstGeom>
        </p:spPr>
        <p:txBody>
          <a:bodyPr vert="horz" lIns="91440" tIns="45720" rIns="91440" bIns="45720" rtlCol="0">
            <a:normAutofit/>
          </a:bodyPr>
          <a:lstStyle/>
          <a:p>
            <a:pPr marL="130969" marR="0" lvl="0" indent="-130969"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3F3F3F"/>
                </a:solidFill>
                <a:effectLst/>
                <a:uLnTx/>
                <a:uFillTx/>
                <a:latin typeface="+mn-lt"/>
                <a:ea typeface="+mn-ea"/>
                <a:cs typeface="+mn-cs"/>
              </a:rPr>
              <a:t>Click to edit Master text styles</a:t>
            </a:r>
          </a:p>
          <a:p>
            <a:pPr marL="269081" marR="0" lvl="1"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3F3F3F"/>
                </a:solidFill>
                <a:effectLst/>
                <a:uLnTx/>
                <a:uFillTx/>
                <a:latin typeface="+mn-lt"/>
                <a:ea typeface="+mn-ea"/>
                <a:cs typeface="+mn-cs"/>
              </a:rPr>
              <a:t>Second level</a:t>
            </a:r>
          </a:p>
          <a:p>
            <a:pPr marL="405000" marR="0" lvl="2"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3F3F3F"/>
                </a:solidFill>
                <a:effectLst/>
                <a:uLnTx/>
                <a:uFillTx/>
                <a:latin typeface="+mn-lt"/>
                <a:ea typeface="+mn-ea"/>
                <a:cs typeface="+mn-cs"/>
              </a:rPr>
              <a:t>Third level</a:t>
            </a:r>
          </a:p>
          <a:p>
            <a:pPr marL="540000" marR="0" lvl="3"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3F3F3F"/>
                </a:solidFill>
                <a:effectLst/>
                <a:uLnTx/>
                <a:uFillTx/>
                <a:latin typeface="+mn-lt"/>
                <a:ea typeface="+mn-ea"/>
                <a:cs typeface="+mn-cs"/>
              </a:rPr>
              <a:t>Fourth level</a:t>
            </a:r>
          </a:p>
          <a:p>
            <a:pPr marL="675000" marR="0" lvl="4"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3F3F3F"/>
                </a:solidFill>
                <a:effectLst/>
                <a:uLnTx/>
                <a:uFillTx/>
                <a:latin typeface="+mn-lt"/>
                <a:ea typeface="+mn-ea"/>
                <a:cs typeface="+mn-cs"/>
              </a:rPr>
              <a:t>Fifth level </a:t>
            </a:r>
          </a:p>
        </p:txBody>
      </p:sp>
      <p:sp>
        <p:nvSpPr>
          <p:cNvPr id="3" name="Espace réservé du numéro de diapositive 2"/>
          <p:cNvSpPr>
            <a:spLocks noGrp="1"/>
          </p:cNvSpPr>
          <p:nvPr>
            <p:ph type="sldNum" sz="quarter" idx="4"/>
          </p:nvPr>
        </p:nvSpPr>
        <p:spPr>
          <a:xfrm>
            <a:off x="11029581" y="6474638"/>
            <a:ext cx="544355" cy="365125"/>
          </a:xfrm>
          <a:prstGeom prst="rect">
            <a:avLst/>
          </a:prstGeom>
        </p:spPr>
        <p:txBody>
          <a:bodyPr vert="horz" lIns="91440" tIns="45720" rIns="91440" bIns="45720" rtlCol="0" anchor="ctr"/>
          <a:lstStyle>
            <a:lvl1pPr algn="ctr">
              <a:defRPr sz="900">
                <a:solidFill>
                  <a:schemeClr val="accent1"/>
                </a:solidFill>
              </a:defRPr>
            </a:lvl1pPr>
          </a:lstStyle>
          <a:p>
            <a:fld id="{87C45732-57C6-47E8-8AB1-020DA7EC54A6}" type="slidenum">
              <a:rPr lang="en-US" smtClean="0"/>
              <a:pPr/>
              <a:t>‹N°›</a:t>
            </a:fld>
            <a:endParaRPr lang="en-US"/>
          </a:p>
        </p:txBody>
      </p:sp>
      <p:sp>
        <p:nvSpPr>
          <p:cNvPr id="4" name="Arrondir un rectangle avec un coin du même côté 3"/>
          <p:cNvSpPr/>
          <p:nvPr userDrawn="1"/>
        </p:nvSpPr>
        <p:spPr>
          <a:xfrm>
            <a:off x="11002403" y="6474635"/>
            <a:ext cx="620487" cy="383366"/>
          </a:xfrm>
          <a:custGeom>
            <a:avLst/>
            <a:gdLst>
              <a:gd name="connsiteX0" fmla="*/ 63896 w 620486"/>
              <a:gd name="connsiteY0" fmla="*/ 0 h 383366"/>
              <a:gd name="connsiteX1" fmla="*/ 556590 w 620486"/>
              <a:gd name="connsiteY1" fmla="*/ 0 h 383366"/>
              <a:gd name="connsiteX2" fmla="*/ 620486 w 620486"/>
              <a:gd name="connsiteY2" fmla="*/ 63896 h 383366"/>
              <a:gd name="connsiteX3" fmla="*/ 620486 w 620486"/>
              <a:gd name="connsiteY3" fmla="*/ 383366 h 383366"/>
              <a:gd name="connsiteX4" fmla="*/ 620486 w 620486"/>
              <a:gd name="connsiteY4" fmla="*/ 383366 h 383366"/>
              <a:gd name="connsiteX5" fmla="*/ 0 w 620486"/>
              <a:gd name="connsiteY5" fmla="*/ 383366 h 383366"/>
              <a:gd name="connsiteX6" fmla="*/ 0 w 620486"/>
              <a:gd name="connsiteY6" fmla="*/ 383366 h 383366"/>
              <a:gd name="connsiteX7" fmla="*/ 0 w 620486"/>
              <a:gd name="connsiteY7" fmla="*/ 63896 h 383366"/>
              <a:gd name="connsiteX8" fmla="*/ 63896 w 620486"/>
              <a:gd name="connsiteY8" fmla="*/ 0 h 383366"/>
              <a:gd name="connsiteX0" fmla="*/ 0 w 711926"/>
              <a:gd name="connsiteY0" fmla="*/ 383366 h 474806"/>
              <a:gd name="connsiteX1" fmla="*/ 0 w 711926"/>
              <a:gd name="connsiteY1" fmla="*/ 383366 h 474806"/>
              <a:gd name="connsiteX2" fmla="*/ 0 w 711926"/>
              <a:gd name="connsiteY2" fmla="*/ 63896 h 474806"/>
              <a:gd name="connsiteX3" fmla="*/ 63896 w 711926"/>
              <a:gd name="connsiteY3" fmla="*/ 0 h 474806"/>
              <a:gd name="connsiteX4" fmla="*/ 556590 w 711926"/>
              <a:gd name="connsiteY4" fmla="*/ 0 h 474806"/>
              <a:gd name="connsiteX5" fmla="*/ 620486 w 711926"/>
              <a:gd name="connsiteY5" fmla="*/ 63896 h 474806"/>
              <a:gd name="connsiteX6" fmla="*/ 620486 w 711926"/>
              <a:gd name="connsiteY6" fmla="*/ 383366 h 474806"/>
              <a:gd name="connsiteX7" fmla="*/ 711926 w 711926"/>
              <a:gd name="connsiteY7" fmla="*/ 474806 h 474806"/>
              <a:gd name="connsiteX0" fmla="*/ 0 w 620486"/>
              <a:gd name="connsiteY0" fmla="*/ 383366 h 383366"/>
              <a:gd name="connsiteX1" fmla="*/ 0 w 620486"/>
              <a:gd name="connsiteY1" fmla="*/ 383366 h 383366"/>
              <a:gd name="connsiteX2" fmla="*/ 0 w 620486"/>
              <a:gd name="connsiteY2" fmla="*/ 63896 h 383366"/>
              <a:gd name="connsiteX3" fmla="*/ 63896 w 620486"/>
              <a:gd name="connsiteY3" fmla="*/ 0 h 383366"/>
              <a:gd name="connsiteX4" fmla="*/ 556590 w 620486"/>
              <a:gd name="connsiteY4" fmla="*/ 0 h 383366"/>
              <a:gd name="connsiteX5" fmla="*/ 620486 w 620486"/>
              <a:gd name="connsiteY5" fmla="*/ 63896 h 383366"/>
              <a:gd name="connsiteX6" fmla="*/ 620486 w 620486"/>
              <a:gd name="connsiteY6" fmla="*/ 383366 h 383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0486" h="383366">
                <a:moveTo>
                  <a:pt x="0" y="383366"/>
                </a:moveTo>
                <a:lnTo>
                  <a:pt x="0" y="383366"/>
                </a:lnTo>
                <a:lnTo>
                  <a:pt x="0" y="63896"/>
                </a:lnTo>
                <a:cubicBezTo>
                  <a:pt x="0" y="28607"/>
                  <a:pt x="28607" y="0"/>
                  <a:pt x="63896" y="0"/>
                </a:cubicBezTo>
                <a:lnTo>
                  <a:pt x="556590" y="0"/>
                </a:lnTo>
                <a:cubicBezTo>
                  <a:pt x="591879" y="0"/>
                  <a:pt x="620486" y="28607"/>
                  <a:pt x="620486" y="63896"/>
                </a:cubicBezTo>
                <a:lnTo>
                  <a:pt x="620486" y="383366"/>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335297919"/>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Lst>
  <p:hf hdr="0" ftr="0" dt="0"/>
  <p:txStyles>
    <p:titleStyle>
      <a:lvl1pPr algn="l" defTabSz="685800" rtl="0" eaLnBrk="1" latinLnBrk="0" hangingPunct="1">
        <a:lnSpc>
          <a:spcPct val="90000"/>
        </a:lnSpc>
        <a:spcBef>
          <a:spcPct val="0"/>
        </a:spcBef>
        <a:buNone/>
        <a:defRPr sz="1800" kern="1200">
          <a:solidFill>
            <a:schemeClr val="tx2"/>
          </a:solidFill>
          <a:latin typeface="+mj-lt"/>
          <a:ea typeface="+mj-ea"/>
          <a:cs typeface="+mj-cs"/>
        </a:defRPr>
      </a:lvl1pPr>
    </p:titleStyle>
    <p:body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lang="fr-FR" sz="900" b="0" kern="1200" dirty="0">
          <a:solidFill>
            <a:schemeClr val="tx2"/>
          </a:solidFill>
          <a:latin typeface="+mn-lt"/>
          <a:ea typeface="+mn-ea"/>
          <a:cs typeface="+mn-cs"/>
        </a:defRPr>
      </a:lvl1pPr>
      <a:lvl2pPr marL="269081"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900" b="0" kern="1200" dirty="0">
          <a:solidFill>
            <a:schemeClr val="tx2"/>
          </a:solidFill>
          <a:latin typeface="+mn-lt"/>
          <a:ea typeface="+mn-ea"/>
          <a:cs typeface="+mn-cs"/>
        </a:defRPr>
      </a:lvl2pPr>
      <a:lvl3pPr marL="40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900" b="0" kern="1200" dirty="0">
          <a:solidFill>
            <a:schemeClr val="tx2"/>
          </a:solidFill>
          <a:latin typeface="+mn-lt"/>
          <a:ea typeface="+mn-ea"/>
          <a:cs typeface="+mn-cs"/>
        </a:defRPr>
      </a:lvl3pPr>
      <a:lvl4pPr marL="540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050" b="0" kern="1200" baseline="0" dirty="0" smtClean="0">
          <a:solidFill>
            <a:schemeClr val="tx2"/>
          </a:solidFill>
          <a:latin typeface="+mn-lt"/>
          <a:ea typeface="+mn-ea"/>
          <a:cs typeface="+mn-cs"/>
        </a:defRPr>
      </a:lvl4pPr>
      <a:lvl5pPr marL="67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900" b="0" kern="1200" baseline="0" dirty="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Espace réservé du titre 5"/>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noProof="0"/>
              <a:t>CLICK TO EDIT TITLE</a:t>
            </a:r>
          </a:p>
        </p:txBody>
      </p:sp>
      <p:sp>
        <p:nvSpPr>
          <p:cNvPr id="9" name="Espace réservé du texte 8"/>
          <p:cNvSpPr>
            <a:spLocks noGrp="1"/>
          </p:cNvSpPr>
          <p:nvPr>
            <p:ph type="body" idx="1"/>
          </p:nvPr>
        </p:nvSpPr>
        <p:spPr>
          <a:xfrm>
            <a:off x="838200" y="1825625"/>
            <a:ext cx="10515600" cy="2093232"/>
          </a:xfrm>
          <a:prstGeom prst="rect">
            <a:avLst/>
          </a:prstGeom>
        </p:spPr>
        <p:txBody>
          <a:bodyPr vert="horz" lIns="91440" tIns="45720" rIns="91440" bIns="45720" rtlCol="0">
            <a:normAutofit/>
          </a:bodyPr>
          <a:lstStyle/>
          <a:p>
            <a:pPr marL="130969" marR="0" lvl="0" indent="-130969"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3F3F3F"/>
                </a:solidFill>
                <a:effectLst/>
                <a:uLnTx/>
                <a:uFillTx/>
                <a:latin typeface="+mn-lt"/>
                <a:ea typeface="+mn-ea"/>
                <a:cs typeface="+mn-cs"/>
              </a:rPr>
              <a:t>Click to edit Master text styles</a:t>
            </a:r>
          </a:p>
          <a:p>
            <a:pPr marL="269081" marR="0" lvl="1"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3F3F3F"/>
                </a:solidFill>
                <a:effectLst/>
                <a:uLnTx/>
                <a:uFillTx/>
                <a:latin typeface="+mn-lt"/>
                <a:ea typeface="+mn-ea"/>
                <a:cs typeface="+mn-cs"/>
              </a:rPr>
              <a:t>Second level</a:t>
            </a:r>
          </a:p>
          <a:p>
            <a:pPr marL="405000" marR="0" lvl="2"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3F3F3F"/>
                </a:solidFill>
                <a:effectLst/>
                <a:uLnTx/>
                <a:uFillTx/>
                <a:latin typeface="+mn-lt"/>
                <a:ea typeface="+mn-ea"/>
                <a:cs typeface="+mn-cs"/>
              </a:rPr>
              <a:t>Third level</a:t>
            </a:r>
          </a:p>
          <a:p>
            <a:pPr marL="540000" marR="0" lvl="3"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3F3F3F"/>
                </a:solidFill>
                <a:effectLst/>
                <a:uLnTx/>
                <a:uFillTx/>
                <a:latin typeface="+mn-lt"/>
                <a:ea typeface="+mn-ea"/>
                <a:cs typeface="+mn-cs"/>
              </a:rPr>
              <a:t>Fourth level</a:t>
            </a:r>
          </a:p>
          <a:p>
            <a:pPr marL="675000" marR="0" lvl="4"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a:pPr>
            <a:r>
              <a:rPr kumimoji="0" lang="en-US" sz="900" b="0" i="0" u="none" strike="noStrike" kern="1200" cap="none" spc="0" normalizeH="0" baseline="0" noProof="0">
                <a:ln>
                  <a:noFill/>
                </a:ln>
                <a:solidFill>
                  <a:srgbClr val="3F3F3F"/>
                </a:solidFill>
                <a:effectLst/>
                <a:uLnTx/>
                <a:uFillTx/>
                <a:latin typeface="+mn-lt"/>
                <a:ea typeface="+mn-ea"/>
                <a:cs typeface="+mn-cs"/>
              </a:rPr>
              <a:t>Fifth level </a:t>
            </a:r>
          </a:p>
        </p:txBody>
      </p:sp>
      <p:sp>
        <p:nvSpPr>
          <p:cNvPr id="3" name="Espace réservé du numéro de diapositive 2"/>
          <p:cNvSpPr>
            <a:spLocks noGrp="1"/>
          </p:cNvSpPr>
          <p:nvPr>
            <p:ph type="sldNum" sz="quarter" idx="4"/>
          </p:nvPr>
        </p:nvSpPr>
        <p:spPr>
          <a:xfrm>
            <a:off x="11029581" y="6474638"/>
            <a:ext cx="544355" cy="365125"/>
          </a:xfrm>
          <a:prstGeom prst="rect">
            <a:avLst/>
          </a:prstGeom>
        </p:spPr>
        <p:txBody>
          <a:bodyPr vert="horz" lIns="91440" tIns="45720" rIns="91440" bIns="45720" rtlCol="0" anchor="ctr"/>
          <a:lstStyle>
            <a:lvl1pPr algn="ctr">
              <a:defRPr sz="900">
                <a:solidFill>
                  <a:schemeClr val="accent1"/>
                </a:solidFill>
              </a:defRPr>
            </a:lvl1pPr>
          </a:lstStyle>
          <a:p>
            <a:fld id="{87C45732-57C6-47E8-8AB1-020DA7EC54A6}" type="slidenum">
              <a:rPr lang="en-US" smtClean="0"/>
              <a:pPr/>
              <a:t>‹N°›</a:t>
            </a:fld>
            <a:endParaRPr lang="en-US"/>
          </a:p>
        </p:txBody>
      </p:sp>
      <p:sp>
        <p:nvSpPr>
          <p:cNvPr id="4" name="Arrondir un rectangle avec un coin du même côté 3"/>
          <p:cNvSpPr/>
          <p:nvPr userDrawn="1"/>
        </p:nvSpPr>
        <p:spPr>
          <a:xfrm>
            <a:off x="11002403" y="6474635"/>
            <a:ext cx="620487" cy="383366"/>
          </a:xfrm>
          <a:custGeom>
            <a:avLst/>
            <a:gdLst>
              <a:gd name="connsiteX0" fmla="*/ 63896 w 620486"/>
              <a:gd name="connsiteY0" fmla="*/ 0 h 383366"/>
              <a:gd name="connsiteX1" fmla="*/ 556590 w 620486"/>
              <a:gd name="connsiteY1" fmla="*/ 0 h 383366"/>
              <a:gd name="connsiteX2" fmla="*/ 620486 w 620486"/>
              <a:gd name="connsiteY2" fmla="*/ 63896 h 383366"/>
              <a:gd name="connsiteX3" fmla="*/ 620486 w 620486"/>
              <a:gd name="connsiteY3" fmla="*/ 383366 h 383366"/>
              <a:gd name="connsiteX4" fmla="*/ 620486 w 620486"/>
              <a:gd name="connsiteY4" fmla="*/ 383366 h 383366"/>
              <a:gd name="connsiteX5" fmla="*/ 0 w 620486"/>
              <a:gd name="connsiteY5" fmla="*/ 383366 h 383366"/>
              <a:gd name="connsiteX6" fmla="*/ 0 w 620486"/>
              <a:gd name="connsiteY6" fmla="*/ 383366 h 383366"/>
              <a:gd name="connsiteX7" fmla="*/ 0 w 620486"/>
              <a:gd name="connsiteY7" fmla="*/ 63896 h 383366"/>
              <a:gd name="connsiteX8" fmla="*/ 63896 w 620486"/>
              <a:gd name="connsiteY8" fmla="*/ 0 h 383366"/>
              <a:gd name="connsiteX0" fmla="*/ 0 w 711926"/>
              <a:gd name="connsiteY0" fmla="*/ 383366 h 474806"/>
              <a:gd name="connsiteX1" fmla="*/ 0 w 711926"/>
              <a:gd name="connsiteY1" fmla="*/ 383366 h 474806"/>
              <a:gd name="connsiteX2" fmla="*/ 0 w 711926"/>
              <a:gd name="connsiteY2" fmla="*/ 63896 h 474806"/>
              <a:gd name="connsiteX3" fmla="*/ 63896 w 711926"/>
              <a:gd name="connsiteY3" fmla="*/ 0 h 474806"/>
              <a:gd name="connsiteX4" fmla="*/ 556590 w 711926"/>
              <a:gd name="connsiteY4" fmla="*/ 0 h 474806"/>
              <a:gd name="connsiteX5" fmla="*/ 620486 w 711926"/>
              <a:gd name="connsiteY5" fmla="*/ 63896 h 474806"/>
              <a:gd name="connsiteX6" fmla="*/ 620486 w 711926"/>
              <a:gd name="connsiteY6" fmla="*/ 383366 h 474806"/>
              <a:gd name="connsiteX7" fmla="*/ 711926 w 711926"/>
              <a:gd name="connsiteY7" fmla="*/ 474806 h 474806"/>
              <a:gd name="connsiteX0" fmla="*/ 0 w 620486"/>
              <a:gd name="connsiteY0" fmla="*/ 383366 h 383366"/>
              <a:gd name="connsiteX1" fmla="*/ 0 w 620486"/>
              <a:gd name="connsiteY1" fmla="*/ 383366 h 383366"/>
              <a:gd name="connsiteX2" fmla="*/ 0 w 620486"/>
              <a:gd name="connsiteY2" fmla="*/ 63896 h 383366"/>
              <a:gd name="connsiteX3" fmla="*/ 63896 w 620486"/>
              <a:gd name="connsiteY3" fmla="*/ 0 h 383366"/>
              <a:gd name="connsiteX4" fmla="*/ 556590 w 620486"/>
              <a:gd name="connsiteY4" fmla="*/ 0 h 383366"/>
              <a:gd name="connsiteX5" fmla="*/ 620486 w 620486"/>
              <a:gd name="connsiteY5" fmla="*/ 63896 h 383366"/>
              <a:gd name="connsiteX6" fmla="*/ 620486 w 620486"/>
              <a:gd name="connsiteY6" fmla="*/ 383366 h 383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0486" h="383366">
                <a:moveTo>
                  <a:pt x="0" y="383366"/>
                </a:moveTo>
                <a:lnTo>
                  <a:pt x="0" y="383366"/>
                </a:lnTo>
                <a:lnTo>
                  <a:pt x="0" y="63896"/>
                </a:lnTo>
                <a:cubicBezTo>
                  <a:pt x="0" y="28607"/>
                  <a:pt x="28607" y="0"/>
                  <a:pt x="63896" y="0"/>
                </a:cubicBezTo>
                <a:lnTo>
                  <a:pt x="556590" y="0"/>
                </a:lnTo>
                <a:cubicBezTo>
                  <a:pt x="591879" y="0"/>
                  <a:pt x="620486" y="28607"/>
                  <a:pt x="620486" y="63896"/>
                </a:cubicBezTo>
                <a:lnTo>
                  <a:pt x="620486" y="383366"/>
                </a:ln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Rectangle 1"/>
          <p:cNvSpPr/>
          <p:nvPr userDrawn="1"/>
        </p:nvSpPr>
        <p:spPr>
          <a:xfrm>
            <a:off x="1834815" y="6451965"/>
            <a:ext cx="1095172" cy="230832"/>
          </a:xfrm>
          <a:prstGeom prst="rect">
            <a:avLst/>
          </a:prstGeom>
        </p:spPr>
        <p:txBody>
          <a:bodyPr wrap="none">
            <a:spAutoFit/>
          </a:bodyPr>
          <a:lstStyle/>
          <a:p>
            <a:pPr defTabSz="680560"/>
            <a:r>
              <a:rPr lang="en-US" sz="900" noProof="1">
                <a:solidFill>
                  <a:schemeClr val="accent4"/>
                </a:solidFill>
              </a:rPr>
              <a:t>/</a:t>
            </a:r>
            <a:r>
              <a:rPr lang="en-US" sz="900" baseline="0" noProof="1">
                <a:solidFill>
                  <a:schemeClr val="accent4"/>
                </a:solidFill>
              </a:rPr>
              <a:t> </a:t>
            </a:r>
            <a:r>
              <a:rPr lang="en-US" sz="900" noProof="1">
                <a:solidFill>
                  <a:schemeClr val="accent4"/>
                </a:solidFill>
              </a:rPr>
              <a:t>CONFIDENTIAL</a:t>
            </a:r>
          </a:p>
        </p:txBody>
      </p:sp>
      <p:pic>
        <p:nvPicPr>
          <p:cNvPr id="5" name="Image 4">
            <a:extLst>
              <a:ext uri="{FF2B5EF4-FFF2-40B4-BE49-F238E27FC236}">
                <a16:creationId xmlns:a16="http://schemas.microsoft.com/office/drawing/2014/main" id="{44EF2001-3146-4E8B-93AB-4E86D67713CA}"/>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347407" y="6433694"/>
            <a:ext cx="1460228" cy="262441"/>
          </a:xfrm>
          <a:prstGeom prst="rect">
            <a:avLst/>
          </a:prstGeom>
        </p:spPr>
      </p:pic>
    </p:spTree>
    <p:extLst>
      <p:ext uri="{BB962C8B-B14F-4D97-AF65-F5344CB8AC3E}">
        <p14:creationId xmlns:p14="http://schemas.microsoft.com/office/powerpoint/2010/main" val="435928964"/>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 id="2147483750" r:id="rId17"/>
  </p:sldLayoutIdLst>
  <p:hf hdr="0" ftr="0" dt="0"/>
  <p:txStyles>
    <p:titleStyle>
      <a:lvl1pPr algn="l" defTabSz="685800" rtl="0" eaLnBrk="1" latinLnBrk="0" hangingPunct="1">
        <a:lnSpc>
          <a:spcPct val="90000"/>
        </a:lnSpc>
        <a:spcBef>
          <a:spcPct val="0"/>
        </a:spcBef>
        <a:buNone/>
        <a:defRPr sz="1800" kern="1200">
          <a:solidFill>
            <a:schemeClr val="tx2"/>
          </a:solidFill>
          <a:latin typeface="+mj-lt"/>
          <a:ea typeface="+mj-ea"/>
          <a:cs typeface="+mj-cs"/>
        </a:defRPr>
      </a:lvl1pPr>
    </p:titleStyle>
    <p:body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lang="fr-FR" sz="900" b="0" kern="1200" dirty="0">
          <a:solidFill>
            <a:schemeClr val="tx2"/>
          </a:solidFill>
          <a:latin typeface="+mn-lt"/>
          <a:ea typeface="+mn-ea"/>
          <a:cs typeface="+mn-cs"/>
        </a:defRPr>
      </a:lvl1pPr>
      <a:lvl2pPr marL="269081"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900" b="0" kern="1200" dirty="0">
          <a:solidFill>
            <a:schemeClr val="tx2"/>
          </a:solidFill>
          <a:latin typeface="+mn-lt"/>
          <a:ea typeface="+mn-ea"/>
          <a:cs typeface="+mn-cs"/>
        </a:defRPr>
      </a:lvl2pPr>
      <a:lvl3pPr marL="40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900" b="0" kern="1200" dirty="0">
          <a:solidFill>
            <a:schemeClr val="tx2"/>
          </a:solidFill>
          <a:latin typeface="+mn-lt"/>
          <a:ea typeface="+mn-ea"/>
          <a:cs typeface="+mn-cs"/>
        </a:defRPr>
      </a:lvl3pPr>
      <a:lvl4pPr marL="540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050" b="0" kern="1200" baseline="0" dirty="0" smtClean="0">
          <a:solidFill>
            <a:schemeClr val="tx2"/>
          </a:solidFill>
          <a:latin typeface="+mn-lt"/>
          <a:ea typeface="+mn-ea"/>
          <a:cs typeface="+mn-cs"/>
        </a:defRPr>
      </a:lvl4pPr>
      <a:lvl5pPr marL="67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900" b="0" kern="1200" baseline="0" dirty="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t 3" hidden="1">
            <a:extLst>
              <a:ext uri="{FF2B5EF4-FFF2-40B4-BE49-F238E27FC236}">
                <a16:creationId xmlns:a16="http://schemas.microsoft.com/office/drawing/2014/main" id="{59617F35-5312-4EBB-A8E1-C6E640B074B5}"/>
              </a:ext>
            </a:extLst>
          </p:cNvPr>
          <p:cNvGraphicFramePr>
            <a:graphicFrameLocks noChangeAspect="1"/>
          </p:cNvGraphicFramePr>
          <p:nvPr userDrawn="1">
            <p:custDataLst>
              <p:tags r:id="rId9"/>
            </p:custDataLst>
            <p:extLst>
              <p:ext uri="{D42A27DB-BD31-4B8C-83A1-F6EECF244321}">
                <p14:modId xmlns:p14="http://schemas.microsoft.com/office/powerpoint/2010/main" val="159160482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4339" name="Diapositive think-cell" r:id="rId10" imgW="473" imgH="470" progId="TCLayout.ActiveDocument.1">
                  <p:embed/>
                </p:oleObj>
              </mc:Choice>
              <mc:Fallback>
                <p:oleObj name="Diapositive think-cell" r:id="rId10" imgW="473" imgH="470" progId="TCLayout.ActiveDocument.1">
                  <p:embed/>
                  <p:pic>
                    <p:nvPicPr>
                      <p:cNvPr id="4" name="Objet 3" hidden="1">
                        <a:extLst>
                          <a:ext uri="{FF2B5EF4-FFF2-40B4-BE49-F238E27FC236}">
                            <a16:creationId xmlns:a16="http://schemas.microsoft.com/office/drawing/2014/main" id="{59617F35-5312-4EBB-A8E1-C6E640B074B5}"/>
                          </a:ext>
                        </a:extLst>
                      </p:cNvPr>
                      <p:cNvPicPr/>
                      <p:nvPr/>
                    </p:nvPicPr>
                    <p:blipFill>
                      <a:blip r:embed="rId11"/>
                      <a:stretch>
                        <a:fillRect/>
                      </a:stretch>
                    </p:blipFill>
                    <p:spPr>
                      <a:xfrm>
                        <a:off x="1588" y="1588"/>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815413" y="274638"/>
            <a:ext cx="10769600" cy="1143000"/>
          </a:xfrm>
          <a:prstGeom prst="rect">
            <a:avLst/>
          </a:prstGeom>
        </p:spPr>
        <p:txBody>
          <a:bodyPr vert="horz" lIns="91440" tIns="45720" rIns="91440" bIns="45720" rtlCol="0" anchor="ctr">
            <a:normAutofit/>
          </a:bodyPr>
          <a:lstStyle/>
          <a:p>
            <a:pPr eaLnBrk="1" latinLnBrk="0" hangingPunct="1"/>
            <a:r>
              <a:rPr kumimoji="0" lang="fr-FR"/>
              <a:t>Modifiez le style du titre</a:t>
            </a:r>
            <a:endParaRPr kumimoji="0" lang="en-US"/>
          </a:p>
        </p:txBody>
      </p:sp>
      <p:sp>
        <p:nvSpPr>
          <p:cNvPr id="3" name="Text Placeholder 2"/>
          <p:cNvSpPr>
            <a:spLocks noGrp="1"/>
          </p:cNvSpPr>
          <p:nvPr>
            <p:ph type="body" idx="1"/>
          </p:nvPr>
        </p:nvSpPr>
        <p:spPr>
          <a:xfrm>
            <a:off x="815413" y="1600201"/>
            <a:ext cx="10769600" cy="4525963"/>
          </a:xfrm>
          <a:prstGeom prst="rect">
            <a:avLst/>
          </a:prstGeom>
        </p:spPr>
        <p:txBody>
          <a:bodyPr vert="horz" lIns="91440" tIns="45720" rIns="91440" bIns="45720" rtlCol="0">
            <a:normAutofit/>
          </a:bodyPr>
          <a:lstStyle/>
          <a:p>
            <a:pPr lvl="0" eaLnBrk="1" latinLnBrk="0" hangingPunct="1"/>
            <a:r>
              <a:rPr kumimoji="0" lang="fr-FR"/>
              <a:t>Modifiez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
        <p:nvSpPr>
          <p:cNvPr id="6" name="Slide Number Placeholder 5"/>
          <p:cNvSpPr>
            <a:spLocks noGrp="1"/>
          </p:cNvSpPr>
          <p:nvPr>
            <p:ph type="sldNum" sz="quarter" idx="4"/>
          </p:nvPr>
        </p:nvSpPr>
        <p:spPr>
          <a:xfrm>
            <a:off x="11715252" y="6356351"/>
            <a:ext cx="409014" cy="365125"/>
          </a:xfrm>
          <a:prstGeom prst="rect">
            <a:avLst/>
          </a:prstGeom>
        </p:spPr>
        <p:txBody>
          <a:bodyPr vert="horz" lIns="91440" tIns="45720" rIns="91440" bIns="45720" rtlCol="0" anchor="ctr"/>
          <a:lstStyle>
            <a:lvl1pPr algn="r" eaLnBrk="1" latinLnBrk="0" hangingPunct="1">
              <a:defRPr kumimoji="0" lang="fr-FR" sz="1200">
                <a:solidFill>
                  <a:schemeClr val="tx1">
                    <a:tint val="75000"/>
                  </a:schemeClr>
                </a:solidFill>
              </a:defRPr>
            </a:lvl1pPr>
          </a:lstStyle>
          <a:p>
            <a:fld id="{33D6E5A2-EC83-451F-A719-9AC1370DD5CF}" type="slidenum">
              <a:pPr/>
              <a:t>‹N°›</a:t>
            </a:fld>
            <a:endParaRPr kumimoji="0" lang="fr-FR"/>
          </a:p>
        </p:txBody>
      </p:sp>
    </p:spTree>
    <p:extLst>
      <p:ext uri="{BB962C8B-B14F-4D97-AF65-F5344CB8AC3E}">
        <p14:creationId xmlns:p14="http://schemas.microsoft.com/office/powerpoint/2010/main" val="2545054731"/>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Lst>
  <p:hf hdr="0" ftr="0" dt="0"/>
  <p:txStyles>
    <p:titleStyle>
      <a:lvl1pPr algn="l" defTabSz="914400" rtl="0" eaLnBrk="1" latinLnBrk="0" hangingPunct="1">
        <a:spcBef>
          <a:spcPct val="0"/>
        </a:spcBef>
        <a:buNone/>
        <a:defRPr kumimoji="0" lang="fr-F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0" lang="fr-F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fr-F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fr-F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fr-F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9pPr>
    </p:bodyStyle>
    <p:otherStyle>
      <a:defPPr>
        <a:defRPr kumimoji="0" lang="fr-FR"/>
      </a:defPPr>
      <a:lvl1pPr marL="0" algn="l" defTabSz="914400" rtl="0" eaLnBrk="1" latinLnBrk="0" hangingPunct="1">
        <a:defRPr kumimoji="0" lang="fr-FR" sz="1800" kern="1200">
          <a:solidFill>
            <a:schemeClr val="tx1"/>
          </a:solidFill>
          <a:latin typeface="+mn-lt"/>
          <a:ea typeface="+mn-ea"/>
          <a:cs typeface="+mn-cs"/>
        </a:defRPr>
      </a:lvl1pPr>
      <a:lvl2pPr marL="457200" algn="l" defTabSz="914400" rtl="0" eaLnBrk="1" latinLnBrk="0" hangingPunct="1">
        <a:defRPr kumimoji="0" lang="fr-FR" sz="1800" kern="1200">
          <a:solidFill>
            <a:schemeClr val="tx1"/>
          </a:solidFill>
          <a:latin typeface="+mn-lt"/>
          <a:ea typeface="+mn-ea"/>
          <a:cs typeface="+mn-cs"/>
        </a:defRPr>
      </a:lvl2pPr>
      <a:lvl3pPr marL="914400" algn="l" defTabSz="914400" rtl="0" eaLnBrk="1" latinLnBrk="0" hangingPunct="1">
        <a:defRPr kumimoji="0" lang="fr-FR" sz="1800" kern="1200">
          <a:solidFill>
            <a:schemeClr val="tx1"/>
          </a:solidFill>
          <a:latin typeface="+mn-lt"/>
          <a:ea typeface="+mn-ea"/>
          <a:cs typeface="+mn-cs"/>
        </a:defRPr>
      </a:lvl3pPr>
      <a:lvl4pPr marL="1371600" algn="l" defTabSz="914400" rtl="0" eaLnBrk="1" latinLnBrk="0" hangingPunct="1">
        <a:defRPr kumimoji="0" lang="fr-FR" sz="1800" kern="1200">
          <a:solidFill>
            <a:schemeClr val="tx1"/>
          </a:solidFill>
          <a:latin typeface="+mn-lt"/>
          <a:ea typeface="+mn-ea"/>
          <a:cs typeface="+mn-cs"/>
        </a:defRPr>
      </a:lvl4pPr>
      <a:lvl5pPr marL="1828800" algn="l" defTabSz="914400" rtl="0" eaLnBrk="1" latinLnBrk="0" hangingPunct="1">
        <a:defRPr kumimoji="0" lang="fr-FR" sz="1800" kern="1200">
          <a:solidFill>
            <a:schemeClr val="tx1"/>
          </a:solidFill>
          <a:latin typeface="+mn-lt"/>
          <a:ea typeface="+mn-ea"/>
          <a:cs typeface="+mn-cs"/>
        </a:defRPr>
      </a:lvl5pPr>
      <a:lvl6pPr marL="2286000" algn="l" defTabSz="914400" rtl="0" eaLnBrk="1" latinLnBrk="0" hangingPunct="1">
        <a:defRPr kumimoji="0" lang="fr-FR" sz="1800" kern="1200">
          <a:solidFill>
            <a:schemeClr val="tx1"/>
          </a:solidFill>
          <a:latin typeface="+mn-lt"/>
          <a:ea typeface="+mn-ea"/>
          <a:cs typeface="+mn-cs"/>
        </a:defRPr>
      </a:lvl6pPr>
      <a:lvl7pPr marL="2743200" algn="l" defTabSz="914400" rtl="0" eaLnBrk="1" latinLnBrk="0" hangingPunct="1">
        <a:defRPr kumimoji="0" lang="fr-FR" sz="1800" kern="1200">
          <a:solidFill>
            <a:schemeClr val="tx1"/>
          </a:solidFill>
          <a:latin typeface="+mn-lt"/>
          <a:ea typeface="+mn-ea"/>
          <a:cs typeface="+mn-cs"/>
        </a:defRPr>
      </a:lvl7pPr>
      <a:lvl8pPr marL="3200400" algn="l" defTabSz="914400" rtl="0" eaLnBrk="1" latinLnBrk="0" hangingPunct="1">
        <a:defRPr kumimoji="0" lang="fr-FR" sz="1800" kern="1200">
          <a:solidFill>
            <a:schemeClr val="tx1"/>
          </a:solidFill>
          <a:latin typeface="+mn-lt"/>
          <a:ea typeface="+mn-ea"/>
          <a:cs typeface="+mn-cs"/>
        </a:defRPr>
      </a:lvl8pPr>
      <a:lvl9pPr marL="3657600" algn="l" defTabSz="914400" rtl="0" eaLnBrk="1" latinLnBrk="0" hangingPunct="1">
        <a:defRPr kumimoji="0" lang="fr-F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10.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5.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sv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43.svg"/><Relationship Id="rId2" Type="http://schemas.openxmlformats.org/officeDocument/2006/relationships/image" Target="../media/image42.png"/><Relationship Id="rId1" Type="http://schemas.openxmlformats.org/officeDocument/2006/relationships/slideLayout" Target="../slideLayouts/slideLayout5.xml"/><Relationship Id="rId5" Type="http://schemas.openxmlformats.org/officeDocument/2006/relationships/image" Target="../media/image45.svg"/><Relationship Id="rId4" Type="http://schemas.openxmlformats.org/officeDocument/2006/relationships/image" Target="../media/image44.png"/></Relationships>
</file>

<file path=ppt/slides/_rels/slide16.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3.svg"/><Relationship Id="rId7" Type="http://schemas.openxmlformats.org/officeDocument/2006/relationships/image" Target="../media/image39.svg"/><Relationship Id="rId2" Type="http://schemas.openxmlformats.org/officeDocument/2006/relationships/image" Target="../media/image42.png"/><Relationship Id="rId1" Type="http://schemas.openxmlformats.org/officeDocument/2006/relationships/slideLayout" Target="../slideLayouts/slideLayout5.xml"/><Relationship Id="rId6" Type="http://schemas.openxmlformats.org/officeDocument/2006/relationships/image" Target="../media/image38.png"/><Relationship Id="rId5" Type="http://schemas.openxmlformats.org/officeDocument/2006/relationships/image" Target="../media/image46.svg"/><Relationship Id="rId4" Type="http://schemas.openxmlformats.org/officeDocument/2006/relationships/image" Target="../media/image44.png"/><Relationship Id="rId9" Type="http://schemas.openxmlformats.org/officeDocument/2006/relationships/image" Target="../media/image48.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0.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60.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59.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1.xml"/><Relationship Id="rId11" Type="http://schemas.openxmlformats.org/officeDocument/2006/relationships/image" Target="../media/image58.png"/><Relationship Id="rId5" Type="http://schemas.openxmlformats.org/officeDocument/2006/relationships/diagramQuickStyle" Target="../diagrams/quickStyle1.xml"/><Relationship Id="rId10" Type="http://schemas.openxmlformats.org/officeDocument/2006/relationships/image" Target="../media/image57.png"/><Relationship Id="rId4" Type="http://schemas.openxmlformats.org/officeDocument/2006/relationships/diagramLayout" Target="../diagrams/layout1.xml"/><Relationship Id="rId9" Type="http://schemas.openxmlformats.org/officeDocument/2006/relationships/image" Target="../media/image5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60.png"/><Relationship Id="rId4" Type="http://schemas.openxmlformats.org/officeDocument/2006/relationships/image" Target="../media/image62.png"/></Relationships>
</file>

<file path=ppt/slides/_rels/slide3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5.xml"/><Relationship Id="rId4" Type="http://schemas.openxmlformats.org/officeDocument/2006/relationships/image" Target="../media/image65.png"/></Relationships>
</file>

<file path=ppt/slides/_rels/slide3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5.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diagramLayout" Target="../diagrams/layout4.xml"/><Relationship Id="rId18" Type="http://schemas.openxmlformats.org/officeDocument/2006/relationships/diagramLayout" Target="../diagrams/layout5.xml"/><Relationship Id="rId3" Type="http://schemas.openxmlformats.org/officeDocument/2006/relationships/diagramLayout" Target="../diagrams/layout2.xml"/><Relationship Id="rId21" Type="http://schemas.microsoft.com/office/2007/relationships/diagramDrawing" Target="../diagrams/drawing5.xml"/><Relationship Id="rId7" Type="http://schemas.openxmlformats.org/officeDocument/2006/relationships/diagramData" Target="../diagrams/data3.xml"/><Relationship Id="rId12" Type="http://schemas.openxmlformats.org/officeDocument/2006/relationships/diagramData" Target="../diagrams/data4.xml"/><Relationship Id="rId17" Type="http://schemas.openxmlformats.org/officeDocument/2006/relationships/diagramData" Target="../diagrams/data5.xml"/><Relationship Id="rId2" Type="http://schemas.openxmlformats.org/officeDocument/2006/relationships/diagramData" Target="../diagrams/data2.xml"/><Relationship Id="rId16" Type="http://schemas.microsoft.com/office/2007/relationships/diagramDrawing" Target="../diagrams/drawing4.xml"/><Relationship Id="rId20" Type="http://schemas.openxmlformats.org/officeDocument/2006/relationships/diagramColors" Target="../diagrams/colors5.xml"/><Relationship Id="rId1" Type="http://schemas.openxmlformats.org/officeDocument/2006/relationships/slideLayout" Target="../slideLayouts/slideLayout4.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5" Type="http://schemas.openxmlformats.org/officeDocument/2006/relationships/diagramColors" Target="../diagrams/colors4.xml"/><Relationship Id="rId10" Type="http://schemas.openxmlformats.org/officeDocument/2006/relationships/diagramColors" Target="../diagrams/colors3.xml"/><Relationship Id="rId19" Type="http://schemas.openxmlformats.org/officeDocument/2006/relationships/diagramQuickStyle" Target="../diagrams/quickStyle5.xml"/><Relationship Id="rId4" Type="http://schemas.openxmlformats.org/officeDocument/2006/relationships/diagramQuickStyle" Target="../diagrams/quickStyle2.xml"/><Relationship Id="rId9" Type="http://schemas.openxmlformats.org/officeDocument/2006/relationships/diagramQuickStyle" Target="../diagrams/quickStyle3.xml"/><Relationship Id="rId14" Type="http://schemas.openxmlformats.org/officeDocument/2006/relationships/diagramQuickStyle" Target="../diagrams/quickStyle4.xml"/></Relationships>
</file>

<file path=ppt/slides/_rels/slide37.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4.png"/><Relationship Id="rId3" Type="http://schemas.openxmlformats.org/officeDocument/2006/relationships/image" Target="../media/image74.png"/><Relationship Id="rId7" Type="http://schemas.openxmlformats.org/officeDocument/2006/relationships/image" Target="../media/image78.png"/><Relationship Id="rId12" Type="http://schemas.openxmlformats.org/officeDocument/2006/relationships/image" Target="../media/image83.png"/><Relationship Id="rId2" Type="http://schemas.openxmlformats.org/officeDocument/2006/relationships/image" Target="../media/image73.png"/><Relationship Id="rId1" Type="http://schemas.openxmlformats.org/officeDocument/2006/relationships/slideLayout" Target="../slideLayouts/slideLayout12.xml"/><Relationship Id="rId6" Type="http://schemas.openxmlformats.org/officeDocument/2006/relationships/image" Target="../media/image77.png"/><Relationship Id="rId11" Type="http://schemas.openxmlformats.org/officeDocument/2006/relationships/image" Target="../media/image82.png"/><Relationship Id="rId5" Type="http://schemas.openxmlformats.org/officeDocument/2006/relationships/image" Target="../media/image76.png"/><Relationship Id="rId10" Type="http://schemas.openxmlformats.org/officeDocument/2006/relationships/image" Target="../media/image81.png"/><Relationship Id="rId4" Type="http://schemas.openxmlformats.org/officeDocument/2006/relationships/image" Target="../media/image75.png"/><Relationship Id="rId9" Type="http://schemas.openxmlformats.org/officeDocument/2006/relationships/image" Target="../media/image80.png"/></Relationships>
</file>

<file path=ppt/slides/_rels/slide3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4.xml"/><Relationship Id="rId5" Type="http://schemas.openxmlformats.org/officeDocument/2006/relationships/image" Target="../media/image88.png"/><Relationship Id="rId4" Type="http://schemas.openxmlformats.org/officeDocument/2006/relationships/image" Target="../media/image87.png"/></Relationships>
</file>

<file path=ppt/slides/_rels/slide39.xml.rels><?xml version="1.0" encoding="UTF-8" standalone="yes"?>
<Relationships xmlns="http://schemas.openxmlformats.org/package/2006/relationships"><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image" Target="../media/image89.png"/><Relationship Id="rId1" Type="http://schemas.openxmlformats.org/officeDocument/2006/relationships/slideLayout" Target="../slideLayouts/slideLayout4.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11.xml"/><Relationship Id="rId5" Type="http://schemas.openxmlformats.org/officeDocument/2006/relationships/image" Target="../media/image98.png"/><Relationship Id="rId4" Type="http://schemas.openxmlformats.org/officeDocument/2006/relationships/image" Target="../media/image97.png"/></Relationships>
</file>

<file path=ppt/slides/_rels/slide4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89.png"/><Relationship Id="rId1" Type="http://schemas.openxmlformats.org/officeDocument/2006/relationships/slideLayout" Target="../slideLayouts/slideLayout11.xml"/><Relationship Id="rId4" Type="http://schemas.openxmlformats.org/officeDocument/2006/relationships/image" Target="../media/image96.png"/></Relationships>
</file>

<file path=ppt/slides/_rels/slide4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89.png"/><Relationship Id="rId1" Type="http://schemas.openxmlformats.org/officeDocument/2006/relationships/slideLayout" Target="../slideLayouts/slideLayout11.xml"/><Relationship Id="rId4" Type="http://schemas.openxmlformats.org/officeDocument/2006/relationships/image" Target="../media/image95.png"/></Relationships>
</file>

<file path=ppt/slides/_rels/slide4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87.png"/><Relationship Id="rId1" Type="http://schemas.openxmlformats.org/officeDocument/2006/relationships/slideLayout" Target="../slideLayouts/slideLayout11.xml"/><Relationship Id="rId5" Type="http://schemas.openxmlformats.org/officeDocument/2006/relationships/image" Target="../media/image101.png"/><Relationship Id="rId4" Type="http://schemas.openxmlformats.org/officeDocument/2006/relationships/image" Target="../media/image100.png"/></Relationships>
</file>

<file path=ppt/slides/_rels/slide44.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11.xml"/><Relationship Id="rId4" Type="http://schemas.openxmlformats.org/officeDocument/2006/relationships/image" Target="../media/image101.png"/></Relationships>
</file>

<file path=ppt/slides/_rels/slide45.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4.xml"/><Relationship Id="rId5" Type="http://schemas.openxmlformats.org/officeDocument/2006/relationships/image" Target="../media/image85.png"/><Relationship Id="rId4" Type="http://schemas.openxmlformats.org/officeDocument/2006/relationships/image" Target="../media/image88.png"/></Relationships>
</file>

<file path=ppt/slides/_rels/slide4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5.png"/><Relationship Id="rId1" Type="http://schemas.openxmlformats.org/officeDocument/2006/relationships/slideLayout" Target="../slideLayouts/slideLayout4.xml"/><Relationship Id="rId4" Type="http://schemas.openxmlformats.org/officeDocument/2006/relationships/image" Target="../media/image8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11.xml"/><Relationship Id="rId5" Type="http://schemas.openxmlformats.org/officeDocument/2006/relationships/image" Target="../media/image97.png"/><Relationship Id="rId4" Type="http://schemas.openxmlformats.org/officeDocument/2006/relationships/image" Target="../media/image88.png"/></Relationships>
</file>

<file path=ppt/slides/_rels/slide52.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8" Type="http://schemas.openxmlformats.org/officeDocument/2006/relationships/image" Target="../media/image110.png"/><Relationship Id="rId13" Type="http://schemas.openxmlformats.org/officeDocument/2006/relationships/image" Target="../media/image115.svg"/><Relationship Id="rId3" Type="http://schemas.openxmlformats.org/officeDocument/2006/relationships/image" Target="../media/image105.png"/><Relationship Id="rId7" Type="http://schemas.openxmlformats.org/officeDocument/2006/relationships/image" Target="../media/image109.svg"/><Relationship Id="rId12" Type="http://schemas.openxmlformats.org/officeDocument/2006/relationships/image" Target="../media/image114.png"/><Relationship Id="rId2" Type="http://schemas.openxmlformats.org/officeDocument/2006/relationships/image" Target="../media/image104.png"/><Relationship Id="rId1" Type="http://schemas.openxmlformats.org/officeDocument/2006/relationships/slideLayout" Target="../slideLayouts/slideLayout4.xml"/><Relationship Id="rId6" Type="http://schemas.openxmlformats.org/officeDocument/2006/relationships/image" Target="../media/image108.png"/><Relationship Id="rId11" Type="http://schemas.openxmlformats.org/officeDocument/2006/relationships/image" Target="../media/image113.svg"/><Relationship Id="rId5" Type="http://schemas.openxmlformats.org/officeDocument/2006/relationships/image" Target="../media/image107.png"/><Relationship Id="rId10" Type="http://schemas.openxmlformats.org/officeDocument/2006/relationships/image" Target="../media/image112.png"/><Relationship Id="rId4" Type="http://schemas.openxmlformats.org/officeDocument/2006/relationships/image" Target="../media/image106.png"/><Relationship Id="rId9" Type="http://schemas.openxmlformats.org/officeDocument/2006/relationships/image" Target="../media/image111.svg"/></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1.xml"/><Relationship Id="rId1" Type="http://schemas.openxmlformats.org/officeDocument/2006/relationships/vmlDrawing" Target="../drawings/vmlDrawing20.vml"/><Relationship Id="rId5" Type="http://schemas.openxmlformats.org/officeDocument/2006/relationships/image" Target="../media/image116.emf"/><Relationship Id="rId4" Type="http://schemas.openxmlformats.org/officeDocument/2006/relationships/oleObject" Target="../embeddings/oleObject19.bin"/></Relationships>
</file>

<file path=ppt/slides/_rels/slide58.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6.xml"/><Relationship Id="rId4" Type="http://schemas.openxmlformats.org/officeDocument/2006/relationships/image" Target="../media/image119.png"/></Relationships>
</file>

<file path=ppt/slides/_rels/slide59.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svg"/><Relationship Id="rId7" Type="http://schemas.openxmlformats.org/officeDocument/2006/relationships/image" Target="../media/image24.svg"/><Relationship Id="rId2"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23.png"/><Relationship Id="rId11" Type="http://schemas.openxmlformats.org/officeDocument/2006/relationships/image" Target="../media/image28.svg"/><Relationship Id="rId5" Type="http://schemas.openxmlformats.org/officeDocument/2006/relationships/image" Target="../media/image22.sv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svg"/></Relationships>
</file>

<file path=ppt/slides/_rels/slide60.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11.xml"/><Relationship Id="rId5" Type="http://schemas.openxmlformats.org/officeDocument/2006/relationships/image" Target="../media/image125.png"/><Relationship Id="rId4" Type="http://schemas.openxmlformats.org/officeDocument/2006/relationships/image" Target="../media/image124.png"/></Relationships>
</file>

<file path=ppt/slides/_rels/slide62.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image" Target="../media/image58.png"/><Relationship Id="rId2" Type="http://schemas.openxmlformats.org/officeDocument/2006/relationships/chart" Target="../charts/chart1.xml"/><Relationship Id="rId1" Type="http://schemas.openxmlformats.org/officeDocument/2006/relationships/slideLayout" Target="../slideLayouts/slideLayout4.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3.png"/><Relationship Id="rId7"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30.svg"/><Relationship Id="rId5" Type="http://schemas.openxmlformats.org/officeDocument/2006/relationships/image" Target="../media/image27.png"/><Relationship Id="rId4" Type="http://schemas.openxmlformats.org/officeDocument/2006/relationships/image" Target="../media/image29.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302934" y="2132857"/>
            <a:ext cx="9391766" cy="1470025"/>
          </a:xfrm>
        </p:spPr>
        <p:txBody>
          <a:bodyPr/>
          <a:lstStyle/>
          <a:p>
            <a:r>
              <a:rPr lang="fr-FR" sz="3200" i="1"/>
              <a:t>Le processus de fabrication SI CNAF</a:t>
            </a:r>
            <a:endParaRPr lang="fr-FR" sz="4400" i="1"/>
          </a:p>
        </p:txBody>
      </p:sp>
      <p:sp>
        <p:nvSpPr>
          <p:cNvPr id="6" name="Subtitle 5"/>
          <p:cNvSpPr>
            <a:spLocks noGrp="1"/>
          </p:cNvSpPr>
          <p:nvPr>
            <p:ph type="subTitle" idx="1"/>
          </p:nvPr>
        </p:nvSpPr>
        <p:spPr>
          <a:xfrm>
            <a:off x="2368550" y="3933056"/>
            <a:ext cx="9278021" cy="1470024"/>
          </a:xfrm>
        </p:spPr>
        <p:txBody>
          <a:bodyPr anchor="ctr">
            <a:normAutofit/>
          </a:bodyPr>
          <a:lstStyle/>
          <a:p>
            <a:r>
              <a:rPr lang="fr-FR" sz="2800" b="1" i="0"/>
              <a:t>Support de synthèse</a:t>
            </a:r>
          </a:p>
          <a:p>
            <a:r>
              <a:rPr lang="fr-FR" sz="2000" i="0"/>
              <a:t>Mai 2021</a:t>
            </a:r>
            <a:endParaRPr lang="fr-FR" sz="1200"/>
          </a:p>
        </p:txBody>
      </p:sp>
    </p:spTree>
    <p:extLst>
      <p:ext uri="{BB962C8B-B14F-4D97-AF65-F5344CB8AC3E}">
        <p14:creationId xmlns:p14="http://schemas.microsoft.com/office/powerpoint/2010/main" val="9302442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FF4614A-C9CC-4827-8B16-6AA52E0BA669}"/>
              </a:ext>
            </a:extLst>
          </p:cNvPr>
          <p:cNvSpPr>
            <a:spLocks noGrp="1"/>
          </p:cNvSpPr>
          <p:nvPr>
            <p:ph type="title"/>
          </p:nvPr>
        </p:nvSpPr>
        <p:spPr/>
        <p:txBody>
          <a:bodyPr/>
          <a:lstStyle/>
          <a:p>
            <a:r>
              <a:rPr lang="fr-FR"/>
              <a:t>Un mode maintenance allégé</a:t>
            </a:r>
          </a:p>
        </p:txBody>
      </p:sp>
      <p:sp>
        <p:nvSpPr>
          <p:cNvPr id="3" name="Espace réservé du numéro de diapositive 2">
            <a:extLst>
              <a:ext uri="{FF2B5EF4-FFF2-40B4-BE49-F238E27FC236}">
                <a16:creationId xmlns:a16="http://schemas.microsoft.com/office/drawing/2014/main" id="{91FABCC8-B648-4CB2-B910-B1F78FD5E93E}"/>
              </a:ext>
            </a:extLst>
          </p:cNvPr>
          <p:cNvSpPr>
            <a:spLocks noGrp="1"/>
          </p:cNvSpPr>
          <p:nvPr>
            <p:ph type="sldNum" sz="quarter" idx="12"/>
          </p:nvPr>
        </p:nvSpPr>
        <p:spPr/>
        <p:txBody>
          <a:bodyPr/>
          <a:lstStyle/>
          <a:p>
            <a:fld id="{33D6E5A2-EC83-451F-A719-9AC1370DD5CF}" type="slidenum">
              <a:rPr lang="fr-FR" smtClean="0"/>
              <a:pPr/>
              <a:t>10</a:t>
            </a:fld>
            <a:endParaRPr kumimoji="0" lang="fr-FR"/>
          </a:p>
        </p:txBody>
      </p:sp>
      <p:sp>
        <p:nvSpPr>
          <p:cNvPr id="4" name="Pentagone 25">
            <a:extLst>
              <a:ext uri="{FF2B5EF4-FFF2-40B4-BE49-F238E27FC236}">
                <a16:creationId xmlns:a16="http://schemas.microsoft.com/office/drawing/2014/main" id="{AEBA25F0-A83B-42FE-822A-0010F9982353}"/>
              </a:ext>
            </a:extLst>
          </p:cNvPr>
          <p:cNvSpPr/>
          <p:nvPr/>
        </p:nvSpPr>
        <p:spPr>
          <a:xfrm>
            <a:off x="2165392" y="3304329"/>
            <a:ext cx="2765425" cy="574675"/>
          </a:xfrm>
          <a:prstGeom prst="homePlate">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Préparation</a:t>
            </a:r>
          </a:p>
        </p:txBody>
      </p:sp>
      <p:sp>
        <p:nvSpPr>
          <p:cNvPr id="5" name="Chevron 30">
            <a:extLst>
              <a:ext uri="{FF2B5EF4-FFF2-40B4-BE49-F238E27FC236}">
                <a16:creationId xmlns:a16="http://schemas.microsoft.com/office/drawing/2014/main" id="{AE65F2F0-43AC-4D09-BB1E-7DA05FAF917E}"/>
              </a:ext>
            </a:extLst>
          </p:cNvPr>
          <p:cNvSpPr/>
          <p:nvPr/>
        </p:nvSpPr>
        <p:spPr>
          <a:xfrm>
            <a:off x="4738729" y="3305916"/>
            <a:ext cx="2765425" cy="576263"/>
          </a:xfrm>
          <a:prstGeom prst="chevron">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Construction</a:t>
            </a:r>
          </a:p>
        </p:txBody>
      </p:sp>
      <p:sp>
        <p:nvSpPr>
          <p:cNvPr id="6" name="Chevron 31">
            <a:extLst>
              <a:ext uri="{FF2B5EF4-FFF2-40B4-BE49-F238E27FC236}">
                <a16:creationId xmlns:a16="http://schemas.microsoft.com/office/drawing/2014/main" id="{882AD311-8478-4E4B-8BE6-6CB579AC3F4A}"/>
              </a:ext>
            </a:extLst>
          </p:cNvPr>
          <p:cNvSpPr/>
          <p:nvPr/>
        </p:nvSpPr>
        <p:spPr>
          <a:xfrm>
            <a:off x="7288254" y="3305916"/>
            <a:ext cx="2779713" cy="576263"/>
          </a:xfrm>
          <a:prstGeom prst="chevron">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Mise en œuvre</a:t>
            </a:r>
          </a:p>
        </p:txBody>
      </p:sp>
      <p:sp>
        <p:nvSpPr>
          <p:cNvPr id="7" name="Ellipse 6">
            <a:extLst>
              <a:ext uri="{FF2B5EF4-FFF2-40B4-BE49-F238E27FC236}">
                <a16:creationId xmlns:a16="http://schemas.microsoft.com/office/drawing/2014/main" id="{4FD96503-94CF-4AAC-BBC9-9BD434B785BB}"/>
              </a:ext>
            </a:extLst>
          </p:cNvPr>
          <p:cNvSpPr/>
          <p:nvPr/>
        </p:nvSpPr>
        <p:spPr>
          <a:xfrm>
            <a:off x="3219134" y="2887191"/>
            <a:ext cx="543469" cy="515805"/>
          </a:xfrm>
          <a:prstGeom prst="ellipse">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1</a:t>
            </a:r>
            <a:endParaRPr lang="fr-FR" sz="4000" b="1">
              <a:ln w="18000">
                <a:solidFill>
                  <a:srgbClr val="C0504D">
                    <a:satMod val="140000"/>
                  </a:srgbClr>
                </a:solidFill>
                <a:prstDash val="solid"/>
                <a:miter lim="800000"/>
              </a:ln>
              <a:solidFill>
                <a:prstClr val="white"/>
              </a:solidFill>
              <a:effectLst>
                <a:outerShdw blurRad="25500" dist="23000" dir="7020000" algn="tl">
                  <a:srgbClr val="000000">
                    <a:alpha val="50000"/>
                  </a:srgbClr>
                </a:outerShdw>
              </a:effectLst>
              <a:latin typeface="Calibri"/>
            </a:endParaRPr>
          </a:p>
        </p:txBody>
      </p:sp>
      <p:sp>
        <p:nvSpPr>
          <p:cNvPr id="8" name="Ellipse 7">
            <a:extLst>
              <a:ext uri="{FF2B5EF4-FFF2-40B4-BE49-F238E27FC236}">
                <a16:creationId xmlns:a16="http://schemas.microsoft.com/office/drawing/2014/main" id="{DB46B003-3DAE-4909-B947-1DBD297BF56A}"/>
              </a:ext>
            </a:extLst>
          </p:cNvPr>
          <p:cNvSpPr/>
          <p:nvPr/>
        </p:nvSpPr>
        <p:spPr>
          <a:xfrm>
            <a:off x="5808969" y="2887191"/>
            <a:ext cx="543469" cy="515805"/>
          </a:xfrm>
          <a:prstGeom prst="ellipse">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2</a:t>
            </a:r>
            <a:endParaRPr lang="fr-FR" sz="4000" b="1">
              <a:ln w="18000">
                <a:solidFill>
                  <a:srgbClr val="C0504D">
                    <a:satMod val="140000"/>
                  </a:srgbClr>
                </a:solidFill>
                <a:prstDash val="solid"/>
                <a:miter lim="800000"/>
              </a:ln>
              <a:solidFill>
                <a:prstClr val="white"/>
              </a:solidFill>
              <a:effectLst>
                <a:outerShdw blurRad="25500" dist="23000" dir="7020000" algn="tl">
                  <a:srgbClr val="000000">
                    <a:alpha val="50000"/>
                  </a:srgbClr>
                </a:outerShdw>
              </a:effectLst>
              <a:latin typeface="Calibri"/>
            </a:endParaRPr>
          </a:p>
        </p:txBody>
      </p:sp>
      <p:sp>
        <p:nvSpPr>
          <p:cNvPr id="9" name="Ellipse 8">
            <a:extLst>
              <a:ext uri="{FF2B5EF4-FFF2-40B4-BE49-F238E27FC236}">
                <a16:creationId xmlns:a16="http://schemas.microsoft.com/office/drawing/2014/main" id="{044D8505-2A5B-4ACB-BFF1-8C4B7AAF5530}"/>
              </a:ext>
            </a:extLst>
          </p:cNvPr>
          <p:cNvSpPr/>
          <p:nvPr/>
        </p:nvSpPr>
        <p:spPr>
          <a:xfrm>
            <a:off x="8405810" y="2887191"/>
            <a:ext cx="543469" cy="515805"/>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3</a:t>
            </a:r>
            <a:endParaRPr lang="fr-FR" sz="4000" b="1">
              <a:ln w="18000">
                <a:solidFill>
                  <a:srgbClr val="C0504D">
                    <a:satMod val="140000"/>
                  </a:srgbClr>
                </a:solidFill>
                <a:prstDash val="solid"/>
                <a:miter lim="800000"/>
              </a:ln>
              <a:solidFill>
                <a:prstClr val="white"/>
              </a:solidFill>
              <a:effectLst>
                <a:outerShdw blurRad="25500" dist="23000" dir="7020000" algn="tl">
                  <a:srgbClr val="000000">
                    <a:alpha val="50000"/>
                  </a:srgbClr>
                </a:outerShdw>
              </a:effectLst>
              <a:latin typeface="Calibri"/>
            </a:endParaRPr>
          </a:p>
        </p:txBody>
      </p:sp>
      <p:sp>
        <p:nvSpPr>
          <p:cNvPr id="10" name="Rectangle 9">
            <a:extLst>
              <a:ext uri="{FF2B5EF4-FFF2-40B4-BE49-F238E27FC236}">
                <a16:creationId xmlns:a16="http://schemas.microsoft.com/office/drawing/2014/main" id="{D018F9B0-F86B-4146-99EC-20680419E438}"/>
              </a:ext>
            </a:extLst>
          </p:cNvPr>
          <p:cNvSpPr>
            <a:spLocks noChangeArrowheads="1"/>
          </p:cNvSpPr>
          <p:nvPr/>
        </p:nvSpPr>
        <p:spPr bwMode="auto">
          <a:xfrm>
            <a:off x="577785" y="3272255"/>
            <a:ext cx="1236663"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r>
              <a:rPr lang="fr-FR" sz="1000" b="1">
                <a:solidFill>
                  <a:prstClr val="black"/>
                </a:solidFill>
                <a:latin typeface="Verdana" panose="020B0604030504040204" pitchFamily="34" charset="0"/>
                <a:ea typeface="Verdana" panose="020B0604030504040204" pitchFamily="34" charset="0"/>
                <a:cs typeface="Verdana" panose="020B0604030504040204" pitchFamily="34" charset="0"/>
              </a:rPr>
              <a:t>Fiche d’expression de besoin</a:t>
            </a:r>
          </a:p>
        </p:txBody>
      </p:sp>
      <p:sp>
        <p:nvSpPr>
          <p:cNvPr id="11" name="Étoile à 5 branches 26">
            <a:extLst>
              <a:ext uri="{FF2B5EF4-FFF2-40B4-BE49-F238E27FC236}">
                <a16:creationId xmlns:a16="http://schemas.microsoft.com/office/drawing/2014/main" id="{FEE87EF2-6E37-454B-ABA9-0FF35DDE327B}"/>
              </a:ext>
            </a:extLst>
          </p:cNvPr>
          <p:cNvSpPr/>
          <p:nvPr/>
        </p:nvSpPr>
        <p:spPr>
          <a:xfrm>
            <a:off x="3749716" y="4052040"/>
            <a:ext cx="239712" cy="215900"/>
          </a:xfrm>
          <a:prstGeom prst="star5">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12" name="Rectangle 11">
            <a:extLst>
              <a:ext uri="{FF2B5EF4-FFF2-40B4-BE49-F238E27FC236}">
                <a16:creationId xmlns:a16="http://schemas.microsoft.com/office/drawing/2014/main" id="{6484D500-206E-43C2-BA46-95F72FBC27F7}"/>
              </a:ext>
            </a:extLst>
          </p:cNvPr>
          <p:cNvSpPr>
            <a:spLocks noChangeArrowheads="1"/>
          </p:cNvSpPr>
          <p:nvPr/>
        </p:nvSpPr>
        <p:spPr bwMode="auto">
          <a:xfrm>
            <a:off x="2986129" y="3888529"/>
            <a:ext cx="771525"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F79646"/>
                </a:solidFill>
                <a:latin typeface="Verdana" panose="020B0604030504040204" pitchFamily="34" charset="0"/>
                <a:ea typeface="Verdana" panose="020B0604030504040204" pitchFamily="34" charset="0"/>
                <a:cs typeface="Verdana" panose="020B0604030504040204" pitchFamily="34" charset="0"/>
              </a:rPr>
              <a:t>Cahier des charges</a:t>
            </a:r>
          </a:p>
        </p:txBody>
      </p:sp>
      <p:sp>
        <p:nvSpPr>
          <p:cNvPr id="13" name="Étoile à 5 branches 28">
            <a:extLst>
              <a:ext uri="{FF2B5EF4-FFF2-40B4-BE49-F238E27FC236}">
                <a16:creationId xmlns:a16="http://schemas.microsoft.com/office/drawing/2014/main" id="{16B4AC33-208F-4F30-9460-63FE6BE4DDAC}"/>
              </a:ext>
            </a:extLst>
          </p:cNvPr>
          <p:cNvSpPr/>
          <p:nvPr/>
        </p:nvSpPr>
        <p:spPr>
          <a:xfrm>
            <a:off x="4667292" y="4052040"/>
            <a:ext cx="238125" cy="215900"/>
          </a:xfrm>
          <a:prstGeom prst="star5">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14" name="Rectangle 13">
            <a:extLst>
              <a:ext uri="{FF2B5EF4-FFF2-40B4-BE49-F238E27FC236}">
                <a16:creationId xmlns:a16="http://schemas.microsoft.com/office/drawing/2014/main" id="{18DF0368-68BD-4636-BFAE-F6943AFC05B5}"/>
              </a:ext>
            </a:extLst>
          </p:cNvPr>
          <p:cNvSpPr>
            <a:spLocks noChangeArrowheads="1"/>
          </p:cNvSpPr>
          <p:nvPr/>
        </p:nvSpPr>
        <p:spPr bwMode="auto">
          <a:xfrm>
            <a:off x="3903703" y="3888529"/>
            <a:ext cx="769938"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F79646"/>
                </a:solidFill>
                <a:latin typeface="Verdana" panose="020B0604030504040204" pitchFamily="34" charset="0"/>
                <a:ea typeface="Verdana" panose="020B0604030504040204" pitchFamily="34" charset="0"/>
                <a:cs typeface="Verdana" panose="020B0604030504040204" pitchFamily="34" charset="0"/>
              </a:rPr>
              <a:t>Dossier réponse SI</a:t>
            </a:r>
          </a:p>
        </p:txBody>
      </p:sp>
      <p:sp>
        <p:nvSpPr>
          <p:cNvPr id="15" name="Étoile à 5 branches 43">
            <a:extLst>
              <a:ext uri="{FF2B5EF4-FFF2-40B4-BE49-F238E27FC236}">
                <a16:creationId xmlns:a16="http://schemas.microsoft.com/office/drawing/2014/main" id="{8F7EC7EB-2BD1-4EEF-A809-E79138AAC53E}"/>
              </a:ext>
            </a:extLst>
          </p:cNvPr>
          <p:cNvSpPr/>
          <p:nvPr/>
        </p:nvSpPr>
        <p:spPr>
          <a:xfrm>
            <a:off x="5530891" y="4052040"/>
            <a:ext cx="239712" cy="215900"/>
          </a:xfrm>
          <a:prstGeom prst="star5">
            <a:avLst/>
          </a:prstGeom>
          <a:solidFill>
            <a:srgbClr val="00B05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16" name="Rectangle 15">
            <a:extLst>
              <a:ext uri="{FF2B5EF4-FFF2-40B4-BE49-F238E27FC236}">
                <a16:creationId xmlns:a16="http://schemas.microsoft.com/office/drawing/2014/main" id="{324A10A0-D591-452B-A175-29C9EFF3E48A}"/>
              </a:ext>
            </a:extLst>
          </p:cNvPr>
          <p:cNvSpPr>
            <a:spLocks noChangeArrowheads="1"/>
          </p:cNvSpPr>
          <p:nvPr/>
        </p:nvSpPr>
        <p:spPr bwMode="auto">
          <a:xfrm>
            <a:off x="4767304" y="3888529"/>
            <a:ext cx="771525"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700">
                <a:solidFill>
                  <a:srgbClr val="00B050"/>
                </a:solidFill>
                <a:latin typeface="Verdana" panose="020B0604030504040204" pitchFamily="34" charset="0"/>
                <a:ea typeface="Verdana" panose="020B0604030504040204" pitchFamily="34" charset="0"/>
                <a:cs typeface="Verdana" panose="020B0604030504040204" pitchFamily="34" charset="0"/>
              </a:rPr>
              <a:t>Spécifications fonctionnelles</a:t>
            </a:r>
          </a:p>
        </p:txBody>
      </p:sp>
      <p:sp>
        <p:nvSpPr>
          <p:cNvPr id="17" name="Étoile à 5 branches 45">
            <a:extLst>
              <a:ext uri="{FF2B5EF4-FFF2-40B4-BE49-F238E27FC236}">
                <a16:creationId xmlns:a16="http://schemas.microsoft.com/office/drawing/2014/main" id="{BC1B9D48-CAB3-4BF9-827B-076306A85FB2}"/>
              </a:ext>
            </a:extLst>
          </p:cNvPr>
          <p:cNvSpPr/>
          <p:nvPr/>
        </p:nvSpPr>
        <p:spPr>
          <a:xfrm>
            <a:off x="6370679" y="4052040"/>
            <a:ext cx="239713" cy="215900"/>
          </a:xfrm>
          <a:prstGeom prst="star5">
            <a:avLst/>
          </a:prstGeom>
          <a:solidFill>
            <a:srgbClr val="00B05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18" name="Rectangle 17">
            <a:extLst>
              <a:ext uri="{FF2B5EF4-FFF2-40B4-BE49-F238E27FC236}">
                <a16:creationId xmlns:a16="http://schemas.microsoft.com/office/drawing/2014/main" id="{7FBC8EB1-C4B1-4ED1-8F6F-08605ADAF444}"/>
              </a:ext>
            </a:extLst>
          </p:cNvPr>
          <p:cNvSpPr>
            <a:spLocks noChangeArrowheads="1"/>
          </p:cNvSpPr>
          <p:nvPr/>
        </p:nvSpPr>
        <p:spPr bwMode="auto">
          <a:xfrm>
            <a:off x="5703928" y="3888529"/>
            <a:ext cx="674688"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00B050"/>
                </a:solidFill>
                <a:latin typeface="Verdana" panose="020B0604030504040204" pitchFamily="34" charset="0"/>
                <a:ea typeface="Verdana" panose="020B0604030504040204" pitchFamily="34" charset="0"/>
                <a:cs typeface="Verdana" panose="020B0604030504040204" pitchFamily="34" charset="0"/>
              </a:rPr>
              <a:t>Solution SI</a:t>
            </a:r>
          </a:p>
        </p:txBody>
      </p:sp>
      <p:sp>
        <p:nvSpPr>
          <p:cNvPr id="19" name="Étoile à 5 branches 47">
            <a:extLst>
              <a:ext uri="{FF2B5EF4-FFF2-40B4-BE49-F238E27FC236}">
                <a16:creationId xmlns:a16="http://schemas.microsoft.com/office/drawing/2014/main" id="{59581FEF-E635-4F4F-A59F-14757C3397F3}"/>
              </a:ext>
            </a:extLst>
          </p:cNvPr>
          <p:cNvSpPr/>
          <p:nvPr/>
        </p:nvSpPr>
        <p:spPr>
          <a:xfrm>
            <a:off x="7235867" y="4052040"/>
            <a:ext cx="238125" cy="215900"/>
          </a:xfrm>
          <a:prstGeom prst="star5">
            <a:avLst/>
          </a:prstGeom>
          <a:solidFill>
            <a:srgbClr val="00B05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0" name="Rectangle 19">
            <a:extLst>
              <a:ext uri="{FF2B5EF4-FFF2-40B4-BE49-F238E27FC236}">
                <a16:creationId xmlns:a16="http://schemas.microsoft.com/office/drawing/2014/main" id="{5C29D6D3-C052-462D-8A57-0DE670C18A5A}"/>
              </a:ext>
            </a:extLst>
          </p:cNvPr>
          <p:cNvSpPr>
            <a:spLocks noChangeArrowheads="1"/>
          </p:cNvSpPr>
          <p:nvPr/>
        </p:nvSpPr>
        <p:spPr bwMode="auto">
          <a:xfrm>
            <a:off x="6567528" y="3888529"/>
            <a:ext cx="674688"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00B050"/>
                </a:solidFill>
                <a:latin typeface="Verdana" panose="020B0604030504040204" pitchFamily="34" charset="0"/>
                <a:ea typeface="Verdana" panose="020B0604030504040204" pitchFamily="34" charset="0"/>
                <a:cs typeface="Verdana" panose="020B0604030504040204" pitchFamily="34" charset="0"/>
              </a:rPr>
              <a:t>PV de tests</a:t>
            </a:r>
          </a:p>
        </p:txBody>
      </p:sp>
      <p:sp>
        <p:nvSpPr>
          <p:cNvPr id="21" name="Étoile à 5 branches 49">
            <a:extLst>
              <a:ext uri="{FF2B5EF4-FFF2-40B4-BE49-F238E27FC236}">
                <a16:creationId xmlns:a16="http://schemas.microsoft.com/office/drawing/2014/main" id="{25FD502B-0F1A-4FED-A389-E9609A468FC1}"/>
              </a:ext>
            </a:extLst>
          </p:cNvPr>
          <p:cNvSpPr/>
          <p:nvPr/>
        </p:nvSpPr>
        <p:spPr>
          <a:xfrm>
            <a:off x="8099466" y="4052040"/>
            <a:ext cx="239712" cy="215900"/>
          </a:xfrm>
          <a:prstGeom prst="star5">
            <a:avLst/>
          </a:prstGeom>
          <a:solidFill>
            <a:srgbClr val="0070C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2" name="Rectangle 21">
            <a:extLst>
              <a:ext uri="{FF2B5EF4-FFF2-40B4-BE49-F238E27FC236}">
                <a16:creationId xmlns:a16="http://schemas.microsoft.com/office/drawing/2014/main" id="{86B5C8F4-B5B4-460D-832D-BB11326C4DB5}"/>
              </a:ext>
            </a:extLst>
          </p:cNvPr>
          <p:cNvSpPr>
            <a:spLocks noChangeArrowheads="1"/>
          </p:cNvSpPr>
          <p:nvPr/>
        </p:nvSpPr>
        <p:spPr bwMode="auto">
          <a:xfrm>
            <a:off x="7431129" y="3888529"/>
            <a:ext cx="676275"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0070C0"/>
                </a:solidFill>
                <a:latin typeface="Verdana" panose="020B0604030504040204" pitchFamily="34" charset="0"/>
                <a:ea typeface="Verdana" panose="020B0604030504040204" pitchFamily="34" charset="0"/>
                <a:cs typeface="Verdana" panose="020B0604030504040204" pitchFamily="34" charset="0"/>
              </a:rPr>
              <a:t>PV de recette</a:t>
            </a:r>
          </a:p>
        </p:txBody>
      </p:sp>
      <p:sp>
        <p:nvSpPr>
          <p:cNvPr id="23" name="Étoile à 5 branches 51">
            <a:extLst>
              <a:ext uri="{FF2B5EF4-FFF2-40B4-BE49-F238E27FC236}">
                <a16:creationId xmlns:a16="http://schemas.microsoft.com/office/drawing/2014/main" id="{61E795E4-F022-4949-B195-B4E5E297E243}"/>
              </a:ext>
            </a:extLst>
          </p:cNvPr>
          <p:cNvSpPr/>
          <p:nvPr/>
        </p:nvSpPr>
        <p:spPr>
          <a:xfrm>
            <a:off x="10012404" y="4000447"/>
            <a:ext cx="238125" cy="215900"/>
          </a:xfrm>
          <a:prstGeom prst="star5">
            <a:avLst/>
          </a:prstGeom>
          <a:solidFill>
            <a:srgbClr val="0070C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4" name="Organigramme : Décision 23">
            <a:extLst>
              <a:ext uri="{FF2B5EF4-FFF2-40B4-BE49-F238E27FC236}">
                <a16:creationId xmlns:a16="http://schemas.microsoft.com/office/drawing/2014/main" id="{0A43DBC7-906A-4EEA-905E-181FAEBBB570}"/>
              </a:ext>
            </a:extLst>
          </p:cNvPr>
          <p:cNvSpPr/>
          <p:nvPr/>
        </p:nvSpPr>
        <p:spPr>
          <a:xfrm>
            <a:off x="4622842" y="3158279"/>
            <a:ext cx="180975" cy="238125"/>
          </a:xfrm>
          <a:prstGeom prst="flowChartDecision">
            <a:avLst/>
          </a:prstGeom>
          <a:ln w="19050">
            <a:solidFill>
              <a:schemeClr val="bg1"/>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fr-FR">
              <a:solidFill>
                <a:prstClr val="white"/>
              </a:solidFill>
              <a:latin typeface="Calibri"/>
            </a:endParaRPr>
          </a:p>
        </p:txBody>
      </p:sp>
      <p:sp>
        <p:nvSpPr>
          <p:cNvPr id="25" name="Organigramme : Décision 24">
            <a:extLst>
              <a:ext uri="{FF2B5EF4-FFF2-40B4-BE49-F238E27FC236}">
                <a16:creationId xmlns:a16="http://schemas.microsoft.com/office/drawing/2014/main" id="{F4E3A241-678A-4D6F-BA17-F005BD25949A}"/>
              </a:ext>
            </a:extLst>
          </p:cNvPr>
          <p:cNvSpPr/>
          <p:nvPr/>
        </p:nvSpPr>
        <p:spPr>
          <a:xfrm>
            <a:off x="7215229" y="3158279"/>
            <a:ext cx="180975" cy="238125"/>
          </a:xfrm>
          <a:prstGeom prst="flowChartDecision">
            <a:avLst/>
          </a:prstGeom>
          <a:ln w="19050">
            <a:solidFill>
              <a:schemeClr val="bg1"/>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fr-FR">
              <a:solidFill>
                <a:prstClr val="white"/>
              </a:solidFill>
              <a:latin typeface="Calibri"/>
            </a:endParaRPr>
          </a:p>
        </p:txBody>
      </p:sp>
      <p:sp>
        <p:nvSpPr>
          <p:cNvPr id="26" name="Flèche vers le bas 1">
            <a:extLst>
              <a:ext uri="{FF2B5EF4-FFF2-40B4-BE49-F238E27FC236}">
                <a16:creationId xmlns:a16="http://schemas.microsoft.com/office/drawing/2014/main" id="{0DD33E70-05FD-478F-9166-8668CFE9B87E}"/>
              </a:ext>
            </a:extLst>
          </p:cNvPr>
          <p:cNvSpPr/>
          <p:nvPr/>
        </p:nvSpPr>
        <p:spPr>
          <a:xfrm rot="16200000">
            <a:off x="1812189" y="3380770"/>
            <a:ext cx="217487" cy="261938"/>
          </a:xfrm>
          <a:prstGeom prst="downArrow">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prstClr val="white"/>
              </a:solidFill>
              <a:latin typeface="Calibri"/>
            </a:endParaRPr>
          </a:p>
        </p:txBody>
      </p:sp>
      <p:sp>
        <p:nvSpPr>
          <p:cNvPr id="27" name="Chevron 33">
            <a:extLst>
              <a:ext uri="{FF2B5EF4-FFF2-40B4-BE49-F238E27FC236}">
                <a16:creationId xmlns:a16="http://schemas.microsoft.com/office/drawing/2014/main" id="{BF480D7D-7B44-49FB-A79D-8ACB6E30B5D5}"/>
              </a:ext>
            </a:extLst>
          </p:cNvPr>
          <p:cNvSpPr/>
          <p:nvPr/>
        </p:nvSpPr>
        <p:spPr>
          <a:xfrm>
            <a:off x="2986128" y="4342554"/>
            <a:ext cx="939800" cy="496887"/>
          </a:xfrm>
          <a:prstGeom prst="chevron">
            <a:avLst>
              <a:gd name="adj" fmla="val 23878"/>
            </a:avLst>
          </a:prstGeom>
          <a:solidFill>
            <a:schemeClr val="bg1"/>
          </a:solidFill>
          <a:ln w="3175">
            <a:solidFill>
              <a:schemeClr val="accent6"/>
            </a:solid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srgbClr val="F79646"/>
                </a:solidFill>
                <a:latin typeface="Calibri"/>
                <a:cs typeface="Calibri" panose="020F0502020204030204" pitchFamily="34" charset="0"/>
              </a:rPr>
              <a:t>Besoin métier</a:t>
            </a:r>
          </a:p>
        </p:txBody>
      </p:sp>
      <p:sp>
        <p:nvSpPr>
          <p:cNvPr id="28" name="Chevron 36">
            <a:extLst>
              <a:ext uri="{FF2B5EF4-FFF2-40B4-BE49-F238E27FC236}">
                <a16:creationId xmlns:a16="http://schemas.microsoft.com/office/drawing/2014/main" id="{146322C5-DDD8-4ACA-98B5-62AB034ACD42}"/>
              </a:ext>
            </a:extLst>
          </p:cNvPr>
          <p:cNvSpPr/>
          <p:nvPr/>
        </p:nvSpPr>
        <p:spPr>
          <a:xfrm>
            <a:off x="3865603" y="4342554"/>
            <a:ext cx="941388" cy="496887"/>
          </a:xfrm>
          <a:prstGeom prst="chevron">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Réponse DSI</a:t>
            </a:r>
          </a:p>
        </p:txBody>
      </p:sp>
      <p:sp>
        <p:nvSpPr>
          <p:cNvPr id="29" name="Chevron 37">
            <a:extLst>
              <a:ext uri="{FF2B5EF4-FFF2-40B4-BE49-F238E27FC236}">
                <a16:creationId xmlns:a16="http://schemas.microsoft.com/office/drawing/2014/main" id="{08C53A44-DCD4-447B-A436-006039A04706}"/>
              </a:ext>
            </a:extLst>
          </p:cNvPr>
          <p:cNvSpPr/>
          <p:nvPr/>
        </p:nvSpPr>
        <p:spPr>
          <a:xfrm>
            <a:off x="5622966" y="4342554"/>
            <a:ext cx="939800" cy="496887"/>
          </a:xfrm>
          <a:prstGeom prst="chevron">
            <a:avLst>
              <a:gd name="adj" fmla="val 23878"/>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Réalisation</a:t>
            </a:r>
          </a:p>
        </p:txBody>
      </p:sp>
      <p:sp>
        <p:nvSpPr>
          <p:cNvPr id="30" name="Chevron 38">
            <a:extLst>
              <a:ext uri="{FF2B5EF4-FFF2-40B4-BE49-F238E27FC236}">
                <a16:creationId xmlns:a16="http://schemas.microsoft.com/office/drawing/2014/main" id="{E9031910-B851-4BAC-BF5F-67739D5850DC}"/>
              </a:ext>
            </a:extLst>
          </p:cNvPr>
          <p:cNvSpPr/>
          <p:nvPr/>
        </p:nvSpPr>
        <p:spPr>
          <a:xfrm>
            <a:off x="6500853" y="4342554"/>
            <a:ext cx="939800" cy="496887"/>
          </a:xfrm>
          <a:prstGeom prst="chevron">
            <a:avLst>
              <a:gd name="adj" fmla="val 23878"/>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Tests</a:t>
            </a:r>
          </a:p>
        </p:txBody>
      </p:sp>
      <p:sp>
        <p:nvSpPr>
          <p:cNvPr id="31" name="Chevron 39">
            <a:extLst>
              <a:ext uri="{FF2B5EF4-FFF2-40B4-BE49-F238E27FC236}">
                <a16:creationId xmlns:a16="http://schemas.microsoft.com/office/drawing/2014/main" id="{450BDF14-17CF-44B4-A68F-7FFDEB1A1650}"/>
              </a:ext>
            </a:extLst>
          </p:cNvPr>
          <p:cNvSpPr/>
          <p:nvPr/>
        </p:nvSpPr>
        <p:spPr>
          <a:xfrm>
            <a:off x="4745078" y="4342554"/>
            <a:ext cx="939800" cy="496887"/>
          </a:xfrm>
          <a:prstGeom prst="chevron">
            <a:avLst>
              <a:gd name="adj" fmla="val 23878"/>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Conception</a:t>
            </a:r>
          </a:p>
        </p:txBody>
      </p:sp>
      <p:sp>
        <p:nvSpPr>
          <p:cNvPr id="32" name="Étoile à 5 branches 51">
            <a:extLst>
              <a:ext uri="{FF2B5EF4-FFF2-40B4-BE49-F238E27FC236}">
                <a16:creationId xmlns:a16="http://schemas.microsoft.com/office/drawing/2014/main" id="{A6F7FE5A-0448-4B9D-9C6C-7A43A7DF6B72}"/>
              </a:ext>
            </a:extLst>
          </p:cNvPr>
          <p:cNvSpPr/>
          <p:nvPr/>
        </p:nvSpPr>
        <p:spPr>
          <a:xfrm>
            <a:off x="8974179" y="4052040"/>
            <a:ext cx="238125" cy="215900"/>
          </a:xfrm>
          <a:prstGeom prst="star5">
            <a:avLst/>
          </a:prstGeom>
          <a:solidFill>
            <a:srgbClr val="0070C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33" name="Rectangle 32">
            <a:extLst>
              <a:ext uri="{FF2B5EF4-FFF2-40B4-BE49-F238E27FC236}">
                <a16:creationId xmlns:a16="http://schemas.microsoft.com/office/drawing/2014/main" id="{8434DC79-2A38-4FF7-A69F-96C85049AA62}"/>
              </a:ext>
            </a:extLst>
          </p:cNvPr>
          <p:cNvSpPr>
            <a:spLocks noChangeArrowheads="1"/>
          </p:cNvSpPr>
          <p:nvPr/>
        </p:nvSpPr>
        <p:spPr bwMode="auto">
          <a:xfrm>
            <a:off x="8305842" y="3888529"/>
            <a:ext cx="676275"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0070C0"/>
                </a:solidFill>
                <a:latin typeface="Verdana" panose="020B0604030504040204" pitchFamily="34" charset="0"/>
                <a:ea typeface="Verdana" panose="020B0604030504040204" pitchFamily="34" charset="0"/>
                <a:cs typeface="Verdana" panose="020B0604030504040204" pitchFamily="34" charset="0"/>
              </a:rPr>
              <a:t>PV préproduction</a:t>
            </a:r>
          </a:p>
        </p:txBody>
      </p:sp>
      <p:sp>
        <p:nvSpPr>
          <p:cNvPr id="34" name="Bulle narrative : rectangle à coins arrondis 33">
            <a:extLst>
              <a:ext uri="{FF2B5EF4-FFF2-40B4-BE49-F238E27FC236}">
                <a16:creationId xmlns:a16="http://schemas.microsoft.com/office/drawing/2014/main" id="{D8845E51-A501-4076-B841-8CC6DAF7C055}"/>
              </a:ext>
            </a:extLst>
          </p:cNvPr>
          <p:cNvSpPr/>
          <p:nvPr/>
        </p:nvSpPr>
        <p:spPr>
          <a:xfrm>
            <a:off x="2986128" y="5244700"/>
            <a:ext cx="2514017" cy="833602"/>
          </a:xfrm>
          <a:prstGeom prst="wedgeRoundRectCallout">
            <a:avLst>
              <a:gd name="adj1" fmla="val -36781"/>
              <a:gd name="adj2" fmla="val -100577"/>
              <a:gd name="adj3" fmla="val 16667"/>
            </a:avLst>
          </a:prstGeom>
          <a:solidFill>
            <a:schemeClr val="bg1"/>
          </a:solidFill>
          <a:ln>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200">
                <a:solidFill>
                  <a:srgbClr val="8064A2"/>
                </a:solidFill>
                <a:latin typeface="Calibri"/>
              </a:rPr>
              <a:t>Le cahier des charges n’est pas forcement nécessaire. Par contre, le relevé des exigences est incontournable</a:t>
            </a:r>
          </a:p>
        </p:txBody>
      </p:sp>
      <p:sp>
        <p:nvSpPr>
          <p:cNvPr id="35" name="Chevron 34">
            <a:extLst>
              <a:ext uri="{FF2B5EF4-FFF2-40B4-BE49-F238E27FC236}">
                <a16:creationId xmlns:a16="http://schemas.microsoft.com/office/drawing/2014/main" id="{2C9689CB-600B-433C-B631-10D8DB06CB2A}"/>
              </a:ext>
            </a:extLst>
          </p:cNvPr>
          <p:cNvSpPr/>
          <p:nvPr/>
        </p:nvSpPr>
        <p:spPr>
          <a:xfrm>
            <a:off x="7378740" y="4353666"/>
            <a:ext cx="939800" cy="496887"/>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Recette</a:t>
            </a:r>
          </a:p>
        </p:txBody>
      </p:sp>
      <p:sp>
        <p:nvSpPr>
          <p:cNvPr id="36" name="Chevron 35">
            <a:extLst>
              <a:ext uri="{FF2B5EF4-FFF2-40B4-BE49-F238E27FC236}">
                <a16:creationId xmlns:a16="http://schemas.microsoft.com/office/drawing/2014/main" id="{45776909-8D52-4B93-94B3-DD596A588F3E}"/>
              </a:ext>
            </a:extLst>
          </p:cNvPr>
          <p:cNvSpPr/>
          <p:nvPr/>
        </p:nvSpPr>
        <p:spPr>
          <a:xfrm>
            <a:off x="9134515" y="4353666"/>
            <a:ext cx="939800" cy="496887"/>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Déploiement</a:t>
            </a:r>
          </a:p>
        </p:txBody>
      </p:sp>
      <p:sp>
        <p:nvSpPr>
          <p:cNvPr id="37" name="Chevron 34">
            <a:extLst>
              <a:ext uri="{FF2B5EF4-FFF2-40B4-BE49-F238E27FC236}">
                <a16:creationId xmlns:a16="http://schemas.microsoft.com/office/drawing/2014/main" id="{ECF03F95-E377-49F1-9409-E38DE586D0BA}"/>
              </a:ext>
            </a:extLst>
          </p:cNvPr>
          <p:cNvSpPr/>
          <p:nvPr/>
        </p:nvSpPr>
        <p:spPr>
          <a:xfrm>
            <a:off x="8256628" y="4353666"/>
            <a:ext cx="939800" cy="496887"/>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Préproduction</a:t>
            </a:r>
          </a:p>
        </p:txBody>
      </p:sp>
      <p:sp>
        <p:nvSpPr>
          <p:cNvPr id="38" name="Rectangle 37">
            <a:extLst>
              <a:ext uri="{FF2B5EF4-FFF2-40B4-BE49-F238E27FC236}">
                <a16:creationId xmlns:a16="http://schemas.microsoft.com/office/drawing/2014/main" id="{A6CF4EF4-2628-42F0-8E00-0D9DF45032A6}"/>
              </a:ext>
            </a:extLst>
          </p:cNvPr>
          <p:cNvSpPr>
            <a:spLocks noChangeArrowheads="1"/>
          </p:cNvSpPr>
          <p:nvPr/>
        </p:nvSpPr>
        <p:spPr bwMode="auto">
          <a:xfrm>
            <a:off x="9056728" y="3879004"/>
            <a:ext cx="947712"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0070C0"/>
                </a:solidFill>
                <a:latin typeface="Verdana" panose="020B0604030504040204" pitchFamily="34" charset="0"/>
                <a:ea typeface="Verdana" panose="020B0604030504040204" pitchFamily="34" charset="0"/>
                <a:cs typeface="Verdana" panose="020B0604030504040204" pitchFamily="34" charset="0"/>
              </a:rPr>
              <a:t>PV </a:t>
            </a:r>
            <a:r>
              <a:rPr lang="fr-FR" sz="800">
                <a:solidFill>
                  <a:srgbClr val="0070C0"/>
                </a:solidFill>
                <a:latin typeface="Verdana" panose="020B0604030504040204" pitchFamily="34" charset="0"/>
                <a:ea typeface="Verdana" panose="020B0604030504040204" pitchFamily="34" charset="0"/>
                <a:cs typeface="Verdana" panose="020B0604030504040204" pitchFamily="34" charset="0"/>
              </a:rPr>
              <a:t>vérification service régulier</a:t>
            </a:r>
          </a:p>
        </p:txBody>
      </p:sp>
      <p:sp>
        <p:nvSpPr>
          <p:cNvPr id="39" name="Rectangle 38">
            <a:extLst>
              <a:ext uri="{FF2B5EF4-FFF2-40B4-BE49-F238E27FC236}">
                <a16:creationId xmlns:a16="http://schemas.microsoft.com/office/drawing/2014/main" id="{529D4108-B879-4F0E-B167-BE3D9DC59E8E}"/>
              </a:ext>
            </a:extLst>
          </p:cNvPr>
          <p:cNvSpPr>
            <a:spLocks noChangeArrowheads="1"/>
          </p:cNvSpPr>
          <p:nvPr/>
        </p:nvSpPr>
        <p:spPr bwMode="auto">
          <a:xfrm>
            <a:off x="4144732" y="2394057"/>
            <a:ext cx="1084703" cy="727451"/>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b"/>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a:pPr>
            <a: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t>Arbitrage de la MEV inscription au plan de livraison</a:t>
            </a:r>
          </a:p>
        </p:txBody>
      </p:sp>
      <p:sp>
        <p:nvSpPr>
          <p:cNvPr id="40" name="Rectangle 39">
            <a:extLst>
              <a:ext uri="{FF2B5EF4-FFF2-40B4-BE49-F238E27FC236}">
                <a16:creationId xmlns:a16="http://schemas.microsoft.com/office/drawing/2014/main" id="{E6C3275D-3BF1-43E4-BCCF-E452ADED4768}"/>
              </a:ext>
            </a:extLst>
          </p:cNvPr>
          <p:cNvSpPr>
            <a:spLocks noChangeArrowheads="1"/>
          </p:cNvSpPr>
          <p:nvPr/>
        </p:nvSpPr>
        <p:spPr bwMode="auto">
          <a:xfrm>
            <a:off x="6801184" y="2525251"/>
            <a:ext cx="858812" cy="578054"/>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b"/>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a:pPr>
            <a: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t>AMR</a:t>
            </a:r>
            <a:b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br>
            <a: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t>Autorisation de mise en recette</a:t>
            </a:r>
          </a:p>
        </p:txBody>
      </p:sp>
      <p:sp>
        <p:nvSpPr>
          <p:cNvPr id="41" name="Rectangle 40">
            <a:extLst>
              <a:ext uri="{FF2B5EF4-FFF2-40B4-BE49-F238E27FC236}">
                <a16:creationId xmlns:a16="http://schemas.microsoft.com/office/drawing/2014/main" id="{4A1D5926-826F-471E-A68F-C2AC87E7943B}"/>
              </a:ext>
            </a:extLst>
          </p:cNvPr>
          <p:cNvSpPr>
            <a:spLocks noChangeArrowheads="1"/>
          </p:cNvSpPr>
          <p:nvPr/>
        </p:nvSpPr>
        <p:spPr bwMode="auto">
          <a:xfrm>
            <a:off x="7617969" y="2520290"/>
            <a:ext cx="901656" cy="598483"/>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b"/>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a:pPr>
            <a: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t>AMPP</a:t>
            </a:r>
            <a:b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br>
            <a: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t>Autorisation de mise en préproduction</a:t>
            </a:r>
          </a:p>
        </p:txBody>
      </p:sp>
      <p:sp>
        <p:nvSpPr>
          <p:cNvPr id="42" name="Rectangle 41">
            <a:extLst>
              <a:ext uri="{FF2B5EF4-FFF2-40B4-BE49-F238E27FC236}">
                <a16:creationId xmlns:a16="http://schemas.microsoft.com/office/drawing/2014/main" id="{E16A3772-71ED-4A82-B7E8-B162B26184F0}"/>
              </a:ext>
            </a:extLst>
          </p:cNvPr>
          <p:cNvSpPr>
            <a:spLocks noChangeArrowheads="1"/>
          </p:cNvSpPr>
          <p:nvPr/>
        </p:nvSpPr>
        <p:spPr bwMode="auto">
          <a:xfrm>
            <a:off x="8809880" y="2520290"/>
            <a:ext cx="901656" cy="576263"/>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b"/>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a:pPr>
            <a: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t>AMP</a:t>
            </a:r>
            <a:b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br>
            <a: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t>Autorisation de mise en production</a:t>
            </a:r>
          </a:p>
        </p:txBody>
      </p:sp>
      <p:pic>
        <p:nvPicPr>
          <p:cNvPr id="43" name="Graphique 42" descr="Utilisateurs">
            <a:extLst>
              <a:ext uri="{FF2B5EF4-FFF2-40B4-BE49-F238E27FC236}">
                <a16:creationId xmlns:a16="http://schemas.microsoft.com/office/drawing/2014/main" id="{69B6B97D-E718-4F05-8597-5233E37EC9C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68144" y="1803107"/>
            <a:ext cx="234959" cy="234959"/>
          </a:xfrm>
          <a:prstGeom prst="rect">
            <a:avLst/>
          </a:prstGeom>
        </p:spPr>
      </p:pic>
      <p:sp>
        <p:nvSpPr>
          <p:cNvPr id="44" name="Rectangle 43">
            <a:extLst>
              <a:ext uri="{FF2B5EF4-FFF2-40B4-BE49-F238E27FC236}">
                <a16:creationId xmlns:a16="http://schemas.microsoft.com/office/drawing/2014/main" id="{B46E2EBF-EADA-4D82-BD63-629669A19BAC}"/>
              </a:ext>
            </a:extLst>
          </p:cNvPr>
          <p:cNvSpPr>
            <a:spLocks noChangeArrowheads="1"/>
          </p:cNvSpPr>
          <p:nvPr/>
        </p:nvSpPr>
        <p:spPr bwMode="auto">
          <a:xfrm>
            <a:off x="4144732" y="1998040"/>
            <a:ext cx="1101367" cy="229279"/>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1"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cs typeface="Verdana" panose="020B0604030504040204" pitchFamily="34" charset="0"/>
              </a:rPr>
              <a:t>Comité de planification des Changements</a:t>
            </a:r>
          </a:p>
        </p:txBody>
      </p:sp>
      <p:sp>
        <p:nvSpPr>
          <p:cNvPr id="45" name="Rectangle 44">
            <a:extLst>
              <a:ext uri="{FF2B5EF4-FFF2-40B4-BE49-F238E27FC236}">
                <a16:creationId xmlns:a16="http://schemas.microsoft.com/office/drawing/2014/main" id="{1AC99970-0231-4591-AA89-CAD4E5B9909C}"/>
              </a:ext>
            </a:extLst>
          </p:cNvPr>
          <p:cNvSpPr>
            <a:spLocks noChangeArrowheads="1"/>
          </p:cNvSpPr>
          <p:nvPr/>
        </p:nvSpPr>
        <p:spPr bwMode="auto">
          <a:xfrm>
            <a:off x="6758340" y="2039355"/>
            <a:ext cx="858812" cy="48783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1"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cs typeface="Verdana" panose="020B0604030504040204" pitchFamily="34" charset="0"/>
              </a:rPr>
              <a:t>Comité de suivi de la recette</a:t>
            </a:r>
          </a:p>
        </p:txBody>
      </p:sp>
      <p:pic>
        <p:nvPicPr>
          <p:cNvPr id="46" name="Graphique 45" descr="Utilisateurs">
            <a:extLst>
              <a:ext uri="{FF2B5EF4-FFF2-40B4-BE49-F238E27FC236}">
                <a16:creationId xmlns:a16="http://schemas.microsoft.com/office/drawing/2014/main" id="{931B49D9-2D89-4C93-B0BD-542ED0FC36A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26813" y="1811876"/>
            <a:ext cx="234959" cy="234959"/>
          </a:xfrm>
          <a:prstGeom prst="rect">
            <a:avLst/>
          </a:prstGeom>
        </p:spPr>
      </p:pic>
      <p:pic>
        <p:nvPicPr>
          <p:cNvPr id="47" name="Graphique 46" descr="Utilisateurs">
            <a:extLst>
              <a:ext uri="{FF2B5EF4-FFF2-40B4-BE49-F238E27FC236}">
                <a16:creationId xmlns:a16="http://schemas.microsoft.com/office/drawing/2014/main" id="{BFD7F913-3805-4AB1-B22D-DE36D2B8C51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364530" y="1781427"/>
            <a:ext cx="234959" cy="234959"/>
          </a:xfrm>
          <a:prstGeom prst="rect">
            <a:avLst/>
          </a:prstGeom>
        </p:spPr>
      </p:pic>
      <p:sp>
        <p:nvSpPr>
          <p:cNvPr id="48" name="Rectangle 47">
            <a:extLst>
              <a:ext uri="{FF2B5EF4-FFF2-40B4-BE49-F238E27FC236}">
                <a16:creationId xmlns:a16="http://schemas.microsoft.com/office/drawing/2014/main" id="{759F4806-A781-4CD8-BFEE-D40783CB1FFF}"/>
              </a:ext>
            </a:extLst>
          </p:cNvPr>
          <p:cNvSpPr>
            <a:spLocks noChangeArrowheads="1"/>
          </p:cNvSpPr>
          <p:nvPr/>
        </p:nvSpPr>
        <p:spPr bwMode="auto">
          <a:xfrm>
            <a:off x="8091159" y="2043495"/>
            <a:ext cx="983487" cy="48783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1"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cs typeface="Verdana" panose="020B0604030504040204" pitchFamily="34" charset="0"/>
              </a:rPr>
              <a:t>Comité de suivi de la mise en production</a:t>
            </a:r>
          </a:p>
        </p:txBody>
      </p:sp>
      <p:sp>
        <p:nvSpPr>
          <p:cNvPr id="49" name="Pentagone 6">
            <a:extLst>
              <a:ext uri="{FF2B5EF4-FFF2-40B4-BE49-F238E27FC236}">
                <a16:creationId xmlns:a16="http://schemas.microsoft.com/office/drawing/2014/main" id="{6D7E3635-E0E4-49B8-AC55-54BEC69E50EB}"/>
              </a:ext>
            </a:extLst>
          </p:cNvPr>
          <p:cNvSpPr/>
          <p:nvPr/>
        </p:nvSpPr>
        <p:spPr>
          <a:xfrm>
            <a:off x="2115345" y="1051847"/>
            <a:ext cx="7993062" cy="576263"/>
          </a:xfrm>
          <a:prstGeom prst="homePlate">
            <a:avLst/>
          </a:prstGeom>
          <a:solidFill>
            <a:schemeClr val="bg1">
              <a:lumMod val="65000"/>
            </a:schemeClr>
          </a:solidFill>
          <a:ln>
            <a:noFill/>
          </a:ln>
        </p:spPr>
        <p:style>
          <a:lnRef idx="3">
            <a:schemeClr val="lt1"/>
          </a:lnRef>
          <a:fillRef idx="1">
            <a:schemeClr val="accent5"/>
          </a:fillRef>
          <a:effectRef idx="1">
            <a:schemeClr val="accent5"/>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Pilotage de la maintenance évolutive </a:t>
            </a:r>
          </a:p>
        </p:txBody>
      </p:sp>
      <p:sp>
        <p:nvSpPr>
          <p:cNvPr id="50" name="Organigramme : Décision 49">
            <a:extLst>
              <a:ext uri="{FF2B5EF4-FFF2-40B4-BE49-F238E27FC236}">
                <a16:creationId xmlns:a16="http://schemas.microsoft.com/office/drawing/2014/main" id="{070C926B-4719-4B31-9FBD-E01C41E9CFB6}"/>
              </a:ext>
            </a:extLst>
          </p:cNvPr>
          <p:cNvSpPr/>
          <p:nvPr/>
        </p:nvSpPr>
        <p:spPr>
          <a:xfrm>
            <a:off x="8048343" y="3143991"/>
            <a:ext cx="180975" cy="238125"/>
          </a:xfrm>
          <a:prstGeom prst="flowChartDecision">
            <a:avLst/>
          </a:prstGeom>
          <a:ln w="19050">
            <a:solidFill>
              <a:schemeClr val="bg1"/>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fr-FR">
              <a:solidFill>
                <a:prstClr val="white"/>
              </a:solidFill>
              <a:latin typeface="Calibri"/>
            </a:endParaRPr>
          </a:p>
        </p:txBody>
      </p:sp>
      <p:sp>
        <p:nvSpPr>
          <p:cNvPr id="51" name="Organigramme : Décision 50">
            <a:extLst>
              <a:ext uri="{FF2B5EF4-FFF2-40B4-BE49-F238E27FC236}">
                <a16:creationId xmlns:a16="http://schemas.microsoft.com/office/drawing/2014/main" id="{6B568D41-F18E-4FA9-8EF9-DFAF94202A9D}"/>
              </a:ext>
            </a:extLst>
          </p:cNvPr>
          <p:cNvSpPr/>
          <p:nvPr/>
        </p:nvSpPr>
        <p:spPr>
          <a:xfrm>
            <a:off x="9074646" y="3132086"/>
            <a:ext cx="180975" cy="238125"/>
          </a:xfrm>
          <a:prstGeom prst="flowChartDecision">
            <a:avLst/>
          </a:prstGeom>
          <a:ln w="19050">
            <a:solidFill>
              <a:schemeClr val="bg1"/>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fr-FR">
              <a:solidFill>
                <a:prstClr val="white"/>
              </a:solidFill>
              <a:latin typeface="Calibri"/>
            </a:endParaRPr>
          </a:p>
        </p:txBody>
      </p:sp>
    </p:spTree>
    <p:extLst>
      <p:ext uri="{BB962C8B-B14F-4D97-AF65-F5344CB8AC3E}">
        <p14:creationId xmlns:p14="http://schemas.microsoft.com/office/powerpoint/2010/main" val="2198949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950C22E-AF2C-4A00-B15A-5EEA0C937E25}"/>
              </a:ext>
            </a:extLst>
          </p:cNvPr>
          <p:cNvSpPr/>
          <p:nvPr/>
        </p:nvSpPr>
        <p:spPr>
          <a:xfrm>
            <a:off x="101543" y="2453701"/>
            <a:ext cx="5915024" cy="2667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en-US" sz="1400">
              <a:solidFill>
                <a:prstClr val="black"/>
              </a:solidFill>
            </a:endParaRPr>
          </a:p>
        </p:txBody>
      </p:sp>
      <p:sp>
        <p:nvSpPr>
          <p:cNvPr id="3" name="Title 2">
            <a:extLst>
              <a:ext uri="{FF2B5EF4-FFF2-40B4-BE49-F238E27FC236}">
                <a16:creationId xmlns:a16="http://schemas.microsoft.com/office/drawing/2014/main" id="{7A51BEAB-0C8C-4491-A0E7-666D4E836266}"/>
              </a:ext>
            </a:extLst>
          </p:cNvPr>
          <p:cNvSpPr>
            <a:spLocks noGrp="1"/>
          </p:cNvSpPr>
          <p:nvPr>
            <p:ph type="title"/>
          </p:nvPr>
        </p:nvSpPr>
        <p:spPr/>
        <p:txBody>
          <a:bodyPr/>
          <a:lstStyle/>
          <a:p>
            <a:r>
              <a:rPr lang="fr-FR"/>
              <a:t>sommaire</a:t>
            </a:r>
          </a:p>
        </p:txBody>
      </p:sp>
      <p:sp>
        <p:nvSpPr>
          <p:cNvPr id="6" name="Content Placeholder 5">
            <a:extLst>
              <a:ext uri="{FF2B5EF4-FFF2-40B4-BE49-F238E27FC236}">
                <a16:creationId xmlns:a16="http://schemas.microsoft.com/office/drawing/2014/main" id="{E07894BC-A18C-4157-8FDD-3B20E5DDDE16}"/>
              </a:ext>
            </a:extLst>
          </p:cNvPr>
          <p:cNvSpPr>
            <a:spLocks noGrp="1"/>
          </p:cNvSpPr>
          <p:nvPr>
            <p:ph idx="1"/>
          </p:nvPr>
        </p:nvSpPr>
        <p:spPr>
          <a:xfrm>
            <a:off x="498361" y="954156"/>
            <a:ext cx="5121389" cy="5661637"/>
          </a:xfrm>
        </p:spPr>
        <p:txBody>
          <a:bodyPr anchor="ctr">
            <a:normAutofit/>
          </a:bodyPr>
          <a:lstStyle/>
          <a:p>
            <a:pPr marL="285750" lvl="0" indent="-285750">
              <a:spcBef>
                <a:spcPts val="600"/>
              </a:spcBef>
              <a:spcAft>
                <a:spcPts val="300"/>
              </a:spcAft>
              <a:buClr>
                <a:srgbClr val="1F497D"/>
              </a:buClr>
              <a:buFont typeface="Arial" panose="020B0604020202020204" pitchFamily="34" charset="0"/>
              <a:buChar char="►"/>
              <a:defRPr/>
            </a:pPr>
            <a:r>
              <a:rPr lang="fr-FR">
                <a:solidFill>
                  <a:srgbClr val="1F497D"/>
                </a:solidFill>
              </a:rPr>
              <a:t>Introduction</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Les acteurs / rôles métier</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Maintenance évolutive, projet ou programme</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Un processus de fabrication en 3 grandes phases</a:t>
            </a:r>
          </a:p>
          <a:p>
            <a:pPr marL="285750" lvl="0" indent="-285750">
              <a:spcBef>
                <a:spcPts val="600"/>
              </a:spcBef>
              <a:spcAft>
                <a:spcPts val="300"/>
              </a:spcAft>
              <a:buClr>
                <a:srgbClr val="1F497D"/>
              </a:buClr>
              <a:buFont typeface="Arial" panose="020B0604020202020204" pitchFamily="34" charset="0"/>
              <a:buChar char="►"/>
              <a:defRPr/>
            </a:pPr>
            <a:r>
              <a:rPr lang="fr-FR">
                <a:solidFill>
                  <a:srgbClr val="1F497D"/>
                </a:solidFill>
              </a:rPr>
              <a:t>Les phases du processus de fabrication cycle en V</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La phase préparation</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La phase construction</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La phase mise en œuvre</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Macro-RACI des activités de production des livrables </a:t>
            </a:r>
          </a:p>
          <a:p>
            <a:pPr marL="285750" indent="-285750">
              <a:spcBef>
                <a:spcPts val="600"/>
              </a:spcBef>
              <a:spcAft>
                <a:spcPts val="300"/>
              </a:spcAft>
              <a:buClr>
                <a:srgbClr val="1F497D"/>
              </a:buClr>
              <a:buFont typeface="Arial" panose="020B0604020202020204" pitchFamily="34" charset="0"/>
              <a:buChar char="►"/>
              <a:defRPr/>
            </a:pPr>
            <a:r>
              <a:rPr lang="fr-FR">
                <a:solidFill>
                  <a:srgbClr val="1F497D"/>
                </a:solidFill>
              </a:rPr>
              <a:t>L’introduction du mode agile</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Une livraison par incrément</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Les rôles </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La phase de préparation ou cadrage agile</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Les instances et cérémonies</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Les tests en mode agile</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L’articulation avec le cycle en V</a:t>
            </a:r>
            <a:endParaRPr lang="fr-FR">
              <a:solidFill>
                <a:srgbClr val="1F497D"/>
              </a:solidFill>
            </a:endParaRPr>
          </a:p>
          <a:p>
            <a:pPr marL="628650" lvl="1" indent="-171450">
              <a:spcAft>
                <a:spcPts val="300"/>
              </a:spcAft>
              <a:buClr>
                <a:srgbClr val="1F497D"/>
              </a:buClr>
              <a:buFont typeface="Arial" panose="020B0604020202020204" pitchFamily="34" charset="0"/>
              <a:buChar char="›"/>
              <a:defRPr/>
            </a:pPr>
            <a:endParaRPr lang="fr-FR" sz="1200">
              <a:solidFill>
                <a:srgbClr val="1F497D"/>
              </a:solidFill>
            </a:endParaRPr>
          </a:p>
          <a:p>
            <a:pPr marL="285750" lvl="0" indent="-285750">
              <a:spcBef>
                <a:spcPts val="600"/>
              </a:spcBef>
              <a:spcAft>
                <a:spcPts val="300"/>
              </a:spcAft>
              <a:buClr>
                <a:srgbClr val="1F497D"/>
              </a:buClr>
              <a:buFont typeface="Arial" panose="020B0604020202020204" pitchFamily="34" charset="0"/>
              <a:buChar char="►"/>
              <a:defRPr/>
            </a:pPr>
            <a:endParaRPr lang="fr-FR">
              <a:solidFill>
                <a:srgbClr val="1F497D"/>
              </a:solidFill>
            </a:endParaRPr>
          </a:p>
        </p:txBody>
      </p:sp>
    </p:spTree>
    <p:extLst>
      <p:ext uri="{BB962C8B-B14F-4D97-AF65-F5344CB8AC3E}">
        <p14:creationId xmlns:p14="http://schemas.microsoft.com/office/powerpoint/2010/main" val="4236776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06EA93-3CDF-402D-A948-7BBD3D8AEED3}"/>
              </a:ext>
            </a:extLst>
          </p:cNvPr>
          <p:cNvSpPr>
            <a:spLocks noGrp="1"/>
          </p:cNvSpPr>
          <p:nvPr>
            <p:ph type="title"/>
          </p:nvPr>
        </p:nvSpPr>
        <p:spPr/>
        <p:txBody>
          <a:bodyPr/>
          <a:lstStyle/>
          <a:p>
            <a:r>
              <a:rPr lang="fr-FR"/>
              <a:t>La phase Préparation</a:t>
            </a:r>
          </a:p>
        </p:txBody>
      </p:sp>
      <p:sp>
        <p:nvSpPr>
          <p:cNvPr id="3" name="Espace réservé du numéro de diapositive 2">
            <a:extLst>
              <a:ext uri="{FF2B5EF4-FFF2-40B4-BE49-F238E27FC236}">
                <a16:creationId xmlns:a16="http://schemas.microsoft.com/office/drawing/2014/main" id="{2A30AF4C-A07A-419F-AFA1-4B838BA42DF7}"/>
              </a:ext>
            </a:extLst>
          </p:cNvPr>
          <p:cNvSpPr>
            <a:spLocks noGrp="1"/>
          </p:cNvSpPr>
          <p:nvPr>
            <p:ph type="sldNum" sz="quarter" idx="12"/>
          </p:nvPr>
        </p:nvSpPr>
        <p:spPr>
          <a:xfrm>
            <a:off x="11540844" y="6727025"/>
            <a:ext cx="422208" cy="365125"/>
          </a:xfrm>
        </p:spPr>
        <p:txBody>
          <a:bodyPr/>
          <a:lstStyle/>
          <a:p>
            <a:fld id="{33D6E5A2-EC83-451F-A719-9AC1370DD5CF}" type="slidenum">
              <a:rPr lang="fr-FR" smtClean="0"/>
              <a:pPr/>
              <a:t>12</a:t>
            </a:fld>
            <a:endParaRPr kumimoji="0" lang="fr-FR"/>
          </a:p>
        </p:txBody>
      </p:sp>
      <p:sp>
        <p:nvSpPr>
          <p:cNvPr id="4" name="Pentagone 22">
            <a:extLst>
              <a:ext uri="{FF2B5EF4-FFF2-40B4-BE49-F238E27FC236}">
                <a16:creationId xmlns:a16="http://schemas.microsoft.com/office/drawing/2014/main" id="{1CF43ED0-7A19-43B9-8445-A1A7C891AE54}"/>
              </a:ext>
            </a:extLst>
          </p:cNvPr>
          <p:cNvSpPr/>
          <p:nvPr/>
        </p:nvSpPr>
        <p:spPr>
          <a:xfrm>
            <a:off x="815413" y="1208368"/>
            <a:ext cx="10515088" cy="576263"/>
          </a:xfrm>
          <a:prstGeom prst="homePlate">
            <a:avLst/>
          </a:prstGeom>
          <a:solidFill>
            <a:srgbClr val="F29400"/>
          </a:solidFill>
          <a:ln w="1905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0" i="0" u="none" strike="noStrike" kern="0" cap="none" spc="0" normalizeH="0" baseline="0" noProof="0">
                <a:ln>
                  <a:noFill/>
                </a:ln>
                <a:solidFill>
                  <a:prstClr val="white"/>
                </a:solidFill>
                <a:effectLst/>
                <a:uLnTx/>
                <a:uFillTx/>
                <a:latin typeface="Calibri"/>
                <a:ea typeface="+mn-ea"/>
                <a:cs typeface="Calibri" panose="020F0502020204030204" pitchFamily="34" charset="0"/>
              </a:rPr>
              <a:t>Préparation</a:t>
            </a:r>
          </a:p>
        </p:txBody>
      </p:sp>
      <p:sp>
        <p:nvSpPr>
          <p:cNvPr id="5" name="Chevron 53">
            <a:extLst>
              <a:ext uri="{FF2B5EF4-FFF2-40B4-BE49-F238E27FC236}">
                <a16:creationId xmlns:a16="http://schemas.microsoft.com/office/drawing/2014/main" id="{582BC4EB-5894-4B3C-8381-F3E0C6096452}"/>
              </a:ext>
            </a:extLst>
          </p:cNvPr>
          <p:cNvSpPr/>
          <p:nvPr/>
        </p:nvSpPr>
        <p:spPr>
          <a:xfrm>
            <a:off x="4432034" y="1822975"/>
            <a:ext cx="3088757" cy="496889"/>
          </a:xfrm>
          <a:prstGeom prst="chevron">
            <a:avLst>
              <a:gd name="adj" fmla="val 23878"/>
            </a:avLst>
          </a:prstGeom>
          <a:solidFill>
            <a:srgbClr val="F29400"/>
          </a:solidFill>
          <a:ln w="1905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a:ln>
                  <a:noFill/>
                </a:ln>
                <a:solidFill>
                  <a:prstClr val="white"/>
                </a:solidFill>
                <a:effectLst/>
                <a:uLnTx/>
                <a:uFillTx/>
                <a:latin typeface="Calibri"/>
                <a:ea typeface="+mn-ea"/>
                <a:cs typeface="Calibri" panose="020F0502020204030204" pitchFamily="34" charset="0"/>
              </a:rPr>
              <a:t>Besoin métier</a:t>
            </a:r>
          </a:p>
        </p:txBody>
      </p:sp>
      <p:sp>
        <p:nvSpPr>
          <p:cNvPr id="6" name="Chevron 56">
            <a:extLst>
              <a:ext uri="{FF2B5EF4-FFF2-40B4-BE49-F238E27FC236}">
                <a16:creationId xmlns:a16="http://schemas.microsoft.com/office/drawing/2014/main" id="{3009F92A-BFF1-4500-943D-55DDF9781937}"/>
              </a:ext>
            </a:extLst>
          </p:cNvPr>
          <p:cNvSpPr/>
          <p:nvPr/>
        </p:nvSpPr>
        <p:spPr>
          <a:xfrm>
            <a:off x="7442732" y="1824022"/>
            <a:ext cx="3887769" cy="496889"/>
          </a:xfrm>
          <a:prstGeom prst="chevron">
            <a:avLst>
              <a:gd name="adj" fmla="val 23878"/>
            </a:avLst>
          </a:prstGeom>
          <a:solidFill>
            <a:srgbClr val="F29400"/>
          </a:solidFill>
          <a:ln w="1905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a:ln>
                  <a:noFill/>
                </a:ln>
                <a:solidFill>
                  <a:prstClr val="white"/>
                </a:solidFill>
                <a:effectLst/>
                <a:uLnTx/>
                <a:uFillTx/>
                <a:latin typeface="Calibri"/>
                <a:ea typeface="+mn-ea"/>
                <a:cs typeface="Calibri" panose="020F0502020204030204" pitchFamily="34" charset="0"/>
              </a:rPr>
              <a:t>Réponse DSI</a:t>
            </a:r>
          </a:p>
        </p:txBody>
      </p:sp>
      <p:sp>
        <p:nvSpPr>
          <p:cNvPr id="7" name="Pentagone 28">
            <a:extLst>
              <a:ext uri="{FF2B5EF4-FFF2-40B4-BE49-F238E27FC236}">
                <a16:creationId xmlns:a16="http://schemas.microsoft.com/office/drawing/2014/main" id="{AF190CB1-5C49-4089-8E23-67DCF0601594}"/>
              </a:ext>
            </a:extLst>
          </p:cNvPr>
          <p:cNvSpPr/>
          <p:nvPr/>
        </p:nvSpPr>
        <p:spPr>
          <a:xfrm>
            <a:off x="839905" y="1822686"/>
            <a:ext cx="3616621" cy="496889"/>
          </a:xfrm>
          <a:prstGeom prst="homePlate">
            <a:avLst>
              <a:gd name="adj" fmla="val 23878"/>
            </a:avLst>
          </a:prstGeom>
          <a:pattFill prst="dkDnDiag">
            <a:fgClr>
              <a:srgbClr val="F29400"/>
            </a:fgClr>
            <a:bgClr>
              <a:sysClr val="window" lastClr="FFFFFF"/>
            </a:bgClr>
          </a:pattFill>
          <a:ln w="1905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a:ln>
                  <a:noFill/>
                </a:ln>
                <a:solidFill>
                  <a:prstClr val="black"/>
                </a:solidFill>
                <a:effectLst/>
                <a:uLnTx/>
                <a:uFillTx/>
                <a:latin typeface="Calibri"/>
                <a:ea typeface="+mn-ea"/>
                <a:cs typeface="Calibri" panose="020F0502020204030204" pitchFamily="34" charset="0"/>
              </a:rPr>
              <a:t>Etude préalable </a:t>
            </a:r>
          </a:p>
        </p:txBody>
      </p:sp>
      <p:sp>
        <p:nvSpPr>
          <p:cNvPr id="8" name="Rectangle 7">
            <a:extLst>
              <a:ext uri="{FF2B5EF4-FFF2-40B4-BE49-F238E27FC236}">
                <a16:creationId xmlns:a16="http://schemas.microsoft.com/office/drawing/2014/main" id="{19C6F209-34BD-45C6-8122-ED8DEFE5A30A}"/>
              </a:ext>
            </a:extLst>
          </p:cNvPr>
          <p:cNvSpPr/>
          <p:nvPr/>
        </p:nvSpPr>
        <p:spPr>
          <a:xfrm>
            <a:off x="815413" y="2460892"/>
            <a:ext cx="3616621" cy="1968724"/>
          </a:xfrm>
          <a:prstGeom prst="rect">
            <a:avLst/>
          </a:prstGeom>
          <a:solidFill>
            <a:srgbClr val="E7E6E6">
              <a:alpha val="41000"/>
            </a:srgbClr>
          </a:solidFill>
          <a:ln>
            <a:solidFill>
              <a:sysClr val="windowText" lastClr="000000"/>
            </a:solidFill>
          </a:ln>
        </p:spPr>
        <p:txBody>
          <a:bodyPr wrap="square">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a:ln>
                  <a:noFill/>
                </a:ln>
                <a:solidFill>
                  <a:srgbClr val="58595B"/>
                </a:solidFill>
                <a:effectLst/>
                <a:uLnTx/>
                <a:uFillTx/>
              </a:rPr>
              <a:t>LANCEMENT DE L’ETUDE</a:t>
            </a:r>
          </a:p>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a:ln>
                  <a:noFill/>
                </a:ln>
                <a:solidFill>
                  <a:srgbClr val="58595B"/>
                </a:solidFill>
                <a:effectLst/>
                <a:uLnTx/>
                <a:uFillTx/>
              </a:rPr>
              <a:t>Cadrage métier :</a:t>
            </a:r>
          </a:p>
          <a:p>
            <a:pPr marL="0" marR="0" lvl="0" indent="0"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a:ln>
                  <a:noFill/>
                </a:ln>
                <a:solidFill>
                  <a:srgbClr val="F39500"/>
                </a:solidFill>
                <a:effectLst/>
                <a:uLnTx/>
                <a:uFillTx/>
              </a:rPr>
              <a:t>• </a:t>
            </a:r>
            <a:r>
              <a:rPr kumimoji="0" lang="fr-FR" sz="1100" b="0" i="0" u="none" strike="noStrike" kern="0" cap="none" spc="0" normalizeH="0" baseline="0" noProof="0">
                <a:ln>
                  <a:noFill/>
                </a:ln>
                <a:solidFill>
                  <a:srgbClr val="58595B"/>
                </a:solidFill>
                <a:effectLst/>
                <a:uLnTx/>
                <a:uFillTx/>
              </a:rPr>
              <a:t>Formalisation des objectifs et du périmètre du projet</a:t>
            </a:r>
          </a:p>
          <a:p>
            <a:pPr marL="0" marR="0" lvl="0" indent="0"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a:ln>
                  <a:noFill/>
                </a:ln>
                <a:solidFill>
                  <a:srgbClr val="F39500"/>
                </a:solidFill>
                <a:effectLst/>
                <a:uLnTx/>
                <a:uFillTx/>
              </a:rPr>
              <a:t>• </a:t>
            </a:r>
            <a:r>
              <a:rPr kumimoji="0" lang="fr-FR" sz="1100" b="0" i="0" u="none" strike="noStrike" kern="0" cap="none" spc="0" normalizeH="0" baseline="0" noProof="0">
                <a:ln>
                  <a:noFill/>
                </a:ln>
                <a:solidFill>
                  <a:srgbClr val="58595B"/>
                </a:solidFill>
                <a:effectLst/>
                <a:uLnTx/>
                <a:uFillTx/>
              </a:rPr>
              <a:t>Identification des contraintes règlementaires, sécurité,  des risques et des conditions de réussite</a:t>
            </a:r>
          </a:p>
          <a:p>
            <a:pPr marL="0" marR="0" lvl="0" indent="0"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a:ln>
                  <a:noFill/>
                </a:ln>
                <a:solidFill>
                  <a:srgbClr val="F39500"/>
                </a:solidFill>
                <a:effectLst/>
                <a:uLnTx/>
                <a:uFillTx/>
              </a:rPr>
              <a:t>• </a:t>
            </a:r>
            <a:r>
              <a:rPr kumimoji="0" lang="fr-FR" sz="1100" b="0" i="0" u="none" strike="noStrike" kern="0" cap="none" spc="0" normalizeH="0" baseline="0" noProof="0">
                <a:ln>
                  <a:noFill/>
                </a:ln>
                <a:solidFill>
                  <a:srgbClr val="58595B"/>
                </a:solidFill>
                <a:effectLst/>
                <a:uLnTx/>
                <a:uFillTx/>
              </a:rPr>
              <a:t>Description organisation projet</a:t>
            </a:r>
          </a:p>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a:ln>
                  <a:noFill/>
                </a:ln>
                <a:solidFill>
                  <a:srgbClr val="58595B"/>
                </a:solidFill>
                <a:effectLst/>
                <a:uLnTx/>
                <a:uFillTx/>
              </a:rPr>
              <a:t>Cadrage SI :</a:t>
            </a:r>
          </a:p>
          <a:p>
            <a:pPr marL="0" marR="0" lvl="0" indent="0"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a:ln>
                  <a:noFill/>
                </a:ln>
                <a:solidFill>
                  <a:srgbClr val="F39500"/>
                </a:solidFill>
                <a:effectLst/>
                <a:uLnTx/>
                <a:uFillTx/>
              </a:rPr>
              <a:t>• </a:t>
            </a:r>
            <a:r>
              <a:rPr kumimoji="0" lang="fr-FR" sz="1100" b="0" i="0" u="none" strike="noStrike" kern="0" cap="none" spc="0" normalizeH="0" baseline="0" noProof="0">
                <a:ln>
                  <a:noFill/>
                </a:ln>
                <a:solidFill>
                  <a:srgbClr val="58595B"/>
                </a:solidFill>
                <a:effectLst/>
                <a:uLnTx/>
                <a:uFillTx/>
              </a:rPr>
              <a:t>Étude de la solution</a:t>
            </a:r>
          </a:p>
          <a:p>
            <a:pPr marL="0" marR="0" lvl="0" indent="0"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a:ln>
                  <a:noFill/>
                </a:ln>
                <a:solidFill>
                  <a:srgbClr val="F39500"/>
                </a:solidFill>
                <a:effectLst/>
                <a:uLnTx/>
                <a:uFillTx/>
              </a:rPr>
              <a:t>• </a:t>
            </a:r>
            <a:r>
              <a:rPr kumimoji="0" lang="fr-FR" sz="1100" b="0" i="0" u="none" strike="noStrike" kern="0" cap="none" spc="0" normalizeH="0" baseline="0" noProof="0">
                <a:ln>
                  <a:noFill/>
                </a:ln>
                <a:solidFill>
                  <a:srgbClr val="58595B"/>
                </a:solidFill>
                <a:effectLst/>
                <a:uLnTx/>
                <a:uFillTx/>
              </a:rPr>
              <a:t>Éléments calendaires, budgétaires et ressources (macro chiffrage)</a:t>
            </a:r>
          </a:p>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a:ln>
                  <a:noFill/>
                </a:ln>
                <a:solidFill>
                  <a:srgbClr val="58595B"/>
                </a:solidFill>
                <a:effectLst/>
                <a:uLnTx/>
                <a:uFillTx/>
              </a:rPr>
              <a:t>Analyse de la valeur</a:t>
            </a:r>
            <a:endParaRPr kumimoji="0" lang="fr-FR" sz="1100" b="0" i="0" u="none" strike="noStrike" kern="0" cap="none" spc="0" normalizeH="0" baseline="0" noProof="0">
              <a:ln>
                <a:noFill/>
              </a:ln>
              <a:solidFill>
                <a:prstClr val="black"/>
              </a:solidFill>
              <a:effectLst/>
              <a:uLnTx/>
              <a:uFillTx/>
            </a:endParaRPr>
          </a:p>
        </p:txBody>
      </p:sp>
      <p:sp>
        <p:nvSpPr>
          <p:cNvPr id="9" name="Rectangle 8">
            <a:extLst>
              <a:ext uri="{FF2B5EF4-FFF2-40B4-BE49-F238E27FC236}">
                <a16:creationId xmlns:a16="http://schemas.microsoft.com/office/drawing/2014/main" id="{B3A99759-02EA-417C-A8DD-39CC38E3A1F9}"/>
              </a:ext>
            </a:extLst>
          </p:cNvPr>
          <p:cNvSpPr/>
          <p:nvPr/>
        </p:nvSpPr>
        <p:spPr>
          <a:xfrm>
            <a:off x="4432034" y="2461938"/>
            <a:ext cx="3088757" cy="1967678"/>
          </a:xfrm>
          <a:prstGeom prst="rect">
            <a:avLst/>
          </a:prstGeom>
          <a:solidFill>
            <a:srgbClr val="E7E6E6">
              <a:alpha val="41000"/>
            </a:srgbClr>
          </a:solidFill>
          <a:ln>
            <a:solidFill>
              <a:sysClr val="windowText" lastClr="000000"/>
            </a:solidFill>
          </a:ln>
        </p:spPr>
        <p:txBody>
          <a:bodyPr wrap="square">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a:ln>
                  <a:noFill/>
                </a:ln>
                <a:solidFill>
                  <a:srgbClr val="58595B"/>
                </a:solidFill>
                <a:effectLst/>
                <a:uLnTx/>
                <a:uFillTx/>
              </a:rPr>
              <a:t>EXPRESSION DÉTAILLÉE DU BESOIN</a:t>
            </a:r>
          </a:p>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a:ln>
                  <a:noFill/>
                </a:ln>
                <a:solidFill>
                  <a:srgbClr val="F39500"/>
                </a:solidFill>
                <a:effectLst/>
                <a:uLnTx/>
                <a:uFillTx/>
              </a:rPr>
              <a:t>• </a:t>
            </a:r>
            <a:r>
              <a:rPr kumimoji="0" lang="fr-FR" sz="1200" b="0" i="0" u="none" strike="noStrike" kern="0" cap="none" spc="0" normalizeH="0" baseline="0" noProof="0">
                <a:ln>
                  <a:noFill/>
                </a:ln>
                <a:solidFill>
                  <a:srgbClr val="58595B"/>
                </a:solidFill>
                <a:effectLst/>
                <a:uLnTx/>
                <a:uFillTx/>
              </a:rPr>
              <a:t>Modélisation des parcours / processus</a:t>
            </a:r>
          </a:p>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a:ln>
                  <a:noFill/>
                </a:ln>
                <a:solidFill>
                  <a:srgbClr val="F39500"/>
                </a:solidFill>
                <a:effectLst/>
                <a:uLnTx/>
                <a:uFillTx/>
              </a:rPr>
              <a:t>• </a:t>
            </a:r>
            <a:r>
              <a:rPr kumimoji="0" lang="fr-FR" sz="1200" b="0" i="0" u="none" strike="noStrike" kern="0" cap="none" spc="0" normalizeH="0" baseline="0" noProof="0">
                <a:ln>
                  <a:noFill/>
                </a:ln>
                <a:solidFill>
                  <a:srgbClr val="58595B"/>
                </a:solidFill>
                <a:effectLst/>
                <a:uLnTx/>
                <a:uFillTx/>
              </a:rPr>
              <a:t>Définition des exigences métier hiérarchisées</a:t>
            </a:r>
          </a:p>
          <a:p>
            <a:pPr lvl="0">
              <a:defRPr/>
            </a:pPr>
            <a:r>
              <a:rPr lang="fr-FR" sz="1200" kern="0">
                <a:solidFill>
                  <a:srgbClr val="F39500"/>
                </a:solidFill>
              </a:rPr>
              <a:t>• </a:t>
            </a:r>
            <a:r>
              <a:rPr kumimoji="0" lang="fr-FR" sz="1200" b="0" i="0" u="none" strike="noStrike" kern="0" cap="none" spc="0" normalizeH="0" baseline="0" noProof="0">
                <a:ln>
                  <a:noFill/>
                </a:ln>
                <a:solidFill>
                  <a:srgbClr val="58595B"/>
                </a:solidFill>
                <a:effectLst/>
                <a:uLnTx/>
                <a:uFillTx/>
              </a:rPr>
              <a:t>Description des fonctionnalités nouvelles ou des impacts sur des fonctionnalités existantes</a:t>
            </a:r>
          </a:p>
          <a:p>
            <a:pPr lvl="0">
              <a:defRPr/>
            </a:pPr>
            <a:r>
              <a:rPr lang="fr-FR" sz="1200" kern="0">
                <a:solidFill>
                  <a:srgbClr val="F39500"/>
                </a:solidFill>
              </a:rPr>
              <a:t>• </a:t>
            </a:r>
            <a:r>
              <a:rPr lang="fr-FR" sz="1200" kern="0">
                <a:solidFill>
                  <a:srgbClr val="58595B"/>
                </a:solidFill>
              </a:rPr>
              <a:t>Description des enjeux et besoins de sécurité en terme de données et de traitement (formulaire QSP du Dossier Sécurité Projet)</a:t>
            </a:r>
          </a:p>
          <a:p>
            <a:pPr lvl="0">
              <a:defRPr/>
            </a:pPr>
            <a:endParaRPr kumimoji="0" lang="fr-FR" sz="1200" b="0" i="0" u="none" strike="noStrike" kern="0" cap="none" spc="0" normalizeH="0" baseline="0" noProof="0">
              <a:ln>
                <a:noFill/>
              </a:ln>
              <a:solidFill>
                <a:srgbClr val="58595B"/>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fr-FR" sz="1200" b="0" i="0" u="none" strike="noStrike" kern="0" cap="none" spc="0" normalizeH="0" baseline="0" noProof="0">
              <a:ln>
                <a:noFill/>
              </a:ln>
              <a:solidFill>
                <a:srgbClr val="58595B"/>
              </a:solidFill>
              <a:effectLst/>
              <a:uLnTx/>
              <a:uFillTx/>
            </a:endParaRPr>
          </a:p>
        </p:txBody>
      </p:sp>
      <p:sp>
        <p:nvSpPr>
          <p:cNvPr id="10" name="Rectangle 9">
            <a:extLst>
              <a:ext uri="{FF2B5EF4-FFF2-40B4-BE49-F238E27FC236}">
                <a16:creationId xmlns:a16="http://schemas.microsoft.com/office/drawing/2014/main" id="{86A2E9B0-01D4-48BA-9C80-79D8923417F6}"/>
              </a:ext>
            </a:extLst>
          </p:cNvPr>
          <p:cNvSpPr/>
          <p:nvPr/>
        </p:nvSpPr>
        <p:spPr>
          <a:xfrm>
            <a:off x="7520791" y="2460710"/>
            <a:ext cx="3809710" cy="1967677"/>
          </a:xfrm>
          <a:prstGeom prst="rect">
            <a:avLst/>
          </a:prstGeom>
          <a:solidFill>
            <a:srgbClr val="E7E6E6">
              <a:alpha val="41000"/>
            </a:srgbClr>
          </a:solidFill>
          <a:ln>
            <a:solidFill>
              <a:sysClr val="windowText" lastClr="000000"/>
            </a:solidFill>
          </a:ln>
        </p:spPr>
        <p:txBody>
          <a:bodyPr wrap="square">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a:ln>
                  <a:noFill/>
                </a:ln>
                <a:solidFill>
                  <a:srgbClr val="58595B"/>
                </a:solidFill>
                <a:effectLst/>
                <a:uLnTx/>
                <a:uFillTx/>
              </a:rPr>
              <a:t>ÉLABORATION DE LA SOLUTION SI</a:t>
            </a:r>
            <a:br>
              <a:rPr kumimoji="0" lang="fr-FR" sz="1400" b="1" i="0" u="none" strike="noStrike" kern="0" cap="none" spc="0" normalizeH="0" baseline="0" noProof="0">
                <a:ln>
                  <a:noFill/>
                </a:ln>
                <a:solidFill>
                  <a:srgbClr val="58595B"/>
                </a:solidFill>
                <a:effectLst/>
                <a:uLnTx/>
                <a:uFillTx/>
              </a:rPr>
            </a:br>
            <a:endParaRPr kumimoji="0" lang="fr-FR" sz="1400" b="1" i="0" u="none" strike="noStrike" kern="0" cap="none" spc="0" normalizeH="0" baseline="0" noProof="0">
              <a:ln>
                <a:noFill/>
              </a:ln>
              <a:solidFill>
                <a:srgbClr val="58595B"/>
              </a:solidFill>
              <a:effectLst/>
              <a:uLnTx/>
              <a:uFillTx/>
            </a:endParaRPr>
          </a:p>
          <a:p>
            <a:pPr lvl="0">
              <a:defRPr/>
            </a:pPr>
            <a:r>
              <a:rPr lang="fr-FR" sz="1200" kern="0">
                <a:solidFill>
                  <a:srgbClr val="F39500"/>
                </a:solidFill>
              </a:rPr>
              <a:t>• </a:t>
            </a:r>
            <a:r>
              <a:rPr lang="fr-FR" sz="1200" kern="0">
                <a:solidFill>
                  <a:srgbClr val="58595B"/>
                </a:solidFill>
              </a:rPr>
              <a:t>Analyse d’impact sur le POS (Plan Occupation Sols) : fonctionnalités, applicatifs</a:t>
            </a:r>
          </a:p>
          <a:p>
            <a:pPr lvl="0">
              <a:defRPr/>
            </a:pPr>
            <a:r>
              <a:rPr lang="fr-FR" sz="1200" kern="0">
                <a:solidFill>
                  <a:srgbClr val="F39500"/>
                </a:solidFill>
              </a:rPr>
              <a:t>• </a:t>
            </a:r>
            <a:r>
              <a:rPr kumimoji="0" lang="fr-FR" sz="1200" b="0" i="0" u="none" strike="noStrike" kern="0" cap="none" spc="0" normalizeH="0" baseline="0" noProof="0">
                <a:ln>
                  <a:noFill/>
                </a:ln>
                <a:solidFill>
                  <a:srgbClr val="58595B"/>
                </a:solidFill>
                <a:effectLst/>
                <a:uLnTx/>
                <a:uFillTx/>
              </a:rPr>
              <a:t>Proposition de choix de solution (architecture générale, intégration des éléments liés à la sécurité)</a:t>
            </a:r>
          </a:p>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a:ln>
                  <a:noFill/>
                </a:ln>
                <a:solidFill>
                  <a:srgbClr val="F39500"/>
                </a:solidFill>
                <a:effectLst/>
                <a:uLnTx/>
                <a:uFillTx/>
              </a:rPr>
              <a:t>• </a:t>
            </a:r>
            <a:r>
              <a:rPr kumimoji="0" lang="fr-FR" sz="1200" b="0" i="0" u="none" strike="noStrike" kern="0" cap="none" spc="0" normalizeH="0" baseline="0" noProof="0">
                <a:ln>
                  <a:noFill/>
                </a:ln>
                <a:solidFill>
                  <a:srgbClr val="58595B"/>
                </a:solidFill>
                <a:effectLst/>
                <a:uLnTx/>
                <a:uFillTx/>
              </a:rPr>
              <a:t>Proposition de lotissement le cas échéant</a:t>
            </a:r>
          </a:p>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a:ln>
                  <a:noFill/>
                </a:ln>
                <a:solidFill>
                  <a:srgbClr val="F39500"/>
                </a:solidFill>
                <a:effectLst/>
                <a:uLnTx/>
                <a:uFillTx/>
              </a:rPr>
              <a:t>• </a:t>
            </a:r>
            <a:r>
              <a:rPr kumimoji="0" lang="fr-FR" sz="1200" b="0" i="0" u="none" strike="noStrike" kern="0" cap="none" spc="0" normalizeH="0" baseline="0" noProof="0">
                <a:ln>
                  <a:noFill/>
                </a:ln>
                <a:solidFill>
                  <a:srgbClr val="58595B"/>
                </a:solidFill>
                <a:effectLst/>
                <a:uLnTx/>
                <a:uFillTx/>
              </a:rPr>
              <a:t>Organisation SI projet proposée (Éléments calendaires, budgétaires et ressources)</a:t>
            </a:r>
            <a:r>
              <a:rPr lang="fr-FR" sz="1200" kern="0">
                <a:solidFill>
                  <a:srgbClr val="F39500"/>
                </a:solidFill>
              </a:rPr>
              <a:t> </a:t>
            </a:r>
          </a:p>
          <a:p>
            <a:pPr lvl="0">
              <a:defRPr/>
            </a:pPr>
            <a:r>
              <a:rPr lang="fr-FR" sz="1200" kern="0">
                <a:solidFill>
                  <a:srgbClr val="F39500"/>
                </a:solidFill>
              </a:rPr>
              <a:t>• </a:t>
            </a:r>
            <a:r>
              <a:rPr lang="fr-FR" sz="1200" kern="0">
                <a:solidFill>
                  <a:srgbClr val="58595B"/>
                </a:solidFill>
              </a:rPr>
              <a:t>Initialisation des risques de sécurité</a:t>
            </a:r>
          </a:p>
          <a:p>
            <a:pPr marL="0" marR="0" lvl="0" indent="0" defTabSz="914400" eaLnBrk="1" fontAlgn="auto" latinLnBrk="0" hangingPunct="1">
              <a:lnSpc>
                <a:spcPct val="100000"/>
              </a:lnSpc>
              <a:spcBef>
                <a:spcPts val="0"/>
              </a:spcBef>
              <a:spcAft>
                <a:spcPts val="0"/>
              </a:spcAft>
              <a:buClrTx/>
              <a:buSzTx/>
              <a:buFontTx/>
              <a:buNone/>
              <a:tabLst/>
              <a:defRPr/>
            </a:pPr>
            <a:endParaRPr kumimoji="0" lang="fr-FR" sz="1200" b="0" i="0" u="none" strike="noStrike" kern="0" cap="none" spc="0" normalizeH="0" baseline="0" noProof="0">
              <a:ln>
                <a:noFill/>
              </a:ln>
              <a:solidFill>
                <a:srgbClr val="58595B"/>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fr-FR" sz="1200" b="0" i="0" u="none" strike="noStrike" kern="0" cap="none" spc="0" normalizeH="0" baseline="0" noProof="0">
              <a:ln>
                <a:noFill/>
              </a:ln>
              <a:solidFill>
                <a:srgbClr val="58595B"/>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a:ln>
                  <a:noFill/>
                </a:ln>
                <a:solidFill>
                  <a:srgbClr val="58595B"/>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endParaRPr kumimoji="0" lang="fr-FR" sz="1200" b="0" i="0" u="none" strike="noStrike" kern="0" cap="none" spc="0" normalizeH="0" baseline="0" noProof="0">
              <a:ln>
                <a:noFill/>
              </a:ln>
              <a:solidFill>
                <a:srgbClr val="58595B"/>
              </a:solidFill>
              <a:effectLst/>
              <a:uLnTx/>
              <a:uFillTx/>
            </a:endParaRPr>
          </a:p>
        </p:txBody>
      </p:sp>
      <p:sp>
        <p:nvSpPr>
          <p:cNvPr id="11" name="Rectangle 10">
            <a:extLst>
              <a:ext uri="{FF2B5EF4-FFF2-40B4-BE49-F238E27FC236}">
                <a16:creationId xmlns:a16="http://schemas.microsoft.com/office/drawing/2014/main" id="{747F9B8D-D417-486F-85D3-7F7377E8DD58}"/>
              </a:ext>
            </a:extLst>
          </p:cNvPr>
          <p:cNvSpPr>
            <a:spLocks noChangeArrowheads="1"/>
          </p:cNvSpPr>
          <p:nvPr/>
        </p:nvSpPr>
        <p:spPr bwMode="auto">
          <a:xfrm>
            <a:off x="9545269" y="5288076"/>
            <a:ext cx="923097" cy="320865"/>
          </a:xfrm>
          <a:prstGeom prst="rect">
            <a:avLst/>
          </a:prstGeom>
          <a:noFill/>
          <a:ln w="12700" cap="flat" cmpd="sng" algn="ctr">
            <a:noFill/>
            <a:prstDash val="solid"/>
            <a:miter lim="800000"/>
            <a:headEnd/>
            <a:tailEnd/>
          </a:ln>
          <a:effectLst/>
        </p:spPr>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R="0" lvl="0" algn="r" fontAlgn="auto">
              <a:lnSpc>
                <a:spcPct val="100000"/>
              </a:lnSpc>
              <a:spcBef>
                <a:spcPts val="0"/>
              </a:spcBef>
              <a:spcAft>
                <a:spcPts val="0"/>
              </a:spcAft>
              <a:buClrTx/>
              <a:buSzTx/>
              <a:buFontTx/>
              <a:buNone/>
              <a:tabLst/>
              <a:defRPr/>
            </a:pPr>
            <a:r>
              <a:rPr lang="fr-FR" sz="1200" b="1">
                <a:solidFill>
                  <a:srgbClr val="F79646"/>
                </a:solidFill>
                <a:latin typeface="Calibri"/>
                <a:ea typeface="Verdana" panose="020B0604030504040204" pitchFamily="34" charset="0"/>
              </a:rPr>
              <a:t>Dossier CNIL</a:t>
            </a:r>
          </a:p>
        </p:txBody>
      </p:sp>
      <p:sp>
        <p:nvSpPr>
          <p:cNvPr id="12" name="Étoile à 5 branches 23">
            <a:extLst>
              <a:ext uri="{FF2B5EF4-FFF2-40B4-BE49-F238E27FC236}">
                <a16:creationId xmlns:a16="http://schemas.microsoft.com/office/drawing/2014/main" id="{DA8751F8-2346-4848-BFFC-68F5D9249E6A}"/>
              </a:ext>
            </a:extLst>
          </p:cNvPr>
          <p:cNvSpPr/>
          <p:nvPr/>
        </p:nvSpPr>
        <p:spPr>
          <a:xfrm>
            <a:off x="4117430" y="4565705"/>
            <a:ext cx="216000" cy="215900"/>
          </a:xfrm>
          <a:prstGeom prst="star5">
            <a:avLst/>
          </a:prstGeom>
          <a:solidFill>
            <a:schemeClr val="accent6"/>
          </a:solidFill>
          <a:ln>
            <a:solidFill>
              <a:schemeClr val="accent6"/>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13" name="Rectangle 12">
            <a:extLst>
              <a:ext uri="{FF2B5EF4-FFF2-40B4-BE49-F238E27FC236}">
                <a16:creationId xmlns:a16="http://schemas.microsoft.com/office/drawing/2014/main" id="{0A93DBC9-4ACD-4D93-AC34-FADA4BD30AAA}"/>
              </a:ext>
            </a:extLst>
          </p:cNvPr>
          <p:cNvSpPr>
            <a:spLocks noChangeArrowheads="1"/>
          </p:cNvSpPr>
          <p:nvPr/>
        </p:nvSpPr>
        <p:spPr bwMode="auto">
          <a:xfrm>
            <a:off x="2663439" y="4565705"/>
            <a:ext cx="1368151"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1200" b="1">
                <a:solidFill>
                  <a:srgbClr val="F79646"/>
                </a:solidFill>
                <a:latin typeface="Calibri"/>
                <a:ea typeface="Verdana" panose="020B0604030504040204" pitchFamily="34" charset="0"/>
                <a:cs typeface="Verdana" panose="020B0604030504040204" pitchFamily="34" charset="0"/>
              </a:rPr>
              <a:t>Dossier de cadrage</a:t>
            </a:r>
          </a:p>
        </p:txBody>
      </p:sp>
      <p:sp>
        <p:nvSpPr>
          <p:cNvPr id="14" name="Rectangle 13">
            <a:extLst>
              <a:ext uri="{FF2B5EF4-FFF2-40B4-BE49-F238E27FC236}">
                <a16:creationId xmlns:a16="http://schemas.microsoft.com/office/drawing/2014/main" id="{A3DE11E9-FF1B-4F53-8708-631110C479A2}"/>
              </a:ext>
            </a:extLst>
          </p:cNvPr>
          <p:cNvSpPr>
            <a:spLocks noChangeArrowheads="1"/>
          </p:cNvSpPr>
          <p:nvPr/>
        </p:nvSpPr>
        <p:spPr bwMode="auto">
          <a:xfrm>
            <a:off x="5691429" y="4570643"/>
            <a:ext cx="1523982"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a:pPr>
            <a:r>
              <a:rPr lang="fr-FR" sz="1200" b="1">
                <a:solidFill>
                  <a:srgbClr val="F79646"/>
                </a:solidFill>
                <a:latin typeface="Calibri"/>
                <a:ea typeface="Verdana" panose="020B0604030504040204" pitchFamily="34" charset="0"/>
                <a:cs typeface="Verdana" panose="020B0604030504040204" pitchFamily="34" charset="0"/>
              </a:rPr>
              <a:t>Cahier des charges</a:t>
            </a:r>
          </a:p>
        </p:txBody>
      </p:sp>
      <p:sp>
        <p:nvSpPr>
          <p:cNvPr id="15" name="Étoile à 5 branches 28">
            <a:extLst>
              <a:ext uri="{FF2B5EF4-FFF2-40B4-BE49-F238E27FC236}">
                <a16:creationId xmlns:a16="http://schemas.microsoft.com/office/drawing/2014/main" id="{842BDDDB-A07A-44A2-A159-3A5EA2622509}"/>
              </a:ext>
            </a:extLst>
          </p:cNvPr>
          <p:cNvSpPr/>
          <p:nvPr/>
        </p:nvSpPr>
        <p:spPr>
          <a:xfrm>
            <a:off x="10606206" y="5296473"/>
            <a:ext cx="216000" cy="215900"/>
          </a:xfrm>
          <a:prstGeom prst="star5">
            <a:avLst/>
          </a:prstGeom>
          <a:solidFill>
            <a:schemeClr val="accent6"/>
          </a:solidFill>
          <a:ln>
            <a:solidFill>
              <a:schemeClr val="accent6"/>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16" name="Étoile à 5 branches 28">
            <a:extLst>
              <a:ext uri="{FF2B5EF4-FFF2-40B4-BE49-F238E27FC236}">
                <a16:creationId xmlns:a16="http://schemas.microsoft.com/office/drawing/2014/main" id="{0414258F-07D1-48BD-8F7C-E57573C616EF}"/>
              </a:ext>
            </a:extLst>
          </p:cNvPr>
          <p:cNvSpPr/>
          <p:nvPr/>
        </p:nvSpPr>
        <p:spPr>
          <a:xfrm>
            <a:off x="10606206" y="4592076"/>
            <a:ext cx="216000" cy="215900"/>
          </a:xfrm>
          <a:prstGeom prst="star5">
            <a:avLst/>
          </a:prstGeom>
          <a:solidFill>
            <a:schemeClr val="bg1"/>
          </a:solidFill>
          <a:ln>
            <a:solidFill>
              <a:schemeClr val="accent6"/>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17" name="Rectangle 16">
            <a:extLst>
              <a:ext uri="{FF2B5EF4-FFF2-40B4-BE49-F238E27FC236}">
                <a16:creationId xmlns:a16="http://schemas.microsoft.com/office/drawing/2014/main" id="{3F0844F6-4738-4A58-A472-38326081B972}"/>
              </a:ext>
            </a:extLst>
          </p:cNvPr>
          <p:cNvSpPr>
            <a:spLocks noChangeArrowheads="1"/>
          </p:cNvSpPr>
          <p:nvPr/>
        </p:nvSpPr>
        <p:spPr bwMode="auto">
          <a:xfrm>
            <a:off x="9099952" y="4625827"/>
            <a:ext cx="1393061" cy="229393"/>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1200" b="1">
                <a:solidFill>
                  <a:srgbClr val="F79646"/>
                </a:solidFill>
                <a:latin typeface="Calibri"/>
                <a:ea typeface="Verdana" panose="020B0604030504040204" pitchFamily="34" charset="0"/>
                <a:cs typeface="Verdana" panose="020B0604030504040204" pitchFamily="34" charset="0"/>
              </a:rPr>
              <a:t>Dossier réponse SI</a:t>
            </a:r>
          </a:p>
        </p:txBody>
      </p:sp>
      <p:sp>
        <p:nvSpPr>
          <p:cNvPr id="20" name="Étoile à 5 branches 28">
            <a:extLst>
              <a:ext uri="{FF2B5EF4-FFF2-40B4-BE49-F238E27FC236}">
                <a16:creationId xmlns:a16="http://schemas.microsoft.com/office/drawing/2014/main" id="{E8284DCA-B25F-4463-86CB-9F931AC49A67}"/>
              </a:ext>
            </a:extLst>
          </p:cNvPr>
          <p:cNvSpPr/>
          <p:nvPr/>
        </p:nvSpPr>
        <p:spPr>
          <a:xfrm>
            <a:off x="7241782" y="4909956"/>
            <a:ext cx="216000" cy="215900"/>
          </a:xfrm>
          <a:prstGeom prst="star5">
            <a:avLst/>
          </a:prstGeom>
          <a:solidFill>
            <a:schemeClr val="accent6"/>
          </a:solidFill>
          <a:ln>
            <a:solidFill>
              <a:schemeClr val="accent6"/>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1" name="Rectangle 20">
            <a:extLst>
              <a:ext uri="{FF2B5EF4-FFF2-40B4-BE49-F238E27FC236}">
                <a16:creationId xmlns:a16="http://schemas.microsoft.com/office/drawing/2014/main" id="{90228E01-DE82-4E45-A389-77854CDE5C92}"/>
              </a:ext>
            </a:extLst>
          </p:cNvPr>
          <p:cNvSpPr>
            <a:spLocks noChangeArrowheads="1"/>
          </p:cNvSpPr>
          <p:nvPr/>
        </p:nvSpPr>
        <p:spPr bwMode="auto">
          <a:xfrm>
            <a:off x="5577817" y="4909956"/>
            <a:ext cx="1562026" cy="30989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1200" b="1">
                <a:solidFill>
                  <a:srgbClr val="F79646"/>
                </a:solidFill>
                <a:latin typeface="Calibri"/>
                <a:ea typeface="Verdana" panose="020B0604030504040204" pitchFamily="34" charset="0"/>
                <a:cs typeface="Verdana" panose="020B0604030504040204" pitchFamily="34" charset="0"/>
              </a:rPr>
              <a:t>Relevé des exigences</a:t>
            </a:r>
          </a:p>
        </p:txBody>
      </p:sp>
      <p:sp>
        <p:nvSpPr>
          <p:cNvPr id="22" name="Étoile à 5 branches 23">
            <a:extLst>
              <a:ext uri="{FF2B5EF4-FFF2-40B4-BE49-F238E27FC236}">
                <a16:creationId xmlns:a16="http://schemas.microsoft.com/office/drawing/2014/main" id="{EDFDDC18-F7D9-4D6E-A852-00EA5686C1F4}"/>
              </a:ext>
            </a:extLst>
          </p:cNvPr>
          <p:cNvSpPr/>
          <p:nvPr/>
        </p:nvSpPr>
        <p:spPr>
          <a:xfrm>
            <a:off x="903880" y="4573072"/>
            <a:ext cx="216000" cy="215900"/>
          </a:xfrm>
          <a:prstGeom prst="star5">
            <a:avLst/>
          </a:prstGeom>
          <a:solidFill>
            <a:schemeClr val="accent6"/>
          </a:solidFill>
          <a:ln>
            <a:solidFill>
              <a:schemeClr val="accent6"/>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3" name="Rectangle 22">
            <a:extLst>
              <a:ext uri="{FF2B5EF4-FFF2-40B4-BE49-F238E27FC236}">
                <a16:creationId xmlns:a16="http://schemas.microsoft.com/office/drawing/2014/main" id="{172A8171-8D56-4619-8E3D-023396435997}"/>
              </a:ext>
            </a:extLst>
          </p:cNvPr>
          <p:cNvSpPr>
            <a:spLocks noChangeArrowheads="1"/>
          </p:cNvSpPr>
          <p:nvPr/>
        </p:nvSpPr>
        <p:spPr bwMode="auto">
          <a:xfrm>
            <a:off x="794798" y="4795099"/>
            <a:ext cx="1344660"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r>
              <a:rPr lang="fr-FR" sz="1200" b="1">
                <a:solidFill>
                  <a:srgbClr val="F79646"/>
                </a:solidFill>
                <a:latin typeface="Calibri"/>
                <a:ea typeface="Verdana" panose="020B0604030504040204" pitchFamily="34" charset="0"/>
                <a:cs typeface="Verdana" panose="020B0604030504040204" pitchFamily="34" charset="0"/>
              </a:rPr>
              <a:t>Fiche d’expression de besoin</a:t>
            </a:r>
          </a:p>
        </p:txBody>
      </p:sp>
      <p:sp>
        <p:nvSpPr>
          <p:cNvPr id="24" name="Étoile à 5 branches 28">
            <a:extLst>
              <a:ext uri="{FF2B5EF4-FFF2-40B4-BE49-F238E27FC236}">
                <a16:creationId xmlns:a16="http://schemas.microsoft.com/office/drawing/2014/main" id="{D3CC6EEF-37DA-43E8-B542-C57EB188F2C7}"/>
              </a:ext>
            </a:extLst>
          </p:cNvPr>
          <p:cNvSpPr/>
          <p:nvPr/>
        </p:nvSpPr>
        <p:spPr>
          <a:xfrm>
            <a:off x="7234264" y="4566084"/>
            <a:ext cx="216000" cy="215900"/>
          </a:xfrm>
          <a:prstGeom prst="star5">
            <a:avLst/>
          </a:prstGeom>
          <a:solidFill>
            <a:schemeClr val="accent6"/>
          </a:solidFill>
          <a:ln>
            <a:solidFill>
              <a:schemeClr val="accent6"/>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5" name="Étoile à 5 branches 28">
            <a:extLst>
              <a:ext uri="{FF2B5EF4-FFF2-40B4-BE49-F238E27FC236}">
                <a16:creationId xmlns:a16="http://schemas.microsoft.com/office/drawing/2014/main" id="{156DD233-AE98-477D-925F-FB2EFB08A888}"/>
              </a:ext>
            </a:extLst>
          </p:cNvPr>
          <p:cNvSpPr/>
          <p:nvPr/>
        </p:nvSpPr>
        <p:spPr>
          <a:xfrm>
            <a:off x="10606206" y="4936393"/>
            <a:ext cx="216000" cy="215900"/>
          </a:xfrm>
          <a:prstGeom prst="star5">
            <a:avLst/>
          </a:prstGeom>
          <a:solidFill>
            <a:schemeClr val="bg1"/>
          </a:solidFill>
          <a:ln>
            <a:solidFill>
              <a:schemeClr val="accent6"/>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6" name="Rectangle 25">
            <a:extLst>
              <a:ext uri="{FF2B5EF4-FFF2-40B4-BE49-F238E27FC236}">
                <a16:creationId xmlns:a16="http://schemas.microsoft.com/office/drawing/2014/main" id="{A5E75108-92FD-4A7F-98EE-9E738FCE575A}"/>
              </a:ext>
            </a:extLst>
          </p:cNvPr>
          <p:cNvSpPr>
            <a:spLocks noChangeArrowheads="1"/>
          </p:cNvSpPr>
          <p:nvPr/>
        </p:nvSpPr>
        <p:spPr bwMode="auto">
          <a:xfrm>
            <a:off x="8818899" y="4959619"/>
            <a:ext cx="1656156" cy="229393"/>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1200" b="1">
                <a:solidFill>
                  <a:srgbClr val="F79646"/>
                </a:solidFill>
                <a:latin typeface="Calibri"/>
                <a:ea typeface="Verdana" panose="020B0604030504040204" pitchFamily="34" charset="0"/>
                <a:cs typeface="Verdana" panose="020B0604030504040204" pitchFamily="34" charset="0"/>
              </a:rPr>
              <a:t>Dossier Sécurité Projet</a:t>
            </a:r>
          </a:p>
        </p:txBody>
      </p:sp>
      <p:sp>
        <p:nvSpPr>
          <p:cNvPr id="27" name="Étoile à 5 branches 28">
            <a:extLst>
              <a:ext uri="{FF2B5EF4-FFF2-40B4-BE49-F238E27FC236}">
                <a16:creationId xmlns:a16="http://schemas.microsoft.com/office/drawing/2014/main" id="{D8EA3F17-E864-4193-82F3-43CDE91DCF55}"/>
              </a:ext>
            </a:extLst>
          </p:cNvPr>
          <p:cNvSpPr/>
          <p:nvPr/>
        </p:nvSpPr>
        <p:spPr>
          <a:xfrm>
            <a:off x="11324844" y="6092099"/>
            <a:ext cx="216000" cy="215900"/>
          </a:xfrm>
          <a:prstGeom prst="star5">
            <a:avLst/>
          </a:prstGeom>
          <a:solidFill>
            <a:schemeClr val="bg1"/>
          </a:solidFill>
          <a:ln>
            <a:solidFill>
              <a:schemeClr val="accent6"/>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8" name="Rectangle 27">
            <a:extLst>
              <a:ext uri="{FF2B5EF4-FFF2-40B4-BE49-F238E27FC236}">
                <a16:creationId xmlns:a16="http://schemas.microsoft.com/office/drawing/2014/main" id="{2331B2CF-4BA3-4D82-8F9D-20C774405F91}"/>
              </a:ext>
            </a:extLst>
          </p:cNvPr>
          <p:cNvSpPr>
            <a:spLocks noChangeArrowheads="1"/>
          </p:cNvSpPr>
          <p:nvPr/>
        </p:nvSpPr>
        <p:spPr bwMode="auto">
          <a:xfrm>
            <a:off x="8818899" y="6048701"/>
            <a:ext cx="2375839" cy="325712"/>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1200" b="1">
                <a:solidFill>
                  <a:srgbClr val="F79646"/>
                </a:solidFill>
                <a:latin typeface="Calibri"/>
                <a:ea typeface="Verdana" panose="020B0604030504040204" pitchFamily="34" charset="0"/>
                <a:cs typeface="Verdana" panose="020B0604030504040204" pitchFamily="34" charset="0"/>
              </a:rPr>
              <a:t>Plan projet, PQP et Support lancement</a:t>
            </a:r>
          </a:p>
        </p:txBody>
      </p:sp>
      <p:sp>
        <p:nvSpPr>
          <p:cNvPr id="29" name="Ellipse 28">
            <a:extLst>
              <a:ext uri="{FF2B5EF4-FFF2-40B4-BE49-F238E27FC236}">
                <a16:creationId xmlns:a16="http://schemas.microsoft.com/office/drawing/2014/main" id="{A7C84337-FABD-48BF-9B3C-2588D04F2263}"/>
              </a:ext>
            </a:extLst>
          </p:cNvPr>
          <p:cNvSpPr/>
          <p:nvPr/>
        </p:nvSpPr>
        <p:spPr>
          <a:xfrm>
            <a:off x="261424" y="182765"/>
            <a:ext cx="584223" cy="515805"/>
          </a:xfrm>
          <a:prstGeom prst="ellipse">
            <a:avLst/>
          </a:prstGeom>
          <a:solidFill>
            <a:srgbClr val="ED7D31"/>
          </a:solidFill>
          <a:ln w="127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0" i="0" u="none" strike="noStrike" kern="0" cap="none" spc="0" normalizeH="0" baseline="0" noProof="0">
                <a:ln>
                  <a:noFill/>
                </a:ln>
                <a:solidFill>
                  <a:prstClr val="white"/>
                </a:solidFill>
                <a:effectLst/>
                <a:uLnTx/>
                <a:uFillTx/>
                <a:latin typeface="Calibri"/>
                <a:ea typeface="+mn-ea"/>
                <a:cs typeface="Calibri" panose="020F0502020204030204" pitchFamily="34" charset="0"/>
              </a:rPr>
              <a:t>1</a:t>
            </a:r>
            <a:endParaRPr kumimoji="0" lang="fr-FR" sz="4000" b="1" i="0" u="none" strike="noStrike" kern="0" cap="none" spc="0" normalizeH="0" baseline="0" noProof="0">
              <a:ln w="18000">
                <a:solidFill>
                  <a:srgbClr val="FF9900">
                    <a:satMod val="140000"/>
                  </a:srgbClr>
                </a:solidFill>
                <a:prstDash val="solid"/>
                <a:miter lim="800000"/>
              </a:ln>
              <a:solidFill>
                <a:prstClr val="white"/>
              </a:solidFill>
              <a:effectLst>
                <a:outerShdw blurRad="25500" dist="23000" dir="7020000" algn="tl">
                  <a:srgbClr val="000000">
                    <a:alpha val="50000"/>
                  </a:srgbClr>
                </a:outerShdw>
              </a:effectLst>
              <a:uLnTx/>
              <a:uFillTx/>
              <a:latin typeface="Calibri"/>
              <a:ea typeface="+mn-ea"/>
              <a:cs typeface="+mn-cs"/>
            </a:endParaRPr>
          </a:p>
        </p:txBody>
      </p:sp>
      <p:sp>
        <p:nvSpPr>
          <p:cNvPr id="66" name="Rectangle 65">
            <a:extLst>
              <a:ext uri="{FF2B5EF4-FFF2-40B4-BE49-F238E27FC236}">
                <a16:creationId xmlns:a16="http://schemas.microsoft.com/office/drawing/2014/main" id="{861FE10B-7F37-4CFE-87D9-541B7D71F8C9}"/>
              </a:ext>
            </a:extLst>
          </p:cNvPr>
          <p:cNvSpPr>
            <a:spLocks noChangeArrowheads="1"/>
          </p:cNvSpPr>
          <p:nvPr/>
        </p:nvSpPr>
        <p:spPr bwMode="auto">
          <a:xfrm>
            <a:off x="9095591" y="5671056"/>
            <a:ext cx="2099147" cy="278298"/>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1200" b="1">
                <a:solidFill>
                  <a:srgbClr val="F79646"/>
                </a:solidFill>
                <a:latin typeface="Calibri"/>
                <a:ea typeface="Verdana" panose="020B0604030504040204" pitchFamily="34" charset="0"/>
                <a:cs typeface="Verdana" panose="020B0604030504040204" pitchFamily="34" charset="0"/>
              </a:rPr>
              <a:t>Exigences affinées et priorisées</a:t>
            </a:r>
          </a:p>
        </p:txBody>
      </p:sp>
      <p:sp>
        <p:nvSpPr>
          <p:cNvPr id="67" name="Étoile à 5 branches 28">
            <a:extLst>
              <a:ext uri="{FF2B5EF4-FFF2-40B4-BE49-F238E27FC236}">
                <a16:creationId xmlns:a16="http://schemas.microsoft.com/office/drawing/2014/main" id="{11AA2B7B-A4A4-4FC9-8904-794F2FF80E58}"/>
              </a:ext>
            </a:extLst>
          </p:cNvPr>
          <p:cNvSpPr/>
          <p:nvPr/>
        </p:nvSpPr>
        <p:spPr>
          <a:xfrm>
            <a:off x="11324844" y="5702255"/>
            <a:ext cx="216000" cy="215900"/>
          </a:xfrm>
          <a:prstGeom prst="star5">
            <a:avLst/>
          </a:prstGeom>
          <a:solidFill>
            <a:schemeClr val="bg1"/>
          </a:solidFill>
          <a:ln>
            <a:solidFill>
              <a:schemeClr val="accent6"/>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pic>
        <p:nvPicPr>
          <p:cNvPr id="35" name="Image 34">
            <a:extLst>
              <a:ext uri="{FF2B5EF4-FFF2-40B4-BE49-F238E27FC236}">
                <a16:creationId xmlns:a16="http://schemas.microsoft.com/office/drawing/2014/main" id="{9407A623-2297-432D-BBB9-84C6DA89FE50}"/>
              </a:ext>
            </a:extLst>
          </p:cNvPr>
          <p:cNvPicPr>
            <a:picLocks noChangeAspect="1"/>
          </p:cNvPicPr>
          <p:nvPr/>
        </p:nvPicPr>
        <p:blipFill>
          <a:blip r:embed="rId2"/>
          <a:stretch>
            <a:fillRect/>
          </a:stretch>
        </p:blipFill>
        <p:spPr>
          <a:xfrm>
            <a:off x="3742493" y="242614"/>
            <a:ext cx="1835324" cy="418416"/>
          </a:xfrm>
          <a:prstGeom prst="rect">
            <a:avLst/>
          </a:prstGeom>
        </p:spPr>
      </p:pic>
      <p:pic>
        <p:nvPicPr>
          <p:cNvPr id="36" name="Image 35">
            <a:extLst>
              <a:ext uri="{FF2B5EF4-FFF2-40B4-BE49-F238E27FC236}">
                <a16:creationId xmlns:a16="http://schemas.microsoft.com/office/drawing/2014/main" id="{1ADA84BF-6CEC-49A3-996D-A174B7865875}"/>
              </a:ext>
            </a:extLst>
          </p:cNvPr>
          <p:cNvPicPr>
            <a:picLocks noChangeAspect="1"/>
          </p:cNvPicPr>
          <p:nvPr/>
        </p:nvPicPr>
        <p:blipFill>
          <a:blip r:embed="rId3"/>
          <a:stretch>
            <a:fillRect/>
          </a:stretch>
        </p:blipFill>
        <p:spPr>
          <a:xfrm>
            <a:off x="9722831" y="47112"/>
            <a:ext cx="1845776" cy="648072"/>
          </a:xfrm>
          <a:prstGeom prst="rect">
            <a:avLst/>
          </a:prstGeom>
        </p:spPr>
      </p:pic>
    </p:spTree>
    <p:extLst>
      <p:ext uri="{BB962C8B-B14F-4D97-AF65-F5344CB8AC3E}">
        <p14:creationId xmlns:p14="http://schemas.microsoft.com/office/powerpoint/2010/main" val="3221938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E2B3B3-DE8E-4238-8E44-407954CEE114}"/>
              </a:ext>
            </a:extLst>
          </p:cNvPr>
          <p:cNvSpPr>
            <a:spLocks noGrp="1"/>
          </p:cNvSpPr>
          <p:nvPr>
            <p:ph type="title"/>
          </p:nvPr>
        </p:nvSpPr>
        <p:spPr/>
        <p:txBody>
          <a:bodyPr/>
          <a:lstStyle/>
          <a:p>
            <a:r>
              <a:rPr lang="fr-FR"/>
              <a:t>la fiche d’expression de besoin (FEB) 1/2</a:t>
            </a:r>
          </a:p>
        </p:txBody>
      </p:sp>
      <p:sp>
        <p:nvSpPr>
          <p:cNvPr id="3" name="Espace réservé du numéro de diapositive 2">
            <a:extLst>
              <a:ext uri="{FF2B5EF4-FFF2-40B4-BE49-F238E27FC236}">
                <a16:creationId xmlns:a16="http://schemas.microsoft.com/office/drawing/2014/main" id="{A879BF2E-91BD-4739-BD3E-FFA1E98079B2}"/>
              </a:ext>
            </a:extLst>
          </p:cNvPr>
          <p:cNvSpPr>
            <a:spLocks noGrp="1"/>
          </p:cNvSpPr>
          <p:nvPr>
            <p:ph type="sldNum" sz="quarter" idx="12"/>
          </p:nvPr>
        </p:nvSpPr>
        <p:spPr/>
        <p:txBody>
          <a:bodyPr/>
          <a:lstStyle/>
          <a:p>
            <a:fld id="{33D6E5A2-EC83-451F-A719-9AC1370DD5CF}" type="slidenum">
              <a:rPr lang="fr-FR" smtClean="0"/>
              <a:pPr/>
              <a:t>13</a:t>
            </a:fld>
            <a:endParaRPr kumimoji="0" lang="fr-FR"/>
          </a:p>
        </p:txBody>
      </p:sp>
      <p:pic>
        <p:nvPicPr>
          <p:cNvPr id="4" name="Image 3">
            <a:extLst>
              <a:ext uri="{FF2B5EF4-FFF2-40B4-BE49-F238E27FC236}">
                <a16:creationId xmlns:a16="http://schemas.microsoft.com/office/drawing/2014/main" id="{F24F8104-DD50-4EC3-975B-F0A4C1D6E78A}"/>
              </a:ext>
            </a:extLst>
          </p:cNvPr>
          <p:cNvPicPr>
            <a:picLocks noChangeAspect="1"/>
          </p:cNvPicPr>
          <p:nvPr/>
        </p:nvPicPr>
        <p:blipFill>
          <a:blip r:embed="rId2"/>
          <a:stretch>
            <a:fillRect/>
          </a:stretch>
        </p:blipFill>
        <p:spPr>
          <a:xfrm>
            <a:off x="4556785" y="1092128"/>
            <a:ext cx="3512414" cy="4982865"/>
          </a:xfrm>
          <a:prstGeom prst="rect">
            <a:avLst/>
          </a:prstGeom>
        </p:spPr>
      </p:pic>
      <p:sp>
        <p:nvSpPr>
          <p:cNvPr id="5" name="Espace réservé du contenu 2">
            <a:extLst>
              <a:ext uri="{FF2B5EF4-FFF2-40B4-BE49-F238E27FC236}">
                <a16:creationId xmlns:a16="http://schemas.microsoft.com/office/drawing/2014/main" id="{6154AFFA-C514-4CDD-B044-5DCBC39E88EC}"/>
              </a:ext>
            </a:extLst>
          </p:cNvPr>
          <p:cNvSpPr txBox="1">
            <a:spLocks/>
          </p:cNvSpPr>
          <p:nvPr/>
        </p:nvSpPr>
        <p:spPr>
          <a:xfrm>
            <a:off x="556934" y="1101870"/>
            <a:ext cx="3918588" cy="4999504"/>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0" lang="fr-F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fr-F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fr-F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fr-F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9pPr>
          </a:lstStyle>
          <a:p>
            <a:pPr marL="0" indent="0">
              <a:buFont typeface="Arial" pitchFamily="34" charset="0"/>
              <a:buNone/>
            </a:pPr>
            <a:r>
              <a:rPr lang="fr-FR" sz="1800" b="1"/>
              <a:t>La FEB est le point d’entrée à toute demande d’évolution du SI </a:t>
            </a:r>
          </a:p>
          <a:p>
            <a:pPr marL="0" indent="0">
              <a:buFont typeface="Arial" pitchFamily="34" charset="0"/>
              <a:buNone/>
            </a:pPr>
            <a:r>
              <a:rPr lang="fr-FR" sz="1600"/>
              <a:t>Elle :</a:t>
            </a:r>
            <a:endParaRPr lang="fr-FR" sz="1600" b="1">
              <a:solidFill>
                <a:schemeClr val="accent1"/>
              </a:solidFill>
            </a:endParaRPr>
          </a:p>
          <a:p>
            <a:pPr>
              <a:buClr>
                <a:srgbClr val="808080"/>
              </a:buClr>
            </a:pPr>
            <a:r>
              <a:rPr lang="fr-FR" sz="1600"/>
              <a:t>Formalise le besoin en amont du cahier des charges</a:t>
            </a:r>
          </a:p>
          <a:p>
            <a:pPr>
              <a:buClr>
                <a:srgbClr val="808080"/>
              </a:buClr>
            </a:pPr>
            <a:r>
              <a:rPr lang="fr-FR" sz="1600"/>
              <a:t>Offre une visibilité partagée inter-domaines</a:t>
            </a:r>
          </a:p>
          <a:p>
            <a:pPr>
              <a:buClr>
                <a:srgbClr val="808080"/>
              </a:buClr>
            </a:pPr>
            <a:r>
              <a:rPr lang="fr-FR" sz="1600"/>
              <a:t>Permet de tracer la demande</a:t>
            </a:r>
          </a:p>
          <a:p>
            <a:pPr lvl="1">
              <a:buClr>
                <a:srgbClr val="808080"/>
              </a:buClr>
            </a:pPr>
            <a:r>
              <a:rPr lang="fr-FR" sz="1600"/>
              <a:t>Pour l’ensemble des acteurs qui travaillent sur la demande</a:t>
            </a:r>
          </a:p>
          <a:p>
            <a:pPr lvl="1">
              <a:buClr>
                <a:srgbClr val="808080"/>
              </a:buClr>
            </a:pPr>
            <a:r>
              <a:rPr lang="fr-FR" sz="1600"/>
              <a:t>Pour la Cour des comptes</a:t>
            </a:r>
          </a:p>
          <a:p>
            <a:pPr>
              <a:buClr>
                <a:srgbClr val="808080"/>
              </a:buClr>
            </a:pPr>
            <a:r>
              <a:rPr lang="fr-FR" sz="1600"/>
              <a:t>Aide à la consolidation du périmètre des versions et à la communication dans le cadre des instances liées aux versions S</a:t>
            </a:r>
          </a:p>
          <a:p>
            <a:pPr>
              <a:buClr>
                <a:srgbClr val="808080"/>
              </a:buClr>
            </a:pPr>
            <a:r>
              <a:rPr lang="fr-FR" sz="1600"/>
              <a:t>Est enregistrée dans l’outil RDP (Référentiel des Projets) basé sur l’infrastructure SIDOC (gestion documentaire CNAF)</a:t>
            </a:r>
          </a:p>
        </p:txBody>
      </p:sp>
      <p:sp>
        <p:nvSpPr>
          <p:cNvPr id="6" name="ZoneTexte 5">
            <a:extLst>
              <a:ext uri="{FF2B5EF4-FFF2-40B4-BE49-F238E27FC236}">
                <a16:creationId xmlns:a16="http://schemas.microsoft.com/office/drawing/2014/main" id="{4DA5C5E9-5906-4F55-BB36-C708F1E9AD3F}"/>
              </a:ext>
            </a:extLst>
          </p:cNvPr>
          <p:cNvSpPr txBox="1"/>
          <p:nvPr/>
        </p:nvSpPr>
        <p:spPr>
          <a:xfrm>
            <a:off x="9530066" y="4556558"/>
            <a:ext cx="1771277"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a:ln>
                  <a:noFill/>
                </a:ln>
                <a:solidFill>
                  <a:srgbClr val="4472C4"/>
                </a:solidFill>
                <a:effectLst/>
                <a:uLnTx/>
                <a:uFillTx/>
              </a:rPr>
              <a:t>Responsabilité CMOA (DES)</a:t>
            </a:r>
          </a:p>
        </p:txBody>
      </p:sp>
      <p:pic>
        <p:nvPicPr>
          <p:cNvPr id="7" name="Graphique 6" descr="Utilisateur">
            <a:extLst>
              <a:ext uri="{FF2B5EF4-FFF2-40B4-BE49-F238E27FC236}">
                <a16:creationId xmlns:a16="http://schemas.microsoft.com/office/drawing/2014/main" id="{D1057882-B71F-4177-B072-3FB8F50E09F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158930" y="4621838"/>
            <a:ext cx="454214" cy="454214"/>
          </a:xfrm>
          <a:prstGeom prst="rect">
            <a:avLst/>
          </a:prstGeom>
        </p:spPr>
      </p:pic>
      <p:sp>
        <p:nvSpPr>
          <p:cNvPr id="8" name="Ellipse 7">
            <a:extLst>
              <a:ext uri="{FF2B5EF4-FFF2-40B4-BE49-F238E27FC236}">
                <a16:creationId xmlns:a16="http://schemas.microsoft.com/office/drawing/2014/main" id="{6FDA3EEC-13A9-47DF-AE17-DD328F9303F6}"/>
              </a:ext>
            </a:extLst>
          </p:cNvPr>
          <p:cNvSpPr/>
          <p:nvPr/>
        </p:nvSpPr>
        <p:spPr>
          <a:xfrm>
            <a:off x="8473210" y="1727362"/>
            <a:ext cx="584222" cy="545729"/>
          </a:xfrm>
          <a:prstGeom prst="ellipse">
            <a:avLst/>
          </a:prstGeom>
          <a:solidFill>
            <a:srgbClr val="ED7D31"/>
          </a:solidFill>
          <a:ln w="12700" cap="flat" cmpd="sng" algn="ctr">
            <a:noFill/>
            <a:prstDash val="solid"/>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0" i="0" u="none" strike="noStrike" kern="0" cap="none" spc="0" normalizeH="0" baseline="0" noProof="0">
                <a:ln>
                  <a:noFill/>
                </a:ln>
                <a:solidFill>
                  <a:prstClr val="white"/>
                </a:solidFill>
                <a:effectLst/>
                <a:uLnTx/>
                <a:uFillTx/>
                <a:latin typeface="Calibri"/>
                <a:ea typeface="+mn-ea"/>
                <a:cs typeface="Calibri" panose="020F0502020204030204" pitchFamily="34" charset="0"/>
              </a:rPr>
              <a:t>1</a:t>
            </a:r>
            <a:endParaRPr kumimoji="0" lang="fr-FR" sz="4000" b="1" i="0" u="none" strike="noStrike" kern="0" cap="none" spc="0" normalizeH="0" baseline="0" noProof="0">
              <a:ln w="18000">
                <a:solidFill>
                  <a:srgbClr val="FF9900">
                    <a:satMod val="140000"/>
                  </a:srgbClr>
                </a:solidFill>
                <a:prstDash val="solid"/>
                <a:miter lim="800000"/>
              </a:ln>
              <a:solidFill>
                <a:prstClr val="white"/>
              </a:solidFill>
              <a:effectLst>
                <a:outerShdw blurRad="25500" dist="23000" dir="7020000" algn="tl">
                  <a:srgbClr val="000000">
                    <a:alpha val="50000"/>
                  </a:srgbClr>
                </a:outerShdw>
              </a:effectLst>
              <a:uLnTx/>
              <a:uFillTx/>
              <a:latin typeface="Calibri"/>
              <a:ea typeface="+mn-ea"/>
              <a:cs typeface="+mn-cs"/>
            </a:endParaRPr>
          </a:p>
        </p:txBody>
      </p:sp>
      <p:sp>
        <p:nvSpPr>
          <p:cNvPr id="9" name="Rectangle à coins arrondis 27">
            <a:extLst>
              <a:ext uri="{FF2B5EF4-FFF2-40B4-BE49-F238E27FC236}">
                <a16:creationId xmlns:a16="http://schemas.microsoft.com/office/drawing/2014/main" id="{39F6A708-16D4-4B42-A898-5686D230B6B1}"/>
              </a:ext>
            </a:extLst>
          </p:cNvPr>
          <p:cNvSpPr/>
          <p:nvPr/>
        </p:nvSpPr>
        <p:spPr>
          <a:xfrm>
            <a:off x="9674094" y="5129376"/>
            <a:ext cx="2211243" cy="902623"/>
          </a:xfrm>
          <a:prstGeom prst="round2DiagRect">
            <a:avLst/>
          </a:prstGeom>
          <a:solidFill>
            <a:srgbClr val="E7E6E6">
              <a:lumMod val="90000"/>
            </a:srgbClr>
          </a:solidFill>
          <a:ln w="12700" cap="flat" cmpd="sng" algn="ctr">
            <a:no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a:ln>
                  <a:noFill/>
                </a:ln>
                <a:solidFill>
                  <a:prstClr val="black"/>
                </a:solidFill>
                <a:effectLst/>
                <a:uLnTx/>
                <a:uFillTx/>
                <a:latin typeface="Calibri"/>
                <a:ea typeface="+mn-ea"/>
                <a:cs typeface="+mn-cs"/>
              </a:rPr>
              <a:t>Arbitrage</a:t>
            </a:r>
            <a:endParaRPr kumimoji="0" lang="fr-FR" sz="1400" b="0" i="0" u="none" strike="noStrike" kern="0" cap="none" spc="0" normalizeH="0" baseline="0" noProof="0">
              <a:ln>
                <a:noFill/>
              </a:ln>
              <a:solidFill>
                <a:prstClr val="black"/>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a:ln>
                  <a:noFill/>
                </a:ln>
                <a:solidFill>
                  <a:prstClr val="black"/>
                </a:solidFill>
                <a:effectLst/>
                <a:uLnTx/>
                <a:uFillTx/>
                <a:latin typeface="Calibri"/>
                <a:ea typeface="+mn-ea"/>
                <a:cs typeface="+mn-cs"/>
              </a:rPr>
              <a:t>Décision de planification informatique prise par une instance (Etat Arbitré)</a:t>
            </a:r>
          </a:p>
          <a:p>
            <a:pPr marL="0" marR="0" lvl="0" indent="0" defTabSz="914400" eaLnBrk="1" fontAlgn="auto" latinLnBrk="0" hangingPunct="1">
              <a:lnSpc>
                <a:spcPct val="100000"/>
              </a:lnSpc>
              <a:spcBef>
                <a:spcPts val="0"/>
              </a:spcBef>
              <a:spcAft>
                <a:spcPts val="0"/>
              </a:spcAft>
              <a:buClrTx/>
              <a:buSzTx/>
              <a:buFontTx/>
              <a:buNone/>
              <a:tabLst/>
              <a:defRPr/>
            </a:pPr>
            <a:endParaRPr kumimoji="0" lang="fr-FR" sz="1200" b="0" i="0" u="none" strike="noStrike" kern="0" cap="none" spc="0" normalizeH="0" baseline="0" noProof="0">
              <a:ln>
                <a:noFill/>
              </a:ln>
              <a:solidFill>
                <a:prstClr val="black"/>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prstClr val="black"/>
              </a:solidFill>
              <a:effectLst/>
              <a:uLnTx/>
              <a:uFillTx/>
              <a:latin typeface="Calibri"/>
              <a:ea typeface="+mn-ea"/>
              <a:cs typeface="+mn-cs"/>
            </a:endParaRPr>
          </a:p>
        </p:txBody>
      </p:sp>
      <p:sp>
        <p:nvSpPr>
          <p:cNvPr id="10" name="Ellipse 9">
            <a:extLst>
              <a:ext uri="{FF2B5EF4-FFF2-40B4-BE49-F238E27FC236}">
                <a16:creationId xmlns:a16="http://schemas.microsoft.com/office/drawing/2014/main" id="{19C28F55-5B07-489F-9951-F8A95A463AFA}"/>
              </a:ext>
            </a:extLst>
          </p:cNvPr>
          <p:cNvSpPr/>
          <p:nvPr/>
        </p:nvSpPr>
        <p:spPr>
          <a:xfrm>
            <a:off x="8998427" y="5129376"/>
            <a:ext cx="584222" cy="545729"/>
          </a:xfrm>
          <a:prstGeom prst="ellipse">
            <a:avLst/>
          </a:prstGeom>
          <a:solidFill>
            <a:srgbClr val="4472C4"/>
          </a:solidFill>
          <a:ln w="12700" cap="flat" cmpd="sng" algn="ctr">
            <a:noFill/>
            <a:prstDash val="solid"/>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0" i="0" u="none" strike="noStrike" kern="0" cap="none" spc="0" normalizeH="0" baseline="0" noProof="0">
                <a:ln>
                  <a:noFill/>
                </a:ln>
                <a:solidFill>
                  <a:prstClr val="white"/>
                </a:solidFill>
                <a:effectLst/>
                <a:uLnTx/>
                <a:uFillTx/>
                <a:latin typeface="Calibri"/>
                <a:ea typeface="+mn-ea"/>
                <a:cs typeface="Calibri" panose="020F0502020204030204" pitchFamily="34" charset="0"/>
              </a:rPr>
              <a:t>5</a:t>
            </a:r>
            <a:endParaRPr kumimoji="0" lang="fr-FR" sz="4000" b="1" i="0" u="none" strike="noStrike" kern="0" cap="none" spc="0" normalizeH="0" baseline="0" noProof="0">
              <a:ln w="18000">
                <a:solidFill>
                  <a:srgbClr val="FF9900">
                    <a:satMod val="140000"/>
                  </a:srgbClr>
                </a:solidFill>
                <a:prstDash val="solid"/>
                <a:miter lim="800000"/>
              </a:ln>
              <a:solidFill>
                <a:prstClr val="white"/>
              </a:solidFill>
              <a:effectLst>
                <a:outerShdw blurRad="25500" dist="23000" dir="7020000" algn="tl">
                  <a:srgbClr val="000000">
                    <a:alpha val="50000"/>
                  </a:srgbClr>
                </a:outerShdw>
              </a:effectLst>
              <a:uLnTx/>
              <a:uFillTx/>
              <a:latin typeface="Calibri"/>
              <a:ea typeface="+mn-ea"/>
              <a:cs typeface="+mn-cs"/>
            </a:endParaRPr>
          </a:p>
        </p:txBody>
      </p:sp>
      <p:sp>
        <p:nvSpPr>
          <p:cNvPr id="11" name="Rectangle à coins arrondis 4">
            <a:extLst>
              <a:ext uri="{FF2B5EF4-FFF2-40B4-BE49-F238E27FC236}">
                <a16:creationId xmlns:a16="http://schemas.microsoft.com/office/drawing/2014/main" id="{7915E394-8BFC-4AB5-921E-B701D716EC95}"/>
              </a:ext>
            </a:extLst>
          </p:cNvPr>
          <p:cNvSpPr/>
          <p:nvPr/>
        </p:nvSpPr>
        <p:spPr>
          <a:xfrm>
            <a:off x="9153643" y="1798676"/>
            <a:ext cx="2449630" cy="474415"/>
          </a:xfrm>
          <a:prstGeom prst="round2DiagRect">
            <a:avLst/>
          </a:prstGeom>
          <a:noFill/>
          <a:ln w="12700" cap="flat" cmpd="sng" algn="ctr">
            <a:no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a:ln>
                  <a:noFill/>
                </a:ln>
                <a:solidFill>
                  <a:srgbClr val="ED7D31"/>
                </a:solidFill>
                <a:effectLst/>
                <a:uLnTx/>
                <a:uFillTx/>
                <a:latin typeface="Calibri"/>
                <a:ea typeface="+mn-ea"/>
                <a:cs typeface="+mn-cs"/>
              </a:rPr>
              <a:t>Identification</a:t>
            </a:r>
            <a:br>
              <a:rPr kumimoji="0" lang="fr-FR" sz="1400" b="0" i="0" u="none" strike="noStrike" kern="0" cap="none" spc="0" normalizeH="0" baseline="0" noProof="0">
                <a:ln>
                  <a:noFill/>
                </a:ln>
                <a:solidFill>
                  <a:srgbClr val="ED7D31"/>
                </a:solidFill>
                <a:effectLst/>
                <a:uLnTx/>
                <a:uFillTx/>
                <a:latin typeface="Calibri"/>
                <a:ea typeface="+mn-ea"/>
                <a:cs typeface="+mn-cs"/>
              </a:rPr>
            </a:br>
            <a:endParaRPr kumimoji="0" lang="fr-FR" sz="1400" b="0" i="0" u="none" strike="noStrike" kern="0" cap="none" spc="0" normalizeH="0" baseline="0" noProof="0">
              <a:ln>
                <a:noFill/>
              </a:ln>
              <a:solidFill>
                <a:srgbClr val="ED7D31"/>
              </a:solidFill>
              <a:effectLst/>
              <a:uLnTx/>
              <a:uFillTx/>
              <a:latin typeface="Calibri"/>
              <a:ea typeface="+mn-ea"/>
              <a:cs typeface="+mn-cs"/>
            </a:endParaRPr>
          </a:p>
        </p:txBody>
      </p:sp>
      <p:sp>
        <p:nvSpPr>
          <p:cNvPr id="12" name="Ellipse 11">
            <a:extLst>
              <a:ext uri="{FF2B5EF4-FFF2-40B4-BE49-F238E27FC236}">
                <a16:creationId xmlns:a16="http://schemas.microsoft.com/office/drawing/2014/main" id="{66BB4F99-963B-4559-8AFD-76BD955605AA}"/>
              </a:ext>
            </a:extLst>
          </p:cNvPr>
          <p:cNvSpPr/>
          <p:nvPr/>
        </p:nvSpPr>
        <p:spPr>
          <a:xfrm>
            <a:off x="8473210" y="2413162"/>
            <a:ext cx="584222" cy="545729"/>
          </a:xfrm>
          <a:prstGeom prst="ellipse">
            <a:avLst/>
          </a:prstGeom>
          <a:solidFill>
            <a:srgbClr val="ED7D31"/>
          </a:solidFill>
          <a:ln w="12700" cap="flat" cmpd="sng" algn="ctr">
            <a:noFill/>
            <a:prstDash val="solid"/>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0" i="0" u="none" strike="noStrike" kern="0" cap="none" spc="0" normalizeH="0" baseline="0" noProof="0">
                <a:ln>
                  <a:noFill/>
                </a:ln>
                <a:solidFill>
                  <a:prstClr val="white"/>
                </a:solidFill>
                <a:effectLst/>
                <a:uLnTx/>
                <a:uFillTx/>
                <a:latin typeface="Calibri"/>
                <a:ea typeface="+mn-ea"/>
                <a:cs typeface="Calibri" panose="020F0502020204030204" pitchFamily="34" charset="0"/>
              </a:rPr>
              <a:t>2</a:t>
            </a:r>
            <a:endParaRPr kumimoji="0" lang="fr-FR" sz="4000" b="1" i="0" u="none" strike="noStrike" kern="0" cap="none" spc="0" normalizeH="0" baseline="0" noProof="0">
              <a:ln w="18000">
                <a:solidFill>
                  <a:srgbClr val="FF9900">
                    <a:satMod val="140000"/>
                  </a:srgbClr>
                </a:solidFill>
                <a:prstDash val="solid"/>
                <a:miter lim="800000"/>
              </a:ln>
              <a:solidFill>
                <a:prstClr val="white"/>
              </a:solidFill>
              <a:effectLst>
                <a:outerShdw blurRad="25500" dist="23000" dir="7020000" algn="tl">
                  <a:srgbClr val="000000">
                    <a:alpha val="50000"/>
                  </a:srgbClr>
                </a:outerShdw>
              </a:effectLst>
              <a:uLnTx/>
              <a:uFillTx/>
              <a:latin typeface="Calibri"/>
              <a:ea typeface="+mn-ea"/>
              <a:cs typeface="+mn-cs"/>
            </a:endParaRPr>
          </a:p>
        </p:txBody>
      </p:sp>
      <p:sp>
        <p:nvSpPr>
          <p:cNvPr id="13" name="Rectangle à coins arrondis 4">
            <a:extLst>
              <a:ext uri="{FF2B5EF4-FFF2-40B4-BE49-F238E27FC236}">
                <a16:creationId xmlns:a16="http://schemas.microsoft.com/office/drawing/2014/main" id="{F0DED71F-A1C1-472D-BA82-868826C6B1EB}"/>
              </a:ext>
            </a:extLst>
          </p:cNvPr>
          <p:cNvSpPr/>
          <p:nvPr/>
        </p:nvSpPr>
        <p:spPr>
          <a:xfrm>
            <a:off x="9153644" y="2409565"/>
            <a:ext cx="2979090" cy="474415"/>
          </a:xfrm>
          <a:prstGeom prst="round2DiagRect">
            <a:avLst/>
          </a:prstGeom>
          <a:noFill/>
          <a:ln w="12700" cap="flat" cmpd="sng" algn="ctr">
            <a:no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a:ln>
                  <a:noFill/>
                </a:ln>
                <a:solidFill>
                  <a:srgbClr val="ED7D31"/>
                </a:solidFill>
                <a:effectLst/>
                <a:uLnTx/>
                <a:uFillTx/>
                <a:latin typeface="Calibri"/>
                <a:ea typeface="+mn-ea"/>
                <a:cs typeface="+mn-cs"/>
              </a:rPr>
              <a:t>Allotissement et Mise à disposition </a:t>
            </a:r>
            <a:br>
              <a:rPr kumimoji="0" lang="fr-FR" sz="1400" b="0" i="0" u="none" strike="noStrike" kern="0" cap="none" spc="0" normalizeH="0" baseline="0" noProof="0">
                <a:ln>
                  <a:noFill/>
                </a:ln>
                <a:solidFill>
                  <a:srgbClr val="ED7D31"/>
                </a:solidFill>
                <a:effectLst/>
                <a:uLnTx/>
                <a:uFillTx/>
                <a:latin typeface="Calibri"/>
                <a:ea typeface="+mn-ea"/>
                <a:cs typeface="+mn-cs"/>
              </a:rPr>
            </a:br>
            <a:endParaRPr kumimoji="0" lang="fr-FR" sz="1400" b="0" i="0" u="none" strike="noStrike" kern="0" cap="none" spc="0" normalizeH="0" baseline="0" noProof="0">
              <a:ln>
                <a:noFill/>
              </a:ln>
              <a:solidFill>
                <a:srgbClr val="ED7D31"/>
              </a:solidFill>
              <a:effectLst/>
              <a:uLnTx/>
              <a:uFillTx/>
              <a:latin typeface="Calibri"/>
              <a:ea typeface="+mn-ea"/>
              <a:cs typeface="+mn-cs"/>
            </a:endParaRPr>
          </a:p>
        </p:txBody>
      </p:sp>
      <p:sp>
        <p:nvSpPr>
          <p:cNvPr id="14" name="Ellipse 13">
            <a:extLst>
              <a:ext uri="{FF2B5EF4-FFF2-40B4-BE49-F238E27FC236}">
                <a16:creationId xmlns:a16="http://schemas.microsoft.com/office/drawing/2014/main" id="{9278BF25-61B7-4F58-B01F-2317058120E7}"/>
              </a:ext>
            </a:extLst>
          </p:cNvPr>
          <p:cNvSpPr/>
          <p:nvPr/>
        </p:nvSpPr>
        <p:spPr>
          <a:xfrm>
            <a:off x="8463685" y="3108487"/>
            <a:ext cx="584222" cy="545729"/>
          </a:xfrm>
          <a:prstGeom prst="ellipse">
            <a:avLst/>
          </a:prstGeom>
          <a:solidFill>
            <a:srgbClr val="ED7D31"/>
          </a:solidFill>
          <a:ln w="12700" cap="flat" cmpd="sng" algn="ctr">
            <a:noFill/>
            <a:prstDash val="solid"/>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0" i="0" u="none" strike="noStrike" kern="0" cap="none" spc="0" normalizeH="0" baseline="0" noProof="0">
                <a:ln>
                  <a:noFill/>
                </a:ln>
                <a:solidFill>
                  <a:prstClr val="white"/>
                </a:solidFill>
                <a:effectLst/>
                <a:uLnTx/>
                <a:uFillTx/>
                <a:latin typeface="Calibri"/>
                <a:ea typeface="+mn-ea"/>
                <a:cs typeface="Calibri" panose="020F0502020204030204" pitchFamily="34" charset="0"/>
              </a:rPr>
              <a:t>3</a:t>
            </a:r>
            <a:endParaRPr kumimoji="0" lang="fr-FR" sz="4000" b="1" i="0" u="none" strike="noStrike" kern="0" cap="none" spc="0" normalizeH="0" baseline="0" noProof="0">
              <a:ln w="18000">
                <a:solidFill>
                  <a:srgbClr val="FF9900">
                    <a:satMod val="140000"/>
                  </a:srgbClr>
                </a:solidFill>
                <a:prstDash val="solid"/>
                <a:miter lim="800000"/>
              </a:ln>
              <a:solidFill>
                <a:prstClr val="white"/>
              </a:solidFill>
              <a:effectLst>
                <a:outerShdw blurRad="25500" dist="23000" dir="7020000" algn="tl">
                  <a:srgbClr val="000000">
                    <a:alpha val="50000"/>
                  </a:srgbClr>
                </a:outerShdw>
              </a:effectLst>
              <a:uLnTx/>
              <a:uFillTx/>
              <a:latin typeface="Calibri"/>
              <a:ea typeface="+mn-ea"/>
              <a:cs typeface="+mn-cs"/>
            </a:endParaRPr>
          </a:p>
        </p:txBody>
      </p:sp>
      <p:sp>
        <p:nvSpPr>
          <p:cNvPr id="15" name="Rectangle à coins arrondis 4">
            <a:extLst>
              <a:ext uri="{FF2B5EF4-FFF2-40B4-BE49-F238E27FC236}">
                <a16:creationId xmlns:a16="http://schemas.microsoft.com/office/drawing/2014/main" id="{05FE56B7-9DD0-4F96-B104-27E6BEBBEDAA}"/>
              </a:ext>
            </a:extLst>
          </p:cNvPr>
          <p:cNvSpPr/>
          <p:nvPr/>
        </p:nvSpPr>
        <p:spPr>
          <a:xfrm>
            <a:off x="9144119" y="3104890"/>
            <a:ext cx="2449630" cy="474415"/>
          </a:xfrm>
          <a:prstGeom prst="round2DiagRect">
            <a:avLst/>
          </a:prstGeom>
          <a:noFill/>
          <a:ln w="12700" cap="flat" cmpd="sng" algn="ctr">
            <a:no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a:ln>
                  <a:noFill/>
                </a:ln>
                <a:solidFill>
                  <a:srgbClr val="ED7D31"/>
                </a:solidFill>
                <a:effectLst/>
                <a:uLnTx/>
                <a:uFillTx/>
                <a:latin typeface="Calibri"/>
                <a:ea typeface="+mn-ea"/>
                <a:cs typeface="+mn-cs"/>
              </a:rPr>
              <a:t>Expression du besoin</a:t>
            </a:r>
            <a:br>
              <a:rPr kumimoji="0" lang="fr-FR" sz="1400" b="0" i="0" u="none" strike="noStrike" kern="0" cap="none" spc="0" normalizeH="0" baseline="0" noProof="0">
                <a:ln>
                  <a:noFill/>
                </a:ln>
                <a:solidFill>
                  <a:srgbClr val="ED7D31"/>
                </a:solidFill>
                <a:effectLst/>
                <a:uLnTx/>
                <a:uFillTx/>
                <a:latin typeface="Calibri"/>
                <a:ea typeface="+mn-ea"/>
                <a:cs typeface="+mn-cs"/>
              </a:rPr>
            </a:br>
            <a:endParaRPr kumimoji="0" lang="fr-FR" sz="1400" b="0" i="0" u="none" strike="noStrike" kern="0" cap="none" spc="0" normalizeH="0" baseline="0" noProof="0">
              <a:ln>
                <a:noFill/>
              </a:ln>
              <a:solidFill>
                <a:srgbClr val="ED7D31"/>
              </a:solidFill>
              <a:effectLst/>
              <a:uLnTx/>
              <a:uFillTx/>
              <a:latin typeface="Calibri"/>
              <a:ea typeface="+mn-ea"/>
              <a:cs typeface="+mn-cs"/>
            </a:endParaRPr>
          </a:p>
        </p:txBody>
      </p:sp>
      <p:sp>
        <p:nvSpPr>
          <p:cNvPr id="16" name="Ellipse 15">
            <a:extLst>
              <a:ext uri="{FF2B5EF4-FFF2-40B4-BE49-F238E27FC236}">
                <a16:creationId xmlns:a16="http://schemas.microsoft.com/office/drawing/2014/main" id="{DCECDC47-E5C3-4B08-BF48-CEF26BC60B36}"/>
              </a:ext>
            </a:extLst>
          </p:cNvPr>
          <p:cNvSpPr/>
          <p:nvPr/>
        </p:nvSpPr>
        <p:spPr>
          <a:xfrm>
            <a:off x="8473210" y="3775237"/>
            <a:ext cx="584222" cy="545729"/>
          </a:xfrm>
          <a:prstGeom prst="ellipse">
            <a:avLst/>
          </a:prstGeom>
          <a:solidFill>
            <a:srgbClr val="ED7D31"/>
          </a:solidFill>
          <a:ln w="12700" cap="flat" cmpd="sng" algn="ctr">
            <a:noFill/>
            <a:prstDash val="solid"/>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0" i="0" u="none" strike="noStrike" kern="0" cap="none" spc="0" normalizeH="0" baseline="0" noProof="0">
                <a:ln>
                  <a:noFill/>
                </a:ln>
                <a:solidFill>
                  <a:prstClr val="white"/>
                </a:solidFill>
                <a:effectLst/>
                <a:uLnTx/>
                <a:uFillTx/>
                <a:latin typeface="Calibri"/>
                <a:ea typeface="+mn-ea"/>
                <a:cs typeface="Calibri" panose="020F0502020204030204" pitchFamily="34" charset="0"/>
              </a:rPr>
              <a:t>4</a:t>
            </a:r>
            <a:endParaRPr kumimoji="0" lang="fr-FR" sz="4000" b="1" i="0" u="none" strike="noStrike" kern="0" cap="none" spc="0" normalizeH="0" baseline="0" noProof="0">
              <a:ln w="18000">
                <a:solidFill>
                  <a:srgbClr val="FF9900">
                    <a:satMod val="140000"/>
                  </a:srgbClr>
                </a:solidFill>
                <a:prstDash val="solid"/>
                <a:miter lim="800000"/>
              </a:ln>
              <a:solidFill>
                <a:prstClr val="white"/>
              </a:solidFill>
              <a:effectLst>
                <a:outerShdw blurRad="25500" dist="23000" dir="7020000" algn="tl">
                  <a:srgbClr val="000000">
                    <a:alpha val="50000"/>
                  </a:srgbClr>
                </a:outerShdw>
              </a:effectLst>
              <a:uLnTx/>
              <a:uFillTx/>
              <a:latin typeface="Calibri"/>
              <a:ea typeface="+mn-ea"/>
              <a:cs typeface="+mn-cs"/>
            </a:endParaRPr>
          </a:p>
        </p:txBody>
      </p:sp>
      <p:sp>
        <p:nvSpPr>
          <p:cNvPr id="17" name="Rectangle à coins arrondis 4">
            <a:extLst>
              <a:ext uri="{FF2B5EF4-FFF2-40B4-BE49-F238E27FC236}">
                <a16:creationId xmlns:a16="http://schemas.microsoft.com/office/drawing/2014/main" id="{6D4358FE-AAFB-47BB-A8FA-D25BBC77D1B5}"/>
              </a:ext>
            </a:extLst>
          </p:cNvPr>
          <p:cNvSpPr/>
          <p:nvPr/>
        </p:nvSpPr>
        <p:spPr>
          <a:xfrm>
            <a:off x="9144119" y="3704164"/>
            <a:ext cx="2918513" cy="852393"/>
          </a:xfrm>
          <a:prstGeom prst="round2DiagRect">
            <a:avLst/>
          </a:prstGeom>
          <a:noFill/>
          <a:ln w="12700" cap="flat" cmpd="sng" algn="ctr">
            <a:no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a:ln>
                  <a:noFill/>
                </a:ln>
                <a:solidFill>
                  <a:srgbClr val="ED7D31"/>
                </a:solidFill>
                <a:effectLst/>
                <a:uLnTx/>
                <a:uFillTx/>
                <a:latin typeface="Calibri"/>
                <a:ea typeface="+mn-ea"/>
                <a:cs typeface="+mn-cs"/>
              </a:rPr>
              <a:t>Contraintes, demandes d’analyses, utilisateurs et applications</a:t>
            </a:r>
            <a:br>
              <a:rPr kumimoji="0" lang="fr-FR" sz="1400" b="0" i="0" u="none" strike="noStrike" kern="0" cap="none" spc="0" normalizeH="0" baseline="0" noProof="0">
                <a:ln>
                  <a:noFill/>
                </a:ln>
                <a:solidFill>
                  <a:srgbClr val="ED7D31"/>
                </a:solidFill>
                <a:effectLst/>
                <a:uLnTx/>
                <a:uFillTx/>
                <a:latin typeface="Calibri"/>
                <a:ea typeface="+mn-ea"/>
                <a:cs typeface="+mn-cs"/>
              </a:rPr>
            </a:br>
            <a:endParaRPr kumimoji="0" lang="fr-FR" sz="1400" b="0" i="0" u="none" strike="noStrike" kern="0" cap="none" spc="0" normalizeH="0" baseline="0" noProof="0">
              <a:ln>
                <a:noFill/>
              </a:ln>
              <a:solidFill>
                <a:srgbClr val="ED7D31"/>
              </a:solidFill>
              <a:effectLst/>
              <a:uLnTx/>
              <a:uFillTx/>
              <a:latin typeface="Calibri"/>
              <a:ea typeface="+mn-ea"/>
              <a:cs typeface="+mn-cs"/>
            </a:endParaRPr>
          </a:p>
        </p:txBody>
      </p:sp>
      <p:pic>
        <p:nvPicPr>
          <p:cNvPr id="18" name="Graphique 17" descr="Flèche : demi-tour vertical">
            <a:extLst>
              <a:ext uri="{FF2B5EF4-FFF2-40B4-BE49-F238E27FC236}">
                <a16:creationId xmlns:a16="http://schemas.microsoft.com/office/drawing/2014/main" id="{3755F29B-47AC-46EC-9B84-5EB3A2574F7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6200000">
            <a:off x="8229719" y="4462638"/>
            <a:ext cx="914400" cy="914400"/>
          </a:xfrm>
          <a:prstGeom prst="rect">
            <a:avLst/>
          </a:prstGeom>
        </p:spPr>
      </p:pic>
      <p:sp>
        <p:nvSpPr>
          <p:cNvPr id="19" name="ZoneTexte 18">
            <a:extLst>
              <a:ext uri="{FF2B5EF4-FFF2-40B4-BE49-F238E27FC236}">
                <a16:creationId xmlns:a16="http://schemas.microsoft.com/office/drawing/2014/main" id="{53D07420-E2DF-4CCA-B53F-2842E90B0ACE}"/>
              </a:ext>
            </a:extLst>
          </p:cNvPr>
          <p:cNvSpPr txBox="1"/>
          <p:nvPr/>
        </p:nvSpPr>
        <p:spPr>
          <a:xfrm>
            <a:off x="9910926" y="1387567"/>
            <a:ext cx="222180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a:ln>
                  <a:noFill/>
                </a:ln>
                <a:solidFill>
                  <a:srgbClr val="ED7D31"/>
                </a:solidFill>
                <a:effectLst/>
                <a:uLnTx/>
                <a:uFillTx/>
              </a:rPr>
              <a:t>Responsabilité MOA </a:t>
            </a:r>
          </a:p>
        </p:txBody>
      </p:sp>
      <p:pic>
        <p:nvPicPr>
          <p:cNvPr id="20" name="Graphique 19" descr="Utilisateur">
            <a:extLst>
              <a:ext uri="{FF2B5EF4-FFF2-40B4-BE49-F238E27FC236}">
                <a16:creationId xmlns:a16="http://schemas.microsoft.com/office/drawing/2014/main" id="{0B51DE46-2968-40AF-ABA1-0212F933618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415894" y="1325878"/>
            <a:ext cx="454214" cy="454214"/>
          </a:xfrm>
          <a:prstGeom prst="rect">
            <a:avLst/>
          </a:prstGeom>
        </p:spPr>
      </p:pic>
      <p:sp>
        <p:nvSpPr>
          <p:cNvPr id="21" name="Rectangle 20">
            <a:extLst>
              <a:ext uri="{FF2B5EF4-FFF2-40B4-BE49-F238E27FC236}">
                <a16:creationId xmlns:a16="http://schemas.microsoft.com/office/drawing/2014/main" id="{27476324-6F42-49E2-9A4F-99CCB1DA910F}"/>
              </a:ext>
            </a:extLst>
          </p:cNvPr>
          <p:cNvSpPr/>
          <p:nvPr/>
        </p:nvSpPr>
        <p:spPr>
          <a:xfrm>
            <a:off x="8272071" y="1075471"/>
            <a:ext cx="2696572" cy="341632"/>
          </a:xfrm>
          <a:prstGeom prst="rect">
            <a:avLst/>
          </a:prstGeom>
        </p:spPr>
        <p:txBody>
          <a:bodyPr wrap="none">
            <a:spAutoFit/>
          </a:bodyPr>
          <a:lstStyle/>
          <a:p>
            <a:pPr>
              <a:lnSpc>
                <a:spcPct val="90000"/>
              </a:lnSpc>
              <a:spcBef>
                <a:spcPct val="20000"/>
              </a:spcBef>
            </a:pPr>
            <a:r>
              <a:rPr lang="fr-FR" b="1" kern="0">
                <a:solidFill>
                  <a:srgbClr val="ED7D31"/>
                </a:solidFill>
                <a:latin typeface="Calibri"/>
              </a:rPr>
              <a:t>La FEB comporte 4 volets :</a:t>
            </a:r>
          </a:p>
        </p:txBody>
      </p:sp>
    </p:spTree>
    <p:extLst>
      <p:ext uri="{BB962C8B-B14F-4D97-AF65-F5344CB8AC3E}">
        <p14:creationId xmlns:p14="http://schemas.microsoft.com/office/powerpoint/2010/main" val="3108763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0A4239-EFE3-4DD1-9497-C0819677874C}"/>
              </a:ext>
            </a:extLst>
          </p:cNvPr>
          <p:cNvSpPr>
            <a:spLocks noGrp="1"/>
          </p:cNvSpPr>
          <p:nvPr>
            <p:ph type="title"/>
          </p:nvPr>
        </p:nvSpPr>
        <p:spPr/>
        <p:txBody>
          <a:bodyPr/>
          <a:lstStyle/>
          <a:p>
            <a:r>
              <a:rPr lang="fr-FR"/>
              <a:t>la fiche d’expression de besoin (FEB) (2/2)</a:t>
            </a:r>
          </a:p>
        </p:txBody>
      </p:sp>
      <p:sp>
        <p:nvSpPr>
          <p:cNvPr id="3" name="Espace réservé du numéro de diapositive 2">
            <a:extLst>
              <a:ext uri="{FF2B5EF4-FFF2-40B4-BE49-F238E27FC236}">
                <a16:creationId xmlns:a16="http://schemas.microsoft.com/office/drawing/2014/main" id="{B2C728CF-0900-40E3-A827-14023B36B787}"/>
              </a:ext>
            </a:extLst>
          </p:cNvPr>
          <p:cNvSpPr>
            <a:spLocks noGrp="1"/>
          </p:cNvSpPr>
          <p:nvPr>
            <p:ph type="sldNum" sz="quarter" idx="12"/>
          </p:nvPr>
        </p:nvSpPr>
        <p:spPr/>
        <p:txBody>
          <a:bodyPr/>
          <a:lstStyle/>
          <a:p>
            <a:fld id="{33D6E5A2-EC83-451F-A719-9AC1370DD5CF}" type="slidenum">
              <a:rPr lang="fr-FR" smtClean="0"/>
              <a:pPr/>
              <a:t>14</a:t>
            </a:fld>
            <a:endParaRPr kumimoji="0" lang="fr-FR"/>
          </a:p>
        </p:txBody>
      </p:sp>
      <p:sp>
        <p:nvSpPr>
          <p:cNvPr id="4" name="Espace réservé du contenu 2">
            <a:extLst>
              <a:ext uri="{FF2B5EF4-FFF2-40B4-BE49-F238E27FC236}">
                <a16:creationId xmlns:a16="http://schemas.microsoft.com/office/drawing/2014/main" id="{E14DFA6B-5026-46A4-B42C-96FA16ED41BD}"/>
              </a:ext>
            </a:extLst>
          </p:cNvPr>
          <p:cNvSpPr txBox="1">
            <a:spLocks/>
          </p:cNvSpPr>
          <p:nvPr/>
        </p:nvSpPr>
        <p:spPr>
          <a:xfrm>
            <a:off x="1405798" y="1250568"/>
            <a:ext cx="8075240" cy="2178432"/>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itchFamily="34" charset="0"/>
              <a:buChar char="•"/>
              <a:defRPr kumimoji="0" lang="fr-F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fr-F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fr-F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fr-F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9pPr>
          </a:lstStyle>
          <a:p>
            <a:pPr marL="0" indent="0">
              <a:buNone/>
            </a:pPr>
            <a:r>
              <a:rPr lang="fr-FR"/>
              <a:t>Les FEB sont étudiées par la DSI sur un rythme hebdomadaire en comité de gestion des demandes d’évolution du SI</a:t>
            </a:r>
          </a:p>
          <a:p>
            <a:pPr lvl="1"/>
            <a:r>
              <a:rPr lang="fr-FR"/>
              <a:t>Vérification de la complétude de la demande</a:t>
            </a:r>
          </a:p>
          <a:p>
            <a:pPr lvl="1"/>
            <a:r>
              <a:rPr lang="fr-FR"/>
              <a:t>Désignation d’un consultant MOA</a:t>
            </a:r>
          </a:p>
          <a:p>
            <a:pPr lvl="1"/>
            <a:r>
              <a:rPr lang="fr-FR"/>
              <a:t>Détermination de la nature de la demande (projet ou évolution)</a:t>
            </a:r>
          </a:p>
          <a:p>
            <a:pPr lvl="1"/>
            <a:r>
              <a:rPr lang="fr-FR"/>
              <a:t>Identification du besoin d’effectuer une étude d’urbanisation</a:t>
            </a:r>
          </a:p>
        </p:txBody>
      </p:sp>
      <p:sp>
        <p:nvSpPr>
          <p:cNvPr id="5" name="Pentagone 32">
            <a:extLst>
              <a:ext uri="{FF2B5EF4-FFF2-40B4-BE49-F238E27FC236}">
                <a16:creationId xmlns:a16="http://schemas.microsoft.com/office/drawing/2014/main" id="{37B9FFDF-6A71-44AD-BF74-DBA869DCA264}"/>
              </a:ext>
            </a:extLst>
          </p:cNvPr>
          <p:cNvSpPr/>
          <p:nvPr/>
        </p:nvSpPr>
        <p:spPr>
          <a:xfrm>
            <a:off x="2535105" y="3886738"/>
            <a:ext cx="881062" cy="496887"/>
          </a:xfrm>
          <a:prstGeom prst="homePlate">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Etude préalable </a:t>
            </a:r>
          </a:p>
        </p:txBody>
      </p:sp>
      <p:sp>
        <p:nvSpPr>
          <p:cNvPr id="6" name="Chevron 33">
            <a:extLst>
              <a:ext uri="{FF2B5EF4-FFF2-40B4-BE49-F238E27FC236}">
                <a16:creationId xmlns:a16="http://schemas.microsoft.com/office/drawing/2014/main" id="{CB1BB55D-4A29-40B7-BE11-883E5BD38306}"/>
              </a:ext>
            </a:extLst>
          </p:cNvPr>
          <p:cNvSpPr/>
          <p:nvPr/>
        </p:nvSpPr>
        <p:spPr>
          <a:xfrm>
            <a:off x="3355842" y="3886738"/>
            <a:ext cx="939800" cy="496887"/>
          </a:xfrm>
          <a:prstGeom prst="chevron">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Besoin métier</a:t>
            </a:r>
          </a:p>
        </p:txBody>
      </p:sp>
      <p:sp>
        <p:nvSpPr>
          <p:cNvPr id="7" name="Chevron 36">
            <a:extLst>
              <a:ext uri="{FF2B5EF4-FFF2-40B4-BE49-F238E27FC236}">
                <a16:creationId xmlns:a16="http://schemas.microsoft.com/office/drawing/2014/main" id="{2C36E8FD-A1A2-492E-9286-B794A8A899A9}"/>
              </a:ext>
            </a:extLst>
          </p:cNvPr>
          <p:cNvSpPr/>
          <p:nvPr/>
        </p:nvSpPr>
        <p:spPr>
          <a:xfrm>
            <a:off x="4235317" y="3886738"/>
            <a:ext cx="941388" cy="496887"/>
          </a:xfrm>
          <a:prstGeom prst="chevron">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Réponse DSI</a:t>
            </a:r>
          </a:p>
        </p:txBody>
      </p:sp>
      <p:sp>
        <p:nvSpPr>
          <p:cNvPr id="8" name="Chevron 33">
            <a:extLst>
              <a:ext uri="{FF2B5EF4-FFF2-40B4-BE49-F238E27FC236}">
                <a16:creationId xmlns:a16="http://schemas.microsoft.com/office/drawing/2014/main" id="{058FE001-13D2-4B5B-9B4D-6F0EDBB65A9C}"/>
              </a:ext>
            </a:extLst>
          </p:cNvPr>
          <p:cNvSpPr/>
          <p:nvPr/>
        </p:nvSpPr>
        <p:spPr>
          <a:xfrm>
            <a:off x="7546842" y="3886738"/>
            <a:ext cx="939800" cy="496887"/>
          </a:xfrm>
          <a:prstGeom prst="chevron">
            <a:avLst>
              <a:gd name="adj" fmla="val 23878"/>
            </a:avLst>
          </a:prstGeom>
          <a:solidFill>
            <a:schemeClr val="bg1"/>
          </a:solidFill>
          <a:ln w="3175">
            <a:solidFill>
              <a:schemeClr val="accent6"/>
            </a:solid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srgbClr val="F79646"/>
                </a:solidFill>
                <a:latin typeface="Calibri"/>
                <a:cs typeface="Calibri" panose="020F0502020204030204" pitchFamily="34" charset="0"/>
              </a:rPr>
              <a:t>Besoin métier</a:t>
            </a:r>
          </a:p>
        </p:txBody>
      </p:sp>
      <p:sp>
        <p:nvSpPr>
          <p:cNvPr id="9" name="Chevron 36">
            <a:extLst>
              <a:ext uri="{FF2B5EF4-FFF2-40B4-BE49-F238E27FC236}">
                <a16:creationId xmlns:a16="http://schemas.microsoft.com/office/drawing/2014/main" id="{3987C1A7-6CE3-4E10-BBD9-A580C17FBE49}"/>
              </a:ext>
            </a:extLst>
          </p:cNvPr>
          <p:cNvSpPr/>
          <p:nvPr/>
        </p:nvSpPr>
        <p:spPr>
          <a:xfrm>
            <a:off x="8426317" y="3886738"/>
            <a:ext cx="941388" cy="496887"/>
          </a:xfrm>
          <a:prstGeom prst="chevron">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Réponse DSI</a:t>
            </a:r>
          </a:p>
        </p:txBody>
      </p:sp>
      <p:sp>
        <p:nvSpPr>
          <p:cNvPr id="10" name="Rectangle 9">
            <a:extLst>
              <a:ext uri="{FF2B5EF4-FFF2-40B4-BE49-F238E27FC236}">
                <a16:creationId xmlns:a16="http://schemas.microsoft.com/office/drawing/2014/main" id="{3E19E7B5-64D0-4966-88C4-DC2105A0FC9D}"/>
              </a:ext>
            </a:extLst>
          </p:cNvPr>
          <p:cNvSpPr/>
          <p:nvPr/>
        </p:nvSpPr>
        <p:spPr>
          <a:xfrm>
            <a:off x="6721466" y="3447520"/>
            <a:ext cx="2759572"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solidFill>
                  <a:prstClr val="black"/>
                </a:solidFill>
                <a:latin typeface="Calibri"/>
              </a:rPr>
              <a:t>Demande de maintenance</a:t>
            </a:r>
          </a:p>
        </p:txBody>
      </p:sp>
      <p:sp>
        <p:nvSpPr>
          <p:cNvPr id="11" name="Rectangle 10">
            <a:extLst>
              <a:ext uri="{FF2B5EF4-FFF2-40B4-BE49-F238E27FC236}">
                <a16:creationId xmlns:a16="http://schemas.microsoft.com/office/drawing/2014/main" id="{5663302A-6CA2-4F1C-B469-5343666FADCF}"/>
              </a:ext>
            </a:extLst>
          </p:cNvPr>
          <p:cNvSpPr/>
          <p:nvPr/>
        </p:nvSpPr>
        <p:spPr>
          <a:xfrm>
            <a:off x="1333791" y="3439407"/>
            <a:ext cx="3991447"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solidFill>
                  <a:prstClr val="black"/>
                </a:solidFill>
                <a:latin typeface="Calibri"/>
              </a:rPr>
              <a:t>Demande projet</a:t>
            </a:r>
          </a:p>
        </p:txBody>
      </p:sp>
      <p:sp>
        <p:nvSpPr>
          <p:cNvPr id="12" name="Rectangle 11">
            <a:extLst>
              <a:ext uri="{FF2B5EF4-FFF2-40B4-BE49-F238E27FC236}">
                <a16:creationId xmlns:a16="http://schemas.microsoft.com/office/drawing/2014/main" id="{41216FF7-33A2-468E-8B9C-447BF0925238}"/>
              </a:ext>
            </a:extLst>
          </p:cNvPr>
          <p:cNvSpPr/>
          <p:nvPr/>
        </p:nvSpPr>
        <p:spPr>
          <a:xfrm>
            <a:off x="6721467" y="4455633"/>
            <a:ext cx="2736951" cy="1384995"/>
          </a:xfrm>
          <a:prstGeom prst="rect">
            <a:avLst/>
          </a:prstGeom>
        </p:spPr>
        <p:txBody>
          <a:bodyPr wrap="square">
            <a:spAutoFit/>
          </a:bodyPr>
          <a:lstStyle/>
          <a:p>
            <a:pPr algn="r"/>
            <a:r>
              <a:rPr lang="fr-FR" sz="1400" b="1">
                <a:solidFill>
                  <a:srgbClr val="000000"/>
                </a:solidFill>
                <a:latin typeface="Calibri" panose="020F0502020204030204" pitchFamily="34" charset="0"/>
              </a:rPr>
              <a:t>Passage en en cellule opérationnelle pour arbitrage </a:t>
            </a:r>
            <a:r>
              <a:rPr lang="fr-FR" sz="1400">
                <a:solidFill>
                  <a:srgbClr val="000000"/>
                </a:solidFill>
                <a:latin typeface="Calibri" panose="020F0502020204030204" pitchFamily="34" charset="0"/>
              </a:rPr>
              <a:t>sur les bases d’un cahier des charges simplifié, des exigences et du chiffrage SI</a:t>
            </a:r>
          </a:p>
          <a:p>
            <a:pPr algn="r"/>
            <a:r>
              <a:rPr lang="fr-FR" sz="1400" b="1">
                <a:solidFill>
                  <a:srgbClr val="000000"/>
                </a:solidFill>
                <a:latin typeface="Calibri" panose="020F0502020204030204" pitchFamily="34" charset="0"/>
              </a:rPr>
              <a:t>Go / No GO</a:t>
            </a:r>
            <a:endParaRPr lang="fr-FR" sz="1400" b="1">
              <a:solidFill>
                <a:prstClr val="black"/>
              </a:solidFill>
              <a:latin typeface="Calibri"/>
            </a:endParaRPr>
          </a:p>
        </p:txBody>
      </p:sp>
      <p:sp>
        <p:nvSpPr>
          <p:cNvPr id="13" name="Losange 12">
            <a:extLst>
              <a:ext uri="{FF2B5EF4-FFF2-40B4-BE49-F238E27FC236}">
                <a16:creationId xmlns:a16="http://schemas.microsoft.com/office/drawing/2014/main" id="{C951E9AB-00F5-4701-A638-F0B8083E7813}"/>
              </a:ext>
            </a:extLst>
          </p:cNvPr>
          <p:cNvSpPr/>
          <p:nvPr/>
        </p:nvSpPr>
        <p:spPr>
          <a:xfrm>
            <a:off x="9254670" y="4239608"/>
            <a:ext cx="180000" cy="237600"/>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latin typeface="Calibri"/>
            </a:endParaRPr>
          </a:p>
        </p:txBody>
      </p:sp>
      <p:sp>
        <p:nvSpPr>
          <p:cNvPr id="14" name="Rectangle 13">
            <a:extLst>
              <a:ext uri="{FF2B5EF4-FFF2-40B4-BE49-F238E27FC236}">
                <a16:creationId xmlns:a16="http://schemas.microsoft.com/office/drawing/2014/main" id="{B22F789C-0B88-4399-A784-AB1D855FABB4}"/>
              </a:ext>
            </a:extLst>
          </p:cNvPr>
          <p:cNvSpPr/>
          <p:nvPr/>
        </p:nvSpPr>
        <p:spPr>
          <a:xfrm>
            <a:off x="1405798" y="4418446"/>
            <a:ext cx="1950044" cy="1169551"/>
          </a:xfrm>
          <a:prstGeom prst="rect">
            <a:avLst/>
          </a:prstGeom>
        </p:spPr>
        <p:txBody>
          <a:bodyPr wrap="square">
            <a:spAutoFit/>
          </a:bodyPr>
          <a:lstStyle/>
          <a:p>
            <a:pPr algn="r"/>
            <a:r>
              <a:rPr lang="fr-FR" sz="1400" b="1">
                <a:solidFill>
                  <a:srgbClr val="000000"/>
                </a:solidFill>
                <a:latin typeface="Calibri" panose="020F0502020204030204" pitchFamily="34" charset="0"/>
              </a:rPr>
              <a:t>Opportunité projet </a:t>
            </a:r>
            <a:r>
              <a:rPr lang="fr-FR" sz="1400">
                <a:solidFill>
                  <a:srgbClr val="000000"/>
                </a:solidFill>
                <a:latin typeface="Calibri" panose="020F0502020204030204" pitchFamily="34" charset="0"/>
              </a:rPr>
              <a:t>Présentation pour décision d’opportunité en CODIR SI</a:t>
            </a:r>
          </a:p>
          <a:p>
            <a:pPr algn="r"/>
            <a:r>
              <a:rPr lang="fr-FR" sz="1400" b="1">
                <a:solidFill>
                  <a:srgbClr val="000000"/>
                </a:solidFill>
                <a:latin typeface="Calibri" panose="020F0502020204030204" pitchFamily="34" charset="0"/>
              </a:rPr>
              <a:t>GO / no GO</a:t>
            </a:r>
            <a:endParaRPr lang="fr-FR" sz="1400" b="1">
              <a:solidFill>
                <a:prstClr val="black"/>
              </a:solidFill>
              <a:latin typeface="Calibri"/>
            </a:endParaRPr>
          </a:p>
        </p:txBody>
      </p:sp>
      <p:sp>
        <p:nvSpPr>
          <p:cNvPr id="15" name="Rectangle 14">
            <a:extLst>
              <a:ext uri="{FF2B5EF4-FFF2-40B4-BE49-F238E27FC236}">
                <a16:creationId xmlns:a16="http://schemas.microsoft.com/office/drawing/2014/main" id="{D65DC2D0-1142-46EF-8602-81CAA302067E}"/>
              </a:ext>
            </a:extLst>
          </p:cNvPr>
          <p:cNvSpPr/>
          <p:nvPr/>
        </p:nvSpPr>
        <p:spPr>
          <a:xfrm>
            <a:off x="3416168" y="4428687"/>
            <a:ext cx="1807537" cy="954107"/>
          </a:xfrm>
          <a:prstGeom prst="rect">
            <a:avLst/>
          </a:prstGeom>
        </p:spPr>
        <p:txBody>
          <a:bodyPr wrap="square">
            <a:spAutoFit/>
          </a:bodyPr>
          <a:lstStyle/>
          <a:p>
            <a:pPr algn="r"/>
            <a:r>
              <a:rPr lang="fr-FR" sz="1400">
                <a:solidFill>
                  <a:srgbClr val="000000"/>
                </a:solidFill>
                <a:latin typeface="Calibri" panose="020F0502020204030204" pitchFamily="34" charset="0"/>
              </a:rPr>
              <a:t>Présentation en comité de lancement de projet DSI  </a:t>
            </a:r>
          </a:p>
          <a:p>
            <a:pPr algn="r"/>
            <a:r>
              <a:rPr lang="fr-FR" sz="1400" b="1">
                <a:solidFill>
                  <a:srgbClr val="000000"/>
                </a:solidFill>
                <a:latin typeface="Calibri" panose="020F0502020204030204" pitchFamily="34" charset="0"/>
              </a:rPr>
              <a:t>GO / no GO</a:t>
            </a:r>
            <a:endParaRPr lang="fr-FR" sz="1400" b="1">
              <a:solidFill>
                <a:prstClr val="black"/>
              </a:solidFill>
              <a:latin typeface="Calibri"/>
            </a:endParaRPr>
          </a:p>
        </p:txBody>
      </p:sp>
      <p:cxnSp>
        <p:nvCxnSpPr>
          <p:cNvPr id="16" name="Connecteur droit 15">
            <a:extLst>
              <a:ext uri="{FF2B5EF4-FFF2-40B4-BE49-F238E27FC236}">
                <a16:creationId xmlns:a16="http://schemas.microsoft.com/office/drawing/2014/main" id="{7D14121B-4EEC-473E-AFD4-9A045FA17208}"/>
              </a:ext>
            </a:extLst>
          </p:cNvPr>
          <p:cNvCxnSpPr/>
          <p:nvPr/>
        </p:nvCxnSpPr>
        <p:spPr>
          <a:xfrm>
            <a:off x="1405798" y="3807560"/>
            <a:ext cx="3960440" cy="0"/>
          </a:xfrm>
          <a:prstGeom prst="line">
            <a:avLst/>
          </a:prstGeom>
        </p:spPr>
        <p:style>
          <a:lnRef idx="1">
            <a:schemeClr val="dk1"/>
          </a:lnRef>
          <a:fillRef idx="0">
            <a:schemeClr val="dk1"/>
          </a:fillRef>
          <a:effectRef idx="0">
            <a:schemeClr val="dk1"/>
          </a:effectRef>
          <a:fontRef idx="minor">
            <a:schemeClr val="tx1"/>
          </a:fontRef>
        </p:style>
      </p:cxnSp>
      <p:cxnSp>
        <p:nvCxnSpPr>
          <p:cNvPr id="17" name="Connecteur droit 16">
            <a:extLst>
              <a:ext uri="{FF2B5EF4-FFF2-40B4-BE49-F238E27FC236}">
                <a16:creationId xmlns:a16="http://schemas.microsoft.com/office/drawing/2014/main" id="{7000FB5A-F188-4370-929B-C43183CFE6B8}"/>
              </a:ext>
            </a:extLst>
          </p:cNvPr>
          <p:cNvCxnSpPr/>
          <p:nvPr/>
        </p:nvCxnSpPr>
        <p:spPr>
          <a:xfrm>
            <a:off x="6721466" y="3807560"/>
            <a:ext cx="2759572" cy="0"/>
          </a:xfrm>
          <a:prstGeom prst="line">
            <a:avLst/>
          </a:prstGeom>
        </p:spPr>
        <p:style>
          <a:lnRef idx="1">
            <a:schemeClr val="dk1"/>
          </a:lnRef>
          <a:fillRef idx="0">
            <a:schemeClr val="dk1"/>
          </a:fillRef>
          <a:effectRef idx="0">
            <a:schemeClr val="dk1"/>
          </a:effectRef>
          <a:fontRef idx="minor">
            <a:schemeClr val="tx1"/>
          </a:fontRef>
        </p:style>
      </p:cxnSp>
      <p:sp>
        <p:nvSpPr>
          <p:cNvPr id="18" name="Losange 17">
            <a:extLst>
              <a:ext uri="{FF2B5EF4-FFF2-40B4-BE49-F238E27FC236}">
                <a16:creationId xmlns:a16="http://schemas.microsoft.com/office/drawing/2014/main" id="{0FCCE68A-E8A7-40A5-BDDA-2AAAA43A7583}"/>
              </a:ext>
            </a:extLst>
          </p:cNvPr>
          <p:cNvSpPr/>
          <p:nvPr/>
        </p:nvSpPr>
        <p:spPr>
          <a:xfrm>
            <a:off x="5059105" y="4243478"/>
            <a:ext cx="180000" cy="237600"/>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latin typeface="Calibri"/>
            </a:endParaRPr>
          </a:p>
        </p:txBody>
      </p:sp>
      <p:sp>
        <p:nvSpPr>
          <p:cNvPr id="19" name="Losange 18">
            <a:extLst>
              <a:ext uri="{FF2B5EF4-FFF2-40B4-BE49-F238E27FC236}">
                <a16:creationId xmlns:a16="http://schemas.microsoft.com/office/drawing/2014/main" id="{D948DB73-A533-4756-917E-CE947E8BA81B}"/>
              </a:ext>
            </a:extLst>
          </p:cNvPr>
          <p:cNvSpPr/>
          <p:nvPr/>
        </p:nvSpPr>
        <p:spPr>
          <a:xfrm>
            <a:off x="3171600" y="4248599"/>
            <a:ext cx="180000" cy="237600"/>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latin typeface="Calibri"/>
            </a:endParaRPr>
          </a:p>
        </p:txBody>
      </p:sp>
    </p:spTree>
    <p:extLst>
      <p:ext uri="{BB962C8B-B14F-4D97-AF65-F5344CB8AC3E}">
        <p14:creationId xmlns:p14="http://schemas.microsoft.com/office/powerpoint/2010/main" val="7800994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B7A8B5-5A91-4541-8FAD-1FBB7E4914D2}"/>
              </a:ext>
            </a:extLst>
          </p:cNvPr>
          <p:cNvSpPr>
            <a:spLocks noGrp="1"/>
          </p:cNvSpPr>
          <p:nvPr>
            <p:ph type="title"/>
          </p:nvPr>
        </p:nvSpPr>
        <p:spPr/>
        <p:txBody>
          <a:bodyPr/>
          <a:lstStyle/>
          <a:p>
            <a:r>
              <a:rPr lang="fr-FR"/>
              <a:t>le dossier de cadrage (3 volets)</a:t>
            </a:r>
          </a:p>
        </p:txBody>
      </p:sp>
      <p:sp>
        <p:nvSpPr>
          <p:cNvPr id="3" name="Espace réservé du numéro de diapositive 2">
            <a:extLst>
              <a:ext uri="{FF2B5EF4-FFF2-40B4-BE49-F238E27FC236}">
                <a16:creationId xmlns:a16="http://schemas.microsoft.com/office/drawing/2014/main" id="{4B24F1D1-CEBE-4496-A1CF-487E093535A1}"/>
              </a:ext>
            </a:extLst>
          </p:cNvPr>
          <p:cNvSpPr>
            <a:spLocks noGrp="1"/>
          </p:cNvSpPr>
          <p:nvPr>
            <p:ph type="sldNum" sz="quarter" idx="12"/>
          </p:nvPr>
        </p:nvSpPr>
        <p:spPr/>
        <p:txBody>
          <a:bodyPr/>
          <a:lstStyle/>
          <a:p>
            <a:fld id="{33D6E5A2-EC83-451F-A719-9AC1370DD5CF}" type="slidenum">
              <a:rPr lang="fr-FR" smtClean="0"/>
              <a:pPr/>
              <a:t>15</a:t>
            </a:fld>
            <a:endParaRPr kumimoji="0" lang="fr-FR"/>
          </a:p>
        </p:txBody>
      </p:sp>
      <p:sp>
        <p:nvSpPr>
          <p:cNvPr id="4" name="Rectangle à coins arrondis 4">
            <a:extLst>
              <a:ext uri="{FF2B5EF4-FFF2-40B4-BE49-F238E27FC236}">
                <a16:creationId xmlns:a16="http://schemas.microsoft.com/office/drawing/2014/main" id="{060DA093-F44B-474B-9059-47DD1AE7AD1A}"/>
              </a:ext>
            </a:extLst>
          </p:cNvPr>
          <p:cNvSpPr/>
          <p:nvPr/>
        </p:nvSpPr>
        <p:spPr>
          <a:xfrm>
            <a:off x="947152" y="1893537"/>
            <a:ext cx="3555790" cy="4040734"/>
          </a:xfrm>
          <a:prstGeom prst="round2DiagRect">
            <a:avLst/>
          </a:prstGeom>
          <a:solidFill>
            <a:srgbClr val="ED7D31"/>
          </a:solidFill>
          <a:ln w="12700" cap="flat" cmpd="sng" algn="ctr">
            <a:no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a:ln>
                  <a:noFill/>
                </a:ln>
                <a:solidFill>
                  <a:prstClr val="white"/>
                </a:solidFill>
                <a:effectLst/>
                <a:uLnTx/>
                <a:uFillTx/>
                <a:latin typeface="Calibri"/>
                <a:ea typeface="+mn-ea"/>
                <a:cs typeface="+mn-cs"/>
              </a:rPr>
              <a:t>Cadrage métier</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prstClr val="white"/>
              </a:solidFill>
              <a:effectLst/>
              <a:uLnTx/>
              <a:uFillTx/>
              <a:latin typeface="Calibri"/>
              <a:ea typeface="+mn-ea"/>
              <a:cs typeface="+mn-cs"/>
            </a:endParaRP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white"/>
                </a:solidFill>
                <a:effectLst/>
                <a:uLnTx/>
                <a:uFillTx/>
                <a:latin typeface="Calibri"/>
                <a:ea typeface="+mn-ea"/>
                <a:cs typeface="+mn-cs"/>
              </a:rPr>
              <a:t>Objectifs du projet </a:t>
            </a: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white"/>
                </a:solidFill>
                <a:effectLst/>
                <a:uLnTx/>
                <a:uFillTx/>
                <a:latin typeface="Calibri"/>
                <a:ea typeface="+mn-ea"/>
                <a:cs typeface="+mn-cs"/>
              </a:rPr>
              <a:t>Principales fonctionnalités attendues </a:t>
            </a: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white"/>
                </a:solidFill>
                <a:effectLst/>
                <a:uLnTx/>
                <a:uFillTx/>
                <a:latin typeface="Calibri"/>
                <a:ea typeface="+mn-ea"/>
                <a:cs typeface="+mn-cs"/>
              </a:rPr>
              <a:t>Identification des contraintes, risques et conditions de réussite du projet </a:t>
            </a: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white"/>
                </a:solidFill>
                <a:effectLst/>
                <a:uLnTx/>
                <a:uFillTx/>
                <a:latin typeface="Calibri"/>
                <a:ea typeface="+mn-ea"/>
                <a:cs typeface="+mn-cs"/>
              </a:rPr>
              <a:t>Description de l’organisation projet (Comitologie, acteurs, méthode de gestion de projet) </a:t>
            </a: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white"/>
                </a:solidFill>
                <a:effectLst/>
                <a:uLnTx/>
                <a:uFillTx/>
                <a:latin typeface="Calibri"/>
                <a:ea typeface="+mn-ea"/>
                <a:cs typeface="+mn-cs"/>
              </a:rPr>
              <a:t>Éléments de planification souhaités </a:t>
            </a: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white"/>
                </a:solidFill>
                <a:effectLst/>
                <a:uLnTx/>
                <a:uFillTx/>
                <a:latin typeface="Calibri"/>
                <a:ea typeface="+mn-ea"/>
                <a:cs typeface="+mn-cs"/>
              </a:rPr>
              <a:t>Accompagnement et modalités de déploiement envisagés </a:t>
            </a:r>
          </a:p>
        </p:txBody>
      </p:sp>
      <p:sp>
        <p:nvSpPr>
          <p:cNvPr id="5" name="Rectangle à coins arrondis 26">
            <a:extLst>
              <a:ext uri="{FF2B5EF4-FFF2-40B4-BE49-F238E27FC236}">
                <a16:creationId xmlns:a16="http://schemas.microsoft.com/office/drawing/2014/main" id="{F914B9F7-C2D5-45F9-BF1D-5AEA7B1113A6}"/>
              </a:ext>
            </a:extLst>
          </p:cNvPr>
          <p:cNvSpPr/>
          <p:nvPr/>
        </p:nvSpPr>
        <p:spPr>
          <a:xfrm>
            <a:off x="4756854" y="2304772"/>
            <a:ext cx="3243788" cy="3326042"/>
          </a:xfrm>
          <a:prstGeom prst="round2DiagRect">
            <a:avLst/>
          </a:prstGeom>
          <a:solidFill>
            <a:srgbClr val="70AD47"/>
          </a:solidFill>
          <a:ln>
            <a:noFill/>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a:ln>
                  <a:noFill/>
                </a:ln>
                <a:solidFill>
                  <a:prstClr val="white"/>
                </a:solidFill>
                <a:effectLst/>
                <a:uLnTx/>
                <a:uFillTx/>
                <a:latin typeface="Calibri"/>
                <a:ea typeface="+mn-ea"/>
                <a:cs typeface="+mn-cs"/>
              </a:rPr>
              <a:t>Cadrage DSI</a:t>
            </a: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ü"/>
              <a:tabLst/>
              <a:defRPr/>
            </a:pPr>
            <a:endParaRPr kumimoji="0" lang="fr-FR" sz="1400" b="0" i="0" u="none" strike="noStrike" kern="0" cap="none" spc="0" normalizeH="0" baseline="0" noProof="0">
              <a:ln>
                <a:noFill/>
              </a:ln>
              <a:solidFill>
                <a:prstClr val="white"/>
              </a:solidFill>
              <a:effectLst/>
              <a:uLnTx/>
              <a:uFillTx/>
              <a:latin typeface="Calibri"/>
              <a:ea typeface="+mn-ea"/>
              <a:cs typeface="+mn-cs"/>
            </a:endParaRP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white"/>
                </a:solidFill>
                <a:effectLst/>
                <a:uLnTx/>
                <a:uFillTx/>
                <a:latin typeface="Calibri"/>
                <a:ea typeface="+mn-ea"/>
                <a:cs typeface="+mn-cs"/>
              </a:rPr>
              <a:t>Étude de la solution SI</a:t>
            </a: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white"/>
                </a:solidFill>
                <a:effectLst/>
                <a:uLnTx/>
                <a:uFillTx/>
                <a:latin typeface="Calibri"/>
                <a:ea typeface="+mn-ea"/>
                <a:cs typeface="+mn-cs"/>
              </a:rPr>
              <a:t> Éléments budgétaires et ressources (macro chiffrage et macro planning).</a:t>
            </a: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white"/>
                </a:solidFill>
                <a:effectLst/>
                <a:uLnTx/>
                <a:uFillTx/>
                <a:latin typeface="Calibri"/>
                <a:ea typeface="+mn-ea"/>
                <a:cs typeface="+mn-cs"/>
              </a:rPr>
              <a:t>Premiers éléments d’analyse sur la sécurité SI</a:t>
            </a:r>
          </a:p>
        </p:txBody>
      </p:sp>
      <p:sp>
        <p:nvSpPr>
          <p:cNvPr id="6" name="Rectangle à coins arrondis 27">
            <a:extLst>
              <a:ext uri="{FF2B5EF4-FFF2-40B4-BE49-F238E27FC236}">
                <a16:creationId xmlns:a16="http://schemas.microsoft.com/office/drawing/2014/main" id="{0B36FF6B-E9EF-4F21-8EB7-05439E5A5579}"/>
              </a:ext>
            </a:extLst>
          </p:cNvPr>
          <p:cNvSpPr/>
          <p:nvPr/>
        </p:nvSpPr>
        <p:spPr>
          <a:xfrm>
            <a:off x="8254554" y="2498963"/>
            <a:ext cx="3243788" cy="3681044"/>
          </a:xfrm>
          <a:prstGeom prst="round2DiagRect">
            <a:avLst/>
          </a:prstGeom>
          <a:solidFill>
            <a:srgbClr val="E7E6E6">
              <a:lumMod val="90000"/>
            </a:srgbClr>
          </a:solidFill>
          <a:ln w="12700" cap="flat" cmpd="sng" algn="ctr">
            <a:no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a:ln>
                  <a:noFill/>
                </a:ln>
                <a:solidFill>
                  <a:prstClr val="black"/>
                </a:solidFill>
                <a:effectLst/>
                <a:uLnTx/>
                <a:uFillTx/>
                <a:latin typeface="Calibri"/>
                <a:ea typeface="+mn-ea"/>
                <a:cs typeface="+mn-cs"/>
              </a:rPr>
              <a:t>Analyse de la valeur </a:t>
            </a:r>
          </a:p>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prstClr val="black"/>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a:ln>
                  <a:noFill/>
                </a:ln>
                <a:solidFill>
                  <a:prstClr val="black"/>
                </a:solidFill>
                <a:effectLst/>
                <a:uLnTx/>
                <a:uFillTx/>
                <a:latin typeface="Calibri"/>
                <a:ea typeface="+mn-ea"/>
                <a:cs typeface="+mn-cs"/>
              </a:rPr>
              <a:t>Métier</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black"/>
                </a:solidFill>
                <a:effectLst/>
                <a:uLnTx/>
                <a:uFillTx/>
                <a:latin typeface="Calibri"/>
                <a:ea typeface="+mn-ea"/>
                <a:cs typeface="+mn-cs"/>
              </a:rPr>
              <a:t>Origine de la demande (priorité)</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black"/>
                </a:solidFill>
                <a:effectLst/>
                <a:uLnTx/>
                <a:uFillTx/>
                <a:latin typeface="Calibri"/>
                <a:ea typeface="+mn-ea"/>
                <a:cs typeface="+mn-cs"/>
              </a:rPr>
              <a:t>Qualité de service</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black"/>
                </a:solidFill>
                <a:effectLst/>
                <a:uLnTx/>
                <a:uFillTx/>
                <a:latin typeface="Calibri"/>
                <a:ea typeface="+mn-ea"/>
                <a:cs typeface="+mn-cs"/>
              </a:rPr>
              <a:t>Efficience </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black"/>
                </a:solidFill>
                <a:effectLst/>
                <a:uLnTx/>
                <a:uFillTx/>
                <a:latin typeface="Calibri"/>
                <a:ea typeface="+mn-ea"/>
                <a:cs typeface="+mn-cs"/>
              </a:rPr>
              <a:t>Maîtrise des risques</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black"/>
                </a:solidFill>
                <a:effectLst/>
                <a:uLnTx/>
                <a:uFillTx/>
                <a:latin typeface="Calibri"/>
                <a:ea typeface="+mn-ea"/>
                <a:cs typeface="+mn-cs"/>
              </a:rPr>
              <a:t>Impact environnemental</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black"/>
                </a:solidFill>
                <a:effectLst/>
                <a:uLnTx/>
                <a:uFillTx/>
                <a:latin typeface="Calibri"/>
                <a:ea typeface="+mn-ea"/>
                <a:cs typeface="+mn-cs"/>
              </a:rPr>
              <a:t>Volumétrie/Fréquence</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400" b="0" i="0" u="none" strike="noStrike" kern="0" cap="none" spc="0" normalizeH="0" baseline="0" noProof="0">
              <a:ln>
                <a:noFill/>
              </a:ln>
              <a:solidFill>
                <a:prstClr val="black"/>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a:ln>
                  <a:noFill/>
                </a:ln>
                <a:solidFill>
                  <a:prstClr val="black"/>
                </a:solidFill>
                <a:effectLst/>
                <a:uLnTx/>
                <a:uFillTx/>
                <a:latin typeface="Calibri"/>
                <a:ea typeface="+mn-ea"/>
                <a:cs typeface="+mn-cs"/>
              </a:rPr>
              <a:t>Si</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black"/>
                </a:solidFill>
                <a:effectLst/>
                <a:uLnTx/>
                <a:uFillTx/>
                <a:latin typeface="Calibri"/>
                <a:ea typeface="+mn-ea"/>
                <a:cs typeface="+mn-cs"/>
              </a:rPr>
              <a:t>Charges (macro)</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black"/>
                </a:solidFill>
                <a:effectLst/>
                <a:uLnTx/>
                <a:uFillTx/>
                <a:latin typeface="Calibri"/>
                <a:ea typeface="+mn-ea"/>
                <a:cs typeface="+mn-cs"/>
              </a:rPr>
              <a:t>Niveau de risque SI</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black"/>
                </a:solidFill>
                <a:effectLst/>
                <a:uLnTx/>
                <a:uFillTx/>
                <a:latin typeface="Calibri"/>
                <a:ea typeface="+mn-ea"/>
                <a:cs typeface="+mn-cs"/>
              </a:rPr>
              <a:t>Disponibilité des compétences</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fr-FR" sz="1400" b="0" i="0" u="none" strike="noStrike" kern="0" cap="none" spc="0" normalizeH="0" baseline="0" noProof="0">
                <a:ln>
                  <a:noFill/>
                </a:ln>
                <a:solidFill>
                  <a:prstClr val="black"/>
                </a:solidFill>
                <a:effectLst/>
                <a:uLnTx/>
                <a:uFillTx/>
                <a:latin typeface="Calibri"/>
                <a:ea typeface="+mn-ea"/>
                <a:cs typeface="+mn-cs"/>
              </a:rPr>
              <a:t>Intégration à l’architecture existante</a:t>
            </a:r>
          </a:p>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prstClr val="black"/>
              </a:solidFill>
              <a:effectLst/>
              <a:uLnTx/>
              <a:uFillTx/>
              <a:latin typeface="Calibri"/>
              <a:ea typeface="+mn-ea"/>
              <a:cs typeface="+mn-cs"/>
            </a:endParaRPr>
          </a:p>
        </p:txBody>
      </p:sp>
      <p:sp>
        <p:nvSpPr>
          <p:cNvPr id="7" name="ZoneTexte 6">
            <a:extLst>
              <a:ext uri="{FF2B5EF4-FFF2-40B4-BE49-F238E27FC236}">
                <a16:creationId xmlns:a16="http://schemas.microsoft.com/office/drawing/2014/main" id="{35FA810B-DFF8-4E15-BB19-0CB162FD5947}"/>
              </a:ext>
            </a:extLst>
          </p:cNvPr>
          <p:cNvSpPr txBox="1"/>
          <p:nvPr/>
        </p:nvSpPr>
        <p:spPr>
          <a:xfrm>
            <a:off x="2021584" y="1410729"/>
            <a:ext cx="222180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a:ln>
                  <a:noFill/>
                </a:ln>
                <a:solidFill>
                  <a:srgbClr val="ED7D31"/>
                </a:solidFill>
                <a:effectLst/>
                <a:uLnTx/>
                <a:uFillTx/>
              </a:rPr>
              <a:t>Responsabilité MOA </a:t>
            </a:r>
          </a:p>
        </p:txBody>
      </p:sp>
      <p:pic>
        <p:nvPicPr>
          <p:cNvPr id="8" name="Graphique 7" descr="Utilisateur">
            <a:extLst>
              <a:ext uri="{FF2B5EF4-FFF2-40B4-BE49-F238E27FC236}">
                <a16:creationId xmlns:a16="http://schemas.microsoft.com/office/drawing/2014/main" id="{08E4B01A-C11F-4E79-B62F-A198368F380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50448" y="1384204"/>
            <a:ext cx="454214" cy="454214"/>
          </a:xfrm>
          <a:prstGeom prst="rect">
            <a:avLst/>
          </a:prstGeom>
        </p:spPr>
      </p:pic>
      <p:sp>
        <p:nvSpPr>
          <p:cNvPr id="9" name="ZoneTexte 8">
            <a:extLst>
              <a:ext uri="{FF2B5EF4-FFF2-40B4-BE49-F238E27FC236}">
                <a16:creationId xmlns:a16="http://schemas.microsoft.com/office/drawing/2014/main" id="{962419B1-8E9C-4ED6-86E9-6562A66E17C3}"/>
              </a:ext>
            </a:extLst>
          </p:cNvPr>
          <p:cNvSpPr txBox="1"/>
          <p:nvPr/>
        </p:nvSpPr>
        <p:spPr>
          <a:xfrm>
            <a:off x="5417449" y="1792472"/>
            <a:ext cx="243402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a:ln>
                  <a:noFill/>
                </a:ln>
                <a:solidFill>
                  <a:srgbClr val="70AD47"/>
                </a:solidFill>
                <a:effectLst/>
                <a:uLnTx/>
                <a:uFillTx/>
              </a:rPr>
              <a:t>Responsabilité DSI </a:t>
            </a:r>
          </a:p>
        </p:txBody>
      </p:sp>
      <p:pic>
        <p:nvPicPr>
          <p:cNvPr id="10" name="Graphique 9" descr="Utilisateur">
            <a:extLst>
              <a:ext uri="{FF2B5EF4-FFF2-40B4-BE49-F238E27FC236}">
                <a16:creationId xmlns:a16="http://schemas.microsoft.com/office/drawing/2014/main" id="{2F7E34A3-C581-4F85-A8A3-E71F449B39A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12569" y="1750031"/>
            <a:ext cx="454214" cy="454214"/>
          </a:xfrm>
          <a:prstGeom prst="rect">
            <a:avLst/>
          </a:prstGeom>
        </p:spPr>
      </p:pic>
      <p:sp>
        <p:nvSpPr>
          <p:cNvPr id="11" name="ZoneTexte 10">
            <a:extLst>
              <a:ext uri="{FF2B5EF4-FFF2-40B4-BE49-F238E27FC236}">
                <a16:creationId xmlns:a16="http://schemas.microsoft.com/office/drawing/2014/main" id="{774C1581-C4DA-4A10-BD9A-C7AAEBC6660C}"/>
              </a:ext>
            </a:extLst>
          </p:cNvPr>
          <p:cNvSpPr txBox="1"/>
          <p:nvPr/>
        </p:nvSpPr>
        <p:spPr>
          <a:xfrm>
            <a:off x="8951439" y="2084623"/>
            <a:ext cx="272357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a:ln>
                  <a:noFill/>
                </a:ln>
                <a:solidFill>
                  <a:prstClr val="white">
                    <a:lumMod val="50000"/>
                  </a:prstClr>
                </a:solidFill>
                <a:effectLst/>
                <a:uLnTx/>
                <a:uFillTx/>
              </a:rPr>
              <a:t>(supervision DES)</a:t>
            </a:r>
          </a:p>
        </p:txBody>
      </p:sp>
      <p:sp>
        <p:nvSpPr>
          <p:cNvPr id="12" name="ZoneTexte 11">
            <a:extLst>
              <a:ext uri="{FF2B5EF4-FFF2-40B4-BE49-F238E27FC236}">
                <a16:creationId xmlns:a16="http://schemas.microsoft.com/office/drawing/2014/main" id="{377B5DEF-D167-4935-8EDA-AFAA78C71C89}"/>
              </a:ext>
            </a:extLst>
          </p:cNvPr>
          <p:cNvSpPr txBox="1"/>
          <p:nvPr/>
        </p:nvSpPr>
        <p:spPr>
          <a:xfrm>
            <a:off x="8951439" y="1796366"/>
            <a:ext cx="222180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a:ln>
                  <a:noFill/>
                </a:ln>
                <a:solidFill>
                  <a:srgbClr val="ED7D31"/>
                </a:solidFill>
                <a:effectLst/>
                <a:uLnTx/>
                <a:uFillTx/>
              </a:rPr>
              <a:t>Responsabilité MOA </a:t>
            </a:r>
          </a:p>
        </p:txBody>
      </p:sp>
      <p:pic>
        <p:nvPicPr>
          <p:cNvPr id="13" name="Graphique 12" descr="Utilisateur">
            <a:extLst>
              <a:ext uri="{FF2B5EF4-FFF2-40B4-BE49-F238E27FC236}">
                <a16:creationId xmlns:a16="http://schemas.microsoft.com/office/drawing/2014/main" id="{7805EE40-22F7-4340-B8F3-EB8B87A61E8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580303" y="1769841"/>
            <a:ext cx="454214" cy="454214"/>
          </a:xfrm>
          <a:prstGeom prst="rect">
            <a:avLst/>
          </a:prstGeom>
        </p:spPr>
      </p:pic>
      <p:sp>
        <p:nvSpPr>
          <p:cNvPr id="14" name="Ellipse 13">
            <a:extLst>
              <a:ext uri="{FF2B5EF4-FFF2-40B4-BE49-F238E27FC236}">
                <a16:creationId xmlns:a16="http://schemas.microsoft.com/office/drawing/2014/main" id="{741859EF-4B59-4ECE-865C-E5922A40E2AB}"/>
              </a:ext>
            </a:extLst>
          </p:cNvPr>
          <p:cNvSpPr/>
          <p:nvPr/>
        </p:nvSpPr>
        <p:spPr>
          <a:xfrm>
            <a:off x="3750992" y="1977138"/>
            <a:ext cx="584222" cy="545729"/>
          </a:xfrm>
          <a:prstGeom prst="ellipse">
            <a:avLst/>
          </a:prstGeom>
          <a:solidFill>
            <a:srgbClr val="ED7D31"/>
          </a:solidFill>
          <a:ln w="12700" cap="flat" cmpd="sng" algn="ctr">
            <a:noFill/>
            <a:prstDash val="solid"/>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0" i="0" u="none" strike="noStrike" kern="0" cap="none" spc="0" normalizeH="0" baseline="0" noProof="0">
                <a:ln>
                  <a:noFill/>
                </a:ln>
                <a:solidFill>
                  <a:prstClr val="white"/>
                </a:solidFill>
                <a:effectLst/>
                <a:uLnTx/>
                <a:uFillTx/>
                <a:latin typeface="Calibri"/>
                <a:ea typeface="+mn-ea"/>
                <a:cs typeface="Calibri" panose="020F0502020204030204" pitchFamily="34" charset="0"/>
              </a:rPr>
              <a:t>1</a:t>
            </a:r>
            <a:endParaRPr kumimoji="0" lang="fr-FR" sz="4000" b="1" i="0" u="none" strike="noStrike" kern="0" cap="none" spc="0" normalizeH="0" baseline="0" noProof="0">
              <a:ln w="18000">
                <a:solidFill>
                  <a:srgbClr val="FF9900">
                    <a:satMod val="140000"/>
                  </a:srgbClr>
                </a:solidFill>
                <a:prstDash val="solid"/>
                <a:miter lim="800000"/>
              </a:ln>
              <a:solidFill>
                <a:prstClr val="white"/>
              </a:solidFill>
              <a:effectLst>
                <a:outerShdw blurRad="25500" dist="23000" dir="7020000" algn="tl">
                  <a:srgbClr val="000000">
                    <a:alpha val="50000"/>
                  </a:srgbClr>
                </a:outerShdw>
              </a:effectLst>
              <a:uLnTx/>
              <a:uFillTx/>
              <a:latin typeface="Calibri"/>
              <a:ea typeface="+mn-ea"/>
              <a:cs typeface="+mn-cs"/>
            </a:endParaRPr>
          </a:p>
        </p:txBody>
      </p:sp>
      <p:sp>
        <p:nvSpPr>
          <p:cNvPr id="15" name="Ellipse 14">
            <a:extLst>
              <a:ext uri="{FF2B5EF4-FFF2-40B4-BE49-F238E27FC236}">
                <a16:creationId xmlns:a16="http://schemas.microsoft.com/office/drawing/2014/main" id="{EF488550-983C-4DDB-9E3D-67D3E1D1934E}"/>
              </a:ext>
            </a:extLst>
          </p:cNvPr>
          <p:cNvSpPr/>
          <p:nvPr/>
        </p:nvSpPr>
        <p:spPr>
          <a:xfrm>
            <a:off x="7267255" y="2381243"/>
            <a:ext cx="584222" cy="545729"/>
          </a:xfrm>
          <a:prstGeom prst="ellipse">
            <a:avLst/>
          </a:prstGeom>
          <a:solidFill>
            <a:srgbClr val="70AD47"/>
          </a:solidFill>
          <a:ln w="12700" cap="flat" cmpd="sng" algn="ctr">
            <a:noFill/>
            <a:prstDash val="solid"/>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0" i="0" u="none" strike="noStrike" kern="0" cap="none" spc="0" normalizeH="0" baseline="0" noProof="0">
                <a:ln>
                  <a:noFill/>
                </a:ln>
                <a:solidFill>
                  <a:prstClr val="white"/>
                </a:solidFill>
                <a:effectLst/>
                <a:uLnTx/>
                <a:uFillTx/>
                <a:latin typeface="Calibri"/>
                <a:ea typeface="+mn-ea"/>
                <a:cs typeface="Calibri" panose="020F0502020204030204" pitchFamily="34" charset="0"/>
              </a:rPr>
              <a:t>2</a:t>
            </a:r>
            <a:endParaRPr kumimoji="0" lang="fr-FR" sz="4000" b="1" i="0" u="none" strike="noStrike" kern="0" cap="none" spc="0" normalizeH="0" baseline="0" noProof="0">
              <a:ln w="18000">
                <a:solidFill>
                  <a:srgbClr val="FF9900">
                    <a:satMod val="140000"/>
                  </a:srgbClr>
                </a:solidFill>
                <a:prstDash val="solid"/>
                <a:miter lim="800000"/>
              </a:ln>
              <a:solidFill>
                <a:prstClr val="white"/>
              </a:solidFill>
              <a:effectLst>
                <a:outerShdw blurRad="25500" dist="23000" dir="7020000" algn="tl">
                  <a:srgbClr val="000000">
                    <a:alpha val="50000"/>
                  </a:srgbClr>
                </a:outerShdw>
              </a:effectLst>
              <a:uLnTx/>
              <a:uFillTx/>
              <a:latin typeface="Calibri"/>
              <a:ea typeface="+mn-ea"/>
              <a:cs typeface="+mn-cs"/>
            </a:endParaRPr>
          </a:p>
        </p:txBody>
      </p:sp>
      <p:sp>
        <p:nvSpPr>
          <p:cNvPr id="16" name="Ellipse 15">
            <a:extLst>
              <a:ext uri="{FF2B5EF4-FFF2-40B4-BE49-F238E27FC236}">
                <a16:creationId xmlns:a16="http://schemas.microsoft.com/office/drawing/2014/main" id="{C3B10873-FB99-4B13-ACFE-27F4693F2858}"/>
              </a:ext>
            </a:extLst>
          </p:cNvPr>
          <p:cNvSpPr/>
          <p:nvPr/>
        </p:nvSpPr>
        <p:spPr>
          <a:xfrm>
            <a:off x="10914120" y="2495738"/>
            <a:ext cx="584222" cy="545729"/>
          </a:xfrm>
          <a:prstGeom prst="ellipse">
            <a:avLst/>
          </a:prstGeom>
          <a:solidFill>
            <a:sysClr val="window" lastClr="FFFFFF">
              <a:lumMod val="65000"/>
            </a:sysClr>
          </a:solidFill>
          <a:ln w="12700" cap="flat" cmpd="sng" algn="ctr">
            <a:noFill/>
            <a:prstDash val="solid"/>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0" i="0" u="none" strike="noStrike" kern="0" cap="none" spc="0" normalizeH="0" baseline="0" noProof="0">
                <a:ln>
                  <a:noFill/>
                </a:ln>
                <a:solidFill>
                  <a:prstClr val="white"/>
                </a:solidFill>
                <a:effectLst/>
                <a:uLnTx/>
                <a:uFillTx/>
                <a:latin typeface="Calibri"/>
                <a:ea typeface="+mn-ea"/>
                <a:cs typeface="Calibri" panose="020F0502020204030204" pitchFamily="34" charset="0"/>
              </a:rPr>
              <a:t>3</a:t>
            </a:r>
            <a:endParaRPr kumimoji="0" lang="fr-FR" sz="4000" b="1" i="0" u="none" strike="noStrike" kern="0" cap="none" spc="0" normalizeH="0" baseline="0" noProof="0">
              <a:ln w="18000">
                <a:solidFill>
                  <a:srgbClr val="FF9900">
                    <a:satMod val="140000"/>
                  </a:srgbClr>
                </a:solidFill>
                <a:prstDash val="solid"/>
                <a:miter lim="800000"/>
              </a:ln>
              <a:solidFill>
                <a:prstClr val="white"/>
              </a:solidFill>
              <a:effectLst>
                <a:outerShdw blurRad="25500" dist="23000" dir="7020000" algn="tl">
                  <a:srgbClr val="000000">
                    <a:alpha val="50000"/>
                  </a:srgbClr>
                </a:outerShdw>
              </a:effectLst>
              <a:uLnTx/>
              <a:uFillTx/>
              <a:latin typeface="Calibri"/>
              <a:ea typeface="+mn-ea"/>
              <a:cs typeface="+mn-cs"/>
            </a:endParaRPr>
          </a:p>
        </p:txBody>
      </p:sp>
    </p:spTree>
    <p:extLst>
      <p:ext uri="{BB962C8B-B14F-4D97-AF65-F5344CB8AC3E}">
        <p14:creationId xmlns:p14="http://schemas.microsoft.com/office/powerpoint/2010/main" val="42522775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DF7F8E-DC1D-47D0-BBC5-B874BC8E095E}"/>
              </a:ext>
            </a:extLst>
          </p:cNvPr>
          <p:cNvSpPr>
            <a:spLocks noGrp="1"/>
          </p:cNvSpPr>
          <p:nvPr>
            <p:ph type="title"/>
          </p:nvPr>
        </p:nvSpPr>
        <p:spPr/>
        <p:txBody>
          <a:bodyPr/>
          <a:lstStyle/>
          <a:p>
            <a:r>
              <a:rPr lang="fr-FR"/>
              <a:t>le cahier des charges fonctionnels</a:t>
            </a:r>
          </a:p>
        </p:txBody>
      </p:sp>
      <p:sp>
        <p:nvSpPr>
          <p:cNvPr id="3" name="Espace réservé du numéro de diapositive 2">
            <a:extLst>
              <a:ext uri="{FF2B5EF4-FFF2-40B4-BE49-F238E27FC236}">
                <a16:creationId xmlns:a16="http://schemas.microsoft.com/office/drawing/2014/main" id="{CC5A713A-FE2F-4FF5-9A6B-6FE4A556730E}"/>
              </a:ext>
            </a:extLst>
          </p:cNvPr>
          <p:cNvSpPr>
            <a:spLocks noGrp="1"/>
          </p:cNvSpPr>
          <p:nvPr>
            <p:ph type="sldNum" sz="quarter" idx="12"/>
          </p:nvPr>
        </p:nvSpPr>
        <p:spPr/>
        <p:txBody>
          <a:bodyPr/>
          <a:lstStyle/>
          <a:p>
            <a:fld id="{33D6E5A2-EC83-451F-A719-9AC1370DD5CF}" type="slidenum">
              <a:rPr lang="fr-FR" smtClean="0"/>
              <a:pPr/>
              <a:t>16</a:t>
            </a:fld>
            <a:endParaRPr kumimoji="0" lang="fr-FR"/>
          </a:p>
        </p:txBody>
      </p:sp>
      <p:grpSp>
        <p:nvGrpSpPr>
          <p:cNvPr id="4" name="Groupe 3">
            <a:extLst>
              <a:ext uri="{FF2B5EF4-FFF2-40B4-BE49-F238E27FC236}">
                <a16:creationId xmlns:a16="http://schemas.microsoft.com/office/drawing/2014/main" id="{55905B7D-CBED-482A-B9EE-4F8DB591FA26}"/>
              </a:ext>
            </a:extLst>
          </p:cNvPr>
          <p:cNvGrpSpPr/>
          <p:nvPr/>
        </p:nvGrpSpPr>
        <p:grpSpPr>
          <a:xfrm>
            <a:off x="4142972" y="1370113"/>
            <a:ext cx="252669" cy="603489"/>
            <a:chOff x="4687197" y="3119712"/>
            <a:chExt cx="281501" cy="1285875"/>
          </a:xfrm>
          <a:solidFill>
            <a:srgbClr val="F29400"/>
          </a:solidFill>
        </p:grpSpPr>
        <p:cxnSp>
          <p:nvCxnSpPr>
            <p:cNvPr id="5" name="Connecteur droit 18">
              <a:extLst>
                <a:ext uri="{FF2B5EF4-FFF2-40B4-BE49-F238E27FC236}">
                  <a16:creationId xmlns:a16="http://schemas.microsoft.com/office/drawing/2014/main" id="{156D38F0-049F-464B-B9D5-89A7297024A2}"/>
                </a:ext>
              </a:extLst>
            </p:cNvPr>
            <p:cNvCxnSpPr>
              <a:cxnSpLocks noChangeShapeType="1"/>
            </p:cNvCxnSpPr>
            <p:nvPr/>
          </p:nvCxnSpPr>
          <p:spPr bwMode="auto">
            <a:xfrm>
              <a:off x="4687197" y="3119712"/>
              <a:ext cx="0" cy="1285875"/>
            </a:xfrm>
            <a:prstGeom prst="line">
              <a:avLst/>
            </a:prstGeom>
            <a:grpFill/>
            <a:ln w="3175" algn="ctr">
              <a:solidFill>
                <a:srgbClr val="F29400"/>
              </a:solidFill>
              <a:round/>
              <a:headEnd/>
              <a:tailEnd/>
            </a:ln>
          </p:spPr>
        </p:cxnSp>
        <p:sp>
          <p:nvSpPr>
            <p:cNvPr id="6" name="Triangle isocèle 5">
              <a:extLst>
                <a:ext uri="{FF2B5EF4-FFF2-40B4-BE49-F238E27FC236}">
                  <a16:creationId xmlns:a16="http://schemas.microsoft.com/office/drawing/2014/main" id="{21FC8631-EBD5-4D81-9A2F-DFB76934F886}"/>
                </a:ext>
              </a:extLst>
            </p:cNvPr>
            <p:cNvSpPr/>
            <p:nvPr/>
          </p:nvSpPr>
          <p:spPr bwMode="auto">
            <a:xfrm rot="5400000">
              <a:off x="4647767" y="3621899"/>
              <a:ext cx="360362" cy="281500"/>
            </a:xfrm>
            <a:prstGeom prst="triangle">
              <a:avLst/>
            </a:prstGeom>
            <a:grpFill/>
            <a:ln w="3175" cap="flat" cmpd="sng" algn="ctr">
              <a:solidFill>
                <a:srgbClr val="F29400"/>
              </a:solidFill>
              <a:prstDash val="solid"/>
            </a:ln>
            <a:effectLst/>
          </p:spPr>
          <p:txBody>
            <a:bodyPr lIns="0" tIns="36000" rIns="0" bIns="0" anchor="ctr"/>
            <a:lstStyle/>
            <a:p>
              <a:pPr algn="ctr">
                <a:lnSpc>
                  <a:spcPts val="1100"/>
                </a:lnSpc>
                <a:defRPr/>
              </a:pPr>
              <a:endParaRPr lang="fr-FR" sz="1600" kern="0">
                <a:solidFill>
                  <a:prstClr val="white"/>
                </a:solidFill>
                <a:cs typeface="Calibri" panose="020F0502020204030204" pitchFamily="34" charset="0"/>
              </a:endParaRPr>
            </a:p>
          </p:txBody>
        </p:sp>
      </p:grpSp>
      <p:sp>
        <p:nvSpPr>
          <p:cNvPr id="7" name="Rectangle 6">
            <a:extLst>
              <a:ext uri="{FF2B5EF4-FFF2-40B4-BE49-F238E27FC236}">
                <a16:creationId xmlns:a16="http://schemas.microsoft.com/office/drawing/2014/main" id="{D97C8A24-6FD3-4DC6-9C6F-1E2481AF16BA}"/>
              </a:ext>
            </a:extLst>
          </p:cNvPr>
          <p:cNvSpPr/>
          <p:nvPr/>
        </p:nvSpPr>
        <p:spPr>
          <a:xfrm>
            <a:off x="4515224" y="1369108"/>
            <a:ext cx="6694397" cy="604494"/>
          </a:xfrm>
          <a:prstGeom prst="rect">
            <a:avLst/>
          </a:prstGeom>
          <a:noFill/>
          <a:ln w="3175" cap="flat" cmpd="sng" algn="ctr">
            <a:solidFill>
              <a:srgbClr val="002266"/>
            </a:solidFill>
            <a:prstDash val="solid"/>
          </a:ln>
          <a:effectLst/>
        </p:spPr>
        <p:txBody>
          <a:bodyPr lIns="108000" tIns="36000" rIns="0" anchor="ctr"/>
          <a:lstStyle/>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0" cap="none" spc="0" normalizeH="0" baseline="0" noProof="0">
                <a:ln>
                  <a:noFill/>
                </a:ln>
                <a:solidFill>
                  <a:srgbClr val="57585A"/>
                </a:solidFill>
                <a:effectLst/>
                <a:uLnTx/>
                <a:uFillTx/>
                <a:cs typeface="Calibri" panose="020F0502020204030204" pitchFamily="34" charset="0"/>
              </a:rPr>
              <a:t>Description détaillé du parcours de l’usager </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0" cap="none" spc="0" normalizeH="0" baseline="0" noProof="0">
                <a:ln>
                  <a:noFill/>
                </a:ln>
                <a:solidFill>
                  <a:srgbClr val="57585A"/>
                </a:solidFill>
                <a:effectLst/>
                <a:uLnTx/>
                <a:uFillTx/>
                <a:cs typeface="Calibri" panose="020F0502020204030204" pitchFamily="34" charset="0"/>
              </a:rPr>
              <a:t>Création ou mise à jour éventuelle du processus métier </a:t>
            </a:r>
            <a:endParaRPr kumimoji="0" lang="fr-FR" sz="1600" b="0" i="0" u="none" strike="noStrike" kern="0" cap="none" spc="0" normalizeH="0" baseline="0" noProof="0">
              <a:ln>
                <a:noFill/>
              </a:ln>
              <a:solidFill>
                <a:srgbClr val="57585A"/>
              </a:solidFill>
              <a:effectLst/>
              <a:uLnTx/>
              <a:uFillTx/>
              <a:cs typeface="Calibri" panose="020F0502020204030204" pitchFamily="34" charset="0"/>
            </a:endParaRPr>
          </a:p>
        </p:txBody>
      </p:sp>
      <p:sp>
        <p:nvSpPr>
          <p:cNvPr id="8" name="Rectangle 7">
            <a:extLst>
              <a:ext uri="{FF2B5EF4-FFF2-40B4-BE49-F238E27FC236}">
                <a16:creationId xmlns:a16="http://schemas.microsoft.com/office/drawing/2014/main" id="{716556DE-0343-4CD9-8CA9-EE981A709923}"/>
              </a:ext>
            </a:extLst>
          </p:cNvPr>
          <p:cNvSpPr/>
          <p:nvPr/>
        </p:nvSpPr>
        <p:spPr>
          <a:xfrm>
            <a:off x="4515224" y="2748411"/>
            <a:ext cx="6694386" cy="559034"/>
          </a:xfrm>
          <a:prstGeom prst="rect">
            <a:avLst/>
          </a:prstGeom>
          <a:noFill/>
          <a:ln w="3175" cap="flat" cmpd="sng" algn="ctr">
            <a:solidFill>
              <a:srgbClr val="002266"/>
            </a:solidFill>
            <a:prstDash val="solid"/>
          </a:ln>
          <a:effectLst/>
        </p:spPr>
        <p:txBody>
          <a:bodyPr lIns="108000" tIns="36000" rIns="0" anchor="ctr"/>
          <a:lstStyle/>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0" cap="none" spc="0" normalizeH="0" baseline="0" noProof="0">
                <a:ln>
                  <a:noFill/>
                </a:ln>
                <a:solidFill>
                  <a:srgbClr val="57585A"/>
                </a:solidFill>
                <a:effectLst/>
                <a:uLnTx/>
                <a:uFillTx/>
                <a:cs typeface="Calibri" panose="020F0502020204030204" pitchFamily="34" charset="0"/>
              </a:rPr>
              <a:t>Listage, catégorisation et priorisation de l’ensemble des besoins exprimés </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0" cap="none" spc="0" normalizeH="0" baseline="0" noProof="0">
                <a:ln>
                  <a:noFill/>
                </a:ln>
                <a:solidFill>
                  <a:srgbClr val="57585A"/>
                </a:solidFill>
                <a:effectLst/>
                <a:uLnTx/>
                <a:uFillTx/>
                <a:cs typeface="Calibri" panose="020F0502020204030204" pitchFamily="34" charset="0"/>
              </a:rPr>
              <a:t>Permet de piloter, concevoir et préparer les phases de recette.</a:t>
            </a:r>
          </a:p>
        </p:txBody>
      </p:sp>
      <p:sp>
        <p:nvSpPr>
          <p:cNvPr id="9" name="Rectangle 8">
            <a:extLst>
              <a:ext uri="{FF2B5EF4-FFF2-40B4-BE49-F238E27FC236}">
                <a16:creationId xmlns:a16="http://schemas.microsoft.com/office/drawing/2014/main" id="{00C789C4-7507-4241-ABB4-D58F4797EE23}"/>
              </a:ext>
            </a:extLst>
          </p:cNvPr>
          <p:cNvSpPr/>
          <p:nvPr/>
        </p:nvSpPr>
        <p:spPr>
          <a:xfrm>
            <a:off x="1027705" y="1363555"/>
            <a:ext cx="3010743" cy="603489"/>
          </a:xfrm>
          <a:prstGeom prst="rect">
            <a:avLst/>
          </a:prstGeom>
          <a:solidFill>
            <a:srgbClr val="F29400"/>
          </a:solidFill>
          <a:ln w="3175" cap="flat" cmpd="sng" algn="ctr">
            <a:solidFill>
              <a:srgbClr val="002266"/>
            </a:solidFill>
            <a:prstDash val="solid"/>
          </a:ln>
          <a:effectLst/>
        </p:spPr>
        <p:txBody>
          <a:bodyPr lIns="0" tIns="36000" rIns="0" bIns="0" anchor="ctr"/>
          <a:lstStyle/>
          <a:p>
            <a:pPr algn="ctr">
              <a:defRPr/>
            </a:pPr>
            <a:r>
              <a:rPr lang="fr-FR" sz="1600" b="1" kern="0">
                <a:solidFill>
                  <a:prstClr val="white"/>
                </a:solidFill>
                <a:cs typeface="Calibri" panose="020F0502020204030204" pitchFamily="34" charset="0"/>
              </a:rPr>
              <a:t>Description des processus métier </a:t>
            </a:r>
          </a:p>
          <a:p>
            <a:pPr algn="ctr">
              <a:defRPr/>
            </a:pPr>
            <a:r>
              <a:rPr lang="fr-FR" sz="1600" b="1" kern="0">
                <a:solidFill>
                  <a:prstClr val="white"/>
                </a:solidFill>
                <a:cs typeface="Calibri" panose="020F0502020204030204" pitchFamily="34" charset="0"/>
              </a:rPr>
              <a:t>et parcours usagers</a:t>
            </a:r>
          </a:p>
        </p:txBody>
      </p:sp>
      <p:sp>
        <p:nvSpPr>
          <p:cNvPr id="10" name="Rectangle 9">
            <a:extLst>
              <a:ext uri="{FF2B5EF4-FFF2-40B4-BE49-F238E27FC236}">
                <a16:creationId xmlns:a16="http://schemas.microsoft.com/office/drawing/2014/main" id="{09ED746B-DF27-49B5-B5EA-ABEF8E89A0C6}"/>
              </a:ext>
            </a:extLst>
          </p:cNvPr>
          <p:cNvSpPr/>
          <p:nvPr/>
        </p:nvSpPr>
        <p:spPr>
          <a:xfrm>
            <a:off x="1064737" y="2775848"/>
            <a:ext cx="2973704" cy="531597"/>
          </a:xfrm>
          <a:prstGeom prst="rect">
            <a:avLst/>
          </a:prstGeom>
          <a:solidFill>
            <a:srgbClr val="F29400"/>
          </a:solidFill>
          <a:ln w="3175" cap="flat" cmpd="sng" algn="ctr">
            <a:solidFill>
              <a:srgbClr val="002266"/>
            </a:solidFill>
            <a:prstDash val="solid"/>
          </a:ln>
          <a:effectLst/>
        </p:spPr>
        <p:txBody>
          <a:bodyPr lIns="0" tIns="36000" rIns="0" bIns="0" anchor="ctr"/>
          <a:lstStyle/>
          <a:p>
            <a:pPr algn="ctr">
              <a:defRPr/>
            </a:pPr>
            <a:r>
              <a:rPr lang="fr-FR" sz="1600" b="1" kern="0">
                <a:solidFill>
                  <a:prstClr val="white"/>
                </a:solidFill>
                <a:cs typeface="Calibri" panose="020F0502020204030204" pitchFamily="34" charset="0"/>
              </a:rPr>
              <a:t>Transcription des besoins </a:t>
            </a:r>
          </a:p>
          <a:p>
            <a:pPr algn="ctr">
              <a:defRPr/>
            </a:pPr>
            <a:r>
              <a:rPr lang="fr-FR" sz="1600" b="1" kern="0">
                <a:solidFill>
                  <a:prstClr val="white"/>
                </a:solidFill>
                <a:cs typeface="Calibri" panose="020F0502020204030204" pitchFamily="34" charset="0"/>
              </a:rPr>
              <a:t>en exigences métier</a:t>
            </a:r>
          </a:p>
        </p:txBody>
      </p:sp>
      <p:sp>
        <p:nvSpPr>
          <p:cNvPr id="11" name="Rectangle 10">
            <a:extLst>
              <a:ext uri="{FF2B5EF4-FFF2-40B4-BE49-F238E27FC236}">
                <a16:creationId xmlns:a16="http://schemas.microsoft.com/office/drawing/2014/main" id="{B1FBE094-E3C4-478F-9E36-BB67ED1E7EDF}"/>
              </a:ext>
            </a:extLst>
          </p:cNvPr>
          <p:cNvSpPr/>
          <p:nvPr/>
        </p:nvSpPr>
        <p:spPr>
          <a:xfrm>
            <a:off x="1027705" y="2148567"/>
            <a:ext cx="3010737" cy="397831"/>
          </a:xfrm>
          <a:prstGeom prst="rect">
            <a:avLst/>
          </a:prstGeom>
          <a:solidFill>
            <a:srgbClr val="F29400"/>
          </a:solidFill>
          <a:ln w="3175" cap="flat" cmpd="sng" algn="ctr">
            <a:solidFill>
              <a:srgbClr val="002266"/>
            </a:solidFill>
            <a:prstDash val="solid"/>
          </a:ln>
          <a:effectLst/>
        </p:spPr>
        <p:txBody>
          <a:bodyPr lIns="0" tIns="36000" rIns="0" bIns="0" anchor="ctr"/>
          <a:lstStyle/>
          <a:p>
            <a:pPr algn="ctr">
              <a:defRPr/>
            </a:pPr>
            <a:r>
              <a:rPr lang="fr-FR" sz="1600" b="1" kern="0">
                <a:solidFill>
                  <a:prstClr val="white"/>
                </a:solidFill>
                <a:cs typeface="Calibri" panose="020F0502020204030204" pitchFamily="34" charset="0"/>
              </a:rPr>
              <a:t>Description des besoins</a:t>
            </a:r>
          </a:p>
        </p:txBody>
      </p:sp>
      <p:sp>
        <p:nvSpPr>
          <p:cNvPr id="12" name="Rectangle 11">
            <a:extLst>
              <a:ext uri="{FF2B5EF4-FFF2-40B4-BE49-F238E27FC236}">
                <a16:creationId xmlns:a16="http://schemas.microsoft.com/office/drawing/2014/main" id="{F77C5B10-6556-4943-8AB1-71AC9FFFC342}"/>
              </a:ext>
            </a:extLst>
          </p:cNvPr>
          <p:cNvSpPr/>
          <p:nvPr/>
        </p:nvSpPr>
        <p:spPr>
          <a:xfrm>
            <a:off x="4515224" y="2144259"/>
            <a:ext cx="6694391" cy="414115"/>
          </a:xfrm>
          <a:prstGeom prst="rect">
            <a:avLst/>
          </a:prstGeom>
          <a:noFill/>
          <a:ln w="3175" cap="flat" cmpd="sng" algn="ctr">
            <a:solidFill>
              <a:srgbClr val="002266"/>
            </a:solidFill>
            <a:prstDash val="solid"/>
          </a:ln>
          <a:effectLst/>
        </p:spPr>
        <p:txBody>
          <a:bodyPr lIns="108000" tIns="36000" rIns="0" anchor="ctr"/>
          <a:lstStyle/>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0" cap="none" spc="0" normalizeH="0" baseline="0" noProof="0">
                <a:ln>
                  <a:noFill/>
                </a:ln>
                <a:solidFill>
                  <a:srgbClr val="57585A"/>
                </a:solidFill>
                <a:effectLst/>
                <a:uLnTx/>
                <a:uFillTx/>
                <a:cs typeface="Calibri" panose="020F0502020204030204" pitchFamily="34" charset="0"/>
              </a:rPr>
              <a:t>Description des évolutions fonctionnelles souhaitées. </a:t>
            </a:r>
          </a:p>
        </p:txBody>
      </p:sp>
      <p:grpSp>
        <p:nvGrpSpPr>
          <p:cNvPr id="13" name="Groupe 12">
            <a:extLst>
              <a:ext uri="{FF2B5EF4-FFF2-40B4-BE49-F238E27FC236}">
                <a16:creationId xmlns:a16="http://schemas.microsoft.com/office/drawing/2014/main" id="{31C42301-BB11-4AE3-A5B5-D7D91B9DC9F6}"/>
              </a:ext>
            </a:extLst>
          </p:cNvPr>
          <p:cNvGrpSpPr/>
          <p:nvPr/>
        </p:nvGrpSpPr>
        <p:grpSpPr>
          <a:xfrm>
            <a:off x="4156164" y="2123900"/>
            <a:ext cx="252668" cy="447164"/>
            <a:chOff x="4687197" y="1316312"/>
            <a:chExt cx="281501" cy="1285875"/>
          </a:xfrm>
          <a:solidFill>
            <a:srgbClr val="F29400"/>
          </a:solidFill>
        </p:grpSpPr>
        <p:cxnSp>
          <p:nvCxnSpPr>
            <p:cNvPr id="14" name="Connecteur droit 2">
              <a:extLst>
                <a:ext uri="{FF2B5EF4-FFF2-40B4-BE49-F238E27FC236}">
                  <a16:creationId xmlns:a16="http://schemas.microsoft.com/office/drawing/2014/main" id="{26B75B71-D22E-4159-BAEE-62FFC6AAC699}"/>
                </a:ext>
              </a:extLst>
            </p:cNvPr>
            <p:cNvCxnSpPr>
              <a:cxnSpLocks noChangeShapeType="1"/>
            </p:cNvCxnSpPr>
            <p:nvPr/>
          </p:nvCxnSpPr>
          <p:spPr bwMode="auto">
            <a:xfrm>
              <a:off x="4687197" y="1316312"/>
              <a:ext cx="0" cy="1285875"/>
            </a:xfrm>
            <a:prstGeom prst="line">
              <a:avLst/>
            </a:prstGeom>
            <a:grpFill/>
            <a:ln w="3175" algn="ctr">
              <a:solidFill>
                <a:srgbClr val="FFC000"/>
              </a:solidFill>
              <a:round/>
              <a:headEnd/>
              <a:tailEnd/>
            </a:ln>
          </p:spPr>
        </p:cxnSp>
        <p:sp>
          <p:nvSpPr>
            <p:cNvPr id="15" name="Triangle isocèle 14">
              <a:extLst>
                <a:ext uri="{FF2B5EF4-FFF2-40B4-BE49-F238E27FC236}">
                  <a16:creationId xmlns:a16="http://schemas.microsoft.com/office/drawing/2014/main" id="{0E03961D-24D2-41F6-8525-F3C766281295}"/>
                </a:ext>
              </a:extLst>
            </p:cNvPr>
            <p:cNvSpPr/>
            <p:nvPr/>
          </p:nvSpPr>
          <p:spPr bwMode="auto">
            <a:xfrm rot="5400000">
              <a:off x="4647767" y="1818499"/>
              <a:ext cx="360362" cy="281500"/>
            </a:xfrm>
            <a:prstGeom prst="triangle">
              <a:avLst/>
            </a:prstGeom>
            <a:grpFill/>
            <a:ln w="3175" cap="flat" cmpd="sng" algn="ctr">
              <a:solidFill>
                <a:srgbClr val="FFC000"/>
              </a:solidFill>
              <a:prstDash val="solid"/>
            </a:ln>
            <a:effectLst/>
          </p:spPr>
          <p:txBody>
            <a:bodyPr lIns="0" tIns="36000" rIns="0" bIns="0" anchor="ctr"/>
            <a:lstStyle/>
            <a:p>
              <a:pPr algn="ctr">
                <a:lnSpc>
                  <a:spcPts val="1100"/>
                </a:lnSpc>
                <a:defRPr/>
              </a:pPr>
              <a:endParaRPr lang="fr-FR" sz="1600" kern="0">
                <a:solidFill>
                  <a:prstClr val="white"/>
                </a:solidFill>
                <a:cs typeface="Calibri" panose="020F0502020204030204" pitchFamily="34" charset="0"/>
              </a:endParaRPr>
            </a:p>
          </p:txBody>
        </p:sp>
      </p:grpSp>
      <p:grpSp>
        <p:nvGrpSpPr>
          <p:cNvPr id="16" name="Groupe 15">
            <a:extLst>
              <a:ext uri="{FF2B5EF4-FFF2-40B4-BE49-F238E27FC236}">
                <a16:creationId xmlns:a16="http://schemas.microsoft.com/office/drawing/2014/main" id="{6EFEE186-3538-4FE1-8361-B3893E61FB4C}"/>
              </a:ext>
            </a:extLst>
          </p:cNvPr>
          <p:cNvGrpSpPr/>
          <p:nvPr/>
        </p:nvGrpSpPr>
        <p:grpSpPr>
          <a:xfrm>
            <a:off x="4156164" y="3569922"/>
            <a:ext cx="303694" cy="882706"/>
            <a:chOff x="4687197" y="3119712"/>
            <a:chExt cx="281501" cy="1285875"/>
          </a:xfrm>
          <a:solidFill>
            <a:srgbClr val="70AD47"/>
          </a:solidFill>
        </p:grpSpPr>
        <p:cxnSp>
          <p:nvCxnSpPr>
            <p:cNvPr id="17" name="Connecteur droit 18">
              <a:extLst>
                <a:ext uri="{FF2B5EF4-FFF2-40B4-BE49-F238E27FC236}">
                  <a16:creationId xmlns:a16="http://schemas.microsoft.com/office/drawing/2014/main" id="{FA97D790-59A1-4E7B-A6CF-E9B40942483B}"/>
                </a:ext>
              </a:extLst>
            </p:cNvPr>
            <p:cNvCxnSpPr>
              <a:cxnSpLocks noChangeShapeType="1"/>
            </p:cNvCxnSpPr>
            <p:nvPr/>
          </p:nvCxnSpPr>
          <p:spPr bwMode="auto">
            <a:xfrm>
              <a:off x="4687197" y="3119712"/>
              <a:ext cx="0" cy="1285875"/>
            </a:xfrm>
            <a:prstGeom prst="line">
              <a:avLst/>
            </a:prstGeom>
            <a:grpFill/>
            <a:ln w="3175" algn="ctr">
              <a:solidFill>
                <a:srgbClr val="70AD47">
                  <a:lumMod val="60000"/>
                  <a:lumOff val="40000"/>
                </a:srgbClr>
              </a:solidFill>
              <a:round/>
              <a:headEnd/>
              <a:tailEnd/>
            </a:ln>
          </p:spPr>
        </p:cxnSp>
        <p:sp>
          <p:nvSpPr>
            <p:cNvPr id="18" name="Triangle isocèle 17">
              <a:extLst>
                <a:ext uri="{FF2B5EF4-FFF2-40B4-BE49-F238E27FC236}">
                  <a16:creationId xmlns:a16="http://schemas.microsoft.com/office/drawing/2014/main" id="{B4E10980-D2A1-4FBB-ABAE-CBAD41274F47}"/>
                </a:ext>
              </a:extLst>
            </p:cNvPr>
            <p:cNvSpPr/>
            <p:nvPr/>
          </p:nvSpPr>
          <p:spPr bwMode="auto">
            <a:xfrm rot="5400000">
              <a:off x="4647767" y="3621899"/>
              <a:ext cx="360362" cy="281500"/>
            </a:xfrm>
            <a:prstGeom prst="triangle">
              <a:avLst/>
            </a:prstGeom>
            <a:grpFill/>
            <a:ln w="3175" cap="flat" cmpd="sng" algn="ctr">
              <a:solidFill>
                <a:srgbClr val="70AD47">
                  <a:lumMod val="60000"/>
                  <a:lumOff val="40000"/>
                </a:srgbClr>
              </a:solidFill>
              <a:prstDash val="solid"/>
            </a:ln>
            <a:effectLst/>
          </p:spPr>
          <p:txBody>
            <a:bodyPr lIns="0" tIns="36000" rIns="0" bIns="0" anchor="ctr"/>
            <a:lstStyle/>
            <a:p>
              <a:pPr marL="0" marR="0" lvl="0" indent="0" algn="ctr" defTabSz="914400" eaLnBrk="1" fontAlgn="auto" latinLnBrk="0" hangingPunct="1">
                <a:lnSpc>
                  <a:spcPts val="11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cs typeface="Calibri" panose="020F0502020204030204" pitchFamily="34" charset="0"/>
              </a:endParaRPr>
            </a:p>
          </p:txBody>
        </p:sp>
      </p:grpSp>
      <p:sp>
        <p:nvSpPr>
          <p:cNvPr id="19" name="Rectangle 18">
            <a:extLst>
              <a:ext uri="{FF2B5EF4-FFF2-40B4-BE49-F238E27FC236}">
                <a16:creationId xmlns:a16="http://schemas.microsoft.com/office/drawing/2014/main" id="{D74C5E38-BFC5-4ED9-A193-A1E50CEEFF07}"/>
              </a:ext>
            </a:extLst>
          </p:cNvPr>
          <p:cNvSpPr/>
          <p:nvPr/>
        </p:nvSpPr>
        <p:spPr>
          <a:xfrm>
            <a:off x="4515224" y="3544962"/>
            <a:ext cx="6694386" cy="885095"/>
          </a:xfrm>
          <a:prstGeom prst="rect">
            <a:avLst/>
          </a:prstGeom>
          <a:noFill/>
          <a:ln w="3175" cap="flat" cmpd="sng" algn="ctr">
            <a:solidFill>
              <a:srgbClr val="70AD47">
                <a:lumMod val="60000"/>
                <a:lumOff val="40000"/>
              </a:srgbClr>
            </a:solidFill>
            <a:prstDash val="solid"/>
          </a:ln>
          <a:effectLst/>
        </p:spPr>
        <p:txBody>
          <a:bodyPr lIns="108000" tIns="36000" rIns="0" anchor="ctr"/>
          <a:lstStyle/>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0" cap="none" spc="0" normalizeH="0" baseline="0" noProof="0">
                <a:ln>
                  <a:noFill/>
                </a:ln>
                <a:solidFill>
                  <a:srgbClr val="57585A"/>
                </a:solidFill>
                <a:effectLst/>
                <a:uLnTx/>
                <a:uFillTx/>
                <a:cs typeface="Calibri" panose="020F0502020204030204" pitchFamily="34" charset="0"/>
              </a:rPr>
              <a:t>Listage des attentes de sécurité associées aux données (sensibilité, cycle de vie, échanges, règles d’habilitation, risques de perte de confidentialité et d’intégrité) et à l’activité (sensibilité à l’indisponibilité, mesure d’activité prévisionnelle normale et de pointe, traçabilité…)</a:t>
            </a:r>
            <a:endParaRPr kumimoji="0" lang="fr-FR" sz="1600" b="0" i="0" u="none" strike="noStrike" kern="0" cap="none" spc="0" normalizeH="0" baseline="0" noProof="0">
              <a:ln>
                <a:noFill/>
              </a:ln>
              <a:solidFill>
                <a:srgbClr val="57585A"/>
              </a:solidFill>
              <a:effectLst/>
              <a:uLnTx/>
              <a:uFillTx/>
              <a:cs typeface="Calibri" panose="020F0502020204030204" pitchFamily="34" charset="0"/>
            </a:endParaRPr>
          </a:p>
        </p:txBody>
      </p:sp>
      <p:sp>
        <p:nvSpPr>
          <p:cNvPr id="20" name="Rectangle 19">
            <a:extLst>
              <a:ext uri="{FF2B5EF4-FFF2-40B4-BE49-F238E27FC236}">
                <a16:creationId xmlns:a16="http://schemas.microsoft.com/office/drawing/2014/main" id="{49414A66-DDDA-4899-B58B-67E564DFB35F}"/>
              </a:ext>
            </a:extLst>
          </p:cNvPr>
          <p:cNvSpPr/>
          <p:nvPr/>
        </p:nvSpPr>
        <p:spPr>
          <a:xfrm>
            <a:off x="1027705" y="3560056"/>
            <a:ext cx="3010736" cy="870001"/>
          </a:xfrm>
          <a:prstGeom prst="rect">
            <a:avLst/>
          </a:prstGeom>
          <a:solidFill>
            <a:srgbClr val="70AD47"/>
          </a:solidFill>
          <a:ln w="3175" cap="flat" cmpd="sng" algn="ctr">
            <a:solidFill>
              <a:srgbClr val="002266"/>
            </a:solidFill>
            <a:prstDash val="solid"/>
          </a:ln>
          <a:effectLst/>
        </p:spPr>
        <p:txBody>
          <a:bodyPr lIns="0" tIns="3600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a:ln>
                  <a:noFill/>
                </a:ln>
                <a:solidFill>
                  <a:prstClr val="white"/>
                </a:solidFill>
                <a:effectLst/>
                <a:uLnTx/>
                <a:uFillTx/>
                <a:cs typeface="Calibri" panose="020F0502020204030204" pitchFamily="34" charset="0"/>
              </a:rPr>
              <a:t>Description des grandes lignes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a:ln>
                  <a:noFill/>
                </a:ln>
                <a:solidFill>
                  <a:prstClr val="white"/>
                </a:solidFill>
                <a:effectLst/>
                <a:uLnTx/>
                <a:uFillTx/>
                <a:cs typeface="Calibri" panose="020F0502020204030204" pitchFamily="34" charset="0"/>
              </a:rPr>
              <a:t>des enjeux de sécurité</a:t>
            </a:r>
          </a:p>
        </p:txBody>
      </p:sp>
      <p:pic>
        <p:nvPicPr>
          <p:cNvPr id="21" name="Graphique 20" descr="Utilisateur">
            <a:extLst>
              <a:ext uri="{FF2B5EF4-FFF2-40B4-BE49-F238E27FC236}">
                <a16:creationId xmlns:a16="http://schemas.microsoft.com/office/drawing/2014/main" id="{FD149C90-C3CD-45C2-A10E-C03611AD7C7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90253" y="1473740"/>
            <a:ext cx="315480" cy="315480"/>
          </a:xfrm>
          <a:prstGeom prst="rect">
            <a:avLst/>
          </a:prstGeom>
        </p:spPr>
      </p:pic>
      <p:pic>
        <p:nvPicPr>
          <p:cNvPr id="22" name="Graphique 21" descr="Utilisateur">
            <a:extLst>
              <a:ext uri="{FF2B5EF4-FFF2-40B4-BE49-F238E27FC236}">
                <a16:creationId xmlns:a16="http://schemas.microsoft.com/office/drawing/2014/main" id="{F629C536-6CA4-4C55-98D7-3B3939DDC33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5088" y="2908712"/>
            <a:ext cx="318008" cy="318008"/>
          </a:xfrm>
          <a:prstGeom prst="rect">
            <a:avLst/>
          </a:prstGeom>
        </p:spPr>
      </p:pic>
      <p:pic>
        <p:nvPicPr>
          <p:cNvPr id="23" name="Graphique 22" descr="Utilisateur">
            <a:extLst>
              <a:ext uri="{FF2B5EF4-FFF2-40B4-BE49-F238E27FC236}">
                <a16:creationId xmlns:a16="http://schemas.microsoft.com/office/drawing/2014/main" id="{7EC22307-6D5F-4762-A17A-BF9F5182FA7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90253" y="2224538"/>
            <a:ext cx="315480" cy="315480"/>
          </a:xfrm>
          <a:prstGeom prst="rect">
            <a:avLst/>
          </a:prstGeom>
        </p:spPr>
      </p:pic>
      <p:grpSp>
        <p:nvGrpSpPr>
          <p:cNvPr id="24" name="Groupe 23">
            <a:extLst>
              <a:ext uri="{FF2B5EF4-FFF2-40B4-BE49-F238E27FC236}">
                <a16:creationId xmlns:a16="http://schemas.microsoft.com/office/drawing/2014/main" id="{7D17CC5F-8BEA-4354-B83C-544424BB1780}"/>
              </a:ext>
            </a:extLst>
          </p:cNvPr>
          <p:cNvGrpSpPr/>
          <p:nvPr/>
        </p:nvGrpSpPr>
        <p:grpSpPr>
          <a:xfrm>
            <a:off x="4156164" y="2789776"/>
            <a:ext cx="252668" cy="447164"/>
            <a:chOff x="4687197" y="1316312"/>
            <a:chExt cx="281501" cy="1285875"/>
          </a:xfrm>
          <a:solidFill>
            <a:srgbClr val="F29400"/>
          </a:solidFill>
        </p:grpSpPr>
        <p:cxnSp>
          <p:nvCxnSpPr>
            <p:cNvPr id="25" name="Connecteur droit 2">
              <a:extLst>
                <a:ext uri="{FF2B5EF4-FFF2-40B4-BE49-F238E27FC236}">
                  <a16:creationId xmlns:a16="http://schemas.microsoft.com/office/drawing/2014/main" id="{F7407FD9-D6EC-43D8-BDE3-330B8D0F404C}"/>
                </a:ext>
              </a:extLst>
            </p:cNvPr>
            <p:cNvCxnSpPr>
              <a:cxnSpLocks noChangeShapeType="1"/>
            </p:cNvCxnSpPr>
            <p:nvPr/>
          </p:nvCxnSpPr>
          <p:spPr bwMode="auto">
            <a:xfrm>
              <a:off x="4687197" y="1316312"/>
              <a:ext cx="0" cy="1285875"/>
            </a:xfrm>
            <a:prstGeom prst="line">
              <a:avLst/>
            </a:prstGeom>
            <a:grpFill/>
            <a:ln w="3175" algn="ctr">
              <a:solidFill>
                <a:srgbClr val="FFC000"/>
              </a:solidFill>
              <a:round/>
              <a:headEnd/>
              <a:tailEnd/>
            </a:ln>
          </p:spPr>
        </p:cxnSp>
        <p:sp>
          <p:nvSpPr>
            <p:cNvPr id="26" name="Triangle isocèle 25">
              <a:extLst>
                <a:ext uri="{FF2B5EF4-FFF2-40B4-BE49-F238E27FC236}">
                  <a16:creationId xmlns:a16="http://schemas.microsoft.com/office/drawing/2014/main" id="{36645BBB-8F8E-4A43-B233-AD7FC0DF0BC6}"/>
                </a:ext>
              </a:extLst>
            </p:cNvPr>
            <p:cNvSpPr/>
            <p:nvPr/>
          </p:nvSpPr>
          <p:spPr bwMode="auto">
            <a:xfrm rot="5400000">
              <a:off x="4647767" y="1818499"/>
              <a:ext cx="360362" cy="281500"/>
            </a:xfrm>
            <a:prstGeom prst="triangle">
              <a:avLst/>
            </a:prstGeom>
            <a:grpFill/>
            <a:ln w="3175" cap="flat" cmpd="sng" algn="ctr">
              <a:solidFill>
                <a:srgbClr val="FFC000"/>
              </a:solidFill>
              <a:prstDash val="solid"/>
            </a:ln>
            <a:effectLst/>
          </p:spPr>
          <p:txBody>
            <a:bodyPr lIns="0" tIns="36000" rIns="0" bIns="0" anchor="ctr"/>
            <a:lstStyle/>
            <a:p>
              <a:pPr algn="ctr">
                <a:lnSpc>
                  <a:spcPts val="1100"/>
                </a:lnSpc>
                <a:defRPr/>
              </a:pPr>
              <a:endParaRPr lang="fr-FR" sz="1600" kern="0">
                <a:solidFill>
                  <a:prstClr val="white"/>
                </a:solidFill>
                <a:cs typeface="Calibri" panose="020F0502020204030204" pitchFamily="34" charset="0"/>
              </a:endParaRPr>
            </a:p>
          </p:txBody>
        </p:sp>
      </p:grpSp>
      <p:pic>
        <p:nvPicPr>
          <p:cNvPr id="27" name="Graphique 26" descr="Utilisateur">
            <a:extLst>
              <a:ext uri="{FF2B5EF4-FFF2-40B4-BE49-F238E27FC236}">
                <a16:creationId xmlns:a16="http://schemas.microsoft.com/office/drawing/2014/main" id="{575E37CB-0BBD-4092-8F0C-DB68A6B5B8C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88989" y="3816955"/>
            <a:ext cx="318008" cy="318008"/>
          </a:xfrm>
          <a:prstGeom prst="rect">
            <a:avLst/>
          </a:prstGeom>
        </p:spPr>
      </p:pic>
      <p:sp>
        <p:nvSpPr>
          <p:cNvPr id="28" name="Rectangle 27">
            <a:extLst>
              <a:ext uri="{FF2B5EF4-FFF2-40B4-BE49-F238E27FC236}">
                <a16:creationId xmlns:a16="http://schemas.microsoft.com/office/drawing/2014/main" id="{1AF38292-C071-467C-8B44-7BD4CA24B7C4}"/>
              </a:ext>
            </a:extLst>
          </p:cNvPr>
          <p:cNvSpPr/>
          <p:nvPr/>
        </p:nvSpPr>
        <p:spPr>
          <a:xfrm>
            <a:off x="4507263" y="5510502"/>
            <a:ext cx="6694385" cy="783038"/>
          </a:xfrm>
          <a:prstGeom prst="rect">
            <a:avLst/>
          </a:prstGeom>
          <a:noFill/>
          <a:ln w="3175" cap="flat" cmpd="sng" algn="ctr">
            <a:solidFill>
              <a:srgbClr val="002266"/>
            </a:solidFill>
            <a:prstDash val="solid"/>
          </a:ln>
          <a:effectLst/>
        </p:spPr>
        <p:txBody>
          <a:bodyPr lIns="108000" tIns="36000" rIns="0" anchor="ctr"/>
          <a:lstStyle/>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0" cap="none" spc="0" normalizeH="0" baseline="0" noProof="0">
                <a:ln>
                  <a:noFill/>
                </a:ln>
                <a:solidFill>
                  <a:srgbClr val="57585A"/>
                </a:solidFill>
                <a:effectLst/>
                <a:uLnTx/>
                <a:uFillTx/>
                <a:cs typeface="Calibri" panose="020F0502020204030204" pitchFamily="34" charset="0"/>
              </a:rPr>
              <a:t>Le cahier des charges indique les impacts du projet en matière de conformité liées à la sécurité de l’information et à la conformité informatique et libertés. </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0" cap="none" spc="0" normalizeH="0" baseline="0" noProof="0">
                <a:ln>
                  <a:noFill/>
                </a:ln>
                <a:solidFill>
                  <a:srgbClr val="57585A"/>
                </a:solidFill>
                <a:effectLst/>
                <a:uLnTx/>
                <a:uFillTx/>
                <a:cs typeface="Calibri" panose="020F0502020204030204" pitchFamily="34" charset="0"/>
              </a:rPr>
              <a:t>Selon le besoin un dossier I&amp;L sera constitué par la MOA et la MACSSI</a:t>
            </a:r>
          </a:p>
        </p:txBody>
      </p:sp>
      <p:sp>
        <p:nvSpPr>
          <p:cNvPr id="29" name="Rectangle 28">
            <a:extLst>
              <a:ext uri="{FF2B5EF4-FFF2-40B4-BE49-F238E27FC236}">
                <a16:creationId xmlns:a16="http://schemas.microsoft.com/office/drawing/2014/main" id="{CE21F2D5-4AE7-4DAE-B6D1-06BFC5E653DC}"/>
              </a:ext>
            </a:extLst>
          </p:cNvPr>
          <p:cNvSpPr/>
          <p:nvPr/>
        </p:nvSpPr>
        <p:spPr>
          <a:xfrm>
            <a:off x="973463" y="5503868"/>
            <a:ext cx="3076600" cy="789672"/>
          </a:xfrm>
          <a:prstGeom prst="rect">
            <a:avLst/>
          </a:prstGeom>
          <a:solidFill>
            <a:srgbClr val="F29400"/>
          </a:solidFill>
          <a:ln w="3175" cap="flat" cmpd="sng" algn="ctr">
            <a:solidFill>
              <a:srgbClr val="002266"/>
            </a:solidFill>
            <a:prstDash val="solid"/>
          </a:ln>
          <a:effectLst/>
        </p:spPr>
        <p:txBody>
          <a:bodyPr lIns="0" tIns="36000" rIns="0" bIns="0" anchor="ctr"/>
          <a:lstStyle/>
          <a:p>
            <a:pPr algn="ctr">
              <a:defRPr/>
            </a:pPr>
            <a:r>
              <a:rPr lang="fr-FR" sz="1600" b="1" kern="0">
                <a:solidFill>
                  <a:prstClr val="white"/>
                </a:solidFill>
                <a:cs typeface="Calibri" panose="020F0502020204030204" pitchFamily="34" charset="0"/>
              </a:rPr>
              <a:t>Identification des impacts informatiques et libertés </a:t>
            </a:r>
          </a:p>
          <a:p>
            <a:pPr algn="ctr">
              <a:defRPr/>
            </a:pPr>
            <a:r>
              <a:rPr lang="fr-FR" sz="1600" b="1" kern="0">
                <a:solidFill>
                  <a:prstClr val="white"/>
                </a:solidFill>
                <a:cs typeface="Calibri" panose="020F0502020204030204" pitchFamily="34" charset="0"/>
              </a:rPr>
              <a:t>et sécurité informatique</a:t>
            </a:r>
          </a:p>
        </p:txBody>
      </p:sp>
      <p:sp>
        <p:nvSpPr>
          <p:cNvPr id="30" name="Rectangle 29">
            <a:extLst>
              <a:ext uri="{FF2B5EF4-FFF2-40B4-BE49-F238E27FC236}">
                <a16:creationId xmlns:a16="http://schemas.microsoft.com/office/drawing/2014/main" id="{B21153A2-CE69-466D-9471-6F4227C3DD7D}"/>
              </a:ext>
            </a:extLst>
          </p:cNvPr>
          <p:cNvSpPr/>
          <p:nvPr/>
        </p:nvSpPr>
        <p:spPr>
          <a:xfrm>
            <a:off x="993215" y="4691169"/>
            <a:ext cx="3010736" cy="562402"/>
          </a:xfrm>
          <a:prstGeom prst="rect">
            <a:avLst/>
          </a:prstGeom>
          <a:solidFill>
            <a:srgbClr val="F29400"/>
          </a:solidFill>
          <a:ln w="3175" cap="flat" cmpd="sng" algn="ctr">
            <a:solidFill>
              <a:srgbClr val="002266"/>
            </a:solidFill>
            <a:prstDash val="solid"/>
          </a:ln>
          <a:effectLst/>
        </p:spPr>
        <p:txBody>
          <a:bodyPr lIns="0" tIns="36000" rIns="0" bIns="0" anchor="ctr"/>
          <a:lstStyle/>
          <a:p>
            <a:pPr algn="ctr">
              <a:defRPr/>
            </a:pPr>
            <a:r>
              <a:rPr lang="fr-FR" sz="1600" b="1" kern="0">
                <a:solidFill>
                  <a:prstClr val="white"/>
                </a:solidFill>
                <a:cs typeface="Calibri" panose="020F0502020204030204" pitchFamily="34" charset="0"/>
              </a:rPr>
              <a:t>(Établir la stratégie de recette)</a:t>
            </a:r>
          </a:p>
        </p:txBody>
      </p:sp>
      <p:sp>
        <p:nvSpPr>
          <p:cNvPr id="31" name="Rectangle 30">
            <a:extLst>
              <a:ext uri="{FF2B5EF4-FFF2-40B4-BE49-F238E27FC236}">
                <a16:creationId xmlns:a16="http://schemas.microsoft.com/office/drawing/2014/main" id="{9B125B98-0A70-4EE1-8A6B-EFBE5AB3660F}"/>
              </a:ext>
            </a:extLst>
          </p:cNvPr>
          <p:cNvSpPr/>
          <p:nvPr/>
        </p:nvSpPr>
        <p:spPr>
          <a:xfrm>
            <a:off x="4515224" y="4703144"/>
            <a:ext cx="6694385" cy="531837"/>
          </a:xfrm>
          <a:prstGeom prst="rect">
            <a:avLst/>
          </a:prstGeom>
          <a:noFill/>
          <a:ln w="3175" cap="flat" cmpd="sng" algn="ctr">
            <a:solidFill>
              <a:srgbClr val="002266"/>
            </a:solidFill>
            <a:prstDash val="solid"/>
          </a:ln>
          <a:effectLst/>
        </p:spPr>
        <p:txBody>
          <a:bodyPr lIns="108000" tIns="36000" rIns="0" anchor="ctr"/>
          <a:lstStyle/>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400" b="0" i="0" u="none" strike="noStrike" kern="0" cap="none" spc="0" normalizeH="0" baseline="0" noProof="0">
                <a:ln>
                  <a:noFill/>
                </a:ln>
                <a:solidFill>
                  <a:srgbClr val="57585A"/>
                </a:solidFill>
                <a:effectLst/>
                <a:uLnTx/>
                <a:uFillTx/>
                <a:cs typeface="Calibri" panose="020F0502020204030204" pitchFamily="34" charset="0"/>
              </a:rPr>
              <a:t>Identification des impacts métiers du projet et leur degré d’importance.</a:t>
            </a:r>
          </a:p>
        </p:txBody>
      </p:sp>
      <p:grpSp>
        <p:nvGrpSpPr>
          <p:cNvPr id="32" name="Groupe 31">
            <a:extLst>
              <a:ext uri="{FF2B5EF4-FFF2-40B4-BE49-F238E27FC236}">
                <a16:creationId xmlns:a16="http://schemas.microsoft.com/office/drawing/2014/main" id="{2537759E-A50F-43B4-A5E6-2A67AC821302}"/>
              </a:ext>
            </a:extLst>
          </p:cNvPr>
          <p:cNvGrpSpPr/>
          <p:nvPr/>
        </p:nvGrpSpPr>
        <p:grpSpPr>
          <a:xfrm>
            <a:off x="4161595" y="4673241"/>
            <a:ext cx="252669" cy="603489"/>
            <a:chOff x="4687197" y="3119712"/>
            <a:chExt cx="281501" cy="1285875"/>
          </a:xfrm>
          <a:solidFill>
            <a:srgbClr val="F29400"/>
          </a:solidFill>
        </p:grpSpPr>
        <p:cxnSp>
          <p:nvCxnSpPr>
            <p:cNvPr id="33" name="Connecteur droit 18">
              <a:extLst>
                <a:ext uri="{FF2B5EF4-FFF2-40B4-BE49-F238E27FC236}">
                  <a16:creationId xmlns:a16="http://schemas.microsoft.com/office/drawing/2014/main" id="{A423ACE0-5464-494C-9691-17082389ED54}"/>
                </a:ext>
              </a:extLst>
            </p:cNvPr>
            <p:cNvCxnSpPr>
              <a:cxnSpLocks noChangeShapeType="1"/>
            </p:cNvCxnSpPr>
            <p:nvPr/>
          </p:nvCxnSpPr>
          <p:spPr bwMode="auto">
            <a:xfrm>
              <a:off x="4687197" y="3119712"/>
              <a:ext cx="0" cy="1285875"/>
            </a:xfrm>
            <a:prstGeom prst="line">
              <a:avLst/>
            </a:prstGeom>
            <a:grpFill/>
            <a:ln w="3175" algn="ctr">
              <a:solidFill>
                <a:srgbClr val="F29400"/>
              </a:solidFill>
              <a:round/>
              <a:headEnd/>
              <a:tailEnd/>
            </a:ln>
          </p:spPr>
        </p:cxnSp>
        <p:sp>
          <p:nvSpPr>
            <p:cNvPr id="34" name="Triangle isocèle 33">
              <a:extLst>
                <a:ext uri="{FF2B5EF4-FFF2-40B4-BE49-F238E27FC236}">
                  <a16:creationId xmlns:a16="http://schemas.microsoft.com/office/drawing/2014/main" id="{7766C1D2-D82E-4379-AAE7-599CC6AF3F3D}"/>
                </a:ext>
              </a:extLst>
            </p:cNvPr>
            <p:cNvSpPr/>
            <p:nvPr/>
          </p:nvSpPr>
          <p:spPr bwMode="auto">
            <a:xfrm rot="5400000">
              <a:off x="4647767" y="3621899"/>
              <a:ext cx="360362" cy="281500"/>
            </a:xfrm>
            <a:prstGeom prst="triangle">
              <a:avLst/>
            </a:prstGeom>
            <a:grpFill/>
            <a:ln w="3175" cap="flat" cmpd="sng" algn="ctr">
              <a:solidFill>
                <a:srgbClr val="F29400"/>
              </a:solidFill>
              <a:prstDash val="solid"/>
            </a:ln>
            <a:effectLst/>
          </p:spPr>
          <p:txBody>
            <a:bodyPr lIns="0" tIns="36000" rIns="0" bIns="0" anchor="ctr"/>
            <a:lstStyle/>
            <a:p>
              <a:pPr algn="ctr">
                <a:lnSpc>
                  <a:spcPts val="1100"/>
                </a:lnSpc>
                <a:defRPr/>
              </a:pPr>
              <a:endParaRPr lang="fr-FR" sz="1600" kern="0">
                <a:solidFill>
                  <a:prstClr val="white"/>
                </a:solidFill>
                <a:cs typeface="Calibri" panose="020F0502020204030204" pitchFamily="34" charset="0"/>
              </a:endParaRPr>
            </a:p>
          </p:txBody>
        </p:sp>
      </p:grpSp>
      <p:grpSp>
        <p:nvGrpSpPr>
          <p:cNvPr id="35" name="Groupe 34">
            <a:extLst>
              <a:ext uri="{FF2B5EF4-FFF2-40B4-BE49-F238E27FC236}">
                <a16:creationId xmlns:a16="http://schemas.microsoft.com/office/drawing/2014/main" id="{72120821-0003-4F6E-AF17-E4920F9BFB80}"/>
              </a:ext>
            </a:extLst>
          </p:cNvPr>
          <p:cNvGrpSpPr/>
          <p:nvPr/>
        </p:nvGrpSpPr>
        <p:grpSpPr>
          <a:xfrm>
            <a:off x="4161595" y="5555041"/>
            <a:ext cx="252669" cy="603489"/>
            <a:chOff x="4687197" y="3119712"/>
            <a:chExt cx="281501" cy="1285875"/>
          </a:xfrm>
          <a:solidFill>
            <a:srgbClr val="F29400"/>
          </a:solidFill>
        </p:grpSpPr>
        <p:cxnSp>
          <p:nvCxnSpPr>
            <p:cNvPr id="36" name="Connecteur droit 18">
              <a:extLst>
                <a:ext uri="{FF2B5EF4-FFF2-40B4-BE49-F238E27FC236}">
                  <a16:creationId xmlns:a16="http://schemas.microsoft.com/office/drawing/2014/main" id="{235F5DD7-12D8-4C76-9AFA-B285256F1A14}"/>
                </a:ext>
              </a:extLst>
            </p:cNvPr>
            <p:cNvCxnSpPr>
              <a:cxnSpLocks noChangeShapeType="1"/>
            </p:cNvCxnSpPr>
            <p:nvPr/>
          </p:nvCxnSpPr>
          <p:spPr bwMode="auto">
            <a:xfrm>
              <a:off x="4687197" y="3119712"/>
              <a:ext cx="0" cy="1285875"/>
            </a:xfrm>
            <a:prstGeom prst="line">
              <a:avLst/>
            </a:prstGeom>
            <a:grpFill/>
            <a:ln w="3175" algn="ctr">
              <a:solidFill>
                <a:srgbClr val="F29400"/>
              </a:solidFill>
              <a:round/>
              <a:headEnd/>
              <a:tailEnd/>
            </a:ln>
          </p:spPr>
        </p:cxnSp>
        <p:sp>
          <p:nvSpPr>
            <p:cNvPr id="37" name="Triangle isocèle 36">
              <a:extLst>
                <a:ext uri="{FF2B5EF4-FFF2-40B4-BE49-F238E27FC236}">
                  <a16:creationId xmlns:a16="http://schemas.microsoft.com/office/drawing/2014/main" id="{F1A438DC-56B4-4B21-BB71-17D0F242CCBC}"/>
                </a:ext>
              </a:extLst>
            </p:cNvPr>
            <p:cNvSpPr/>
            <p:nvPr/>
          </p:nvSpPr>
          <p:spPr bwMode="auto">
            <a:xfrm rot="5400000">
              <a:off x="4647767" y="3621899"/>
              <a:ext cx="360362" cy="281500"/>
            </a:xfrm>
            <a:prstGeom prst="triangle">
              <a:avLst/>
            </a:prstGeom>
            <a:grpFill/>
            <a:ln w="3175" cap="flat" cmpd="sng" algn="ctr">
              <a:solidFill>
                <a:srgbClr val="F29400"/>
              </a:solidFill>
              <a:prstDash val="solid"/>
            </a:ln>
            <a:effectLst/>
          </p:spPr>
          <p:txBody>
            <a:bodyPr lIns="0" tIns="36000" rIns="0" bIns="0" anchor="ctr"/>
            <a:lstStyle/>
            <a:p>
              <a:pPr algn="ctr">
                <a:lnSpc>
                  <a:spcPts val="1100"/>
                </a:lnSpc>
                <a:defRPr/>
              </a:pPr>
              <a:endParaRPr lang="fr-FR" sz="1600" kern="0">
                <a:solidFill>
                  <a:prstClr val="white"/>
                </a:solidFill>
                <a:cs typeface="Calibri" panose="020F0502020204030204" pitchFamily="34" charset="0"/>
              </a:endParaRPr>
            </a:p>
          </p:txBody>
        </p:sp>
      </p:grpSp>
      <p:pic>
        <p:nvPicPr>
          <p:cNvPr id="38" name="Graphique 37" descr="Utilisateur">
            <a:extLst>
              <a:ext uri="{FF2B5EF4-FFF2-40B4-BE49-F238E27FC236}">
                <a16:creationId xmlns:a16="http://schemas.microsoft.com/office/drawing/2014/main" id="{D4EF3B2F-9E75-431A-BC78-4864528EDDD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0929" y="5764417"/>
            <a:ext cx="315480" cy="315480"/>
          </a:xfrm>
          <a:prstGeom prst="rect">
            <a:avLst/>
          </a:prstGeom>
        </p:spPr>
      </p:pic>
      <p:pic>
        <p:nvPicPr>
          <p:cNvPr id="39" name="Graphique 38" descr="Utilisateur">
            <a:extLst>
              <a:ext uri="{FF2B5EF4-FFF2-40B4-BE49-F238E27FC236}">
                <a16:creationId xmlns:a16="http://schemas.microsoft.com/office/drawing/2014/main" id="{E8C532C8-DD9F-4F4F-B0AD-24D9F1DEF37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84037" y="4837915"/>
            <a:ext cx="315480" cy="315480"/>
          </a:xfrm>
          <a:prstGeom prst="rect">
            <a:avLst/>
          </a:prstGeom>
        </p:spPr>
      </p:pic>
      <p:pic>
        <p:nvPicPr>
          <p:cNvPr id="40" name="Graphique 39" descr="Utilisateur">
            <a:extLst>
              <a:ext uri="{FF2B5EF4-FFF2-40B4-BE49-F238E27FC236}">
                <a16:creationId xmlns:a16="http://schemas.microsoft.com/office/drawing/2014/main" id="{5661675E-762E-4543-99E9-62F9792D207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1173" y="4837915"/>
            <a:ext cx="315480" cy="315480"/>
          </a:xfrm>
          <a:prstGeom prst="rect">
            <a:avLst/>
          </a:prstGeom>
        </p:spPr>
      </p:pic>
      <p:pic>
        <p:nvPicPr>
          <p:cNvPr id="41" name="Graphique 40" descr="Utilisateur">
            <a:extLst>
              <a:ext uri="{FF2B5EF4-FFF2-40B4-BE49-F238E27FC236}">
                <a16:creationId xmlns:a16="http://schemas.microsoft.com/office/drawing/2014/main" id="{D3E2645F-E27B-421F-8579-6B4BE753246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2871" y="2916258"/>
            <a:ext cx="315480" cy="315480"/>
          </a:xfrm>
          <a:prstGeom prst="rect">
            <a:avLst/>
          </a:prstGeom>
        </p:spPr>
      </p:pic>
      <p:pic>
        <p:nvPicPr>
          <p:cNvPr id="42" name="Graphique 41" descr="Utilisateur">
            <a:extLst>
              <a:ext uri="{FF2B5EF4-FFF2-40B4-BE49-F238E27FC236}">
                <a16:creationId xmlns:a16="http://schemas.microsoft.com/office/drawing/2014/main" id="{9311CE24-ED42-4079-B6E8-C8ED2A656BD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74435" y="5764417"/>
            <a:ext cx="315480" cy="315480"/>
          </a:xfrm>
          <a:prstGeom prst="rect">
            <a:avLst/>
          </a:prstGeom>
        </p:spPr>
      </p:pic>
      <p:sp>
        <p:nvSpPr>
          <p:cNvPr id="43" name="Rounded Rectangle 14">
            <a:extLst>
              <a:ext uri="{FF2B5EF4-FFF2-40B4-BE49-F238E27FC236}">
                <a16:creationId xmlns:a16="http://schemas.microsoft.com/office/drawing/2014/main" id="{13BF0F7C-F621-4E44-A133-3B960F5BAD22}"/>
              </a:ext>
            </a:extLst>
          </p:cNvPr>
          <p:cNvSpPr/>
          <p:nvPr/>
        </p:nvSpPr>
        <p:spPr>
          <a:xfrm>
            <a:off x="7976466" y="840925"/>
            <a:ext cx="916296" cy="447472"/>
          </a:xfrm>
          <a:prstGeom prst="roundRect">
            <a:avLst>
              <a:gd name="adj" fmla="val 6292"/>
            </a:avLst>
          </a:prstGeom>
          <a:noFill/>
          <a:ln>
            <a:noFill/>
          </a:ln>
          <a:effectLst/>
        </p:spPr>
        <p:txBody>
          <a:bodyPr lIns="36000" tIns="36000" rIns="0" bIns="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70AD47"/>
                </a:solidFill>
                <a:effectLst/>
                <a:uLnTx/>
                <a:uFillTx/>
              </a:rPr>
              <a:t>Consultant MOA</a:t>
            </a:r>
          </a:p>
        </p:txBody>
      </p:sp>
      <p:grpSp>
        <p:nvGrpSpPr>
          <p:cNvPr id="44" name="Groupe 43">
            <a:extLst>
              <a:ext uri="{FF2B5EF4-FFF2-40B4-BE49-F238E27FC236}">
                <a16:creationId xmlns:a16="http://schemas.microsoft.com/office/drawing/2014/main" id="{943D06E9-B5CC-488C-ABB4-FEC23D5D09F6}"/>
              </a:ext>
            </a:extLst>
          </p:cNvPr>
          <p:cNvGrpSpPr/>
          <p:nvPr/>
        </p:nvGrpSpPr>
        <p:grpSpPr>
          <a:xfrm>
            <a:off x="4906356" y="855116"/>
            <a:ext cx="1479517" cy="461665"/>
            <a:chOff x="6599184" y="1488508"/>
            <a:chExt cx="1479517" cy="461665"/>
          </a:xfrm>
        </p:grpSpPr>
        <p:sp>
          <p:nvSpPr>
            <p:cNvPr id="45" name="ZoneTexte 44">
              <a:extLst>
                <a:ext uri="{FF2B5EF4-FFF2-40B4-BE49-F238E27FC236}">
                  <a16:creationId xmlns:a16="http://schemas.microsoft.com/office/drawing/2014/main" id="{A2ADE519-F0B6-4E1F-8DCA-EC874EA1938A}"/>
                </a:ext>
              </a:extLst>
            </p:cNvPr>
            <p:cNvSpPr txBox="1"/>
            <p:nvPr/>
          </p:nvSpPr>
          <p:spPr>
            <a:xfrm>
              <a:off x="6771826" y="1488508"/>
              <a:ext cx="1306875" cy="461665"/>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ED7D31"/>
                  </a:solidFill>
                  <a:effectLst/>
                  <a:uLnTx/>
                  <a:uFillTx/>
                </a:rPr>
                <a:t>Responsabilité MOA </a:t>
              </a:r>
            </a:p>
          </p:txBody>
        </p:sp>
        <p:pic>
          <p:nvPicPr>
            <p:cNvPr id="46" name="Graphique 45" descr="Utilisateur">
              <a:extLst>
                <a:ext uri="{FF2B5EF4-FFF2-40B4-BE49-F238E27FC236}">
                  <a16:creationId xmlns:a16="http://schemas.microsoft.com/office/drawing/2014/main" id="{2C95CBF6-6205-4684-8FC6-9887F6C3D03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99184" y="1501888"/>
              <a:ext cx="392330" cy="392330"/>
            </a:xfrm>
            <a:prstGeom prst="rect">
              <a:avLst/>
            </a:prstGeom>
          </p:spPr>
        </p:pic>
      </p:grpSp>
      <p:sp>
        <p:nvSpPr>
          <p:cNvPr id="47" name="Rounded Rectangle 14">
            <a:extLst>
              <a:ext uri="{FF2B5EF4-FFF2-40B4-BE49-F238E27FC236}">
                <a16:creationId xmlns:a16="http://schemas.microsoft.com/office/drawing/2014/main" id="{8BF3A81E-FB47-4B5F-ADD3-9D3F22EC2073}"/>
              </a:ext>
            </a:extLst>
          </p:cNvPr>
          <p:cNvSpPr/>
          <p:nvPr/>
        </p:nvSpPr>
        <p:spPr>
          <a:xfrm>
            <a:off x="9249371" y="840925"/>
            <a:ext cx="1313891" cy="470052"/>
          </a:xfrm>
          <a:prstGeom prst="roundRect">
            <a:avLst>
              <a:gd name="adj" fmla="val 6292"/>
            </a:avLst>
          </a:prstGeom>
          <a:noFill/>
          <a:ln>
            <a:noFill/>
          </a:ln>
          <a:effectLst/>
        </p:spPr>
        <p:txBody>
          <a:bodyPr lIns="36000" tIns="36000" rIns="0" bIns="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4472C4"/>
                </a:solidFill>
                <a:effectLst/>
                <a:uLnTx/>
                <a:uFillTx/>
              </a:rPr>
              <a:t>Coordonnateur SNGR</a:t>
            </a:r>
          </a:p>
        </p:txBody>
      </p:sp>
      <p:grpSp>
        <p:nvGrpSpPr>
          <p:cNvPr id="48" name="Groupe 47">
            <a:extLst>
              <a:ext uri="{FF2B5EF4-FFF2-40B4-BE49-F238E27FC236}">
                <a16:creationId xmlns:a16="http://schemas.microsoft.com/office/drawing/2014/main" id="{267D9AB5-36DA-4D3D-B5DE-EEB801CA433F}"/>
              </a:ext>
            </a:extLst>
          </p:cNvPr>
          <p:cNvGrpSpPr/>
          <p:nvPr/>
        </p:nvGrpSpPr>
        <p:grpSpPr>
          <a:xfrm>
            <a:off x="6278499" y="855116"/>
            <a:ext cx="1306875" cy="392330"/>
            <a:chOff x="6771826" y="1430615"/>
            <a:chExt cx="1306875" cy="392330"/>
          </a:xfrm>
          <a:noFill/>
        </p:grpSpPr>
        <p:sp>
          <p:nvSpPr>
            <p:cNvPr id="49" name="ZoneTexte 48">
              <a:extLst>
                <a:ext uri="{FF2B5EF4-FFF2-40B4-BE49-F238E27FC236}">
                  <a16:creationId xmlns:a16="http://schemas.microsoft.com/office/drawing/2014/main" id="{316C786D-30DF-41BF-9C15-F9A459121214}"/>
                </a:ext>
              </a:extLst>
            </p:cNvPr>
            <p:cNvSpPr txBox="1"/>
            <p:nvPr/>
          </p:nvSpPr>
          <p:spPr>
            <a:xfrm>
              <a:off x="6771826" y="1488508"/>
              <a:ext cx="1306875" cy="276999"/>
            </a:xfrm>
            <a:prstGeom prst="rect">
              <a:avLst/>
            </a:prstGeom>
            <a:grp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FFC000"/>
                  </a:solidFill>
                  <a:effectLst/>
                  <a:uLnTx/>
                  <a:uFillTx/>
                </a:rPr>
                <a:t>MACSSI</a:t>
              </a:r>
            </a:p>
          </p:txBody>
        </p:sp>
        <p:pic>
          <p:nvPicPr>
            <p:cNvPr id="50" name="Graphique 49" descr="Utilisateur">
              <a:extLst>
                <a:ext uri="{FF2B5EF4-FFF2-40B4-BE49-F238E27FC236}">
                  <a16:creationId xmlns:a16="http://schemas.microsoft.com/office/drawing/2014/main" id="{80C5DBB6-7B2A-4C83-ACD0-7BE2824A20F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063908" y="1430615"/>
              <a:ext cx="392330" cy="392330"/>
            </a:xfrm>
            <a:prstGeom prst="rect">
              <a:avLst/>
            </a:prstGeom>
          </p:spPr>
        </p:pic>
      </p:grpSp>
      <p:pic>
        <p:nvPicPr>
          <p:cNvPr id="51" name="Graphique 50" descr="Utilisateur">
            <a:extLst>
              <a:ext uri="{FF2B5EF4-FFF2-40B4-BE49-F238E27FC236}">
                <a16:creationId xmlns:a16="http://schemas.microsoft.com/office/drawing/2014/main" id="{8114ED76-8E46-482D-BA8E-D86310D1BDB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80301" y="874975"/>
            <a:ext cx="392330" cy="392330"/>
          </a:xfrm>
          <a:prstGeom prst="rect">
            <a:avLst/>
          </a:prstGeom>
        </p:spPr>
      </p:pic>
      <p:pic>
        <p:nvPicPr>
          <p:cNvPr id="52" name="Graphique 51" descr="Utilisateur">
            <a:extLst>
              <a:ext uri="{FF2B5EF4-FFF2-40B4-BE49-F238E27FC236}">
                <a16:creationId xmlns:a16="http://schemas.microsoft.com/office/drawing/2014/main" id="{78625C93-F8BF-4EB7-8F36-E9F56F74A8B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140689" y="906920"/>
            <a:ext cx="392329" cy="392329"/>
          </a:xfrm>
          <a:prstGeom prst="rect">
            <a:avLst/>
          </a:prstGeom>
        </p:spPr>
      </p:pic>
    </p:spTree>
    <p:extLst>
      <p:ext uri="{BB962C8B-B14F-4D97-AF65-F5344CB8AC3E}">
        <p14:creationId xmlns:p14="http://schemas.microsoft.com/office/powerpoint/2010/main" val="31425915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D7127D-C9C8-40A4-972C-F1EA01BCE2B5}"/>
              </a:ext>
            </a:extLst>
          </p:cNvPr>
          <p:cNvSpPr>
            <a:spLocks noGrp="1"/>
          </p:cNvSpPr>
          <p:nvPr>
            <p:ph type="title"/>
          </p:nvPr>
        </p:nvSpPr>
        <p:spPr/>
        <p:txBody>
          <a:bodyPr/>
          <a:lstStyle/>
          <a:p>
            <a:r>
              <a:rPr lang="fr-FR"/>
              <a:t>Les exigences : les hiérarchiser, en assurer la traçabilité de bout en bout</a:t>
            </a:r>
          </a:p>
        </p:txBody>
      </p:sp>
      <p:sp>
        <p:nvSpPr>
          <p:cNvPr id="3" name="Espace réservé du numéro de diapositive 2">
            <a:extLst>
              <a:ext uri="{FF2B5EF4-FFF2-40B4-BE49-F238E27FC236}">
                <a16:creationId xmlns:a16="http://schemas.microsoft.com/office/drawing/2014/main" id="{27803430-437D-4768-B4BE-FF0D09205E5A}"/>
              </a:ext>
            </a:extLst>
          </p:cNvPr>
          <p:cNvSpPr>
            <a:spLocks noGrp="1"/>
          </p:cNvSpPr>
          <p:nvPr>
            <p:ph type="sldNum" sz="quarter" idx="12"/>
          </p:nvPr>
        </p:nvSpPr>
        <p:spPr/>
        <p:txBody>
          <a:bodyPr/>
          <a:lstStyle/>
          <a:p>
            <a:fld id="{33D6E5A2-EC83-451F-A719-9AC1370DD5CF}" type="slidenum">
              <a:rPr lang="fr-FR" smtClean="0"/>
              <a:pPr/>
              <a:t>17</a:t>
            </a:fld>
            <a:endParaRPr kumimoji="0" lang="fr-FR"/>
          </a:p>
        </p:txBody>
      </p:sp>
      <p:sp>
        <p:nvSpPr>
          <p:cNvPr id="4" name="Pentagone 10">
            <a:extLst>
              <a:ext uri="{FF2B5EF4-FFF2-40B4-BE49-F238E27FC236}">
                <a16:creationId xmlns:a16="http://schemas.microsoft.com/office/drawing/2014/main" id="{45555BE4-23C1-458C-B1DE-D64CB743BF71}"/>
              </a:ext>
            </a:extLst>
          </p:cNvPr>
          <p:cNvSpPr/>
          <p:nvPr/>
        </p:nvSpPr>
        <p:spPr>
          <a:xfrm>
            <a:off x="1422352" y="5660240"/>
            <a:ext cx="8255000" cy="346075"/>
          </a:xfrm>
          <a:prstGeom prst="homePlate">
            <a:avLst/>
          </a:prstGeom>
          <a:solidFill>
            <a:sysClr val="window" lastClr="FFFFFF">
              <a:lumMod val="50000"/>
            </a:sysClr>
          </a:solidFill>
          <a:ln w="19050" cap="flat" cmpd="sng" algn="ctr">
            <a:solidFill>
              <a:sysClr val="window" lastClr="FFFFFF"/>
            </a:solidFill>
            <a:prstDash val="solid"/>
            <a:miter lim="800000"/>
          </a:ln>
          <a:effectLst/>
        </p:spPr>
        <p:txBody>
          <a:bodyPr anchor="ctr"/>
          <a:lstStyle/>
          <a:p>
            <a:pPr algn="ctr">
              <a:defRPr/>
            </a:pPr>
            <a:r>
              <a:rPr lang="fr-FR" sz="2400" kern="0">
                <a:solidFill>
                  <a:prstClr val="white"/>
                </a:solidFill>
                <a:cs typeface="Calibri" panose="020F0502020204030204" pitchFamily="34" charset="0"/>
              </a:rPr>
              <a:t>Pilotage</a:t>
            </a:r>
          </a:p>
        </p:txBody>
      </p:sp>
      <p:sp>
        <p:nvSpPr>
          <p:cNvPr id="5" name="Pentagone 11">
            <a:extLst>
              <a:ext uri="{FF2B5EF4-FFF2-40B4-BE49-F238E27FC236}">
                <a16:creationId xmlns:a16="http://schemas.microsoft.com/office/drawing/2014/main" id="{EC7D36B9-C4FE-44B2-AC50-7A68B6D90EA1}"/>
              </a:ext>
            </a:extLst>
          </p:cNvPr>
          <p:cNvSpPr/>
          <p:nvPr/>
        </p:nvSpPr>
        <p:spPr>
          <a:xfrm>
            <a:off x="1485275" y="1699288"/>
            <a:ext cx="3389312" cy="576262"/>
          </a:xfrm>
          <a:prstGeom prst="homePlate">
            <a:avLst/>
          </a:prstGeom>
          <a:solidFill>
            <a:srgbClr val="F29400"/>
          </a:solidFill>
          <a:ln w="19050" cap="flat" cmpd="sng" algn="ctr">
            <a:solidFill>
              <a:sysClr val="window" lastClr="FFFFFF"/>
            </a:solidFill>
            <a:prstDash val="solid"/>
            <a:miter lim="800000"/>
          </a:ln>
          <a:effectLst/>
        </p:spPr>
        <p:txBody>
          <a:bodyPr anchor="ctr"/>
          <a:lstStyle/>
          <a:p>
            <a:pPr algn="ctr">
              <a:defRPr/>
            </a:pPr>
            <a:r>
              <a:rPr lang="fr-FR" sz="2000" kern="0">
                <a:solidFill>
                  <a:prstClr val="white"/>
                </a:solidFill>
                <a:cs typeface="Calibri" panose="020F0502020204030204" pitchFamily="34" charset="0"/>
              </a:rPr>
              <a:t>Préparation</a:t>
            </a:r>
          </a:p>
        </p:txBody>
      </p:sp>
      <p:sp>
        <p:nvSpPr>
          <p:cNvPr id="6" name="Chevron 12">
            <a:extLst>
              <a:ext uri="{FF2B5EF4-FFF2-40B4-BE49-F238E27FC236}">
                <a16:creationId xmlns:a16="http://schemas.microsoft.com/office/drawing/2014/main" id="{A1568E04-DFAF-4BCE-9183-D67033116FCC}"/>
              </a:ext>
            </a:extLst>
          </p:cNvPr>
          <p:cNvSpPr/>
          <p:nvPr/>
        </p:nvSpPr>
        <p:spPr>
          <a:xfrm>
            <a:off x="4698376" y="1700876"/>
            <a:ext cx="2625725" cy="576263"/>
          </a:xfrm>
          <a:prstGeom prst="chevron">
            <a:avLst/>
          </a:prstGeom>
          <a:solidFill>
            <a:srgbClr val="3AA858"/>
          </a:solidFill>
          <a:ln w="19050" cap="flat" cmpd="sng" algn="ctr">
            <a:solidFill>
              <a:sysClr val="window" lastClr="FFFFFF"/>
            </a:solidFill>
            <a:prstDash val="solid"/>
            <a:miter lim="800000"/>
          </a:ln>
          <a:effectLst/>
        </p:spPr>
        <p:txBody>
          <a:bodyPr anchor="ctr"/>
          <a:lstStyle/>
          <a:p>
            <a:pPr algn="ctr">
              <a:defRPr/>
            </a:pPr>
            <a:r>
              <a:rPr lang="fr-FR" sz="2000" kern="0">
                <a:solidFill>
                  <a:prstClr val="white"/>
                </a:solidFill>
                <a:cs typeface="Calibri" panose="020F0502020204030204" pitchFamily="34" charset="0"/>
              </a:rPr>
              <a:t>Construction</a:t>
            </a:r>
          </a:p>
        </p:txBody>
      </p:sp>
      <p:sp>
        <p:nvSpPr>
          <p:cNvPr id="7" name="Chevron 13">
            <a:extLst>
              <a:ext uri="{FF2B5EF4-FFF2-40B4-BE49-F238E27FC236}">
                <a16:creationId xmlns:a16="http://schemas.microsoft.com/office/drawing/2014/main" id="{0D4012B1-7D5A-45C2-8525-4D79F9F92C38}"/>
              </a:ext>
            </a:extLst>
          </p:cNvPr>
          <p:cNvSpPr/>
          <p:nvPr/>
        </p:nvSpPr>
        <p:spPr>
          <a:xfrm>
            <a:off x="7147888" y="1700876"/>
            <a:ext cx="2627313" cy="576263"/>
          </a:xfrm>
          <a:prstGeom prst="chevron">
            <a:avLst/>
          </a:prstGeom>
          <a:solidFill>
            <a:srgbClr val="0061A3"/>
          </a:solidFill>
          <a:ln w="19050" cap="flat" cmpd="sng" algn="ctr">
            <a:solidFill>
              <a:sysClr val="window" lastClr="FFFFFF"/>
            </a:solidFill>
            <a:prstDash val="solid"/>
            <a:miter lim="800000"/>
          </a:ln>
          <a:effectLst/>
        </p:spPr>
        <p:txBody>
          <a:bodyPr anchor="ctr"/>
          <a:lstStyle/>
          <a:p>
            <a:pPr algn="ctr">
              <a:defRPr/>
            </a:pPr>
            <a:r>
              <a:rPr lang="fr-FR" sz="2000" kern="0">
                <a:solidFill>
                  <a:prstClr val="white"/>
                </a:solidFill>
                <a:cs typeface="Calibri" panose="020F0502020204030204" pitchFamily="34" charset="0"/>
              </a:rPr>
              <a:t>Mise en œuvre</a:t>
            </a:r>
          </a:p>
        </p:txBody>
      </p:sp>
      <p:sp>
        <p:nvSpPr>
          <p:cNvPr id="8" name="Ellipse 7">
            <a:extLst>
              <a:ext uri="{FF2B5EF4-FFF2-40B4-BE49-F238E27FC236}">
                <a16:creationId xmlns:a16="http://schemas.microsoft.com/office/drawing/2014/main" id="{7B32BE8D-D133-48FB-AA70-B26A9DD4BCA8}"/>
              </a:ext>
            </a:extLst>
          </p:cNvPr>
          <p:cNvSpPr/>
          <p:nvPr/>
        </p:nvSpPr>
        <p:spPr>
          <a:xfrm>
            <a:off x="3277596" y="1284356"/>
            <a:ext cx="474404" cy="515805"/>
          </a:xfrm>
          <a:prstGeom prst="ellipse">
            <a:avLst/>
          </a:prstGeom>
          <a:solidFill>
            <a:srgbClr val="ED7D31"/>
          </a:solidFill>
          <a:ln w="127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000" b="0" i="0" u="none" strike="noStrike" kern="0" cap="none" spc="0" normalizeH="0" baseline="0" noProof="0">
                <a:ln>
                  <a:noFill/>
                </a:ln>
                <a:solidFill>
                  <a:prstClr val="white"/>
                </a:solidFill>
                <a:effectLst/>
                <a:uLnTx/>
                <a:uFillTx/>
                <a:cs typeface="Calibri" panose="020F0502020204030204" pitchFamily="34" charset="0"/>
              </a:rPr>
              <a:t>1</a:t>
            </a:r>
            <a:endParaRPr kumimoji="0" lang="fr-FR" sz="3600" b="1" i="0" u="none" strike="noStrike" kern="0" cap="none" spc="0" normalizeH="0" baseline="0" noProof="0">
              <a:ln w="18000">
                <a:solidFill>
                  <a:srgbClr val="FF9900">
                    <a:satMod val="140000"/>
                  </a:srgbClr>
                </a:solidFill>
                <a:prstDash val="solid"/>
                <a:miter lim="800000"/>
              </a:ln>
              <a:solidFill>
                <a:prstClr val="white"/>
              </a:solidFill>
              <a:effectLst>
                <a:outerShdw blurRad="25500" dist="23000" dir="7020000" algn="tl">
                  <a:srgbClr val="000000">
                    <a:alpha val="50000"/>
                  </a:srgbClr>
                </a:outerShdw>
              </a:effectLst>
              <a:uLnTx/>
              <a:uFillTx/>
            </a:endParaRPr>
          </a:p>
        </p:txBody>
      </p:sp>
      <p:sp>
        <p:nvSpPr>
          <p:cNvPr id="9" name="Ellipse 8">
            <a:extLst>
              <a:ext uri="{FF2B5EF4-FFF2-40B4-BE49-F238E27FC236}">
                <a16:creationId xmlns:a16="http://schemas.microsoft.com/office/drawing/2014/main" id="{4B88FD04-7671-4D03-B8CC-8A43366B001E}"/>
              </a:ext>
            </a:extLst>
          </p:cNvPr>
          <p:cNvSpPr/>
          <p:nvPr/>
        </p:nvSpPr>
        <p:spPr>
          <a:xfrm>
            <a:off x="5758524" y="1278588"/>
            <a:ext cx="474404" cy="515805"/>
          </a:xfrm>
          <a:prstGeom prst="ellipse">
            <a:avLst/>
          </a:prstGeom>
          <a:solidFill>
            <a:srgbClr val="3AA858"/>
          </a:solidFill>
          <a:ln w="127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000" b="0" i="0" u="none" strike="noStrike" kern="0" cap="none" spc="0" normalizeH="0" baseline="0" noProof="0">
                <a:ln>
                  <a:noFill/>
                </a:ln>
                <a:solidFill>
                  <a:prstClr val="white"/>
                </a:solidFill>
                <a:effectLst/>
                <a:uLnTx/>
                <a:uFillTx/>
                <a:cs typeface="Calibri" panose="020F0502020204030204" pitchFamily="34" charset="0"/>
              </a:rPr>
              <a:t>2</a:t>
            </a:r>
            <a:endParaRPr kumimoji="0" lang="fr-FR" sz="3600" b="1" i="0" u="none" strike="noStrike" kern="0" cap="none" spc="0" normalizeH="0" baseline="0" noProof="0">
              <a:ln w="18000">
                <a:solidFill>
                  <a:srgbClr val="FF9900">
                    <a:satMod val="140000"/>
                  </a:srgbClr>
                </a:solidFill>
                <a:prstDash val="solid"/>
                <a:miter lim="800000"/>
              </a:ln>
              <a:solidFill>
                <a:prstClr val="white"/>
              </a:solidFill>
              <a:effectLst>
                <a:outerShdw blurRad="25500" dist="23000" dir="7020000" algn="tl">
                  <a:srgbClr val="000000">
                    <a:alpha val="50000"/>
                  </a:srgbClr>
                </a:outerShdw>
              </a:effectLst>
              <a:uLnTx/>
              <a:uFillTx/>
            </a:endParaRPr>
          </a:p>
        </p:txBody>
      </p:sp>
      <p:sp>
        <p:nvSpPr>
          <p:cNvPr id="10" name="Ellipse 9">
            <a:extLst>
              <a:ext uri="{FF2B5EF4-FFF2-40B4-BE49-F238E27FC236}">
                <a16:creationId xmlns:a16="http://schemas.microsoft.com/office/drawing/2014/main" id="{4A41CF30-9EFF-4B9A-A1E2-D31DAC8894D6}"/>
              </a:ext>
            </a:extLst>
          </p:cNvPr>
          <p:cNvSpPr/>
          <p:nvPr/>
        </p:nvSpPr>
        <p:spPr>
          <a:xfrm>
            <a:off x="8122864" y="1267052"/>
            <a:ext cx="474404" cy="515805"/>
          </a:xfrm>
          <a:prstGeom prst="ellipse">
            <a:avLst/>
          </a:prstGeom>
          <a:solidFill>
            <a:srgbClr val="0061A3"/>
          </a:solidFill>
          <a:ln w="127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000" b="0" i="0" u="none" strike="noStrike" kern="0" cap="none" spc="0" normalizeH="0" baseline="0" noProof="0">
                <a:ln>
                  <a:noFill/>
                </a:ln>
                <a:solidFill>
                  <a:prstClr val="white"/>
                </a:solidFill>
                <a:effectLst/>
                <a:uLnTx/>
                <a:uFillTx/>
                <a:cs typeface="Calibri" panose="020F0502020204030204" pitchFamily="34" charset="0"/>
              </a:rPr>
              <a:t>3</a:t>
            </a:r>
            <a:endParaRPr kumimoji="0" lang="fr-FR" sz="3600" b="1" i="0" u="none" strike="noStrike" kern="0" cap="none" spc="0" normalizeH="0" baseline="0" noProof="0">
              <a:ln w="18000">
                <a:solidFill>
                  <a:srgbClr val="FF9900">
                    <a:satMod val="140000"/>
                  </a:srgbClr>
                </a:solidFill>
                <a:prstDash val="solid"/>
                <a:miter lim="800000"/>
              </a:ln>
              <a:solidFill>
                <a:prstClr val="white"/>
              </a:solidFill>
              <a:effectLst>
                <a:outerShdw blurRad="25500" dist="23000" dir="7020000" algn="tl">
                  <a:srgbClr val="000000">
                    <a:alpha val="50000"/>
                  </a:srgbClr>
                </a:outerShdw>
              </a:effectLst>
              <a:uLnTx/>
              <a:uFillTx/>
            </a:endParaRPr>
          </a:p>
        </p:txBody>
      </p:sp>
      <p:sp>
        <p:nvSpPr>
          <p:cNvPr id="11" name="Chevron 30">
            <a:extLst>
              <a:ext uri="{FF2B5EF4-FFF2-40B4-BE49-F238E27FC236}">
                <a16:creationId xmlns:a16="http://schemas.microsoft.com/office/drawing/2014/main" id="{964C089F-97EF-4B86-9694-20B6EF5346DD}"/>
              </a:ext>
            </a:extLst>
          </p:cNvPr>
          <p:cNvSpPr/>
          <p:nvPr/>
        </p:nvSpPr>
        <p:spPr>
          <a:xfrm>
            <a:off x="4752030" y="3476591"/>
            <a:ext cx="288925" cy="1972658"/>
          </a:xfrm>
          <a:prstGeom prst="chevron">
            <a:avLst/>
          </a:prstGeom>
          <a:solidFill>
            <a:srgbClr val="F2940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black"/>
              </a:solidFill>
              <a:effectLst/>
              <a:uLnTx/>
              <a:uFillTx/>
              <a:latin typeface="Calibri"/>
              <a:ea typeface="+mn-ea"/>
              <a:cs typeface="+mn-cs"/>
            </a:endParaRPr>
          </a:p>
        </p:txBody>
      </p:sp>
      <p:sp>
        <p:nvSpPr>
          <p:cNvPr id="12" name="Rectangle à coins arrondis 38">
            <a:extLst>
              <a:ext uri="{FF2B5EF4-FFF2-40B4-BE49-F238E27FC236}">
                <a16:creationId xmlns:a16="http://schemas.microsoft.com/office/drawing/2014/main" id="{59AE26F3-6103-4B86-8826-E30D9A24E274}"/>
              </a:ext>
            </a:extLst>
          </p:cNvPr>
          <p:cNvSpPr/>
          <p:nvPr/>
        </p:nvSpPr>
        <p:spPr>
          <a:xfrm>
            <a:off x="5183830" y="3774933"/>
            <a:ext cx="1141412" cy="1208087"/>
          </a:xfrm>
          <a:prstGeom prst="roundRect">
            <a:avLst/>
          </a:prstGeom>
          <a:solidFill>
            <a:srgbClr val="F2940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a:ln>
                  <a:noFill/>
                </a:ln>
                <a:solidFill>
                  <a:prstClr val="white"/>
                </a:solidFill>
                <a:effectLst/>
                <a:uLnTx/>
                <a:uFillTx/>
                <a:latin typeface="Calibri"/>
                <a:ea typeface="+mn-ea"/>
                <a:cs typeface="+mn-cs"/>
              </a:rPr>
              <a:t>Périmètre projet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a:ln>
                  <a:noFill/>
                </a:ln>
                <a:solidFill>
                  <a:prstClr val="white"/>
                </a:solidFill>
                <a:effectLst/>
                <a:uLnTx/>
                <a:uFillTx/>
                <a:latin typeface="Calibri"/>
                <a:ea typeface="+mn-ea"/>
                <a:cs typeface="+mn-cs"/>
              </a:rPr>
              <a:t>hiérarchisé</a:t>
            </a:r>
          </a:p>
        </p:txBody>
      </p:sp>
      <p:sp>
        <p:nvSpPr>
          <p:cNvPr id="13" name="ZoneTexte 40">
            <a:extLst>
              <a:ext uri="{FF2B5EF4-FFF2-40B4-BE49-F238E27FC236}">
                <a16:creationId xmlns:a16="http://schemas.microsoft.com/office/drawing/2014/main" id="{7CBCF944-55BA-4237-BF96-E2C5AE25FD17}"/>
              </a:ext>
            </a:extLst>
          </p:cNvPr>
          <p:cNvSpPr txBox="1">
            <a:spLocks noChangeArrowheads="1"/>
          </p:cNvSpPr>
          <p:nvPr/>
        </p:nvSpPr>
        <p:spPr bwMode="auto">
          <a:xfrm>
            <a:off x="8259550" y="3844164"/>
            <a:ext cx="1654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altLang="fr-FR" sz="1400" b="1" i="0" u="none" strike="noStrike" kern="0" cap="none" spc="0" normalizeH="0" baseline="0" noProof="0">
                <a:ln>
                  <a:noFill/>
                </a:ln>
                <a:solidFill>
                  <a:srgbClr val="00B050"/>
                </a:solidFill>
                <a:effectLst/>
                <a:uLnTx/>
                <a:uFillTx/>
                <a:latin typeface="Calibri" panose="020F0502020204030204" pitchFamily="34" charset="0"/>
              </a:rPr>
              <a:t>Conception</a:t>
            </a:r>
          </a:p>
        </p:txBody>
      </p:sp>
      <p:sp>
        <p:nvSpPr>
          <p:cNvPr id="14" name="ZoneTexte 42">
            <a:extLst>
              <a:ext uri="{FF2B5EF4-FFF2-40B4-BE49-F238E27FC236}">
                <a16:creationId xmlns:a16="http://schemas.microsoft.com/office/drawing/2014/main" id="{E95BF55E-6A9B-480F-A7CE-9663357877D3}"/>
              </a:ext>
            </a:extLst>
          </p:cNvPr>
          <p:cNvSpPr txBox="1">
            <a:spLocks noChangeArrowheads="1"/>
          </p:cNvSpPr>
          <p:nvPr/>
        </p:nvSpPr>
        <p:spPr bwMode="auto">
          <a:xfrm>
            <a:off x="8226212" y="4121976"/>
            <a:ext cx="1654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altLang="fr-FR" sz="1400" b="1" i="0" u="none" strike="noStrike" kern="0" cap="none" spc="0" normalizeH="0" baseline="0" noProof="0">
                <a:ln>
                  <a:noFill/>
                </a:ln>
                <a:solidFill>
                  <a:srgbClr val="00B050"/>
                </a:solidFill>
                <a:effectLst/>
                <a:uLnTx/>
                <a:uFillTx/>
                <a:latin typeface="Calibri" panose="020F0502020204030204" pitchFamily="34" charset="0"/>
              </a:rPr>
              <a:t>Développement</a:t>
            </a:r>
          </a:p>
        </p:txBody>
      </p:sp>
      <p:sp>
        <p:nvSpPr>
          <p:cNvPr id="15" name="ZoneTexte 43">
            <a:extLst>
              <a:ext uri="{FF2B5EF4-FFF2-40B4-BE49-F238E27FC236}">
                <a16:creationId xmlns:a16="http://schemas.microsoft.com/office/drawing/2014/main" id="{CCB2B0E4-C3BF-4189-A677-BF55BF4CFF19}"/>
              </a:ext>
            </a:extLst>
          </p:cNvPr>
          <p:cNvSpPr txBox="1">
            <a:spLocks noChangeArrowheads="1"/>
          </p:cNvSpPr>
          <p:nvPr/>
        </p:nvSpPr>
        <p:spPr bwMode="auto">
          <a:xfrm>
            <a:off x="8259550" y="4395026"/>
            <a:ext cx="1654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altLang="fr-FR" sz="1400" b="1" i="0" u="none" strike="noStrike" kern="0" cap="none" spc="0" normalizeH="0" baseline="0" noProof="0">
                <a:ln>
                  <a:noFill/>
                </a:ln>
                <a:solidFill>
                  <a:srgbClr val="00B050"/>
                </a:solidFill>
                <a:effectLst/>
                <a:uLnTx/>
                <a:uFillTx/>
                <a:latin typeface="Calibri" panose="020F0502020204030204" pitchFamily="34" charset="0"/>
              </a:rPr>
              <a:t>Test SI</a:t>
            </a:r>
          </a:p>
        </p:txBody>
      </p:sp>
      <p:sp>
        <p:nvSpPr>
          <p:cNvPr id="16" name="ZoneTexte 46">
            <a:extLst>
              <a:ext uri="{FF2B5EF4-FFF2-40B4-BE49-F238E27FC236}">
                <a16:creationId xmlns:a16="http://schemas.microsoft.com/office/drawing/2014/main" id="{548E90B0-F4BE-4039-B85A-C8DE9D034A9C}"/>
              </a:ext>
            </a:extLst>
          </p:cNvPr>
          <p:cNvSpPr txBox="1">
            <a:spLocks noChangeArrowheads="1"/>
          </p:cNvSpPr>
          <p:nvPr/>
        </p:nvSpPr>
        <p:spPr bwMode="auto">
          <a:xfrm>
            <a:off x="8251612" y="4658550"/>
            <a:ext cx="165576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altLang="fr-FR" sz="1400" b="1" i="0" u="none" strike="noStrike" kern="0" cap="none" spc="0" normalizeH="0" baseline="0" noProof="0">
                <a:ln>
                  <a:noFill/>
                </a:ln>
                <a:solidFill>
                  <a:srgbClr val="0070C0"/>
                </a:solidFill>
                <a:effectLst/>
                <a:uLnTx/>
                <a:uFillTx/>
                <a:latin typeface="Calibri" panose="020F0502020204030204" pitchFamily="34" charset="0"/>
              </a:rPr>
              <a:t>Recette</a:t>
            </a:r>
          </a:p>
        </p:txBody>
      </p:sp>
      <p:sp>
        <p:nvSpPr>
          <p:cNvPr id="17" name="ZoneTexte 47">
            <a:extLst>
              <a:ext uri="{FF2B5EF4-FFF2-40B4-BE49-F238E27FC236}">
                <a16:creationId xmlns:a16="http://schemas.microsoft.com/office/drawing/2014/main" id="{ACF45CC0-12D3-499E-83EF-C868B06C57AF}"/>
              </a:ext>
            </a:extLst>
          </p:cNvPr>
          <p:cNvSpPr txBox="1">
            <a:spLocks noChangeArrowheads="1"/>
          </p:cNvSpPr>
          <p:nvPr/>
        </p:nvSpPr>
        <p:spPr bwMode="auto">
          <a:xfrm>
            <a:off x="6396589" y="3873368"/>
            <a:ext cx="185502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altLang="fr-FR" sz="1400" b="1" i="0" u="none" strike="noStrike" kern="0" cap="none" spc="0" normalizeH="0" baseline="0" noProof="0">
                <a:ln>
                  <a:noFill/>
                </a:ln>
                <a:solidFill>
                  <a:prstClr val="black"/>
                </a:solidFill>
                <a:effectLst/>
                <a:uLnTx/>
                <a:uFillTx/>
                <a:latin typeface="Calibri" panose="020F0502020204030204" pitchFamily="34" charset="0"/>
              </a:rPr>
              <a:t>Pour les phases projet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altLang="fr-FR" sz="1400" b="1" i="0" u="none" strike="noStrike" kern="0" cap="none" spc="0" normalizeH="0" baseline="0" noProof="0">
                <a:ln>
                  <a:noFill/>
                </a:ln>
                <a:solidFill>
                  <a:prstClr val="black"/>
                </a:solidFill>
                <a:effectLst/>
                <a:uLnTx/>
                <a:uFillTx/>
                <a:latin typeface="Calibri" panose="020F0502020204030204" pitchFamily="34" charset="0"/>
              </a:rPr>
              <a:t>Oriente,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altLang="fr-FR" sz="1400" b="1" i="0" u="none" strike="noStrike" kern="0" cap="none" spc="0" normalizeH="0" baseline="0" noProof="0">
                <a:ln>
                  <a:noFill/>
                </a:ln>
                <a:solidFill>
                  <a:prstClr val="black"/>
                </a:solidFill>
                <a:effectLst/>
                <a:uLnTx/>
                <a:uFillTx/>
                <a:latin typeface="Calibri" panose="020F0502020204030204" pitchFamily="34" charset="0"/>
              </a:rPr>
              <a:t>Facilite,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altLang="fr-FR" sz="1400" b="1" i="0" u="none" strike="noStrike" kern="0" cap="none" spc="0" normalizeH="0" baseline="0" noProof="0">
                <a:ln>
                  <a:noFill/>
                </a:ln>
                <a:solidFill>
                  <a:prstClr val="black"/>
                </a:solidFill>
                <a:effectLst/>
                <a:uLnTx/>
                <a:uFillTx/>
                <a:latin typeface="Calibri" panose="020F0502020204030204" pitchFamily="34" charset="0"/>
              </a:rPr>
              <a:t>Structure </a:t>
            </a:r>
          </a:p>
        </p:txBody>
      </p:sp>
      <p:sp>
        <p:nvSpPr>
          <p:cNvPr id="18" name="Rectangle 50">
            <a:extLst>
              <a:ext uri="{FF2B5EF4-FFF2-40B4-BE49-F238E27FC236}">
                <a16:creationId xmlns:a16="http://schemas.microsoft.com/office/drawing/2014/main" id="{D04ED6DE-33F2-4629-A5A6-BD6D57D71E44}"/>
              </a:ext>
            </a:extLst>
          </p:cNvPr>
          <p:cNvSpPr>
            <a:spLocks noChangeArrowheads="1"/>
          </p:cNvSpPr>
          <p:nvPr/>
        </p:nvSpPr>
        <p:spPr bwMode="auto">
          <a:xfrm>
            <a:off x="4618878" y="5989185"/>
            <a:ext cx="201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altLang="fr-FR" sz="1400" b="1" i="0" u="none" strike="noStrike" kern="0" cap="none" spc="0" normalizeH="0" baseline="0" noProof="0">
                <a:ln>
                  <a:noFill/>
                </a:ln>
                <a:solidFill>
                  <a:srgbClr val="7F7F7F"/>
                </a:solidFill>
                <a:effectLst/>
                <a:uLnTx/>
                <a:uFillTx/>
                <a:latin typeface="Calibri" panose="020F0502020204030204" pitchFamily="34" charset="0"/>
              </a:rPr>
              <a:t>Traçabilité du périmètre</a:t>
            </a:r>
            <a:r>
              <a:rPr kumimoji="0" lang="fr-FR" altLang="fr-FR" sz="1400" b="0" i="0" u="none" strike="noStrike" kern="0" cap="none" spc="0" normalizeH="0" baseline="0" noProof="0">
                <a:ln>
                  <a:noFill/>
                </a:ln>
                <a:solidFill>
                  <a:srgbClr val="000000"/>
                </a:solidFill>
                <a:effectLst/>
                <a:uLnTx/>
                <a:uFillTx/>
                <a:latin typeface="Calibri" panose="020F0502020204030204" pitchFamily="34" charset="0"/>
              </a:rPr>
              <a:t> </a:t>
            </a:r>
          </a:p>
        </p:txBody>
      </p:sp>
      <p:sp>
        <p:nvSpPr>
          <p:cNvPr id="19" name="Arrondir un rectangle avec un coin diagonal 31">
            <a:extLst>
              <a:ext uri="{FF2B5EF4-FFF2-40B4-BE49-F238E27FC236}">
                <a16:creationId xmlns:a16="http://schemas.microsoft.com/office/drawing/2014/main" id="{49C2FE89-8A5E-49D6-AC51-A5B95C1F4DE8}"/>
              </a:ext>
            </a:extLst>
          </p:cNvPr>
          <p:cNvSpPr/>
          <p:nvPr/>
        </p:nvSpPr>
        <p:spPr>
          <a:xfrm>
            <a:off x="1485275" y="2435543"/>
            <a:ext cx="1245125" cy="556318"/>
          </a:xfrm>
          <a:prstGeom prst="round2DiagRect">
            <a:avLst/>
          </a:prstGeom>
          <a:solidFill>
            <a:srgbClr val="F29400"/>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Verdana" panose="020B0604030504040204" pitchFamily="34" charset="0"/>
                <a:cs typeface="Verdana" panose="020B0604030504040204" pitchFamily="34" charset="0"/>
              </a:rPr>
              <a:t>Dossier de cadrage </a:t>
            </a:r>
          </a:p>
        </p:txBody>
      </p:sp>
      <p:sp>
        <p:nvSpPr>
          <p:cNvPr id="20" name="Étoile à 5 branches 33">
            <a:extLst>
              <a:ext uri="{FF2B5EF4-FFF2-40B4-BE49-F238E27FC236}">
                <a16:creationId xmlns:a16="http://schemas.microsoft.com/office/drawing/2014/main" id="{E7741A92-4175-4140-B7B1-49EF24D3BED3}"/>
              </a:ext>
            </a:extLst>
          </p:cNvPr>
          <p:cNvSpPr/>
          <p:nvPr/>
        </p:nvSpPr>
        <p:spPr>
          <a:xfrm>
            <a:off x="1980449" y="3010578"/>
            <a:ext cx="254776" cy="245708"/>
          </a:xfrm>
          <a:prstGeom prst="star5">
            <a:avLst/>
          </a:prstGeom>
          <a:solidFill>
            <a:srgbClr val="F2940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prstClr val="white"/>
              </a:solidFill>
              <a:effectLst/>
              <a:uLnTx/>
              <a:uFillTx/>
              <a:latin typeface="Calibri"/>
              <a:ea typeface="+mn-ea"/>
              <a:cs typeface="+mn-cs"/>
            </a:endParaRPr>
          </a:p>
        </p:txBody>
      </p:sp>
      <p:sp>
        <p:nvSpPr>
          <p:cNvPr id="21" name="Arrondir un rectangle avec un coin diagonal 35">
            <a:extLst>
              <a:ext uri="{FF2B5EF4-FFF2-40B4-BE49-F238E27FC236}">
                <a16:creationId xmlns:a16="http://schemas.microsoft.com/office/drawing/2014/main" id="{2AE7EF65-959D-4B93-B9B8-477E294EA631}"/>
              </a:ext>
            </a:extLst>
          </p:cNvPr>
          <p:cNvSpPr/>
          <p:nvPr/>
        </p:nvSpPr>
        <p:spPr>
          <a:xfrm>
            <a:off x="3223324" y="2435543"/>
            <a:ext cx="1245125" cy="556318"/>
          </a:xfrm>
          <a:prstGeom prst="round2DiagRect">
            <a:avLst/>
          </a:prstGeom>
          <a:solidFill>
            <a:srgbClr val="F29400"/>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Verdana" panose="020B0604030504040204" pitchFamily="34" charset="0"/>
                <a:cs typeface="Verdana" panose="020B0604030504040204" pitchFamily="34" charset="0"/>
              </a:rPr>
              <a:t>Cahier des charges fonctionnel</a:t>
            </a:r>
          </a:p>
        </p:txBody>
      </p:sp>
      <p:sp>
        <p:nvSpPr>
          <p:cNvPr id="22" name="Étoile à 5 branches 36">
            <a:extLst>
              <a:ext uri="{FF2B5EF4-FFF2-40B4-BE49-F238E27FC236}">
                <a16:creationId xmlns:a16="http://schemas.microsoft.com/office/drawing/2014/main" id="{08F0BFE6-F2CD-4B81-B2B5-3066BAD2378D}"/>
              </a:ext>
            </a:extLst>
          </p:cNvPr>
          <p:cNvSpPr/>
          <p:nvPr/>
        </p:nvSpPr>
        <p:spPr>
          <a:xfrm>
            <a:off x="3718498" y="3010578"/>
            <a:ext cx="254776" cy="245708"/>
          </a:xfrm>
          <a:prstGeom prst="star5">
            <a:avLst/>
          </a:prstGeom>
          <a:solidFill>
            <a:srgbClr val="F29400"/>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prstClr val="white"/>
              </a:solidFill>
              <a:effectLst/>
              <a:uLnTx/>
              <a:uFillTx/>
              <a:latin typeface="Calibri"/>
              <a:ea typeface="+mn-ea"/>
              <a:cs typeface="+mn-cs"/>
            </a:endParaRPr>
          </a:p>
        </p:txBody>
      </p:sp>
      <p:sp>
        <p:nvSpPr>
          <p:cNvPr id="23" name="Rectangle 22">
            <a:extLst>
              <a:ext uri="{FF2B5EF4-FFF2-40B4-BE49-F238E27FC236}">
                <a16:creationId xmlns:a16="http://schemas.microsoft.com/office/drawing/2014/main" id="{B038ED0D-1C2A-4260-91B2-085930E86D01}"/>
              </a:ext>
            </a:extLst>
          </p:cNvPr>
          <p:cNvSpPr/>
          <p:nvPr/>
        </p:nvSpPr>
        <p:spPr>
          <a:xfrm>
            <a:off x="1483036" y="3622480"/>
            <a:ext cx="1210033" cy="364385"/>
          </a:xfrm>
          <a:prstGeom prst="rect">
            <a:avLst/>
          </a:prstGeom>
          <a:solidFill>
            <a:srgbClr val="F29400"/>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Verdana" panose="020B0604030504040204" pitchFamily="34" charset="0"/>
                <a:cs typeface="Verdana" panose="020B0604030504040204" pitchFamily="34" charset="0"/>
              </a:rPr>
              <a:t>Macro Exigences</a:t>
            </a:r>
          </a:p>
        </p:txBody>
      </p:sp>
      <p:sp>
        <p:nvSpPr>
          <p:cNvPr id="24" name="Rectangle 23">
            <a:extLst>
              <a:ext uri="{FF2B5EF4-FFF2-40B4-BE49-F238E27FC236}">
                <a16:creationId xmlns:a16="http://schemas.microsoft.com/office/drawing/2014/main" id="{E68693F9-02B2-459B-8574-C9D711A2B7D6}"/>
              </a:ext>
            </a:extLst>
          </p:cNvPr>
          <p:cNvSpPr/>
          <p:nvPr/>
        </p:nvSpPr>
        <p:spPr>
          <a:xfrm>
            <a:off x="1483036" y="4301273"/>
            <a:ext cx="1210033" cy="364385"/>
          </a:xfrm>
          <a:prstGeom prst="rect">
            <a:avLst/>
          </a:prstGeom>
          <a:solidFill>
            <a:srgbClr val="F29400"/>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Verdana" panose="020B0604030504040204" pitchFamily="34" charset="0"/>
                <a:cs typeface="Verdana" panose="020B0604030504040204" pitchFamily="34" charset="0"/>
              </a:rPr>
              <a:t>Macro Exigences</a:t>
            </a:r>
          </a:p>
        </p:txBody>
      </p:sp>
      <p:sp>
        <p:nvSpPr>
          <p:cNvPr id="25" name="Rectangle 24">
            <a:extLst>
              <a:ext uri="{FF2B5EF4-FFF2-40B4-BE49-F238E27FC236}">
                <a16:creationId xmlns:a16="http://schemas.microsoft.com/office/drawing/2014/main" id="{15864879-0644-424C-A1AD-6BEE842969F4}"/>
              </a:ext>
            </a:extLst>
          </p:cNvPr>
          <p:cNvSpPr/>
          <p:nvPr/>
        </p:nvSpPr>
        <p:spPr>
          <a:xfrm>
            <a:off x="1485274" y="5161974"/>
            <a:ext cx="1210033" cy="364385"/>
          </a:xfrm>
          <a:prstGeom prst="rect">
            <a:avLst/>
          </a:prstGeom>
          <a:solidFill>
            <a:srgbClr val="F29400"/>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Verdana" panose="020B0604030504040204" pitchFamily="34" charset="0"/>
                <a:cs typeface="Verdana" panose="020B0604030504040204" pitchFamily="34" charset="0"/>
              </a:rPr>
              <a:t>Macro Exigences</a:t>
            </a:r>
          </a:p>
        </p:txBody>
      </p:sp>
      <p:sp>
        <p:nvSpPr>
          <p:cNvPr id="26" name="Rectangle 25">
            <a:extLst>
              <a:ext uri="{FF2B5EF4-FFF2-40B4-BE49-F238E27FC236}">
                <a16:creationId xmlns:a16="http://schemas.microsoft.com/office/drawing/2014/main" id="{F00B3421-F9DF-4231-957E-2EE06732636C}"/>
              </a:ext>
            </a:extLst>
          </p:cNvPr>
          <p:cNvSpPr/>
          <p:nvPr/>
        </p:nvSpPr>
        <p:spPr>
          <a:xfrm>
            <a:off x="3122597" y="3498665"/>
            <a:ext cx="1420780" cy="221809"/>
          </a:xfrm>
          <a:prstGeom prst="rect">
            <a:avLst/>
          </a:prstGeom>
          <a:solidFill>
            <a:srgbClr val="F29400"/>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a:ln>
                  <a:noFill/>
                </a:ln>
                <a:solidFill>
                  <a:prstClr val="white"/>
                </a:solidFill>
                <a:effectLst/>
                <a:uLnTx/>
                <a:uFillTx/>
                <a:latin typeface="Calibri"/>
                <a:ea typeface="+mn-ea"/>
                <a:cs typeface="+mn-cs"/>
              </a:rPr>
              <a:t>Exigences</a:t>
            </a:r>
          </a:p>
        </p:txBody>
      </p:sp>
      <p:sp>
        <p:nvSpPr>
          <p:cNvPr id="27" name="Rectangle 26">
            <a:extLst>
              <a:ext uri="{FF2B5EF4-FFF2-40B4-BE49-F238E27FC236}">
                <a16:creationId xmlns:a16="http://schemas.microsoft.com/office/drawing/2014/main" id="{74545C72-08DA-4553-88AA-349A24E2EBC3}"/>
              </a:ext>
            </a:extLst>
          </p:cNvPr>
          <p:cNvSpPr/>
          <p:nvPr/>
        </p:nvSpPr>
        <p:spPr>
          <a:xfrm>
            <a:off x="3122597" y="3804673"/>
            <a:ext cx="1420780" cy="221809"/>
          </a:xfrm>
          <a:prstGeom prst="rect">
            <a:avLst/>
          </a:prstGeom>
          <a:solidFill>
            <a:srgbClr val="F29400"/>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a:ln>
                  <a:noFill/>
                </a:ln>
                <a:solidFill>
                  <a:prstClr val="white"/>
                </a:solidFill>
                <a:effectLst/>
                <a:uLnTx/>
                <a:uFillTx/>
                <a:latin typeface="Calibri"/>
                <a:ea typeface="+mn-ea"/>
                <a:cs typeface="+mn-cs"/>
              </a:rPr>
              <a:t>Exigences</a:t>
            </a:r>
          </a:p>
        </p:txBody>
      </p:sp>
      <p:sp>
        <p:nvSpPr>
          <p:cNvPr id="28" name="Rectangle 27">
            <a:extLst>
              <a:ext uri="{FF2B5EF4-FFF2-40B4-BE49-F238E27FC236}">
                <a16:creationId xmlns:a16="http://schemas.microsoft.com/office/drawing/2014/main" id="{083F28A1-AADD-4FF0-B6F1-F951D890C18A}"/>
              </a:ext>
            </a:extLst>
          </p:cNvPr>
          <p:cNvSpPr/>
          <p:nvPr/>
        </p:nvSpPr>
        <p:spPr>
          <a:xfrm>
            <a:off x="3122597" y="4098769"/>
            <a:ext cx="1420780" cy="221809"/>
          </a:xfrm>
          <a:prstGeom prst="rect">
            <a:avLst/>
          </a:prstGeom>
          <a:solidFill>
            <a:srgbClr val="F29400"/>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a:ln>
                  <a:noFill/>
                </a:ln>
                <a:solidFill>
                  <a:prstClr val="white"/>
                </a:solidFill>
                <a:effectLst/>
                <a:uLnTx/>
                <a:uFillTx/>
                <a:latin typeface="Calibri"/>
                <a:ea typeface="+mn-ea"/>
                <a:cs typeface="+mn-cs"/>
              </a:rPr>
              <a:t>Exigences</a:t>
            </a:r>
          </a:p>
        </p:txBody>
      </p:sp>
      <p:sp>
        <p:nvSpPr>
          <p:cNvPr id="29" name="Rectangle 28">
            <a:extLst>
              <a:ext uri="{FF2B5EF4-FFF2-40B4-BE49-F238E27FC236}">
                <a16:creationId xmlns:a16="http://schemas.microsoft.com/office/drawing/2014/main" id="{735C2B81-CCD3-43E0-8ED3-9D512E9296B0}"/>
              </a:ext>
            </a:extLst>
          </p:cNvPr>
          <p:cNvSpPr/>
          <p:nvPr/>
        </p:nvSpPr>
        <p:spPr>
          <a:xfrm>
            <a:off x="3122597" y="4387719"/>
            <a:ext cx="1420780" cy="221809"/>
          </a:xfrm>
          <a:prstGeom prst="rect">
            <a:avLst/>
          </a:prstGeom>
          <a:solidFill>
            <a:srgbClr val="F29400"/>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a:ln>
                  <a:noFill/>
                </a:ln>
                <a:solidFill>
                  <a:prstClr val="white"/>
                </a:solidFill>
                <a:effectLst/>
                <a:uLnTx/>
                <a:uFillTx/>
                <a:latin typeface="Calibri"/>
                <a:ea typeface="+mn-ea"/>
                <a:cs typeface="+mn-cs"/>
              </a:rPr>
              <a:t>Exigences</a:t>
            </a:r>
          </a:p>
        </p:txBody>
      </p:sp>
      <p:sp>
        <p:nvSpPr>
          <p:cNvPr id="30" name="Rectangle 29">
            <a:extLst>
              <a:ext uri="{FF2B5EF4-FFF2-40B4-BE49-F238E27FC236}">
                <a16:creationId xmlns:a16="http://schemas.microsoft.com/office/drawing/2014/main" id="{567DD66F-24FF-41BA-8159-7F53499C250E}"/>
              </a:ext>
            </a:extLst>
          </p:cNvPr>
          <p:cNvSpPr/>
          <p:nvPr/>
        </p:nvSpPr>
        <p:spPr>
          <a:xfrm>
            <a:off x="3122597" y="4701155"/>
            <a:ext cx="1420780" cy="221809"/>
          </a:xfrm>
          <a:prstGeom prst="rect">
            <a:avLst/>
          </a:prstGeom>
          <a:solidFill>
            <a:srgbClr val="F29400"/>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a:ln>
                  <a:noFill/>
                </a:ln>
                <a:solidFill>
                  <a:prstClr val="white"/>
                </a:solidFill>
                <a:effectLst/>
                <a:uLnTx/>
                <a:uFillTx/>
                <a:latin typeface="Calibri"/>
                <a:ea typeface="+mn-ea"/>
                <a:cs typeface="+mn-cs"/>
              </a:rPr>
              <a:t>Exigences</a:t>
            </a:r>
          </a:p>
        </p:txBody>
      </p:sp>
      <p:sp>
        <p:nvSpPr>
          <p:cNvPr id="31" name="Accolade ouvrante 30">
            <a:extLst>
              <a:ext uri="{FF2B5EF4-FFF2-40B4-BE49-F238E27FC236}">
                <a16:creationId xmlns:a16="http://schemas.microsoft.com/office/drawing/2014/main" id="{B9344493-AB13-4262-807B-4A7D03F3FF59}"/>
              </a:ext>
            </a:extLst>
          </p:cNvPr>
          <p:cNvSpPr/>
          <p:nvPr/>
        </p:nvSpPr>
        <p:spPr>
          <a:xfrm>
            <a:off x="2841346" y="3498665"/>
            <a:ext cx="199380" cy="527817"/>
          </a:xfrm>
          <a:prstGeom prst="leftBrace">
            <a:avLst/>
          </a:prstGeom>
          <a:solidFill>
            <a:srgbClr val="F29400"/>
          </a:solidFill>
          <a:ln w="38100" cap="flat" cmpd="sng" algn="ctr">
            <a:solidFill>
              <a:srgbClr val="4472C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black"/>
              </a:solidFill>
              <a:effectLst/>
              <a:uLnTx/>
              <a:uFillTx/>
              <a:latin typeface="Calibri"/>
              <a:ea typeface="+mn-ea"/>
              <a:cs typeface="+mn-cs"/>
            </a:endParaRPr>
          </a:p>
        </p:txBody>
      </p:sp>
      <p:sp>
        <p:nvSpPr>
          <p:cNvPr id="32" name="Accolade ouvrante 31">
            <a:extLst>
              <a:ext uri="{FF2B5EF4-FFF2-40B4-BE49-F238E27FC236}">
                <a16:creationId xmlns:a16="http://schemas.microsoft.com/office/drawing/2014/main" id="{B4444959-1D22-4799-8773-21DEDAC62F7F}"/>
              </a:ext>
            </a:extLst>
          </p:cNvPr>
          <p:cNvSpPr/>
          <p:nvPr/>
        </p:nvSpPr>
        <p:spPr>
          <a:xfrm>
            <a:off x="2841346" y="4113492"/>
            <a:ext cx="184023" cy="830097"/>
          </a:xfrm>
          <a:prstGeom prst="leftBrace">
            <a:avLst/>
          </a:prstGeom>
          <a:solidFill>
            <a:srgbClr val="F29400"/>
          </a:solidFill>
          <a:ln w="38100" cap="flat" cmpd="sng" algn="ctr">
            <a:solidFill>
              <a:srgbClr val="4472C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black"/>
              </a:solidFill>
              <a:effectLst/>
              <a:uLnTx/>
              <a:uFillTx/>
              <a:latin typeface="Calibri"/>
              <a:ea typeface="+mn-ea"/>
              <a:cs typeface="+mn-cs"/>
            </a:endParaRPr>
          </a:p>
        </p:txBody>
      </p:sp>
      <p:sp>
        <p:nvSpPr>
          <p:cNvPr id="33" name="Rectangle 32">
            <a:extLst>
              <a:ext uri="{FF2B5EF4-FFF2-40B4-BE49-F238E27FC236}">
                <a16:creationId xmlns:a16="http://schemas.microsoft.com/office/drawing/2014/main" id="{7C427165-72F7-4DDF-9801-28E45E56D3BE}"/>
              </a:ext>
            </a:extLst>
          </p:cNvPr>
          <p:cNvSpPr/>
          <p:nvPr/>
        </p:nvSpPr>
        <p:spPr>
          <a:xfrm>
            <a:off x="3122597" y="5239023"/>
            <a:ext cx="1420780" cy="221809"/>
          </a:xfrm>
          <a:prstGeom prst="rect">
            <a:avLst/>
          </a:prstGeom>
          <a:solidFill>
            <a:srgbClr val="F29400"/>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100" b="0" i="0" u="none" strike="noStrike" kern="0" cap="none" spc="0" normalizeH="0" baseline="0" noProof="0">
                <a:ln>
                  <a:noFill/>
                </a:ln>
                <a:solidFill>
                  <a:prstClr val="white"/>
                </a:solidFill>
                <a:effectLst/>
                <a:uLnTx/>
                <a:uFillTx/>
                <a:latin typeface="Calibri"/>
                <a:ea typeface="+mn-ea"/>
                <a:cs typeface="+mn-cs"/>
              </a:rPr>
              <a:t>Exigences</a:t>
            </a:r>
          </a:p>
        </p:txBody>
      </p:sp>
    </p:spTree>
    <p:extLst>
      <p:ext uri="{BB962C8B-B14F-4D97-AF65-F5344CB8AC3E}">
        <p14:creationId xmlns:p14="http://schemas.microsoft.com/office/powerpoint/2010/main" val="38102781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C8F94E7-0763-4409-BC69-4ECE9690963C}"/>
              </a:ext>
            </a:extLst>
          </p:cNvPr>
          <p:cNvSpPr>
            <a:spLocks noGrp="1"/>
          </p:cNvSpPr>
          <p:nvPr>
            <p:ph type="title"/>
          </p:nvPr>
        </p:nvSpPr>
        <p:spPr/>
        <p:txBody>
          <a:bodyPr/>
          <a:lstStyle/>
          <a:p>
            <a:r>
              <a:rPr lang="fr-FR"/>
              <a:t>Le dossier informatique et libertés</a:t>
            </a:r>
          </a:p>
        </p:txBody>
      </p:sp>
      <p:sp>
        <p:nvSpPr>
          <p:cNvPr id="3" name="Espace réservé du numéro de diapositive 2">
            <a:extLst>
              <a:ext uri="{FF2B5EF4-FFF2-40B4-BE49-F238E27FC236}">
                <a16:creationId xmlns:a16="http://schemas.microsoft.com/office/drawing/2014/main" id="{B48CFE75-F1DE-42F4-852A-6A64521F84C7}"/>
              </a:ext>
            </a:extLst>
          </p:cNvPr>
          <p:cNvSpPr>
            <a:spLocks noGrp="1"/>
          </p:cNvSpPr>
          <p:nvPr>
            <p:ph type="sldNum" sz="quarter" idx="12"/>
          </p:nvPr>
        </p:nvSpPr>
        <p:spPr/>
        <p:txBody>
          <a:bodyPr/>
          <a:lstStyle/>
          <a:p>
            <a:fld id="{33D6E5A2-EC83-451F-A719-9AC1370DD5CF}" type="slidenum">
              <a:rPr lang="fr-FR" smtClean="0"/>
              <a:pPr/>
              <a:t>18</a:t>
            </a:fld>
            <a:endParaRPr kumimoji="0" lang="fr-FR"/>
          </a:p>
        </p:txBody>
      </p:sp>
      <p:sp>
        <p:nvSpPr>
          <p:cNvPr id="4" name="Rectangle 3">
            <a:extLst>
              <a:ext uri="{FF2B5EF4-FFF2-40B4-BE49-F238E27FC236}">
                <a16:creationId xmlns:a16="http://schemas.microsoft.com/office/drawing/2014/main" id="{4BB411B2-3249-4FF9-A264-15335EECB67E}"/>
              </a:ext>
            </a:extLst>
          </p:cNvPr>
          <p:cNvSpPr/>
          <p:nvPr/>
        </p:nvSpPr>
        <p:spPr>
          <a:xfrm>
            <a:off x="745337" y="984443"/>
            <a:ext cx="10638147" cy="1200329"/>
          </a:xfrm>
          <a:prstGeom prst="rect">
            <a:avLst/>
          </a:prstGeom>
        </p:spPr>
        <p:txBody>
          <a:bodyPr wrap="square">
            <a:spAutoFit/>
          </a:bodyPr>
          <a:lstStyle/>
          <a:p>
            <a:pPr>
              <a:lnSpc>
                <a:spcPct val="150000"/>
              </a:lnSpc>
            </a:pPr>
            <a:r>
              <a:rPr lang="fr-FR" sz="1600">
                <a:solidFill>
                  <a:srgbClr val="58595B"/>
                </a:solidFill>
              </a:rPr>
              <a:t>Pour tout projet concernant </a:t>
            </a:r>
            <a:r>
              <a:rPr lang="fr-FR" sz="1600" b="1">
                <a:solidFill>
                  <a:srgbClr val="0061A3"/>
                </a:solidFill>
              </a:rPr>
              <a:t>des données à caractère personnel</a:t>
            </a:r>
            <a:r>
              <a:rPr lang="fr-FR" sz="1600">
                <a:solidFill>
                  <a:srgbClr val="58595B"/>
                </a:solidFill>
              </a:rPr>
              <a:t>, la Macssi formalise un </a:t>
            </a:r>
            <a:r>
              <a:rPr lang="fr-FR" sz="1600" b="1">
                <a:solidFill>
                  <a:srgbClr val="0061A3"/>
                </a:solidFill>
              </a:rPr>
              <a:t>dossier Informatique</a:t>
            </a:r>
          </a:p>
          <a:p>
            <a:pPr>
              <a:lnSpc>
                <a:spcPct val="150000"/>
              </a:lnSpc>
            </a:pPr>
            <a:r>
              <a:rPr lang="fr-FR" sz="1600" b="1">
                <a:solidFill>
                  <a:srgbClr val="0061A3"/>
                </a:solidFill>
              </a:rPr>
              <a:t>et Libertés</a:t>
            </a:r>
            <a:r>
              <a:rPr lang="fr-FR" sz="1600">
                <a:solidFill>
                  <a:srgbClr val="58595B"/>
                </a:solidFill>
              </a:rPr>
              <a:t> décrivant la finalité des traitements mis en œuvre et leur déclinaison opérationnelle afin de</a:t>
            </a:r>
          </a:p>
          <a:p>
            <a:pPr>
              <a:lnSpc>
                <a:spcPct val="150000"/>
              </a:lnSpc>
            </a:pPr>
            <a:r>
              <a:rPr lang="fr-FR" sz="1600">
                <a:solidFill>
                  <a:srgbClr val="58595B"/>
                </a:solidFill>
              </a:rPr>
              <a:t>satisfaire aux </a:t>
            </a:r>
            <a:r>
              <a:rPr lang="fr-FR" sz="1600" b="1">
                <a:solidFill>
                  <a:srgbClr val="0061A3"/>
                </a:solidFill>
              </a:rPr>
              <a:t>exigences de la conformité I&amp;L et de la sécurité du SI. </a:t>
            </a:r>
            <a:r>
              <a:rPr lang="fr-FR" sz="1600">
                <a:solidFill>
                  <a:srgbClr val="58595B"/>
                </a:solidFill>
              </a:rPr>
              <a:t>Il permet : </a:t>
            </a:r>
            <a:endParaRPr lang="fr-FR" sz="1600" b="1">
              <a:solidFill>
                <a:srgbClr val="0061A3"/>
              </a:solidFill>
            </a:endParaRPr>
          </a:p>
        </p:txBody>
      </p:sp>
      <p:sp>
        <p:nvSpPr>
          <p:cNvPr id="5" name="Rectangle 4">
            <a:extLst>
              <a:ext uri="{FF2B5EF4-FFF2-40B4-BE49-F238E27FC236}">
                <a16:creationId xmlns:a16="http://schemas.microsoft.com/office/drawing/2014/main" id="{DB6A0319-26A1-4FED-B5ED-1FC5B77D45A9}"/>
              </a:ext>
            </a:extLst>
          </p:cNvPr>
          <p:cNvSpPr/>
          <p:nvPr/>
        </p:nvSpPr>
        <p:spPr>
          <a:xfrm>
            <a:off x="2566534" y="2423888"/>
            <a:ext cx="2156012" cy="1211725"/>
          </a:xfrm>
          <a:prstGeom prst="rect">
            <a:avLst/>
          </a:prstGeom>
          <a:solidFill>
            <a:schemeClr val="bg2">
              <a:lumMod val="90000"/>
              <a:alpha val="87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De définir la formalité </a:t>
            </a:r>
          </a:p>
          <a:p>
            <a:pPr algn="ctr" fontAlgn="auto">
              <a:spcBef>
                <a:spcPts val="0"/>
              </a:spcBef>
              <a:spcAft>
                <a:spcPts val="0"/>
              </a:spcAft>
              <a:defRPr/>
            </a:pPr>
            <a:r>
              <a:rPr lang="fr-FR" sz="1600" kern="0">
                <a:cs typeface="Calibri" panose="020F0502020204030204" pitchFamily="34" charset="0"/>
              </a:rPr>
              <a:t>I&amp;L à réaliser</a:t>
            </a:r>
          </a:p>
        </p:txBody>
      </p:sp>
      <p:sp>
        <p:nvSpPr>
          <p:cNvPr id="6" name="Rectangle 5">
            <a:extLst>
              <a:ext uri="{FF2B5EF4-FFF2-40B4-BE49-F238E27FC236}">
                <a16:creationId xmlns:a16="http://schemas.microsoft.com/office/drawing/2014/main" id="{DFB9BD4C-A6BF-4F82-8FCA-B272FCB8E659}"/>
              </a:ext>
            </a:extLst>
          </p:cNvPr>
          <p:cNvSpPr/>
          <p:nvPr/>
        </p:nvSpPr>
        <p:spPr>
          <a:xfrm>
            <a:off x="7607159" y="2423888"/>
            <a:ext cx="2156012" cy="1211725"/>
          </a:xfrm>
          <a:prstGeom prst="rect">
            <a:avLst/>
          </a:prstGeom>
          <a:solidFill>
            <a:schemeClr val="bg2">
              <a:lumMod val="90000"/>
              <a:alpha val="87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De constituer le dossier de preuves en cas de contrôle de la CNIL ou d’un audit</a:t>
            </a:r>
          </a:p>
        </p:txBody>
      </p:sp>
      <p:sp>
        <p:nvSpPr>
          <p:cNvPr id="7" name="Rectangle 6">
            <a:extLst>
              <a:ext uri="{FF2B5EF4-FFF2-40B4-BE49-F238E27FC236}">
                <a16:creationId xmlns:a16="http://schemas.microsoft.com/office/drawing/2014/main" id="{FCA178D4-368A-4428-8F6B-6FE8CDBDED80}"/>
              </a:ext>
            </a:extLst>
          </p:cNvPr>
          <p:cNvSpPr/>
          <p:nvPr/>
        </p:nvSpPr>
        <p:spPr>
          <a:xfrm>
            <a:off x="6235131" y="4721630"/>
            <a:ext cx="2156012" cy="1211725"/>
          </a:xfrm>
          <a:prstGeom prst="rect">
            <a:avLst/>
          </a:prstGeom>
          <a:solidFill>
            <a:schemeClr val="bg2">
              <a:lumMod val="90000"/>
              <a:alpha val="87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Dossier d’homologation au RGS constitué par le CIL</a:t>
            </a:r>
          </a:p>
        </p:txBody>
      </p:sp>
      <p:sp>
        <p:nvSpPr>
          <p:cNvPr id="8" name="Rectangle 7">
            <a:extLst>
              <a:ext uri="{FF2B5EF4-FFF2-40B4-BE49-F238E27FC236}">
                <a16:creationId xmlns:a16="http://schemas.microsoft.com/office/drawing/2014/main" id="{6346032A-DB05-4F84-A7BE-10A54A5132AB}"/>
              </a:ext>
            </a:extLst>
          </p:cNvPr>
          <p:cNvSpPr/>
          <p:nvPr/>
        </p:nvSpPr>
        <p:spPr>
          <a:xfrm>
            <a:off x="1032569" y="4721630"/>
            <a:ext cx="2156012" cy="1211725"/>
          </a:xfrm>
          <a:prstGeom prst="rect">
            <a:avLst/>
          </a:prstGeom>
          <a:solidFill>
            <a:schemeClr val="bg2">
              <a:lumMod val="90000"/>
              <a:alpha val="87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 Analyses de risques SI conduites par </a:t>
            </a:r>
          </a:p>
          <a:p>
            <a:pPr algn="ctr" fontAlgn="auto">
              <a:spcBef>
                <a:spcPts val="0"/>
              </a:spcBef>
              <a:spcAft>
                <a:spcPts val="0"/>
              </a:spcAft>
              <a:defRPr/>
            </a:pPr>
            <a:r>
              <a:rPr lang="fr-FR" sz="1600" kern="0">
                <a:cs typeface="Calibri" panose="020F0502020204030204" pitchFamily="34" charset="0"/>
              </a:rPr>
              <a:t>la DSI/MCIS</a:t>
            </a:r>
          </a:p>
        </p:txBody>
      </p:sp>
      <p:sp>
        <p:nvSpPr>
          <p:cNvPr id="9" name="Rectangle 8">
            <a:extLst>
              <a:ext uri="{FF2B5EF4-FFF2-40B4-BE49-F238E27FC236}">
                <a16:creationId xmlns:a16="http://schemas.microsoft.com/office/drawing/2014/main" id="{AAA0B96A-B4CB-433F-AD49-BCB153BE5978}"/>
              </a:ext>
            </a:extLst>
          </p:cNvPr>
          <p:cNvSpPr/>
          <p:nvPr/>
        </p:nvSpPr>
        <p:spPr>
          <a:xfrm>
            <a:off x="8836412" y="4721630"/>
            <a:ext cx="2156012" cy="1211725"/>
          </a:xfrm>
          <a:prstGeom prst="rect">
            <a:avLst/>
          </a:prstGeom>
          <a:solidFill>
            <a:schemeClr val="bg2">
              <a:lumMod val="90000"/>
              <a:alpha val="87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toute autre information pertinente</a:t>
            </a:r>
          </a:p>
        </p:txBody>
      </p:sp>
      <p:sp>
        <p:nvSpPr>
          <p:cNvPr id="10" name="Rectangle 9">
            <a:extLst>
              <a:ext uri="{FF2B5EF4-FFF2-40B4-BE49-F238E27FC236}">
                <a16:creationId xmlns:a16="http://schemas.microsoft.com/office/drawing/2014/main" id="{D4465E3A-4319-4E1F-9A46-C9AB9E6A84A6}"/>
              </a:ext>
            </a:extLst>
          </p:cNvPr>
          <p:cNvSpPr/>
          <p:nvPr/>
        </p:nvSpPr>
        <p:spPr>
          <a:xfrm>
            <a:off x="3633850" y="4721630"/>
            <a:ext cx="2156012" cy="1211725"/>
          </a:xfrm>
          <a:prstGeom prst="rect">
            <a:avLst/>
          </a:prstGeom>
          <a:solidFill>
            <a:schemeClr val="bg2">
              <a:lumMod val="90000"/>
              <a:alpha val="87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Analyses d’impact pour les personnes concernées menées par le CIL </a:t>
            </a:r>
          </a:p>
          <a:p>
            <a:pPr algn="ctr" fontAlgn="auto">
              <a:spcBef>
                <a:spcPts val="0"/>
              </a:spcBef>
              <a:spcAft>
                <a:spcPts val="0"/>
              </a:spcAft>
              <a:defRPr/>
            </a:pPr>
            <a:r>
              <a:rPr lang="fr-FR" sz="1600" kern="0">
                <a:cs typeface="Calibri" panose="020F0502020204030204" pitchFamily="34" charset="0"/>
              </a:rPr>
              <a:t>de la CNAF</a:t>
            </a:r>
          </a:p>
        </p:txBody>
      </p:sp>
    </p:spTree>
    <p:extLst>
      <p:ext uri="{BB962C8B-B14F-4D97-AF65-F5344CB8AC3E}">
        <p14:creationId xmlns:p14="http://schemas.microsoft.com/office/powerpoint/2010/main" val="3972559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091A4-FC2A-4C8D-9BFC-4D8DF4235FD1}"/>
              </a:ext>
            </a:extLst>
          </p:cNvPr>
          <p:cNvSpPr>
            <a:spLocks noGrp="1"/>
          </p:cNvSpPr>
          <p:nvPr>
            <p:ph type="title"/>
          </p:nvPr>
        </p:nvSpPr>
        <p:spPr/>
        <p:txBody>
          <a:bodyPr/>
          <a:lstStyle/>
          <a:p>
            <a:r>
              <a:rPr lang="fr-FR"/>
              <a:t>Les changements évolutifs sont issus des FEB</a:t>
            </a:r>
            <a:endParaRPr lang="fr-FR" sz="1600" i="1"/>
          </a:p>
        </p:txBody>
      </p:sp>
      <p:sp>
        <p:nvSpPr>
          <p:cNvPr id="3" name="Slide Number Placeholder 2">
            <a:extLst>
              <a:ext uri="{FF2B5EF4-FFF2-40B4-BE49-F238E27FC236}">
                <a16:creationId xmlns:a16="http://schemas.microsoft.com/office/drawing/2014/main" id="{67B38AF5-B572-4397-8622-8F6302453784}"/>
              </a:ext>
            </a:extLst>
          </p:cNvPr>
          <p:cNvSpPr>
            <a:spLocks noGrp="1"/>
          </p:cNvSpPr>
          <p:nvPr>
            <p:ph type="sldNum" sz="quarter" idx="12"/>
          </p:nvPr>
        </p:nvSpPr>
        <p:spPr/>
        <p:txBody>
          <a:bodyPr/>
          <a:lstStyle/>
          <a:p>
            <a:fld id="{33D6E5A2-EC83-451F-A719-9AC1370DD5CF}" type="slidenum">
              <a:rPr lang="fr-FR" smtClean="0"/>
              <a:pPr/>
              <a:t>19</a:t>
            </a:fld>
            <a:endParaRPr kumimoji="0" lang="fr-FR"/>
          </a:p>
        </p:txBody>
      </p:sp>
      <p:grpSp>
        <p:nvGrpSpPr>
          <p:cNvPr id="41" name="Group 40">
            <a:extLst>
              <a:ext uri="{FF2B5EF4-FFF2-40B4-BE49-F238E27FC236}">
                <a16:creationId xmlns:a16="http://schemas.microsoft.com/office/drawing/2014/main" id="{F062B386-7644-4F70-819F-F5696C2CF974}"/>
              </a:ext>
            </a:extLst>
          </p:cNvPr>
          <p:cNvGrpSpPr/>
          <p:nvPr/>
        </p:nvGrpSpPr>
        <p:grpSpPr>
          <a:xfrm>
            <a:off x="723509" y="1965083"/>
            <a:ext cx="5914124" cy="3427047"/>
            <a:chOff x="823979" y="1314636"/>
            <a:chExt cx="8266749" cy="4228728"/>
          </a:xfrm>
        </p:grpSpPr>
        <p:sp>
          <p:nvSpPr>
            <p:cNvPr id="5" name="Rectangle 4">
              <a:extLst>
                <a:ext uri="{FF2B5EF4-FFF2-40B4-BE49-F238E27FC236}">
                  <a16:creationId xmlns:a16="http://schemas.microsoft.com/office/drawing/2014/main" id="{AD9499CD-471E-4243-AA8C-347A0520F885}"/>
                </a:ext>
              </a:extLst>
            </p:cNvPr>
            <p:cNvSpPr/>
            <p:nvPr/>
          </p:nvSpPr>
          <p:spPr>
            <a:xfrm>
              <a:off x="823979" y="1314636"/>
              <a:ext cx="8266749" cy="4228728"/>
            </a:xfrm>
            <a:prstGeom prst="rect">
              <a:avLst/>
            </a:prstGeom>
            <a:solidFill>
              <a:schemeClr val="bg1"/>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000">
                <a:solidFill>
                  <a:prstClr val="black"/>
                </a:solidFill>
              </a:endParaRPr>
            </a:p>
          </p:txBody>
        </p:sp>
        <p:sp>
          <p:nvSpPr>
            <p:cNvPr id="6" name="Organigramme : Document 15">
              <a:extLst>
                <a:ext uri="{FF2B5EF4-FFF2-40B4-BE49-F238E27FC236}">
                  <a16:creationId xmlns:a16="http://schemas.microsoft.com/office/drawing/2014/main" id="{1EC60FC5-8699-450B-B201-3302CD3B8CBE}"/>
                </a:ext>
              </a:extLst>
            </p:cNvPr>
            <p:cNvSpPr/>
            <p:nvPr/>
          </p:nvSpPr>
          <p:spPr>
            <a:xfrm>
              <a:off x="1326207" y="1891063"/>
              <a:ext cx="7576293" cy="47443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ct val="20000"/>
                </a:spcBef>
                <a:buClr>
                  <a:srgbClr val="1F497D"/>
                </a:buClr>
              </a:pPr>
              <a:endParaRPr lang="fr-FR" sz="1100" b="1">
                <a:solidFill>
                  <a:schemeClr val="bg1"/>
                </a:solidFill>
              </a:endParaRPr>
            </a:p>
            <a:p>
              <a:pPr algn="ctr">
                <a:spcBef>
                  <a:spcPct val="20000"/>
                </a:spcBef>
                <a:buClr>
                  <a:srgbClr val="1F497D"/>
                </a:buClr>
              </a:pPr>
              <a:r>
                <a:rPr lang="fr-FR" sz="1100">
                  <a:solidFill>
                    <a:schemeClr val="bg1"/>
                  </a:solidFill>
                </a:rPr>
                <a:t>FEB Faammnn2</a:t>
              </a:r>
              <a:endParaRPr lang="fr-FR" sz="1100">
                <a:solidFill>
                  <a:schemeClr val="bg1"/>
                </a:solidFill>
                <a:cs typeface="Calibri"/>
              </a:endParaRPr>
            </a:p>
          </p:txBody>
        </p:sp>
        <p:sp>
          <p:nvSpPr>
            <p:cNvPr id="7" name="Organigramme : Document 10">
              <a:extLst>
                <a:ext uri="{FF2B5EF4-FFF2-40B4-BE49-F238E27FC236}">
                  <a16:creationId xmlns:a16="http://schemas.microsoft.com/office/drawing/2014/main" id="{C5011E60-A99D-4C68-8D85-13BE6E0CEF4A}"/>
                </a:ext>
              </a:extLst>
            </p:cNvPr>
            <p:cNvSpPr/>
            <p:nvPr/>
          </p:nvSpPr>
          <p:spPr>
            <a:xfrm>
              <a:off x="1614228" y="3309388"/>
              <a:ext cx="1328365" cy="756539"/>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ct val="20000"/>
                </a:spcBef>
                <a:buClr>
                  <a:srgbClr val="1F497D"/>
                </a:buClr>
              </a:pPr>
              <a:r>
                <a:rPr lang="fr-FR" sz="1000" b="1">
                  <a:solidFill>
                    <a:schemeClr val="bg1"/>
                  </a:solidFill>
                </a:rPr>
                <a:t>Changement</a:t>
              </a:r>
            </a:p>
            <a:p>
              <a:pPr algn="ctr">
                <a:spcBef>
                  <a:spcPct val="20000"/>
                </a:spcBef>
                <a:buClr>
                  <a:srgbClr val="1F497D"/>
                </a:buClr>
              </a:pPr>
              <a:endParaRPr lang="fr-FR" sz="500" b="1">
                <a:solidFill>
                  <a:schemeClr val="bg1"/>
                </a:solidFill>
              </a:endParaRPr>
            </a:p>
            <a:p>
              <a:pPr algn="ctr">
                <a:spcBef>
                  <a:spcPct val="20000"/>
                </a:spcBef>
                <a:buClr>
                  <a:srgbClr val="1F497D"/>
                </a:buClr>
              </a:pPr>
              <a:r>
                <a:rPr lang="fr-FR" sz="1000">
                  <a:solidFill>
                    <a:schemeClr val="bg1"/>
                  </a:solidFill>
                </a:rPr>
                <a:t>RFCxxxxxx</a:t>
              </a:r>
              <a:r>
                <a:rPr lang="fr-FR" sz="1000" b="1">
                  <a:solidFill>
                    <a:schemeClr val="bg1"/>
                  </a:solidFill>
                </a:rPr>
                <a:t>1</a:t>
              </a:r>
            </a:p>
          </p:txBody>
        </p:sp>
        <p:sp>
          <p:nvSpPr>
            <p:cNvPr id="8" name="Rectangle 7">
              <a:extLst>
                <a:ext uri="{FF2B5EF4-FFF2-40B4-BE49-F238E27FC236}">
                  <a16:creationId xmlns:a16="http://schemas.microsoft.com/office/drawing/2014/main" id="{E1F03E51-EF0F-466B-8A74-778EFA93F16E}"/>
                </a:ext>
              </a:extLst>
            </p:cNvPr>
            <p:cNvSpPr/>
            <p:nvPr/>
          </p:nvSpPr>
          <p:spPr>
            <a:xfrm>
              <a:off x="1389465" y="4746763"/>
              <a:ext cx="1777890" cy="60114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457200"/>
              <a:endParaRPr lang="fr-FR" sz="300" b="1">
                <a:solidFill>
                  <a:srgbClr val="009597"/>
                </a:solidFill>
                <a:latin typeface="Arial"/>
              </a:endParaRPr>
            </a:p>
          </p:txBody>
        </p:sp>
        <p:sp>
          <p:nvSpPr>
            <p:cNvPr id="9" name="Oval 8">
              <a:extLst>
                <a:ext uri="{FF2B5EF4-FFF2-40B4-BE49-F238E27FC236}">
                  <a16:creationId xmlns:a16="http://schemas.microsoft.com/office/drawing/2014/main" id="{FBC72895-8CCA-4C02-82CE-20F009756DC4}"/>
                </a:ext>
              </a:extLst>
            </p:cNvPr>
            <p:cNvSpPr/>
            <p:nvPr/>
          </p:nvSpPr>
          <p:spPr>
            <a:xfrm>
              <a:off x="2394861" y="4952601"/>
              <a:ext cx="231188" cy="18946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2000" rtlCol="0" anchor="ctr"/>
            <a:lstStyle/>
            <a:p>
              <a:pPr algn="ctr">
                <a:spcBef>
                  <a:spcPct val="20000"/>
                </a:spcBef>
                <a:buClr>
                  <a:srgbClr val="1F497D"/>
                </a:buClr>
              </a:pPr>
              <a:r>
                <a:rPr lang="fr-FR" sz="1000">
                  <a:solidFill>
                    <a:srgbClr val="0D448D"/>
                  </a:solidFill>
                </a:rPr>
                <a:t>…</a:t>
              </a:r>
            </a:p>
          </p:txBody>
        </p:sp>
        <p:sp>
          <p:nvSpPr>
            <p:cNvPr id="10" name="Rectangle 9">
              <a:extLst>
                <a:ext uri="{FF2B5EF4-FFF2-40B4-BE49-F238E27FC236}">
                  <a16:creationId xmlns:a16="http://schemas.microsoft.com/office/drawing/2014/main" id="{83E18704-8740-4544-8EDF-E0C1D8808331}"/>
                </a:ext>
              </a:extLst>
            </p:cNvPr>
            <p:cNvSpPr>
              <a:spLocks/>
            </p:cNvSpPr>
            <p:nvPr/>
          </p:nvSpPr>
          <p:spPr>
            <a:xfrm>
              <a:off x="1548241" y="4806907"/>
              <a:ext cx="364328" cy="48084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spcBef>
                  <a:spcPct val="20000"/>
                </a:spcBef>
                <a:buClr>
                  <a:srgbClr val="1F497D"/>
                </a:buClr>
              </a:pPr>
              <a:r>
                <a:rPr lang="fr-FR" sz="800" b="1">
                  <a:solidFill>
                    <a:schemeClr val="bg1"/>
                  </a:solidFill>
                </a:rPr>
                <a:t>Action</a:t>
              </a:r>
            </a:p>
          </p:txBody>
        </p:sp>
        <p:sp>
          <p:nvSpPr>
            <p:cNvPr id="11" name="Rectangle 10">
              <a:extLst>
                <a:ext uri="{FF2B5EF4-FFF2-40B4-BE49-F238E27FC236}">
                  <a16:creationId xmlns:a16="http://schemas.microsoft.com/office/drawing/2014/main" id="{259D6ABE-5779-4073-836C-924383CC3868}"/>
                </a:ext>
              </a:extLst>
            </p:cNvPr>
            <p:cNvSpPr>
              <a:spLocks/>
            </p:cNvSpPr>
            <p:nvPr/>
          </p:nvSpPr>
          <p:spPr>
            <a:xfrm>
              <a:off x="1971551" y="4806907"/>
              <a:ext cx="364328" cy="48084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ct val="20000"/>
                </a:spcBef>
                <a:buClr>
                  <a:srgbClr val="1F497D"/>
                </a:buClr>
              </a:pPr>
              <a:r>
                <a:rPr lang="fr-FR" sz="800" b="1">
                  <a:solidFill>
                    <a:schemeClr val="bg1"/>
                  </a:solidFill>
                </a:rPr>
                <a:t>Action</a:t>
              </a:r>
            </a:p>
          </p:txBody>
        </p:sp>
        <p:sp>
          <p:nvSpPr>
            <p:cNvPr id="12" name="Rectangle 11">
              <a:extLst>
                <a:ext uri="{FF2B5EF4-FFF2-40B4-BE49-F238E27FC236}">
                  <a16:creationId xmlns:a16="http://schemas.microsoft.com/office/drawing/2014/main" id="{695D4A90-3AC0-4C5A-AECA-3507EA081559}"/>
                </a:ext>
              </a:extLst>
            </p:cNvPr>
            <p:cNvSpPr>
              <a:spLocks/>
            </p:cNvSpPr>
            <p:nvPr/>
          </p:nvSpPr>
          <p:spPr>
            <a:xfrm>
              <a:off x="2685034" y="4806907"/>
              <a:ext cx="364328" cy="48084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ct val="20000"/>
                </a:spcBef>
                <a:buClr>
                  <a:srgbClr val="1F497D"/>
                </a:buClr>
              </a:pPr>
              <a:r>
                <a:rPr lang="fr-FR" sz="800" b="1">
                  <a:solidFill>
                    <a:schemeClr val="bg1"/>
                  </a:solidFill>
                </a:rPr>
                <a:t>Action</a:t>
              </a:r>
            </a:p>
          </p:txBody>
        </p:sp>
        <p:grpSp>
          <p:nvGrpSpPr>
            <p:cNvPr id="13" name="Group 12">
              <a:extLst>
                <a:ext uri="{FF2B5EF4-FFF2-40B4-BE49-F238E27FC236}">
                  <a16:creationId xmlns:a16="http://schemas.microsoft.com/office/drawing/2014/main" id="{8F2E9DAD-E673-4BCD-B628-8E28DB33A4C8}"/>
                </a:ext>
              </a:extLst>
            </p:cNvPr>
            <p:cNvGrpSpPr/>
            <p:nvPr/>
          </p:nvGrpSpPr>
          <p:grpSpPr>
            <a:xfrm>
              <a:off x="1262312" y="4922424"/>
              <a:ext cx="254307" cy="255600"/>
              <a:chOff x="795493" y="6018616"/>
              <a:chExt cx="320492" cy="320492"/>
            </a:xfrm>
            <a:solidFill>
              <a:schemeClr val="bg1">
                <a:lumMod val="95000"/>
              </a:schemeClr>
            </a:solidFill>
          </p:grpSpPr>
          <p:sp>
            <p:nvSpPr>
              <p:cNvPr id="38" name="Oval 37">
                <a:extLst>
                  <a:ext uri="{FF2B5EF4-FFF2-40B4-BE49-F238E27FC236}">
                    <a16:creationId xmlns:a16="http://schemas.microsoft.com/office/drawing/2014/main" id="{A5F16AB9-C311-4263-8B00-3567AFDA6FCC}"/>
                  </a:ext>
                </a:extLst>
              </p:cNvPr>
              <p:cNvSpPr>
                <a:spLocks noChangeAspect="1"/>
              </p:cNvSpPr>
              <p:nvPr/>
            </p:nvSpPr>
            <p:spPr>
              <a:xfrm>
                <a:off x="795493" y="6018616"/>
                <a:ext cx="320492" cy="320492"/>
              </a:xfrm>
              <a:prstGeom prst="ellipse">
                <a:avLst/>
              </a:prstGeom>
              <a:solidFill>
                <a:schemeClr val="bg1">
                  <a:lumMod val="95000"/>
                </a:schemeClr>
              </a:solidFill>
              <a:ln w="12700">
                <a:solidFill>
                  <a:srgbClr val="0D448D"/>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000">
                  <a:solidFill>
                    <a:prstClr val="black"/>
                  </a:solidFill>
                </a:endParaRPr>
              </a:p>
            </p:txBody>
          </p:sp>
          <p:pic>
            <p:nvPicPr>
              <p:cNvPr id="39" name="Graphic 38" descr="Gears">
                <a:extLst>
                  <a:ext uri="{FF2B5EF4-FFF2-40B4-BE49-F238E27FC236}">
                    <a16:creationId xmlns:a16="http://schemas.microsoft.com/office/drawing/2014/main" id="{81DA5CD2-B687-4299-938D-3C764B02EE0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5344" y="6058467"/>
                <a:ext cx="240790" cy="240790"/>
              </a:xfrm>
              <a:prstGeom prst="rect">
                <a:avLst/>
              </a:prstGeom>
            </p:spPr>
          </p:pic>
        </p:grpSp>
        <p:cxnSp>
          <p:nvCxnSpPr>
            <p:cNvPr id="14" name="Straight Arrow Connector 13">
              <a:extLst>
                <a:ext uri="{FF2B5EF4-FFF2-40B4-BE49-F238E27FC236}">
                  <a16:creationId xmlns:a16="http://schemas.microsoft.com/office/drawing/2014/main" id="{1CEF2620-0A03-4B80-BC7E-F720138CEB1B}"/>
                </a:ext>
              </a:extLst>
            </p:cNvPr>
            <p:cNvCxnSpPr>
              <a:stCxn id="7" idx="2"/>
              <a:endCxn id="8" idx="0"/>
            </p:cNvCxnSpPr>
            <p:nvPr/>
          </p:nvCxnSpPr>
          <p:spPr>
            <a:xfrm>
              <a:off x="2278411" y="4065926"/>
              <a:ext cx="2" cy="680837"/>
            </a:xfrm>
            <a:prstGeom prst="straightConnector1">
              <a:avLst/>
            </a:prstGeom>
            <a:ln w="19050">
              <a:solidFill>
                <a:schemeClr val="accent6">
                  <a:lumMod val="60000"/>
                  <a:lumOff val="4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5" name="Organigramme : Document 11">
              <a:extLst>
                <a:ext uri="{FF2B5EF4-FFF2-40B4-BE49-F238E27FC236}">
                  <a16:creationId xmlns:a16="http://schemas.microsoft.com/office/drawing/2014/main" id="{0CC2FA22-193C-447B-BA8B-149411728958}"/>
                </a:ext>
              </a:extLst>
            </p:cNvPr>
            <p:cNvSpPr/>
            <p:nvPr/>
          </p:nvSpPr>
          <p:spPr>
            <a:xfrm>
              <a:off x="4450170" y="3306494"/>
              <a:ext cx="1328365" cy="756539"/>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ct val="20000"/>
                </a:spcBef>
                <a:buClr>
                  <a:srgbClr val="1F497D"/>
                </a:buClr>
              </a:pPr>
              <a:r>
                <a:rPr lang="fr-FR" sz="1000" b="1">
                  <a:solidFill>
                    <a:schemeClr val="bg1"/>
                  </a:solidFill>
                </a:rPr>
                <a:t>Changement</a:t>
              </a:r>
            </a:p>
            <a:p>
              <a:pPr algn="ctr">
                <a:spcBef>
                  <a:spcPct val="20000"/>
                </a:spcBef>
                <a:buClr>
                  <a:srgbClr val="1F497D"/>
                </a:buClr>
              </a:pPr>
              <a:endParaRPr lang="fr-FR" sz="500" b="1">
                <a:solidFill>
                  <a:schemeClr val="bg1"/>
                </a:solidFill>
              </a:endParaRPr>
            </a:p>
            <a:p>
              <a:pPr algn="ctr">
                <a:spcBef>
                  <a:spcPct val="20000"/>
                </a:spcBef>
                <a:buClr>
                  <a:srgbClr val="1F497D"/>
                </a:buClr>
              </a:pPr>
              <a:r>
                <a:rPr lang="fr-FR" sz="1000">
                  <a:solidFill>
                    <a:schemeClr val="bg1"/>
                  </a:solidFill>
                </a:rPr>
                <a:t>RFCxxxxxx</a:t>
              </a:r>
              <a:r>
                <a:rPr lang="fr-FR" sz="1000" b="1">
                  <a:solidFill>
                    <a:schemeClr val="bg1"/>
                  </a:solidFill>
                </a:rPr>
                <a:t>2</a:t>
              </a:r>
            </a:p>
          </p:txBody>
        </p:sp>
        <p:sp>
          <p:nvSpPr>
            <p:cNvPr id="16" name="Rectangle 15">
              <a:extLst>
                <a:ext uri="{FF2B5EF4-FFF2-40B4-BE49-F238E27FC236}">
                  <a16:creationId xmlns:a16="http://schemas.microsoft.com/office/drawing/2014/main" id="{6902BEB4-A8B7-4990-9FC1-D382B567E9BB}"/>
                </a:ext>
              </a:extLst>
            </p:cNvPr>
            <p:cNvSpPr/>
            <p:nvPr/>
          </p:nvSpPr>
          <p:spPr>
            <a:xfrm>
              <a:off x="4054959" y="4749654"/>
              <a:ext cx="2124970" cy="60114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457200"/>
              <a:endParaRPr lang="fr-FR" sz="300" b="1">
                <a:solidFill>
                  <a:srgbClr val="009597"/>
                </a:solidFill>
                <a:latin typeface="Arial"/>
              </a:endParaRPr>
            </a:p>
          </p:txBody>
        </p:sp>
        <p:sp>
          <p:nvSpPr>
            <p:cNvPr id="17" name="Oval 16">
              <a:extLst>
                <a:ext uri="{FF2B5EF4-FFF2-40B4-BE49-F238E27FC236}">
                  <a16:creationId xmlns:a16="http://schemas.microsoft.com/office/drawing/2014/main" id="{9F90E219-94C7-45FB-B740-F2C8897EA247}"/>
                </a:ext>
              </a:extLst>
            </p:cNvPr>
            <p:cNvSpPr/>
            <p:nvPr/>
          </p:nvSpPr>
          <p:spPr>
            <a:xfrm>
              <a:off x="5440399" y="4955493"/>
              <a:ext cx="231188" cy="18946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2000" rtlCol="0" anchor="ctr"/>
            <a:lstStyle/>
            <a:p>
              <a:pPr algn="ctr">
                <a:spcBef>
                  <a:spcPct val="20000"/>
                </a:spcBef>
                <a:buClr>
                  <a:srgbClr val="1F497D"/>
                </a:buClr>
              </a:pPr>
              <a:r>
                <a:rPr lang="fr-FR" sz="1000">
                  <a:solidFill>
                    <a:srgbClr val="0D448D"/>
                  </a:solidFill>
                </a:rPr>
                <a:t>…</a:t>
              </a:r>
            </a:p>
          </p:txBody>
        </p:sp>
        <p:sp>
          <p:nvSpPr>
            <p:cNvPr id="18" name="Rectangle 17">
              <a:extLst>
                <a:ext uri="{FF2B5EF4-FFF2-40B4-BE49-F238E27FC236}">
                  <a16:creationId xmlns:a16="http://schemas.microsoft.com/office/drawing/2014/main" id="{E0D5802A-E20F-4D3B-BAC2-9748416191A3}"/>
                </a:ext>
              </a:extLst>
            </p:cNvPr>
            <p:cNvSpPr>
              <a:spLocks/>
            </p:cNvSpPr>
            <p:nvPr/>
          </p:nvSpPr>
          <p:spPr>
            <a:xfrm>
              <a:off x="4213733" y="4809798"/>
              <a:ext cx="364328" cy="48084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spcBef>
                  <a:spcPct val="20000"/>
                </a:spcBef>
                <a:buClr>
                  <a:srgbClr val="1F497D"/>
                </a:buClr>
              </a:pPr>
              <a:r>
                <a:rPr lang="fr-FR" sz="800" b="1">
                  <a:solidFill>
                    <a:schemeClr val="bg1"/>
                  </a:solidFill>
                </a:rPr>
                <a:t>Action</a:t>
              </a:r>
            </a:p>
          </p:txBody>
        </p:sp>
        <p:sp>
          <p:nvSpPr>
            <p:cNvPr id="19" name="Rectangle 18">
              <a:extLst>
                <a:ext uri="{FF2B5EF4-FFF2-40B4-BE49-F238E27FC236}">
                  <a16:creationId xmlns:a16="http://schemas.microsoft.com/office/drawing/2014/main" id="{4BC83E9D-1443-44AF-8553-8051AD1181C3}"/>
                </a:ext>
              </a:extLst>
            </p:cNvPr>
            <p:cNvSpPr>
              <a:spLocks/>
            </p:cNvSpPr>
            <p:nvPr/>
          </p:nvSpPr>
          <p:spPr>
            <a:xfrm>
              <a:off x="4622621" y="4809798"/>
              <a:ext cx="364328" cy="48084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ct val="20000"/>
                </a:spcBef>
                <a:buClr>
                  <a:srgbClr val="1F497D"/>
                </a:buClr>
              </a:pPr>
              <a:r>
                <a:rPr lang="fr-FR" sz="800" b="1">
                  <a:solidFill>
                    <a:schemeClr val="bg1"/>
                  </a:solidFill>
                </a:rPr>
                <a:t>Action</a:t>
              </a:r>
            </a:p>
          </p:txBody>
        </p:sp>
        <p:sp>
          <p:nvSpPr>
            <p:cNvPr id="20" name="Rectangle 19">
              <a:extLst>
                <a:ext uri="{FF2B5EF4-FFF2-40B4-BE49-F238E27FC236}">
                  <a16:creationId xmlns:a16="http://schemas.microsoft.com/office/drawing/2014/main" id="{2601121D-1BAB-4E8E-9174-85B540F5BE43}"/>
                </a:ext>
              </a:extLst>
            </p:cNvPr>
            <p:cNvSpPr>
              <a:spLocks/>
            </p:cNvSpPr>
            <p:nvPr/>
          </p:nvSpPr>
          <p:spPr>
            <a:xfrm>
              <a:off x="5031509" y="4809798"/>
              <a:ext cx="364328" cy="48084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ct val="20000"/>
                </a:spcBef>
                <a:buClr>
                  <a:srgbClr val="1F497D"/>
                </a:buClr>
              </a:pPr>
              <a:r>
                <a:rPr lang="fr-FR" sz="800" b="1">
                  <a:solidFill>
                    <a:schemeClr val="bg1"/>
                  </a:solidFill>
                </a:rPr>
                <a:t>Action</a:t>
              </a:r>
            </a:p>
          </p:txBody>
        </p:sp>
        <p:grpSp>
          <p:nvGrpSpPr>
            <p:cNvPr id="21" name="Group 20">
              <a:extLst>
                <a:ext uri="{FF2B5EF4-FFF2-40B4-BE49-F238E27FC236}">
                  <a16:creationId xmlns:a16="http://schemas.microsoft.com/office/drawing/2014/main" id="{CDD53941-F55F-4E12-99DE-535043A32D0F}"/>
                </a:ext>
              </a:extLst>
            </p:cNvPr>
            <p:cNvGrpSpPr/>
            <p:nvPr/>
          </p:nvGrpSpPr>
          <p:grpSpPr>
            <a:xfrm>
              <a:off x="3927806" y="4922424"/>
              <a:ext cx="254307" cy="255600"/>
              <a:chOff x="795493" y="6018616"/>
              <a:chExt cx="320492" cy="320492"/>
            </a:xfrm>
            <a:solidFill>
              <a:schemeClr val="bg1">
                <a:lumMod val="95000"/>
              </a:schemeClr>
            </a:solidFill>
          </p:grpSpPr>
          <p:sp>
            <p:nvSpPr>
              <p:cNvPr id="36" name="Oval 35">
                <a:extLst>
                  <a:ext uri="{FF2B5EF4-FFF2-40B4-BE49-F238E27FC236}">
                    <a16:creationId xmlns:a16="http://schemas.microsoft.com/office/drawing/2014/main" id="{46E167BB-351C-4B31-952B-2598621B138B}"/>
                  </a:ext>
                </a:extLst>
              </p:cNvPr>
              <p:cNvSpPr>
                <a:spLocks noChangeAspect="1"/>
              </p:cNvSpPr>
              <p:nvPr/>
            </p:nvSpPr>
            <p:spPr>
              <a:xfrm>
                <a:off x="795493" y="6018616"/>
                <a:ext cx="320492" cy="320492"/>
              </a:xfrm>
              <a:prstGeom prst="ellipse">
                <a:avLst/>
              </a:prstGeom>
              <a:solidFill>
                <a:schemeClr val="bg1">
                  <a:lumMod val="95000"/>
                </a:schemeClr>
              </a:solidFill>
              <a:ln w="12700">
                <a:solidFill>
                  <a:srgbClr val="0D448D"/>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000">
                  <a:solidFill>
                    <a:prstClr val="black"/>
                  </a:solidFill>
                </a:endParaRPr>
              </a:p>
            </p:txBody>
          </p:sp>
          <p:pic>
            <p:nvPicPr>
              <p:cNvPr id="37" name="Graphic 36" descr="Gears">
                <a:extLst>
                  <a:ext uri="{FF2B5EF4-FFF2-40B4-BE49-F238E27FC236}">
                    <a16:creationId xmlns:a16="http://schemas.microsoft.com/office/drawing/2014/main" id="{FDBDE7CB-3814-4AFA-ADA0-E3ACA502536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5344" y="6058467"/>
                <a:ext cx="240790" cy="240790"/>
              </a:xfrm>
              <a:prstGeom prst="rect">
                <a:avLst/>
              </a:prstGeom>
            </p:spPr>
          </p:pic>
        </p:grpSp>
        <p:sp>
          <p:nvSpPr>
            <p:cNvPr id="22" name="Rectangle 21">
              <a:extLst>
                <a:ext uri="{FF2B5EF4-FFF2-40B4-BE49-F238E27FC236}">
                  <a16:creationId xmlns:a16="http://schemas.microsoft.com/office/drawing/2014/main" id="{7100509F-2C66-4DD7-8054-B9884DC1F1F4}"/>
                </a:ext>
              </a:extLst>
            </p:cNvPr>
            <p:cNvSpPr>
              <a:spLocks/>
            </p:cNvSpPr>
            <p:nvPr/>
          </p:nvSpPr>
          <p:spPr>
            <a:xfrm>
              <a:off x="5716146" y="4809798"/>
              <a:ext cx="364328" cy="48084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ct val="20000"/>
                </a:spcBef>
                <a:buClr>
                  <a:srgbClr val="1F497D"/>
                </a:buClr>
              </a:pPr>
              <a:r>
                <a:rPr lang="fr-FR" sz="800" b="1">
                  <a:solidFill>
                    <a:schemeClr val="bg1"/>
                  </a:solidFill>
                </a:rPr>
                <a:t>Action</a:t>
              </a:r>
            </a:p>
          </p:txBody>
        </p:sp>
        <p:cxnSp>
          <p:nvCxnSpPr>
            <p:cNvPr id="23" name="Straight Arrow Connector 22">
              <a:extLst>
                <a:ext uri="{FF2B5EF4-FFF2-40B4-BE49-F238E27FC236}">
                  <a16:creationId xmlns:a16="http://schemas.microsoft.com/office/drawing/2014/main" id="{25645170-B0F2-4C54-9E1C-643E4352EA38}"/>
                </a:ext>
              </a:extLst>
            </p:cNvPr>
            <p:cNvCxnSpPr>
              <a:cxnSpLocks/>
              <a:stCxn id="15" idx="2"/>
              <a:endCxn id="16" idx="0"/>
            </p:cNvCxnSpPr>
            <p:nvPr/>
          </p:nvCxnSpPr>
          <p:spPr>
            <a:xfrm>
              <a:off x="5114353" y="4063033"/>
              <a:ext cx="3091" cy="686621"/>
            </a:xfrm>
            <a:prstGeom prst="straightConnector1">
              <a:avLst/>
            </a:prstGeom>
            <a:ln w="19050">
              <a:solidFill>
                <a:schemeClr val="accent6">
                  <a:lumMod val="60000"/>
                  <a:lumOff val="4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4" name="Organigramme : Document 12">
              <a:extLst>
                <a:ext uri="{FF2B5EF4-FFF2-40B4-BE49-F238E27FC236}">
                  <a16:creationId xmlns:a16="http://schemas.microsoft.com/office/drawing/2014/main" id="{EEDF314E-46AA-49A5-B195-A9AE195B346A}"/>
                </a:ext>
              </a:extLst>
            </p:cNvPr>
            <p:cNvSpPr/>
            <p:nvPr/>
          </p:nvSpPr>
          <p:spPr>
            <a:xfrm>
              <a:off x="7455888" y="3309250"/>
              <a:ext cx="1328365" cy="756539"/>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ct val="20000"/>
                </a:spcBef>
                <a:buClr>
                  <a:srgbClr val="1F497D"/>
                </a:buClr>
              </a:pPr>
              <a:r>
                <a:rPr lang="fr-FR" sz="1000" b="1">
                  <a:solidFill>
                    <a:schemeClr val="bg1"/>
                  </a:solidFill>
                </a:rPr>
                <a:t>Changement</a:t>
              </a:r>
            </a:p>
            <a:p>
              <a:pPr algn="ctr">
                <a:spcBef>
                  <a:spcPct val="20000"/>
                </a:spcBef>
                <a:buClr>
                  <a:srgbClr val="1F497D"/>
                </a:buClr>
              </a:pPr>
              <a:endParaRPr lang="fr-FR" sz="500" b="1">
                <a:solidFill>
                  <a:schemeClr val="bg1"/>
                </a:solidFill>
              </a:endParaRPr>
            </a:p>
            <a:p>
              <a:pPr algn="ctr">
                <a:spcBef>
                  <a:spcPct val="20000"/>
                </a:spcBef>
                <a:buClr>
                  <a:srgbClr val="1F497D"/>
                </a:buClr>
              </a:pPr>
              <a:r>
                <a:rPr lang="fr-FR" sz="1000">
                  <a:solidFill>
                    <a:schemeClr val="bg1"/>
                  </a:solidFill>
                </a:rPr>
                <a:t>RFCxxxxxx</a:t>
              </a:r>
              <a:r>
                <a:rPr lang="fr-FR" sz="1000" b="1">
                  <a:solidFill>
                    <a:schemeClr val="bg1"/>
                  </a:solidFill>
                </a:rPr>
                <a:t>3</a:t>
              </a:r>
            </a:p>
          </p:txBody>
        </p:sp>
        <p:sp>
          <p:nvSpPr>
            <p:cNvPr id="25" name="Rectangle 24">
              <a:extLst>
                <a:ext uri="{FF2B5EF4-FFF2-40B4-BE49-F238E27FC236}">
                  <a16:creationId xmlns:a16="http://schemas.microsoft.com/office/drawing/2014/main" id="{DAD24399-541F-4925-A106-01A0F755A942}"/>
                </a:ext>
              </a:extLst>
            </p:cNvPr>
            <p:cNvSpPr/>
            <p:nvPr/>
          </p:nvSpPr>
          <p:spPr>
            <a:xfrm>
              <a:off x="7369914" y="4746900"/>
              <a:ext cx="1500313" cy="60114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457200"/>
              <a:endParaRPr lang="fr-FR" sz="300" b="1">
                <a:solidFill>
                  <a:srgbClr val="009597"/>
                </a:solidFill>
                <a:latin typeface="Arial"/>
              </a:endParaRPr>
            </a:p>
          </p:txBody>
        </p:sp>
        <p:sp>
          <p:nvSpPr>
            <p:cNvPr id="26" name="Rectangle 25">
              <a:extLst>
                <a:ext uri="{FF2B5EF4-FFF2-40B4-BE49-F238E27FC236}">
                  <a16:creationId xmlns:a16="http://schemas.microsoft.com/office/drawing/2014/main" id="{FC4B36A4-0939-4355-ABF0-5BF365E84499}"/>
                </a:ext>
              </a:extLst>
            </p:cNvPr>
            <p:cNvSpPr>
              <a:spLocks/>
            </p:cNvSpPr>
            <p:nvPr/>
          </p:nvSpPr>
          <p:spPr>
            <a:xfrm>
              <a:off x="7528689" y="4807044"/>
              <a:ext cx="364328" cy="48084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spcBef>
                  <a:spcPct val="20000"/>
                </a:spcBef>
                <a:buClr>
                  <a:srgbClr val="1F497D"/>
                </a:buClr>
              </a:pPr>
              <a:r>
                <a:rPr lang="fr-FR" sz="800" b="1">
                  <a:solidFill>
                    <a:schemeClr val="bg1"/>
                  </a:solidFill>
                </a:rPr>
                <a:t>Action</a:t>
              </a:r>
            </a:p>
          </p:txBody>
        </p:sp>
        <p:sp>
          <p:nvSpPr>
            <p:cNvPr id="27" name="Rectangle 26">
              <a:extLst>
                <a:ext uri="{FF2B5EF4-FFF2-40B4-BE49-F238E27FC236}">
                  <a16:creationId xmlns:a16="http://schemas.microsoft.com/office/drawing/2014/main" id="{6CCFD4A0-7793-491C-B446-DC27F48964B2}"/>
                </a:ext>
              </a:extLst>
            </p:cNvPr>
            <p:cNvSpPr>
              <a:spLocks/>
            </p:cNvSpPr>
            <p:nvPr/>
          </p:nvSpPr>
          <p:spPr>
            <a:xfrm>
              <a:off x="7970274" y="4807044"/>
              <a:ext cx="364328" cy="48084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ct val="20000"/>
                </a:spcBef>
                <a:buClr>
                  <a:srgbClr val="1F497D"/>
                </a:buClr>
              </a:pPr>
              <a:r>
                <a:rPr lang="fr-FR" sz="800" b="1">
                  <a:solidFill>
                    <a:schemeClr val="bg1"/>
                  </a:solidFill>
                </a:rPr>
                <a:t>Action</a:t>
              </a:r>
            </a:p>
          </p:txBody>
        </p:sp>
        <p:sp>
          <p:nvSpPr>
            <p:cNvPr id="28" name="Rectangle 27">
              <a:extLst>
                <a:ext uri="{FF2B5EF4-FFF2-40B4-BE49-F238E27FC236}">
                  <a16:creationId xmlns:a16="http://schemas.microsoft.com/office/drawing/2014/main" id="{FA80ED4A-F655-4243-A9CB-5541D71293BC}"/>
                </a:ext>
              </a:extLst>
            </p:cNvPr>
            <p:cNvSpPr>
              <a:spLocks/>
            </p:cNvSpPr>
            <p:nvPr/>
          </p:nvSpPr>
          <p:spPr>
            <a:xfrm>
              <a:off x="8411859" y="4807044"/>
              <a:ext cx="364328" cy="480849"/>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ct val="20000"/>
                </a:spcBef>
                <a:buClr>
                  <a:srgbClr val="1F497D"/>
                </a:buClr>
              </a:pPr>
              <a:r>
                <a:rPr lang="fr-FR" sz="800" b="1">
                  <a:solidFill>
                    <a:schemeClr val="bg1"/>
                  </a:solidFill>
                </a:rPr>
                <a:t>Action</a:t>
              </a:r>
            </a:p>
          </p:txBody>
        </p:sp>
        <p:grpSp>
          <p:nvGrpSpPr>
            <p:cNvPr id="29" name="Group 28">
              <a:extLst>
                <a:ext uri="{FF2B5EF4-FFF2-40B4-BE49-F238E27FC236}">
                  <a16:creationId xmlns:a16="http://schemas.microsoft.com/office/drawing/2014/main" id="{161FD253-9A73-46C8-AE6E-BC4C5D9C56D7}"/>
                </a:ext>
              </a:extLst>
            </p:cNvPr>
            <p:cNvGrpSpPr/>
            <p:nvPr/>
          </p:nvGrpSpPr>
          <p:grpSpPr>
            <a:xfrm>
              <a:off x="7242760" y="4922424"/>
              <a:ext cx="254307" cy="255600"/>
              <a:chOff x="795493" y="6018616"/>
              <a:chExt cx="320492" cy="320492"/>
            </a:xfrm>
            <a:solidFill>
              <a:schemeClr val="bg1">
                <a:lumMod val="95000"/>
              </a:schemeClr>
            </a:solidFill>
          </p:grpSpPr>
          <p:sp>
            <p:nvSpPr>
              <p:cNvPr id="34" name="Oval 33">
                <a:extLst>
                  <a:ext uri="{FF2B5EF4-FFF2-40B4-BE49-F238E27FC236}">
                    <a16:creationId xmlns:a16="http://schemas.microsoft.com/office/drawing/2014/main" id="{A3DD7B30-FF65-48CF-8EE6-98D2C017C1B6}"/>
                  </a:ext>
                </a:extLst>
              </p:cNvPr>
              <p:cNvSpPr>
                <a:spLocks noChangeAspect="1"/>
              </p:cNvSpPr>
              <p:nvPr/>
            </p:nvSpPr>
            <p:spPr>
              <a:xfrm>
                <a:off x="795493" y="6018616"/>
                <a:ext cx="320492" cy="320492"/>
              </a:xfrm>
              <a:prstGeom prst="ellipse">
                <a:avLst/>
              </a:prstGeom>
              <a:solidFill>
                <a:schemeClr val="bg1">
                  <a:lumMod val="95000"/>
                </a:schemeClr>
              </a:solidFill>
              <a:ln w="12700">
                <a:solidFill>
                  <a:srgbClr val="0D448D"/>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000">
                  <a:solidFill>
                    <a:prstClr val="black"/>
                  </a:solidFill>
                </a:endParaRPr>
              </a:p>
            </p:txBody>
          </p:sp>
          <p:pic>
            <p:nvPicPr>
              <p:cNvPr id="35" name="Graphic 34" descr="Gears">
                <a:extLst>
                  <a:ext uri="{FF2B5EF4-FFF2-40B4-BE49-F238E27FC236}">
                    <a16:creationId xmlns:a16="http://schemas.microsoft.com/office/drawing/2014/main" id="{569C5C69-9B2F-4F48-B61B-5C0149DBD9B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5344" y="6058467"/>
                <a:ext cx="240790" cy="240790"/>
              </a:xfrm>
              <a:prstGeom prst="rect">
                <a:avLst/>
              </a:prstGeom>
            </p:spPr>
          </p:pic>
        </p:grpSp>
        <p:cxnSp>
          <p:nvCxnSpPr>
            <p:cNvPr id="30" name="Straight Arrow Connector 29">
              <a:extLst>
                <a:ext uri="{FF2B5EF4-FFF2-40B4-BE49-F238E27FC236}">
                  <a16:creationId xmlns:a16="http://schemas.microsoft.com/office/drawing/2014/main" id="{2B131673-3E5C-4DC2-9948-7BDB4F6AEF15}"/>
                </a:ext>
              </a:extLst>
            </p:cNvPr>
            <p:cNvCxnSpPr>
              <a:cxnSpLocks/>
              <a:stCxn id="24" idx="2"/>
              <a:endCxn id="25" idx="0"/>
            </p:cNvCxnSpPr>
            <p:nvPr/>
          </p:nvCxnSpPr>
          <p:spPr>
            <a:xfrm>
              <a:off x="8120070" y="4065788"/>
              <a:ext cx="2" cy="681110"/>
            </a:xfrm>
            <a:prstGeom prst="straightConnector1">
              <a:avLst/>
            </a:prstGeom>
            <a:ln w="19050">
              <a:solidFill>
                <a:schemeClr val="accent6">
                  <a:lumMod val="60000"/>
                  <a:lumOff val="4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D566966D-64F8-4574-9D2C-36721C946C6B}"/>
                </a:ext>
              </a:extLst>
            </p:cNvPr>
            <p:cNvCxnSpPr>
              <a:stCxn id="6" idx="2"/>
              <a:endCxn id="7" idx="0"/>
            </p:cNvCxnSpPr>
            <p:nvPr/>
          </p:nvCxnSpPr>
          <p:spPr>
            <a:xfrm rot="5400000">
              <a:off x="3224439" y="1419473"/>
              <a:ext cx="943887" cy="2835943"/>
            </a:xfrm>
            <a:prstGeom prst="bentConnector3">
              <a:avLst/>
            </a:prstGeom>
            <a:ln w="19050">
              <a:solidFill>
                <a:schemeClr val="accent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5369A0D3-0EA2-4974-A41C-5BBEC7B79488}"/>
                </a:ext>
              </a:extLst>
            </p:cNvPr>
            <p:cNvCxnSpPr>
              <a:stCxn id="6" idx="2"/>
              <a:endCxn id="24" idx="0"/>
            </p:cNvCxnSpPr>
            <p:nvPr/>
          </p:nvCxnSpPr>
          <p:spPr>
            <a:xfrm rot="16200000" flipH="1">
              <a:off x="6145339" y="1334515"/>
              <a:ext cx="943749" cy="3005718"/>
            </a:xfrm>
            <a:prstGeom prst="bentConnector3">
              <a:avLst/>
            </a:prstGeom>
            <a:ln w="19050">
              <a:solidFill>
                <a:schemeClr val="accent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7" name="Straight Arrow Connector 126">
              <a:extLst>
                <a:ext uri="{FF2B5EF4-FFF2-40B4-BE49-F238E27FC236}">
                  <a16:creationId xmlns:a16="http://schemas.microsoft.com/office/drawing/2014/main" id="{10498D97-4CF8-4611-A3F2-B246F4CF6330}"/>
                </a:ext>
              </a:extLst>
            </p:cNvPr>
            <p:cNvCxnSpPr>
              <a:stCxn id="6" idx="2"/>
              <a:endCxn id="15" idx="0"/>
            </p:cNvCxnSpPr>
            <p:nvPr/>
          </p:nvCxnSpPr>
          <p:spPr>
            <a:xfrm>
              <a:off x="5114354" y="2365500"/>
              <a:ext cx="0" cy="940994"/>
            </a:xfrm>
            <a:prstGeom prst="straightConnector1">
              <a:avLst/>
            </a:prstGeom>
            <a:ln w="19050">
              <a:solidFill>
                <a:schemeClr val="accent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4" name="Organigramme : Document 15">
              <a:extLst>
                <a:ext uri="{FF2B5EF4-FFF2-40B4-BE49-F238E27FC236}">
                  <a16:creationId xmlns:a16="http://schemas.microsoft.com/office/drawing/2014/main" id="{37C84B29-CD40-44EF-ACCE-9D32EB21AAA7}"/>
                </a:ext>
              </a:extLst>
            </p:cNvPr>
            <p:cNvSpPr/>
            <p:nvPr/>
          </p:nvSpPr>
          <p:spPr>
            <a:xfrm>
              <a:off x="988347" y="1580631"/>
              <a:ext cx="7576293" cy="474437"/>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ct val="20000"/>
                </a:spcBef>
                <a:buClr>
                  <a:srgbClr val="1F497D"/>
                </a:buClr>
              </a:pPr>
              <a:r>
                <a:rPr lang="fr-FR" sz="1200" b="1">
                  <a:solidFill>
                    <a:schemeClr val="bg1"/>
                  </a:solidFill>
                </a:rPr>
                <a:t>FEB</a:t>
              </a:r>
              <a:endParaRPr lang="fr-FR" sz="1400" b="1">
                <a:solidFill>
                  <a:schemeClr val="bg1"/>
                </a:solidFill>
              </a:endParaRPr>
            </a:p>
            <a:p>
              <a:pPr algn="ctr">
                <a:spcBef>
                  <a:spcPct val="20000"/>
                </a:spcBef>
                <a:buClr>
                  <a:srgbClr val="1F497D"/>
                </a:buClr>
              </a:pPr>
              <a:r>
                <a:rPr lang="fr-FR" sz="1100">
                  <a:solidFill>
                    <a:schemeClr val="bg1"/>
                  </a:solidFill>
                </a:rPr>
                <a:t>FEB</a:t>
              </a:r>
              <a:r>
                <a:rPr lang="fr-FR" sz="1100" b="1">
                  <a:solidFill>
                    <a:schemeClr val="bg1"/>
                  </a:solidFill>
                </a:rPr>
                <a:t> </a:t>
              </a:r>
              <a:r>
                <a:rPr lang="fr-FR" sz="1100">
                  <a:solidFill>
                    <a:schemeClr val="bg1"/>
                  </a:solidFill>
                </a:rPr>
                <a:t>Faammnn1</a:t>
              </a:r>
              <a:endParaRPr lang="fr-FR" sz="1100">
                <a:solidFill>
                  <a:schemeClr val="bg1"/>
                </a:solidFill>
                <a:cs typeface="Calibri"/>
              </a:endParaRPr>
            </a:p>
          </p:txBody>
        </p:sp>
      </p:grpSp>
      <p:sp>
        <p:nvSpPr>
          <p:cNvPr id="4" name="Rectangle 3">
            <a:extLst>
              <a:ext uri="{FF2B5EF4-FFF2-40B4-BE49-F238E27FC236}">
                <a16:creationId xmlns:a16="http://schemas.microsoft.com/office/drawing/2014/main" id="{E1939643-4CA3-4089-9C7C-026446445821}"/>
              </a:ext>
            </a:extLst>
          </p:cNvPr>
          <p:cNvSpPr/>
          <p:nvPr/>
        </p:nvSpPr>
        <p:spPr>
          <a:xfrm>
            <a:off x="7554659" y="2323873"/>
            <a:ext cx="2677222" cy="2431435"/>
          </a:xfrm>
          <a:prstGeom prst="rect">
            <a:avLst/>
          </a:prstGeom>
        </p:spPr>
        <p:txBody>
          <a:bodyPr wrap="square" anchor="ctr">
            <a:spAutoFit/>
          </a:bodyPr>
          <a:lstStyle/>
          <a:p>
            <a:pPr marL="177800" indent="-177800">
              <a:spcBef>
                <a:spcPts val="2400"/>
              </a:spcBef>
              <a:buClr>
                <a:schemeClr val="tx2"/>
              </a:buClr>
              <a:buFont typeface="Calibri" panose="020F0502020204030204" pitchFamily="34" charset="0"/>
              <a:buChar char="›"/>
            </a:pPr>
            <a:r>
              <a:rPr lang="fr-FR" sz="1400" b="1">
                <a:solidFill>
                  <a:prstClr val="black"/>
                </a:solidFill>
              </a:rPr>
              <a:t>1 FEB peut générer 1 à N changements</a:t>
            </a:r>
            <a:endParaRPr lang="fr-FR" b="1">
              <a:solidFill>
                <a:prstClr val="black"/>
              </a:solidFill>
            </a:endParaRPr>
          </a:p>
          <a:p>
            <a:pPr marL="177800" indent="-177800">
              <a:spcBef>
                <a:spcPts val="2400"/>
              </a:spcBef>
              <a:buClr>
                <a:schemeClr val="tx2"/>
              </a:buClr>
              <a:buFont typeface="Calibri" panose="020F0502020204030204" pitchFamily="34" charset="0"/>
              <a:buChar char="›"/>
            </a:pPr>
            <a:r>
              <a:rPr lang="fr-FR" sz="1400">
                <a:solidFill>
                  <a:prstClr val="black"/>
                </a:solidFill>
              </a:rPr>
              <a:t>1 ou N FEB peuvent être analysées conjointement pour donner lieu à 1 ou N changements</a:t>
            </a:r>
          </a:p>
          <a:p>
            <a:pPr marL="177800" indent="-177800">
              <a:spcBef>
                <a:spcPts val="2400"/>
              </a:spcBef>
              <a:buClr>
                <a:schemeClr val="tx2"/>
              </a:buClr>
              <a:buFont typeface="Calibri" panose="020F0502020204030204" pitchFamily="34" charset="0"/>
              <a:buChar char="›"/>
            </a:pPr>
            <a:r>
              <a:rPr lang="fr-FR" sz="1400">
                <a:solidFill>
                  <a:prstClr val="black"/>
                </a:solidFill>
              </a:rPr>
              <a:t>Chaque changement est suivi via des actions</a:t>
            </a:r>
          </a:p>
        </p:txBody>
      </p:sp>
      <p:sp>
        <p:nvSpPr>
          <p:cNvPr id="42" name="Rectangle 41">
            <a:extLst>
              <a:ext uri="{FF2B5EF4-FFF2-40B4-BE49-F238E27FC236}">
                <a16:creationId xmlns:a16="http://schemas.microsoft.com/office/drawing/2014/main" id="{313B1453-9EA0-4004-B019-9EDC589E2C6B}"/>
              </a:ext>
            </a:extLst>
          </p:cNvPr>
          <p:cNvSpPr/>
          <p:nvPr/>
        </p:nvSpPr>
        <p:spPr>
          <a:xfrm>
            <a:off x="3891308" y="3236154"/>
            <a:ext cx="228600" cy="2481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spcBef>
                <a:spcPct val="20000"/>
              </a:spcBef>
              <a:buClr>
                <a:srgbClr val="1F497D"/>
              </a:buClr>
            </a:pPr>
            <a:r>
              <a:rPr lang="fr-FR" sz="1100">
                <a:solidFill>
                  <a:prstClr val="black"/>
                </a:solidFill>
              </a:rPr>
              <a:t>N</a:t>
            </a:r>
          </a:p>
        </p:txBody>
      </p:sp>
      <p:sp>
        <p:nvSpPr>
          <p:cNvPr id="49" name="Rectangle 48">
            <a:extLst>
              <a:ext uri="{FF2B5EF4-FFF2-40B4-BE49-F238E27FC236}">
                <a16:creationId xmlns:a16="http://schemas.microsoft.com/office/drawing/2014/main" id="{2394423B-3C2D-4548-9DFB-C1DDC743A074}"/>
              </a:ext>
            </a:extLst>
          </p:cNvPr>
          <p:cNvSpPr/>
          <p:nvPr/>
        </p:nvSpPr>
        <p:spPr>
          <a:xfrm>
            <a:off x="6016595" y="3242619"/>
            <a:ext cx="228600" cy="2481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spcBef>
                <a:spcPct val="20000"/>
              </a:spcBef>
              <a:buClr>
                <a:srgbClr val="1F497D"/>
              </a:buClr>
            </a:pPr>
            <a:r>
              <a:rPr lang="fr-FR" sz="1100">
                <a:solidFill>
                  <a:prstClr val="black"/>
                </a:solidFill>
              </a:rPr>
              <a:t>N</a:t>
            </a:r>
          </a:p>
        </p:txBody>
      </p:sp>
      <p:sp>
        <p:nvSpPr>
          <p:cNvPr id="50" name="Rectangle 49">
            <a:extLst>
              <a:ext uri="{FF2B5EF4-FFF2-40B4-BE49-F238E27FC236}">
                <a16:creationId xmlns:a16="http://schemas.microsoft.com/office/drawing/2014/main" id="{706566C9-ED35-4372-AFB8-68CCD29875B8}"/>
              </a:ext>
            </a:extLst>
          </p:cNvPr>
          <p:cNvSpPr/>
          <p:nvPr/>
        </p:nvSpPr>
        <p:spPr>
          <a:xfrm>
            <a:off x="3822098" y="2816866"/>
            <a:ext cx="228600" cy="2481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spcBef>
                <a:spcPct val="20000"/>
              </a:spcBef>
              <a:buClr>
                <a:srgbClr val="1F497D"/>
              </a:buClr>
            </a:pPr>
            <a:r>
              <a:rPr lang="fr-FR" sz="1100">
                <a:solidFill>
                  <a:prstClr val="black"/>
                </a:solidFill>
              </a:rPr>
              <a:t>N</a:t>
            </a:r>
          </a:p>
        </p:txBody>
      </p:sp>
      <p:sp>
        <p:nvSpPr>
          <p:cNvPr id="51" name="Rectangle 50">
            <a:extLst>
              <a:ext uri="{FF2B5EF4-FFF2-40B4-BE49-F238E27FC236}">
                <a16:creationId xmlns:a16="http://schemas.microsoft.com/office/drawing/2014/main" id="{7E9CAE5C-369E-4432-9635-B2E6C72AAFAF}"/>
              </a:ext>
            </a:extLst>
          </p:cNvPr>
          <p:cNvSpPr/>
          <p:nvPr/>
        </p:nvSpPr>
        <p:spPr>
          <a:xfrm>
            <a:off x="1838005" y="3223239"/>
            <a:ext cx="228600" cy="2481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spcBef>
                <a:spcPct val="20000"/>
              </a:spcBef>
              <a:buClr>
                <a:srgbClr val="1F497D"/>
              </a:buClr>
            </a:pPr>
            <a:r>
              <a:rPr lang="fr-FR" sz="1100">
                <a:solidFill>
                  <a:prstClr val="black"/>
                </a:solidFill>
              </a:rPr>
              <a:t>N</a:t>
            </a:r>
          </a:p>
        </p:txBody>
      </p:sp>
      <p:sp>
        <p:nvSpPr>
          <p:cNvPr id="32" name="Rectangle 31">
            <a:extLst>
              <a:ext uri="{FF2B5EF4-FFF2-40B4-BE49-F238E27FC236}">
                <a16:creationId xmlns:a16="http://schemas.microsoft.com/office/drawing/2014/main" id="{AE65E5BF-2286-4738-A59F-DCD50E95D885}"/>
              </a:ext>
            </a:extLst>
          </p:cNvPr>
          <p:cNvSpPr/>
          <p:nvPr/>
        </p:nvSpPr>
        <p:spPr>
          <a:xfrm>
            <a:off x="723509" y="767097"/>
            <a:ext cx="10845098" cy="968278"/>
          </a:xfrm>
          <a:prstGeom prst="rect">
            <a:avLst/>
          </a:prstGeom>
        </p:spPr>
        <p:txBody>
          <a:bodyPr wrap="square">
            <a:spAutoFit/>
          </a:bodyPr>
          <a:lstStyle/>
          <a:p>
            <a:pPr>
              <a:lnSpc>
                <a:spcPct val="107000"/>
              </a:lnSpc>
              <a:spcAft>
                <a:spcPts val="800"/>
              </a:spcAft>
            </a:pPr>
            <a:r>
              <a:rPr lang="fr-FR">
                <a:latin typeface="Calibri" panose="020F0502020204030204" pitchFamily="34" charset="0"/>
                <a:ea typeface="Calibri" panose="020F0502020204030204" pitchFamily="34" charset="0"/>
                <a:cs typeface="Arial" panose="020B0604020202020204" pitchFamily="34" charset="0"/>
              </a:rPr>
              <a:t>Sur la base des préconisations ITIL, le contrôle des changements est mis en œuvre afin de maximiser leur mise en production en traçant les différentes étapes et jalons de mise en œuvre, en uniformisant le pilotage transverse autour d’une seule référence, en maitrisant la planification via la gestion d’un calendrier des changements.</a:t>
            </a:r>
          </a:p>
        </p:txBody>
      </p:sp>
      <p:sp>
        <p:nvSpPr>
          <p:cNvPr id="40" name="Rectangle 39">
            <a:extLst>
              <a:ext uri="{FF2B5EF4-FFF2-40B4-BE49-F238E27FC236}">
                <a16:creationId xmlns:a16="http://schemas.microsoft.com/office/drawing/2014/main" id="{E88A73A3-9D54-4657-BBEE-D3F5DCC7AF32}"/>
              </a:ext>
            </a:extLst>
          </p:cNvPr>
          <p:cNvSpPr/>
          <p:nvPr/>
        </p:nvSpPr>
        <p:spPr>
          <a:xfrm>
            <a:off x="754499" y="5517492"/>
            <a:ext cx="11055572" cy="1070871"/>
          </a:xfrm>
          <a:prstGeom prst="rect">
            <a:avLst/>
          </a:prstGeom>
        </p:spPr>
        <p:txBody>
          <a:bodyPr wrap="square">
            <a:spAutoFit/>
          </a:bodyPr>
          <a:lstStyle/>
          <a:p>
            <a:pPr>
              <a:lnSpc>
                <a:spcPct val="107000"/>
              </a:lnSpc>
              <a:spcAft>
                <a:spcPts val="800"/>
              </a:spcAft>
            </a:pPr>
            <a:r>
              <a:rPr lang="fr-FR">
                <a:latin typeface="Calibri" panose="020F0502020204030204" pitchFamily="34" charset="0"/>
                <a:ea typeface="Calibri" panose="020F0502020204030204" pitchFamily="34" charset="0"/>
                <a:cs typeface="Arial" panose="020B0604020202020204" pitchFamily="34" charset="0"/>
              </a:rPr>
              <a:t>Les besoins métier ou purement techniques (liés à l’obsolescence de l’infrastructure) sont exprimés respectivement par la MOA ou la DSI sous forme de FEB : </a:t>
            </a:r>
            <a:r>
              <a:rPr lang="fr-FR" b="1">
                <a:latin typeface="Calibri" panose="020F0502020204030204" pitchFamily="34" charset="0"/>
                <a:ea typeface="Calibri" panose="020F0502020204030204" pitchFamily="34" charset="0"/>
                <a:cs typeface="Arial" panose="020B0604020202020204" pitchFamily="34" charset="0"/>
              </a:rPr>
              <a:t>F</a:t>
            </a:r>
            <a:r>
              <a:rPr lang="fr-FR">
                <a:latin typeface="Calibri" panose="020F0502020204030204" pitchFamily="34" charset="0"/>
                <a:ea typeface="Calibri" panose="020F0502020204030204" pitchFamily="34" charset="0"/>
                <a:cs typeface="Arial" panose="020B0604020202020204" pitchFamily="34" charset="0"/>
              </a:rPr>
              <a:t>iche d’</a:t>
            </a:r>
            <a:r>
              <a:rPr lang="fr-FR" b="1">
                <a:latin typeface="Calibri" panose="020F0502020204030204" pitchFamily="34" charset="0"/>
                <a:ea typeface="Calibri" panose="020F0502020204030204" pitchFamily="34" charset="0"/>
                <a:cs typeface="Arial" panose="020B0604020202020204" pitchFamily="34" charset="0"/>
              </a:rPr>
              <a:t>E</a:t>
            </a:r>
            <a:r>
              <a:rPr lang="fr-FR">
                <a:latin typeface="Calibri" panose="020F0502020204030204" pitchFamily="34" charset="0"/>
                <a:ea typeface="Calibri" panose="020F0502020204030204" pitchFamily="34" charset="0"/>
                <a:cs typeface="Arial" panose="020B0604020202020204" pitchFamily="34" charset="0"/>
              </a:rPr>
              <a:t>xpression de </a:t>
            </a:r>
            <a:r>
              <a:rPr lang="fr-FR" b="1">
                <a:latin typeface="Calibri" panose="020F0502020204030204" pitchFamily="34" charset="0"/>
                <a:ea typeface="Calibri" panose="020F0502020204030204" pitchFamily="34" charset="0"/>
                <a:cs typeface="Arial" panose="020B0604020202020204" pitchFamily="34" charset="0"/>
              </a:rPr>
              <a:t>B</a:t>
            </a:r>
            <a:r>
              <a:rPr lang="fr-FR">
                <a:latin typeface="Calibri" panose="020F0502020204030204" pitchFamily="34" charset="0"/>
                <a:ea typeface="Calibri" panose="020F0502020204030204" pitchFamily="34" charset="0"/>
                <a:cs typeface="Arial" panose="020B0604020202020204" pitchFamily="34" charset="0"/>
              </a:rPr>
              <a:t>esoin.</a:t>
            </a:r>
          </a:p>
          <a:p>
            <a:pPr>
              <a:lnSpc>
                <a:spcPct val="107000"/>
              </a:lnSpc>
              <a:spcAft>
                <a:spcPts val="800"/>
              </a:spcAft>
            </a:pPr>
            <a:r>
              <a:rPr lang="fr-FR">
                <a:latin typeface="Calibri" panose="020F0502020204030204" pitchFamily="34" charset="0"/>
                <a:ea typeface="Calibri" panose="020F0502020204030204" pitchFamily="34" charset="0"/>
                <a:cs typeface="Arial" panose="020B0604020202020204" pitchFamily="34" charset="0"/>
              </a:rPr>
              <a:t>Ces FEB sont analysées pour faire l’objet de changements dits évolutifs à planifier.</a:t>
            </a:r>
          </a:p>
        </p:txBody>
      </p:sp>
    </p:spTree>
    <p:extLst>
      <p:ext uri="{BB962C8B-B14F-4D97-AF65-F5344CB8AC3E}">
        <p14:creationId xmlns:p14="http://schemas.microsoft.com/office/powerpoint/2010/main" val="762910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950C22E-AF2C-4A00-B15A-5EEA0C937E25}"/>
              </a:ext>
            </a:extLst>
          </p:cNvPr>
          <p:cNvSpPr/>
          <p:nvPr/>
        </p:nvSpPr>
        <p:spPr>
          <a:xfrm>
            <a:off x="101543" y="1333561"/>
            <a:ext cx="5915024" cy="2667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en-US" sz="1400">
              <a:solidFill>
                <a:prstClr val="black"/>
              </a:solidFill>
            </a:endParaRPr>
          </a:p>
        </p:txBody>
      </p:sp>
      <p:sp>
        <p:nvSpPr>
          <p:cNvPr id="3" name="Title 2">
            <a:extLst>
              <a:ext uri="{FF2B5EF4-FFF2-40B4-BE49-F238E27FC236}">
                <a16:creationId xmlns:a16="http://schemas.microsoft.com/office/drawing/2014/main" id="{7A51BEAB-0C8C-4491-A0E7-666D4E836266}"/>
              </a:ext>
            </a:extLst>
          </p:cNvPr>
          <p:cNvSpPr>
            <a:spLocks noGrp="1"/>
          </p:cNvSpPr>
          <p:nvPr>
            <p:ph type="title"/>
          </p:nvPr>
        </p:nvSpPr>
        <p:spPr/>
        <p:txBody>
          <a:bodyPr/>
          <a:lstStyle/>
          <a:p>
            <a:r>
              <a:rPr lang="fr-FR"/>
              <a:t>sommaire</a:t>
            </a:r>
          </a:p>
        </p:txBody>
      </p:sp>
      <p:sp>
        <p:nvSpPr>
          <p:cNvPr id="6" name="Content Placeholder 5">
            <a:extLst>
              <a:ext uri="{FF2B5EF4-FFF2-40B4-BE49-F238E27FC236}">
                <a16:creationId xmlns:a16="http://schemas.microsoft.com/office/drawing/2014/main" id="{E07894BC-A18C-4157-8FDD-3B20E5DDDE16}"/>
              </a:ext>
            </a:extLst>
          </p:cNvPr>
          <p:cNvSpPr>
            <a:spLocks noGrp="1"/>
          </p:cNvSpPr>
          <p:nvPr>
            <p:ph idx="1"/>
          </p:nvPr>
        </p:nvSpPr>
        <p:spPr>
          <a:xfrm>
            <a:off x="498361" y="954156"/>
            <a:ext cx="5121389" cy="5661637"/>
          </a:xfrm>
        </p:spPr>
        <p:txBody>
          <a:bodyPr anchor="ctr">
            <a:normAutofit/>
          </a:bodyPr>
          <a:lstStyle/>
          <a:p>
            <a:pPr marL="285750" lvl="0" indent="-285750">
              <a:spcBef>
                <a:spcPts val="600"/>
              </a:spcBef>
              <a:spcAft>
                <a:spcPts val="300"/>
              </a:spcAft>
              <a:buClr>
                <a:srgbClr val="1F497D"/>
              </a:buClr>
              <a:buFont typeface="Arial" panose="020B0604020202020204" pitchFamily="34" charset="0"/>
              <a:buChar char="►"/>
              <a:defRPr/>
            </a:pPr>
            <a:r>
              <a:rPr lang="fr-FR">
                <a:solidFill>
                  <a:srgbClr val="1F497D"/>
                </a:solidFill>
              </a:rPr>
              <a:t>Introduction</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Les acteurs / rôles métier</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Maintenance évolutive, projet ou programme</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Un processus de fabrication en 3 grandes phases</a:t>
            </a:r>
          </a:p>
          <a:p>
            <a:pPr marL="285750" lvl="0" indent="-285750">
              <a:spcBef>
                <a:spcPts val="600"/>
              </a:spcBef>
              <a:spcAft>
                <a:spcPts val="300"/>
              </a:spcAft>
              <a:buClr>
                <a:srgbClr val="1F497D"/>
              </a:buClr>
              <a:buFont typeface="Arial" panose="020B0604020202020204" pitchFamily="34" charset="0"/>
              <a:buChar char="►"/>
              <a:defRPr/>
            </a:pPr>
            <a:r>
              <a:rPr lang="fr-FR">
                <a:solidFill>
                  <a:srgbClr val="1F497D"/>
                </a:solidFill>
              </a:rPr>
              <a:t>Les phases du processus de fabrication cycle en V</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La phase préparation</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La phase construction</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La phase mise en œuvre</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Macro-RACI des activités de production des livrables </a:t>
            </a:r>
          </a:p>
          <a:p>
            <a:pPr marL="285750" indent="-285750">
              <a:spcBef>
                <a:spcPts val="600"/>
              </a:spcBef>
              <a:spcAft>
                <a:spcPts val="300"/>
              </a:spcAft>
              <a:buClr>
                <a:srgbClr val="1F497D"/>
              </a:buClr>
              <a:buFont typeface="Arial" panose="020B0604020202020204" pitchFamily="34" charset="0"/>
              <a:buChar char="►"/>
              <a:defRPr/>
            </a:pPr>
            <a:r>
              <a:rPr lang="fr-FR">
                <a:solidFill>
                  <a:srgbClr val="1F497D"/>
                </a:solidFill>
              </a:rPr>
              <a:t>L’introduction du mode agile</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Une livraison par incrément</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Les rôles </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La phase de préparation ou cadrage agile</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Les instances et cérémonies</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Les tests en mode agile</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L’articulation avec le cycle en V</a:t>
            </a:r>
            <a:endParaRPr lang="fr-FR">
              <a:solidFill>
                <a:srgbClr val="1F497D"/>
              </a:solidFill>
            </a:endParaRPr>
          </a:p>
          <a:p>
            <a:pPr marL="628650" lvl="1" indent="-171450">
              <a:spcAft>
                <a:spcPts val="300"/>
              </a:spcAft>
              <a:buClr>
                <a:srgbClr val="1F497D"/>
              </a:buClr>
              <a:buFont typeface="Arial" panose="020B0604020202020204" pitchFamily="34" charset="0"/>
              <a:buChar char="›"/>
              <a:defRPr/>
            </a:pPr>
            <a:endParaRPr lang="fr-FR" sz="1200">
              <a:solidFill>
                <a:srgbClr val="1F497D"/>
              </a:solidFill>
            </a:endParaRPr>
          </a:p>
          <a:p>
            <a:pPr marL="285750" lvl="0" indent="-285750">
              <a:spcBef>
                <a:spcPts val="600"/>
              </a:spcBef>
              <a:spcAft>
                <a:spcPts val="300"/>
              </a:spcAft>
              <a:buClr>
                <a:srgbClr val="1F497D"/>
              </a:buClr>
              <a:buFont typeface="Arial" panose="020B0604020202020204" pitchFamily="34" charset="0"/>
              <a:buChar char="►"/>
              <a:defRPr/>
            </a:pPr>
            <a:endParaRPr lang="fr-FR">
              <a:solidFill>
                <a:srgbClr val="1F497D"/>
              </a:solidFill>
            </a:endParaRPr>
          </a:p>
        </p:txBody>
      </p:sp>
    </p:spTree>
    <p:extLst>
      <p:ext uri="{BB962C8B-B14F-4D97-AF65-F5344CB8AC3E}">
        <p14:creationId xmlns:p14="http://schemas.microsoft.com/office/powerpoint/2010/main" val="23141756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DE7A9-321B-4DC0-95F9-9C87C910B94A}"/>
              </a:ext>
            </a:extLst>
          </p:cNvPr>
          <p:cNvSpPr>
            <a:spLocks noGrp="1"/>
          </p:cNvSpPr>
          <p:nvPr>
            <p:ph type="title"/>
          </p:nvPr>
        </p:nvSpPr>
        <p:spPr/>
        <p:txBody>
          <a:bodyPr/>
          <a:lstStyle/>
          <a:p>
            <a:r>
              <a:rPr lang="fr-FR"/>
              <a:t>L’arbitrage et la planification des changements se font au travers de</a:t>
            </a:r>
            <a:br>
              <a:rPr lang="fr-FR"/>
            </a:br>
            <a:r>
              <a:rPr lang="fr-FR"/>
              <a:t>3 organes de gouvernance selon les caractéristiques des changements</a:t>
            </a:r>
          </a:p>
        </p:txBody>
      </p:sp>
      <p:grpSp>
        <p:nvGrpSpPr>
          <p:cNvPr id="17" name="Group 16">
            <a:extLst>
              <a:ext uri="{FF2B5EF4-FFF2-40B4-BE49-F238E27FC236}">
                <a16:creationId xmlns:a16="http://schemas.microsoft.com/office/drawing/2014/main" id="{5AA601DA-B9A7-49CA-9770-CADBE97C445D}"/>
              </a:ext>
            </a:extLst>
          </p:cNvPr>
          <p:cNvGrpSpPr/>
          <p:nvPr/>
        </p:nvGrpSpPr>
        <p:grpSpPr>
          <a:xfrm>
            <a:off x="911424" y="2693380"/>
            <a:ext cx="10729192" cy="1516353"/>
            <a:chOff x="1127448" y="3535634"/>
            <a:chExt cx="10729192" cy="1516353"/>
          </a:xfrm>
        </p:grpSpPr>
        <p:grpSp>
          <p:nvGrpSpPr>
            <p:cNvPr id="14" name="Group 13">
              <a:extLst>
                <a:ext uri="{FF2B5EF4-FFF2-40B4-BE49-F238E27FC236}">
                  <a16:creationId xmlns:a16="http://schemas.microsoft.com/office/drawing/2014/main" id="{FE3AF053-088D-4A82-8584-E036DAAE3C36}"/>
                </a:ext>
              </a:extLst>
            </p:cNvPr>
            <p:cNvGrpSpPr/>
            <p:nvPr/>
          </p:nvGrpSpPr>
          <p:grpSpPr>
            <a:xfrm>
              <a:off x="1127448" y="3535634"/>
              <a:ext cx="5112568" cy="1516353"/>
              <a:chOff x="1127448" y="3535633"/>
              <a:chExt cx="5112568" cy="1516353"/>
            </a:xfrm>
          </p:grpSpPr>
          <p:sp>
            <p:nvSpPr>
              <p:cNvPr id="18" name="Rectangle 17">
                <a:extLst>
                  <a:ext uri="{FF2B5EF4-FFF2-40B4-BE49-F238E27FC236}">
                    <a16:creationId xmlns:a16="http://schemas.microsoft.com/office/drawing/2014/main" id="{27AD7196-58F2-4642-A641-5D8D6B726C3C}"/>
                  </a:ext>
                </a:extLst>
              </p:cNvPr>
              <p:cNvSpPr/>
              <p:nvPr/>
            </p:nvSpPr>
            <p:spPr>
              <a:xfrm>
                <a:off x="1127448" y="3535633"/>
                <a:ext cx="5112568" cy="1516353"/>
              </a:xfrm>
              <a:prstGeom prst="rect">
                <a:avLst/>
              </a:prstGeom>
              <a:solidFill>
                <a:schemeClr val="tx2">
                  <a:lumMod val="20000"/>
                  <a:lumOff val="80000"/>
                  <a:alpha val="30000"/>
                </a:schemeClr>
              </a:solidFill>
              <a:ln w="222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36000" rtlCol="0" anchor="t"/>
              <a:lstStyle/>
              <a:p>
                <a:pPr algn="ctr">
                  <a:lnSpc>
                    <a:spcPct val="90000"/>
                  </a:lnSpc>
                  <a:buClr>
                    <a:schemeClr val="tx2"/>
                  </a:buClr>
                </a:pPr>
                <a:r>
                  <a:rPr lang="fr-FR" sz="1600" b="1">
                    <a:solidFill>
                      <a:schemeClr val="tx2"/>
                    </a:solidFill>
                  </a:rPr>
                  <a:t>Comité Consultatif des Changements Correctifs (4C)</a:t>
                </a:r>
              </a:p>
              <a:p>
                <a:pPr marL="177800" indent="-177800" algn="ctr">
                  <a:lnSpc>
                    <a:spcPct val="90000"/>
                  </a:lnSpc>
                  <a:buClr>
                    <a:schemeClr val="tx2"/>
                  </a:buClr>
                  <a:buFont typeface="Calibri" panose="020F0502020204030204" pitchFamily="34" charset="0"/>
                  <a:buChar char="›"/>
                </a:pPr>
                <a:r>
                  <a:rPr lang="fr-FR" sz="1400" b="1">
                    <a:solidFill>
                      <a:prstClr val="black"/>
                    </a:solidFill>
                  </a:rPr>
                  <a:t>Arbitrage et planification</a:t>
                </a:r>
              </a:p>
            </p:txBody>
          </p:sp>
          <p:sp>
            <p:nvSpPr>
              <p:cNvPr id="21" name="CPTKTQ0401z12f01t10l10s01m01j0la0tb00i00u01">
                <a:extLst>
                  <a:ext uri="{FF2B5EF4-FFF2-40B4-BE49-F238E27FC236}">
                    <a16:creationId xmlns:a16="http://schemas.microsoft.com/office/drawing/2014/main" id="{96C5B320-775D-42AC-807A-6532F24EBA1B}"/>
                  </a:ext>
                </a:extLst>
              </p:cNvPr>
              <p:cNvSpPr txBox="1"/>
              <p:nvPr/>
            </p:nvSpPr>
            <p:spPr>
              <a:xfrm>
                <a:off x="3935760" y="4192357"/>
                <a:ext cx="1944216" cy="720000"/>
              </a:xfrm>
              <a:prstGeom prst="roundRect">
                <a:avLst/>
              </a:prstGeom>
              <a:solidFill>
                <a:schemeClr val="accent3">
                  <a:lumMod val="75000"/>
                </a:schemeClr>
              </a:solidFill>
              <a:ln w="9525">
                <a:noFill/>
              </a:ln>
              <a:effectLst/>
            </p:spPr>
            <p:txBody>
              <a:bodyPr vert="horz" lIns="35941" tIns="35941" rIns="35941" bIns="35941" rtlCol="0" anchor="ctr">
                <a:noAutofit/>
              </a:bodyPr>
              <a:lstStyle/>
              <a:p>
                <a:pPr algn="ctr">
                  <a:buClr>
                    <a:srgbClr val="E47E1A"/>
                  </a:buClr>
                  <a:buSzPct val="80000"/>
                </a:pPr>
                <a:r>
                  <a:rPr lang="fr-FR" sz="1200" b="1">
                    <a:solidFill>
                      <a:schemeClr val="bg1"/>
                    </a:solidFill>
                    <a:latin typeface="Calibri" panose="020F0502020204030204" pitchFamily="34" charset="0"/>
                  </a:rPr>
                  <a:t>Changement correctif normal haute priorité</a:t>
                </a:r>
              </a:p>
            </p:txBody>
          </p:sp>
        </p:grpSp>
        <p:sp>
          <p:nvSpPr>
            <p:cNvPr id="32" name="Isosceles Triangle 31">
              <a:extLst>
                <a:ext uri="{FF2B5EF4-FFF2-40B4-BE49-F238E27FC236}">
                  <a16:creationId xmlns:a16="http://schemas.microsoft.com/office/drawing/2014/main" id="{D5EDEB88-AFC2-4A64-83A8-4C5BCE4160AB}"/>
                </a:ext>
              </a:extLst>
            </p:cNvPr>
            <p:cNvSpPr/>
            <p:nvPr/>
          </p:nvSpPr>
          <p:spPr>
            <a:xfrm rot="5400000">
              <a:off x="5949892" y="4041782"/>
              <a:ext cx="1516352" cy="504056"/>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35" name="Rectangle 34">
              <a:extLst>
                <a:ext uri="{FF2B5EF4-FFF2-40B4-BE49-F238E27FC236}">
                  <a16:creationId xmlns:a16="http://schemas.microsoft.com/office/drawing/2014/main" id="{A903826A-3987-410B-B9C8-7AEA2A07BA69}"/>
                </a:ext>
              </a:extLst>
            </p:cNvPr>
            <p:cNvSpPr/>
            <p:nvPr/>
          </p:nvSpPr>
          <p:spPr>
            <a:xfrm>
              <a:off x="7176120" y="3616702"/>
              <a:ext cx="4680520" cy="135421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marL="177800" indent="-177800">
                <a:spcBef>
                  <a:spcPts val="600"/>
                </a:spcBef>
                <a:buClr>
                  <a:srgbClr val="1F497D"/>
                </a:buClr>
                <a:buFont typeface="Wingdings" panose="05000000000000000000" pitchFamily="2" charset="2"/>
                <a:buChar char="§"/>
              </a:pPr>
              <a:r>
                <a:rPr lang="fr-FR" sz="1200">
                  <a:solidFill>
                    <a:prstClr val="black"/>
                  </a:solidFill>
                </a:rPr>
                <a:t>Changements issus de demandes correctives métiers ou DSI sans solution de contournement : incidents P2 en cible</a:t>
              </a:r>
            </a:p>
            <a:p>
              <a:pPr marL="177800" indent="-177800">
                <a:spcBef>
                  <a:spcPts val="600"/>
                </a:spcBef>
                <a:buClr>
                  <a:srgbClr val="1F497D"/>
                </a:buClr>
                <a:buFont typeface="Wingdings" panose="05000000000000000000" pitchFamily="2" charset="2"/>
                <a:buChar char="§"/>
              </a:pPr>
              <a:r>
                <a:rPr lang="fr-FR" sz="1200">
                  <a:solidFill>
                    <a:prstClr val="black"/>
                  </a:solidFill>
                </a:rPr>
                <a:t>Validation des changements devant être livrés dans </a:t>
              </a:r>
              <a:r>
                <a:rPr lang="fr-FR" sz="1200" b="1">
                  <a:solidFill>
                    <a:schemeClr val="accent6"/>
                  </a:solidFill>
                </a:rPr>
                <a:t>une livraison exceptionnelle </a:t>
              </a:r>
              <a:r>
                <a:rPr lang="fr-FR" sz="1200">
                  <a:solidFill>
                    <a:prstClr val="black"/>
                  </a:solidFill>
                </a:rPr>
                <a:t>sous 2 à 3 semaines maximum (sinon planification dans la prochaine livraison planifiée)</a:t>
              </a:r>
            </a:p>
            <a:p>
              <a:pPr marL="177800" indent="-177800">
                <a:spcBef>
                  <a:spcPts val="600"/>
                </a:spcBef>
                <a:buClr>
                  <a:srgbClr val="1F497D"/>
                </a:buClr>
                <a:buFont typeface="Wingdings" panose="05000000000000000000" pitchFamily="2" charset="2"/>
                <a:buChar char="§"/>
              </a:pPr>
              <a:r>
                <a:rPr lang="fr-FR" sz="1200" b="1">
                  <a:solidFill>
                    <a:prstClr val="black"/>
                  </a:solidFill>
                </a:rPr>
                <a:t>Participation des MOA au 4C</a:t>
              </a:r>
            </a:p>
          </p:txBody>
        </p:sp>
      </p:grpSp>
      <p:grpSp>
        <p:nvGrpSpPr>
          <p:cNvPr id="13" name="Group 12">
            <a:extLst>
              <a:ext uri="{FF2B5EF4-FFF2-40B4-BE49-F238E27FC236}">
                <a16:creationId xmlns:a16="http://schemas.microsoft.com/office/drawing/2014/main" id="{21EF3101-D58D-4EEE-8FBB-ACA2B8F56453}"/>
              </a:ext>
            </a:extLst>
          </p:cNvPr>
          <p:cNvGrpSpPr/>
          <p:nvPr/>
        </p:nvGrpSpPr>
        <p:grpSpPr>
          <a:xfrm>
            <a:off x="911424" y="1058654"/>
            <a:ext cx="10729192" cy="1538883"/>
            <a:chOff x="1127448" y="5148304"/>
            <a:chExt cx="10729192" cy="1538883"/>
          </a:xfrm>
        </p:grpSpPr>
        <p:grpSp>
          <p:nvGrpSpPr>
            <p:cNvPr id="10" name="Group 9">
              <a:extLst>
                <a:ext uri="{FF2B5EF4-FFF2-40B4-BE49-F238E27FC236}">
                  <a16:creationId xmlns:a16="http://schemas.microsoft.com/office/drawing/2014/main" id="{3CAA51EF-FDC6-41A0-9DD2-0C9BE19375B2}"/>
                </a:ext>
              </a:extLst>
            </p:cNvPr>
            <p:cNvGrpSpPr/>
            <p:nvPr/>
          </p:nvGrpSpPr>
          <p:grpSpPr>
            <a:xfrm>
              <a:off x="1127448" y="5159569"/>
              <a:ext cx="5112568" cy="1516353"/>
              <a:chOff x="1127448" y="5159569"/>
              <a:chExt cx="5112568" cy="1516353"/>
            </a:xfrm>
          </p:grpSpPr>
          <p:sp>
            <p:nvSpPr>
              <p:cNvPr id="23" name="Rectangle 22">
                <a:extLst>
                  <a:ext uri="{FF2B5EF4-FFF2-40B4-BE49-F238E27FC236}">
                    <a16:creationId xmlns:a16="http://schemas.microsoft.com/office/drawing/2014/main" id="{F9BCE592-84F5-400F-A953-504D4E2B91CD}"/>
                  </a:ext>
                </a:extLst>
              </p:cNvPr>
              <p:cNvSpPr/>
              <p:nvPr/>
            </p:nvSpPr>
            <p:spPr>
              <a:xfrm>
                <a:off x="1127448" y="5159569"/>
                <a:ext cx="5112568" cy="1516353"/>
              </a:xfrm>
              <a:prstGeom prst="rect">
                <a:avLst/>
              </a:prstGeom>
              <a:solidFill>
                <a:schemeClr val="accent4">
                  <a:lumMod val="20000"/>
                  <a:lumOff val="80000"/>
                  <a:alpha val="30000"/>
                </a:schemeClr>
              </a:solidFill>
              <a:ln w="222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36000" rtlCol="0" anchor="t"/>
              <a:lstStyle/>
              <a:p>
                <a:pPr algn="ctr">
                  <a:lnSpc>
                    <a:spcPct val="90000"/>
                  </a:lnSpc>
                  <a:buClr>
                    <a:schemeClr val="tx2"/>
                  </a:buClr>
                </a:pPr>
                <a:r>
                  <a:rPr lang="fr-FR" sz="1600" b="1">
                    <a:solidFill>
                      <a:schemeClr val="accent4"/>
                    </a:solidFill>
                  </a:rPr>
                  <a:t>Autorité de Décision Sur les Urgences (ADSU)</a:t>
                </a:r>
              </a:p>
              <a:p>
                <a:pPr marL="177800" indent="-177800" algn="ctr">
                  <a:lnSpc>
                    <a:spcPct val="90000"/>
                  </a:lnSpc>
                  <a:buClr>
                    <a:schemeClr val="tx2"/>
                  </a:buClr>
                  <a:buFont typeface="Calibri" panose="020F0502020204030204" pitchFamily="34" charset="0"/>
                  <a:buChar char="›"/>
                </a:pPr>
                <a:r>
                  <a:rPr lang="fr-FR" sz="1400" b="1">
                    <a:solidFill>
                      <a:prstClr val="black"/>
                    </a:solidFill>
                  </a:rPr>
                  <a:t>Prise en compte, validation de l’urgence et suivi</a:t>
                </a:r>
              </a:p>
            </p:txBody>
          </p:sp>
          <p:sp>
            <p:nvSpPr>
              <p:cNvPr id="24" name="CPTKTQ0401z12f01t10l10s01m01j0la0tb00i00u01">
                <a:extLst>
                  <a:ext uri="{FF2B5EF4-FFF2-40B4-BE49-F238E27FC236}">
                    <a16:creationId xmlns:a16="http://schemas.microsoft.com/office/drawing/2014/main" id="{32057EE6-FF6F-41E0-9F35-BFDB85E8A7F0}"/>
                  </a:ext>
                </a:extLst>
              </p:cNvPr>
              <p:cNvSpPr txBox="1"/>
              <p:nvPr/>
            </p:nvSpPr>
            <p:spPr>
              <a:xfrm>
                <a:off x="3935760" y="5816293"/>
                <a:ext cx="1944216" cy="720000"/>
              </a:xfrm>
              <a:prstGeom prst="roundRect">
                <a:avLst/>
              </a:prstGeom>
              <a:solidFill>
                <a:schemeClr val="accent3">
                  <a:lumMod val="75000"/>
                </a:schemeClr>
              </a:solidFill>
              <a:ln w="9525">
                <a:noFill/>
              </a:ln>
              <a:effectLst/>
            </p:spPr>
            <p:txBody>
              <a:bodyPr vert="horz" lIns="35941" tIns="35941" rIns="35941" bIns="35941" rtlCol="0" anchor="ctr">
                <a:noAutofit/>
              </a:bodyPr>
              <a:lstStyle/>
              <a:p>
                <a:pPr algn="ctr">
                  <a:buClr>
                    <a:srgbClr val="E47E1A"/>
                  </a:buClr>
                  <a:buSzPct val="80000"/>
                </a:pPr>
                <a:r>
                  <a:rPr lang="fr-FR" sz="1200" b="1">
                    <a:solidFill>
                      <a:schemeClr val="bg1"/>
                    </a:solidFill>
                    <a:latin typeface="Calibri" panose="020F0502020204030204" pitchFamily="34" charset="0"/>
                  </a:rPr>
                  <a:t>Changement correctif urgent</a:t>
                </a:r>
              </a:p>
            </p:txBody>
          </p:sp>
        </p:grpSp>
        <p:sp>
          <p:nvSpPr>
            <p:cNvPr id="33" name="Isosceles Triangle 32">
              <a:extLst>
                <a:ext uri="{FF2B5EF4-FFF2-40B4-BE49-F238E27FC236}">
                  <a16:creationId xmlns:a16="http://schemas.microsoft.com/office/drawing/2014/main" id="{6E76DB79-3F3A-448F-84FF-5CA62A73B2C2}"/>
                </a:ext>
              </a:extLst>
            </p:cNvPr>
            <p:cNvSpPr/>
            <p:nvPr/>
          </p:nvSpPr>
          <p:spPr>
            <a:xfrm rot="5400000">
              <a:off x="5949892" y="5665717"/>
              <a:ext cx="1516352" cy="504056"/>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36" name="Rectangle 35">
              <a:extLst>
                <a:ext uri="{FF2B5EF4-FFF2-40B4-BE49-F238E27FC236}">
                  <a16:creationId xmlns:a16="http://schemas.microsoft.com/office/drawing/2014/main" id="{9BED5912-3994-4333-8215-64ACE79A98D4}"/>
                </a:ext>
              </a:extLst>
            </p:cNvPr>
            <p:cNvSpPr/>
            <p:nvPr/>
          </p:nvSpPr>
          <p:spPr>
            <a:xfrm>
              <a:off x="7176120" y="5148304"/>
              <a:ext cx="4680520" cy="153888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marL="177800" indent="-177800">
                <a:spcBef>
                  <a:spcPts val="600"/>
                </a:spcBef>
                <a:buClr>
                  <a:srgbClr val="1F497D"/>
                </a:buClr>
                <a:buFont typeface="Wingdings" panose="05000000000000000000" pitchFamily="2" charset="2"/>
                <a:buChar char="§"/>
              </a:pPr>
              <a:r>
                <a:rPr lang="fr-FR" sz="1200">
                  <a:solidFill>
                    <a:prstClr val="black"/>
                  </a:solidFill>
                </a:rPr>
                <a:t>Changements urgents issus de demandes correctives métiers ou DSI :</a:t>
              </a:r>
            </a:p>
            <a:p>
              <a:pPr marL="355600" lvl="1" indent="-177800">
                <a:buClr>
                  <a:srgbClr val="1F497D"/>
                </a:buClr>
                <a:buFont typeface="Arial" panose="020B0604020202020204" pitchFamily="34" charset="0"/>
                <a:buChar char="•"/>
              </a:pPr>
              <a:r>
                <a:rPr lang="fr-FR" sz="1200">
                  <a:solidFill>
                    <a:prstClr val="black"/>
                  </a:solidFill>
                </a:rPr>
                <a:t>Incidents majeurs (en heures ouvrées ou non ouvrées)</a:t>
              </a:r>
            </a:p>
            <a:p>
              <a:pPr marL="355600" lvl="1" indent="-177800">
                <a:buClr>
                  <a:srgbClr val="1F497D"/>
                </a:buClr>
                <a:buFont typeface="Arial" panose="020B0604020202020204" pitchFamily="34" charset="0"/>
                <a:buChar char="•"/>
              </a:pPr>
              <a:r>
                <a:rPr lang="fr-FR" sz="1200">
                  <a:solidFill>
                    <a:prstClr val="black"/>
                  </a:solidFill>
                </a:rPr>
                <a:t>Incident non majeur caractérisé comme urgent par l’ADSU</a:t>
              </a:r>
            </a:p>
            <a:p>
              <a:pPr marL="355600" lvl="1" indent="-177800">
                <a:buClr>
                  <a:srgbClr val="1F497D"/>
                </a:buClr>
                <a:buFont typeface="Arial" panose="020B0604020202020204" pitchFamily="34" charset="0"/>
                <a:buChar char="•"/>
              </a:pPr>
              <a:r>
                <a:rPr lang="fr-FR" sz="1200">
                  <a:solidFill>
                    <a:prstClr val="black"/>
                  </a:solidFill>
                </a:rPr>
                <a:t>Problème P1 caractérisé comme urgent par l’ADSU</a:t>
              </a:r>
            </a:p>
            <a:p>
              <a:pPr marL="177800" indent="-177800">
                <a:spcBef>
                  <a:spcPts val="600"/>
                </a:spcBef>
                <a:buClr>
                  <a:srgbClr val="1F497D"/>
                </a:buClr>
                <a:buFont typeface="Wingdings" panose="05000000000000000000" pitchFamily="2" charset="2"/>
                <a:buChar char="§"/>
              </a:pPr>
              <a:r>
                <a:rPr lang="fr-FR" sz="1200">
                  <a:solidFill>
                    <a:prstClr val="black"/>
                  </a:solidFill>
                </a:rPr>
                <a:t>Changements devant être livrés via le circuit d’urgence dans une </a:t>
              </a:r>
              <a:r>
                <a:rPr lang="fr-FR" sz="1200" b="1">
                  <a:solidFill>
                    <a:schemeClr val="accent2"/>
                  </a:solidFill>
                </a:rPr>
                <a:t>livraison urgente</a:t>
              </a:r>
              <a:r>
                <a:rPr lang="fr-FR" sz="1200">
                  <a:solidFill>
                    <a:prstClr val="black"/>
                  </a:solidFill>
                </a:rPr>
                <a:t>, dans la journée ou sous 3 jours maximum</a:t>
              </a:r>
            </a:p>
            <a:p>
              <a:pPr marL="177800" indent="-177800">
                <a:spcBef>
                  <a:spcPts val="600"/>
                </a:spcBef>
                <a:buClr>
                  <a:srgbClr val="1F497D"/>
                </a:buClr>
                <a:buFont typeface="Wingdings" panose="05000000000000000000" pitchFamily="2" charset="2"/>
                <a:buChar char="§"/>
              </a:pPr>
              <a:r>
                <a:rPr lang="fr-FR" sz="1200" b="1">
                  <a:solidFill>
                    <a:prstClr val="black"/>
                  </a:solidFill>
                </a:rPr>
                <a:t>Consultation urgente des MOA selon le cas de figure</a:t>
              </a:r>
            </a:p>
          </p:txBody>
        </p:sp>
      </p:grpSp>
      <p:grpSp>
        <p:nvGrpSpPr>
          <p:cNvPr id="38" name="Group 37">
            <a:extLst>
              <a:ext uri="{FF2B5EF4-FFF2-40B4-BE49-F238E27FC236}">
                <a16:creationId xmlns:a16="http://schemas.microsoft.com/office/drawing/2014/main" id="{ABE406C5-41B4-4B91-8374-9EE70D209D25}"/>
              </a:ext>
            </a:extLst>
          </p:cNvPr>
          <p:cNvGrpSpPr/>
          <p:nvPr/>
        </p:nvGrpSpPr>
        <p:grpSpPr>
          <a:xfrm>
            <a:off x="911424" y="4316841"/>
            <a:ext cx="10729192" cy="2309095"/>
            <a:chOff x="1127448" y="1119905"/>
            <a:chExt cx="10729192" cy="2309095"/>
          </a:xfrm>
        </p:grpSpPr>
        <p:sp>
          <p:nvSpPr>
            <p:cNvPr id="39" name="Rectangle 38">
              <a:extLst>
                <a:ext uri="{FF2B5EF4-FFF2-40B4-BE49-F238E27FC236}">
                  <a16:creationId xmlns:a16="http://schemas.microsoft.com/office/drawing/2014/main" id="{9533FFF5-00AB-4931-A2D2-A022D5478BE6}"/>
                </a:ext>
              </a:extLst>
            </p:cNvPr>
            <p:cNvSpPr/>
            <p:nvPr/>
          </p:nvSpPr>
          <p:spPr>
            <a:xfrm>
              <a:off x="7176120" y="1412678"/>
              <a:ext cx="4680520" cy="17235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marL="177800" indent="-177800">
                <a:spcBef>
                  <a:spcPts val="600"/>
                </a:spcBef>
                <a:buClr>
                  <a:srgbClr val="1F497D"/>
                </a:buClr>
                <a:buFont typeface="Wingdings" panose="05000000000000000000" pitchFamily="2" charset="2"/>
                <a:buChar char="§"/>
              </a:pPr>
              <a:r>
                <a:rPr lang="fr-FR" sz="1200">
                  <a:solidFill>
                    <a:prstClr val="black"/>
                  </a:solidFill>
                </a:rPr>
                <a:t>Changements issus de :</a:t>
              </a:r>
            </a:p>
            <a:p>
              <a:pPr marL="355600" lvl="1" indent="-177800">
                <a:buClr>
                  <a:srgbClr val="1F497D"/>
                </a:buClr>
                <a:buFont typeface="Arial" panose="020B0604020202020204" pitchFamily="34" charset="0"/>
                <a:buChar char="•"/>
              </a:pPr>
              <a:r>
                <a:rPr lang="fr-FR" sz="1200">
                  <a:solidFill>
                    <a:prstClr val="black"/>
                  </a:solidFill>
                </a:rPr>
                <a:t>Demandes évolutives : métiers (dossier de réponse SI) ou DSI (dossiers de cadrage DSI, projets techniques)</a:t>
              </a:r>
            </a:p>
            <a:p>
              <a:pPr marL="355600" lvl="1" indent="-177800">
                <a:buClr>
                  <a:srgbClr val="1F497D"/>
                </a:buClr>
                <a:buFont typeface="Arial" panose="020B0604020202020204" pitchFamily="34" charset="0"/>
                <a:buChar char="•"/>
              </a:pPr>
              <a:r>
                <a:rPr lang="fr-FR" sz="1200">
                  <a:solidFill>
                    <a:prstClr val="black"/>
                  </a:solidFill>
                </a:rPr>
                <a:t>Demandes correctives : incidents, problèmes, etc. non traités en 4C ou en urgence par l'ADSU</a:t>
              </a:r>
              <a:endParaRPr lang="fr-FR" sz="1200">
                <a:solidFill>
                  <a:prstClr val="black"/>
                </a:solidFill>
                <a:highlight>
                  <a:srgbClr val="FFFF00"/>
                </a:highlight>
              </a:endParaRPr>
            </a:p>
            <a:p>
              <a:pPr marL="177800" indent="-177800">
                <a:spcBef>
                  <a:spcPts val="600"/>
                </a:spcBef>
                <a:buClr>
                  <a:srgbClr val="1F497D"/>
                </a:buClr>
                <a:buFont typeface="Wingdings" panose="05000000000000000000" pitchFamily="2" charset="2"/>
                <a:buChar char="§"/>
              </a:pPr>
              <a:r>
                <a:rPr lang="fr-FR" sz="1200">
                  <a:solidFill>
                    <a:prstClr val="black"/>
                  </a:solidFill>
                </a:rPr>
                <a:t>Changements devant être intégrés à une </a:t>
              </a:r>
              <a:r>
                <a:rPr lang="fr-FR" sz="1200" b="1">
                  <a:solidFill>
                    <a:schemeClr val="accent5"/>
                  </a:solidFill>
                </a:rPr>
                <a:t>livraison planifiée</a:t>
              </a:r>
              <a:r>
                <a:rPr lang="fr-FR" sz="1200">
                  <a:solidFill>
                    <a:prstClr val="black"/>
                  </a:solidFill>
                </a:rPr>
                <a:t> future (sous quelques semaines à quelques mois selon les cas)</a:t>
              </a:r>
            </a:p>
            <a:p>
              <a:pPr marL="177800" indent="-177800">
                <a:spcBef>
                  <a:spcPts val="600"/>
                </a:spcBef>
                <a:buClr>
                  <a:srgbClr val="1F497D"/>
                </a:buClr>
                <a:buFont typeface="Wingdings" panose="05000000000000000000" pitchFamily="2" charset="2"/>
                <a:buChar char="§"/>
              </a:pPr>
              <a:r>
                <a:rPr lang="fr-FR" sz="1200" b="1">
                  <a:solidFill>
                    <a:prstClr val="black"/>
                  </a:solidFill>
                </a:rPr>
                <a:t>Participation des MOA au CPC</a:t>
              </a:r>
            </a:p>
          </p:txBody>
        </p:sp>
        <p:grpSp>
          <p:nvGrpSpPr>
            <p:cNvPr id="40" name="Group 39">
              <a:extLst>
                <a:ext uri="{FF2B5EF4-FFF2-40B4-BE49-F238E27FC236}">
                  <a16:creationId xmlns:a16="http://schemas.microsoft.com/office/drawing/2014/main" id="{92018C58-3AFE-4D80-B62E-DAD7AEA3B3B3}"/>
                </a:ext>
              </a:extLst>
            </p:cNvPr>
            <p:cNvGrpSpPr/>
            <p:nvPr/>
          </p:nvGrpSpPr>
          <p:grpSpPr>
            <a:xfrm>
              <a:off x="1127448" y="1119905"/>
              <a:ext cx="5112568" cy="2309095"/>
              <a:chOff x="1127448" y="1119905"/>
              <a:chExt cx="5112568" cy="2309095"/>
            </a:xfrm>
          </p:grpSpPr>
          <p:sp>
            <p:nvSpPr>
              <p:cNvPr id="42" name="Rectangle 41">
                <a:extLst>
                  <a:ext uri="{FF2B5EF4-FFF2-40B4-BE49-F238E27FC236}">
                    <a16:creationId xmlns:a16="http://schemas.microsoft.com/office/drawing/2014/main" id="{207F1B8B-DBD0-4E1A-ABC3-59EF3793D0FE}"/>
                  </a:ext>
                </a:extLst>
              </p:cNvPr>
              <p:cNvSpPr/>
              <p:nvPr/>
            </p:nvSpPr>
            <p:spPr>
              <a:xfrm>
                <a:off x="1127448" y="1119905"/>
                <a:ext cx="5112568" cy="2309095"/>
              </a:xfrm>
              <a:prstGeom prst="rect">
                <a:avLst/>
              </a:prstGeom>
              <a:solidFill>
                <a:schemeClr val="tx2">
                  <a:lumMod val="20000"/>
                  <a:lumOff val="80000"/>
                  <a:alpha val="30000"/>
                </a:schemeClr>
              </a:solidFill>
              <a:ln w="222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72000" tIns="108000" rIns="72000" bIns="36000" rtlCol="0" anchor="t"/>
              <a:lstStyle/>
              <a:p>
                <a:pPr algn="ctr">
                  <a:lnSpc>
                    <a:spcPct val="90000"/>
                  </a:lnSpc>
                  <a:buClr>
                    <a:schemeClr val="tx2"/>
                  </a:buClr>
                </a:pPr>
                <a:r>
                  <a:rPr lang="fr-FR" sz="1600" b="1">
                    <a:solidFill>
                      <a:schemeClr val="tx2"/>
                    </a:solidFill>
                  </a:rPr>
                  <a:t>Comité de Planification des Changements (CPC)</a:t>
                </a:r>
              </a:p>
              <a:p>
                <a:pPr marL="177800" indent="-177800" algn="ctr">
                  <a:lnSpc>
                    <a:spcPct val="90000"/>
                  </a:lnSpc>
                  <a:buClr>
                    <a:schemeClr val="tx2"/>
                  </a:buClr>
                  <a:buFont typeface="Calibri" panose="020F0502020204030204" pitchFamily="34" charset="0"/>
                  <a:buChar char="›"/>
                </a:pPr>
                <a:r>
                  <a:rPr lang="fr-FR" sz="1400" b="1">
                    <a:solidFill>
                      <a:prstClr val="black"/>
                    </a:solidFill>
                  </a:rPr>
                  <a:t>Arbitrage et planification</a:t>
                </a:r>
              </a:p>
            </p:txBody>
          </p:sp>
          <p:grpSp>
            <p:nvGrpSpPr>
              <p:cNvPr id="43" name="Group 42">
                <a:extLst>
                  <a:ext uri="{FF2B5EF4-FFF2-40B4-BE49-F238E27FC236}">
                    <a16:creationId xmlns:a16="http://schemas.microsoft.com/office/drawing/2014/main" id="{0BC6F6C1-17F5-4B5A-981F-9EC2CE301838}"/>
                  </a:ext>
                </a:extLst>
              </p:cNvPr>
              <p:cNvGrpSpPr/>
              <p:nvPr/>
            </p:nvGrpSpPr>
            <p:grpSpPr>
              <a:xfrm>
                <a:off x="1487488" y="1776629"/>
                <a:ext cx="4392488" cy="1527193"/>
                <a:chOff x="1451404" y="1776629"/>
                <a:chExt cx="4392488" cy="1527193"/>
              </a:xfrm>
            </p:grpSpPr>
            <p:sp>
              <p:nvSpPr>
                <p:cNvPr id="44" name="CPTKTQ0401z12f01t10l10s01m01j0la0tb00i00u01">
                  <a:extLst>
                    <a:ext uri="{FF2B5EF4-FFF2-40B4-BE49-F238E27FC236}">
                      <a16:creationId xmlns:a16="http://schemas.microsoft.com/office/drawing/2014/main" id="{7C7A2FE3-910D-480D-A3DB-66DFF86AA3C4}"/>
                    </a:ext>
                  </a:extLst>
                </p:cNvPr>
                <p:cNvSpPr txBox="1"/>
                <p:nvPr/>
              </p:nvSpPr>
              <p:spPr>
                <a:xfrm>
                  <a:off x="1451404" y="1776629"/>
                  <a:ext cx="1944216" cy="720000"/>
                </a:xfrm>
                <a:prstGeom prst="roundRect">
                  <a:avLst/>
                </a:prstGeom>
                <a:solidFill>
                  <a:schemeClr val="accent4">
                    <a:lumMod val="75000"/>
                  </a:schemeClr>
                </a:solidFill>
                <a:ln w="9525">
                  <a:noFill/>
                </a:ln>
                <a:effectLst/>
              </p:spPr>
              <p:txBody>
                <a:bodyPr vert="horz" lIns="35941" tIns="35941" rIns="35941" bIns="35941" rtlCol="0" anchor="ctr">
                  <a:noAutofit/>
                </a:bodyPr>
                <a:lstStyle/>
                <a:p>
                  <a:pPr algn="ctr">
                    <a:buClr>
                      <a:srgbClr val="E47E1A"/>
                    </a:buClr>
                    <a:buSzPct val="80000"/>
                  </a:pPr>
                  <a:r>
                    <a:rPr lang="fr-FR" sz="1200" b="1">
                      <a:solidFill>
                        <a:schemeClr val="bg1"/>
                      </a:solidFill>
                      <a:latin typeface="Calibri" panose="020F0502020204030204" pitchFamily="34" charset="0"/>
                    </a:rPr>
                    <a:t>Changement évolutif normal</a:t>
                  </a:r>
                </a:p>
              </p:txBody>
            </p:sp>
            <p:sp>
              <p:nvSpPr>
                <p:cNvPr id="45" name="CPTKTQ0401z12f01t10l10s01m01j0la0tb00i00u01">
                  <a:extLst>
                    <a:ext uri="{FF2B5EF4-FFF2-40B4-BE49-F238E27FC236}">
                      <a16:creationId xmlns:a16="http://schemas.microsoft.com/office/drawing/2014/main" id="{64E75E3B-C40E-4C55-B5EC-3DA2AE9E5B3A}"/>
                    </a:ext>
                  </a:extLst>
                </p:cNvPr>
                <p:cNvSpPr txBox="1"/>
                <p:nvPr/>
              </p:nvSpPr>
              <p:spPr>
                <a:xfrm>
                  <a:off x="3899676" y="1776629"/>
                  <a:ext cx="1944216" cy="720000"/>
                </a:xfrm>
                <a:prstGeom prst="roundRect">
                  <a:avLst/>
                </a:prstGeom>
                <a:solidFill>
                  <a:schemeClr val="accent3">
                    <a:lumMod val="75000"/>
                  </a:schemeClr>
                </a:solidFill>
                <a:ln w="9525">
                  <a:noFill/>
                </a:ln>
                <a:effectLst/>
              </p:spPr>
              <p:txBody>
                <a:bodyPr vert="horz" lIns="35941" tIns="35941" rIns="35941" bIns="35941" rtlCol="0" anchor="ctr">
                  <a:noAutofit/>
                </a:bodyPr>
                <a:lstStyle/>
                <a:p>
                  <a:pPr algn="ctr">
                    <a:buClr>
                      <a:srgbClr val="E47E1A"/>
                    </a:buClr>
                    <a:buSzPct val="80000"/>
                  </a:pPr>
                  <a:r>
                    <a:rPr lang="fr-FR" sz="1200" b="1">
                      <a:solidFill>
                        <a:schemeClr val="bg1"/>
                      </a:solidFill>
                      <a:latin typeface="Calibri" panose="020F0502020204030204" pitchFamily="34" charset="0"/>
                    </a:rPr>
                    <a:t>Changement correctif normal moyenne priorité</a:t>
                  </a:r>
                </a:p>
              </p:txBody>
            </p:sp>
            <p:sp>
              <p:nvSpPr>
                <p:cNvPr id="46" name="CPTKTQ0401z12f01t10l10s01m01j0la0tb00i00u01">
                  <a:extLst>
                    <a:ext uri="{FF2B5EF4-FFF2-40B4-BE49-F238E27FC236}">
                      <a16:creationId xmlns:a16="http://schemas.microsoft.com/office/drawing/2014/main" id="{77B6354A-FF19-4687-8C58-8B96893238F2}"/>
                    </a:ext>
                  </a:extLst>
                </p:cNvPr>
                <p:cNvSpPr txBox="1"/>
                <p:nvPr/>
              </p:nvSpPr>
              <p:spPr>
                <a:xfrm>
                  <a:off x="3899676" y="2583822"/>
                  <a:ext cx="1944216" cy="720000"/>
                </a:xfrm>
                <a:prstGeom prst="roundRect">
                  <a:avLst/>
                </a:prstGeom>
                <a:solidFill>
                  <a:schemeClr val="accent3">
                    <a:lumMod val="75000"/>
                  </a:schemeClr>
                </a:solidFill>
                <a:ln w="9525">
                  <a:noFill/>
                </a:ln>
                <a:effectLst/>
              </p:spPr>
              <p:txBody>
                <a:bodyPr vert="horz" lIns="35941" tIns="35941" rIns="35941" bIns="35941" rtlCol="0" anchor="ctr">
                  <a:noAutofit/>
                </a:bodyPr>
                <a:lstStyle/>
                <a:p>
                  <a:pPr algn="ctr">
                    <a:buClr>
                      <a:srgbClr val="E47E1A"/>
                    </a:buClr>
                    <a:buSzPct val="80000"/>
                  </a:pPr>
                  <a:r>
                    <a:rPr lang="fr-FR" sz="1200" b="1">
                      <a:solidFill>
                        <a:schemeClr val="bg1"/>
                      </a:solidFill>
                      <a:latin typeface="Calibri" panose="020F0502020204030204" pitchFamily="34" charset="0"/>
                    </a:rPr>
                    <a:t>Changement correctif normal basse priorité</a:t>
                  </a:r>
                </a:p>
              </p:txBody>
            </p:sp>
          </p:grpSp>
        </p:grpSp>
        <p:sp>
          <p:nvSpPr>
            <p:cNvPr id="41" name="Isosceles Triangle 40">
              <a:extLst>
                <a:ext uri="{FF2B5EF4-FFF2-40B4-BE49-F238E27FC236}">
                  <a16:creationId xmlns:a16="http://schemas.microsoft.com/office/drawing/2014/main" id="{2F6513F7-1478-4066-9F40-2E95F34040D7}"/>
                </a:ext>
              </a:extLst>
            </p:cNvPr>
            <p:cNvSpPr/>
            <p:nvPr/>
          </p:nvSpPr>
          <p:spPr>
            <a:xfrm rot="5400000">
              <a:off x="5949892" y="2022424"/>
              <a:ext cx="1516352" cy="504056"/>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grpSp>
      <p:grpSp>
        <p:nvGrpSpPr>
          <p:cNvPr id="7" name="Group 6">
            <a:extLst>
              <a:ext uri="{FF2B5EF4-FFF2-40B4-BE49-F238E27FC236}">
                <a16:creationId xmlns:a16="http://schemas.microsoft.com/office/drawing/2014/main" id="{5EDD9E56-18BB-41A1-94E2-2B546232B624}"/>
              </a:ext>
            </a:extLst>
          </p:cNvPr>
          <p:cNvGrpSpPr/>
          <p:nvPr/>
        </p:nvGrpSpPr>
        <p:grpSpPr>
          <a:xfrm>
            <a:off x="8976320" y="6343138"/>
            <a:ext cx="2838469" cy="470117"/>
            <a:chOff x="7506003" y="-298475"/>
            <a:chExt cx="2838469" cy="470117"/>
          </a:xfrm>
        </p:grpSpPr>
        <p:grpSp>
          <p:nvGrpSpPr>
            <p:cNvPr id="6" name="Group 5">
              <a:extLst>
                <a:ext uri="{FF2B5EF4-FFF2-40B4-BE49-F238E27FC236}">
                  <a16:creationId xmlns:a16="http://schemas.microsoft.com/office/drawing/2014/main" id="{3059097B-582B-4EA3-A11B-EF3E991B850F}"/>
                </a:ext>
              </a:extLst>
            </p:cNvPr>
            <p:cNvGrpSpPr/>
            <p:nvPr/>
          </p:nvGrpSpPr>
          <p:grpSpPr>
            <a:xfrm>
              <a:off x="7506003" y="-298475"/>
              <a:ext cx="2838469" cy="470117"/>
              <a:chOff x="7506003" y="-298475"/>
              <a:chExt cx="2838469" cy="470117"/>
            </a:xfrm>
          </p:grpSpPr>
          <p:sp>
            <p:nvSpPr>
              <p:cNvPr id="50" name="Rectangle: Rounded Corners 49">
                <a:extLst>
                  <a:ext uri="{FF2B5EF4-FFF2-40B4-BE49-F238E27FC236}">
                    <a16:creationId xmlns:a16="http://schemas.microsoft.com/office/drawing/2014/main" id="{41EFD1CE-A30B-4CAD-A68B-7BEB1B57382D}"/>
                  </a:ext>
                </a:extLst>
              </p:cNvPr>
              <p:cNvSpPr/>
              <p:nvPr/>
            </p:nvSpPr>
            <p:spPr>
              <a:xfrm>
                <a:off x="7506003" y="-202996"/>
                <a:ext cx="2838469" cy="374638"/>
              </a:xfrm>
              <a:prstGeom prst="roundRect">
                <a:avLst/>
              </a:prstGeom>
              <a:solidFill>
                <a:schemeClr val="bg1"/>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200">
                  <a:solidFill>
                    <a:prstClr val="black"/>
                  </a:solidFill>
                </a:endParaRPr>
              </a:p>
            </p:txBody>
          </p:sp>
          <p:sp>
            <p:nvSpPr>
              <p:cNvPr id="51" name="Rectangle 50">
                <a:extLst>
                  <a:ext uri="{FF2B5EF4-FFF2-40B4-BE49-F238E27FC236}">
                    <a16:creationId xmlns:a16="http://schemas.microsoft.com/office/drawing/2014/main" id="{234CD9C6-430F-42EF-8D6A-77D514815EF0}"/>
                  </a:ext>
                </a:extLst>
              </p:cNvPr>
              <p:cNvSpPr/>
              <p:nvPr/>
            </p:nvSpPr>
            <p:spPr>
              <a:xfrm>
                <a:off x="7581552" y="-298475"/>
                <a:ext cx="468077" cy="1615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spAutoFit/>
              </a:bodyPr>
              <a:lstStyle/>
              <a:p>
                <a:pPr>
                  <a:spcBef>
                    <a:spcPct val="20000"/>
                  </a:spcBef>
                  <a:buClr>
                    <a:srgbClr val="1F497D"/>
                  </a:buClr>
                </a:pPr>
                <a:r>
                  <a:rPr lang="fr-FR" sz="1050" b="1">
                    <a:solidFill>
                      <a:prstClr val="black"/>
                    </a:solidFill>
                  </a:rPr>
                  <a:t>Légende</a:t>
                </a:r>
              </a:p>
            </p:txBody>
          </p:sp>
        </p:grpSp>
        <p:grpSp>
          <p:nvGrpSpPr>
            <p:cNvPr id="3" name="Group 2">
              <a:extLst>
                <a:ext uri="{FF2B5EF4-FFF2-40B4-BE49-F238E27FC236}">
                  <a16:creationId xmlns:a16="http://schemas.microsoft.com/office/drawing/2014/main" id="{5532AF3E-37AE-4C68-999E-8BC6965A2A23}"/>
                </a:ext>
              </a:extLst>
            </p:cNvPr>
            <p:cNvGrpSpPr/>
            <p:nvPr/>
          </p:nvGrpSpPr>
          <p:grpSpPr>
            <a:xfrm>
              <a:off x="7649151" y="-93589"/>
              <a:ext cx="2552171" cy="206525"/>
              <a:chOff x="8159552" y="291378"/>
              <a:chExt cx="4032448" cy="348618"/>
            </a:xfrm>
          </p:grpSpPr>
          <p:sp>
            <p:nvSpPr>
              <p:cNvPr id="47" name="CPTKTQ0401z12f01t10l10s01m01j0la0tb00i00u01">
                <a:extLst>
                  <a:ext uri="{FF2B5EF4-FFF2-40B4-BE49-F238E27FC236}">
                    <a16:creationId xmlns:a16="http://schemas.microsoft.com/office/drawing/2014/main" id="{02583AE5-29C8-490E-BBF1-E5927D721824}"/>
                  </a:ext>
                </a:extLst>
              </p:cNvPr>
              <p:cNvSpPr txBox="1"/>
              <p:nvPr/>
            </p:nvSpPr>
            <p:spPr>
              <a:xfrm>
                <a:off x="8159552" y="291378"/>
                <a:ext cx="1944216" cy="348618"/>
              </a:xfrm>
              <a:prstGeom prst="roundRect">
                <a:avLst/>
              </a:prstGeom>
              <a:solidFill>
                <a:schemeClr val="accent4">
                  <a:lumMod val="75000"/>
                </a:schemeClr>
              </a:solidFill>
              <a:ln w="9525">
                <a:noFill/>
              </a:ln>
              <a:effectLst/>
            </p:spPr>
            <p:txBody>
              <a:bodyPr vert="horz" lIns="35941" tIns="35941" rIns="35941" bIns="35941" rtlCol="0" anchor="ctr">
                <a:noAutofit/>
              </a:bodyPr>
              <a:lstStyle/>
              <a:p>
                <a:pPr algn="ctr">
                  <a:buClr>
                    <a:srgbClr val="E47E1A"/>
                  </a:buClr>
                  <a:buSzPct val="80000"/>
                </a:pPr>
                <a:r>
                  <a:rPr lang="fr-FR" sz="900" b="1" i="1">
                    <a:solidFill>
                      <a:schemeClr val="bg1"/>
                    </a:solidFill>
                    <a:latin typeface="Calibri" panose="020F0502020204030204" pitchFamily="34" charset="0"/>
                  </a:rPr>
                  <a:t>Changement évolutif</a:t>
                </a:r>
              </a:p>
            </p:txBody>
          </p:sp>
          <p:sp>
            <p:nvSpPr>
              <p:cNvPr id="48" name="CPTKTQ0401z12f01t10l10s01m01j0la0tb00i00u01">
                <a:extLst>
                  <a:ext uri="{FF2B5EF4-FFF2-40B4-BE49-F238E27FC236}">
                    <a16:creationId xmlns:a16="http://schemas.microsoft.com/office/drawing/2014/main" id="{9A786961-30F1-4028-AF33-3BC084610A75}"/>
                  </a:ext>
                </a:extLst>
              </p:cNvPr>
              <p:cNvSpPr txBox="1"/>
              <p:nvPr/>
            </p:nvSpPr>
            <p:spPr>
              <a:xfrm>
                <a:off x="10247784" y="291378"/>
                <a:ext cx="1944216" cy="348618"/>
              </a:xfrm>
              <a:prstGeom prst="roundRect">
                <a:avLst/>
              </a:prstGeom>
              <a:solidFill>
                <a:schemeClr val="accent3">
                  <a:lumMod val="75000"/>
                </a:schemeClr>
              </a:solidFill>
              <a:ln w="9525">
                <a:noFill/>
              </a:ln>
              <a:effectLst/>
            </p:spPr>
            <p:txBody>
              <a:bodyPr vert="horz" lIns="35941" tIns="35941" rIns="35941" bIns="35941" rtlCol="0" anchor="ctr">
                <a:noAutofit/>
              </a:bodyPr>
              <a:lstStyle/>
              <a:p>
                <a:pPr algn="ctr">
                  <a:buClr>
                    <a:srgbClr val="E47E1A"/>
                  </a:buClr>
                  <a:buSzPct val="80000"/>
                </a:pPr>
                <a:r>
                  <a:rPr lang="fr-FR" sz="900" b="1" i="1">
                    <a:solidFill>
                      <a:schemeClr val="bg1"/>
                    </a:solidFill>
                    <a:latin typeface="Calibri" panose="020F0502020204030204" pitchFamily="34" charset="0"/>
                  </a:rPr>
                  <a:t>Changement correctif</a:t>
                </a:r>
              </a:p>
            </p:txBody>
          </p:sp>
        </p:grpSp>
      </p:grpSp>
      <p:sp>
        <p:nvSpPr>
          <p:cNvPr id="5" name="Slide Number Placeholder 4">
            <a:extLst>
              <a:ext uri="{FF2B5EF4-FFF2-40B4-BE49-F238E27FC236}">
                <a16:creationId xmlns:a16="http://schemas.microsoft.com/office/drawing/2014/main" id="{9BE62E33-9931-47B6-89DD-3066F2AC6C5D}"/>
              </a:ext>
            </a:extLst>
          </p:cNvPr>
          <p:cNvSpPr>
            <a:spLocks noGrp="1"/>
          </p:cNvSpPr>
          <p:nvPr>
            <p:ph type="sldNum" sz="quarter" idx="12"/>
          </p:nvPr>
        </p:nvSpPr>
        <p:spPr/>
        <p:txBody>
          <a:bodyPr/>
          <a:lstStyle/>
          <a:p>
            <a:fld id="{33D6E5A2-EC83-451F-A719-9AC1370DD5CF}" type="slidenum">
              <a:rPr lang="fr-FR" smtClean="0"/>
              <a:pPr/>
              <a:t>20</a:t>
            </a:fld>
            <a:endParaRPr kumimoji="0" lang="fr-FR"/>
          </a:p>
        </p:txBody>
      </p:sp>
    </p:spTree>
    <p:extLst>
      <p:ext uri="{BB962C8B-B14F-4D97-AF65-F5344CB8AC3E}">
        <p14:creationId xmlns:p14="http://schemas.microsoft.com/office/powerpoint/2010/main" val="13093908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0D89234-DF0D-4F19-9FB2-4813F996DF81}"/>
              </a:ext>
            </a:extLst>
          </p:cNvPr>
          <p:cNvSpPr>
            <a:spLocks noGrp="1"/>
          </p:cNvSpPr>
          <p:nvPr>
            <p:ph type="title"/>
          </p:nvPr>
        </p:nvSpPr>
        <p:spPr/>
        <p:txBody>
          <a:bodyPr/>
          <a:lstStyle/>
          <a:p>
            <a:r>
              <a:rPr lang="fr-FR"/>
              <a:t>Le dossier de réponse SI</a:t>
            </a:r>
          </a:p>
        </p:txBody>
      </p:sp>
      <p:sp>
        <p:nvSpPr>
          <p:cNvPr id="3" name="Espace réservé du numéro de diapositive 2">
            <a:extLst>
              <a:ext uri="{FF2B5EF4-FFF2-40B4-BE49-F238E27FC236}">
                <a16:creationId xmlns:a16="http://schemas.microsoft.com/office/drawing/2014/main" id="{523A8C59-9CA6-401B-97C4-FF56507B0F9F}"/>
              </a:ext>
            </a:extLst>
          </p:cNvPr>
          <p:cNvSpPr>
            <a:spLocks noGrp="1"/>
          </p:cNvSpPr>
          <p:nvPr>
            <p:ph type="sldNum" sz="quarter" idx="12"/>
          </p:nvPr>
        </p:nvSpPr>
        <p:spPr>
          <a:xfrm>
            <a:off x="11663391" y="6562299"/>
            <a:ext cx="422208" cy="365125"/>
          </a:xfrm>
        </p:spPr>
        <p:txBody>
          <a:bodyPr/>
          <a:lstStyle/>
          <a:p>
            <a:fld id="{33D6E5A2-EC83-451F-A719-9AC1370DD5CF}" type="slidenum">
              <a:rPr lang="fr-FR" smtClean="0"/>
              <a:pPr/>
              <a:t>21</a:t>
            </a:fld>
            <a:endParaRPr kumimoji="0" lang="fr-FR"/>
          </a:p>
        </p:txBody>
      </p:sp>
      <p:sp>
        <p:nvSpPr>
          <p:cNvPr id="4" name="Rectangle 3">
            <a:extLst>
              <a:ext uri="{FF2B5EF4-FFF2-40B4-BE49-F238E27FC236}">
                <a16:creationId xmlns:a16="http://schemas.microsoft.com/office/drawing/2014/main" id="{716DC084-D872-4BCB-AE48-5C713DF133BF}"/>
              </a:ext>
            </a:extLst>
          </p:cNvPr>
          <p:cNvSpPr/>
          <p:nvPr/>
        </p:nvSpPr>
        <p:spPr>
          <a:xfrm>
            <a:off x="776926" y="1042386"/>
            <a:ext cx="10638147" cy="792781"/>
          </a:xfrm>
          <a:prstGeom prst="rect">
            <a:avLst/>
          </a:prstGeom>
        </p:spPr>
        <p:txBody>
          <a:bodyPr wrap="square">
            <a:spAutoFit/>
          </a:bodyPr>
          <a:lstStyle/>
          <a:p>
            <a:pPr>
              <a:lnSpc>
                <a:spcPct val="150000"/>
              </a:lnSpc>
            </a:pPr>
            <a:r>
              <a:rPr lang="fr-FR" sz="1600">
                <a:solidFill>
                  <a:srgbClr val="58595B"/>
                </a:solidFill>
              </a:rPr>
              <a:t>Réalisée sur les </a:t>
            </a:r>
            <a:r>
              <a:rPr lang="fr-FR" sz="1600" b="1">
                <a:solidFill>
                  <a:srgbClr val="0061A3"/>
                </a:solidFill>
              </a:rPr>
              <a:t>bases des livrables en amont (cadrage, cahier des charges),</a:t>
            </a:r>
            <a:r>
              <a:rPr lang="fr-FR" sz="1600">
                <a:solidFill>
                  <a:srgbClr val="58595B"/>
                </a:solidFill>
              </a:rPr>
              <a:t> la réponse DSI propose une </a:t>
            </a:r>
            <a:r>
              <a:rPr lang="fr-FR" sz="1600" b="1">
                <a:solidFill>
                  <a:srgbClr val="0061A3"/>
                </a:solidFill>
              </a:rPr>
              <a:t>solution adaptée aux besoins exprimés par la MOA </a:t>
            </a:r>
            <a:r>
              <a:rPr lang="fr-FR" sz="1600">
                <a:solidFill>
                  <a:srgbClr val="58595B"/>
                </a:solidFill>
              </a:rPr>
              <a:t>en proposant, selon le contexte, les rubriques suivantes :</a:t>
            </a:r>
            <a:endParaRPr lang="fr-FR" sz="1600" b="1">
              <a:solidFill>
                <a:srgbClr val="0061A3"/>
              </a:solidFill>
            </a:endParaRPr>
          </a:p>
        </p:txBody>
      </p:sp>
      <p:sp>
        <p:nvSpPr>
          <p:cNvPr id="5" name="Rectangle 4">
            <a:extLst>
              <a:ext uri="{FF2B5EF4-FFF2-40B4-BE49-F238E27FC236}">
                <a16:creationId xmlns:a16="http://schemas.microsoft.com/office/drawing/2014/main" id="{B1A23D1B-AA99-44F9-B95C-2A650F589D10}"/>
              </a:ext>
            </a:extLst>
          </p:cNvPr>
          <p:cNvSpPr/>
          <p:nvPr/>
        </p:nvSpPr>
        <p:spPr>
          <a:xfrm>
            <a:off x="4067609" y="2103372"/>
            <a:ext cx="2156012" cy="1147151"/>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Une analyse d’impact </a:t>
            </a:r>
          </a:p>
          <a:p>
            <a:pPr algn="ctr" fontAlgn="auto">
              <a:spcBef>
                <a:spcPts val="0"/>
              </a:spcBef>
              <a:spcAft>
                <a:spcPts val="0"/>
              </a:spcAft>
              <a:defRPr/>
            </a:pPr>
            <a:r>
              <a:rPr lang="fr-FR" sz="1600" kern="0">
                <a:cs typeface="Calibri" panose="020F0502020204030204" pitchFamily="34" charset="0"/>
              </a:rPr>
              <a:t>sur le SI existant sur la base du POS à date</a:t>
            </a:r>
          </a:p>
        </p:txBody>
      </p:sp>
      <p:sp>
        <p:nvSpPr>
          <p:cNvPr id="6" name="Rectangle 5">
            <a:extLst>
              <a:ext uri="{FF2B5EF4-FFF2-40B4-BE49-F238E27FC236}">
                <a16:creationId xmlns:a16="http://schemas.microsoft.com/office/drawing/2014/main" id="{377FCF29-7845-4397-8DC8-F0EE94BB7CD8}"/>
              </a:ext>
            </a:extLst>
          </p:cNvPr>
          <p:cNvSpPr/>
          <p:nvPr/>
        </p:nvSpPr>
        <p:spPr>
          <a:xfrm>
            <a:off x="7064425" y="2089970"/>
            <a:ext cx="4181752" cy="1160553"/>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Des propositions </a:t>
            </a:r>
          </a:p>
          <a:p>
            <a:pPr algn="ctr" fontAlgn="auto">
              <a:spcBef>
                <a:spcPts val="0"/>
              </a:spcBef>
              <a:spcAft>
                <a:spcPts val="0"/>
              </a:spcAft>
              <a:defRPr/>
            </a:pPr>
            <a:r>
              <a:rPr lang="fr-FR" sz="1600" kern="0">
                <a:cs typeface="Calibri" panose="020F0502020204030204" pitchFamily="34" charset="0"/>
              </a:rPr>
              <a:t>de choix de solution : modalités d’intégration au POS et au PTU (conception générale sur les 4 niveaux d’architecture)</a:t>
            </a:r>
          </a:p>
        </p:txBody>
      </p:sp>
      <p:sp>
        <p:nvSpPr>
          <p:cNvPr id="7" name="Rectangle 6">
            <a:extLst>
              <a:ext uri="{FF2B5EF4-FFF2-40B4-BE49-F238E27FC236}">
                <a16:creationId xmlns:a16="http://schemas.microsoft.com/office/drawing/2014/main" id="{60ECEAAC-191E-47E2-B345-4E812AA45CF2}"/>
              </a:ext>
            </a:extLst>
          </p:cNvPr>
          <p:cNvSpPr/>
          <p:nvPr/>
        </p:nvSpPr>
        <p:spPr>
          <a:xfrm>
            <a:off x="610146" y="3647398"/>
            <a:ext cx="2622641" cy="1326709"/>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Une analyse des risques liés à la sécurité informatique et une proposition de sécurisation de ces risques</a:t>
            </a:r>
          </a:p>
        </p:txBody>
      </p:sp>
      <p:sp>
        <p:nvSpPr>
          <p:cNvPr id="9" name="Rectangle 8">
            <a:extLst>
              <a:ext uri="{FF2B5EF4-FFF2-40B4-BE49-F238E27FC236}">
                <a16:creationId xmlns:a16="http://schemas.microsoft.com/office/drawing/2014/main" id="{8C741308-EDF9-44CC-963B-0487DA927341}"/>
              </a:ext>
            </a:extLst>
          </p:cNvPr>
          <p:cNvSpPr/>
          <p:nvPr/>
        </p:nvSpPr>
        <p:spPr>
          <a:xfrm>
            <a:off x="8506634" y="3634948"/>
            <a:ext cx="2622642" cy="1326709"/>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Une analyse de la valeur </a:t>
            </a:r>
          </a:p>
          <a:p>
            <a:pPr algn="ctr" fontAlgn="auto">
              <a:spcBef>
                <a:spcPts val="0"/>
              </a:spcBef>
              <a:spcAft>
                <a:spcPts val="0"/>
              </a:spcAft>
              <a:defRPr/>
            </a:pPr>
            <a:r>
              <a:rPr lang="fr-FR" sz="1600" kern="0">
                <a:cs typeface="Calibri" panose="020F0502020204030204" pitchFamily="34" charset="0"/>
              </a:rPr>
              <a:t>(sous supervision DES) </a:t>
            </a:r>
          </a:p>
          <a:p>
            <a:pPr algn="ctr" fontAlgn="auto">
              <a:spcBef>
                <a:spcPts val="0"/>
              </a:spcBef>
              <a:spcAft>
                <a:spcPts val="0"/>
              </a:spcAft>
              <a:defRPr/>
            </a:pPr>
            <a:r>
              <a:rPr lang="fr-FR" sz="1600" kern="0">
                <a:cs typeface="Calibri" panose="020F0502020204030204" pitchFamily="34" charset="0"/>
              </a:rPr>
              <a:t>adaptée à chaque scénarii proposé.</a:t>
            </a:r>
          </a:p>
        </p:txBody>
      </p:sp>
      <p:sp>
        <p:nvSpPr>
          <p:cNvPr id="10" name="Rectangle 9">
            <a:extLst>
              <a:ext uri="{FF2B5EF4-FFF2-40B4-BE49-F238E27FC236}">
                <a16:creationId xmlns:a16="http://schemas.microsoft.com/office/drawing/2014/main" id="{6CB89AFA-87BC-4028-BEDD-D6FCB2101A84}"/>
              </a:ext>
            </a:extLst>
          </p:cNvPr>
          <p:cNvSpPr/>
          <p:nvPr/>
        </p:nvSpPr>
        <p:spPr>
          <a:xfrm>
            <a:off x="6063688" y="3639501"/>
            <a:ext cx="2156012" cy="1326709"/>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Des scénarii de mise en place : macro charges, éventuels lotissements, plannings en fonction de chaque scénarii proposé</a:t>
            </a:r>
          </a:p>
        </p:txBody>
      </p:sp>
      <p:sp>
        <p:nvSpPr>
          <p:cNvPr id="11" name="Rectangle 10">
            <a:extLst>
              <a:ext uri="{FF2B5EF4-FFF2-40B4-BE49-F238E27FC236}">
                <a16:creationId xmlns:a16="http://schemas.microsoft.com/office/drawing/2014/main" id="{78A75297-2C39-460D-8339-A96B0C3CBCF3}"/>
              </a:ext>
            </a:extLst>
          </p:cNvPr>
          <p:cNvSpPr/>
          <p:nvPr/>
        </p:nvSpPr>
        <p:spPr>
          <a:xfrm>
            <a:off x="3496482" y="3657740"/>
            <a:ext cx="2156012" cy="1326709"/>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Le découpage en changements proposé</a:t>
            </a:r>
          </a:p>
        </p:txBody>
      </p:sp>
      <p:sp>
        <p:nvSpPr>
          <p:cNvPr id="13" name="Rectangle 12">
            <a:extLst>
              <a:ext uri="{FF2B5EF4-FFF2-40B4-BE49-F238E27FC236}">
                <a16:creationId xmlns:a16="http://schemas.microsoft.com/office/drawing/2014/main" id="{7DA739AC-667A-4DCD-838B-21B8461FA4EC}"/>
              </a:ext>
            </a:extLst>
          </p:cNvPr>
          <p:cNvSpPr/>
          <p:nvPr/>
        </p:nvSpPr>
        <p:spPr>
          <a:xfrm>
            <a:off x="2041060" y="5333119"/>
            <a:ext cx="9622331" cy="705258"/>
          </a:xfrm>
          <a:prstGeom prst="rect">
            <a:avLst/>
          </a:prstGeom>
        </p:spPr>
        <p:txBody>
          <a:bodyPr wrap="square">
            <a:spAutoFit/>
          </a:bodyPr>
          <a:lstStyle/>
          <a:p>
            <a:pPr>
              <a:lnSpc>
                <a:spcPct val="150000"/>
              </a:lnSpc>
            </a:pPr>
            <a:r>
              <a:rPr lang="fr-FR" sz="1400">
                <a:solidFill>
                  <a:srgbClr val="58595B"/>
                </a:solidFill>
              </a:rPr>
              <a:t>Le niveau de complétude du dossier de réponse SI est fonction de la complexité du besoin. Les rubriques incontournables sont :  </a:t>
            </a:r>
            <a:r>
              <a:rPr lang="fr-FR" sz="1400" b="1">
                <a:solidFill>
                  <a:srgbClr val="0061A3"/>
                </a:solidFill>
              </a:rPr>
              <a:t>les exigences, l’impact sur le POS, le découpage en changements.</a:t>
            </a:r>
            <a:endParaRPr lang="fr-FR" sz="1400" b="1">
              <a:solidFill>
                <a:srgbClr val="0061A3"/>
              </a:solidFill>
              <a:highlight>
                <a:srgbClr val="FFFF00"/>
              </a:highlight>
            </a:endParaRPr>
          </a:p>
        </p:txBody>
      </p:sp>
      <p:sp>
        <p:nvSpPr>
          <p:cNvPr id="15" name="Rectangle 14">
            <a:extLst>
              <a:ext uri="{FF2B5EF4-FFF2-40B4-BE49-F238E27FC236}">
                <a16:creationId xmlns:a16="http://schemas.microsoft.com/office/drawing/2014/main" id="{C10CD12F-6FF9-4D6D-AF8F-47DC53987DFC}"/>
              </a:ext>
            </a:extLst>
          </p:cNvPr>
          <p:cNvSpPr/>
          <p:nvPr/>
        </p:nvSpPr>
        <p:spPr>
          <a:xfrm>
            <a:off x="1070793" y="2103372"/>
            <a:ext cx="2156012" cy="1147151"/>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Un rappel des besoins exprimés incluant la formalisation des exigences</a:t>
            </a:r>
          </a:p>
        </p:txBody>
      </p:sp>
    </p:spTree>
    <p:extLst>
      <p:ext uri="{BB962C8B-B14F-4D97-AF65-F5344CB8AC3E}">
        <p14:creationId xmlns:p14="http://schemas.microsoft.com/office/powerpoint/2010/main" val="40376262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A1D9E8-3D99-4E30-881F-E3383FFD9827}"/>
              </a:ext>
            </a:extLst>
          </p:cNvPr>
          <p:cNvSpPr>
            <a:spLocks noGrp="1"/>
          </p:cNvSpPr>
          <p:nvPr>
            <p:ph type="title"/>
          </p:nvPr>
        </p:nvSpPr>
        <p:spPr/>
        <p:txBody>
          <a:bodyPr/>
          <a:lstStyle/>
          <a:p>
            <a:r>
              <a:rPr lang="fr-FR"/>
              <a:t>le Dossier Sécurité Projet (1/2)</a:t>
            </a:r>
          </a:p>
        </p:txBody>
      </p:sp>
      <p:sp>
        <p:nvSpPr>
          <p:cNvPr id="3" name="Espace réservé du numéro de diapositive 2">
            <a:extLst>
              <a:ext uri="{FF2B5EF4-FFF2-40B4-BE49-F238E27FC236}">
                <a16:creationId xmlns:a16="http://schemas.microsoft.com/office/drawing/2014/main" id="{13A1626A-7A2C-400A-A164-C2276A8A05D9}"/>
              </a:ext>
            </a:extLst>
          </p:cNvPr>
          <p:cNvSpPr>
            <a:spLocks noGrp="1"/>
          </p:cNvSpPr>
          <p:nvPr>
            <p:ph type="sldNum" sz="quarter" idx="12"/>
          </p:nvPr>
        </p:nvSpPr>
        <p:spPr/>
        <p:txBody>
          <a:bodyPr/>
          <a:lstStyle/>
          <a:p>
            <a:fld id="{33D6E5A2-EC83-451F-A719-9AC1370DD5CF}" type="slidenum">
              <a:rPr lang="fr-FR" smtClean="0"/>
              <a:pPr/>
              <a:t>22</a:t>
            </a:fld>
            <a:endParaRPr kumimoji="0" lang="fr-FR"/>
          </a:p>
        </p:txBody>
      </p:sp>
      <p:sp>
        <p:nvSpPr>
          <p:cNvPr id="4" name="Rectangle 3">
            <a:extLst>
              <a:ext uri="{FF2B5EF4-FFF2-40B4-BE49-F238E27FC236}">
                <a16:creationId xmlns:a16="http://schemas.microsoft.com/office/drawing/2014/main" id="{C145CA79-30FE-4C1D-8711-2D1B2B67FCF6}"/>
              </a:ext>
            </a:extLst>
          </p:cNvPr>
          <p:cNvSpPr/>
          <p:nvPr/>
        </p:nvSpPr>
        <p:spPr>
          <a:xfrm>
            <a:off x="6164517" y="1394327"/>
            <a:ext cx="5311811" cy="2958217"/>
          </a:xfrm>
          <a:prstGeom prst="rect">
            <a:avLst/>
          </a:prstGeom>
          <a:noFill/>
          <a:ln w="952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buClr>
                <a:schemeClr val="tx2"/>
              </a:buClr>
            </a:pPr>
            <a:endParaRPr lang="fr-FR" sz="1400">
              <a:solidFill>
                <a:schemeClr val="tx1"/>
              </a:solidFill>
            </a:endParaRPr>
          </a:p>
          <a:p>
            <a:pPr>
              <a:lnSpc>
                <a:spcPct val="90000"/>
              </a:lnSpc>
              <a:buClr>
                <a:schemeClr val="tx2"/>
              </a:buClr>
            </a:pPr>
            <a:endParaRPr lang="fr-FR" sz="1400">
              <a:solidFill>
                <a:schemeClr val="tx1"/>
              </a:solidFill>
            </a:endParaRPr>
          </a:p>
          <a:p>
            <a:pPr>
              <a:lnSpc>
                <a:spcPct val="90000"/>
              </a:lnSpc>
              <a:buClr>
                <a:schemeClr val="tx2"/>
              </a:buClr>
            </a:pPr>
            <a:r>
              <a:rPr lang="fr-FR" sz="1400">
                <a:solidFill>
                  <a:schemeClr val="tx1"/>
                </a:solidFill>
              </a:rPr>
              <a:t>Le Dossier Sécurité Projet est un document générique qui regroupe l’ensemble des livrables sécurité nécessaire à un projet ou à une demande d’évolution. Ces livrables sont constitués tout au long des  phases et étapes du processus de fabrication.</a:t>
            </a:r>
          </a:p>
          <a:p>
            <a:pPr>
              <a:lnSpc>
                <a:spcPct val="90000"/>
              </a:lnSpc>
              <a:buClr>
                <a:schemeClr val="tx2"/>
              </a:buClr>
            </a:pPr>
            <a:endParaRPr lang="fr-FR" sz="1400">
              <a:solidFill>
                <a:schemeClr val="tx1"/>
              </a:solidFill>
            </a:endParaRPr>
          </a:p>
          <a:p>
            <a:pPr>
              <a:lnSpc>
                <a:spcPct val="90000"/>
              </a:lnSpc>
              <a:buClr>
                <a:schemeClr val="tx2"/>
              </a:buClr>
            </a:pPr>
            <a:r>
              <a:rPr lang="fr-FR" sz="1400">
                <a:solidFill>
                  <a:schemeClr val="tx1"/>
                </a:solidFill>
              </a:rPr>
              <a:t>Des modèles et des documents techniques existent et permettent de faciliter la constitution des livrables du DSP attendus.</a:t>
            </a:r>
          </a:p>
          <a:p>
            <a:pPr>
              <a:lnSpc>
                <a:spcPct val="90000"/>
              </a:lnSpc>
              <a:buClr>
                <a:schemeClr val="tx2"/>
              </a:buClr>
            </a:pPr>
            <a:endParaRPr lang="fr-FR" sz="1400">
              <a:solidFill>
                <a:schemeClr val="tx1"/>
              </a:solidFill>
            </a:endParaRPr>
          </a:p>
          <a:p>
            <a:pPr>
              <a:lnSpc>
                <a:spcPct val="90000"/>
              </a:lnSpc>
              <a:buClr>
                <a:schemeClr val="tx2"/>
              </a:buClr>
            </a:pPr>
            <a:r>
              <a:rPr lang="fr-FR" sz="1400">
                <a:solidFill>
                  <a:schemeClr val="tx1"/>
                </a:solidFill>
              </a:rPr>
              <a:t>La DSI/MCIS pilote et coordonne la bonne exécution du DSP mais plusieurs acteurs contribuent ou sont responsables de la constitution de certains livrables : la MOA, les consultants MOA, la MACSSI et autres acteurs DSI.</a:t>
            </a:r>
          </a:p>
        </p:txBody>
      </p:sp>
      <p:sp>
        <p:nvSpPr>
          <p:cNvPr id="5" name="Rectangle 4">
            <a:extLst>
              <a:ext uri="{FF2B5EF4-FFF2-40B4-BE49-F238E27FC236}">
                <a16:creationId xmlns:a16="http://schemas.microsoft.com/office/drawing/2014/main" id="{165E2B12-9B43-403D-8FA8-BFDF0418D906}"/>
              </a:ext>
            </a:extLst>
          </p:cNvPr>
          <p:cNvSpPr/>
          <p:nvPr/>
        </p:nvSpPr>
        <p:spPr>
          <a:xfrm>
            <a:off x="679547" y="1394328"/>
            <a:ext cx="5324174" cy="2958216"/>
          </a:xfrm>
          <a:prstGeom prst="rect">
            <a:avLst/>
          </a:prstGeom>
          <a:noFill/>
          <a:ln w="952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buClr>
                <a:schemeClr val="tx2"/>
              </a:buClr>
              <a:defRPr/>
            </a:pPr>
            <a:endParaRPr lang="fr-FR" sz="1400">
              <a:solidFill>
                <a:schemeClr val="tx1"/>
              </a:solidFill>
            </a:endParaRPr>
          </a:p>
          <a:p>
            <a:pPr>
              <a:lnSpc>
                <a:spcPct val="90000"/>
              </a:lnSpc>
              <a:buClr>
                <a:schemeClr val="tx2"/>
              </a:buClr>
              <a:defRPr/>
            </a:pPr>
            <a:endParaRPr lang="fr-FR" sz="1400">
              <a:solidFill>
                <a:schemeClr val="tx1"/>
              </a:solidFill>
            </a:endParaRPr>
          </a:p>
          <a:p>
            <a:pPr>
              <a:lnSpc>
                <a:spcPct val="90000"/>
              </a:lnSpc>
              <a:buClr>
                <a:schemeClr val="tx2"/>
              </a:buClr>
              <a:defRPr/>
            </a:pPr>
            <a:r>
              <a:rPr lang="fr-FR" sz="1400">
                <a:solidFill>
                  <a:schemeClr val="tx1"/>
                </a:solidFill>
              </a:rPr>
              <a:t>L’objectif du Dossier Sécurité Projet est d’intégrer les  problématiques de sécurité du systèmes d’information dès le début des projets ou des demandes d’évolutions. Il s’appuie sur le principe de « Security by design ».</a:t>
            </a:r>
          </a:p>
          <a:p>
            <a:pPr>
              <a:lnSpc>
                <a:spcPct val="90000"/>
              </a:lnSpc>
              <a:buClr>
                <a:schemeClr val="tx2"/>
              </a:buClr>
              <a:defRPr/>
            </a:pPr>
            <a:endParaRPr lang="fr-FR" sz="1400">
              <a:solidFill>
                <a:schemeClr val="tx1"/>
              </a:solidFill>
            </a:endParaRPr>
          </a:p>
          <a:p>
            <a:pPr>
              <a:lnSpc>
                <a:spcPct val="90000"/>
              </a:lnSpc>
              <a:buClr>
                <a:schemeClr val="tx2"/>
              </a:buClr>
              <a:defRPr/>
            </a:pPr>
            <a:r>
              <a:rPr lang="fr-FR" sz="1400">
                <a:solidFill>
                  <a:schemeClr val="tx1"/>
                </a:solidFill>
              </a:rPr>
              <a:t>Ce principe permet de prendre en compte, très tôt, dans la gestion de projets les besoins de sécurité.</a:t>
            </a:r>
          </a:p>
          <a:p>
            <a:pPr>
              <a:lnSpc>
                <a:spcPct val="90000"/>
              </a:lnSpc>
              <a:buClr>
                <a:schemeClr val="tx2"/>
              </a:buClr>
              <a:defRPr/>
            </a:pPr>
            <a:endParaRPr lang="fr-FR" sz="1400">
              <a:solidFill>
                <a:schemeClr val="tx1"/>
              </a:solidFill>
            </a:endParaRPr>
          </a:p>
          <a:p>
            <a:pPr>
              <a:lnSpc>
                <a:spcPct val="90000"/>
              </a:lnSpc>
              <a:buClr>
                <a:schemeClr val="tx2"/>
              </a:buClr>
              <a:defRPr/>
            </a:pPr>
            <a:r>
              <a:rPr lang="fr-FR" sz="1400">
                <a:solidFill>
                  <a:schemeClr val="tx1"/>
                </a:solidFill>
              </a:rPr>
              <a:t>La Politique de Sécurité des Systèmes d’Informations de la CNAF, les réglementations récentes (RGS, RGPD,…) présentent le principe de « Security by design » comme indispensable à une bonne hygiène de sécurité.</a:t>
            </a:r>
          </a:p>
        </p:txBody>
      </p:sp>
      <p:sp>
        <p:nvSpPr>
          <p:cNvPr id="6" name="Rectangle 5">
            <a:extLst>
              <a:ext uri="{FF2B5EF4-FFF2-40B4-BE49-F238E27FC236}">
                <a16:creationId xmlns:a16="http://schemas.microsoft.com/office/drawing/2014/main" id="{B95847C7-31B7-430B-B0B0-7E68EBB46250}"/>
              </a:ext>
            </a:extLst>
          </p:cNvPr>
          <p:cNvSpPr/>
          <p:nvPr/>
        </p:nvSpPr>
        <p:spPr>
          <a:xfrm>
            <a:off x="1909749" y="1214328"/>
            <a:ext cx="2880000" cy="36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20000"/>
              </a:spcBef>
              <a:buClr>
                <a:srgbClr val="1F497D"/>
              </a:buClr>
            </a:pPr>
            <a:r>
              <a:rPr lang="fr-FR" sz="1400" b="1"/>
              <a:t>Objectif</a:t>
            </a:r>
            <a:endParaRPr lang="fr-FR" sz="1400" b="1">
              <a:solidFill>
                <a:schemeClr val="bg1"/>
              </a:solidFill>
            </a:endParaRPr>
          </a:p>
        </p:txBody>
      </p:sp>
      <p:sp>
        <p:nvSpPr>
          <p:cNvPr id="7" name="Rectangle 6">
            <a:extLst>
              <a:ext uri="{FF2B5EF4-FFF2-40B4-BE49-F238E27FC236}">
                <a16:creationId xmlns:a16="http://schemas.microsoft.com/office/drawing/2014/main" id="{B5064B9B-A93B-4480-9A7B-4A926CCCD4E5}"/>
              </a:ext>
            </a:extLst>
          </p:cNvPr>
          <p:cNvSpPr/>
          <p:nvPr/>
        </p:nvSpPr>
        <p:spPr>
          <a:xfrm>
            <a:off x="7489715" y="1220248"/>
            <a:ext cx="2880000" cy="36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20000"/>
              </a:spcBef>
              <a:buClr>
                <a:srgbClr val="1F497D"/>
              </a:buClr>
            </a:pPr>
            <a:r>
              <a:rPr lang="fr-FR" sz="1400" b="1">
                <a:solidFill>
                  <a:schemeClr val="bg1"/>
                </a:solidFill>
              </a:rPr>
              <a:t>Définition</a:t>
            </a:r>
          </a:p>
        </p:txBody>
      </p:sp>
      <p:sp>
        <p:nvSpPr>
          <p:cNvPr id="8" name="Arrondir un rectangle avec un coin diagonal 40">
            <a:extLst>
              <a:ext uri="{FF2B5EF4-FFF2-40B4-BE49-F238E27FC236}">
                <a16:creationId xmlns:a16="http://schemas.microsoft.com/office/drawing/2014/main" id="{BD1E8B6F-57AD-4D23-9699-C0CB0039BCAA}"/>
              </a:ext>
            </a:extLst>
          </p:cNvPr>
          <p:cNvSpPr/>
          <p:nvPr/>
        </p:nvSpPr>
        <p:spPr>
          <a:xfrm>
            <a:off x="734851" y="4985578"/>
            <a:ext cx="3528000" cy="1440000"/>
          </a:xfrm>
          <a:prstGeom prst="round2DiagRect">
            <a:avLst/>
          </a:prstGeom>
          <a:solidFill>
            <a:srgbClr val="F294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lstStyle/>
          <a:p>
            <a:pPr marR="0" lvl="0" algn="ctr" defTabSz="914400" rtl="0" eaLnBrk="1" fontAlgn="auto" latinLnBrk="0" hangingPunct="1">
              <a:lnSpc>
                <a:spcPct val="100000"/>
              </a:lnSpc>
              <a:spcBef>
                <a:spcPts val="0"/>
              </a:spcBef>
              <a:spcAft>
                <a:spcPts val="0"/>
              </a:spcAft>
              <a:buClrTx/>
              <a:buSzTx/>
              <a:tabLst/>
              <a:defRPr/>
            </a:pPr>
            <a:r>
              <a:rPr lang="fr-FR" sz="1600" b="1">
                <a:solidFill>
                  <a:prstClr val="white"/>
                </a:solidFill>
                <a:latin typeface="Calibri" panose="020F0502020204030204"/>
              </a:rPr>
              <a:t>PREPARATION</a:t>
            </a:r>
            <a:endParaRPr kumimoji="0" lang="fr-FR" sz="1600" b="1" i="0" u="none" strike="noStrike" kern="1200" cap="none" spc="0" normalizeH="0" baseline="0" noProof="0">
              <a:ln>
                <a:noFill/>
              </a:ln>
              <a:solidFill>
                <a:prstClr val="white"/>
              </a:solidFill>
              <a:effectLst/>
              <a:uLnTx/>
              <a:uFillTx/>
              <a:latin typeface="Calibri" panose="020F0502020204030204"/>
              <a:ea typeface="+mn-ea"/>
              <a:cs typeface="+mn-cs"/>
            </a:endParaRPr>
          </a:p>
          <a:p>
            <a:pPr marR="0" lvl="0" algn="ctr" defTabSz="914400" rtl="0" eaLnBrk="1" fontAlgn="auto" latinLnBrk="0" hangingPunct="1">
              <a:lnSpc>
                <a:spcPct val="100000"/>
              </a:lnSpc>
              <a:spcBef>
                <a:spcPts val="0"/>
              </a:spcBef>
              <a:spcAft>
                <a:spcPts val="0"/>
              </a:spcAft>
              <a:buClrTx/>
              <a:buSzTx/>
              <a:tabLst/>
              <a:defRPr/>
            </a:pPr>
            <a:endParaRPr kumimoji="0" lang="fr-FR" sz="400" i="0" u="none" strike="noStrike" kern="1200" cap="none" spc="0" normalizeH="0" baseline="0" noProof="0">
              <a:ln>
                <a:noFill/>
              </a:ln>
              <a:solidFill>
                <a:prstClr val="white"/>
              </a:solidFill>
              <a:effectLst/>
              <a:uLnTx/>
              <a:uFillTx/>
              <a:latin typeface="Calibri" panose="020F0502020204030204"/>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1200" i="0" u="none" strike="noStrike" kern="1200" cap="none" spc="0" normalizeH="0" baseline="0" noProof="0">
                <a:ln>
                  <a:noFill/>
                </a:ln>
                <a:solidFill>
                  <a:prstClr val="white"/>
                </a:solidFill>
                <a:effectLst/>
                <a:uLnTx/>
                <a:uFillTx/>
                <a:latin typeface="Calibri" panose="020F0502020204030204"/>
                <a:ea typeface="+mn-ea"/>
                <a:cs typeface="+mn-cs"/>
              </a:rPr>
              <a:t>Les contraintes réglementaires et les grands principes de sécurité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1200" i="0" u="none" strike="noStrike" kern="1200" cap="none" spc="0" normalizeH="0" baseline="0" noProof="0">
                <a:ln>
                  <a:noFill/>
                </a:ln>
                <a:solidFill>
                  <a:prstClr val="white"/>
                </a:solidFill>
                <a:effectLst/>
                <a:uLnTx/>
                <a:uFillTx/>
                <a:latin typeface="Calibri" panose="020F0502020204030204"/>
                <a:ea typeface="+mn-ea"/>
                <a:cs typeface="+mn-cs"/>
              </a:rPr>
              <a:t>Les besoins et les enjeux de sécurité</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1200" i="0" u="none" strike="noStrike" kern="1200" cap="none" spc="0" normalizeH="0" baseline="0" noProof="0">
                <a:ln>
                  <a:noFill/>
                </a:ln>
                <a:solidFill>
                  <a:prstClr val="white"/>
                </a:solidFill>
                <a:effectLst/>
                <a:uLnTx/>
                <a:uFillTx/>
                <a:latin typeface="Calibri" panose="020F0502020204030204"/>
                <a:ea typeface="+mn-ea"/>
                <a:cs typeface="+mn-cs"/>
              </a:rPr>
              <a:t>Les éléments liés à l’investissement en  matière de sécurité  </a:t>
            </a:r>
          </a:p>
        </p:txBody>
      </p:sp>
      <p:sp>
        <p:nvSpPr>
          <p:cNvPr id="9" name="Arrondir un rectangle avec un coin diagonal 40">
            <a:extLst>
              <a:ext uri="{FF2B5EF4-FFF2-40B4-BE49-F238E27FC236}">
                <a16:creationId xmlns:a16="http://schemas.microsoft.com/office/drawing/2014/main" id="{3B884BA9-8630-454E-BAB6-0FB9FB9C0D7C}"/>
              </a:ext>
            </a:extLst>
          </p:cNvPr>
          <p:cNvSpPr/>
          <p:nvPr/>
        </p:nvSpPr>
        <p:spPr>
          <a:xfrm>
            <a:off x="4316947" y="4971829"/>
            <a:ext cx="3528000" cy="1440000"/>
          </a:xfrm>
          <a:prstGeom prst="round2DiagRect">
            <a:avLst/>
          </a:prstGeom>
          <a:solidFill>
            <a:srgbClr val="00B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lstStyle/>
          <a:p>
            <a:pPr marR="0" lvl="0" algn="ctr" defTabSz="914400" rtl="0" eaLnBrk="1" fontAlgn="auto" latinLnBrk="0" hangingPunct="1">
              <a:lnSpc>
                <a:spcPct val="100000"/>
              </a:lnSpc>
              <a:spcBef>
                <a:spcPts val="0"/>
              </a:spcBef>
              <a:spcAft>
                <a:spcPts val="0"/>
              </a:spcAft>
              <a:buClrTx/>
              <a:buSzTx/>
              <a:tabLst/>
              <a:defRPr/>
            </a:pPr>
            <a:r>
              <a:rPr lang="fr-FR" sz="1600" b="1">
                <a:solidFill>
                  <a:prstClr val="white"/>
                </a:solidFill>
                <a:latin typeface="Calibri" panose="020F0502020204030204"/>
              </a:rPr>
              <a:t>CONSTRUCTION</a:t>
            </a:r>
          </a:p>
          <a:p>
            <a:pPr marR="0" lvl="0" algn="ctr" defTabSz="914400" rtl="0" eaLnBrk="1" fontAlgn="auto" latinLnBrk="0" hangingPunct="1">
              <a:lnSpc>
                <a:spcPct val="100000"/>
              </a:lnSpc>
              <a:spcBef>
                <a:spcPts val="0"/>
              </a:spcBef>
              <a:spcAft>
                <a:spcPts val="0"/>
              </a:spcAft>
              <a:buClrTx/>
              <a:buSzTx/>
              <a:tabLst/>
              <a:defRPr/>
            </a:pPr>
            <a:endParaRPr kumimoji="0" lang="fr-FR" sz="400" i="0" u="none" strike="noStrike" kern="1200" cap="none" spc="0" normalizeH="0" baseline="0" noProof="0">
              <a:ln>
                <a:noFill/>
              </a:ln>
              <a:solidFill>
                <a:prstClr val="white"/>
              </a:solidFill>
              <a:effectLst/>
              <a:uLnTx/>
              <a:uFillTx/>
              <a:latin typeface="Calibri" panose="020F0502020204030204"/>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4"/>
              <a:tabLst/>
              <a:defRPr/>
            </a:pPr>
            <a:r>
              <a:rPr kumimoji="0" lang="fr-FR" sz="1200" i="0" u="none" strike="noStrike" kern="1200" cap="none" spc="0" normalizeH="0" baseline="0" noProof="0">
                <a:ln>
                  <a:noFill/>
                </a:ln>
                <a:solidFill>
                  <a:prstClr val="white"/>
                </a:solidFill>
                <a:effectLst/>
                <a:uLnTx/>
                <a:uFillTx/>
                <a:latin typeface="Calibri" panose="020F0502020204030204"/>
                <a:ea typeface="+mn-ea"/>
                <a:cs typeface="+mn-cs"/>
              </a:rPr>
              <a:t>L’analyse des risques de sécurité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4"/>
              <a:tabLst/>
              <a:defRPr/>
            </a:pPr>
            <a:r>
              <a:rPr kumimoji="0" lang="fr-FR" sz="1200" i="0" u="none" strike="noStrike" kern="1200" cap="none" spc="0" normalizeH="0" baseline="0" noProof="0">
                <a:ln>
                  <a:noFill/>
                </a:ln>
                <a:solidFill>
                  <a:prstClr val="white"/>
                </a:solidFill>
                <a:effectLst/>
                <a:uLnTx/>
                <a:uFillTx/>
                <a:latin typeface="Calibri" panose="020F0502020204030204"/>
                <a:ea typeface="+mn-ea"/>
                <a:cs typeface="+mn-cs"/>
              </a:rPr>
              <a:t>Les mesures de sécurité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4"/>
              <a:tabLst/>
              <a:defRPr/>
            </a:pPr>
            <a:r>
              <a:rPr kumimoji="0" lang="fr-FR" sz="1200" i="0" u="none" strike="noStrike" kern="1200" cap="none" spc="0" normalizeH="0" baseline="0" noProof="0">
                <a:ln>
                  <a:noFill/>
                </a:ln>
                <a:solidFill>
                  <a:prstClr val="white"/>
                </a:solidFill>
                <a:effectLst/>
                <a:uLnTx/>
                <a:uFillTx/>
                <a:latin typeface="Calibri" panose="020F0502020204030204"/>
                <a:ea typeface="+mn-ea"/>
                <a:cs typeface="+mn-cs"/>
              </a:rPr>
              <a:t>Le plan de tests sécurité</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4"/>
              <a:tabLst/>
              <a:defRPr/>
            </a:pPr>
            <a:r>
              <a:rPr kumimoji="0" lang="fr-FR" sz="1200" i="0" u="none" strike="noStrike" kern="1200" cap="none" spc="0" normalizeH="0" baseline="0" noProof="0">
                <a:ln>
                  <a:noFill/>
                </a:ln>
                <a:solidFill>
                  <a:prstClr val="white"/>
                </a:solidFill>
                <a:effectLst/>
                <a:uLnTx/>
                <a:uFillTx/>
                <a:latin typeface="Calibri" panose="020F0502020204030204"/>
                <a:ea typeface="+mn-ea"/>
                <a:cs typeface="+mn-cs"/>
              </a:rPr>
              <a:t>Les comptes-rendus des analyses statiques et dynamiques</a:t>
            </a:r>
          </a:p>
        </p:txBody>
      </p:sp>
      <p:sp>
        <p:nvSpPr>
          <p:cNvPr id="10" name="Arrondir un rectangle avec un coin diagonal 40">
            <a:extLst>
              <a:ext uri="{FF2B5EF4-FFF2-40B4-BE49-F238E27FC236}">
                <a16:creationId xmlns:a16="http://schemas.microsoft.com/office/drawing/2014/main" id="{58E72B2A-0140-48FD-9A13-B5DFA321C89A}"/>
              </a:ext>
            </a:extLst>
          </p:cNvPr>
          <p:cNvSpPr/>
          <p:nvPr/>
        </p:nvSpPr>
        <p:spPr>
          <a:xfrm>
            <a:off x="7892486" y="4956368"/>
            <a:ext cx="3528000" cy="1440000"/>
          </a:xfrm>
          <a:prstGeom prst="round2Diag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t"/>
          <a:lstStyle/>
          <a:p>
            <a:pPr marR="0" lvl="0" algn="ctr" defTabSz="914400" rtl="0" eaLnBrk="1" fontAlgn="auto" latinLnBrk="0" hangingPunct="1">
              <a:lnSpc>
                <a:spcPct val="100000"/>
              </a:lnSpc>
              <a:spcBef>
                <a:spcPts val="0"/>
              </a:spcBef>
              <a:spcAft>
                <a:spcPts val="0"/>
              </a:spcAft>
              <a:buClrTx/>
              <a:buSzTx/>
              <a:tabLst/>
              <a:defRPr/>
            </a:pPr>
            <a:r>
              <a:rPr kumimoji="0" lang="fr-FR" sz="1600" b="1" i="0" u="none" strike="noStrike" kern="1200" cap="none" spc="0" normalizeH="0" baseline="0" noProof="0">
                <a:ln>
                  <a:noFill/>
                </a:ln>
                <a:solidFill>
                  <a:prstClr val="white"/>
                </a:solidFill>
                <a:effectLst/>
                <a:uLnTx/>
                <a:uFillTx/>
                <a:latin typeface="Calibri" panose="020F0502020204030204"/>
                <a:ea typeface="+mn-ea"/>
                <a:cs typeface="+mn-cs"/>
              </a:rPr>
              <a:t>MISE EN ŒUVRE</a:t>
            </a:r>
          </a:p>
          <a:p>
            <a:pPr marR="0" lvl="0" algn="ctr" defTabSz="914400" rtl="0" eaLnBrk="1" fontAlgn="auto" latinLnBrk="0" hangingPunct="1">
              <a:lnSpc>
                <a:spcPct val="100000"/>
              </a:lnSpc>
              <a:spcBef>
                <a:spcPts val="0"/>
              </a:spcBef>
              <a:spcAft>
                <a:spcPts val="0"/>
              </a:spcAft>
              <a:buClrTx/>
              <a:buSzTx/>
              <a:tabLst/>
              <a:defRPr/>
            </a:pPr>
            <a:endParaRPr kumimoji="0" lang="fr-FR" sz="400" b="1" i="0" u="none" strike="noStrike" kern="1200" cap="none" spc="0" normalizeH="0" baseline="0" noProof="0">
              <a:ln>
                <a:noFill/>
              </a:ln>
              <a:solidFill>
                <a:prstClr val="white"/>
              </a:solidFill>
              <a:effectLst/>
              <a:uLnTx/>
              <a:uFillTx/>
              <a:latin typeface="Calibri" panose="020F0502020204030204"/>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8"/>
              <a:tabLst/>
              <a:defRPr/>
            </a:pPr>
            <a:r>
              <a:rPr kumimoji="0" lang="fr-FR" sz="1200" i="0" u="none" strike="noStrike" kern="1200" cap="none" spc="0" normalizeH="0" baseline="0" noProof="0">
                <a:ln>
                  <a:noFill/>
                </a:ln>
                <a:solidFill>
                  <a:prstClr val="white"/>
                </a:solidFill>
                <a:effectLst/>
                <a:uLnTx/>
                <a:uFillTx/>
                <a:latin typeface="Calibri" panose="020F0502020204030204"/>
                <a:ea typeface="+mn-ea"/>
                <a:cs typeface="+mn-cs"/>
              </a:rPr>
              <a:t>Le compte-rendu des tests offensifs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8"/>
              <a:tabLst/>
              <a:defRPr/>
            </a:pPr>
            <a:r>
              <a:rPr kumimoji="0" lang="fr-FR" sz="1200" i="0" u="none" strike="noStrike" kern="1200" cap="none" spc="0" normalizeH="0" baseline="0" noProof="0">
                <a:ln>
                  <a:noFill/>
                </a:ln>
                <a:solidFill>
                  <a:prstClr val="white"/>
                </a:solidFill>
                <a:effectLst/>
                <a:uLnTx/>
                <a:uFillTx/>
                <a:latin typeface="Calibri" panose="020F0502020204030204"/>
                <a:ea typeface="+mn-ea"/>
                <a:cs typeface="+mn-cs"/>
              </a:rPr>
              <a:t>Le dossier d’homologation RGS et la décision (*)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8"/>
              <a:tabLst/>
              <a:defRPr/>
            </a:pPr>
            <a:r>
              <a:rPr kumimoji="0" lang="fr-FR" sz="1200" i="0" u="none" strike="noStrike" kern="1200" cap="none" spc="0" normalizeH="0" baseline="0" noProof="0">
                <a:ln>
                  <a:noFill/>
                </a:ln>
                <a:solidFill>
                  <a:prstClr val="white"/>
                </a:solidFill>
                <a:effectLst/>
                <a:uLnTx/>
                <a:uFillTx/>
                <a:latin typeface="Calibri" panose="020F0502020204030204"/>
                <a:ea typeface="+mn-ea"/>
                <a:cs typeface="+mn-cs"/>
              </a:rPr>
              <a:t>L’homologation sécurité pour les projets non RGS</a:t>
            </a:r>
          </a:p>
        </p:txBody>
      </p:sp>
      <p:sp>
        <p:nvSpPr>
          <p:cNvPr id="11" name="ZoneTexte 10">
            <a:extLst>
              <a:ext uri="{FF2B5EF4-FFF2-40B4-BE49-F238E27FC236}">
                <a16:creationId xmlns:a16="http://schemas.microsoft.com/office/drawing/2014/main" id="{BDA20DF5-A399-4018-A155-90E3B317AFC4}"/>
              </a:ext>
            </a:extLst>
          </p:cNvPr>
          <p:cNvSpPr txBox="1"/>
          <p:nvPr/>
        </p:nvSpPr>
        <p:spPr>
          <a:xfrm>
            <a:off x="8435379" y="6470578"/>
            <a:ext cx="2282997"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50" b="0" i="1" u="none" strike="noStrike" kern="1200" cap="none" spc="0" normalizeH="0" baseline="0" noProof="0">
                <a:ln>
                  <a:noFill/>
                </a:ln>
                <a:solidFill>
                  <a:prstClr val="black"/>
                </a:solidFill>
                <a:effectLst/>
                <a:uLnTx/>
                <a:uFillTx/>
                <a:latin typeface="Calibri" panose="020F0502020204030204"/>
                <a:ea typeface="+mn-ea"/>
                <a:cs typeface="+mn-cs"/>
              </a:rPr>
              <a:t>* En fonction de la sensibilité du projet</a:t>
            </a:r>
          </a:p>
        </p:txBody>
      </p:sp>
      <p:sp>
        <p:nvSpPr>
          <p:cNvPr id="12" name="Rectangle 11">
            <a:extLst>
              <a:ext uri="{FF2B5EF4-FFF2-40B4-BE49-F238E27FC236}">
                <a16:creationId xmlns:a16="http://schemas.microsoft.com/office/drawing/2014/main" id="{559AE620-CAC9-4669-B5B1-A59BBCE71887}"/>
              </a:ext>
            </a:extLst>
          </p:cNvPr>
          <p:cNvSpPr/>
          <p:nvPr/>
        </p:nvSpPr>
        <p:spPr>
          <a:xfrm>
            <a:off x="679547" y="4600217"/>
            <a:ext cx="10796781" cy="2075070"/>
          </a:xfrm>
          <a:prstGeom prst="rect">
            <a:avLst/>
          </a:prstGeom>
          <a:noFill/>
          <a:ln w="952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buClr>
                <a:schemeClr val="tx2"/>
              </a:buClr>
              <a:defRPr/>
            </a:pPr>
            <a:endParaRPr lang="fr-FR" sz="1400">
              <a:solidFill>
                <a:schemeClr val="tx1"/>
              </a:solidFill>
            </a:endParaRPr>
          </a:p>
        </p:txBody>
      </p:sp>
      <p:sp>
        <p:nvSpPr>
          <p:cNvPr id="13" name="Rectangle 12">
            <a:extLst>
              <a:ext uri="{FF2B5EF4-FFF2-40B4-BE49-F238E27FC236}">
                <a16:creationId xmlns:a16="http://schemas.microsoft.com/office/drawing/2014/main" id="{4D1310E9-9852-4C09-950D-C3831E926B71}"/>
              </a:ext>
            </a:extLst>
          </p:cNvPr>
          <p:cNvSpPr/>
          <p:nvPr/>
        </p:nvSpPr>
        <p:spPr>
          <a:xfrm>
            <a:off x="864285" y="4445578"/>
            <a:ext cx="2880000" cy="36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20000"/>
              </a:spcBef>
              <a:buClr>
                <a:srgbClr val="1F497D"/>
              </a:buClr>
            </a:pPr>
            <a:r>
              <a:rPr lang="fr-FR" sz="1400" b="1"/>
              <a:t>Checklist des livrables du DSP</a:t>
            </a:r>
          </a:p>
        </p:txBody>
      </p:sp>
    </p:spTree>
    <p:extLst>
      <p:ext uri="{BB962C8B-B14F-4D97-AF65-F5344CB8AC3E}">
        <p14:creationId xmlns:p14="http://schemas.microsoft.com/office/powerpoint/2010/main" val="3728264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E947A1-72F2-4DD3-972A-4534B3F4B9C4}"/>
              </a:ext>
            </a:extLst>
          </p:cNvPr>
          <p:cNvSpPr>
            <a:spLocks noGrp="1"/>
          </p:cNvSpPr>
          <p:nvPr>
            <p:ph type="title"/>
          </p:nvPr>
        </p:nvSpPr>
        <p:spPr/>
        <p:txBody>
          <a:bodyPr/>
          <a:lstStyle/>
          <a:p>
            <a:r>
              <a:rPr lang="fr-FR"/>
              <a:t>le Dossier Sécurité Projet (2/2)</a:t>
            </a:r>
          </a:p>
        </p:txBody>
      </p:sp>
      <p:sp>
        <p:nvSpPr>
          <p:cNvPr id="3" name="Espace réservé du numéro de diapositive 2">
            <a:extLst>
              <a:ext uri="{FF2B5EF4-FFF2-40B4-BE49-F238E27FC236}">
                <a16:creationId xmlns:a16="http://schemas.microsoft.com/office/drawing/2014/main" id="{0DD5D067-53B5-494C-81ED-FF843B4FEB12}"/>
              </a:ext>
            </a:extLst>
          </p:cNvPr>
          <p:cNvSpPr>
            <a:spLocks noGrp="1"/>
          </p:cNvSpPr>
          <p:nvPr>
            <p:ph type="sldNum" sz="quarter" idx="12"/>
          </p:nvPr>
        </p:nvSpPr>
        <p:spPr/>
        <p:txBody>
          <a:bodyPr/>
          <a:lstStyle/>
          <a:p>
            <a:fld id="{33D6E5A2-EC83-451F-A719-9AC1370DD5CF}" type="slidenum">
              <a:rPr lang="fr-FR" smtClean="0"/>
              <a:pPr/>
              <a:t>23</a:t>
            </a:fld>
            <a:endParaRPr kumimoji="0" lang="fr-FR"/>
          </a:p>
        </p:txBody>
      </p:sp>
      <p:pic>
        <p:nvPicPr>
          <p:cNvPr id="4" name="Image 1">
            <a:extLst>
              <a:ext uri="{FF2B5EF4-FFF2-40B4-BE49-F238E27FC236}">
                <a16:creationId xmlns:a16="http://schemas.microsoft.com/office/drawing/2014/main" id="{B684FAF5-DBCB-4727-82EF-05EBE63015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6332" y="1140643"/>
            <a:ext cx="9779336" cy="4974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79642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0D89234-DF0D-4F19-9FB2-4813F996DF81}"/>
              </a:ext>
            </a:extLst>
          </p:cNvPr>
          <p:cNvSpPr>
            <a:spLocks noGrp="1"/>
          </p:cNvSpPr>
          <p:nvPr>
            <p:ph type="title"/>
          </p:nvPr>
        </p:nvSpPr>
        <p:spPr/>
        <p:txBody>
          <a:bodyPr/>
          <a:lstStyle/>
          <a:p>
            <a:r>
              <a:rPr lang="fr-FR"/>
              <a:t>Le plan projet / Le support du comité de lancement</a:t>
            </a:r>
          </a:p>
        </p:txBody>
      </p:sp>
      <p:sp>
        <p:nvSpPr>
          <p:cNvPr id="3" name="Espace réservé du numéro de diapositive 2">
            <a:extLst>
              <a:ext uri="{FF2B5EF4-FFF2-40B4-BE49-F238E27FC236}">
                <a16:creationId xmlns:a16="http://schemas.microsoft.com/office/drawing/2014/main" id="{523A8C59-9CA6-401B-97C4-FF56507B0F9F}"/>
              </a:ext>
            </a:extLst>
          </p:cNvPr>
          <p:cNvSpPr>
            <a:spLocks noGrp="1"/>
          </p:cNvSpPr>
          <p:nvPr>
            <p:ph type="sldNum" sz="quarter" idx="12"/>
          </p:nvPr>
        </p:nvSpPr>
        <p:spPr>
          <a:xfrm>
            <a:off x="11663391" y="6562299"/>
            <a:ext cx="422208" cy="365125"/>
          </a:xfrm>
        </p:spPr>
        <p:txBody>
          <a:bodyPr/>
          <a:lstStyle/>
          <a:p>
            <a:fld id="{33D6E5A2-EC83-451F-A719-9AC1370DD5CF}" type="slidenum">
              <a:rPr lang="fr-FR" smtClean="0"/>
              <a:pPr/>
              <a:t>24</a:t>
            </a:fld>
            <a:endParaRPr kumimoji="0" lang="fr-FR"/>
          </a:p>
        </p:txBody>
      </p:sp>
      <p:sp>
        <p:nvSpPr>
          <p:cNvPr id="4" name="Rectangle 3">
            <a:extLst>
              <a:ext uri="{FF2B5EF4-FFF2-40B4-BE49-F238E27FC236}">
                <a16:creationId xmlns:a16="http://schemas.microsoft.com/office/drawing/2014/main" id="{716DC084-D872-4BCB-AE48-5C713DF133BF}"/>
              </a:ext>
            </a:extLst>
          </p:cNvPr>
          <p:cNvSpPr/>
          <p:nvPr/>
        </p:nvSpPr>
        <p:spPr>
          <a:xfrm>
            <a:off x="758542" y="764704"/>
            <a:ext cx="11115953" cy="1162113"/>
          </a:xfrm>
          <a:prstGeom prst="rect">
            <a:avLst/>
          </a:prstGeom>
        </p:spPr>
        <p:txBody>
          <a:bodyPr wrap="square">
            <a:spAutoFit/>
          </a:bodyPr>
          <a:lstStyle/>
          <a:p>
            <a:pPr>
              <a:lnSpc>
                <a:spcPct val="150000"/>
              </a:lnSpc>
            </a:pPr>
            <a:r>
              <a:rPr lang="fr-FR" sz="1600">
                <a:solidFill>
                  <a:srgbClr val="58595B"/>
                </a:solidFill>
              </a:rPr>
              <a:t>Réalisé sur les </a:t>
            </a:r>
            <a:r>
              <a:rPr lang="fr-FR" sz="1600" b="1">
                <a:solidFill>
                  <a:srgbClr val="0061A3"/>
                </a:solidFill>
              </a:rPr>
              <a:t>bases du cahier des charges, du dossier de réponse SI et des éléments du dossier de sécurité projet, </a:t>
            </a:r>
            <a:r>
              <a:rPr lang="fr-FR" sz="1600">
                <a:solidFill>
                  <a:srgbClr val="58595B"/>
                </a:solidFill>
              </a:rPr>
              <a:t>le support du comité de lancement expose</a:t>
            </a:r>
            <a:r>
              <a:rPr lang="fr-FR" sz="1600" b="1">
                <a:solidFill>
                  <a:srgbClr val="0061A3"/>
                </a:solidFill>
              </a:rPr>
              <a:t> le périmètre du projet, les solutions retenues ainsi que les modalités d’organisation et de réalisation du projet.</a:t>
            </a:r>
            <a:r>
              <a:rPr lang="fr-FR" sz="1600">
                <a:solidFill>
                  <a:srgbClr val="58595B"/>
                </a:solidFill>
              </a:rPr>
              <a:t>  </a:t>
            </a:r>
            <a:endParaRPr lang="fr-FR" sz="1600" b="1">
              <a:solidFill>
                <a:srgbClr val="0061A3"/>
              </a:solidFill>
            </a:endParaRPr>
          </a:p>
        </p:txBody>
      </p:sp>
      <p:sp>
        <p:nvSpPr>
          <p:cNvPr id="5" name="Rectangle 4">
            <a:extLst>
              <a:ext uri="{FF2B5EF4-FFF2-40B4-BE49-F238E27FC236}">
                <a16:creationId xmlns:a16="http://schemas.microsoft.com/office/drawing/2014/main" id="{B1A23D1B-AA99-44F9-B95C-2A650F589D10}"/>
              </a:ext>
            </a:extLst>
          </p:cNvPr>
          <p:cNvSpPr/>
          <p:nvPr/>
        </p:nvSpPr>
        <p:spPr>
          <a:xfrm>
            <a:off x="4905837" y="2043799"/>
            <a:ext cx="3181720" cy="1460837"/>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Synthèse enjeux métier : impact clients et utilisateurs, contenu fonctionnel, volumétrie, risques à faire ou ne pas faire </a:t>
            </a:r>
          </a:p>
        </p:txBody>
      </p:sp>
      <p:sp>
        <p:nvSpPr>
          <p:cNvPr id="6" name="Rectangle 5">
            <a:extLst>
              <a:ext uri="{FF2B5EF4-FFF2-40B4-BE49-F238E27FC236}">
                <a16:creationId xmlns:a16="http://schemas.microsoft.com/office/drawing/2014/main" id="{377FCF29-7845-4397-8DC8-F0EE94BB7CD8}"/>
              </a:ext>
            </a:extLst>
          </p:cNvPr>
          <p:cNvSpPr/>
          <p:nvPr/>
        </p:nvSpPr>
        <p:spPr>
          <a:xfrm>
            <a:off x="8460420" y="2036856"/>
            <a:ext cx="3108188" cy="1458392"/>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Description des principaux cas d’usage</a:t>
            </a:r>
          </a:p>
        </p:txBody>
      </p:sp>
      <p:sp>
        <p:nvSpPr>
          <p:cNvPr id="7" name="Rectangle 6">
            <a:extLst>
              <a:ext uri="{FF2B5EF4-FFF2-40B4-BE49-F238E27FC236}">
                <a16:creationId xmlns:a16="http://schemas.microsoft.com/office/drawing/2014/main" id="{60ECEAAC-191E-47E2-B345-4E812AA45CF2}"/>
              </a:ext>
            </a:extLst>
          </p:cNvPr>
          <p:cNvSpPr/>
          <p:nvPr/>
        </p:nvSpPr>
        <p:spPr>
          <a:xfrm>
            <a:off x="4906447" y="3682750"/>
            <a:ext cx="3181109" cy="1411049"/>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Architecture applicative préconisée : contexte synchrone et asynchrone (batch) </a:t>
            </a:r>
          </a:p>
        </p:txBody>
      </p:sp>
      <p:sp>
        <p:nvSpPr>
          <p:cNvPr id="10" name="Rectangle 9">
            <a:extLst>
              <a:ext uri="{FF2B5EF4-FFF2-40B4-BE49-F238E27FC236}">
                <a16:creationId xmlns:a16="http://schemas.microsoft.com/office/drawing/2014/main" id="{6CB89AFA-87BC-4028-BEDD-D6FCB2101A84}"/>
              </a:ext>
            </a:extLst>
          </p:cNvPr>
          <p:cNvSpPr/>
          <p:nvPr/>
        </p:nvSpPr>
        <p:spPr>
          <a:xfrm>
            <a:off x="823979" y="5358695"/>
            <a:ext cx="3570468" cy="1326709"/>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Le plan projet : planning, charges, budget, mesures du ROI, interdépendances et prérequis</a:t>
            </a:r>
          </a:p>
        </p:txBody>
      </p:sp>
      <p:sp>
        <p:nvSpPr>
          <p:cNvPr id="11" name="Rectangle 10">
            <a:extLst>
              <a:ext uri="{FF2B5EF4-FFF2-40B4-BE49-F238E27FC236}">
                <a16:creationId xmlns:a16="http://schemas.microsoft.com/office/drawing/2014/main" id="{78A75297-2C39-460D-8339-A96B0C3CBCF3}"/>
              </a:ext>
            </a:extLst>
          </p:cNvPr>
          <p:cNvSpPr/>
          <p:nvPr/>
        </p:nvSpPr>
        <p:spPr>
          <a:xfrm>
            <a:off x="8460418" y="3701247"/>
            <a:ext cx="3108188" cy="1392552"/>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Architecture technique</a:t>
            </a:r>
          </a:p>
        </p:txBody>
      </p:sp>
      <p:sp>
        <p:nvSpPr>
          <p:cNvPr id="15" name="Rectangle 14">
            <a:extLst>
              <a:ext uri="{FF2B5EF4-FFF2-40B4-BE49-F238E27FC236}">
                <a16:creationId xmlns:a16="http://schemas.microsoft.com/office/drawing/2014/main" id="{C10CD12F-6FF9-4D6D-AF8F-47DC53987DFC}"/>
              </a:ext>
            </a:extLst>
          </p:cNvPr>
          <p:cNvSpPr/>
          <p:nvPr/>
        </p:nvSpPr>
        <p:spPr>
          <a:xfrm>
            <a:off x="823979" y="2043799"/>
            <a:ext cx="3570468" cy="1458392"/>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La fiche identité du projet CP, sponsors, type, référence SDSI, référence Orchestra </a:t>
            </a:r>
          </a:p>
        </p:txBody>
      </p:sp>
      <p:sp>
        <p:nvSpPr>
          <p:cNvPr id="14" name="Rectangle 13">
            <a:extLst>
              <a:ext uri="{FF2B5EF4-FFF2-40B4-BE49-F238E27FC236}">
                <a16:creationId xmlns:a16="http://schemas.microsoft.com/office/drawing/2014/main" id="{DA0825B6-F715-4CD2-A15E-2F3535319DB4}"/>
              </a:ext>
            </a:extLst>
          </p:cNvPr>
          <p:cNvSpPr/>
          <p:nvPr/>
        </p:nvSpPr>
        <p:spPr>
          <a:xfrm>
            <a:off x="823979" y="3635407"/>
            <a:ext cx="3570468" cy="1458392"/>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Matérialisation sur le POS de l’impact du projet sur l’architecture fonctionnelle (ilots concernés, fonctionnalités impactées ou nouvelles)</a:t>
            </a:r>
          </a:p>
        </p:txBody>
      </p:sp>
      <p:sp>
        <p:nvSpPr>
          <p:cNvPr id="16" name="Rectangle 15">
            <a:extLst>
              <a:ext uri="{FF2B5EF4-FFF2-40B4-BE49-F238E27FC236}">
                <a16:creationId xmlns:a16="http://schemas.microsoft.com/office/drawing/2014/main" id="{588EA417-68C7-422C-9712-330C0FC7A5BC}"/>
              </a:ext>
            </a:extLst>
          </p:cNvPr>
          <p:cNvSpPr/>
          <p:nvPr/>
        </p:nvSpPr>
        <p:spPr>
          <a:xfrm>
            <a:off x="4905837" y="5358693"/>
            <a:ext cx="3181720" cy="1326709"/>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Modalités de réalisation du projet : PQP, organisation, gouvernance, méthodes, outils, indicateurs, gestion des risques</a:t>
            </a:r>
          </a:p>
        </p:txBody>
      </p:sp>
      <p:sp>
        <p:nvSpPr>
          <p:cNvPr id="17" name="Rectangle 16">
            <a:extLst>
              <a:ext uri="{FF2B5EF4-FFF2-40B4-BE49-F238E27FC236}">
                <a16:creationId xmlns:a16="http://schemas.microsoft.com/office/drawing/2014/main" id="{AA792BC1-27FD-4B57-B345-24125771986B}"/>
              </a:ext>
            </a:extLst>
          </p:cNvPr>
          <p:cNvSpPr/>
          <p:nvPr/>
        </p:nvSpPr>
        <p:spPr>
          <a:xfrm>
            <a:off x="8460418" y="5358693"/>
            <a:ext cx="3138276" cy="1326709"/>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600" kern="0">
                <a:cs typeface="Calibri" panose="020F0502020204030204" pitchFamily="34" charset="0"/>
              </a:rPr>
              <a:t>Les risques identifiés</a:t>
            </a:r>
          </a:p>
        </p:txBody>
      </p:sp>
    </p:spTree>
    <p:extLst>
      <p:ext uri="{BB962C8B-B14F-4D97-AF65-F5344CB8AC3E}">
        <p14:creationId xmlns:p14="http://schemas.microsoft.com/office/powerpoint/2010/main" val="16275934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C6BDDF3-5072-437A-9259-78C2133C5AE5}"/>
              </a:ext>
            </a:extLst>
          </p:cNvPr>
          <p:cNvSpPr>
            <a:spLocks noGrp="1"/>
          </p:cNvSpPr>
          <p:nvPr>
            <p:ph type="title"/>
          </p:nvPr>
        </p:nvSpPr>
        <p:spPr/>
        <p:txBody>
          <a:bodyPr/>
          <a:lstStyle/>
          <a:p>
            <a:r>
              <a:rPr lang="fr-FR"/>
              <a:t>La phase Construction</a:t>
            </a:r>
          </a:p>
        </p:txBody>
      </p:sp>
      <p:sp>
        <p:nvSpPr>
          <p:cNvPr id="3" name="Espace réservé du numéro de diapositive 2">
            <a:extLst>
              <a:ext uri="{FF2B5EF4-FFF2-40B4-BE49-F238E27FC236}">
                <a16:creationId xmlns:a16="http://schemas.microsoft.com/office/drawing/2014/main" id="{37DFD4FB-7892-4AE2-A625-759B33416A37}"/>
              </a:ext>
            </a:extLst>
          </p:cNvPr>
          <p:cNvSpPr>
            <a:spLocks noGrp="1"/>
          </p:cNvSpPr>
          <p:nvPr>
            <p:ph type="sldNum" sz="quarter" idx="12"/>
          </p:nvPr>
        </p:nvSpPr>
        <p:spPr/>
        <p:txBody>
          <a:bodyPr/>
          <a:lstStyle/>
          <a:p>
            <a:fld id="{33D6E5A2-EC83-451F-A719-9AC1370DD5CF}" type="slidenum">
              <a:rPr lang="fr-FR" smtClean="0"/>
              <a:pPr/>
              <a:t>25</a:t>
            </a:fld>
            <a:endParaRPr kumimoji="0" lang="fr-FR"/>
          </a:p>
        </p:txBody>
      </p:sp>
      <p:sp>
        <p:nvSpPr>
          <p:cNvPr id="4" name="Pentagone 22">
            <a:extLst>
              <a:ext uri="{FF2B5EF4-FFF2-40B4-BE49-F238E27FC236}">
                <a16:creationId xmlns:a16="http://schemas.microsoft.com/office/drawing/2014/main" id="{FDE2EB9E-0EAE-4403-850F-17D159A9FB75}"/>
              </a:ext>
            </a:extLst>
          </p:cNvPr>
          <p:cNvSpPr/>
          <p:nvPr/>
        </p:nvSpPr>
        <p:spPr>
          <a:xfrm>
            <a:off x="823979" y="1039944"/>
            <a:ext cx="10515088" cy="576263"/>
          </a:xfrm>
          <a:prstGeom prst="homePlate">
            <a:avLst/>
          </a:prstGeom>
          <a:solidFill>
            <a:srgbClr val="3AA858"/>
          </a:solidFill>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a:ln>
                  <a:noFill/>
                </a:ln>
                <a:solidFill>
                  <a:prstClr val="white"/>
                </a:solidFill>
                <a:effectLst/>
                <a:uLnTx/>
                <a:uFillTx/>
                <a:latin typeface="Calibri"/>
                <a:ea typeface="+mn-ea"/>
                <a:cs typeface="Calibri" panose="020F0502020204030204" pitchFamily="34" charset="0"/>
              </a:rPr>
              <a:t>Construction</a:t>
            </a:r>
          </a:p>
        </p:txBody>
      </p:sp>
      <p:sp>
        <p:nvSpPr>
          <p:cNvPr id="5" name="Chevron 53">
            <a:extLst>
              <a:ext uri="{FF2B5EF4-FFF2-40B4-BE49-F238E27FC236}">
                <a16:creationId xmlns:a16="http://schemas.microsoft.com/office/drawing/2014/main" id="{876EAAAC-46DE-43CF-AB84-33B93B41B1CA}"/>
              </a:ext>
            </a:extLst>
          </p:cNvPr>
          <p:cNvSpPr/>
          <p:nvPr/>
        </p:nvSpPr>
        <p:spPr>
          <a:xfrm>
            <a:off x="4793205" y="1731580"/>
            <a:ext cx="3602701" cy="496889"/>
          </a:xfrm>
          <a:prstGeom prst="chevron">
            <a:avLst>
              <a:gd name="adj" fmla="val 23878"/>
            </a:avLst>
          </a:prstGeom>
          <a:solidFill>
            <a:srgbClr val="3AA858"/>
          </a:solidFill>
          <a:ln>
            <a:prstDash val="solid"/>
          </a:ln>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prstClr val="white"/>
                </a:solidFill>
                <a:effectLst/>
                <a:uLnTx/>
                <a:uFillTx/>
                <a:latin typeface="Calibri"/>
                <a:ea typeface="+mn-ea"/>
                <a:cs typeface="Calibri" panose="020F0502020204030204" pitchFamily="34" charset="0"/>
              </a:rPr>
              <a:t>Réalisation</a:t>
            </a:r>
          </a:p>
        </p:txBody>
      </p:sp>
      <p:sp>
        <p:nvSpPr>
          <p:cNvPr id="6" name="Chevron 56">
            <a:extLst>
              <a:ext uri="{FF2B5EF4-FFF2-40B4-BE49-F238E27FC236}">
                <a16:creationId xmlns:a16="http://schemas.microsoft.com/office/drawing/2014/main" id="{9AB18FE7-70C6-4C73-9AD1-8E69EB8B69B9}"/>
              </a:ext>
            </a:extLst>
          </p:cNvPr>
          <p:cNvSpPr/>
          <p:nvPr/>
        </p:nvSpPr>
        <p:spPr>
          <a:xfrm>
            <a:off x="8302209" y="1732627"/>
            <a:ext cx="3036858" cy="496889"/>
          </a:xfrm>
          <a:prstGeom prst="chevron">
            <a:avLst>
              <a:gd name="adj" fmla="val 23878"/>
            </a:avLst>
          </a:prstGeom>
          <a:solidFill>
            <a:srgbClr val="3AA858"/>
          </a:solidFill>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prstClr val="white"/>
                </a:solidFill>
                <a:effectLst/>
                <a:uLnTx/>
                <a:uFillTx/>
                <a:latin typeface="Calibri"/>
                <a:ea typeface="+mn-ea"/>
                <a:cs typeface="Calibri" panose="020F0502020204030204" pitchFamily="34" charset="0"/>
              </a:rPr>
              <a:t>Tests</a:t>
            </a:r>
          </a:p>
        </p:txBody>
      </p:sp>
      <p:sp>
        <p:nvSpPr>
          <p:cNvPr id="7" name="Pentagone 28">
            <a:extLst>
              <a:ext uri="{FF2B5EF4-FFF2-40B4-BE49-F238E27FC236}">
                <a16:creationId xmlns:a16="http://schemas.microsoft.com/office/drawing/2014/main" id="{5F92A837-CDDE-4AF0-B73B-3B19957BCB65}"/>
              </a:ext>
            </a:extLst>
          </p:cNvPr>
          <p:cNvSpPr/>
          <p:nvPr/>
        </p:nvSpPr>
        <p:spPr>
          <a:xfrm>
            <a:off x="823979" y="1731580"/>
            <a:ext cx="4035090" cy="496889"/>
          </a:xfrm>
          <a:prstGeom prst="homePlate">
            <a:avLst>
              <a:gd name="adj" fmla="val 23878"/>
            </a:avLst>
          </a:prstGeom>
          <a:solidFill>
            <a:srgbClr val="3AA858"/>
          </a:solidFill>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prstClr val="white"/>
                </a:solidFill>
                <a:effectLst/>
                <a:uLnTx/>
                <a:uFillTx/>
                <a:latin typeface="Calibri"/>
                <a:ea typeface="+mn-ea"/>
                <a:cs typeface="Calibri" panose="020F0502020204030204" pitchFamily="34" charset="0"/>
              </a:rPr>
              <a:t>Conception </a:t>
            </a:r>
          </a:p>
        </p:txBody>
      </p:sp>
      <p:sp>
        <p:nvSpPr>
          <p:cNvPr id="8" name="Rectangle 7">
            <a:extLst>
              <a:ext uri="{FF2B5EF4-FFF2-40B4-BE49-F238E27FC236}">
                <a16:creationId xmlns:a16="http://schemas.microsoft.com/office/drawing/2014/main" id="{65C11F06-E7F0-4972-A7CF-5BE6E6F7220D}"/>
              </a:ext>
            </a:extLst>
          </p:cNvPr>
          <p:cNvSpPr/>
          <p:nvPr/>
        </p:nvSpPr>
        <p:spPr>
          <a:xfrm>
            <a:off x="811866" y="2389364"/>
            <a:ext cx="4035090" cy="2224868"/>
          </a:xfrm>
          <a:prstGeom prst="rect">
            <a:avLst/>
          </a:prstGeom>
          <a:solidFill>
            <a:schemeClr val="bg2">
              <a:alpha val="41000"/>
            </a:schemeClr>
          </a:solidFill>
          <a:ln>
            <a:solidFill>
              <a:schemeClr val="tx1"/>
            </a:solidFill>
          </a:ln>
        </p:spPr>
        <p:txBody>
          <a:bodyPr wrap="square">
            <a:noAutofit/>
          </a:bodyPr>
          <a:lstStyle/>
          <a:p>
            <a:pPr>
              <a:defRPr/>
            </a:pPr>
            <a:r>
              <a:rPr lang="fr-FR" sz="1100" b="1">
                <a:solidFill>
                  <a:srgbClr val="58595B"/>
                </a:solidFill>
              </a:rPr>
              <a:t>CONCEPTION</a:t>
            </a:r>
            <a:endParaRPr lang="fr-FR" sz="1100">
              <a:solidFill>
                <a:srgbClr val="58595B"/>
              </a:solidFill>
            </a:endParaRPr>
          </a:p>
          <a:p>
            <a:pPr>
              <a:defRPr/>
            </a:pPr>
            <a:r>
              <a:rPr lang="fr-FR" sz="1100">
                <a:solidFill>
                  <a:srgbClr val="3BA959"/>
                </a:solidFill>
              </a:rPr>
              <a:t>• </a:t>
            </a:r>
            <a:r>
              <a:rPr kumimoji="0" lang="fr-FR" sz="1100" b="0" i="0" u="none" strike="noStrike" kern="1200" cap="none" spc="0" normalizeH="0" baseline="0" noProof="0">
                <a:ln>
                  <a:noFill/>
                </a:ln>
                <a:solidFill>
                  <a:srgbClr val="58595B"/>
                </a:solidFill>
                <a:effectLst/>
                <a:uLnTx/>
                <a:uFillTx/>
                <a:ea typeface="+mn-ea"/>
                <a:cs typeface="+mn-cs"/>
              </a:rPr>
              <a:t>Conception fonctionnelle générale et détaillée</a:t>
            </a:r>
          </a:p>
          <a:p>
            <a:pPr marL="0" marR="0" lvl="0" indent="0"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3BA959"/>
                </a:solidFill>
                <a:effectLst/>
                <a:uLnTx/>
                <a:uFillTx/>
                <a:ea typeface="+mn-ea"/>
                <a:cs typeface="+mn-cs"/>
              </a:rPr>
              <a:t>• </a:t>
            </a:r>
            <a:r>
              <a:rPr kumimoji="0" lang="fr-FR" sz="1100" b="0" i="0" u="none" strike="noStrike" kern="1200" cap="none" spc="0" normalizeH="0" baseline="0" noProof="0">
                <a:ln>
                  <a:noFill/>
                </a:ln>
                <a:solidFill>
                  <a:srgbClr val="58595B"/>
                </a:solidFill>
                <a:effectLst/>
                <a:uLnTx/>
                <a:uFillTx/>
                <a:ea typeface="+mn-ea"/>
                <a:cs typeface="+mn-cs"/>
              </a:rPr>
              <a:t>Conception architecture applicative (impacts services existants, nouveaux services, définition des interfaces, cartographie des flux) </a:t>
            </a:r>
          </a:p>
          <a:p>
            <a:pPr marL="0" marR="0" lvl="0" indent="0"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3BA959"/>
                </a:solidFill>
                <a:effectLst/>
                <a:uLnTx/>
                <a:uFillTx/>
                <a:ea typeface="+mn-ea"/>
                <a:cs typeface="+mn-cs"/>
              </a:rPr>
              <a:t>• </a:t>
            </a:r>
            <a:r>
              <a:rPr kumimoji="0" lang="fr-FR" sz="1100" b="0" i="0" u="none" strike="noStrike" kern="1200" cap="none" spc="0" normalizeH="0" baseline="0" noProof="0">
                <a:ln>
                  <a:noFill/>
                </a:ln>
                <a:solidFill>
                  <a:srgbClr val="58595B"/>
                </a:solidFill>
                <a:effectLst/>
                <a:uLnTx/>
                <a:uFillTx/>
                <a:ea typeface="+mn-ea"/>
                <a:cs typeface="+mn-cs"/>
              </a:rPr>
              <a:t>Conception architecture technique</a:t>
            </a:r>
          </a:p>
          <a:p>
            <a:pPr>
              <a:defRPr/>
            </a:pPr>
            <a:br>
              <a:rPr lang="fr-FR" sz="1100" b="1">
                <a:solidFill>
                  <a:srgbClr val="58595B"/>
                </a:solidFill>
              </a:rPr>
            </a:br>
            <a:r>
              <a:rPr lang="fr-FR" sz="1100" b="1">
                <a:solidFill>
                  <a:srgbClr val="58595B"/>
                </a:solidFill>
              </a:rPr>
              <a:t>CONCEPTION DES TESTS</a:t>
            </a:r>
            <a:endParaRPr kumimoji="0" lang="fr-FR" sz="1100" b="0" i="0" u="none" strike="noStrike" kern="1200" cap="none" spc="0" normalizeH="0" baseline="0" noProof="0">
              <a:ln>
                <a:noFill/>
              </a:ln>
              <a:solidFill>
                <a:srgbClr val="58595B"/>
              </a:solidFill>
              <a:effectLst/>
              <a:uLnTx/>
              <a:uFillTx/>
              <a:ea typeface="+mn-ea"/>
              <a:cs typeface="+mn-cs"/>
            </a:endParaRPr>
          </a:p>
          <a:p>
            <a:pPr lvl="0"/>
            <a:r>
              <a:rPr lang="fr-FR" sz="1100">
                <a:solidFill>
                  <a:srgbClr val="3BA959"/>
                </a:solidFill>
              </a:rPr>
              <a:t>•</a:t>
            </a:r>
            <a:r>
              <a:rPr lang="fr-FR" sz="1100">
                <a:solidFill>
                  <a:srgbClr val="58595B"/>
                </a:solidFill>
              </a:rPr>
              <a:t> Préparation des tests : Affinage de la stratégie de test, conception des cas de tests</a:t>
            </a:r>
            <a:endParaRPr kumimoji="0" lang="fr-FR" sz="1100" b="0" i="0" u="none" strike="noStrike" kern="1200" cap="none" spc="0" normalizeH="0" baseline="0" noProof="0">
              <a:ln>
                <a:noFill/>
              </a:ln>
              <a:solidFill>
                <a:prstClr val="black"/>
              </a:solidFill>
              <a:effectLst/>
              <a:uLnTx/>
              <a:uFillTx/>
              <a:ea typeface="+mn-ea"/>
              <a:cs typeface="+mn-cs"/>
            </a:endParaRPr>
          </a:p>
        </p:txBody>
      </p:sp>
      <p:sp>
        <p:nvSpPr>
          <p:cNvPr id="9" name="Rectangle 8">
            <a:extLst>
              <a:ext uri="{FF2B5EF4-FFF2-40B4-BE49-F238E27FC236}">
                <a16:creationId xmlns:a16="http://schemas.microsoft.com/office/drawing/2014/main" id="{204CA870-B087-43E6-89B7-2DC4765CCC21}"/>
              </a:ext>
            </a:extLst>
          </p:cNvPr>
          <p:cNvSpPr/>
          <p:nvPr/>
        </p:nvSpPr>
        <p:spPr>
          <a:xfrm>
            <a:off x="4859070" y="2389364"/>
            <a:ext cx="3443140" cy="2224868"/>
          </a:xfrm>
          <a:prstGeom prst="rect">
            <a:avLst/>
          </a:prstGeom>
          <a:solidFill>
            <a:schemeClr val="bg2">
              <a:alpha val="41000"/>
            </a:schemeClr>
          </a:solidFill>
          <a:ln>
            <a:solidFill>
              <a:schemeClr val="tx1"/>
            </a:solidFill>
          </a:ln>
        </p:spPr>
        <p:txBody>
          <a:bodyPr wrap="square">
            <a:noAutofit/>
          </a:bodyPr>
          <a:lstStyle/>
          <a:p>
            <a:pPr>
              <a:defRPr/>
            </a:pPr>
            <a:r>
              <a:rPr lang="fr-FR" sz="1100" b="1">
                <a:solidFill>
                  <a:srgbClr val="58595B"/>
                </a:solidFill>
              </a:rPr>
              <a:t>PRÉPARATION DES TESTS</a:t>
            </a:r>
          </a:p>
          <a:p>
            <a:pPr lvl="0">
              <a:defRPr/>
            </a:pPr>
            <a:r>
              <a:rPr kumimoji="0" lang="fr-FR" sz="1400" b="0" i="0" u="none" strike="noStrike" kern="1200" cap="none" spc="0" normalizeH="0" baseline="0" noProof="0">
                <a:ln>
                  <a:noFill/>
                </a:ln>
                <a:solidFill>
                  <a:srgbClr val="3BA959"/>
                </a:solidFill>
                <a:effectLst/>
                <a:uLnTx/>
                <a:uFillTx/>
                <a:ea typeface="+mn-ea"/>
                <a:cs typeface="+mn-cs"/>
              </a:rPr>
              <a:t>•</a:t>
            </a:r>
            <a:r>
              <a:rPr lang="fr-FR" sz="1100">
                <a:solidFill>
                  <a:srgbClr val="3BA959"/>
                </a:solidFill>
              </a:rPr>
              <a:t> </a:t>
            </a:r>
            <a:r>
              <a:rPr lang="fr-FR" sz="1100">
                <a:solidFill>
                  <a:srgbClr val="58595B"/>
                </a:solidFill>
              </a:rPr>
              <a:t>Finalisation des cas de test et création des campagnes de test (plans de test)</a:t>
            </a:r>
          </a:p>
          <a:p>
            <a:pPr lvl="0"/>
            <a:endParaRPr lang="fr-FR" sz="1400">
              <a:solidFill>
                <a:srgbClr val="58595B"/>
              </a:solidFill>
            </a:endParaRPr>
          </a:p>
          <a:p>
            <a:pPr lvl="0">
              <a:defRPr/>
            </a:pPr>
            <a:r>
              <a:rPr lang="fr-FR" sz="1100" b="1">
                <a:solidFill>
                  <a:srgbClr val="58595B"/>
                </a:solidFill>
              </a:rPr>
              <a:t>DEVELOPPEMENT ET TESTS DE DEVELOPPEMENT</a:t>
            </a:r>
          </a:p>
          <a:p>
            <a:pPr marL="0" marR="0" lvl="0" indent="0"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3BA959"/>
                </a:solidFill>
                <a:effectLst/>
                <a:uLnTx/>
                <a:uFillTx/>
                <a:ea typeface="+mn-ea"/>
                <a:cs typeface="+mn-cs"/>
              </a:rPr>
              <a:t>• </a:t>
            </a:r>
            <a:r>
              <a:rPr lang="fr-FR" sz="1100">
                <a:solidFill>
                  <a:srgbClr val="58595B"/>
                </a:solidFill>
              </a:rPr>
              <a:t>Réalisation et livraison de la solution</a:t>
            </a:r>
          </a:p>
          <a:p>
            <a:pPr lvl="0">
              <a:defRPr/>
            </a:pPr>
            <a:r>
              <a:rPr lang="fr-FR" sz="1100">
                <a:solidFill>
                  <a:srgbClr val="3BA959"/>
                </a:solidFill>
              </a:rPr>
              <a:t>• </a:t>
            </a:r>
            <a:r>
              <a:rPr lang="fr-FR" sz="1100">
                <a:solidFill>
                  <a:srgbClr val="58595B"/>
                </a:solidFill>
              </a:rPr>
              <a:t>Compléter les fiches applicatives des services (MAJ HOPEX)</a:t>
            </a:r>
          </a:p>
          <a:p>
            <a:pPr>
              <a:defRPr/>
            </a:pPr>
            <a:r>
              <a:rPr lang="fr-FR" sz="1400">
                <a:solidFill>
                  <a:srgbClr val="3BA959"/>
                </a:solidFill>
              </a:rPr>
              <a:t>•</a:t>
            </a:r>
            <a:r>
              <a:rPr kumimoji="0" lang="fr-FR" sz="1400" b="0" i="0" u="none" strike="noStrike" kern="1200" cap="none" spc="0" normalizeH="0" baseline="0" noProof="0">
                <a:ln>
                  <a:noFill/>
                </a:ln>
                <a:solidFill>
                  <a:srgbClr val="3BA959"/>
                </a:solidFill>
                <a:effectLst/>
                <a:uLnTx/>
                <a:uFillTx/>
                <a:ea typeface="+mn-ea"/>
                <a:cs typeface="+mn-cs"/>
              </a:rPr>
              <a:t> </a:t>
            </a:r>
            <a:r>
              <a:rPr kumimoji="0" lang="fr-FR" sz="1100" b="0" i="0" u="none" strike="noStrike" kern="1200" cap="none" spc="0" normalizeH="0" baseline="0" noProof="0">
                <a:ln>
                  <a:noFill/>
                </a:ln>
                <a:solidFill>
                  <a:srgbClr val="58595B"/>
                </a:solidFill>
                <a:effectLst/>
                <a:uLnTx/>
                <a:uFillTx/>
                <a:ea typeface="+mn-ea"/>
                <a:cs typeface="+mn-cs"/>
              </a:rPr>
              <a:t>Tests unitaires, tests fonctionnels et d’assemblage pour le domaine applicatif sur environnement de développement et/ou d’assemblage</a:t>
            </a:r>
          </a:p>
          <a:p>
            <a:pPr>
              <a:defRPr/>
            </a:pPr>
            <a:r>
              <a:rPr lang="fr-FR" sz="1100">
                <a:solidFill>
                  <a:srgbClr val="3BA959"/>
                </a:solidFill>
              </a:rPr>
              <a:t>• </a:t>
            </a:r>
            <a:r>
              <a:rPr lang="fr-FR" sz="1100">
                <a:solidFill>
                  <a:srgbClr val="58595B"/>
                </a:solidFill>
              </a:rPr>
              <a:t>Elaboration des dossiers d’architecture technique et d’exploitation</a:t>
            </a:r>
            <a:endParaRPr kumimoji="0" lang="fr-FR" sz="1100" b="0" i="0" u="none" strike="noStrike" kern="1200" cap="none" spc="0" normalizeH="0" baseline="0" noProof="0">
              <a:ln>
                <a:noFill/>
              </a:ln>
              <a:solidFill>
                <a:srgbClr val="58595B"/>
              </a:solidFill>
              <a:effectLst/>
              <a:uLnTx/>
              <a:uFillTx/>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noProof="0">
              <a:ln>
                <a:noFill/>
              </a:ln>
              <a:solidFill>
                <a:srgbClr val="58595B"/>
              </a:solidFill>
              <a:effectLst/>
              <a:uLnTx/>
              <a:uFillTx/>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noProof="0">
              <a:ln>
                <a:noFill/>
              </a:ln>
              <a:solidFill>
                <a:prstClr val="black"/>
              </a:solidFill>
              <a:effectLst/>
              <a:uLnTx/>
              <a:uFillTx/>
              <a:ea typeface="+mn-ea"/>
              <a:cs typeface="+mn-cs"/>
            </a:endParaRPr>
          </a:p>
        </p:txBody>
      </p:sp>
      <p:sp>
        <p:nvSpPr>
          <p:cNvPr id="10" name="Rectangle 9">
            <a:extLst>
              <a:ext uri="{FF2B5EF4-FFF2-40B4-BE49-F238E27FC236}">
                <a16:creationId xmlns:a16="http://schemas.microsoft.com/office/drawing/2014/main" id="{1BFD394D-3C94-4CAE-9C5B-17CA83AFE452}"/>
              </a:ext>
            </a:extLst>
          </p:cNvPr>
          <p:cNvSpPr/>
          <p:nvPr/>
        </p:nvSpPr>
        <p:spPr>
          <a:xfrm>
            <a:off x="8302210" y="2390411"/>
            <a:ext cx="3036858" cy="2224868"/>
          </a:xfrm>
          <a:prstGeom prst="rect">
            <a:avLst/>
          </a:prstGeom>
          <a:solidFill>
            <a:schemeClr val="bg2">
              <a:alpha val="41000"/>
            </a:schemeClr>
          </a:solidFill>
          <a:ln>
            <a:solidFill>
              <a:schemeClr val="tx1"/>
            </a:solidFill>
          </a:ln>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a:ln>
                  <a:noFill/>
                </a:ln>
                <a:solidFill>
                  <a:srgbClr val="58595B"/>
                </a:solidFill>
                <a:effectLst/>
                <a:uLnTx/>
                <a:uFillTx/>
                <a:latin typeface="Calibri"/>
                <a:ea typeface="+mn-ea"/>
                <a:cs typeface="+mn-cs"/>
              </a:rPr>
              <a:t>PRÉPARATION DES TESTS</a:t>
            </a:r>
          </a:p>
          <a:p>
            <a:pPr lvl="0">
              <a:defRPr/>
            </a:pPr>
            <a:r>
              <a:rPr lang="fr-FR" sz="1200">
                <a:solidFill>
                  <a:srgbClr val="3BA959"/>
                </a:solidFill>
              </a:rPr>
              <a:t>• </a:t>
            </a:r>
            <a:r>
              <a:rPr lang="fr-FR" sz="1200">
                <a:solidFill>
                  <a:srgbClr val="58595B"/>
                </a:solidFill>
                <a:latin typeface="Calibri"/>
              </a:rPr>
              <a:t>Construction des consignes d’installation des composants sur plateformes de tests (feuille de route intégration)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srgbClr val="3BA959"/>
                </a:solidFill>
                <a:effectLst/>
                <a:uLnTx/>
                <a:uFillTx/>
                <a:latin typeface="Calibri"/>
                <a:ea typeface="+mn-ea"/>
                <a:cs typeface="+mn-cs"/>
              </a:rPr>
              <a:t>• </a:t>
            </a:r>
            <a:r>
              <a:rPr kumimoji="0" lang="fr-FR" sz="1200" b="0" i="0" u="none" strike="noStrike" kern="1200" cap="none" spc="0" normalizeH="0" baseline="0" noProof="0">
                <a:ln>
                  <a:noFill/>
                </a:ln>
                <a:solidFill>
                  <a:srgbClr val="58595B"/>
                </a:solidFill>
                <a:effectLst/>
                <a:uLnTx/>
                <a:uFillTx/>
                <a:latin typeface="Calibri"/>
                <a:ea typeface="+mn-ea"/>
                <a:cs typeface="+mn-cs"/>
              </a:rPr>
              <a:t>Mise à disposition des plateformes de tests</a:t>
            </a: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fr-FR" sz="1100" b="1" i="0" u="none" strike="noStrike" kern="1200" cap="none" spc="0" normalizeH="0" baseline="0" noProof="0">
                <a:ln>
                  <a:noFill/>
                </a:ln>
                <a:solidFill>
                  <a:srgbClr val="58595B"/>
                </a:solidFill>
                <a:effectLst/>
                <a:uLnTx/>
                <a:uFillTx/>
                <a:latin typeface="Calibri"/>
                <a:ea typeface="+mn-ea"/>
                <a:cs typeface="+mn-cs"/>
              </a:rPr>
            </a:br>
            <a:r>
              <a:rPr kumimoji="0" lang="fr-FR" sz="1100" b="1" i="0" u="none" strike="noStrike" kern="1200" cap="none" spc="0" normalizeH="0" baseline="0" noProof="0">
                <a:ln>
                  <a:noFill/>
                </a:ln>
                <a:solidFill>
                  <a:srgbClr val="58595B"/>
                </a:solidFill>
                <a:effectLst/>
                <a:uLnTx/>
                <a:uFillTx/>
                <a:latin typeface="Calibri"/>
                <a:ea typeface="+mn-ea"/>
                <a:cs typeface="+mn-cs"/>
              </a:rPr>
              <a:t>EXÉCUTION DES TESTS :</a:t>
            </a:r>
          </a:p>
          <a:p>
            <a:pPr lvl="0">
              <a:defRPr/>
            </a:pPr>
            <a:r>
              <a:rPr lang="fr-FR" sz="1200">
                <a:solidFill>
                  <a:srgbClr val="3BA959"/>
                </a:solidFill>
              </a:rPr>
              <a:t>• </a:t>
            </a:r>
            <a:r>
              <a:rPr lang="fr-FR" sz="1200">
                <a:solidFill>
                  <a:srgbClr val="58595B"/>
                </a:solidFill>
                <a:latin typeface="Calibri"/>
              </a:rPr>
              <a:t>Exécution des tests </a:t>
            </a:r>
            <a:r>
              <a:rPr kumimoji="0" lang="fr-FR" sz="1200" b="0" i="0" u="none" strike="noStrike" kern="1200" cap="none" spc="0" normalizeH="0" baseline="0" noProof="0">
                <a:ln>
                  <a:noFill/>
                </a:ln>
                <a:solidFill>
                  <a:srgbClr val="58595B"/>
                </a:solidFill>
                <a:effectLst/>
                <a:uLnTx/>
                <a:uFillTx/>
                <a:latin typeface="Calibri"/>
                <a:ea typeface="+mn-ea"/>
                <a:cs typeface="+mn-cs"/>
              </a:rPr>
              <a:t>d’intégration du projet puis de validation au sein d’une livraison du SI sur environnements de qualification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srgbClr val="3BA959"/>
                </a:solidFill>
                <a:effectLst/>
                <a:uLnTx/>
                <a:uFillTx/>
                <a:latin typeface="Calibri"/>
                <a:ea typeface="+mn-ea"/>
                <a:cs typeface="+mn-cs"/>
              </a:rPr>
              <a:t>• </a:t>
            </a:r>
            <a:r>
              <a:rPr kumimoji="0" lang="fr-FR" sz="1200" b="0" i="0" u="none" strike="noStrike" kern="1200" cap="none" spc="0" normalizeH="0" baseline="0" noProof="0">
                <a:ln>
                  <a:noFill/>
                </a:ln>
                <a:solidFill>
                  <a:srgbClr val="58595B"/>
                </a:solidFill>
                <a:effectLst/>
                <a:uLnTx/>
                <a:uFillTx/>
                <a:latin typeface="Calibri"/>
                <a:ea typeface="+mn-ea"/>
                <a:cs typeface="+mn-cs"/>
              </a:rPr>
              <a:t>Qualification et correction des anomalies</a:t>
            </a:r>
          </a:p>
          <a:p>
            <a:pPr lvl="0">
              <a:defRPr/>
            </a:pPr>
            <a:r>
              <a:rPr lang="fr-FR" sz="1200">
                <a:solidFill>
                  <a:srgbClr val="3BA959"/>
                </a:solidFill>
              </a:rPr>
              <a:t>• </a:t>
            </a:r>
            <a:r>
              <a:rPr lang="fr-FR" sz="1200" err="1">
                <a:solidFill>
                  <a:srgbClr val="58595B"/>
                </a:solidFill>
                <a:latin typeface="Calibri"/>
              </a:rPr>
              <a:t>Reporting</a:t>
            </a:r>
            <a:r>
              <a:rPr lang="fr-FR" sz="1200">
                <a:solidFill>
                  <a:srgbClr val="58595B"/>
                </a:solidFill>
                <a:latin typeface="Calibri"/>
              </a:rPr>
              <a:t> sur l’avancement des tests</a:t>
            </a:r>
            <a:endParaRPr kumimoji="0" lang="fr-FR" sz="1200" b="0" i="0" u="none" strike="noStrike" kern="1200" cap="none" spc="0" normalizeH="0" baseline="0" noProof="0">
              <a:ln>
                <a:noFill/>
              </a:ln>
              <a:solidFill>
                <a:srgbClr val="58595B"/>
              </a:solidFill>
              <a:effectLst/>
              <a:uLnTx/>
              <a:uFillTx/>
              <a:latin typeface="Calibri"/>
              <a:ea typeface="+mn-ea"/>
              <a:cs typeface="+mn-cs"/>
            </a:endParaRPr>
          </a:p>
        </p:txBody>
      </p:sp>
      <p:sp>
        <p:nvSpPr>
          <p:cNvPr id="11" name="Rectangle 10">
            <a:extLst>
              <a:ext uri="{FF2B5EF4-FFF2-40B4-BE49-F238E27FC236}">
                <a16:creationId xmlns:a16="http://schemas.microsoft.com/office/drawing/2014/main" id="{94BCB095-7B54-4D37-B2E6-016CFC8CA231}"/>
              </a:ext>
            </a:extLst>
          </p:cNvPr>
          <p:cNvSpPr/>
          <p:nvPr/>
        </p:nvSpPr>
        <p:spPr>
          <a:xfrm>
            <a:off x="2236417" y="6130345"/>
            <a:ext cx="2219649" cy="276999"/>
          </a:xfrm>
          <a:prstGeom prst="rect">
            <a:avLst/>
          </a:prstGeom>
        </p:spPr>
        <p:txBody>
          <a:bodyPr wrap="square">
            <a:spAutoFit/>
          </a:bodyPr>
          <a:lstStyle/>
          <a:p>
            <a:pPr algn="ctr"/>
            <a:r>
              <a:rPr lang="fr-FR" sz="1200">
                <a:solidFill>
                  <a:srgbClr val="000000"/>
                </a:solidFill>
                <a:latin typeface="Calibri"/>
              </a:rPr>
              <a:t>Stratégie et cahiers de recette</a:t>
            </a:r>
          </a:p>
        </p:txBody>
      </p:sp>
      <p:sp>
        <p:nvSpPr>
          <p:cNvPr id="13" name="Rectangle 12">
            <a:extLst>
              <a:ext uri="{FF2B5EF4-FFF2-40B4-BE49-F238E27FC236}">
                <a16:creationId xmlns:a16="http://schemas.microsoft.com/office/drawing/2014/main" id="{7596E454-BD9A-4FB3-8F33-AE32F5579E0F}"/>
              </a:ext>
            </a:extLst>
          </p:cNvPr>
          <p:cNvSpPr/>
          <p:nvPr/>
        </p:nvSpPr>
        <p:spPr>
          <a:xfrm>
            <a:off x="9028453" y="5201847"/>
            <a:ext cx="2125071" cy="276999"/>
          </a:xfrm>
          <a:prstGeom prst="rect">
            <a:avLst/>
          </a:prstGeom>
        </p:spPr>
        <p:txBody>
          <a:bodyPr wrap="square">
            <a:spAutoFit/>
          </a:bodyPr>
          <a:lstStyle/>
          <a:p>
            <a:pPr algn="ctr"/>
            <a:r>
              <a:rPr lang="fr-FR" sz="1200">
                <a:solidFill>
                  <a:prstClr val="black"/>
                </a:solidFill>
                <a:latin typeface="Calibri"/>
              </a:rPr>
              <a:t>Dossier de Sécurité complété </a:t>
            </a:r>
          </a:p>
        </p:txBody>
      </p:sp>
      <p:sp>
        <p:nvSpPr>
          <p:cNvPr id="14" name="Étoile : 5 branches 13">
            <a:extLst>
              <a:ext uri="{FF2B5EF4-FFF2-40B4-BE49-F238E27FC236}">
                <a16:creationId xmlns:a16="http://schemas.microsoft.com/office/drawing/2014/main" id="{D406E2A7-B236-4C33-946A-4224ED12EEB7}"/>
              </a:ext>
            </a:extLst>
          </p:cNvPr>
          <p:cNvSpPr/>
          <p:nvPr/>
        </p:nvSpPr>
        <p:spPr>
          <a:xfrm>
            <a:off x="11113928" y="5190060"/>
            <a:ext cx="216000" cy="216000"/>
          </a:xfrm>
          <a:prstGeom prst="star5">
            <a:avLst/>
          </a:prstGeom>
          <a:solidFill>
            <a:schemeClr val="bg1"/>
          </a:solidFill>
          <a:ln>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17" name="Rectangle 16">
            <a:extLst>
              <a:ext uri="{FF2B5EF4-FFF2-40B4-BE49-F238E27FC236}">
                <a16:creationId xmlns:a16="http://schemas.microsoft.com/office/drawing/2014/main" id="{8D6C446A-0B23-4357-8CA2-9FD2425F922F}"/>
              </a:ext>
            </a:extLst>
          </p:cNvPr>
          <p:cNvSpPr/>
          <p:nvPr/>
        </p:nvSpPr>
        <p:spPr>
          <a:xfrm>
            <a:off x="9636695" y="4718457"/>
            <a:ext cx="1357369" cy="276999"/>
          </a:xfrm>
          <a:prstGeom prst="rect">
            <a:avLst/>
          </a:prstGeom>
        </p:spPr>
        <p:txBody>
          <a:bodyPr wrap="square">
            <a:spAutoFit/>
          </a:bodyPr>
          <a:lstStyle/>
          <a:p>
            <a:pPr algn="ctr"/>
            <a:r>
              <a:rPr lang="fr-FR" sz="1200">
                <a:solidFill>
                  <a:prstClr val="black"/>
                </a:solidFill>
                <a:latin typeface="Calibri"/>
              </a:rPr>
              <a:t>Bilan de tests DSI</a:t>
            </a:r>
          </a:p>
        </p:txBody>
      </p:sp>
      <p:sp>
        <p:nvSpPr>
          <p:cNvPr id="18" name="Étoile : 5 branches 17">
            <a:extLst>
              <a:ext uri="{FF2B5EF4-FFF2-40B4-BE49-F238E27FC236}">
                <a16:creationId xmlns:a16="http://schemas.microsoft.com/office/drawing/2014/main" id="{555233C8-99AC-49F7-825E-D7C6868068C6}"/>
              </a:ext>
            </a:extLst>
          </p:cNvPr>
          <p:cNvSpPr/>
          <p:nvPr/>
        </p:nvSpPr>
        <p:spPr>
          <a:xfrm>
            <a:off x="11097869" y="4733290"/>
            <a:ext cx="216000" cy="216000"/>
          </a:xfrm>
          <a:prstGeom prst="star5">
            <a:avLst/>
          </a:prstGeom>
          <a:solidFill>
            <a:schemeClr val="bg1"/>
          </a:solidFill>
          <a:ln>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19" name="Rectangle 18">
            <a:extLst>
              <a:ext uri="{FF2B5EF4-FFF2-40B4-BE49-F238E27FC236}">
                <a16:creationId xmlns:a16="http://schemas.microsoft.com/office/drawing/2014/main" id="{1B8BC2C6-142E-4660-BD38-1B6E8B467583}"/>
              </a:ext>
            </a:extLst>
          </p:cNvPr>
          <p:cNvSpPr/>
          <p:nvPr/>
        </p:nvSpPr>
        <p:spPr>
          <a:xfrm>
            <a:off x="9427568" y="5631998"/>
            <a:ext cx="1686360" cy="461665"/>
          </a:xfrm>
          <a:prstGeom prst="rect">
            <a:avLst/>
          </a:prstGeom>
        </p:spPr>
        <p:txBody>
          <a:bodyPr wrap="none">
            <a:spAutoFit/>
          </a:bodyPr>
          <a:lstStyle/>
          <a:p>
            <a:pPr algn="ctr"/>
            <a:r>
              <a:rPr lang="fr-FR" sz="1200">
                <a:solidFill>
                  <a:srgbClr val="000000"/>
                </a:solidFill>
                <a:latin typeface="Calibri"/>
              </a:rPr>
              <a:t>PV d’autorisation </a:t>
            </a:r>
          </a:p>
          <a:p>
            <a:pPr algn="ctr"/>
            <a:r>
              <a:rPr lang="fr-FR" sz="1200">
                <a:solidFill>
                  <a:srgbClr val="000000"/>
                </a:solidFill>
                <a:latin typeface="Calibri"/>
              </a:rPr>
              <a:t>de mise en recette AMR</a:t>
            </a:r>
          </a:p>
        </p:txBody>
      </p:sp>
      <p:sp>
        <p:nvSpPr>
          <p:cNvPr id="20" name="Rectangle 19">
            <a:extLst>
              <a:ext uri="{FF2B5EF4-FFF2-40B4-BE49-F238E27FC236}">
                <a16:creationId xmlns:a16="http://schemas.microsoft.com/office/drawing/2014/main" id="{849E6414-2636-49FD-9CAF-0E7A0373D459}"/>
              </a:ext>
            </a:extLst>
          </p:cNvPr>
          <p:cNvSpPr/>
          <p:nvPr/>
        </p:nvSpPr>
        <p:spPr>
          <a:xfrm>
            <a:off x="5205363" y="4715962"/>
            <a:ext cx="1752319" cy="276999"/>
          </a:xfrm>
          <a:prstGeom prst="rect">
            <a:avLst/>
          </a:prstGeom>
        </p:spPr>
        <p:txBody>
          <a:bodyPr wrap="square">
            <a:spAutoFit/>
          </a:bodyPr>
          <a:lstStyle/>
          <a:p>
            <a:pPr algn="ctr"/>
            <a:r>
              <a:rPr lang="fr-FR" sz="1200">
                <a:solidFill>
                  <a:srgbClr val="000000"/>
                </a:solidFill>
                <a:latin typeface="Calibri"/>
              </a:rPr>
              <a:t>Plans de test DSI</a:t>
            </a:r>
          </a:p>
        </p:txBody>
      </p:sp>
      <p:sp>
        <p:nvSpPr>
          <p:cNvPr id="21" name="Étoile : 5 branches 20">
            <a:extLst>
              <a:ext uri="{FF2B5EF4-FFF2-40B4-BE49-F238E27FC236}">
                <a16:creationId xmlns:a16="http://schemas.microsoft.com/office/drawing/2014/main" id="{83E22A33-FE92-416D-B3AC-D82694EB5D15}"/>
              </a:ext>
            </a:extLst>
          </p:cNvPr>
          <p:cNvSpPr/>
          <p:nvPr/>
        </p:nvSpPr>
        <p:spPr>
          <a:xfrm>
            <a:off x="6657251" y="4715962"/>
            <a:ext cx="216000" cy="216000"/>
          </a:xfrm>
          <a:prstGeom prst="star5">
            <a:avLst/>
          </a:prstGeom>
          <a:solidFill>
            <a:schemeClr val="bg1"/>
          </a:solidFill>
          <a:ln>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22" name="Étoile : 5 branches 21">
            <a:extLst>
              <a:ext uri="{FF2B5EF4-FFF2-40B4-BE49-F238E27FC236}">
                <a16:creationId xmlns:a16="http://schemas.microsoft.com/office/drawing/2014/main" id="{07204916-EAEE-48A7-933F-BC1E1DB33CEF}"/>
              </a:ext>
            </a:extLst>
          </p:cNvPr>
          <p:cNvSpPr/>
          <p:nvPr/>
        </p:nvSpPr>
        <p:spPr>
          <a:xfrm>
            <a:off x="4412366" y="4740592"/>
            <a:ext cx="216000" cy="216000"/>
          </a:xfrm>
          <a:prstGeom prst="star5">
            <a:avLst/>
          </a:prstGeom>
          <a:solidFill>
            <a:schemeClr val="bg1"/>
          </a:solidFill>
          <a:ln>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23" name="Rectangle 22">
            <a:extLst>
              <a:ext uri="{FF2B5EF4-FFF2-40B4-BE49-F238E27FC236}">
                <a16:creationId xmlns:a16="http://schemas.microsoft.com/office/drawing/2014/main" id="{8C4BE1DD-1AB0-4E33-A56A-42826FD9A696}"/>
              </a:ext>
            </a:extLst>
          </p:cNvPr>
          <p:cNvSpPr/>
          <p:nvPr/>
        </p:nvSpPr>
        <p:spPr>
          <a:xfrm>
            <a:off x="1620766" y="4651113"/>
            <a:ext cx="2825140" cy="461665"/>
          </a:xfrm>
          <a:prstGeom prst="rect">
            <a:avLst/>
          </a:prstGeom>
        </p:spPr>
        <p:txBody>
          <a:bodyPr wrap="square">
            <a:spAutoFit/>
          </a:bodyPr>
          <a:lstStyle/>
          <a:p>
            <a:pPr algn="ctr"/>
            <a:r>
              <a:rPr lang="fr-FR" sz="1200">
                <a:solidFill>
                  <a:srgbClr val="000000"/>
                </a:solidFill>
                <a:latin typeface="Calibri"/>
              </a:rPr>
              <a:t>Spécifications Fonctionnelles générales et détaillées (spécifiques par applicatif)</a:t>
            </a:r>
          </a:p>
        </p:txBody>
      </p:sp>
      <p:sp>
        <p:nvSpPr>
          <p:cNvPr id="24" name="Étoile : 5 branches 23">
            <a:extLst>
              <a:ext uri="{FF2B5EF4-FFF2-40B4-BE49-F238E27FC236}">
                <a16:creationId xmlns:a16="http://schemas.microsoft.com/office/drawing/2014/main" id="{3F755FE4-2E74-401C-A53A-879A090ED53E}"/>
              </a:ext>
            </a:extLst>
          </p:cNvPr>
          <p:cNvSpPr/>
          <p:nvPr/>
        </p:nvSpPr>
        <p:spPr>
          <a:xfrm>
            <a:off x="8062158" y="4713205"/>
            <a:ext cx="216000" cy="216000"/>
          </a:xfrm>
          <a:prstGeom prst="star5">
            <a:avLst>
              <a:gd name="adj" fmla="val 19098"/>
              <a:gd name="hf" fmla="val 105146"/>
              <a:gd name="vf" fmla="val 110557"/>
            </a:avLst>
          </a:prstGeom>
          <a:solidFill>
            <a:schemeClr val="bg1"/>
          </a:solidFill>
          <a:ln>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25" name="Rectangle 24">
            <a:extLst>
              <a:ext uri="{FF2B5EF4-FFF2-40B4-BE49-F238E27FC236}">
                <a16:creationId xmlns:a16="http://schemas.microsoft.com/office/drawing/2014/main" id="{33BA0ED7-B1EA-488B-B98A-0F4B806C515E}"/>
              </a:ext>
            </a:extLst>
          </p:cNvPr>
          <p:cNvSpPr/>
          <p:nvPr/>
        </p:nvSpPr>
        <p:spPr>
          <a:xfrm>
            <a:off x="6859397" y="4675984"/>
            <a:ext cx="1398268" cy="461665"/>
          </a:xfrm>
          <a:prstGeom prst="rect">
            <a:avLst/>
          </a:prstGeom>
        </p:spPr>
        <p:txBody>
          <a:bodyPr wrap="none">
            <a:spAutoFit/>
          </a:bodyPr>
          <a:lstStyle/>
          <a:p>
            <a:pPr algn="ctr"/>
            <a:r>
              <a:rPr lang="fr-FR" sz="1200">
                <a:solidFill>
                  <a:srgbClr val="000000"/>
                </a:solidFill>
                <a:latin typeface="Calibri"/>
              </a:rPr>
              <a:t>Solution SI et</a:t>
            </a:r>
            <a:br>
              <a:rPr lang="fr-FR" sz="1200">
                <a:solidFill>
                  <a:srgbClr val="000000"/>
                </a:solidFill>
                <a:latin typeface="Calibri"/>
              </a:rPr>
            </a:br>
            <a:r>
              <a:rPr lang="fr-FR" sz="1200">
                <a:solidFill>
                  <a:srgbClr val="000000"/>
                </a:solidFill>
                <a:latin typeface="Calibri"/>
              </a:rPr>
              <a:t>journal de diffusion</a:t>
            </a:r>
          </a:p>
        </p:txBody>
      </p:sp>
      <p:sp>
        <p:nvSpPr>
          <p:cNvPr id="26" name="Étoile : 5 branches 25">
            <a:extLst>
              <a:ext uri="{FF2B5EF4-FFF2-40B4-BE49-F238E27FC236}">
                <a16:creationId xmlns:a16="http://schemas.microsoft.com/office/drawing/2014/main" id="{184ABA76-04E9-42B9-ADFC-51D193D551F7}"/>
              </a:ext>
            </a:extLst>
          </p:cNvPr>
          <p:cNvSpPr/>
          <p:nvPr/>
        </p:nvSpPr>
        <p:spPr>
          <a:xfrm>
            <a:off x="8086615" y="5751111"/>
            <a:ext cx="216000" cy="216000"/>
          </a:xfrm>
          <a:prstGeom prst="star5">
            <a:avLst/>
          </a:prstGeom>
          <a:solidFill>
            <a:schemeClr val="bg1"/>
          </a:solidFill>
          <a:ln>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27" name="Rectangle 26">
            <a:extLst>
              <a:ext uri="{FF2B5EF4-FFF2-40B4-BE49-F238E27FC236}">
                <a16:creationId xmlns:a16="http://schemas.microsoft.com/office/drawing/2014/main" id="{9DE0112F-F253-4E46-A3FC-D571255EE06B}"/>
              </a:ext>
            </a:extLst>
          </p:cNvPr>
          <p:cNvSpPr/>
          <p:nvPr/>
        </p:nvSpPr>
        <p:spPr>
          <a:xfrm>
            <a:off x="5876560" y="5720611"/>
            <a:ext cx="2204232" cy="276999"/>
          </a:xfrm>
          <a:prstGeom prst="rect">
            <a:avLst/>
          </a:prstGeom>
        </p:spPr>
        <p:txBody>
          <a:bodyPr wrap="square">
            <a:spAutoFit/>
          </a:bodyPr>
          <a:lstStyle/>
          <a:p>
            <a:pPr algn="ctr"/>
            <a:r>
              <a:rPr lang="fr-FR" sz="1200">
                <a:solidFill>
                  <a:prstClr val="black"/>
                </a:solidFill>
                <a:latin typeface="Calibri"/>
              </a:rPr>
              <a:t>Dossier d’architecture technique</a:t>
            </a:r>
          </a:p>
        </p:txBody>
      </p:sp>
      <p:sp>
        <p:nvSpPr>
          <p:cNvPr id="28" name="Rectangle 27">
            <a:extLst>
              <a:ext uri="{FF2B5EF4-FFF2-40B4-BE49-F238E27FC236}">
                <a16:creationId xmlns:a16="http://schemas.microsoft.com/office/drawing/2014/main" id="{FFAA53A3-2E7B-4F7B-8E37-E12F356AF3E6}"/>
              </a:ext>
            </a:extLst>
          </p:cNvPr>
          <p:cNvSpPr/>
          <p:nvPr/>
        </p:nvSpPr>
        <p:spPr>
          <a:xfrm>
            <a:off x="5937086" y="5298060"/>
            <a:ext cx="2125072" cy="276999"/>
          </a:xfrm>
          <a:prstGeom prst="rect">
            <a:avLst/>
          </a:prstGeom>
        </p:spPr>
        <p:txBody>
          <a:bodyPr wrap="square">
            <a:spAutoFit/>
          </a:bodyPr>
          <a:lstStyle/>
          <a:p>
            <a:pPr algn="ctr"/>
            <a:r>
              <a:rPr lang="fr-FR" sz="1200">
                <a:solidFill>
                  <a:srgbClr val="000000"/>
                </a:solidFill>
                <a:latin typeface="Calibri"/>
              </a:rPr>
              <a:t>Fiches applicatives des services</a:t>
            </a:r>
          </a:p>
        </p:txBody>
      </p:sp>
      <p:sp>
        <p:nvSpPr>
          <p:cNvPr id="29" name="Étoile : 5 branches 28">
            <a:extLst>
              <a:ext uri="{FF2B5EF4-FFF2-40B4-BE49-F238E27FC236}">
                <a16:creationId xmlns:a16="http://schemas.microsoft.com/office/drawing/2014/main" id="{D73184EE-9ECC-4161-8B3B-E519C2DBD13C}"/>
              </a:ext>
            </a:extLst>
          </p:cNvPr>
          <p:cNvSpPr/>
          <p:nvPr/>
        </p:nvSpPr>
        <p:spPr>
          <a:xfrm>
            <a:off x="8082346" y="5318888"/>
            <a:ext cx="216000" cy="216000"/>
          </a:xfrm>
          <a:prstGeom prst="star5">
            <a:avLst>
              <a:gd name="adj" fmla="val 19098"/>
              <a:gd name="hf" fmla="val 105146"/>
              <a:gd name="vf" fmla="val 110557"/>
            </a:avLst>
          </a:prstGeom>
          <a:solidFill>
            <a:schemeClr val="bg1"/>
          </a:solidFill>
          <a:ln>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30" name="Étoile : 5 branches 29">
            <a:extLst>
              <a:ext uri="{FF2B5EF4-FFF2-40B4-BE49-F238E27FC236}">
                <a16:creationId xmlns:a16="http://schemas.microsoft.com/office/drawing/2014/main" id="{0A91D368-CF51-4BC0-A147-FB3DFDBA2113}"/>
              </a:ext>
            </a:extLst>
          </p:cNvPr>
          <p:cNvSpPr/>
          <p:nvPr/>
        </p:nvSpPr>
        <p:spPr>
          <a:xfrm>
            <a:off x="4412366" y="5232347"/>
            <a:ext cx="216000" cy="216000"/>
          </a:xfrm>
          <a:prstGeom prst="star5">
            <a:avLst/>
          </a:prstGeom>
          <a:solidFill>
            <a:schemeClr val="bg1"/>
          </a:solidFill>
          <a:ln>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31" name="Rectangle 30">
            <a:extLst>
              <a:ext uri="{FF2B5EF4-FFF2-40B4-BE49-F238E27FC236}">
                <a16:creationId xmlns:a16="http://schemas.microsoft.com/office/drawing/2014/main" id="{D176AC64-67F5-48FD-BDC3-AF2357BB8C54}"/>
              </a:ext>
            </a:extLst>
          </p:cNvPr>
          <p:cNvSpPr/>
          <p:nvPr/>
        </p:nvSpPr>
        <p:spPr>
          <a:xfrm>
            <a:off x="2819682" y="5232347"/>
            <a:ext cx="1509530" cy="276999"/>
          </a:xfrm>
          <a:prstGeom prst="rect">
            <a:avLst/>
          </a:prstGeom>
        </p:spPr>
        <p:txBody>
          <a:bodyPr wrap="square">
            <a:spAutoFit/>
          </a:bodyPr>
          <a:lstStyle/>
          <a:p>
            <a:pPr algn="ctr"/>
            <a:r>
              <a:rPr lang="fr-FR" sz="1200">
                <a:solidFill>
                  <a:srgbClr val="000000"/>
                </a:solidFill>
                <a:latin typeface="Calibri"/>
              </a:rPr>
              <a:t>Stratégie de test DSI </a:t>
            </a:r>
          </a:p>
        </p:txBody>
      </p:sp>
      <p:sp>
        <p:nvSpPr>
          <p:cNvPr id="32" name="Étoile à 5 branches 28">
            <a:extLst>
              <a:ext uri="{FF2B5EF4-FFF2-40B4-BE49-F238E27FC236}">
                <a16:creationId xmlns:a16="http://schemas.microsoft.com/office/drawing/2014/main" id="{C470DECB-F560-44BB-8258-3FAD28C72EDB}"/>
              </a:ext>
            </a:extLst>
          </p:cNvPr>
          <p:cNvSpPr/>
          <p:nvPr/>
        </p:nvSpPr>
        <p:spPr>
          <a:xfrm>
            <a:off x="11119751" y="5695175"/>
            <a:ext cx="216000" cy="216000"/>
          </a:xfrm>
          <a:prstGeom prst="star5">
            <a:avLst/>
          </a:prstGeom>
          <a:solidFill>
            <a:srgbClr val="00B050"/>
          </a:solidFill>
          <a:ln>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33" name="Ellipse 32">
            <a:extLst>
              <a:ext uri="{FF2B5EF4-FFF2-40B4-BE49-F238E27FC236}">
                <a16:creationId xmlns:a16="http://schemas.microsoft.com/office/drawing/2014/main" id="{03496DD6-5442-4078-A974-D48835B04931}"/>
              </a:ext>
            </a:extLst>
          </p:cNvPr>
          <p:cNvSpPr/>
          <p:nvPr/>
        </p:nvSpPr>
        <p:spPr>
          <a:xfrm>
            <a:off x="239756" y="182765"/>
            <a:ext cx="584223" cy="515805"/>
          </a:xfrm>
          <a:prstGeom prst="ellipse">
            <a:avLst/>
          </a:prstGeom>
          <a:solidFill>
            <a:srgbClr val="3AA858"/>
          </a:solidFill>
          <a:ln w="127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0" i="0" u="none" strike="noStrike" kern="0" cap="none" spc="0" normalizeH="0" baseline="0" noProof="0">
                <a:ln>
                  <a:noFill/>
                </a:ln>
                <a:solidFill>
                  <a:prstClr val="white"/>
                </a:solidFill>
                <a:effectLst/>
                <a:uLnTx/>
                <a:uFillTx/>
                <a:latin typeface="Calibri"/>
                <a:ea typeface="+mn-ea"/>
                <a:cs typeface="Calibri" panose="020F0502020204030204" pitchFamily="34" charset="0"/>
              </a:rPr>
              <a:t>2</a:t>
            </a:r>
            <a:endParaRPr kumimoji="0" lang="fr-FR" sz="4000" b="1" i="0" u="none" strike="noStrike" kern="0" cap="none" spc="0" normalizeH="0" baseline="0" noProof="0">
              <a:ln w="18000">
                <a:solidFill>
                  <a:srgbClr val="FF9900">
                    <a:satMod val="140000"/>
                  </a:srgbClr>
                </a:solidFill>
                <a:prstDash val="solid"/>
                <a:miter lim="800000"/>
              </a:ln>
              <a:solidFill>
                <a:prstClr val="white"/>
              </a:solidFill>
              <a:effectLst>
                <a:outerShdw blurRad="25500" dist="23000" dir="7020000" algn="tl">
                  <a:srgbClr val="000000">
                    <a:alpha val="50000"/>
                  </a:srgbClr>
                </a:outerShdw>
              </a:effectLst>
              <a:uLnTx/>
              <a:uFillTx/>
              <a:latin typeface="Calibri"/>
              <a:ea typeface="+mn-ea"/>
              <a:cs typeface="+mn-cs"/>
            </a:endParaRPr>
          </a:p>
        </p:txBody>
      </p:sp>
      <p:sp>
        <p:nvSpPr>
          <p:cNvPr id="34" name="Étoile : 5 branches 33">
            <a:extLst>
              <a:ext uri="{FF2B5EF4-FFF2-40B4-BE49-F238E27FC236}">
                <a16:creationId xmlns:a16="http://schemas.microsoft.com/office/drawing/2014/main" id="{B84519B0-49F8-4FD0-9974-B4AE074C9A65}"/>
              </a:ext>
            </a:extLst>
          </p:cNvPr>
          <p:cNvSpPr/>
          <p:nvPr/>
        </p:nvSpPr>
        <p:spPr>
          <a:xfrm>
            <a:off x="4421784" y="5624821"/>
            <a:ext cx="216000" cy="216000"/>
          </a:xfrm>
          <a:prstGeom prst="star5">
            <a:avLst>
              <a:gd name="adj" fmla="val 19098"/>
              <a:gd name="hf" fmla="val 105146"/>
              <a:gd name="vf" fmla="val 110557"/>
            </a:avLst>
          </a:prstGeom>
          <a:solidFill>
            <a:schemeClr val="bg1"/>
          </a:solidFill>
          <a:ln>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35" name="Rectangle 34">
            <a:extLst>
              <a:ext uri="{FF2B5EF4-FFF2-40B4-BE49-F238E27FC236}">
                <a16:creationId xmlns:a16="http://schemas.microsoft.com/office/drawing/2014/main" id="{170E81A2-9309-4528-8CAD-1AEDCD7CBEA7}"/>
              </a:ext>
            </a:extLst>
          </p:cNvPr>
          <p:cNvSpPr/>
          <p:nvPr/>
        </p:nvSpPr>
        <p:spPr>
          <a:xfrm>
            <a:off x="2302268" y="5626122"/>
            <a:ext cx="2016129" cy="276999"/>
          </a:xfrm>
          <a:prstGeom prst="rect">
            <a:avLst/>
          </a:prstGeom>
        </p:spPr>
        <p:txBody>
          <a:bodyPr wrap="none">
            <a:spAutoFit/>
          </a:bodyPr>
          <a:lstStyle/>
          <a:p>
            <a:pPr algn="ctr"/>
            <a:r>
              <a:rPr lang="fr-FR" sz="1200">
                <a:solidFill>
                  <a:prstClr val="black"/>
                </a:solidFill>
                <a:latin typeface="Calibri"/>
              </a:rPr>
              <a:t>Dossier architecture générale</a:t>
            </a:r>
          </a:p>
        </p:txBody>
      </p:sp>
      <p:pic>
        <p:nvPicPr>
          <p:cNvPr id="39" name="Image 38">
            <a:extLst>
              <a:ext uri="{FF2B5EF4-FFF2-40B4-BE49-F238E27FC236}">
                <a16:creationId xmlns:a16="http://schemas.microsoft.com/office/drawing/2014/main" id="{ED9D5A03-C601-4E96-BDD2-D1DB77D38C49}"/>
              </a:ext>
            </a:extLst>
          </p:cNvPr>
          <p:cNvPicPr>
            <a:picLocks noChangeAspect="1"/>
          </p:cNvPicPr>
          <p:nvPr/>
        </p:nvPicPr>
        <p:blipFill>
          <a:blip r:embed="rId2"/>
          <a:stretch>
            <a:fillRect/>
          </a:stretch>
        </p:blipFill>
        <p:spPr>
          <a:xfrm>
            <a:off x="3826761" y="227504"/>
            <a:ext cx="1780049" cy="409703"/>
          </a:xfrm>
          <a:prstGeom prst="rect">
            <a:avLst/>
          </a:prstGeom>
        </p:spPr>
      </p:pic>
      <p:pic>
        <p:nvPicPr>
          <p:cNvPr id="40" name="Image 39">
            <a:extLst>
              <a:ext uri="{FF2B5EF4-FFF2-40B4-BE49-F238E27FC236}">
                <a16:creationId xmlns:a16="http://schemas.microsoft.com/office/drawing/2014/main" id="{1492801E-021C-4827-B282-50FA0626DC28}"/>
              </a:ext>
            </a:extLst>
          </p:cNvPr>
          <p:cNvPicPr>
            <a:picLocks noChangeAspect="1"/>
          </p:cNvPicPr>
          <p:nvPr/>
        </p:nvPicPr>
        <p:blipFill>
          <a:blip r:embed="rId3"/>
          <a:stretch>
            <a:fillRect/>
          </a:stretch>
        </p:blipFill>
        <p:spPr>
          <a:xfrm>
            <a:off x="9820638" y="144224"/>
            <a:ext cx="1666388" cy="576262"/>
          </a:xfrm>
          <a:prstGeom prst="rect">
            <a:avLst/>
          </a:prstGeom>
        </p:spPr>
      </p:pic>
      <p:sp>
        <p:nvSpPr>
          <p:cNvPr id="41" name="Étoile : 5 branches 40">
            <a:extLst>
              <a:ext uri="{FF2B5EF4-FFF2-40B4-BE49-F238E27FC236}">
                <a16:creationId xmlns:a16="http://schemas.microsoft.com/office/drawing/2014/main" id="{4891C58C-DFC9-4B5A-8FAD-032D07E0200A}"/>
              </a:ext>
            </a:extLst>
          </p:cNvPr>
          <p:cNvSpPr/>
          <p:nvPr/>
        </p:nvSpPr>
        <p:spPr>
          <a:xfrm>
            <a:off x="8086615" y="6146848"/>
            <a:ext cx="216000" cy="216000"/>
          </a:xfrm>
          <a:prstGeom prst="star5">
            <a:avLst/>
          </a:prstGeom>
          <a:solidFill>
            <a:schemeClr val="bg1"/>
          </a:solidFill>
          <a:ln>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42" name="Rectangle 41">
            <a:extLst>
              <a:ext uri="{FF2B5EF4-FFF2-40B4-BE49-F238E27FC236}">
                <a16:creationId xmlns:a16="http://schemas.microsoft.com/office/drawing/2014/main" id="{A98C008D-A812-47ED-955C-92E49359CD73}"/>
              </a:ext>
            </a:extLst>
          </p:cNvPr>
          <p:cNvSpPr/>
          <p:nvPr/>
        </p:nvSpPr>
        <p:spPr>
          <a:xfrm>
            <a:off x="6456648" y="6116348"/>
            <a:ext cx="1624144" cy="276999"/>
          </a:xfrm>
          <a:prstGeom prst="rect">
            <a:avLst/>
          </a:prstGeom>
        </p:spPr>
        <p:txBody>
          <a:bodyPr wrap="square">
            <a:spAutoFit/>
          </a:bodyPr>
          <a:lstStyle/>
          <a:p>
            <a:pPr algn="ctr"/>
            <a:r>
              <a:rPr lang="fr-FR" sz="1200">
                <a:solidFill>
                  <a:prstClr val="black"/>
                </a:solidFill>
                <a:latin typeface="Calibri"/>
              </a:rPr>
              <a:t>Dossier d’exploitation</a:t>
            </a:r>
          </a:p>
        </p:txBody>
      </p:sp>
      <p:sp>
        <p:nvSpPr>
          <p:cNvPr id="43" name="Étoile : 5 branches 42">
            <a:extLst>
              <a:ext uri="{FF2B5EF4-FFF2-40B4-BE49-F238E27FC236}">
                <a16:creationId xmlns:a16="http://schemas.microsoft.com/office/drawing/2014/main" id="{B3DBEDE4-0492-472C-BC2C-8C228F8BB9C3}"/>
              </a:ext>
            </a:extLst>
          </p:cNvPr>
          <p:cNvSpPr/>
          <p:nvPr/>
        </p:nvSpPr>
        <p:spPr>
          <a:xfrm>
            <a:off x="10413781" y="6331254"/>
            <a:ext cx="216000" cy="216000"/>
          </a:xfrm>
          <a:prstGeom prst="star5">
            <a:avLst/>
          </a:prstGeom>
          <a:solidFill>
            <a:schemeClr val="bg1"/>
          </a:solidFill>
          <a:ln>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44" name="Rectangle 43">
            <a:extLst>
              <a:ext uri="{FF2B5EF4-FFF2-40B4-BE49-F238E27FC236}">
                <a16:creationId xmlns:a16="http://schemas.microsoft.com/office/drawing/2014/main" id="{90DD4733-B22D-40BE-BE90-15B3C62793B2}"/>
              </a:ext>
            </a:extLst>
          </p:cNvPr>
          <p:cNvSpPr/>
          <p:nvPr/>
        </p:nvSpPr>
        <p:spPr>
          <a:xfrm>
            <a:off x="8547631" y="6315011"/>
            <a:ext cx="1974150" cy="276999"/>
          </a:xfrm>
          <a:prstGeom prst="rect">
            <a:avLst/>
          </a:prstGeom>
        </p:spPr>
        <p:txBody>
          <a:bodyPr wrap="square">
            <a:spAutoFit/>
          </a:bodyPr>
          <a:lstStyle/>
          <a:p>
            <a:pPr algn="ctr"/>
            <a:r>
              <a:rPr lang="fr-FR" sz="1200">
                <a:solidFill>
                  <a:prstClr val="black"/>
                </a:solidFill>
                <a:latin typeface="Calibri"/>
              </a:rPr>
              <a:t>Feuille de route intégration </a:t>
            </a:r>
          </a:p>
        </p:txBody>
      </p:sp>
      <p:sp>
        <p:nvSpPr>
          <p:cNvPr id="45" name="Étoile à 5 branches 28">
            <a:extLst>
              <a:ext uri="{FF2B5EF4-FFF2-40B4-BE49-F238E27FC236}">
                <a16:creationId xmlns:a16="http://schemas.microsoft.com/office/drawing/2014/main" id="{33000DFF-79F6-444A-8B6B-4408E1B60ACB}"/>
              </a:ext>
            </a:extLst>
          </p:cNvPr>
          <p:cNvSpPr/>
          <p:nvPr/>
        </p:nvSpPr>
        <p:spPr>
          <a:xfrm>
            <a:off x="4421784" y="6160844"/>
            <a:ext cx="216000" cy="216000"/>
          </a:xfrm>
          <a:prstGeom prst="star5">
            <a:avLst/>
          </a:prstGeom>
          <a:solidFill>
            <a:srgbClr val="00B050"/>
          </a:solidFill>
          <a:ln>
            <a:solidFill>
              <a:srgbClr val="00B05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Tree>
    <p:extLst>
      <p:ext uri="{BB962C8B-B14F-4D97-AF65-F5344CB8AC3E}">
        <p14:creationId xmlns:p14="http://schemas.microsoft.com/office/powerpoint/2010/main" val="36743400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DA605E-0F3C-4868-89BF-1CC1F5EB79BD}"/>
              </a:ext>
            </a:extLst>
          </p:cNvPr>
          <p:cNvSpPr>
            <a:spLocks noGrp="1"/>
          </p:cNvSpPr>
          <p:nvPr>
            <p:ph type="title"/>
          </p:nvPr>
        </p:nvSpPr>
        <p:spPr/>
        <p:txBody>
          <a:bodyPr/>
          <a:lstStyle/>
          <a:p>
            <a:r>
              <a:rPr lang="fr-FR"/>
              <a:t>les spécifications générales</a:t>
            </a:r>
          </a:p>
        </p:txBody>
      </p:sp>
      <p:sp>
        <p:nvSpPr>
          <p:cNvPr id="3" name="Espace réservé du numéro de diapositive 2">
            <a:extLst>
              <a:ext uri="{FF2B5EF4-FFF2-40B4-BE49-F238E27FC236}">
                <a16:creationId xmlns:a16="http://schemas.microsoft.com/office/drawing/2014/main" id="{9C58A437-1696-4EFC-A8E4-069957336B51}"/>
              </a:ext>
            </a:extLst>
          </p:cNvPr>
          <p:cNvSpPr>
            <a:spLocks noGrp="1"/>
          </p:cNvSpPr>
          <p:nvPr>
            <p:ph type="sldNum" sz="quarter" idx="12"/>
          </p:nvPr>
        </p:nvSpPr>
        <p:spPr/>
        <p:txBody>
          <a:bodyPr/>
          <a:lstStyle/>
          <a:p>
            <a:fld id="{33D6E5A2-EC83-451F-A719-9AC1370DD5CF}" type="slidenum">
              <a:rPr lang="fr-FR" smtClean="0"/>
              <a:pPr/>
              <a:t>26</a:t>
            </a:fld>
            <a:endParaRPr kumimoji="0" lang="fr-FR"/>
          </a:p>
        </p:txBody>
      </p:sp>
      <p:sp>
        <p:nvSpPr>
          <p:cNvPr id="4" name="Rectangle à coins arrondis 4">
            <a:extLst>
              <a:ext uri="{FF2B5EF4-FFF2-40B4-BE49-F238E27FC236}">
                <a16:creationId xmlns:a16="http://schemas.microsoft.com/office/drawing/2014/main" id="{8A166D74-4E45-41FB-8428-4DEBD412C2A6}"/>
              </a:ext>
            </a:extLst>
          </p:cNvPr>
          <p:cNvSpPr/>
          <p:nvPr/>
        </p:nvSpPr>
        <p:spPr>
          <a:xfrm>
            <a:off x="986405" y="2309460"/>
            <a:ext cx="2401136" cy="984236"/>
          </a:xfrm>
          <a:prstGeom prst="roundRect">
            <a:avLst/>
          </a:prstGeom>
          <a:solidFill>
            <a:srgbClr val="70AD47">
              <a:lumMod val="40000"/>
              <a:lumOff val="60000"/>
            </a:srgbClr>
          </a:solidFill>
          <a:ln w="12700" cap="flat" cmpd="sng" algn="ctr">
            <a:solidFill>
              <a:srgbClr val="92D05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a:ln>
                  <a:noFill/>
                </a:ln>
                <a:solidFill>
                  <a:srgbClr val="70AD47">
                    <a:lumMod val="50000"/>
                  </a:srgbClr>
                </a:solidFill>
                <a:effectLst/>
                <a:uLnTx/>
                <a:uFillTx/>
                <a:latin typeface="Calibri"/>
                <a:ea typeface="+mn-ea"/>
                <a:cs typeface="+mn-cs"/>
              </a:rPr>
              <a:t>L’enchaînement des écrans</a:t>
            </a:r>
          </a:p>
        </p:txBody>
      </p:sp>
      <p:sp>
        <p:nvSpPr>
          <p:cNvPr id="5" name="Rectangle à coins arrondis 19">
            <a:extLst>
              <a:ext uri="{FF2B5EF4-FFF2-40B4-BE49-F238E27FC236}">
                <a16:creationId xmlns:a16="http://schemas.microsoft.com/office/drawing/2014/main" id="{731DC2B9-8BC6-4815-A1DB-D0A414C352DE}"/>
              </a:ext>
            </a:extLst>
          </p:cNvPr>
          <p:cNvSpPr/>
          <p:nvPr/>
        </p:nvSpPr>
        <p:spPr>
          <a:xfrm>
            <a:off x="4292427" y="2309460"/>
            <a:ext cx="2401136" cy="984236"/>
          </a:xfrm>
          <a:prstGeom prst="roundRect">
            <a:avLst/>
          </a:prstGeom>
          <a:solidFill>
            <a:srgbClr val="70AD47">
              <a:lumMod val="40000"/>
              <a:lumOff val="60000"/>
            </a:srgbClr>
          </a:solidFill>
          <a:ln w="12700" cap="flat" cmpd="sng" algn="ctr">
            <a:solidFill>
              <a:srgbClr val="92D05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a:ln>
                  <a:noFill/>
                </a:ln>
                <a:solidFill>
                  <a:srgbClr val="70AD47">
                    <a:lumMod val="50000"/>
                  </a:srgbClr>
                </a:solidFill>
                <a:effectLst/>
                <a:uLnTx/>
                <a:uFillTx/>
                <a:latin typeface="Calibri"/>
                <a:ea typeface="+mn-ea"/>
                <a:cs typeface="+mn-cs"/>
              </a:rPr>
              <a:t>Description des écrans et de leur fonctionnement</a:t>
            </a:r>
          </a:p>
        </p:txBody>
      </p:sp>
      <p:sp>
        <p:nvSpPr>
          <p:cNvPr id="6" name="Rectangle à coins arrondis 20">
            <a:extLst>
              <a:ext uri="{FF2B5EF4-FFF2-40B4-BE49-F238E27FC236}">
                <a16:creationId xmlns:a16="http://schemas.microsoft.com/office/drawing/2014/main" id="{0FF7E74C-797B-4531-97F7-EAF521321116}"/>
              </a:ext>
            </a:extLst>
          </p:cNvPr>
          <p:cNvSpPr/>
          <p:nvPr/>
        </p:nvSpPr>
        <p:spPr>
          <a:xfrm>
            <a:off x="7540178" y="2309460"/>
            <a:ext cx="2401136" cy="984236"/>
          </a:xfrm>
          <a:prstGeom prst="roundRect">
            <a:avLst/>
          </a:prstGeom>
          <a:solidFill>
            <a:srgbClr val="70AD47">
              <a:lumMod val="40000"/>
              <a:lumOff val="60000"/>
            </a:srgbClr>
          </a:solidFill>
          <a:ln w="12700" cap="flat" cmpd="sng" algn="ctr">
            <a:solidFill>
              <a:srgbClr val="92D05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a:ln>
                  <a:noFill/>
                </a:ln>
                <a:solidFill>
                  <a:srgbClr val="70AD47">
                    <a:lumMod val="50000"/>
                  </a:srgbClr>
                </a:solidFill>
                <a:effectLst/>
                <a:uLnTx/>
                <a:uFillTx/>
                <a:latin typeface="Calibri"/>
                <a:ea typeface="+mn-ea"/>
                <a:cs typeface="+mn-cs"/>
              </a:rPr>
              <a:t>Règles de gestion/règles de calcul/contrôles</a:t>
            </a:r>
          </a:p>
        </p:txBody>
      </p:sp>
      <p:sp>
        <p:nvSpPr>
          <p:cNvPr id="7" name="Rectangle à coins arrondis 21">
            <a:extLst>
              <a:ext uri="{FF2B5EF4-FFF2-40B4-BE49-F238E27FC236}">
                <a16:creationId xmlns:a16="http://schemas.microsoft.com/office/drawing/2014/main" id="{8B0246A1-8672-4E8B-9D31-BCA427805CDF}"/>
              </a:ext>
            </a:extLst>
          </p:cNvPr>
          <p:cNvSpPr/>
          <p:nvPr/>
        </p:nvSpPr>
        <p:spPr>
          <a:xfrm>
            <a:off x="986405" y="3427591"/>
            <a:ext cx="2401136" cy="984236"/>
          </a:xfrm>
          <a:prstGeom prst="roundRect">
            <a:avLst/>
          </a:prstGeom>
          <a:solidFill>
            <a:srgbClr val="70AD47">
              <a:lumMod val="40000"/>
              <a:lumOff val="60000"/>
            </a:srgbClr>
          </a:solidFill>
          <a:ln w="12700" cap="flat" cmpd="sng" algn="ctr">
            <a:solidFill>
              <a:srgbClr val="92D05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a:ln>
                  <a:noFill/>
                </a:ln>
                <a:solidFill>
                  <a:srgbClr val="70AD47">
                    <a:lumMod val="50000"/>
                  </a:srgbClr>
                </a:solidFill>
                <a:effectLst/>
                <a:uLnTx/>
                <a:uFillTx/>
                <a:latin typeface="Calibri"/>
                <a:ea typeface="+mn-ea"/>
                <a:cs typeface="+mn-cs"/>
              </a:rPr>
              <a:t>Description des données</a:t>
            </a:r>
          </a:p>
        </p:txBody>
      </p:sp>
      <p:sp>
        <p:nvSpPr>
          <p:cNvPr id="8" name="Rectangle à coins arrondis 22">
            <a:extLst>
              <a:ext uri="{FF2B5EF4-FFF2-40B4-BE49-F238E27FC236}">
                <a16:creationId xmlns:a16="http://schemas.microsoft.com/office/drawing/2014/main" id="{D94B8E56-869F-4B2F-8FA8-357547480245}"/>
              </a:ext>
            </a:extLst>
          </p:cNvPr>
          <p:cNvSpPr/>
          <p:nvPr/>
        </p:nvSpPr>
        <p:spPr>
          <a:xfrm>
            <a:off x="4292427" y="3468120"/>
            <a:ext cx="2401136" cy="984236"/>
          </a:xfrm>
          <a:prstGeom prst="roundRect">
            <a:avLst/>
          </a:prstGeom>
          <a:solidFill>
            <a:srgbClr val="70AD47">
              <a:lumMod val="40000"/>
              <a:lumOff val="60000"/>
            </a:srgbClr>
          </a:solidFill>
          <a:ln w="12700" cap="flat" cmpd="sng" algn="ctr">
            <a:solidFill>
              <a:srgbClr val="92D05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a:ln>
                  <a:noFill/>
                </a:ln>
                <a:solidFill>
                  <a:srgbClr val="70AD47">
                    <a:lumMod val="50000"/>
                  </a:srgbClr>
                </a:solidFill>
                <a:effectLst/>
                <a:uLnTx/>
                <a:uFillTx/>
                <a:latin typeface="Calibri"/>
                <a:ea typeface="+mn-ea"/>
                <a:cs typeface="+mn-cs"/>
              </a:rPr>
              <a:t>Description des flux entrants – sortants</a:t>
            </a:r>
          </a:p>
        </p:txBody>
      </p:sp>
      <p:sp>
        <p:nvSpPr>
          <p:cNvPr id="9" name="Rectangle à coins arrondis 28">
            <a:extLst>
              <a:ext uri="{FF2B5EF4-FFF2-40B4-BE49-F238E27FC236}">
                <a16:creationId xmlns:a16="http://schemas.microsoft.com/office/drawing/2014/main" id="{FF2CB49B-151C-4E6A-8D91-197E05F7AE96}"/>
              </a:ext>
            </a:extLst>
          </p:cNvPr>
          <p:cNvSpPr/>
          <p:nvPr/>
        </p:nvSpPr>
        <p:spPr>
          <a:xfrm>
            <a:off x="7540178" y="3427591"/>
            <a:ext cx="2401136" cy="984236"/>
          </a:xfrm>
          <a:prstGeom prst="roundRect">
            <a:avLst/>
          </a:prstGeom>
          <a:solidFill>
            <a:srgbClr val="70AD47">
              <a:lumMod val="40000"/>
              <a:lumOff val="60000"/>
            </a:srgbClr>
          </a:solidFill>
          <a:ln w="12700" cap="flat" cmpd="sng" algn="ctr">
            <a:solidFill>
              <a:srgbClr val="92D05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a:ln>
                  <a:noFill/>
                </a:ln>
                <a:solidFill>
                  <a:srgbClr val="70AD47">
                    <a:lumMod val="50000"/>
                  </a:srgbClr>
                </a:solidFill>
                <a:effectLst/>
                <a:uLnTx/>
                <a:uFillTx/>
                <a:latin typeface="Calibri"/>
                <a:ea typeface="+mn-ea"/>
                <a:cs typeface="+mn-cs"/>
              </a:rPr>
              <a:t>Autres (éditions, téléphonie, messages vocaux, visios…)</a:t>
            </a:r>
          </a:p>
        </p:txBody>
      </p:sp>
      <p:sp>
        <p:nvSpPr>
          <p:cNvPr id="10" name="Rectangle 9">
            <a:extLst>
              <a:ext uri="{FF2B5EF4-FFF2-40B4-BE49-F238E27FC236}">
                <a16:creationId xmlns:a16="http://schemas.microsoft.com/office/drawing/2014/main" id="{847D737C-61B1-4FD7-B61F-3C5608E0361B}"/>
              </a:ext>
            </a:extLst>
          </p:cNvPr>
          <p:cNvSpPr/>
          <p:nvPr/>
        </p:nvSpPr>
        <p:spPr>
          <a:xfrm>
            <a:off x="900344" y="1378524"/>
            <a:ext cx="10089776" cy="654923"/>
          </a:xfrm>
          <a:prstGeom prst="rect">
            <a:avLst/>
          </a:prstGeom>
        </p:spPr>
        <p:txBody>
          <a:bodyPr wrap="square">
            <a:spAutoFit/>
          </a:bodyPr>
          <a:lstStyle/>
          <a:p>
            <a:pPr marL="12700">
              <a:lnSpc>
                <a:spcPct val="118000"/>
              </a:lnSpc>
            </a:pPr>
            <a:r>
              <a:rPr lang="fr-FR" sz="1600">
                <a:solidFill>
                  <a:srgbClr val="58585A"/>
                </a:solidFill>
                <a:ea typeface="Arial" panose="020B0604020202020204" pitchFamily="34" charset="0"/>
              </a:rPr>
              <a:t>La MOA </a:t>
            </a:r>
            <a:r>
              <a:rPr lang="fr-FR" sz="1600" b="1">
                <a:solidFill>
                  <a:srgbClr val="0061A3"/>
                </a:solidFill>
                <a:ea typeface="Arial" panose="020B0604020202020204" pitchFamily="34" charset="0"/>
              </a:rPr>
              <a:t>valide le dossier de spécifications fonctionnelles générales décrivant le modèle métier </a:t>
            </a:r>
            <a:r>
              <a:rPr lang="fr-FR" sz="1600">
                <a:solidFill>
                  <a:srgbClr val="58585A"/>
                </a:solidFill>
                <a:ea typeface="Arial" panose="020B0604020202020204" pitchFamily="34" charset="0"/>
              </a:rPr>
              <a:t>afin de s’assurer que la solution proposée répond à sa demande.</a:t>
            </a:r>
            <a:endParaRPr lang="fr-FR" sz="2400" b="1">
              <a:solidFill>
                <a:srgbClr val="0061A3"/>
              </a:solidFill>
              <a:ea typeface="Times New Roman" panose="02020603050405020304" pitchFamily="18" charset="0"/>
            </a:endParaRPr>
          </a:p>
        </p:txBody>
      </p:sp>
      <p:sp>
        <p:nvSpPr>
          <p:cNvPr id="11" name="Rectangle 10">
            <a:extLst>
              <a:ext uri="{FF2B5EF4-FFF2-40B4-BE49-F238E27FC236}">
                <a16:creationId xmlns:a16="http://schemas.microsoft.com/office/drawing/2014/main" id="{67178689-7181-4AB0-8327-9348F0F4FC4E}"/>
              </a:ext>
            </a:extLst>
          </p:cNvPr>
          <p:cNvSpPr/>
          <p:nvPr/>
        </p:nvSpPr>
        <p:spPr>
          <a:xfrm>
            <a:off x="972510" y="4764850"/>
            <a:ext cx="9040970" cy="584647"/>
          </a:xfrm>
          <a:prstGeom prst="rect">
            <a:avLst/>
          </a:prstGeom>
        </p:spPr>
        <p:txBody>
          <a:bodyPr wrap="square">
            <a:spAutoFit/>
          </a:bodyPr>
          <a:lstStyle/>
          <a:p>
            <a:pPr marL="12700">
              <a:lnSpc>
                <a:spcPct val="118000"/>
              </a:lnSpc>
            </a:pPr>
            <a:r>
              <a:rPr lang="fr-FR" sz="1400">
                <a:solidFill>
                  <a:srgbClr val="58585A"/>
                </a:solidFill>
                <a:ea typeface="Arial" panose="020B0604020202020204" pitchFamily="34" charset="0"/>
              </a:rPr>
              <a:t>Pour aider la validation par la MOA des spécifications  fonctionnelles générales, il est important de </a:t>
            </a:r>
            <a:r>
              <a:rPr lang="fr-FR" sz="1400" b="1">
                <a:solidFill>
                  <a:srgbClr val="0061A3"/>
                </a:solidFill>
                <a:ea typeface="Arial" panose="020B0604020202020204" pitchFamily="34" charset="0"/>
              </a:rPr>
              <a:t>pouvoir illustrer les différentes fonctionnalités.</a:t>
            </a:r>
            <a:endParaRPr lang="fr-FR" sz="2000" b="1">
              <a:solidFill>
                <a:srgbClr val="0061A3"/>
              </a:solidFill>
              <a:ea typeface="Times New Roman" panose="02020603050405020304" pitchFamily="18" charset="0"/>
            </a:endParaRPr>
          </a:p>
        </p:txBody>
      </p:sp>
    </p:spTree>
    <p:extLst>
      <p:ext uri="{BB962C8B-B14F-4D97-AF65-F5344CB8AC3E}">
        <p14:creationId xmlns:p14="http://schemas.microsoft.com/office/powerpoint/2010/main" val="26236822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34EEAB-1C12-4CEB-8775-FE13D33BA233}"/>
              </a:ext>
            </a:extLst>
          </p:cNvPr>
          <p:cNvSpPr>
            <a:spLocks noGrp="1"/>
          </p:cNvSpPr>
          <p:nvPr>
            <p:ph type="title"/>
          </p:nvPr>
        </p:nvSpPr>
        <p:spPr>
          <a:xfrm>
            <a:off x="823978" y="116632"/>
            <a:ext cx="10886547" cy="648072"/>
          </a:xfrm>
        </p:spPr>
        <p:txBody>
          <a:bodyPr/>
          <a:lstStyle/>
          <a:p>
            <a:r>
              <a:rPr lang="fr-FR"/>
              <a:t>l’intégration des travaux relatifs à l’architecture </a:t>
            </a:r>
            <a:r>
              <a:rPr lang="fr-FR">
                <a:sym typeface="Wingdings" panose="05000000000000000000" pitchFamily="2" charset="2"/>
              </a:rPr>
              <a:t> MAJ du Référentiel HOPEX</a:t>
            </a:r>
            <a:endParaRPr lang="fr-FR"/>
          </a:p>
        </p:txBody>
      </p:sp>
      <p:sp>
        <p:nvSpPr>
          <p:cNvPr id="3" name="Espace réservé du numéro de diapositive 2">
            <a:extLst>
              <a:ext uri="{FF2B5EF4-FFF2-40B4-BE49-F238E27FC236}">
                <a16:creationId xmlns:a16="http://schemas.microsoft.com/office/drawing/2014/main" id="{A668259C-D4D1-4769-9BAD-1265E9FA278B}"/>
              </a:ext>
            </a:extLst>
          </p:cNvPr>
          <p:cNvSpPr>
            <a:spLocks noGrp="1"/>
          </p:cNvSpPr>
          <p:nvPr>
            <p:ph type="sldNum" sz="quarter" idx="12"/>
          </p:nvPr>
        </p:nvSpPr>
        <p:spPr/>
        <p:txBody>
          <a:bodyPr/>
          <a:lstStyle/>
          <a:p>
            <a:fld id="{33D6E5A2-EC83-451F-A719-9AC1370DD5CF}" type="slidenum">
              <a:rPr lang="fr-FR" smtClean="0"/>
              <a:pPr/>
              <a:t>27</a:t>
            </a:fld>
            <a:endParaRPr kumimoji="0" lang="fr-FR"/>
          </a:p>
        </p:txBody>
      </p:sp>
      <p:sp>
        <p:nvSpPr>
          <p:cNvPr id="5" name="Pentagone 25">
            <a:extLst>
              <a:ext uri="{FF2B5EF4-FFF2-40B4-BE49-F238E27FC236}">
                <a16:creationId xmlns:a16="http://schemas.microsoft.com/office/drawing/2014/main" id="{5DD4E7EA-3209-4390-B546-7609DC24E11D}"/>
              </a:ext>
            </a:extLst>
          </p:cNvPr>
          <p:cNvSpPr/>
          <p:nvPr/>
        </p:nvSpPr>
        <p:spPr>
          <a:xfrm>
            <a:off x="1013806" y="865320"/>
            <a:ext cx="3481955" cy="505000"/>
          </a:xfrm>
          <a:prstGeom prst="homePlate">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Préparation</a:t>
            </a:r>
          </a:p>
        </p:txBody>
      </p:sp>
      <p:sp>
        <p:nvSpPr>
          <p:cNvPr id="6" name="Chevron 30">
            <a:extLst>
              <a:ext uri="{FF2B5EF4-FFF2-40B4-BE49-F238E27FC236}">
                <a16:creationId xmlns:a16="http://schemas.microsoft.com/office/drawing/2014/main" id="{703593B9-3D1A-4DBF-90C5-6B4FA449B264}"/>
              </a:ext>
            </a:extLst>
          </p:cNvPr>
          <p:cNvSpPr/>
          <p:nvPr/>
        </p:nvSpPr>
        <p:spPr>
          <a:xfrm>
            <a:off x="4303673" y="866907"/>
            <a:ext cx="2765425" cy="496888"/>
          </a:xfrm>
          <a:prstGeom prst="chevron">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Construction</a:t>
            </a:r>
          </a:p>
        </p:txBody>
      </p:sp>
      <p:sp>
        <p:nvSpPr>
          <p:cNvPr id="7" name="Chevron 31">
            <a:extLst>
              <a:ext uri="{FF2B5EF4-FFF2-40B4-BE49-F238E27FC236}">
                <a16:creationId xmlns:a16="http://schemas.microsoft.com/office/drawing/2014/main" id="{BACDD9E5-E70E-4AA3-914E-169C9DEADF70}"/>
              </a:ext>
            </a:extLst>
          </p:cNvPr>
          <p:cNvSpPr/>
          <p:nvPr/>
        </p:nvSpPr>
        <p:spPr>
          <a:xfrm>
            <a:off x="6860328" y="866907"/>
            <a:ext cx="2779713" cy="507157"/>
          </a:xfrm>
          <a:prstGeom prst="chevron">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Mise en œuvre</a:t>
            </a:r>
          </a:p>
        </p:txBody>
      </p:sp>
      <p:sp>
        <p:nvSpPr>
          <p:cNvPr id="11" name="Étoile à 5 branches 23">
            <a:extLst>
              <a:ext uri="{FF2B5EF4-FFF2-40B4-BE49-F238E27FC236}">
                <a16:creationId xmlns:a16="http://schemas.microsoft.com/office/drawing/2014/main" id="{20B1242D-A19A-438A-ADC4-145E2E59BC5F}"/>
              </a:ext>
            </a:extLst>
          </p:cNvPr>
          <p:cNvSpPr/>
          <p:nvPr/>
        </p:nvSpPr>
        <p:spPr>
          <a:xfrm>
            <a:off x="1580849" y="1450748"/>
            <a:ext cx="238125" cy="215900"/>
          </a:xfrm>
          <a:prstGeom prst="star5">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12" name="Rectangle 11">
            <a:extLst>
              <a:ext uri="{FF2B5EF4-FFF2-40B4-BE49-F238E27FC236}">
                <a16:creationId xmlns:a16="http://schemas.microsoft.com/office/drawing/2014/main" id="{868ACFEF-0526-4D3B-ACE4-3836E7DCC70E}"/>
              </a:ext>
            </a:extLst>
          </p:cNvPr>
          <p:cNvSpPr>
            <a:spLocks noChangeArrowheads="1"/>
          </p:cNvSpPr>
          <p:nvPr/>
        </p:nvSpPr>
        <p:spPr bwMode="auto">
          <a:xfrm>
            <a:off x="744249" y="1370714"/>
            <a:ext cx="769938"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F79646"/>
                </a:solidFill>
                <a:latin typeface="Verdana" panose="020B0604030504040204" pitchFamily="34" charset="0"/>
                <a:ea typeface="Verdana" panose="020B0604030504040204" pitchFamily="34" charset="0"/>
                <a:cs typeface="Verdana" panose="020B0604030504040204" pitchFamily="34" charset="0"/>
              </a:rPr>
              <a:t>Dossier de cadrage</a:t>
            </a:r>
          </a:p>
        </p:txBody>
      </p:sp>
      <p:sp>
        <p:nvSpPr>
          <p:cNvPr id="13" name="Étoile à 5 branches 26">
            <a:extLst>
              <a:ext uri="{FF2B5EF4-FFF2-40B4-BE49-F238E27FC236}">
                <a16:creationId xmlns:a16="http://schemas.microsoft.com/office/drawing/2014/main" id="{345DCF94-F2F3-4480-9423-E50BDECAB51B}"/>
              </a:ext>
            </a:extLst>
          </p:cNvPr>
          <p:cNvSpPr/>
          <p:nvPr/>
        </p:nvSpPr>
        <p:spPr>
          <a:xfrm>
            <a:off x="2624509" y="1514613"/>
            <a:ext cx="239712" cy="215900"/>
          </a:xfrm>
          <a:prstGeom prst="star5">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14" name="Rectangle 13">
            <a:extLst>
              <a:ext uri="{FF2B5EF4-FFF2-40B4-BE49-F238E27FC236}">
                <a16:creationId xmlns:a16="http://schemas.microsoft.com/office/drawing/2014/main" id="{8714D369-1DA9-4D2B-931E-C90211BD90A9}"/>
              </a:ext>
            </a:extLst>
          </p:cNvPr>
          <p:cNvSpPr>
            <a:spLocks noChangeArrowheads="1"/>
          </p:cNvSpPr>
          <p:nvPr/>
        </p:nvSpPr>
        <p:spPr bwMode="auto">
          <a:xfrm>
            <a:off x="1794186" y="1379609"/>
            <a:ext cx="771525"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F79646"/>
                </a:solidFill>
                <a:latin typeface="Verdana" panose="020B0604030504040204" pitchFamily="34" charset="0"/>
                <a:ea typeface="Verdana" panose="020B0604030504040204" pitchFamily="34" charset="0"/>
                <a:cs typeface="Verdana" panose="020B0604030504040204" pitchFamily="34" charset="0"/>
              </a:rPr>
              <a:t>Cahier des charges</a:t>
            </a:r>
          </a:p>
        </p:txBody>
      </p:sp>
      <p:sp>
        <p:nvSpPr>
          <p:cNvPr id="15" name="Étoile à 5 branches 28">
            <a:extLst>
              <a:ext uri="{FF2B5EF4-FFF2-40B4-BE49-F238E27FC236}">
                <a16:creationId xmlns:a16="http://schemas.microsoft.com/office/drawing/2014/main" id="{3BC7B558-DDEB-4D6A-82AD-77BBFE1887A9}"/>
              </a:ext>
            </a:extLst>
          </p:cNvPr>
          <p:cNvSpPr/>
          <p:nvPr/>
        </p:nvSpPr>
        <p:spPr>
          <a:xfrm>
            <a:off x="3997074" y="1510026"/>
            <a:ext cx="238125" cy="215900"/>
          </a:xfrm>
          <a:prstGeom prst="star5">
            <a:avLst>
              <a:gd name="adj" fmla="val 22781"/>
              <a:gd name="hf" fmla="val 105146"/>
              <a:gd name="vf" fmla="val 110557"/>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16" name="Rectangle 15">
            <a:extLst>
              <a:ext uri="{FF2B5EF4-FFF2-40B4-BE49-F238E27FC236}">
                <a16:creationId xmlns:a16="http://schemas.microsoft.com/office/drawing/2014/main" id="{C0E0888A-DF08-45E6-A228-DF9FF6042F77}"/>
              </a:ext>
            </a:extLst>
          </p:cNvPr>
          <p:cNvSpPr>
            <a:spLocks noChangeArrowheads="1"/>
          </p:cNvSpPr>
          <p:nvPr/>
        </p:nvSpPr>
        <p:spPr bwMode="auto">
          <a:xfrm>
            <a:off x="3125937" y="1370714"/>
            <a:ext cx="769938"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F79646"/>
                </a:solidFill>
                <a:latin typeface="Verdana" panose="020B0604030504040204" pitchFamily="34" charset="0"/>
                <a:ea typeface="Verdana" panose="020B0604030504040204" pitchFamily="34" charset="0"/>
                <a:cs typeface="Verdana" panose="020B0604030504040204" pitchFamily="34" charset="0"/>
              </a:rPr>
              <a:t>Dossier réponse SI</a:t>
            </a:r>
          </a:p>
        </p:txBody>
      </p:sp>
      <p:sp>
        <p:nvSpPr>
          <p:cNvPr id="17" name="Étoile à 5 branches 43">
            <a:extLst>
              <a:ext uri="{FF2B5EF4-FFF2-40B4-BE49-F238E27FC236}">
                <a16:creationId xmlns:a16="http://schemas.microsoft.com/office/drawing/2014/main" id="{8F26CD03-8071-47BF-AA38-C1DDD6167087}"/>
              </a:ext>
            </a:extLst>
          </p:cNvPr>
          <p:cNvSpPr/>
          <p:nvPr/>
        </p:nvSpPr>
        <p:spPr>
          <a:xfrm>
            <a:off x="5122212" y="1534225"/>
            <a:ext cx="239712" cy="215900"/>
          </a:xfrm>
          <a:prstGeom prst="star5">
            <a:avLst/>
          </a:prstGeom>
          <a:solidFill>
            <a:srgbClr val="00B05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18" name="Rectangle 17">
            <a:extLst>
              <a:ext uri="{FF2B5EF4-FFF2-40B4-BE49-F238E27FC236}">
                <a16:creationId xmlns:a16="http://schemas.microsoft.com/office/drawing/2014/main" id="{A57A8304-7521-4CB1-BC73-30DFACE9FC55}"/>
              </a:ext>
            </a:extLst>
          </p:cNvPr>
          <p:cNvSpPr>
            <a:spLocks noChangeArrowheads="1"/>
          </p:cNvSpPr>
          <p:nvPr/>
        </p:nvSpPr>
        <p:spPr bwMode="auto">
          <a:xfrm>
            <a:off x="4358625" y="1370714"/>
            <a:ext cx="771525"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700">
                <a:solidFill>
                  <a:srgbClr val="00B050"/>
                </a:solidFill>
                <a:latin typeface="Verdana" panose="020B0604030504040204" pitchFamily="34" charset="0"/>
                <a:ea typeface="Verdana" panose="020B0604030504040204" pitchFamily="34" charset="0"/>
                <a:cs typeface="Verdana" panose="020B0604030504040204" pitchFamily="34" charset="0"/>
              </a:rPr>
              <a:t>Spécifications fonctionnelles</a:t>
            </a:r>
          </a:p>
        </p:txBody>
      </p:sp>
      <p:sp>
        <p:nvSpPr>
          <p:cNvPr id="19" name="Étoile à 5 branches 45">
            <a:extLst>
              <a:ext uri="{FF2B5EF4-FFF2-40B4-BE49-F238E27FC236}">
                <a16:creationId xmlns:a16="http://schemas.microsoft.com/office/drawing/2014/main" id="{46B3E86C-98E0-4066-8D46-F9C1591086DD}"/>
              </a:ext>
            </a:extLst>
          </p:cNvPr>
          <p:cNvSpPr/>
          <p:nvPr/>
        </p:nvSpPr>
        <p:spPr>
          <a:xfrm>
            <a:off x="5962000" y="1534225"/>
            <a:ext cx="239713" cy="215900"/>
          </a:xfrm>
          <a:prstGeom prst="star5">
            <a:avLst/>
          </a:prstGeom>
          <a:solidFill>
            <a:srgbClr val="00B05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0" name="Rectangle 19">
            <a:extLst>
              <a:ext uri="{FF2B5EF4-FFF2-40B4-BE49-F238E27FC236}">
                <a16:creationId xmlns:a16="http://schemas.microsoft.com/office/drawing/2014/main" id="{8B0BED3D-7079-4762-A706-915E14935519}"/>
              </a:ext>
            </a:extLst>
          </p:cNvPr>
          <p:cNvSpPr>
            <a:spLocks noChangeArrowheads="1"/>
          </p:cNvSpPr>
          <p:nvPr/>
        </p:nvSpPr>
        <p:spPr bwMode="auto">
          <a:xfrm>
            <a:off x="5295249" y="1370714"/>
            <a:ext cx="674688"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00B050"/>
                </a:solidFill>
                <a:latin typeface="Verdana" panose="020B0604030504040204" pitchFamily="34" charset="0"/>
                <a:ea typeface="Verdana" panose="020B0604030504040204" pitchFamily="34" charset="0"/>
                <a:cs typeface="Verdana" panose="020B0604030504040204" pitchFamily="34" charset="0"/>
              </a:rPr>
              <a:t>Solution SI</a:t>
            </a:r>
          </a:p>
        </p:txBody>
      </p:sp>
      <p:sp>
        <p:nvSpPr>
          <p:cNvPr id="21" name="Étoile à 5 branches 47">
            <a:extLst>
              <a:ext uri="{FF2B5EF4-FFF2-40B4-BE49-F238E27FC236}">
                <a16:creationId xmlns:a16="http://schemas.microsoft.com/office/drawing/2014/main" id="{DC81E3D4-4507-42AA-8E83-3F3C15369DE8}"/>
              </a:ext>
            </a:extLst>
          </p:cNvPr>
          <p:cNvSpPr/>
          <p:nvPr/>
        </p:nvSpPr>
        <p:spPr>
          <a:xfrm>
            <a:off x="6827188" y="1534225"/>
            <a:ext cx="238125" cy="215900"/>
          </a:xfrm>
          <a:prstGeom prst="star5">
            <a:avLst/>
          </a:prstGeom>
          <a:solidFill>
            <a:srgbClr val="00B05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2" name="Rectangle 21">
            <a:extLst>
              <a:ext uri="{FF2B5EF4-FFF2-40B4-BE49-F238E27FC236}">
                <a16:creationId xmlns:a16="http://schemas.microsoft.com/office/drawing/2014/main" id="{A41100D9-9EEB-4219-AB50-838A42B6FD46}"/>
              </a:ext>
            </a:extLst>
          </p:cNvPr>
          <p:cNvSpPr>
            <a:spLocks noChangeArrowheads="1"/>
          </p:cNvSpPr>
          <p:nvPr/>
        </p:nvSpPr>
        <p:spPr bwMode="auto">
          <a:xfrm>
            <a:off x="6158849" y="1370714"/>
            <a:ext cx="674688"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00B050"/>
                </a:solidFill>
                <a:latin typeface="Verdana" panose="020B0604030504040204" pitchFamily="34" charset="0"/>
                <a:ea typeface="Verdana" panose="020B0604030504040204" pitchFamily="34" charset="0"/>
                <a:cs typeface="Verdana" panose="020B0604030504040204" pitchFamily="34" charset="0"/>
              </a:rPr>
              <a:t>PV de tests</a:t>
            </a:r>
          </a:p>
        </p:txBody>
      </p:sp>
      <p:sp>
        <p:nvSpPr>
          <p:cNvPr id="23" name="Étoile à 5 branches 49">
            <a:extLst>
              <a:ext uri="{FF2B5EF4-FFF2-40B4-BE49-F238E27FC236}">
                <a16:creationId xmlns:a16="http://schemas.microsoft.com/office/drawing/2014/main" id="{48D847FB-DA74-4DA4-BF82-D288DC93097B}"/>
              </a:ext>
            </a:extLst>
          </p:cNvPr>
          <p:cNvSpPr/>
          <p:nvPr/>
        </p:nvSpPr>
        <p:spPr>
          <a:xfrm>
            <a:off x="7690787" y="1534225"/>
            <a:ext cx="239712" cy="215900"/>
          </a:xfrm>
          <a:prstGeom prst="star5">
            <a:avLst/>
          </a:prstGeom>
          <a:solidFill>
            <a:srgbClr val="0070C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4" name="Rectangle 23">
            <a:extLst>
              <a:ext uri="{FF2B5EF4-FFF2-40B4-BE49-F238E27FC236}">
                <a16:creationId xmlns:a16="http://schemas.microsoft.com/office/drawing/2014/main" id="{343789E4-9CD1-442D-A993-1A75E98B6130}"/>
              </a:ext>
            </a:extLst>
          </p:cNvPr>
          <p:cNvSpPr>
            <a:spLocks noChangeArrowheads="1"/>
          </p:cNvSpPr>
          <p:nvPr/>
        </p:nvSpPr>
        <p:spPr bwMode="auto">
          <a:xfrm>
            <a:off x="7022450" y="1370714"/>
            <a:ext cx="676275"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0070C0"/>
                </a:solidFill>
                <a:latin typeface="Verdana" panose="020B0604030504040204" pitchFamily="34" charset="0"/>
                <a:ea typeface="Verdana" panose="020B0604030504040204" pitchFamily="34" charset="0"/>
                <a:cs typeface="Verdana" panose="020B0604030504040204" pitchFamily="34" charset="0"/>
              </a:rPr>
              <a:t>PV de recette</a:t>
            </a:r>
          </a:p>
        </p:txBody>
      </p:sp>
      <p:sp>
        <p:nvSpPr>
          <p:cNvPr id="25" name="Étoile à 5 branches 51">
            <a:extLst>
              <a:ext uri="{FF2B5EF4-FFF2-40B4-BE49-F238E27FC236}">
                <a16:creationId xmlns:a16="http://schemas.microsoft.com/office/drawing/2014/main" id="{150351A9-EB02-4A83-8458-CAD9346E5E0C}"/>
              </a:ext>
            </a:extLst>
          </p:cNvPr>
          <p:cNvSpPr/>
          <p:nvPr/>
        </p:nvSpPr>
        <p:spPr>
          <a:xfrm>
            <a:off x="9811445" y="1538588"/>
            <a:ext cx="238125" cy="215900"/>
          </a:xfrm>
          <a:prstGeom prst="star5">
            <a:avLst/>
          </a:prstGeom>
          <a:solidFill>
            <a:srgbClr val="0070C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9" name="Pentagone 32">
            <a:extLst>
              <a:ext uri="{FF2B5EF4-FFF2-40B4-BE49-F238E27FC236}">
                <a16:creationId xmlns:a16="http://schemas.microsoft.com/office/drawing/2014/main" id="{30044D0E-286A-4215-967A-9E0FAE5A8DC1}"/>
              </a:ext>
            </a:extLst>
          </p:cNvPr>
          <p:cNvSpPr/>
          <p:nvPr/>
        </p:nvSpPr>
        <p:spPr>
          <a:xfrm>
            <a:off x="1040184" y="1805127"/>
            <a:ext cx="881062" cy="496887"/>
          </a:xfrm>
          <a:prstGeom prst="homePlate">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Etude préalable </a:t>
            </a:r>
          </a:p>
        </p:txBody>
      </p:sp>
      <p:sp>
        <p:nvSpPr>
          <p:cNvPr id="30" name="Chevron 33">
            <a:extLst>
              <a:ext uri="{FF2B5EF4-FFF2-40B4-BE49-F238E27FC236}">
                <a16:creationId xmlns:a16="http://schemas.microsoft.com/office/drawing/2014/main" id="{852227BE-9B67-4FE0-93B1-CD4ABA47B609}"/>
              </a:ext>
            </a:extLst>
          </p:cNvPr>
          <p:cNvSpPr/>
          <p:nvPr/>
        </p:nvSpPr>
        <p:spPr>
          <a:xfrm>
            <a:off x="1860921" y="1805127"/>
            <a:ext cx="1003300" cy="496887"/>
          </a:xfrm>
          <a:prstGeom prst="chevron">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Besoin métier</a:t>
            </a:r>
          </a:p>
        </p:txBody>
      </p:sp>
      <p:sp>
        <p:nvSpPr>
          <p:cNvPr id="31" name="Chevron 36">
            <a:extLst>
              <a:ext uri="{FF2B5EF4-FFF2-40B4-BE49-F238E27FC236}">
                <a16:creationId xmlns:a16="http://schemas.microsoft.com/office/drawing/2014/main" id="{0A721F61-52D8-42C8-A41F-724115B03BA6}"/>
              </a:ext>
            </a:extLst>
          </p:cNvPr>
          <p:cNvSpPr/>
          <p:nvPr/>
        </p:nvSpPr>
        <p:spPr>
          <a:xfrm>
            <a:off x="2784260" y="1805126"/>
            <a:ext cx="1578541" cy="496887"/>
          </a:xfrm>
          <a:prstGeom prst="chevron">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Réponse DSI</a:t>
            </a:r>
          </a:p>
        </p:txBody>
      </p:sp>
      <p:sp>
        <p:nvSpPr>
          <p:cNvPr id="32" name="Chevron 37">
            <a:extLst>
              <a:ext uri="{FF2B5EF4-FFF2-40B4-BE49-F238E27FC236}">
                <a16:creationId xmlns:a16="http://schemas.microsoft.com/office/drawing/2014/main" id="{7334BD90-B5EC-43C4-867B-4327218E1BA4}"/>
              </a:ext>
            </a:extLst>
          </p:cNvPr>
          <p:cNvSpPr/>
          <p:nvPr/>
        </p:nvSpPr>
        <p:spPr>
          <a:xfrm>
            <a:off x="5214287" y="1824739"/>
            <a:ext cx="939800" cy="496887"/>
          </a:xfrm>
          <a:prstGeom prst="chevron">
            <a:avLst>
              <a:gd name="adj" fmla="val 23878"/>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Réalisation</a:t>
            </a:r>
          </a:p>
        </p:txBody>
      </p:sp>
      <p:sp>
        <p:nvSpPr>
          <p:cNvPr id="33" name="Chevron 38">
            <a:extLst>
              <a:ext uri="{FF2B5EF4-FFF2-40B4-BE49-F238E27FC236}">
                <a16:creationId xmlns:a16="http://schemas.microsoft.com/office/drawing/2014/main" id="{AD9DFAE2-1198-406C-BA2C-B76795DD6AA4}"/>
              </a:ext>
            </a:extLst>
          </p:cNvPr>
          <p:cNvSpPr/>
          <p:nvPr/>
        </p:nvSpPr>
        <p:spPr>
          <a:xfrm>
            <a:off x="6092174" y="1824739"/>
            <a:ext cx="939800" cy="496887"/>
          </a:xfrm>
          <a:prstGeom prst="chevron">
            <a:avLst>
              <a:gd name="adj" fmla="val 23878"/>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Tests</a:t>
            </a:r>
          </a:p>
        </p:txBody>
      </p:sp>
      <p:sp>
        <p:nvSpPr>
          <p:cNvPr id="34" name="Chevron 39">
            <a:extLst>
              <a:ext uri="{FF2B5EF4-FFF2-40B4-BE49-F238E27FC236}">
                <a16:creationId xmlns:a16="http://schemas.microsoft.com/office/drawing/2014/main" id="{F355B4DB-8938-46B5-B570-0595AFB95318}"/>
              </a:ext>
            </a:extLst>
          </p:cNvPr>
          <p:cNvSpPr/>
          <p:nvPr/>
        </p:nvSpPr>
        <p:spPr>
          <a:xfrm>
            <a:off x="4336399" y="1824739"/>
            <a:ext cx="939800" cy="496887"/>
          </a:xfrm>
          <a:prstGeom prst="chevron">
            <a:avLst>
              <a:gd name="adj" fmla="val 23878"/>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Conception</a:t>
            </a:r>
          </a:p>
        </p:txBody>
      </p:sp>
      <p:sp>
        <p:nvSpPr>
          <p:cNvPr id="35" name="Étoile à 5 branches 51">
            <a:extLst>
              <a:ext uri="{FF2B5EF4-FFF2-40B4-BE49-F238E27FC236}">
                <a16:creationId xmlns:a16="http://schemas.microsoft.com/office/drawing/2014/main" id="{18907524-8DB0-4244-AB1F-B0B76B645E23}"/>
              </a:ext>
            </a:extLst>
          </p:cNvPr>
          <p:cNvSpPr/>
          <p:nvPr/>
        </p:nvSpPr>
        <p:spPr>
          <a:xfrm>
            <a:off x="8565500" y="1534225"/>
            <a:ext cx="238125" cy="215900"/>
          </a:xfrm>
          <a:prstGeom prst="star5">
            <a:avLst/>
          </a:prstGeom>
          <a:solidFill>
            <a:srgbClr val="0070C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36" name="Rectangle 35">
            <a:extLst>
              <a:ext uri="{FF2B5EF4-FFF2-40B4-BE49-F238E27FC236}">
                <a16:creationId xmlns:a16="http://schemas.microsoft.com/office/drawing/2014/main" id="{91A90E05-D728-4D11-A045-4C9BB23EBD70}"/>
              </a:ext>
            </a:extLst>
          </p:cNvPr>
          <p:cNvSpPr>
            <a:spLocks noChangeArrowheads="1"/>
          </p:cNvSpPr>
          <p:nvPr/>
        </p:nvSpPr>
        <p:spPr bwMode="auto">
          <a:xfrm>
            <a:off x="7897163" y="1370714"/>
            <a:ext cx="676275"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0070C0"/>
                </a:solidFill>
                <a:latin typeface="Verdana" panose="020B0604030504040204" pitchFamily="34" charset="0"/>
                <a:ea typeface="Verdana" panose="020B0604030504040204" pitchFamily="34" charset="0"/>
                <a:cs typeface="Verdana" panose="020B0604030504040204" pitchFamily="34" charset="0"/>
              </a:rPr>
              <a:t>PV préproduction</a:t>
            </a:r>
          </a:p>
        </p:txBody>
      </p:sp>
      <p:sp>
        <p:nvSpPr>
          <p:cNvPr id="37" name="Chevron 34">
            <a:extLst>
              <a:ext uri="{FF2B5EF4-FFF2-40B4-BE49-F238E27FC236}">
                <a16:creationId xmlns:a16="http://schemas.microsoft.com/office/drawing/2014/main" id="{E4EA935E-26AF-4B2F-A19E-C66CB4773555}"/>
              </a:ext>
            </a:extLst>
          </p:cNvPr>
          <p:cNvSpPr/>
          <p:nvPr/>
        </p:nvSpPr>
        <p:spPr>
          <a:xfrm>
            <a:off x="6928774" y="1815986"/>
            <a:ext cx="939800" cy="496887"/>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Recette</a:t>
            </a:r>
          </a:p>
        </p:txBody>
      </p:sp>
      <p:sp>
        <p:nvSpPr>
          <p:cNvPr id="38" name="Chevron 35">
            <a:extLst>
              <a:ext uri="{FF2B5EF4-FFF2-40B4-BE49-F238E27FC236}">
                <a16:creationId xmlns:a16="http://schemas.microsoft.com/office/drawing/2014/main" id="{F0A683F1-FC63-449A-91D2-626161E21D21}"/>
              </a:ext>
            </a:extLst>
          </p:cNvPr>
          <p:cNvSpPr/>
          <p:nvPr/>
        </p:nvSpPr>
        <p:spPr>
          <a:xfrm>
            <a:off x="8684549" y="1815986"/>
            <a:ext cx="939800" cy="496887"/>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Déploiement</a:t>
            </a:r>
          </a:p>
        </p:txBody>
      </p:sp>
      <p:sp>
        <p:nvSpPr>
          <p:cNvPr id="39" name="Chevron 34">
            <a:extLst>
              <a:ext uri="{FF2B5EF4-FFF2-40B4-BE49-F238E27FC236}">
                <a16:creationId xmlns:a16="http://schemas.microsoft.com/office/drawing/2014/main" id="{0C8269AC-1065-443F-88AA-49A1875C3006}"/>
              </a:ext>
            </a:extLst>
          </p:cNvPr>
          <p:cNvSpPr/>
          <p:nvPr/>
        </p:nvSpPr>
        <p:spPr>
          <a:xfrm>
            <a:off x="7806662" y="1815986"/>
            <a:ext cx="939800" cy="496887"/>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Préproduction</a:t>
            </a:r>
          </a:p>
        </p:txBody>
      </p:sp>
      <p:sp>
        <p:nvSpPr>
          <p:cNvPr id="43" name="Rectangle 42">
            <a:extLst>
              <a:ext uri="{FF2B5EF4-FFF2-40B4-BE49-F238E27FC236}">
                <a16:creationId xmlns:a16="http://schemas.microsoft.com/office/drawing/2014/main" id="{F6CAC1B9-9513-4E54-9678-5D0BB7A7F3F9}"/>
              </a:ext>
            </a:extLst>
          </p:cNvPr>
          <p:cNvSpPr>
            <a:spLocks noChangeArrowheads="1"/>
          </p:cNvSpPr>
          <p:nvPr/>
        </p:nvSpPr>
        <p:spPr bwMode="auto">
          <a:xfrm>
            <a:off x="8706545" y="1363795"/>
            <a:ext cx="1095617"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0070C0"/>
                </a:solidFill>
                <a:latin typeface="Verdana" panose="020B0604030504040204" pitchFamily="34" charset="0"/>
                <a:ea typeface="Verdana" panose="020B0604030504040204" pitchFamily="34" charset="0"/>
                <a:cs typeface="Verdana" panose="020B0604030504040204" pitchFamily="34" charset="0"/>
              </a:rPr>
              <a:t>PV vérification service régulier</a:t>
            </a:r>
          </a:p>
        </p:txBody>
      </p:sp>
      <p:pic>
        <p:nvPicPr>
          <p:cNvPr id="44" name="Image 43">
            <a:extLst>
              <a:ext uri="{FF2B5EF4-FFF2-40B4-BE49-F238E27FC236}">
                <a16:creationId xmlns:a16="http://schemas.microsoft.com/office/drawing/2014/main" id="{D41DB789-6ABA-49CB-8BAE-BE9E6CE43C0B}"/>
              </a:ext>
            </a:extLst>
          </p:cNvPr>
          <p:cNvPicPr>
            <a:picLocks noChangeAspect="1"/>
          </p:cNvPicPr>
          <p:nvPr/>
        </p:nvPicPr>
        <p:blipFill>
          <a:blip r:embed="rId2"/>
          <a:stretch>
            <a:fillRect/>
          </a:stretch>
        </p:blipFill>
        <p:spPr>
          <a:xfrm>
            <a:off x="744249" y="2396241"/>
            <a:ext cx="10061497" cy="4345128"/>
          </a:xfrm>
          <a:prstGeom prst="rect">
            <a:avLst/>
          </a:prstGeom>
        </p:spPr>
      </p:pic>
    </p:spTree>
    <p:extLst>
      <p:ext uri="{BB962C8B-B14F-4D97-AF65-F5344CB8AC3E}">
        <p14:creationId xmlns:p14="http://schemas.microsoft.com/office/powerpoint/2010/main" val="6830651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0D89234-DF0D-4F19-9FB2-4813F996DF81}"/>
              </a:ext>
            </a:extLst>
          </p:cNvPr>
          <p:cNvSpPr>
            <a:spLocks noGrp="1"/>
          </p:cNvSpPr>
          <p:nvPr>
            <p:ph type="title"/>
          </p:nvPr>
        </p:nvSpPr>
        <p:spPr/>
        <p:txBody>
          <a:bodyPr/>
          <a:lstStyle/>
          <a:p>
            <a:r>
              <a:rPr lang="fr-FR"/>
              <a:t>Le dossier d’exploitation</a:t>
            </a:r>
          </a:p>
        </p:txBody>
      </p:sp>
      <p:sp>
        <p:nvSpPr>
          <p:cNvPr id="3" name="Espace réservé du numéro de diapositive 2">
            <a:extLst>
              <a:ext uri="{FF2B5EF4-FFF2-40B4-BE49-F238E27FC236}">
                <a16:creationId xmlns:a16="http://schemas.microsoft.com/office/drawing/2014/main" id="{523A8C59-9CA6-401B-97C4-FF56507B0F9F}"/>
              </a:ext>
            </a:extLst>
          </p:cNvPr>
          <p:cNvSpPr>
            <a:spLocks noGrp="1"/>
          </p:cNvSpPr>
          <p:nvPr>
            <p:ph type="sldNum" sz="quarter" idx="12"/>
          </p:nvPr>
        </p:nvSpPr>
        <p:spPr>
          <a:xfrm>
            <a:off x="11663391" y="6562299"/>
            <a:ext cx="422208" cy="365125"/>
          </a:xfrm>
        </p:spPr>
        <p:txBody>
          <a:bodyPr/>
          <a:lstStyle/>
          <a:p>
            <a:fld id="{33D6E5A2-EC83-451F-A719-9AC1370DD5CF}" type="slidenum">
              <a:rPr lang="fr-FR" smtClean="0"/>
              <a:pPr/>
              <a:t>28</a:t>
            </a:fld>
            <a:endParaRPr kumimoji="0" lang="fr-FR"/>
          </a:p>
        </p:txBody>
      </p:sp>
      <p:sp>
        <p:nvSpPr>
          <p:cNvPr id="4" name="Rectangle 3">
            <a:extLst>
              <a:ext uri="{FF2B5EF4-FFF2-40B4-BE49-F238E27FC236}">
                <a16:creationId xmlns:a16="http://schemas.microsoft.com/office/drawing/2014/main" id="{716DC084-D872-4BCB-AE48-5C713DF133BF}"/>
              </a:ext>
            </a:extLst>
          </p:cNvPr>
          <p:cNvSpPr/>
          <p:nvPr/>
        </p:nvSpPr>
        <p:spPr>
          <a:xfrm>
            <a:off x="794627" y="662835"/>
            <a:ext cx="11115953" cy="1162113"/>
          </a:xfrm>
          <a:prstGeom prst="rect">
            <a:avLst/>
          </a:prstGeom>
        </p:spPr>
        <p:txBody>
          <a:bodyPr wrap="square">
            <a:spAutoFit/>
          </a:bodyPr>
          <a:lstStyle/>
          <a:p>
            <a:pPr>
              <a:lnSpc>
                <a:spcPct val="150000"/>
              </a:lnSpc>
            </a:pPr>
            <a:r>
              <a:rPr lang="fr-FR" sz="1600">
                <a:solidFill>
                  <a:srgbClr val="58595B"/>
                </a:solidFill>
              </a:rPr>
              <a:t>Le dossier d’exploitation est initialisé en début de phase construction et s’enrichit au fur et à mesure de l’avancement du projet dans le cycle de fabrication. Il s’adresse aux responsables de l’exploitation et du support du produit nouvellement installé en production ou ayant fait l’objet d’évolution impactant les modalités de son exploitation. Il comporte les chapitres suivants :</a:t>
            </a:r>
            <a:endParaRPr lang="fr-FR" sz="1600" b="1">
              <a:solidFill>
                <a:srgbClr val="0061A3"/>
              </a:solidFill>
            </a:endParaRPr>
          </a:p>
        </p:txBody>
      </p:sp>
      <p:sp>
        <p:nvSpPr>
          <p:cNvPr id="5" name="Rectangle 4">
            <a:extLst>
              <a:ext uri="{FF2B5EF4-FFF2-40B4-BE49-F238E27FC236}">
                <a16:creationId xmlns:a16="http://schemas.microsoft.com/office/drawing/2014/main" id="{B1A23D1B-AA99-44F9-B95C-2A650F589D10}"/>
              </a:ext>
            </a:extLst>
          </p:cNvPr>
          <p:cNvSpPr/>
          <p:nvPr/>
        </p:nvSpPr>
        <p:spPr>
          <a:xfrm>
            <a:off x="4905837" y="2043799"/>
            <a:ext cx="3181720" cy="1460837"/>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400" kern="0">
                <a:cs typeface="Calibri" panose="020F0502020204030204" pitchFamily="34" charset="0"/>
              </a:rPr>
              <a:t>Descriptif détaillé de chaque traitement en temps différé (batch) : objet, paramétrage, volumétrie, contraintes d’exécution, modalités de reprise en cas d’incident), modalités de planificati</a:t>
            </a:r>
            <a:r>
              <a:rPr lang="fr-FR" sz="1600" kern="0">
                <a:cs typeface="Calibri" panose="020F0502020204030204" pitchFamily="34" charset="0"/>
              </a:rPr>
              <a:t>on, </a:t>
            </a:r>
            <a:r>
              <a:rPr lang="fr-FR" sz="1400" kern="0">
                <a:cs typeface="Calibri" panose="020F0502020204030204" pitchFamily="34" charset="0"/>
              </a:rPr>
              <a:t>entrants/sortants </a:t>
            </a:r>
          </a:p>
        </p:txBody>
      </p:sp>
      <p:sp>
        <p:nvSpPr>
          <p:cNvPr id="6" name="Rectangle 5">
            <a:extLst>
              <a:ext uri="{FF2B5EF4-FFF2-40B4-BE49-F238E27FC236}">
                <a16:creationId xmlns:a16="http://schemas.microsoft.com/office/drawing/2014/main" id="{377FCF29-7845-4397-8DC8-F0EE94BB7CD8}"/>
              </a:ext>
            </a:extLst>
          </p:cNvPr>
          <p:cNvSpPr/>
          <p:nvPr/>
        </p:nvSpPr>
        <p:spPr>
          <a:xfrm>
            <a:off x="8460420" y="2036856"/>
            <a:ext cx="3108188" cy="1458392"/>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b">
              <a:spcBef>
                <a:spcPts val="0"/>
              </a:spcBef>
              <a:spcAft>
                <a:spcPts val="0"/>
              </a:spcAft>
              <a:defRPr/>
            </a:pPr>
            <a:r>
              <a:rPr lang="fr-FR" sz="1400"/>
              <a:t>Interactions, dépendances entre traitements, flux de données (fichiers, …)</a:t>
            </a:r>
          </a:p>
        </p:txBody>
      </p:sp>
      <p:sp>
        <p:nvSpPr>
          <p:cNvPr id="7" name="Rectangle 6">
            <a:extLst>
              <a:ext uri="{FF2B5EF4-FFF2-40B4-BE49-F238E27FC236}">
                <a16:creationId xmlns:a16="http://schemas.microsoft.com/office/drawing/2014/main" id="{60ECEAAC-191E-47E2-B345-4E812AA45CF2}"/>
              </a:ext>
            </a:extLst>
          </p:cNvPr>
          <p:cNvSpPr/>
          <p:nvPr/>
        </p:nvSpPr>
        <p:spPr>
          <a:xfrm>
            <a:off x="4906447" y="3682750"/>
            <a:ext cx="3181109" cy="1411049"/>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400"/>
              <a:t>Modalités de supervision de la production et de l’exploitation, gestion des événements</a:t>
            </a:r>
          </a:p>
        </p:txBody>
      </p:sp>
      <p:sp>
        <p:nvSpPr>
          <p:cNvPr id="10" name="Rectangle 9">
            <a:extLst>
              <a:ext uri="{FF2B5EF4-FFF2-40B4-BE49-F238E27FC236}">
                <a16:creationId xmlns:a16="http://schemas.microsoft.com/office/drawing/2014/main" id="{6CB89AFA-87BC-4028-BEDD-D6FCB2101A84}"/>
              </a:ext>
            </a:extLst>
          </p:cNvPr>
          <p:cNvSpPr/>
          <p:nvPr/>
        </p:nvSpPr>
        <p:spPr>
          <a:xfrm>
            <a:off x="823979" y="5358695"/>
            <a:ext cx="3570468" cy="1326709"/>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a:defRPr/>
            </a:pPr>
            <a:r>
              <a:rPr lang="fr-FR" sz="1400"/>
              <a:t>Modalités d’intégration des sollicitations ( demandes d’intervention, demandes de planification, …) dans le catalogue de services utilisateurs (ITSM)</a:t>
            </a:r>
          </a:p>
        </p:txBody>
      </p:sp>
      <p:sp>
        <p:nvSpPr>
          <p:cNvPr id="11" name="Rectangle 10">
            <a:extLst>
              <a:ext uri="{FF2B5EF4-FFF2-40B4-BE49-F238E27FC236}">
                <a16:creationId xmlns:a16="http://schemas.microsoft.com/office/drawing/2014/main" id="{78A75297-2C39-460D-8339-A96B0C3CBCF3}"/>
              </a:ext>
            </a:extLst>
          </p:cNvPr>
          <p:cNvSpPr/>
          <p:nvPr/>
        </p:nvSpPr>
        <p:spPr>
          <a:xfrm>
            <a:off x="8460418" y="3701247"/>
            <a:ext cx="3108188" cy="1392552"/>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a:defRPr/>
            </a:pPr>
            <a:r>
              <a:rPr lang="fr-FR" sz="1400"/>
              <a:t>Modalités de traitement des incidents, fiches de résolution d’incidents d’exploitation (API ACE, ELK, code erreurs)</a:t>
            </a:r>
          </a:p>
          <a:p>
            <a:pPr algn="ctr">
              <a:defRPr/>
            </a:pPr>
            <a:r>
              <a:rPr lang="fr-FR" sz="1400"/>
              <a:t> </a:t>
            </a:r>
          </a:p>
        </p:txBody>
      </p:sp>
      <p:sp>
        <p:nvSpPr>
          <p:cNvPr id="15" name="Rectangle 14">
            <a:extLst>
              <a:ext uri="{FF2B5EF4-FFF2-40B4-BE49-F238E27FC236}">
                <a16:creationId xmlns:a16="http://schemas.microsoft.com/office/drawing/2014/main" id="{C10CD12F-6FF9-4D6D-AF8F-47DC53987DFC}"/>
              </a:ext>
            </a:extLst>
          </p:cNvPr>
          <p:cNvSpPr/>
          <p:nvPr/>
        </p:nvSpPr>
        <p:spPr>
          <a:xfrm>
            <a:off x="823979" y="2043799"/>
            <a:ext cx="3570468" cy="1458392"/>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b"/>
            <a:r>
              <a:rPr lang="fr-FR" sz="1400"/>
              <a:t>Schéma de production technico-fonctionnel, ordonnancement global des traitements</a:t>
            </a:r>
            <a:endParaRPr lang="fr-FR" sz="1400">
              <a:solidFill>
                <a:srgbClr val="000000"/>
              </a:solidFill>
              <a:latin typeface="Calibri" panose="020F0502020204030204" pitchFamily="34" charset="0"/>
            </a:endParaRPr>
          </a:p>
        </p:txBody>
      </p:sp>
      <p:sp>
        <p:nvSpPr>
          <p:cNvPr id="14" name="Rectangle 13">
            <a:extLst>
              <a:ext uri="{FF2B5EF4-FFF2-40B4-BE49-F238E27FC236}">
                <a16:creationId xmlns:a16="http://schemas.microsoft.com/office/drawing/2014/main" id="{DA0825B6-F715-4CD2-A15E-2F3535319DB4}"/>
              </a:ext>
            </a:extLst>
          </p:cNvPr>
          <p:cNvSpPr/>
          <p:nvPr/>
        </p:nvSpPr>
        <p:spPr>
          <a:xfrm>
            <a:off x="823979" y="3635407"/>
            <a:ext cx="3570468" cy="1458392"/>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b"/>
            <a:r>
              <a:rPr lang="fr-FR" sz="1400"/>
              <a:t>Description et conformité du plan de sauvegardes (données – environnement – restauration – rétention - purges)</a:t>
            </a:r>
          </a:p>
        </p:txBody>
      </p:sp>
      <p:sp>
        <p:nvSpPr>
          <p:cNvPr id="20" name="Rectangle 19">
            <a:extLst>
              <a:ext uri="{FF2B5EF4-FFF2-40B4-BE49-F238E27FC236}">
                <a16:creationId xmlns:a16="http://schemas.microsoft.com/office/drawing/2014/main" id="{BFF61837-09D7-4D2B-82BE-5ECFFB8DD883}"/>
              </a:ext>
            </a:extLst>
          </p:cNvPr>
          <p:cNvSpPr/>
          <p:nvPr/>
        </p:nvSpPr>
        <p:spPr>
          <a:xfrm>
            <a:off x="4906447" y="5350887"/>
            <a:ext cx="3181109" cy="1334517"/>
          </a:xfrm>
          <a:prstGeom prst="rect">
            <a:avLst/>
          </a:prstGeom>
          <a:solidFill>
            <a:schemeClr val="bg2">
              <a:lumMod val="75000"/>
              <a:alpha val="34000"/>
            </a:schemeClr>
          </a:solidFill>
          <a:ln w="3175" cap="flat" cmpd="sng" algn="ctr">
            <a:solidFill>
              <a:srgbClr val="002266"/>
            </a:solidFill>
            <a:prstDash val="solid"/>
          </a:ln>
          <a:effectLst/>
        </p:spPr>
        <p:txBody>
          <a:bodyPr lIns="0" tIns="36000" rIns="0" bIns="0" anchor="ctr"/>
          <a:lstStyle/>
          <a:p>
            <a:pPr algn="ctr" fontAlgn="auto">
              <a:spcBef>
                <a:spcPts val="0"/>
              </a:spcBef>
              <a:spcAft>
                <a:spcPts val="0"/>
              </a:spcAft>
              <a:defRPr/>
            </a:pPr>
            <a:r>
              <a:rPr lang="fr-FR" sz="1400"/>
              <a:t>Spécificités liées au recours à des services externes : outils, modalités organisationnelles (RACI)</a:t>
            </a:r>
          </a:p>
        </p:txBody>
      </p:sp>
    </p:spTree>
    <p:extLst>
      <p:ext uri="{BB962C8B-B14F-4D97-AF65-F5344CB8AC3E}">
        <p14:creationId xmlns:p14="http://schemas.microsoft.com/office/powerpoint/2010/main" val="24230564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6417F2C-FE64-481B-AFFE-C427EE427489}"/>
              </a:ext>
            </a:extLst>
          </p:cNvPr>
          <p:cNvSpPr/>
          <p:nvPr/>
        </p:nvSpPr>
        <p:spPr>
          <a:xfrm>
            <a:off x="596625" y="1491499"/>
            <a:ext cx="11653274" cy="3891722"/>
          </a:xfrm>
          <a:prstGeom prst="rect">
            <a:avLst/>
          </a:prstGeom>
          <a:solidFill>
            <a:schemeClr val="bg1">
              <a:lumMod val="95000"/>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400" b="0" i="0" u="none" strike="noStrike" kern="1200" cap="none" spc="0" normalizeH="0" baseline="0" noProof="0">
              <a:ln>
                <a:noFill/>
              </a:ln>
              <a:solidFill>
                <a:prstClr val="black"/>
              </a:solidFill>
              <a:effectLst/>
              <a:uLnTx/>
              <a:uFillTx/>
              <a:latin typeface="Calibri"/>
              <a:ea typeface="+mn-ea"/>
              <a:cs typeface="+mn-cs"/>
            </a:endParaRPr>
          </a:p>
        </p:txBody>
      </p:sp>
      <p:sp>
        <p:nvSpPr>
          <p:cNvPr id="173" name="Espace réservé du numéro de diapositive 3">
            <a:extLst>
              <a:ext uri="{FF2B5EF4-FFF2-40B4-BE49-F238E27FC236}">
                <a16:creationId xmlns:a16="http://schemas.microsoft.com/office/drawing/2014/main" id="{9823F35A-5963-45C9-9587-A07D3CEB783B}"/>
              </a:ext>
            </a:extLst>
          </p:cNvPr>
          <p:cNvSpPr>
            <a:spLocks noGrp="1"/>
          </p:cNvSpPr>
          <p:nvPr>
            <p:ph type="sldNum" sz="quarter" idx="12"/>
          </p:nvPr>
        </p:nvSpPr>
        <p:spPr>
          <a:xfrm>
            <a:off x="11727459" y="6462188"/>
            <a:ext cx="422208"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D6E5A2-EC83-451F-A719-9AC1370DD5CF}"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25" name="Rectangle : coins arrondis 224">
            <a:extLst>
              <a:ext uri="{FF2B5EF4-FFF2-40B4-BE49-F238E27FC236}">
                <a16:creationId xmlns:a16="http://schemas.microsoft.com/office/drawing/2014/main" id="{F194D3B9-A90F-4C1E-90C7-5961952A92C1}"/>
              </a:ext>
            </a:extLst>
          </p:cNvPr>
          <p:cNvSpPr/>
          <p:nvPr/>
        </p:nvSpPr>
        <p:spPr>
          <a:xfrm>
            <a:off x="2311823" y="6215570"/>
            <a:ext cx="864645" cy="374568"/>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prstClr val="black"/>
                </a:solidFill>
                <a:effectLst/>
                <a:uLnTx/>
                <a:uFillTx/>
                <a:latin typeface="Calibri"/>
                <a:ea typeface="+mn-ea"/>
                <a:cs typeface="+mn-cs"/>
              </a:rPr>
              <a:t>Tests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prstClr val="black"/>
                </a:solidFill>
                <a:effectLst/>
                <a:uLnTx/>
                <a:uFillTx/>
                <a:latin typeface="Calibri"/>
                <a:ea typeface="+mn-ea"/>
                <a:cs typeface="+mn-cs"/>
              </a:rPr>
              <a:t>Unitaires</a:t>
            </a:r>
          </a:p>
        </p:txBody>
      </p:sp>
      <p:sp>
        <p:nvSpPr>
          <p:cNvPr id="226" name="Rectangle : coins arrondis 225">
            <a:extLst>
              <a:ext uri="{FF2B5EF4-FFF2-40B4-BE49-F238E27FC236}">
                <a16:creationId xmlns:a16="http://schemas.microsoft.com/office/drawing/2014/main" id="{79097249-E643-484C-A6CC-F2A24E5C7CA9}"/>
              </a:ext>
            </a:extLst>
          </p:cNvPr>
          <p:cNvSpPr/>
          <p:nvPr/>
        </p:nvSpPr>
        <p:spPr>
          <a:xfrm>
            <a:off x="3252616" y="6215564"/>
            <a:ext cx="914213" cy="374574"/>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prstClr val="black"/>
                </a:solidFill>
                <a:effectLst/>
                <a:uLnTx/>
                <a:uFillTx/>
                <a:latin typeface="Calibri"/>
                <a:ea typeface="+mn-ea"/>
                <a:cs typeface="+mn-cs"/>
              </a:rPr>
              <a:t>Tests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prstClr val="black"/>
                </a:solidFill>
                <a:effectLst/>
                <a:uLnTx/>
                <a:uFillTx/>
                <a:latin typeface="Calibri"/>
                <a:ea typeface="+mn-ea"/>
                <a:cs typeface="+mn-cs"/>
              </a:rPr>
              <a:t>fonctionnels</a:t>
            </a:r>
          </a:p>
        </p:txBody>
      </p:sp>
      <p:sp>
        <p:nvSpPr>
          <p:cNvPr id="227" name="Rectangle : coins arrondis 226">
            <a:extLst>
              <a:ext uri="{FF2B5EF4-FFF2-40B4-BE49-F238E27FC236}">
                <a16:creationId xmlns:a16="http://schemas.microsoft.com/office/drawing/2014/main" id="{DC51DF67-F8F4-4F3B-8EDE-6001E4EAC8EF}"/>
              </a:ext>
            </a:extLst>
          </p:cNvPr>
          <p:cNvSpPr/>
          <p:nvPr/>
        </p:nvSpPr>
        <p:spPr>
          <a:xfrm>
            <a:off x="4249457" y="6244018"/>
            <a:ext cx="1152000" cy="288000"/>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prstClr val="black"/>
                </a:solidFill>
                <a:effectLst/>
                <a:uLnTx/>
                <a:uFillTx/>
                <a:latin typeface="Calibri"/>
                <a:ea typeface="+mn-ea"/>
                <a:cs typeface="+mn-cs"/>
              </a:rPr>
              <a:t>Tests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prstClr val="black"/>
                </a:solidFill>
                <a:effectLst/>
                <a:uLnTx/>
                <a:uFillTx/>
                <a:latin typeface="Calibri"/>
                <a:ea typeface="+mn-ea"/>
                <a:cs typeface="+mn-cs"/>
              </a:rPr>
              <a:t>Assemblage </a:t>
            </a:r>
            <a:r>
              <a:rPr kumimoji="0" lang="fr-FR" sz="800" b="1" i="0" u="none" strike="noStrike" kern="0" cap="none" spc="0" normalizeH="0" baseline="0" noProof="0">
                <a:ln>
                  <a:noFill/>
                </a:ln>
                <a:solidFill>
                  <a:prstClr val="black"/>
                </a:solidFill>
                <a:effectLst/>
                <a:uLnTx/>
                <a:uFillTx/>
                <a:latin typeface="Calibri"/>
                <a:ea typeface="+mn-ea"/>
                <a:cs typeface="+mn-cs"/>
              </a:rPr>
              <a:t>(*)</a:t>
            </a:r>
            <a:endParaRPr kumimoji="0" lang="fr-FR" sz="1000" b="1" i="0" u="none" strike="noStrike" kern="0" cap="none" spc="0" normalizeH="0" baseline="0" noProof="0">
              <a:ln>
                <a:noFill/>
              </a:ln>
              <a:solidFill>
                <a:prstClr val="black"/>
              </a:solidFill>
              <a:effectLst/>
              <a:uLnTx/>
              <a:uFillTx/>
              <a:latin typeface="Calibri"/>
              <a:ea typeface="+mn-ea"/>
              <a:cs typeface="+mn-cs"/>
            </a:endParaRPr>
          </a:p>
        </p:txBody>
      </p:sp>
      <p:sp>
        <p:nvSpPr>
          <p:cNvPr id="228" name="Rectangle : coins arrondis 227">
            <a:extLst>
              <a:ext uri="{FF2B5EF4-FFF2-40B4-BE49-F238E27FC236}">
                <a16:creationId xmlns:a16="http://schemas.microsoft.com/office/drawing/2014/main" id="{5D484C8E-5268-4A27-B420-1F08C26EAB75}"/>
              </a:ext>
            </a:extLst>
          </p:cNvPr>
          <p:cNvSpPr/>
          <p:nvPr/>
        </p:nvSpPr>
        <p:spPr>
          <a:xfrm>
            <a:off x="6681531" y="6249891"/>
            <a:ext cx="1086334" cy="292456"/>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prstClr val="black"/>
                </a:solidFill>
                <a:effectLst/>
                <a:uLnTx/>
                <a:uFillTx/>
                <a:latin typeface="Calibri"/>
                <a:ea typeface="+mn-ea"/>
                <a:cs typeface="+mn-cs"/>
              </a:rPr>
              <a:t>Tests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prstClr val="black"/>
                </a:solidFill>
                <a:effectLst/>
                <a:uLnTx/>
                <a:uFillTx/>
                <a:latin typeface="Calibri"/>
                <a:ea typeface="+mn-ea"/>
                <a:cs typeface="+mn-cs"/>
              </a:rPr>
              <a:t>d’Intégration </a:t>
            </a:r>
            <a:r>
              <a:rPr kumimoji="0" lang="fr-FR" sz="700" b="1" i="0" u="none" strike="noStrike" kern="0" cap="none" spc="0" normalizeH="0" baseline="0" noProof="0">
                <a:ln>
                  <a:noFill/>
                </a:ln>
                <a:solidFill>
                  <a:prstClr val="black"/>
                </a:solidFill>
                <a:effectLst/>
                <a:uLnTx/>
                <a:uFillTx/>
                <a:latin typeface="Calibri"/>
                <a:ea typeface="+mn-ea"/>
                <a:cs typeface="+mn-cs"/>
              </a:rPr>
              <a:t>(**)</a:t>
            </a:r>
            <a:endParaRPr kumimoji="0" lang="fr-FR" sz="900" b="1" i="0" u="none" strike="noStrike" kern="0" cap="none" spc="0" normalizeH="0" baseline="0" noProof="0">
              <a:ln>
                <a:noFill/>
              </a:ln>
              <a:solidFill>
                <a:prstClr val="black"/>
              </a:solidFill>
              <a:effectLst/>
              <a:uLnTx/>
              <a:uFillTx/>
              <a:latin typeface="Calibri"/>
              <a:ea typeface="+mn-ea"/>
              <a:cs typeface="+mn-cs"/>
            </a:endParaRPr>
          </a:p>
        </p:txBody>
      </p:sp>
      <p:sp>
        <p:nvSpPr>
          <p:cNvPr id="230" name="Rectangle : coins arrondis 229">
            <a:extLst>
              <a:ext uri="{FF2B5EF4-FFF2-40B4-BE49-F238E27FC236}">
                <a16:creationId xmlns:a16="http://schemas.microsoft.com/office/drawing/2014/main" id="{C013287B-E997-468F-B54A-1B4C5024184E}"/>
              </a:ext>
            </a:extLst>
          </p:cNvPr>
          <p:cNvSpPr/>
          <p:nvPr/>
        </p:nvSpPr>
        <p:spPr>
          <a:xfrm>
            <a:off x="7815674" y="6249173"/>
            <a:ext cx="1042859" cy="293174"/>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err="1">
                <a:ln>
                  <a:noFill/>
                </a:ln>
                <a:solidFill>
                  <a:prstClr val="black"/>
                </a:solidFill>
                <a:effectLst/>
                <a:uLnTx/>
                <a:uFillTx/>
                <a:latin typeface="Calibri"/>
                <a:ea typeface="+mn-ea"/>
                <a:cs typeface="+mn-cs"/>
              </a:rPr>
              <a:t>Tesst</a:t>
            </a:r>
            <a:r>
              <a:rPr kumimoji="0" lang="fr-FR" sz="900" b="1" i="0" u="none" strike="noStrike" kern="0" cap="none" spc="0" normalizeH="0" baseline="0" noProof="0">
                <a:ln>
                  <a:noFill/>
                </a:ln>
                <a:solidFill>
                  <a:prstClr val="black"/>
                </a:solidFill>
                <a:effectLst/>
                <a:uLnTx/>
                <a:uFillTx/>
                <a:latin typeface="Calibri"/>
                <a:ea typeface="+mn-ea"/>
                <a:cs typeface="+mn-cs"/>
              </a:rPr>
              <a:t> validation </a:t>
            </a:r>
            <a:r>
              <a:rPr lang="fr-FR" sz="800" b="1" kern="0">
                <a:solidFill>
                  <a:prstClr val="black"/>
                </a:solidFill>
              </a:rPr>
              <a:t>(**)</a:t>
            </a:r>
            <a:r>
              <a:rPr kumimoji="0" lang="fr-FR" sz="900" b="1" i="0" u="none" strike="noStrike" kern="0" cap="none" spc="0" normalizeH="0" baseline="0" noProof="0">
                <a:ln>
                  <a:noFill/>
                </a:ln>
                <a:solidFill>
                  <a:prstClr val="black"/>
                </a:solidFill>
                <a:effectLst/>
                <a:uLnTx/>
                <a:uFillTx/>
                <a:latin typeface="Calibri"/>
                <a:ea typeface="+mn-ea"/>
                <a:cs typeface="+mn-cs"/>
              </a:rPr>
              <a:t> </a:t>
            </a:r>
          </a:p>
        </p:txBody>
      </p:sp>
      <p:sp>
        <p:nvSpPr>
          <p:cNvPr id="231" name="Rectangle : coins arrondis 230">
            <a:extLst>
              <a:ext uri="{FF2B5EF4-FFF2-40B4-BE49-F238E27FC236}">
                <a16:creationId xmlns:a16="http://schemas.microsoft.com/office/drawing/2014/main" id="{FF33E3AC-5280-4169-A20B-BE5953ED0CCB}"/>
              </a:ext>
            </a:extLst>
          </p:cNvPr>
          <p:cNvSpPr/>
          <p:nvPr/>
        </p:nvSpPr>
        <p:spPr>
          <a:xfrm>
            <a:off x="8902605" y="6246764"/>
            <a:ext cx="937696" cy="295582"/>
          </a:xfrm>
          <a:prstGeom prst="roundRect">
            <a:avLst/>
          </a:prstGeom>
          <a:solidFill>
            <a:srgbClr val="95B3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prstClr val="black"/>
                </a:solidFill>
                <a:effectLst/>
                <a:uLnTx/>
                <a:uFillTx/>
                <a:latin typeface="Calibri"/>
                <a:ea typeface="+mn-ea"/>
                <a:cs typeface="+mn-cs"/>
              </a:rPr>
              <a:t>Recette </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900" b="1" kern="0">
                <a:solidFill>
                  <a:prstClr val="black"/>
                </a:solidFill>
                <a:latin typeface="Calibri"/>
              </a:rPr>
              <a:t>M</a:t>
            </a:r>
            <a:r>
              <a:rPr kumimoji="0" lang="fr-FR" sz="900" b="1" i="0" u="none" strike="noStrike" kern="0" cap="none" spc="0" normalizeH="0" baseline="0" noProof="0">
                <a:ln>
                  <a:noFill/>
                </a:ln>
                <a:solidFill>
                  <a:prstClr val="black"/>
                </a:solidFill>
                <a:effectLst/>
                <a:uLnTx/>
                <a:uFillTx/>
                <a:latin typeface="Calibri"/>
                <a:ea typeface="+mn-ea"/>
                <a:cs typeface="+mn-cs"/>
              </a:rPr>
              <a:t>étier</a:t>
            </a:r>
          </a:p>
        </p:txBody>
      </p:sp>
      <p:sp>
        <p:nvSpPr>
          <p:cNvPr id="174" name="Rectangle 173">
            <a:extLst>
              <a:ext uri="{FF2B5EF4-FFF2-40B4-BE49-F238E27FC236}">
                <a16:creationId xmlns:a16="http://schemas.microsoft.com/office/drawing/2014/main" id="{A89A86E6-86E2-46AD-AFEE-B11BD7BC1F05}"/>
              </a:ext>
            </a:extLst>
          </p:cNvPr>
          <p:cNvSpPr/>
          <p:nvPr/>
        </p:nvSpPr>
        <p:spPr>
          <a:xfrm>
            <a:off x="534084" y="911046"/>
            <a:ext cx="8465959" cy="258398"/>
          </a:xfrm>
          <a:prstGeom prst="rect">
            <a:avLst/>
          </a:prstGeom>
          <a:solidFill>
            <a:srgbClr val="92D050"/>
          </a:solidFill>
          <a:ln w="3175" cap="flat" cmpd="sng" algn="ctr">
            <a:noFill/>
            <a:prstDash val="solid"/>
          </a:ln>
          <a:effectLst/>
        </p:spPr>
        <p:txBody>
          <a:bodyPr lIns="95782" tIns="36000" rIns="95782" bIns="47891"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a:ln>
                  <a:noFill/>
                </a:ln>
                <a:solidFill>
                  <a:prstClr val="white"/>
                </a:solidFill>
                <a:effectLst/>
                <a:uLnTx/>
                <a:uFillTx/>
                <a:latin typeface="Calibri"/>
                <a:ea typeface="+mn-ea"/>
                <a:cs typeface="+mn-cs"/>
              </a:rPr>
              <a:t>Construction</a:t>
            </a:r>
          </a:p>
        </p:txBody>
      </p:sp>
      <p:graphicFrame>
        <p:nvGraphicFramePr>
          <p:cNvPr id="178" name="Diagramme 177">
            <a:extLst>
              <a:ext uri="{FF2B5EF4-FFF2-40B4-BE49-F238E27FC236}">
                <a16:creationId xmlns:a16="http://schemas.microsoft.com/office/drawing/2014/main" id="{B5A2311B-9454-4E16-B184-E868E6DFE744}"/>
              </a:ext>
            </a:extLst>
          </p:cNvPr>
          <p:cNvGraphicFramePr/>
          <p:nvPr/>
        </p:nvGraphicFramePr>
        <p:xfrm>
          <a:off x="530237" y="1189017"/>
          <a:ext cx="8465959" cy="2486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9" name="Ellipse 178">
            <a:extLst>
              <a:ext uri="{FF2B5EF4-FFF2-40B4-BE49-F238E27FC236}">
                <a16:creationId xmlns:a16="http://schemas.microsoft.com/office/drawing/2014/main" id="{71B29571-5D34-4E16-AA5D-F02842F28F59}"/>
              </a:ext>
            </a:extLst>
          </p:cNvPr>
          <p:cNvSpPr/>
          <p:nvPr/>
        </p:nvSpPr>
        <p:spPr>
          <a:xfrm>
            <a:off x="604784" y="799210"/>
            <a:ext cx="245885" cy="245885"/>
          </a:xfrm>
          <a:prstGeom prst="ellipse">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20000"/>
              </a:spcBef>
              <a:spcAft>
                <a:spcPts val="0"/>
              </a:spcAft>
              <a:buClr>
                <a:srgbClr val="1F497D"/>
              </a:buClr>
              <a:buSzTx/>
              <a:buFontTx/>
              <a:buNone/>
              <a:tabLst/>
              <a:defRPr/>
            </a:pPr>
            <a:r>
              <a:rPr kumimoji="0" lang="fr-FR" sz="1400" b="1" i="0" u="none" strike="noStrike" kern="1200" cap="none" spc="0" normalizeH="0" baseline="0" noProof="0">
                <a:ln>
                  <a:noFill/>
                </a:ln>
                <a:solidFill>
                  <a:prstClr val="white"/>
                </a:solidFill>
                <a:effectLst/>
                <a:uLnTx/>
                <a:uFillTx/>
                <a:latin typeface="Calibri"/>
                <a:ea typeface="+mn-ea"/>
                <a:cs typeface="+mn-cs"/>
              </a:rPr>
              <a:t>2</a:t>
            </a:r>
          </a:p>
        </p:txBody>
      </p:sp>
      <p:sp>
        <p:nvSpPr>
          <p:cNvPr id="180" name="Rectangle 179">
            <a:extLst>
              <a:ext uri="{FF2B5EF4-FFF2-40B4-BE49-F238E27FC236}">
                <a16:creationId xmlns:a16="http://schemas.microsoft.com/office/drawing/2014/main" id="{1CE2C388-165C-4655-B0C4-0363FCAFC114}"/>
              </a:ext>
            </a:extLst>
          </p:cNvPr>
          <p:cNvSpPr/>
          <p:nvPr/>
        </p:nvSpPr>
        <p:spPr>
          <a:xfrm>
            <a:off x="9182911" y="915751"/>
            <a:ext cx="1311805" cy="253693"/>
          </a:xfrm>
          <a:prstGeom prst="rect">
            <a:avLst/>
          </a:prstGeom>
          <a:solidFill>
            <a:srgbClr val="376092"/>
          </a:solidFill>
          <a:ln w="3175" cap="flat" cmpd="sng" algn="ctr">
            <a:noFill/>
            <a:prstDash val="solid"/>
          </a:ln>
          <a:effectLst/>
        </p:spPr>
        <p:txBody>
          <a:bodyPr lIns="95782" tIns="36000" rIns="95782" bIns="47891"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a:ln>
                  <a:noFill/>
                </a:ln>
                <a:solidFill>
                  <a:prstClr val="white"/>
                </a:solidFill>
                <a:effectLst/>
                <a:uLnTx/>
                <a:uFillTx/>
                <a:latin typeface="Calibri"/>
                <a:ea typeface="+mn-ea"/>
                <a:cs typeface="+mn-cs"/>
              </a:rPr>
              <a:t>Mise en œuvre</a:t>
            </a:r>
            <a:endParaRPr kumimoji="0" lang="fr-FR" sz="1800" b="1" i="0" u="none" strike="noStrike" kern="0" cap="none" spc="0" normalizeH="0" baseline="0" noProof="0">
              <a:ln>
                <a:noFill/>
              </a:ln>
              <a:solidFill>
                <a:prstClr val="white"/>
              </a:solidFill>
              <a:effectLst/>
              <a:uLnTx/>
              <a:uFillTx/>
              <a:latin typeface="Calibri"/>
              <a:ea typeface="+mn-ea"/>
              <a:cs typeface="+mn-cs"/>
            </a:endParaRPr>
          </a:p>
        </p:txBody>
      </p:sp>
      <p:sp>
        <p:nvSpPr>
          <p:cNvPr id="320" name="Ellipse 319">
            <a:extLst>
              <a:ext uri="{FF2B5EF4-FFF2-40B4-BE49-F238E27FC236}">
                <a16:creationId xmlns:a16="http://schemas.microsoft.com/office/drawing/2014/main" id="{43EBCDE2-0196-4E8A-B463-9FE73A6C4EA2}"/>
              </a:ext>
            </a:extLst>
          </p:cNvPr>
          <p:cNvSpPr/>
          <p:nvPr/>
        </p:nvSpPr>
        <p:spPr>
          <a:xfrm>
            <a:off x="9056294" y="762508"/>
            <a:ext cx="245885" cy="245885"/>
          </a:xfrm>
          <a:prstGeom prst="ellipse">
            <a:avLst/>
          </a:prstGeom>
          <a:solidFill>
            <a:srgbClr val="37609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20000"/>
              </a:spcBef>
              <a:spcAft>
                <a:spcPts val="0"/>
              </a:spcAft>
              <a:buClr>
                <a:srgbClr val="1F497D"/>
              </a:buClr>
              <a:buSzTx/>
              <a:buFontTx/>
              <a:buNone/>
              <a:tabLst/>
              <a:defRPr/>
            </a:pPr>
            <a:r>
              <a:rPr kumimoji="0" lang="fr-FR" sz="1400" b="1" i="0" u="none" strike="noStrike" kern="1200" cap="none" spc="0" normalizeH="0" baseline="0" noProof="0">
                <a:ln>
                  <a:noFill/>
                </a:ln>
                <a:solidFill>
                  <a:prstClr val="white"/>
                </a:solidFill>
                <a:effectLst/>
                <a:uLnTx/>
                <a:uFillTx/>
                <a:latin typeface="Calibri"/>
                <a:ea typeface="+mn-ea"/>
                <a:cs typeface="+mn-cs"/>
              </a:rPr>
              <a:t>3</a:t>
            </a:r>
          </a:p>
        </p:txBody>
      </p:sp>
      <p:grpSp>
        <p:nvGrpSpPr>
          <p:cNvPr id="321" name="Groupe 320">
            <a:extLst>
              <a:ext uri="{FF2B5EF4-FFF2-40B4-BE49-F238E27FC236}">
                <a16:creationId xmlns:a16="http://schemas.microsoft.com/office/drawing/2014/main" id="{3B2D8C6B-CA89-44DE-B693-D22E4DF3C0E4}"/>
              </a:ext>
            </a:extLst>
          </p:cNvPr>
          <p:cNvGrpSpPr/>
          <p:nvPr/>
        </p:nvGrpSpPr>
        <p:grpSpPr>
          <a:xfrm>
            <a:off x="9153606" y="1185413"/>
            <a:ext cx="1341110" cy="274547"/>
            <a:chOff x="0" y="0"/>
            <a:chExt cx="1202813" cy="274547"/>
          </a:xfrm>
        </p:grpSpPr>
        <p:sp>
          <p:nvSpPr>
            <p:cNvPr id="322" name="Flèche : chevron 321">
              <a:extLst>
                <a:ext uri="{FF2B5EF4-FFF2-40B4-BE49-F238E27FC236}">
                  <a16:creationId xmlns:a16="http://schemas.microsoft.com/office/drawing/2014/main" id="{EA867BE0-A3BC-4B89-87B5-329210478448}"/>
                </a:ext>
              </a:extLst>
            </p:cNvPr>
            <p:cNvSpPr/>
            <p:nvPr/>
          </p:nvSpPr>
          <p:spPr>
            <a:xfrm>
              <a:off x="0" y="0"/>
              <a:ext cx="1202813" cy="274547"/>
            </a:xfrm>
            <a:prstGeom prst="chevron">
              <a:avLst/>
            </a:prstGeom>
            <a:solidFill>
              <a:srgbClr val="37609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23" name="Flèche : chevron 4">
              <a:extLst>
                <a:ext uri="{FF2B5EF4-FFF2-40B4-BE49-F238E27FC236}">
                  <a16:creationId xmlns:a16="http://schemas.microsoft.com/office/drawing/2014/main" id="{2F6A3605-41A6-49C2-BCCA-6624399F5046}"/>
                </a:ext>
              </a:extLst>
            </p:cNvPr>
            <p:cNvSpPr txBox="1"/>
            <p:nvPr/>
          </p:nvSpPr>
          <p:spPr>
            <a:xfrm>
              <a:off x="137274" y="0"/>
              <a:ext cx="928266" cy="2745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006" tIns="16002" rIns="16002" bIns="16002" numCol="1" spcCol="1270" anchor="ctr" anchorCtr="0">
              <a:noAutofit/>
            </a:bodyPr>
            <a:lstStyle/>
            <a:p>
              <a:pPr marL="0" marR="0" lvl="0" indent="0" algn="ctr" defTabSz="533400" rtl="0" eaLnBrk="1" fontAlgn="auto" latinLnBrk="0" hangingPunct="1">
                <a:lnSpc>
                  <a:spcPct val="90000"/>
                </a:lnSpc>
                <a:spcBef>
                  <a:spcPct val="0"/>
                </a:spcBef>
                <a:spcAft>
                  <a:spcPct val="35000"/>
                </a:spcAft>
                <a:buClrTx/>
                <a:buSzTx/>
                <a:buFontTx/>
                <a:buNone/>
                <a:tabLst/>
                <a:defRPr/>
              </a:pPr>
              <a:r>
                <a:rPr kumimoji="0" lang="fr-FR" sz="1050" b="1" i="0" u="none" strike="noStrike" kern="1200" cap="none" spc="0" normalizeH="0" baseline="0" noProof="0">
                  <a:ln>
                    <a:noFill/>
                  </a:ln>
                  <a:solidFill>
                    <a:prstClr val="white"/>
                  </a:solidFill>
                  <a:effectLst/>
                  <a:uLnTx/>
                  <a:uFillTx/>
                  <a:latin typeface="Calibri"/>
                  <a:ea typeface="+mn-ea"/>
                  <a:cs typeface="+mn-cs"/>
                </a:rPr>
                <a:t>Recette</a:t>
              </a:r>
              <a:endParaRPr kumimoji="0" lang="fr-FR" sz="1200" b="1" i="0" u="none" strike="noStrike" kern="1200" cap="none" spc="0" normalizeH="0" baseline="0" noProof="0">
                <a:ln>
                  <a:noFill/>
                </a:ln>
                <a:solidFill>
                  <a:prstClr val="white"/>
                </a:solidFill>
                <a:effectLst/>
                <a:uLnTx/>
                <a:uFillTx/>
                <a:latin typeface="Calibri"/>
                <a:ea typeface="+mn-ea"/>
                <a:cs typeface="+mn-cs"/>
              </a:endParaRPr>
            </a:p>
          </p:txBody>
        </p:sp>
      </p:grpSp>
      <p:pic>
        <p:nvPicPr>
          <p:cNvPr id="17" name="Picture 16">
            <a:extLst>
              <a:ext uri="{FF2B5EF4-FFF2-40B4-BE49-F238E27FC236}">
                <a16:creationId xmlns:a16="http://schemas.microsoft.com/office/drawing/2014/main" id="{953BBD60-4552-4ED6-BF3E-D0A4F04BF5C7}"/>
              </a:ext>
            </a:extLst>
          </p:cNvPr>
          <p:cNvPicPr>
            <a:picLocks noChangeAspect="1"/>
          </p:cNvPicPr>
          <p:nvPr/>
        </p:nvPicPr>
        <p:blipFill>
          <a:blip r:embed="rId8"/>
          <a:stretch>
            <a:fillRect/>
          </a:stretch>
        </p:blipFill>
        <p:spPr>
          <a:xfrm>
            <a:off x="2820861" y="5436658"/>
            <a:ext cx="753914" cy="753912"/>
          </a:xfrm>
          <a:prstGeom prst="rect">
            <a:avLst/>
          </a:prstGeom>
        </p:spPr>
      </p:pic>
      <p:pic>
        <p:nvPicPr>
          <p:cNvPr id="20" name="Picture 19">
            <a:extLst>
              <a:ext uri="{FF2B5EF4-FFF2-40B4-BE49-F238E27FC236}">
                <a16:creationId xmlns:a16="http://schemas.microsoft.com/office/drawing/2014/main" id="{F7D63325-2AAF-4957-B1B6-BCD3EF3726A1}"/>
              </a:ext>
            </a:extLst>
          </p:cNvPr>
          <p:cNvPicPr>
            <a:picLocks noChangeAspect="1"/>
          </p:cNvPicPr>
          <p:nvPr/>
        </p:nvPicPr>
        <p:blipFill>
          <a:blip r:embed="rId9"/>
          <a:stretch>
            <a:fillRect/>
          </a:stretch>
        </p:blipFill>
        <p:spPr>
          <a:xfrm>
            <a:off x="4273768" y="5411694"/>
            <a:ext cx="793362" cy="753912"/>
          </a:xfrm>
          <a:prstGeom prst="rect">
            <a:avLst/>
          </a:prstGeom>
        </p:spPr>
      </p:pic>
      <p:sp>
        <p:nvSpPr>
          <p:cNvPr id="205" name="Titre 1">
            <a:extLst>
              <a:ext uri="{FF2B5EF4-FFF2-40B4-BE49-F238E27FC236}">
                <a16:creationId xmlns:a16="http://schemas.microsoft.com/office/drawing/2014/main" id="{CC2C0719-6DC8-4FB7-AF1B-8731244C4501}"/>
              </a:ext>
            </a:extLst>
          </p:cNvPr>
          <p:cNvSpPr txBox="1">
            <a:spLocks/>
          </p:cNvSpPr>
          <p:nvPr/>
        </p:nvSpPr>
        <p:spPr>
          <a:xfrm>
            <a:off x="823979" y="116632"/>
            <a:ext cx="10744628" cy="648072"/>
          </a:xfrm>
          <a:prstGeom prst="rect">
            <a:avLst/>
          </a:prstGeom>
        </p:spPr>
        <p:txBody>
          <a:bodyPr vert="horz" lIns="91440" tIns="45720" rIns="91440" bIns="45720" rtlCol="0" anchor="ctr" anchorCtr="0">
            <a:noAutofit/>
          </a:bodyPr>
          <a:lstStyle>
            <a:lvl1pPr algn="l" defTabSz="914400" rtl="0" eaLnBrk="1" latinLnBrk="0" hangingPunct="1">
              <a:lnSpc>
                <a:spcPct val="90000"/>
              </a:lnSpc>
              <a:spcBef>
                <a:spcPct val="0"/>
              </a:spcBef>
              <a:buNone/>
              <a:defRPr lang="fr-FR" sz="2000" b="0" kern="1200" cap="all" baseline="0" dirty="0">
                <a:solidFill>
                  <a:schemeClr val="tx2"/>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fr-FR" sz="2000" b="1" i="0" u="none" strike="noStrike" kern="1200" cap="all" spc="0" normalizeH="0" baseline="0" noProof="0">
                <a:ln>
                  <a:noFill/>
                </a:ln>
                <a:solidFill>
                  <a:srgbClr val="44546A"/>
                </a:solidFill>
                <a:effectLst/>
                <a:uLnTx/>
                <a:uFillTx/>
                <a:latin typeface="Calibri Light" panose="020F0302020204030204"/>
                <a:ea typeface="+mj-ea"/>
                <a:cs typeface="+mj-cs"/>
              </a:rPr>
              <a:t>Les différentes étapes de test (Cycle en V)</a:t>
            </a:r>
          </a:p>
        </p:txBody>
      </p:sp>
      <p:sp>
        <p:nvSpPr>
          <p:cNvPr id="192" name="Rectangle : coins arrondis 230">
            <a:extLst>
              <a:ext uri="{FF2B5EF4-FFF2-40B4-BE49-F238E27FC236}">
                <a16:creationId xmlns:a16="http://schemas.microsoft.com/office/drawing/2014/main" id="{1AD4DC1F-3B9C-44F8-B4F1-B1982DB5B40A}"/>
              </a:ext>
            </a:extLst>
          </p:cNvPr>
          <p:cNvSpPr/>
          <p:nvPr/>
        </p:nvSpPr>
        <p:spPr>
          <a:xfrm>
            <a:off x="10832112" y="6249172"/>
            <a:ext cx="935061" cy="295582"/>
          </a:xfrm>
          <a:prstGeom prst="roundRect">
            <a:avLst/>
          </a:prstGeom>
          <a:solidFill>
            <a:srgbClr val="95B3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prstClr val="black"/>
                </a:solidFill>
                <a:effectLst/>
                <a:uLnTx/>
                <a:uFillTx/>
                <a:latin typeface="Calibri"/>
                <a:ea typeface="+mn-ea"/>
                <a:cs typeface="+mn-cs"/>
              </a:rPr>
              <a:t>Tests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prstClr val="black"/>
                </a:solidFill>
                <a:effectLst/>
                <a:uLnTx/>
                <a:uFillTx/>
                <a:latin typeface="Calibri"/>
                <a:ea typeface="+mn-ea"/>
                <a:cs typeface="+mn-cs"/>
              </a:rPr>
              <a:t>techniques</a:t>
            </a:r>
          </a:p>
        </p:txBody>
      </p:sp>
      <p:sp>
        <p:nvSpPr>
          <p:cNvPr id="453" name="ZoneTexte 139">
            <a:extLst>
              <a:ext uri="{FF2B5EF4-FFF2-40B4-BE49-F238E27FC236}">
                <a16:creationId xmlns:a16="http://schemas.microsoft.com/office/drawing/2014/main" id="{135B180D-086D-49C4-9C5D-7C4990F1D647}"/>
              </a:ext>
            </a:extLst>
          </p:cNvPr>
          <p:cNvSpPr txBox="1"/>
          <p:nvPr/>
        </p:nvSpPr>
        <p:spPr>
          <a:xfrm>
            <a:off x="4878384" y="6594285"/>
            <a:ext cx="4254691" cy="215444"/>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1" u="none" strike="noStrike" kern="0" cap="none" spc="0" normalizeH="0" baseline="0" noProof="0">
                <a:ln>
                  <a:noFill/>
                </a:ln>
                <a:solidFill>
                  <a:srgbClr val="000000"/>
                </a:solidFill>
                <a:effectLst/>
                <a:uLnTx/>
                <a:uFillTx/>
                <a:latin typeface="Calibri"/>
                <a:ea typeface="+mn-ea"/>
                <a:cs typeface="+mn-cs"/>
              </a:rPr>
              <a:t>(*) Inclus les tests d’Intégration local    </a:t>
            </a:r>
            <a:r>
              <a:rPr kumimoji="0" lang="fr-FR" sz="800" b="0" i="0" u="none" strike="noStrike" kern="0" cap="none" spc="0" normalizeH="0" baseline="0" noProof="0">
                <a:ln>
                  <a:noFill/>
                </a:ln>
                <a:solidFill>
                  <a:srgbClr val="000000"/>
                </a:solidFill>
                <a:effectLst/>
                <a:uLnTx/>
                <a:uFillTx/>
                <a:latin typeface="Calibri"/>
                <a:ea typeface="+mn-ea"/>
                <a:cs typeface="+mn-cs"/>
              </a:rPr>
              <a:t> | </a:t>
            </a:r>
            <a:r>
              <a:rPr kumimoji="0" lang="fr-FR" sz="800" b="0" i="1" u="none" strike="noStrike" kern="0" cap="none" spc="0" normalizeH="0" baseline="0" noProof="0">
                <a:ln>
                  <a:noFill/>
                </a:ln>
                <a:solidFill>
                  <a:srgbClr val="000000"/>
                </a:solidFill>
                <a:effectLst/>
                <a:uLnTx/>
                <a:uFillTx/>
                <a:latin typeface="Calibri"/>
                <a:ea typeface="+mn-ea"/>
                <a:cs typeface="+mn-cs"/>
              </a:rPr>
              <a:t> (**) Test Intégration globale </a:t>
            </a:r>
            <a:r>
              <a:rPr lang="fr-FR" sz="800" i="1" kern="0">
                <a:solidFill>
                  <a:srgbClr val="000000"/>
                </a:solidFill>
                <a:latin typeface="Calibri"/>
              </a:rPr>
              <a:t>suivi des tests de Validation </a:t>
            </a:r>
          </a:p>
        </p:txBody>
      </p:sp>
      <p:sp>
        <p:nvSpPr>
          <p:cNvPr id="24" name="Rectangle 23">
            <a:extLst>
              <a:ext uri="{FF2B5EF4-FFF2-40B4-BE49-F238E27FC236}">
                <a16:creationId xmlns:a16="http://schemas.microsoft.com/office/drawing/2014/main" id="{BA851417-ACA7-45DB-80E7-5DA118DDB6E6}"/>
              </a:ext>
            </a:extLst>
          </p:cNvPr>
          <p:cNvSpPr/>
          <p:nvPr/>
        </p:nvSpPr>
        <p:spPr>
          <a:xfrm>
            <a:off x="5172222" y="1676680"/>
            <a:ext cx="2976840" cy="137753"/>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400" b="0" i="0" u="none" strike="noStrike" kern="1200" cap="none" spc="0" normalizeH="0" baseline="0" noProof="0">
              <a:ln>
                <a:noFill/>
              </a:ln>
              <a:solidFill>
                <a:prstClr val="black"/>
              </a:solidFill>
              <a:effectLst/>
              <a:uLnTx/>
              <a:uFillTx/>
              <a:latin typeface="Calibri"/>
              <a:ea typeface="+mn-ea"/>
              <a:cs typeface="+mn-cs"/>
            </a:endParaRPr>
          </a:p>
        </p:txBody>
      </p:sp>
      <p:grpSp>
        <p:nvGrpSpPr>
          <p:cNvPr id="28" name="Groupe 27">
            <a:extLst>
              <a:ext uri="{FF2B5EF4-FFF2-40B4-BE49-F238E27FC236}">
                <a16:creationId xmlns:a16="http://schemas.microsoft.com/office/drawing/2014/main" id="{61D2B4FA-1B61-4C13-B0C8-AE439E7D9F97}"/>
              </a:ext>
            </a:extLst>
          </p:cNvPr>
          <p:cNvGrpSpPr/>
          <p:nvPr/>
        </p:nvGrpSpPr>
        <p:grpSpPr>
          <a:xfrm>
            <a:off x="392020" y="1502169"/>
            <a:ext cx="11849386" cy="3815055"/>
            <a:chOff x="312892" y="851544"/>
            <a:chExt cx="11849386" cy="3815055"/>
          </a:xfrm>
        </p:grpSpPr>
        <p:sp>
          <p:nvSpPr>
            <p:cNvPr id="29" name="Freeform 21">
              <a:extLst>
                <a:ext uri="{FF2B5EF4-FFF2-40B4-BE49-F238E27FC236}">
                  <a16:creationId xmlns:a16="http://schemas.microsoft.com/office/drawing/2014/main" id="{F1CACF5F-4542-4912-9A47-77A7C6AB1376}"/>
                </a:ext>
              </a:extLst>
            </p:cNvPr>
            <p:cNvSpPr>
              <a:spLocks/>
            </p:cNvSpPr>
            <p:nvPr/>
          </p:nvSpPr>
          <p:spPr bwMode="gray">
            <a:xfrm>
              <a:off x="5811574" y="1590398"/>
              <a:ext cx="1074056" cy="364202"/>
            </a:xfrm>
            <a:custGeom>
              <a:avLst/>
              <a:gdLst/>
              <a:ahLst/>
              <a:cxnLst>
                <a:cxn ang="0">
                  <a:pos x="0" y="0"/>
                </a:cxn>
                <a:cxn ang="0">
                  <a:pos x="156" y="0"/>
                </a:cxn>
                <a:cxn ang="0">
                  <a:pos x="257" y="95"/>
                </a:cxn>
                <a:cxn ang="0">
                  <a:pos x="344" y="329"/>
                </a:cxn>
                <a:cxn ang="0">
                  <a:pos x="473" y="561"/>
                </a:cxn>
                <a:cxn ang="0">
                  <a:pos x="645" y="654"/>
                </a:cxn>
                <a:cxn ang="0">
                  <a:pos x="832" y="654"/>
                </a:cxn>
                <a:cxn ang="0">
                  <a:pos x="1142" y="656"/>
                </a:cxn>
              </a:cxnLst>
              <a:rect l="0" t="0" r="r" b="b"/>
              <a:pathLst>
                <a:path w="1142" h="656">
                  <a:moveTo>
                    <a:pt x="0" y="0"/>
                  </a:moveTo>
                  <a:cubicBezTo>
                    <a:pt x="156" y="0"/>
                    <a:pt x="156" y="0"/>
                    <a:pt x="156" y="0"/>
                  </a:cubicBezTo>
                  <a:cubicBezTo>
                    <a:pt x="156" y="0"/>
                    <a:pt x="217" y="7"/>
                    <a:pt x="257" y="95"/>
                  </a:cubicBezTo>
                  <a:cubicBezTo>
                    <a:pt x="297" y="184"/>
                    <a:pt x="339" y="320"/>
                    <a:pt x="344" y="329"/>
                  </a:cubicBezTo>
                  <a:cubicBezTo>
                    <a:pt x="348" y="338"/>
                    <a:pt x="402" y="487"/>
                    <a:pt x="473" y="561"/>
                  </a:cubicBezTo>
                  <a:cubicBezTo>
                    <a:pt x="544" y="634"/>
                    <a:pt x="614" y="653"/>
                    <a:pt x="645" y="654"/>
                  </a:cubicBezTo>
                  <a:cubicBezTo>
                    <a:pt x="670" y="655"/>
                    <a:pt x="832" y="654"/>
                    <a:pt x="832" y="654"/>
                  </a:cubicBezTo>
                  <a:cubicBezTo>
                    <a:pt x="1142" y="656"/>
                    <a:pt x="1142" y="656"/>
                    <a:pt x="1142" y="656"/>
                  </a:cubicBezTo>
                </a:path>
              </a:pathLst>
            </a:custGeom>
            <a:noFill/>
            <a:ln w="38100" cap="flat">
              <a:solidFill>
                <a:srgbClr val="0F999C"/>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GB" sz="1400">
                <a:latin typeface="+mj-lt"/>
              </a:endParaRPr>
            </a:p>
          </p:txBody>
        </p:sp>
        <p:sp>
          <p:nvSpPr>
            <p:cNvPr id="30" name="Freeform 25">
              <a:extLst>
                <a:ext uri="{FF2B5EF4-FFF2-40B4-BE49-F238E27FC236}">
                  <a16:creationId xmlns:a16="http://schemas.microsoft.com/office/drawing/2014/main" id="{6E254C0C-CD8F-41A8-9466-BE694A3C5108}"/>
                </a:ext>
              </a:extLst>
            </p:cNvPr>
            <p:cNvSpPr>
              <a:spLocks/>
            </p:cNvSpPr>
            <p:nvPr/>
          </p:nvSpPr>
          <p:spPr bwMode="gray">
            <a:xfrm>
              <a:off x="1955976" y="1870304"/>
              <a:ext cx="1647836" cy="1163127"/>
            </a:xfrm>
            <a:custGeom>
              <a:avLst/>
              <a:gdLst/>
              <a:ahLst/>
              <a:cxnLst>
                <a:cxn ang="0">
                  <a:pos x="0" y="705"/>
                </a:cxn>
                <a:cxn ang="0">
                  <a:pos x="342" y="551"/>
                </a:cxn>
                <a:cxn ang="0">
                  <a:pos x="472" y="246"/>
                </a:cxn>
                <a:cxn ang="0">
                  <a:pos x="505" y="54"/>
                </a:cxn>
                <a:cxn ang="0">
                  <a:pos x="638" y="0"/>
                </a:cxn>
                <a:cxn ang="0">
                  <a:pos x="688" y="0"/>
                </a:cxn>
                <a:cxn ang="0">
                  <a:pos x="693" y="0"/>
                </a:cxn>
                <a:cxn ang="0">
                  <a:pos x="736" y="24"/>
                </a:cxn>
                <a:cxn ang="0">
                  <a:pos x="766" y="54"/>
                </a:cxn>
                <a:cxn ang="0">
                  <a:pos x="828" y="77"/>
                </a:cxn>
                <a:cxn ang="0">
                  <a:pos x="1143" y="76"/>
                </a:cxn>
                <a:cxn ang="0">
                  <a:pos x="1222" y="22"/>
                </a:cxn>
              </a:cxnLst>
              <a:rect l="0" t="0" r="r" b="b"/>
              <a:pathLst>
                <a:path w="1222" h="705">
                  <a:moveTo>
                    <a:pt x="0" y="705"/>
                  </a:moveTo>
                  <a:cubicBezTo>
                    <a:pt x="0" y="705"/>
                    <a:pt x="244" y="674"/>
                    <a:pt x="342" y="551"/>
                  </a:cubicBezTo>
                  <a:cubicBezTo>
                    <a:pt x="440" y="428"/>
                    <a:pt x="472" y="308"/>
                    <a:pt x="472" y="246"/>
                  </a:cubicBezTo>
                  <a:cubicBezTo>
                    <a:pt x="472" y="184"/>
                    <a:pt x="472" y="84"/>
                    <a:pt x="505" y="54"/>
                  </a:cubicBezTo>
                  <a:cubicBezTo>
                    <a:pt x="538" y="24"/>
                    <a:pt x="566" y="0"/>
                    <a:pt x="638" y="0"/>
                  </a:cubicBezTo>
                  <a:cubicBezTo>
                    <a:pt x="638" y="0"/>
                    <a:pt x="671" y="0"/>
                    <a:pt x="688" y="0"/>
                  </a:cubicBezTo>
                  <a:cubicBezTo>
                    <a:pt x="690" y="0"/>
                    <a:pt x="691" y="0"/>
                    <a:pt x="693" y="0"/>
                  </a:cubicBezTo>
                  <a:cubicBezTo>
                    <a:pt x="711" y="1"/>
                    <a:pt x="736" y="24"/>
                    <a:pt x="736" y="24"/>
                  </a:cubicBezTo>
                  <a:cubicBezTo>
                    <a:pt x="766" y="54"/>
                    <a:pt x="766" y="54"/>
                    <a:pt x="766" y="54"/>
                  </a:cubicBezTo>
                  <a:cubicBezTo>
                    <a:pt x="766" y="54"/>
                    <a:pt x="786" y="77"/>
                    <a:pt x="828" y="77"/>
                  </a:cubicBezTo>
                  <a:cubicBezTo>
                    <a:pt x="871" y="77"/>
                    <a:pt x="1143" y="76"/>
                    <a:pt x="1143" y="76"/>
                  </a:cubicBezTo>
                  <a:cubicBezTo>
                    <a:pt x="1143" y="76"/>
                    <a:pt x="1183" y="81"/>
                    <a:pt x="1222" y="22"/>
                  </a:cubicBezTo>
                </a:path>
              </a:pathLst>
            </a:custGeom>
            <a:noFill/>
            <a:ln w="38100" cap="flat">
              <a:solidFill>
                <a:srgbClr val="0F999C"/>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GB" sz="1400">
                <a:latin typeface="+mj-lt"/>
              </a:endParaRPr>
            </a:p>
          </p:txBody>
        </p:sp>
        <p:sp>
          <p:nvSpPr>
            <p:cNvPr id="31" name="Line 17">
              <a:extLst>
                <a:ext uri="{FF2B5EF4-FFF2-40B4-BE49-F238E27FC236}">
                  <a16:creationId xmlns:a16="http://schemas.microsoft.com/office/drawing/2014/main" id="{F7192AB6-45CB-4778-B6C5-FD5C3A107C2C}"/>
                </a:ext>
              </a:extLst>
            </p:cNvPr>
            <p:cNvSpPr>
              <a:spLocks noChangeShapeType="1"/>
            </p:cNvSpPr>
            <p:nvPr/>
          </p:nvSpPr>
          <p:spPr bwMode="gray">
            <a:xfrm>
              <a:off x="1567482" y="3060432"/>
              <a:ext cx="177698" cy="478"/>
            </a:xfrm>
            <a:prstGeom prst="line">
              <a:avLst/>
            </a:prstGeom>
            <a:solidFill>
              <a:srgbClr val="C6D9F1"/>
            </a:solidFill>
            <a:ln w="12700">
              <a:solidFill>
                <a:srgbClr val="691F7C"/>
              </a:solidFill>
              <a:miter lim="800000"/>
              <a:headEnd/>
              <a:tailEnd/>
            </a:ln>
            <a:effectLst/>
          </p:spPr>
          <p:txBody>
            <a:bodyPr wrap="none" lIns="0" tIns="0" rIns="0" bIns="0" anchor="ctr" anchorCtr="0"/>
            <a:lstStyle/>
            <a:p>
              <a:pPr indent="-190500" algn="ctr">
                <a:lnSpc>
                  <a:spcPct val="95000"/>
                </a:lnSpc>
                <a:spcAft>
                  <a:spcPts val="400"/>
                </a:spcAft>
                <a:buClr>
                  <a:srgbClr val="808080"/>
                </a:buClr>
              </a:pPr>
              <a:endParaRPr lang="en-GB" sz="1400" b="1">
                <a:solidFill>
                  <a:schemeClr val="tx1">
                    <a:lumMod val="85000"/>
                    <a:lumOff val="15000"/>
                  </a:schemeClr>
                </a:solidFill>
                <a:latin typeface="+mj-lt"/>
                <a:cs typeface="Arial" charset="0"/>
              </a:endParaRPr>
            </a:p>
          </p:txBody>
        </p:sp>
        <p:sp>
          <p:nvSpPr>
            <p:cNvPr id="32" name="ZoneTexte 31">
              <a:extLst>
                <a:ext uri="{FF2B5EF4-FFF2-40B4-BE49-F238E27FC236}">
                  <a16:creationId xmlns:a16="http://schemas.microsoft.com/office/drawing/2014/main" id="{AA242843-19F7-4EFA-8AFB-5D4B660EEFBD}"/>
                </a:ext>
              </a:extLst>
            </p:cNvPr>
            <p:cNvSpPr txBox="1"/>
            <p:nvPr/>
          </p:nvSpPr>
          <p:spPr>
            <a:xfrm>
              <a:off x="312892" y="1935045"/>
              <a:ext cx="1269945" cy="738664"/>
            </a:xfrm>
            <a:prstGeom prst="rect">
              <a:avLst/>
            </a:prstGeom>
            <a:noFill/>
          </p:spPr>
          <p:txBody>
            <a:bodyPr wrap="square" rtlCol="0">
              <a:spAutoFit/>
            </a:bodyPr>
            <a:lstStyle/>
            <a:p>
              <a:pPr algn="ctr"/>
              <a:r>
                <a:rPr lang="fr-FR" sz="1200" b="1">
                  <a:solidFill>
                    <a:schemeClr val="tx2"/>
                  </a:solidFill>
                </a:rPr>
                <a:t>Fabrication </a:t>
              </a:r>
            </a:p>
            <a:p>
              <a:pPr algn="ctr"/>
              <a:r>
                <a:rPr lang="fr-FR" sz="1200" b="1">
                  <a:solidFill>
                    <a:schemeClr val="tx2"/>
                  </a:solidFill>
                </a:rPr>
                <a:t>logicielle</a:t>
              </a:r>
            </a:p>
            <a:p>
              <a:pPr algn="ctr"/>
              <a:r>
                <a:rPr lang="fr-FR" sz="900">
                  <a:solidFill>
                    <a:schemeClr val="tx2"/>
                  </a:solidFill>
                </a:rPr>
                <a:t>(Equipes de développement)</a:t>
              </a:r>
            </a:p>
          </p:txBody>
        </p:sp>
        <p:sp>
          <p:nvSpPr>
            <p:cNvPr id="34" name="Line 17">
              <a:extLst>
                <a:ext uri="{FF2B5EF4-FFF2-40B4-BE49-F238E27FC236}">
                  <a16:creationId xmlns:a16="http://schemas.microsoft.com/office/drawing/2014/main" id="{2AC213A3-B21D-4775-AFA1-451210541ECD}"/>
                </a:ext>
              </a:extLst>
            </p:cNvPr>
            <p:cNvSpPr>
              <a:spLocks noChangeShapeType="1"/>
            </p:cNvSpPr>
            <p:nvPr/>
          </p:nvSpPr>
          <p:spPr bwMode="gray">
            <a:xfrm flipV="1">
              <a:off x="1003907" y="3059138"/>
              <a:ext cx="469466" cy="478"/>
            </a:xfrm>
            <a:prstGeom prst="line">
              <a:avLst/>
            </a:prstGeom>
            <a:solidFill>
              <a:srgbClr val="C6D9F1"/>
            </a:solidFill>
            <a:ln w="12700">
              <a:solidFill>
                <a:schemeClr val="tx2">
                  <a:lumMod val="20000"/>
                  <a:lumOff val="80000"/>
                </a:schemeClr>
              </a:solidFill>
              <a:miter lim="800000"/>
              <a:headEnd/>
              <a:tailEnd/>
            </a:ln>
            <a:effectLst/>
          </p:spPr>
          <p:txBody>
            <a:bodyPr wrap="none" lIns="0" tIns="0" rIns="0" bIns="0" anchor="ctr" anchorCtr="0"/>
            <a:lstStyle/>
            <a:p>
              <a:pPr indent="-190500" algn="ctr">
                <a:lnSpc>
                  <a:spcPct val="95000"/>
                </a:lnSpc>
                <a:spcAft>
                  <a:spcPts val="400"/>
                </a:spcAft>
                <a:buClr>
                  <a:srgbClr val="808080"/>
                </a:buClr>
              </a:pPr>
              <a:endParaRPr lang="en-GB" sz="1400" b="1">
                <a:solidFill>
                  <a:schemeClr val="tx1">
                    <a:lumMod val="85000"/>
                    <a:lumOff val="15000"/>
                  </a:schemeClr>
                </a:solidFill>
                <a:latin typeface="+mj-lt"/>
                <a:cs typeface="Arial" charset="0"/>
              </a:endParaRPr>
            </a:p>
          </p:txBody>
        </p:sp>
        <p:sp>
          <p:nvSpPr>
            <p:cNvPr id="35" name="Freeform 8">
              <a:extLst>
                <a:ext uri="{FF2B5EF4-FFF2-40B4-BE49-F238E27FC236}">
                  <a16:creationId xmlns:a16="http://schemas.microsoft.com/office/drawing/2014/main" id="{C958C233-D5E2-4FDB-AF72-F11189A07D07}"/>
                </a:ext>
              </a:extLst>
            </p:cNvPr>
            <p:cNvSpPr>
              <a:spLocks/>
            </p:cNvSpPr>
            <p:nvPr/>
          </p:nvSpPr>
          <p:spPr bwMode="gray">
            <a:xfrm>
              <a:off x="1080647" y="2994575"/>
              <a:ext cx="133660" cy="133660"/>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C6D9F1"/>
            </a:solidFill>
            <a:ln w="12700">
              <a:solidFill>
                <a:schemeClr val="tx2">
                  <a:lumMod val="20000"/>
                  <a:lumOff val="80000"/>
                </a:schemeClr>
              </a:solidFill>
              <a:miter lim="800000"/>
              <a:headEnd/>
              <a:tailEnd/>
            </a:ln>
            <a:effectLst/>
          </p:spPr>
          <p:txBody>
            <a:bodyPr wrap="none" lIns="0" tIns="0" rIns="0" bIns="0" anchor="ctr" anchorCtr="0"/>
            <a:lstStyle/>
            <a:p>
              <a:pPr indent="-190500" algn="ctr">
                <a:lnSpc>
                  <a:spcPct val="95000"/>
                </a:lnSpc>
                <a:spcAft>
                  <a:spcPts val="400"/>
                </a:spcAft>
                <a:buClr>
                  <a:srgbClr val="808080"/>
                </a:buClr>
              </a:pPr>
              <a:endParaRPr lang="en-GB" sz="1400" b="1">
                <a:solidFill>
                  <a:schemeClr val="tx1">
                    <a:lumMod val="85000"/>
                    <a:lumOff val="15000"/>
                  </a:schemeClr>
                </a:solidFill>
                <a:latin typeface="+mj-lt"/>
                <a:cs typeface="Arial" charset="0"/>
              </a:endParaRPr>
            </a:p>
          </p:txBody>
        </p:sp>
        <p:sp>
          <p:nvSpPr>
            <p:cNvPr id="36" name="Freeform 8">
              <a:extLst>
                <a:ext uri="{FF2B5EF4-FFF2-40B4-BE49-F238E27FC236}">
                  <a16:creationId xmlns:a16="http://schemas.microsoft.com/office/drawing/2014/main" id="{05017D8E-D1D5-4CDE-A26B-4A797D2E8386}"/>
                </a:ext>
              </a:extLst>
            </p:cNvPr>
            <p:cNvSpPr>
              <a:spLocks/>
            </p:cNvSpPr>
            <p:nvPr/>
          </p:nvSpPr>
          <p:spPr bwMode="gray">
            <a:xfrm>
              <a:off x="874474" y="2989812"/>
              <a:ext cx="133660" cy="133660"/>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C6D9F1"/>
            </a:solidFill>
            <a:ln w="12700">
              <a:solidFill>
                <a:schemeClr val="tx2">
                  <a:lumMod val="20000"/>
                  <a:lumOff val="80000"/>
                </a:schemeClr>
              </a:solidFill>
              <a:miter lim="800000"/>
              <a:headEnd/>
              <a:tailEnd/>
            </a:ln>
            <a:effectLst/>
          </p:spPr>
          <p:txBody>
            <a:bodyPr wrap="none" lIns="0" tIns="0" rIns="0" bIns="0" anchor="ctr" anchorCtr="0"/>
            <a:lstStyle/>
            <a:p>
              <a:pPr indent="-190500" algn="ctr">
                <a:lnSpc>
                  <a:spcPct val="95000"/>
                </a:lnSpc>
                <a:spcAft>
                  <a:spcPts val="400"/>
                </a:spcAft>
                <a:buClr>
                  <a:srgbClr val="808080"/>
                </a:buClr>
              </a:pPr>
              <a:endParaRPr lang="en-GB" sz="1400" b="1">
                <a:solidFill>
                  <a:schemeClr val="tx1">
                    <a:lumMod val="85000"/>
                    <a:lumOff val="15000"/>
                  </a:schemeClr>
                </a:solidFill>
                <a:latin typeface="+mj-lt"/>
                <a:cs typeface="Arial" charset="0"/>
              </a:endParaRPr>
            </a:p>
          </p:txBody>
        </p:sp>
        <p:sp>
          <p:nvSpPr>
            <p:cNvPr id="37" name="Freeform 8">
              <a:extLst>
                <a:ext uri="{FF2B5EF4-FFF2-40B4-BE49-F238E27FC236}">
                  <a16:creationId xmlns:a16="http://schemas.microsoft.com/office/drawing/2014/main" id="{0137C313-EA69-4423-B38E-6A172640585C}"/>
                </a:ext>
              </a:extLst>
            </p:cNvPr>
            <p:cNvSpPr>
              <a:spLocks/>
            </p:cNvSpPr>
            <p:nvPr/>
          </p:nvSpPr>
          <p:spPr bwMode="gray">
            <a:xfrm>
              <a:off x="1282037" y="2989812"/>
              <a:ext cx="133660" cy="133660"/>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C6D9F1"/>
            </a:solidFill>
            <a:ln w="12700">
              <a:solidFill>
                <a:schemeClr val="tx2">
                  <a:lumMod val="20000"/>
                  <a:lumOff val="80000"/>
                </a:schemeClr>
              </a:solidFill>
              <a:miter lim="800000"/>
              <a:headEnd/>
              <a:tailEnd/>
            </a:ln>
            <a:effectLst/>
          </p:spPr>
          <p:txBody>
            <a:bodyPr wrap="none" lIns="0" tIns="0" rIns="0" bIns="0" anchor="ctr" anchorCtr="0"/>
            <a:lstStyle/>
            <a:p>
              <a:pPr indent="-190500" algn="ctr">
                <a:lnSpc>
                  <a:spcPct val="95000"/>
                </a:lnSpc>
                <a:spcAft>
                  <a:spcPts val="400"/>
                </a:spcAft>
                <a:buClr>
                  <a:srgbClr val="808080"/>
                </a:buClr>
              </a:pPr>
              <a:endParaRPr lang="en-GB" sz="1400" b="1">
                <a:solidFill>
                  <a:schemeClr val="tx1">
                    <a:lumMod val="85000"/>
                    <a:lumOff val="15000"/>
                  </a:schemeClr>
                </a:solidFill>
                <a:latin typeface="+mj-lt"/>
                <a:cs typeface="Arial" charset="0"/>
              </a:endParaRPr>
            </a:p>
          </p:txBody>
        </p:sp>
        <p:sp>
          <p:nvSpPr>
            <p:cNvPr id="38" name="Rounded Rectangle 306">
              <a:extLst>
                <a:ext uri="{FF2B5EF4-FFF2-40B4-BE49-F238E27FC236}">
                  <a16:creationId xmlns:a16="http://schemas.microsoft.com/office/drawing/2014/main" id="{5B3FFC24-9A11-43D3-8194-3A9C250A6EA8}"/>
                </a:ext>
              </a:extLst>
            </p:cNvPr>
            <p:cNvSpPr/>
            <p:nvPr/>
          </p:nvSpPr>
          <p:spPr>
            <a:xfrm>
              <a:off x="2538289" y="1124891"/>
              <a:ext cx="3750152" cy="2818044"/>
            </a:xfrm>
            <a:prstGeom prst="roundRect">
              <a:avLst/>
            </a:prstGeom>
            <a:noFill/>
            <a:ln w="9525">
              <a:solidFill>
                <a:schemeClr val="tx1"/>
              </a:solidFill>
              <a:prstDash val="dash"/>
            </a:ln>
          </p:spPr>
          <p:txBody>
            <a:bodyPr tIns="0" anchor="t" anchorCtr="0"/>
            <a:lstStyle/>
            <a:p>
              <a:pPr marL="0" marR="0" lvl="0" indent="0" algn="l" defTabSz="914400" rtl="0" eaLnBrk="0" fontAlgn="auto" latinLnBrk="0" hangingPunct="0">
                <a:lnSpc>
                  <a:spcPct val="100000"/>
                </a:lnSpc>
                <a:spcBef>
                  <a:spcPts val="0"/>
                </a:spcBef>
                <a:spcAft>
                  <a:spcPts val="0"/>
                </a:spcAft>
                <a:buClr>
                  <a:srgbClr val="FF304C"/>
                </a:buClr>
                <a:buSzTx/>
                <a:buFontTx/>
                <a:buNone/>
                <a:tabLst/>
                <a:defRPr/>
              </a:pPr>
              <a:endParaRPr kumimoji="0" lang="fr-FR" sz="1400" b="1" i="0" u="none" strike="noStrike" kern="0" cap="none" spc="0" normalizeH="0" baseline="0" noProof="0">
                <a:ln>
                  <a:noFill/>
                </a:ln>
                <a:solidFill>
                  <a:prstClr val="black"/>
                </a:solidFill>
                <a:effectLst/>
                <a:uLnTx/>
                <a:uFillTx/>
                <a:latin typeface="Verdana"/>
                <a:ea typeface="ＭＳ Ｐゴシック" pitchFamily="34" charset="-128"/>
                <a:cs typeface="Arial" pitchFamily="34" charset="0"/>
              </a:endParaRPr>
            </a:p>
          </p:txBody>
        </p:sp>
        <p:sp>
          <p:nvSpPr>
            <p:cNvPr id="39" name="Flèche : chevron 38">
              <a:extLst>
                <a:ext uri="{FF2B5EF4-FFF2-40B4-BE49-F238E27FC236}">
                  <a16:creationId xmlns:a16="http://schemas.microsoft.com/office/drawing/2014/main" id="{ED8470B2-D799-4D19-87B5-6EB3FFE18A3F}"/>
                </a:ext>
              </a:extLst>
            </p:cNvPr>
            <p:cNvSpPr/>
            <p:nvPr/>
          </p:nvSpPr>
          <p:spPr>
            <a:xfrm>
              <a:off x="1358370" y="2478786"/>
              <a:ext cx="239095" cy="1161411"/>
            </a:xfrm>
            <a:prstGeom prst="chevron">
              <a:avLst/>
            </a:prstGeom>
            <a:solidFill>
              <a:srgbClr val="691F7C"/>
            </a:solidFill>
            <a:ln>
              <a:solidFill>
                <a:srgbClr val="691F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0" name="Freeform 22">
              <a:extLst>
                <a:ext uri="{FF2B5EF4-FFF2-40B4-BE49-F238E27FC236}">
                  <a16:creationId xmlns:a16="http://schemas.microsoft.com/office/drawing/2014/main" id="{B6C33CAF-2BD5-4C7E-90BE-7A4EB494ED72}"/>
                </a:ext>
              </a:extLst>
            </p:cNvPr>
            <p:cNvSpPr>
              <a:spLocks/>
            </p:cNvSpPr>
            <p:nvPr/>
          </p:nvSpPr>
          <p:spPr bwMode="gray">
            <a:xfrm>
              <a:off x="1977901" y="3047963"/>
              <a:ext cx="1670152" cy="170450"/>
            </a:xfrm>
            <a:custGeom>
              <a:avLst/>
              <a:gdLst/>
              <a:ahLst/>
              <a:cxnLst>
                <a:cxn ang="0">
                  <a:pos x="0" y="3"/>
                </a:cxn>
                <a:cxn ang="0">
                  <a:pos x="190" y="21"/>
                </a:cxn>
                <a:cxn ang="0">
                  <a:pos x="399" y="79"/>
                </a:cxn>
                <a:cxn ang="0">
                  <a:pos x="821" y="79"/>
                </a:cxn>
              </a:cxnLst>
              <a:rect l="0" t="0" r="r" b="b"/>
              <a:pathLst>
                <a:path w="821" h="79">
                  <a:moveTo>
                    <a:pt x="0" y="3"/>
                  </a:moveTo>
                  <a:cubicBezTo>
                    <a:pt x="0" y="3"/>
                    <a:pt x="135" y="0"/>
                    <a:pt x="190" y="21"/>
                  </a:cubicBezTo>
                  <a:cubicBezTo>
                    <a:pt x="245" y="42"/>
                    <a:pt x="344" y="79"/>
                    <a:pt x="399" y="79"/>
                  </a:cubicBezTo>
                  <a:cubicBezTo>
                    <a:pt x="455" y="79"/>
                    <a:pt x="821" y="79"/>
                    <a:pt x="821" y="79"/>
                  </a:cubicBezTo>
                </a:path>
              </a:pathLst>
            </a:custGeom>
            <a:noFill/>
            <a:ln w="38100" cap="flat">
              <a:solidFill>
                <a:srgbClr val="FF6327"/>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GB" sz="1400">
                <a:latin typeface="+mj-lt"/>
              </a:endParaRPr>
            </a:p>
          </p:txBody>
        </p:sp>
        <p:sp>
          <p:nvSpPr>
            <p:cNvPr id="41" name="Freeform 28">
              <a:extLst>
                <a:ext uri="{FF2B5EF4-FFF2-40B4-BE49-F238E27FC236}">
                  <a16:creationId xmlns:a16="http://schemas.microsoft.com/office/drawing/2014/main" id="{8D9C85A9-4C38-486C-8791-AB4126A4B773}"/>
                </a:ext>
              </a:extLst>
            </p:cNvPr>
            <p:cNvSpPr>
              <a:spLocks/>
            </p:cNvSpPr>
            <p:nvPr/>
          </p:nvSpPr>
          <p:spPr bwMode="gray">
            <a:xfrm flipV="1">
              <a:off x="4151895" y="2601014"/>
              <a:ext cx="2692752" cy="637017"/>
            </a:xfrm>
            <a:custGeom>
              <a:avLst/>
              <a:gdLst/>
              <a:ahLst/>
              <a:cxnLst>
                <a:cxn ang="0">
                  <a:pos x="0" y="0"/>
                </a:cxn>
                <a:cxn ang="0">
                  <a:pos x="41" y="0"/>
                </a:cxn>
                <a:cxn ang="0">
                  <a:pos x="118" y="62"/>
                </a:cxn>
                <a:cxn ang="0">
                  <a:pos x="200" y="236"/>
                </a:cxn>
                <a:cxn ang="0">
                  <a:pos x="250" y="350"/>
                </a:cxn>
                <a:cxn ang="0">
                  <a:pos x="351" y="437"/>
                </a:cxn>
                <a:cxn ang="0">
                  <a:pos x="602" y="440"/>
                </a:cxn>
                <a:cxn ang="0">
                  <a:pos x="934" y="440"/>
                </a:cxn>
              </a:cxnLst>
              <a:rect l="0" t="0" r="r" b="b"/>
              <a:pathLst>
                <a:path w="934" h="447">
                  <a:moveTo>
                    <a:pt x="0" y="0"/>
                  </a:moveTo>
                  <a:cubicBezTo>
                    <a:pt x="41" y="0"/>
                    <a:pt x="41" y="0"/>
                    <a:pt x="41" y="0"/>
                  </a:cubicBezTo>
                  <a:cubicBezTo>
                    <a:pt x="41" y="0"/>
                    <a:pt x="79" y="2"/>
                    <a:pt x="118" y="62"/>
                  </a:cubicBezTo>
                  <a:cubicBezTo>
                    <a:pt x="157" y="123"/>
                    <a:pt x="200" y="236"/>
                    <a:pt x="200" y="236"/>
                  </a:cubicBezTo>
                  <a:cubicBezTo>
                    <a:pt x="200" y="236"/>
                    <a:pt x="238" y="334"/>
                    <a:pt x="250" y="350"/>
                  </a:cubicBezTo>
                  <a:cubicBezTo>
                    <a:pt x="262" y="366"/>
                    <a:pt x="279" y="411"/>
                    <a:pt x="351" y="437"/>
                  </a:cubicBezTo>
                  <a:cubicBezTo>
                    <a:pt x="393" y="447"/>
                    <a:pt x="602" y="440"/>
                    <a:pt x="602" y="440"/>
                  </a:cubicBezTo>
                  <a:cubicBezTo>
                    <a:pt x="934" y="440"/>
                    <a:pt x="934" y="440"/>
                    <a:pt x="934" y="440"/>
                  </a:cubicBezTo>
                </a:path>
              </a:pathLst>
            </a:custGeom>
            <a:noFill/>
            <a:ln w="38100" cap="flat">
              <a:solidFill>
                <a:srgbClr val="FF6327"/>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GB" sz="1400">
                <a:latin typeface="+mj-lt"/>
              </a:endParaRPr>
            </a:p>
          </p:txBody>
        </p:sp>
        <p:sp>
          <p:nvSpPr>
            <p:cNvPr id="42" name="Freeform 21">
              <a:extLst>
                <a:ext uri="{FF2B5EF4-FFF2-40B4-BE49-F238E27FC236}">
                  <a16:creationId xmlns:a16="http://schemas.microsoft.com/office/drawing/2014/main" id="{4CAD93C7-51D1-4775-AC6D-8A4930695A8B}"/>
                </a:ext>
              </a:extLst>
            </p:cNvPr>
            <p:cNvSpPr>
              <a:spLocks/>
            </p:cNvSpPr>
            <p:nvPr/>
          </p:nvSpPr>
          <p:spPr bwMode="gray">
            <a:xfrm>
              <a:off x="1741355" y="3083707"/>
              <a:ext cx="2214254" cy="1454930"/>
            </a:xfrm>
            <a:custGeom>
              <a:avLst/>
              <a:gdLst/>
              <a:ahLst/>
              <a:cxnLst>
                <a:cxn ang="0">
                  <a:pos x="0" y="0"/>
                </a:cxn>
                <a:cxn ang="0">
                  <a:pos x="156" y="0"/>
                </a:cxn>
                <a:cxn ang="0">
                  <a:pos x="257" y="95"/>
                </a:cxn>
                <a:cxn ang="0">
                  <a:pos x="344" y="329"/>
                </a:cxn>
                <a:cxn ang="0">
                  <a:pos x="473" y="561"/>
                </a:cxn>
                <a:cxn ang="0">
                  <a:pos x="645" y="654"/>
                </a:cxn>
                <a:cxn ang="0">
                  <a:pos x="832" y="654"/>
                </a:cxn>
                <a:cxn ang="0">
                  <a:pos x="1142" y="656"/>
                </a:cxn>
              </a:cxnLst>
              <a:rect l="0" t="0" r="r" b="b"/>
              <a:pathLst>
                <a:path w="1142" h="656">
                  <a:moveTo>
                    <a:pt x="0" y="0"/>
                  </a:moveTo>
                  <a:cubicBezTo>
                    <a:pt x="156" y="0"/>
                    <a:pt x="156" y="0"/>
                    <a:pt x="156" y="0"/>
                  </a:cubicBezTo>
                  <a:cubicBezTo>
                    <a:pt x="156" y="0"/>
                    <a:pt x="217" y="7"/>
                    <a:pt x="257" y="95"/>
                  </a:cubicBezTo>
                  <a:cubicBezTo>
                    <a:pt x="297" y="184"/>
                    <a:pt x="339" y="320"/>
                    <a:pt x="344" y="329"/>
                  </a:cubicBezTo>
                  <a:cubicBezTo>
                    <a:pt x="348" y="338"/>
                    <a:pt x="402" y="487"/>
                    <a:pt x="473" y="561"/>
                  </a:cubicBezTo>
                  <a:cubicBezTo>
                    <a:pt x="544" y="634"/>
                    <a:pt x="614" y="653"/>
                    <a:pt x="645" y="654"/>
                  </a:cubicBezTo>
                  <a:cubicBezTo>
                    <a:pt x="670" y="655"/>
                    <a:pt x="832" y="654"/>
                    <a:pt x="832" y="654"/>
                  </a:cubicBezTo>
                  <a:cubicBezTo>
                    <a:pt x="1142" y="656"/>
                    <a:pt x="1142" y="656"/>
                    <a:pt x="1142" y="656"/>
                  </a:cubicBezTo>
                </a:path>
              </a:pathLst>
            </a:custGeom>
            <a:noFill/>
            <a:ln w="38100" cap="flat">
              <a:solidFill>
                <a:schemeClr val="accent2"/>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GB" sz="1400">
                <a:latin typeface="+mj-lt"/>
              </a:endParaRPr>
            </a:p>
          </p:txBody>
        </p:sp>
        <p:grpSp>
          <p:nvGrpSpPr>
            <p:cNvPr id="43" name="Groupe 42">
              <a:extLst>
                <a:ext uri="{FF2B5EF4-FFF2-40B4-BE49-F238E27FC236}">
                  <a16:creationId xmlns:a16="http://schemas.microsoft.com/office/drawing/2014/main" id="{7D4B9F1B-5603-4458-8C64-0087D660542C}"/>
                </a:ext>
              </a:extLst>
            </p:cNvPr>
            <p:cNvGrpSpPr/>
            <p:nvPr/>
          </p:nvGrpSpPr>
          <p:grpSpPr>
            <a:xfrm>
              <a:off x="435983" y="2762273"/>
              <a:ext cx="591965" cy="591965"/>
              <a:chOff x="598232" y="2456799"/>
              <a:chExt cx="1048704" cy="1048704"/>
            </a:xfrm>
          </p:grpSpPr>
          <p:sp>
            <p:nvSpPr>
              <p:cNvPr id="181" name="Freeform 6">
                <a:extLst>
                  <a:ext uri="{FF2B5EF4-FFF2-40B4-BE49-F238E27FC236}">
                    <a16:creationId xmlns:a16="http://schemas.microsoft.com/office/drawing/2014/main" id="{58ECF046-0565-4D37-A551-4610083FA291}"/>
                  </a:ext>
                </a:extLst>
              </p:cNvPr>
              <p:cNvSpPr>
                <a:spLocks/>
              </p:cNvSpPr>
              <p:nvPr/>
            </p:nvSpPr>
            <p:spPr bwMode="gray">
              <a:xfrm>
                <a:off x="598232" y="2456799"/>
                <a:ext cx="1048704" cy="1048704"/>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3" y="0"/>
                      <a:pt x="52" y="0"/>
                    </a:cubicBezTo>
                    <a:cubicBezTo>
                      <a:pt x="52" y="0"/>
                      <a:pt x="52" y="0"/>
                      <a:pt x="52" y="0"/>
                    </a:cubicBezTo>
                    <a:cubicBezTo>
                      <a:pt x="52" y="0"/>
                      <a:pt x="52" y="0"/>
                      <a:pt x="52" y="0"/>
                    </a:cubicBezTo>
                    <a:cubicBezTo>
                      <a:pt x="80" y="0"/>
                      <a:pt x="104" y="25"/>
                      <a:pt x="104" y="54"/>
                    </a:cubicBezTo>
                    <a:cubicBezTo>
                      <a:pt x="104" y="54"/>
                      <a:pt x="104" y="54"/>
                      <a:pt x="104" y="54"/>
                    </a:cubicBezTo>
                    <a:cubicBezTo>
                      <a:pt x="104" y="54"/>
                      <a:pt x="104" y="54"/>
                      <a:pt x="104" y="54"/>
                    </a:cubicBezTo>
                    <a:cubicBezTo>
                      <a:pt x="104" y="84"/>
                      <a:pt x="80" y="108"/>
                      <a:pt x="52" y="108"/>
                    </a:cubicBezTo>
                    <a:cubicBezTo>
                      <a:pt x="52" y="108"/>
                      <a:pt x="52" y="108"/>
                      <a:pt x="52" y="108"/>
                    </a:cubicBezTo>
                    <a:cubicBezTo>
                      <a:pt x="52" y="108"/>
                      <a:pt x="52" y="108"/>
                      <a:pt x="52" y="108"/>
                    </a:cubicBezTo>
                    <a:cubicBezTo>
                      <a:pt x="23" y="108"/>
                      <a:pt x="0" y="84"/>
                      <a:pt x="0" y="54"/>
                    </a:cubicBezTo>
                    <a:cubicBezTo>
                      <a:pt x="0" y="54"/>
                      <a:pt x="0" y="54"/>
                      <a:pt x="0" y="54"/>
                    </a:cubicBezTo>
                    <a:close/>
                  </a:path>
                </a:pathLst>
              </a:custGeom>
              <a:solidFill>
                <a:schemeClr val="bg1">
                  <a:lumMod val="75000"/>
                </a:schemeClr>
              </a:solidFill>
              <a:ln w="12700">
                <a:solidFill>
                  <a:schemeClr val="bg1">
                    <a:lumMod val="75000"/>
                  </a:schemeClr>
                </a:solidFill>
                <a:miter lim="800000"/>
                <a:headEnd/>
                <a:tailEnd/>
              </a:ln>
              <a:effectLst/>
            </p:spPr>
            <p:txBody>
              <a:bodyPr wrap="none" lIns="0" tIns="0" rIns="0" bIns="0" anchor="ctr" anchorCtr="0"/>
              <a:lstStyle/>
              <a:p>
                <a:pPr indent="-190500" algn="ctr">
                  <a:lnSpc>
                    <a:spcPct val="95000"/>
                  </a:lnSpc>
                  <a:spcAft>
                    <a:spcPts val="400"/>
                  </a:spcAft>
                  <a:buClr>
                    <a:srgbClr val="808080"/>
                  </a:buClr>
                  <a:defRPr/>
                </a:pPr>
                <a:endParaRPr lang="en-GB" sz="1400" b="1">
                  <a:solidFill>
                    <a:schemeClr val="tx1">
                      <a:lumMod val="85000"/>
                      <a:lumOff val="15000"/>
                    </a:schemeClr>
                  </a:solidFill>
                  <a:latin typeface="+mj-lt"/>
                  <a:cs typeface="Arial" charset="0"/>
                </a:endParaRPr>
              </a:p>
            </p:txBody>
          </p:sp>
          <p:grpSp>
            <p:nvGrpSpPr>
              <p:cNvPr id="182" name="Groupe 181">
                <a:extLst>
                  <a:ext uri="{FF2B5EF4-FFF2-40B4-BE49-F238E27FC236}">
                    <a16:creationId xmlns:a16="http://schemas.microsoft.com/office/drawing/2014/main" id="{524FAEB7-B06F-464F-9F64-344E1C381FC9}"/>
                  </a:ext>
                </a:extLst>
              </p:cNvPr>
              <p:cNvGrpSpPr/>
              <p:nvPr/>
            </p:nvGrpSpPr>
            <p:grpSpPr>
              <a:xfrm>
                <a:off x="743403" y="2782958"/>
                <a:ext cx="688597" cy="486905"/>
                <a:chOff x="1033464" y="987426"/>
                <a:chExt cx="374650" cy="252413"/>
              </a:xfrm>
            </p:grpSpPr>
            <p:sp>
              <p:nvSpPr>
                <p:cNvPr id="183" name="Freeform 228">
                  <a:extLst>
                    <a:ext uri="{FF2B5EF4-FFF2-40B4-BE49-F238E27FC236}">
                      <a16:creationId xmlns:a16="http://schemas.microsoft.com/office/drawing/2014/main" id="{BBDAD97D-B874-4C3E-8B43-D266587F4EA4}"/>
                    </a:ext>
                  </a:extLst>
                </p:cNvPr>
                <p:cNvSpPr>
                  <a:spLocks/>
                </p:cNvSpPr>
                <p:nvPr/>
              </p:nvSpPr>
              <p:spPr bwMode="auto">
                <a:xfrm>
                  <a:off x="1093789" y="987426"/>
                  <a:ext cx="314325" cy="244475"/>
                </a:xfrm>
                <a:custGeom>
                  <a:avLst/>
                  <a:gdLst/>
                  <a:ahLst/>
                  <a:cxnLst>
                    <a:cxn ang="0">
                      <a:pos x="0" y="74"/>
                    </a:cxn>
                    <a:cxn ang="0">
                      <a:pos x="0" y="21"/>
                    </a:cxn>
                    <a:cxn ang="0">
                      <a:pos x="52" y="63"/>
                    </a:cxn>
                    <a:cxn ang="0">
                      <a:pos x="52" y="21"/>
                    </a:cxn>
                    <a:cxn ang="0">
                      <a:pos x="106" y="64"/>
                    </a:cxn>
                    <a:cxn ang="0">
                      <a:pos x="106" y="21"/>
                    </a:cxn>
                    <a:cxn ang="0">
                      <a:pos x="156" y="72"/>
                    </a:cxn>
                    <a:cxn ang="0">
                      <a:pos x="173" y="0"/>
                    </a:cxn>
                    <a:cxn ang="0">
                      <a:pos x="198" y="0"/>
                    </a:cxn>
                    <a:cxn ang="0">
                      <a:pos x="198" y="154"/>
                    </a:cxn>
                  </a:cxnLst>
                  <a:rect l="0" t="0" r="r" b="b"/>
                  <a:pathLst>
                    <a:path w="198" h="154">
                      <a:moveTo>
                        <a:pt x="0" y="74"/>
                      </a:moveTo>
                      <a:lnTo>
                        <a:pt x="0" y="21"/>
                      </a:lnTo>
                      <a:lnTo>
                        <a:pt x="52" y="63"/>
                      </a:lnTo>
                      <a:lnTo>
                        <a:pt x="52" y="21"/>
                      </a:lnTo>
                      <a:lnTo>
                        <a:pt x="106" y="64"/>
                      </a:lnTo>
                      <a:lnTo>
                        <a:pt x="106" y="21"/>
                      </a:lnTo>
                      <a:lnTo>
                        <a:pt x="156" y="72"/>
                      </a:lnTo>
                      <a:lnTo>
                        <a:pt x="173" y="0"/>
                      </a:lnTo>
                      <a:lnTo>
                        <a:pt x="198" y="0"/>
                      </a:lnTo>
                      <a:lnTo>
                        <a:pt x="198" y="154"/>
                      </a:lnTo>
                    </a:path>
                  </a:pathLst>
                </a:custGeom>
                <a:no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84" name="Freeform 229">
                  <a:extLst>
                    <a:ext uri="{FF2B5EF4-FFF2-40B4-BE49-F238E27FC236}">
                      <a16:creationId xmlns:a16="http://schemas.microsoft.com/office/drawing/2014/main" id="{5955E45D-0331-487F-AE0E-451189DC6167}"/>
                    </a:ext>
                  </a:extLst>
                </p:cNvPr>
                <p:cNvSpPr>
                  <a:spLocks/>
                </p:cNvSpPr>
                <p:nvPr/>
              </p:nvSpPr>
              <p:spPr bwMode="auto">
                <a:xfrm>
                  <a:off x="1033464" y="1098551"/>
                  <a:ext cx="239713" cy="141288"/>
                </a:xfrm>
                <a:custGeom>
                  <a:avLst/>
                  <a:gdLst/>
                  <a:ahLst/>
                  <a:cxnLst>
                    <a:cxn ang="0">
                      <a:pos x="31" y="20"/>
                    </a:cxn>
                    <a:cxn ang="0">
                      <a:pos x="17" y="13"/>
                    </a:cxn>
                    <a:cxn ang="0">
                      <a:pos x="16" y="26"/>
                    </a:cxn>
                    <a:cxn ang="0">
                      <a:pos x="2" y="28"/>
                    </a:cxn>
                    <a:cxn ang="0">
                      <a:pos x="10" y="39"/>
                    </a:cxn>
                    <a:cxn ang="0">
                      <a:pos x="1" y="48"/>
                    </a:cxn>
                    <a:cxn ang="0">
                      <a:pos x="14" y="51"/>
                    </a:cxn>
                    <a:cxn ang="0">
                      <a:pos x="13" y="65"/>
                    </a:cxn>
                    <a:cxn ang="0">
                      <a:pos x="25" y="59"/>
                    </a:cxn>
                    <a:cxn ang="0">
                      <a:pos x="33" y="70"/>
                    </a:cxn>
                    <a:cxn ang="0">
                      <a:pos x="38" y="57"/>
                    </a:cxn>
                    <a:cxn ang="0">
                      <a:pos x="51" y="61"/>
                    </a:cxn>
                    <a:cxn ang="0">
                      <a:pos x="48" y="48"/>
                    </a:cxn>
                    <a:cxn ang="0">
                      <a:pos x="59" y="41"/>
                    </a:cxn>
                    <a:cxn ang="0">
                      <a:pos x="50" y="33"/>
                    </a:cxn>
                    <a:cxn ang="0">
                      <a:pos x="62" y="27"/>
                    </a:cxn>
                    <a:cxn ang="0">
                      <a:pos x="57" y="15"/>
                    </a:cxn>
                    <a:cxn ang="0">
                      <a:pos x="70" y="16"/>
                    </a:cxn>
                    <a:cxn ang="0">
                      <a:pos x="72" y="3"/>
                    </a:cxn>
                    <a:cxn ang="0">
                      <a:pos x="83" y="10"/>
                    </a:cxn>
                    <a:cxn ang="0">
                      <a:pos x="91" y="0"/>
                    </a:cxn>
                    <a:cxn ang="0">
                      <a:pos x="97" y="12"/>
                    </a:cxn>
                    <a:cxn ang="0">
                      <a:pos x="109" y="7"/>
                    </a:cxn>
                    <a:cxn ang="0">
                      <a:pos x="108" y="20"/>
                    </a:cxn>
                    <a:cxn ang="0">
                      <a:pos x="121" y="22"/>
                    </a:cxn>
                    <a:cxn ang="0">
                      <a:pos x="114" y="33"/>
                    </a:cxn>
                    <a:cxn ang="0">
                      <a:pos x="124" y="41"/>
                    </a:cxn>
                    <a:cxn ang="0">
                      <a:pos x="112" y="47"/>
                    </a:cxn>
                    <a:cxn ang="0">
                      <a:pos x="117" y="59"/>
                    </a:cxn>
                    <a:cxn ang="0">
                      <a:pos x="104" y="58"/>
                    </a:cxn>
                    <a:cxn ang="0">
                      <a:pos x="102" y="71"/>
                    </a:cxn>
                    <a:cxn ang="0">
                      <a:pos x="91" y="63"/>
                    </a:cxn>
                  </a:cxnLst>
                  <a:rect l="0" t="0" r="r" b="b"/>
                  <a:pathLst>
                    <a:path w="124" h="73">
                      <a:moveTo>
                        <a:pt x="31" y="3"/>
                      </a:moveTo>
                      <a:cubicBezTo>
                        <a:pt x="31" y="20"/>
                        <a:pt x="31" y="20"/>
                        <a:pt x="31" y="20"/>
                      </a:cubicBezTo>
                      <a:cubicBezTo>
                        <a:pt x="30" y="21"/>
                        <a:pt x="25" y="21"/>
                        <a:pt x="24" y="21"/>
                      </a:cubicBezTo>
                      <a:cubicBezTo>
                        <a:pt x="17" y="13"/>
                        <a:pt x="17" y="13"/>
                        <a:pt x="17" y="13"/>
                      </a:cubicBezTo>
                      <a:cubicBezTo>
                        <a:pt x="12" y="16"/>
                        <a:pt x="12" y="16"/>
                        <a:pt x="12" y="16"/>
                      </a:cubicBezTo>
                      <a:cubicBezTo>
                        <a:pt x="16" y="26"/>
                        <a:pt x="16" y="26"/>
                        <a:pt x="16" y="26"/>
                      </a:cubicBezTo>
                      <a:cubicBezTo>
                        <a:pt x="15" y="27"/>
                        <a:pt x="14" y="28"/>
                        <a:pt x="13" y="29"/>
                      </a:cubicBezTo>
                      <a:cubicBezTo>
                        <a:pt x="2" y="28"/>
                        <a:pt x="2" y="28"/>
                        <a:pt x="2" y="28"/>
                      </a:cubicBezTo>
                      <a:cubicBezTo>
                        <a:pt x="0" y="33"/>
                        <a:pt x="0" y="33"/>
                        <a:pt x="0" y="33"/>
                      </a:cubicBezTo>
                      <a:cubicBezTo>
                        <a:pt x="10" y="39"/>
                        <a:pt x="10" y="39"/>
                        <a:pt x="10" y="39"/>
                      </a:cubicBezTo>
                      <a:cubicBezTo>
                        <a:pt x="10" y="40"/>
                        <a:pt x="10" y="41"/>
                        <a:pt x="10" y="42"/>
                      </a:cubicBezTo>
                      <a:cubicBezTo>
                        <a:pt x="1" y="48"/>
                        <a:pt x="1" y="48"/>
                        <a:pt x="1" y="48"/>
                      </a:cubicBezTo>
                      <a:cubicBezTo>
                        <a:pt x="3" y="54"/>
                        <a:pt x="3" y="54"/>
                        <a:pt x="3" y="54"/>
                      </a:cubicBezTo>
                      <a:cubicBezTo>
                        <a:pt x="14" y="51"/>
                        <a:pt x="14" y="51"/>
                        <a:pt x="14" y="51"/>
                      </a:cubicBezTo>
                      <a:cubicBezTo>
                        <a:pt x="15" y="52"/>
                        <a:pt x="16" y="53"/>
                        <a:pt x="16" y="54"/>
                      </a:cubicBezTo>
                      <a:cubicBezTo>
                        <a:pt x="13" y="65"/>
                        <a:pt x="13" y="65"/>
                        <a:pt x="13" y="65"/>
                      </a:cubicBezTo>
                      <a:cubicBezTo>
                        <a:pt x="18" y="68"/>
                        <a:pt x="18" y="68"/>
                        <a:pt x="18" y="68"/>
                      </a:cubicBezTo>
                      <a:cubicBezTo>
                        <a:pt x="25" y="59"/>
                        <a:pt x="25" y="59"/>
                        <a:pt x="25" y="59"/>
                      </a:cubicBezTo>
                      <a:cubicBezTo>
                        <a:pt x="26" y="59"/>
                        <a:pt x="28" y="59"/>
                        <a:pt x="29" y="59"/>
                      </a:cubicBezTo>
                      <a:cubicBezTo>
                        <a:pt x="33" y="70"/>
                        <a:pt x="33" y="70"/>
                        <a:pt x="33" y="70"/>
                      </a:cubicBezTo>
                      <a:cubicBezTo>
                        <a:pt x="39" y="69"/>
                        <a:pt x="39" y="69"/>
                        <a:pt x="39" y="69"/>
                      </a:cubicBezTo>
                      <a:cubicBezTo>
                        <a:pt x="38" y="57"/>
                        <a:pt x="38" y="57"/>
                        <a:pt x="38" y="57"/>
                      </a:cubicBezTo>
                      <a:cubicBezTo>
                        <a:pt x="40" y="57"/>
                        <a:pt x="41" y="56"/>
                        <a:pt x="42" y="56"/>
                      </a:cubicBezTo>
                      <a:cubicBezTo>
                        <a:pt x="51" y="61"/>
                        <a:pt x="51" y="61"/>
                        <a:pt x="51" y="61"/>
                      </a:cubicBezTo>
                      <a:cubicBezTo>
                        <a:pt x="55" y="56"/>
                        <a:pt x="55" y="56"/>
                        <a:pt x="55" y="56"/>
                      </a:cubicBezTo>
                      <a:cubicBezTo>
                        <a:pt x="48" y="48"/>
                        <a:pt x="48" y="48"/>
                        <a:pt x="48" y="48"/>
                      </a:cubicBezTo>
                      <a:cubicBezTo>
                        <a:pt x="48" y="47"/>
                        <a:pt x="49" y="45"/>
                        <a:pt x="49" y="44"/>
                      </a:cubicBezTo>
                      <a:cubicBezTo>
                        <a:pt x="59" y="41"/>
                        <a:pt x="59" y="41"/>
                        <a:pt x="59" y="41"/>
                      </a:cubicBezTo>
                      <a:cubicBezTo>
                        <a:pt x="60" y="37"/>
                        <a:pt x="60" y="37"/>
                        <a:pt x="60" y="37"/>
                      </a:cubicBezTo>
                      <a:cubicBezTo>
                        <a:pt x="50" y="33"/>
                        <a:pt x="50" y="33"/>
                        <a:pt x="50" y="33"/>
                      </a:cubicBezTo>
                      <a:cubicBezTo>
                        <a:pt x="51" y="27"/>
                        <a:pt x="51" y="27"/>
                        <a:pt x="51" y="27"/>
                      </a:cubicBezTo>
                      <a:cubicBezTo>
                        <a:pt x="62" y="27"/>
                        <a:pt x="62" y="27"/>
                        <a:pt x="62" y="27"/>
                      </a:cubicBezTo>
                      <a:cubicBezTo>
                        <a:pt x="62" y="26"/>
                        <a:pt x="63" y="25"/>
                        <a:pt x="64" y="23"/>
                      </a:cubicBezTo>
                      <a:cubicBezTo>
                        <a:pt x="57" y="15"/>
                        <a:pt x="57" y="15"/>
                        <a:pt x="57" y="15"/>
                      </a:cubicBezTo>
                      <a:cubicBezTo>
                        <a:pt x="61" y="11"/>
                        <a:pt x="61" y="11"/>
                        <a:pt x="61" y="11"/>
                      </a:cubicBezTo>
                      <a:cubicBezTo>
                        <a:pt x="70" y="16"/>
                        <a:pt x="70" y="16"/>
                        <a:pt x="70" y="16"/>
                      </a:cubicBezTo>
                      <a:cubicBezTo>
                        <a:pt x="71" y="15"/>
                        <a:pt x="72" y="14"/>
                        <a:pt x="74" y="14"/>
                      </a:cubicBezTo>
                      <a:cubicBezTo>
                        <a:pt x="72" y="3"/>
                        <a:pt x="72" y="3"/>
                        <a:pt x="72" y="3"/>
                      </a:cubicBezTo>
                      <a:cubicBezTo>
                        <a:pt x="77" y="1"/>
                        <a:pt x="77" y="1"/>
                        <a:pt x="77" y="1"/>
                      </a:cubicBezTo>
                      <a:cubicBezTo>
                        <a:pt x="83" y="10"/>
                        <a:pt x="83" y="10"/>
                        <a:pt x="83" y="10"/>
                      </a:cubicBezTo>
                      <a:cubicBezTo>
                        <a:pt x="84" y="10"/>
                        <a:pt x="86" y="10"/>
                        <a:pt x="87" y="10"/>
                      </a:cubicBezTo>
                      <a:cubicBezTo>
                        <a:pt x="91" y="0"/>
                        <a:pt x="91" y="0"/>
                        <a:pt x="91" y="0"/>
                      </a:cubicBezTo>
                      <a:cubicBezTo>
                        <a:pt x="97" y="1"/>
                        <a:pt x="97" y="1"/>
                        <a:pt x="97" y="1"/>
                      </a:cubicBezTo>
                      <a:cubicBezTo>
                        <a:pt x="97" y="12"/>
                        <a:pt x="97" y="12"/>
                        <a:pt x="97" y="12"/>
                      </a:cubicBezTo>
                      <a:cubicBezTo>
                        <a:pt x="98" y="12"/>
                        <a:pt x="99" y="13"/>
                        <a:pt x="101" y="14"/>
                      </a:cubicBezTo>
                      <a:cubicBezTo>
                        <a:pt x="109" y="7"/>
                        <a:pt x="109" y="7"/>
                        <a:pt x="109" y="7"/>
                      </a:cubicBezTo>
                      <a:cubicBezTo>
                        <a:pt x="113" y="11"/>
                        <a:pt x="113" y="11"/>
                        <a:pt x="113" y="11"/>
                      </a:cubicBezTo>
                      <a:cubicBezTo>
                        <a:pt x="108" y="20"/>
                        <a:pt x="108" y="20"/>
                        <a:pt x="108" y="20"/>
                      </a:cubicBezTo>
                      <a:cubicBezTo>
                        <a:pt x="109" y="21"/>
                        <a:pt x="110" y="22"/>
                        <a:pt x="110" y="23"/>
                      </a:cubicBezTo>
                      <a:cubicBezTo>
                        <a:pt x="121" y="22"/>
                        <a:pt x="121" y="22"/>
                        <a:pt x="121" y="22"/>
                      </a:cubicBezTo>
                      <a:cubicBezTo>
                        <a:pt x="123" y="27"/>
                        <a:pt x="123" y="27"/>
                        <a:pt x="123" y="27"/>
                      </a:cubicBezTo>
                      <a:cubicBezTo>
                        <a:pt x="114" y="33"/>
                        <a:pt x="114" y="33"/>
                        <a:pt x="114" y="33"/>
                      </a:cubicBezTo>
                      <a:cubicBezTo>
                        <a:pt x="114" y="34"/>
                        <a:pt x="114" y="36"/>
                        <a:pt x="114" y="37"/>
                      </a:cubicBezTo>
                      <a:cubicBezTo>
                        <a:pt x="124" y="41"/>
                        <a:pt x="124" y="41"/>
                        <a:pt x="124" y="41"/>
                      </a:cubicBezTo>
                      <a:cubicBezTo>
                        <a:pt x="123" y="47"/>
                        <a:pt x="123" y="47"/>
                        <a:pt x="123" y="47"/>
                      </a:cubicBezTo>
                      <a:cubicBezTo>
                        <a:pt x="112" y="47"/>
                        <a:pt x="112" y="47"/>
                        <a:pt x="112" y="47"/>
                      </a:cubicBezTo>
                      <a:cubicBezTo>
                        <a:pt x="112" y="48"/>
                        <a:pt x="111" y="49"/>
                        <a:pt x="110" y="50"/>
                      </a:cubicBezTo>
                      <a:cubicBezTo>
                        <a:pt x="117" y="59"/>
                        <a:pt x="117" y="59"/>
                        <a:pt x="117" y="59"/>
                      </a:cubicBezTo>
                      <a:cubicBezTo>
                        <a:pt x="113" y="63"/>
                        <a:pt x="113" y="63"/>
                        <a:pt x="113" y="63"/>
                      </a:cubicBezTo>
                      <a:cubicBezTo>
                        <a:pt x="104" y="58"/>
                        <a:pt x="104" y="58"/>
                        <a:pt x="104" y="58"/>
                      </a:cubicBezTo>
                      <a:cubicBezTo>
                        <a:pt x="103" y="59"/>
                        <a:pt x="102" y="60"/>
                        <a:pt x="100" y="60"/>
                      </a:cubicBezTo>
                      <a:cubicBezTo>
                        <a:pt x="102" y="71"/>
                        <a:pt x="102" y="71"/>
                        <a:pt x="102" y="71"/>
                      </a:cubicBezTo>
                      <a:cubicBezTo>
                        <a:pt x="96" y="73"/>
                        <a:pt x="96" y="73"/>
                        <a:pt x="96" y="73"/>
                      </a:cubicBezTo>
                      <a:cubicBezTo>
                        <a:pt x="91" y="63"/>
                        <a:pt x="91" y="63"/>
                        <a:pt x="91" y="63"/>
                      </a:cubicBezTo>
                      <a:cubicBezTo>
                        <a:pt x="90" y="64"/>
                        <a:pt x="88" y="64"/>
                        <a:pt x="87" y="64"/>
                      </a:cubicBezTo>
                    </a:path>
                  </a:pathLst>
                </a:custGeom>
                <a:no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85" name="Freeform 230">
                  <a:extLst>
                    <a:ext uri="{FF2B5EF4-FFF2-40B4-BE49-F238E27FC236}">
                      <a16:creationId xmlns:a16="http://schemas.microsoft.com/office/drawing/2014/main" id="{70683CD0-F9C5-4668-821D-42C08FAAA239}"/>
                    </a:ext>
                  </a:extLst>
                </p:cNvPr>
                <p:cNvSpPr>
                  <a:spLocks/>
                </p:cNvSpPr>
                <p:nvPr/>
              </p:nvSpPr>
              <p:spPr bwMode="auto">
                <a:xfrm>
                  <a:off x="1179514" y="1146176"/>
                  <a:ext cx="46038" cy="47625"/>
                </a:xfrm>
                <a:custGeom>
                  <a:avLst/>
                  <a:gdLst/>
                  <a:ahLst/>
                  <a:cxnLst>
                    <a:cxn ang="0">
                      <a:pos x="4" y="5"/>
                    </a:cxn>
                    <a:cxn ang="0">
                      <a:pos x="19" y="4"/>
                    </a:cxn>
                    <a:cxn ang="0">
                      <a:pos x="20" y="19"/>
                    </a:cxn>
                    <a:cxn ang="0">
                      <a:pos x="5" y="20"/>
                    </a:cxn>
                    <a:cxn ang="0">
                      <a:pos x="4" y="5"/>
                    </a:cxn>
                  </a:cxnLst>
                  <a:rect l="0" t="0" r="r" b="b"/>
                  <a:pathLst>
                    <a:path w="24" h="24">
                      <a:moveTo>
                        <a:pt x="4" y="5"/>
                      </a:moveTo>
                      <a:cubicBezTo>
                        <a:pt x="8" y="1"/>
                        <a:pt x="14" y="0"/>
                        <a:pt x="19" y="4"/>
                      </a:cubicBezTo>
                      <a:cubicBezTo>
                        <a:pt x="23" y="8"/>
                        <a:pt x="24" y="14"/>
                        <a:pt x="20" y="19"/>
                      </a:cubicBezTo>
                      <a:cubicBezTo>
                        <a:pt x="16" y="23"/>
                        <a:pt x="10" y="24"/>
                        <a:pt x="5" y="20"/>
                      </a:cubicBezTo>
                      <a:cubicBezTo>
                        <a:pt x="1" y="16"/>
                        <a:pt x="0" y="9"/>
                        <a:pt x="4" y="5"/>
                      </a:cubicBezTo>
                      <a:close/>
                    </a:path>
                  </a:pathLst>
                </a:custGeom>
                <a:no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86" name="Freeform 231">
                  <a:extLst>
                    <a:ext uri="{FF2B5EF4-FFF2-40B4-BE49-F238E27FC236}">
                      <a16:creationId xmlns:a16="http://schemas.microsoft.com/office/drawing/2014/main" id="{28C6B82A-DD8A-4743-8337-9E29A2891F05}"/>
                    </a:ext>
                  </a:extLst>
                </p:cNvPr>
                <p:cNvSpPr>
                  <a:spLocks/>
                </p:cNvSpPr>
                <p:nvPr/>
              </p:nvSpPr>
              <p:spPr bwMode="auto">
                <a:xfrm>
                  <a:off x="1069976" y="1154113"/>
                  <a:ext cx="42863" cy="42863"/>
                </a:xfrm>
                <a:custGeom>
                  <a:avLst/>
                  <a:gdLst/>
                  <a:ahLst/>
                  <a:cxnLst>
                    <a:cxn ang="0">
                      <a:pos x="4" y="5"/>
                    </a:cxn>
                    <a:cxn ang="0">
                      <a:pos x="17" y="4"/>
                    </a:cxn>
                    <a:cxn ang="0">
                      <a:pos x="19" y="17"/>
                    </a:cxn>
                    <a:cxn ang="0">
                      <a:pos x="5" y="18"/>
                    </a:cxn>
                    <a:cxn ang="0">
                      <a:pos x="4" y="5"/>
                    </a:cxn>
                  </a:cxnLst>
                  <a:rect l="0" t="0" r="r" b="b"/>
                  <a:pathLst>
                    <a:path w="22" h="22">
                      <a:moveTo>
                        <a:pt x="4" y="5"/>
                      </a:moveTo>
                      <a:cubicBezTo>
                        <a:pt x="7" y="1"/>
                        <a:pt x="13" y="0"/>
                        <a:pt x="17" y="4"/>
                      </a:cubicBezTo>
                      <a:cubicBezTo>
                        <a:pt x="22" y="7"/>
                        <a:pt x="22" y="13"/>
                        <a:pt x="19" y="17"/>
                      </a:cubicBezTo>
                      <a:cubicBezTo>
                        <a:pt x="15" y="22"/>
                        <a:pt x="9" y="22"/>
                        <a:pt x="5" y="18"/>
                      </a:cubicBezTo>
                      <a:cubicBezTo>
                        <a:pt x="1" y="15"/>
                        <a:pt x="0" y="9"/>
                        <a:pt x="4" y="5"/>
                      </a:cubicBezTo>
                      <a:close/>
                    </a:path>
                  </a:pathLst>
                </a:custGeom>
                <a:no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grpSp>
        </p:grpSp>
        <p:grpSp>
          <p:nvGrpSpPr>
            <p:cNvPr id="44" name="Groupe 43">
              <a:extLst>
                <a:ext uri="{FF2B5EF4-FFF2-40B4-BE49-F238E27FC236}">
                  <a16:creationId xmlns:a16="http://schemas.microsoft.com/office/drawing/2014/main" id="{59898E5E-E97D-4E83-95DE-5558E245D992}"/>
                </a:ext>
              </a:extLst>
            </p:cNvPr>
            <p:cNvGrpSpPr/>
            <p:nvPr/>
          </p:nvGrpSpPr>
          <p:grpSpPr>
            <a:xfrm>
              <a:off x="1705928" y="2919460"/>
              <a:ext cx="276156" cy="276156"/>
              <a:chOff x="3371718" y="3191512"/>
              <a:chExt cx="276156" cy="276156"/>
            </a:xfrm>
          </p:grpSpPr>
          <p:sp>
            <p:nvSpPr>
              <p:cNvPr id="176" name="Freeform 7">
                <a:extLst>
                  <a:ext uri="{FF2B5EF4-FFF2-40B4-BE49-F238E27FC236}">
                    <a16:creationId xmlns:a16="http://schemas.microsoft.com/office/drawing/2014/main" id="{EED65BEE-9C2A-450E-BB80-3E19ABF9F678}"/>
                  </a:ext>
                </a:extLst>
              </p:cNvPr>
              <p:cNvSpPr>
                <a:spLocks/>
              </p:cNvSpPr>
              <p:nvPr/>
            </p:nvSpPr>
            <p:spPr bwMode="gray">
              <a:xfrm>
                <a:off x="3371718" y="3191512"/>
                <a:ext cx="276156" cy="276156"/>
              </a:xfrm>
              <a:custGeom>
                <a:avLst/>
                <a:gdLst/>
                <a:ahLst/>
                <a:cxnLst>
                  <a:cxn ang="0">
                    <a:pos x="0" y="54"/>
                  </a:cxn>
                  <a:cxn ang="0">
                    <a:pos x="54" y="0"/>
                  </a:cxn>
                  <a:cxn ang="0">
                    <a:pos x="54" y="0"/>
                  </a:cxn>
                  <a:cxn ang="0">
                    <a:pos x="54" y="0"/>
                  </a:cxn>
                  <a:cxn ang="0">
                    <a:pos x="108" y="54"/>
                  </a:cxn>
                  <a:cxn ang="0">
                    <a:pos x="108" y="54"/>
                  </a:cxn>
                  <a:cxn ang="0">
                    <a:pos x="108" y="54"/>
                  </a:cxn>
                  <a:cxn ang="0">
                    <a:pos x="54" y="108"/>
                  </a:cxn>
                  <a:cxn ang="0">
                    <a:pos x="54" y="108"/>
                  </a:cxn>
                  <a:cxn ang="0">
                    <a:pos x="54" y="108"/>
                  </a:cxn>
                  <a:cxn ang="0">
                    <a:pos x="0" y="54"/>
                  </a:cxn>
                  <a:cxn ang="0">
                    <a:pos x="0" y="54"/>
                  </a:cxn>
                </a:cxnLst>
                <a:rect l="0" t="0" r="r" b="b"/>
                <a:pathLst>
                  <a:path w="108" h="108">
                    <a:moveTo>
                      <a:pt x="0" y="54"/>
                    </a:moveTo>
                    <a:cubicBezTo>
                      <a:pt x="0" y="25"/>
                      <a:pt x="25" y="0"/>
                      <a:pt x="54" y="0"/>
                    </a:cubicBezTo>
                    <a:cubicBezTo>
                      <a:pt x="54" y="0"/>
                      <a:pt x="54" y="0"/>
                      <a:pt x="54" y="0"/>
                    </a:cubicBezTo>
                    <a:cubicBezTo>
                      <a:pt x="54" y="0"/>
                      <a:pt x="54" y="0"/>
                      <a:pt x="54" y="0"/>
                    </a:cubicBezTo>
                    <a:cubicBezTo>
                      <a:pt x="84" y="0"/>
                      <a:pt x="108" y="25"/>
                      <a:pt x="108" y="54"/>
                    </a:cubicBezTo>
                    <a:cubicBezTo>
                      <a:pt x="108" y="54"/>
                      <a:pt x="108" y="54"/>
                      <a:pt x="108" y="54"/>
                    </a:cubicBezTo>
                    <a:cubicBezTo>
                      <a:pt x="108" y="54"/>
                      <a:pt x="108" y="54"/>
                      <a:pt x="108" y="54"/>
                    </a:cubicBezTo>
                    <a:cubicBezTo>
                      <a:pt x="108" y="84"/>
                      <a:pt x="84" y="108"/>
                      <a:pt x="54" y="108"/>
                    </a:cubicBezTo>
                    <a:cubicBezTo>
                      <a:pt x="54" y="108"/>
                      <a:pt x="54" y="108"/>
                      <a:pt x="54" y="108"/>
                    </a:cubicBezTo>
                    <a:cubicBezTo>
                      <a:pt x="54" y="108"/>
                      <a:pt x="54" y="108"/>
                      <a:pt x="54" y="108"/>
                    </a:cubicBezTo>
                    <a:cubicBezTo>
                      <a:pt x="25"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0" rIns="0" bIns="0" anchor="ctr" anchorCtr="0"/>
              <a:lstStyle/>
              <a:p>
                <a:pPr indent="-190500" algn="ctr">
                  <a:lnSpc>
                    <a:spcPct val="95000"/>
                  </a:lnSpc>
                  <a:spcAft>
                    <a:spcPts val="400"/>
                  </a:spcAft>
                  <a:buClr>
                    <a:srgbClr val="808080"/>
                  </a:buClr>
                  <a:defRPr/>
                </a:pPr>
                <a:endParaRPr lang="en-GB" sz="1400" b="1">
                  <a:solidFill>
                    <a:schemeClr val="tx1">
                      <a:lumMod val="85000"/>
                      <a:lumOff val="15000"/>
                    </a:schemeClr>
                  </a:solidFill>
                  <a:latin typeface="+mj-lt"/>
                  <a:cs typeface="Arial" charset="0"/>
                </a:endParaRPr>
              </a:p>
            </p:txBody>
          </p:sp>
          <p:sp>
            <p:nvSpPr>
              <p:cNvPr id="177" name="Freeform 39">
                <a:extLst>
                  <a:ext uri="{FF2B5EF4-FFF2-40B4-BE49-F238E27FC236}">
                    <a16:creationId xmlns:a16="http://schemas.microsoft.com/office/drawing/2014/main" id="{727EF114-F126-4A12-902C-8C6A6B189D04}"/>
                  </a:ext>
                </a:extLst>
              </p:cNvPr>
              <p:cNvSpPr>
                <a:spLocks/>
              </p:cNvSpPr>
              <p:nvPr/>
            </p:nvSpPr>
            <p:spPr bwMode="gray">
              <a:xfrm>
                <a:off x="3424982" y="3229393"/>
                <a:ext cx="175920" cy="153363"/>
              </a:xfrm>
              <a:custGeom>
                <a:avLst/>
                <a:gdLst>
                  <a:gd name="T0" fmla="*/ 295 w 377"/>
                  <a:gd name="T1" fmla="*/ 269 h 361"/>
                  <a:gd name="T2" fmla="*/ 230 w 377"/>
                  <a:gd name="T3" fmla="*/ 204 h 361"/>
                  <a:gd name="T4" fmla="*/ 251 w 377"/>
                  <a:gd name="T5" fmla="*/ 155 h 361"/>
                  <a:gd name="T6" fmla="*/ 270 w 377"/>
                  <a:gd name="T7" fmla="*/ 121 h 361"/>
                  <a:gd name="T8" fmla="*/ 263 w 377"/>
                  <a:gd name="T9" fmla="*/ 104 h 361"/>
                  <a:gd name="T10" fmla="*/ 268 w 377"/>
                  <a:gd name="T11" fmla="*/ 68 h 361"/>
                  <a:gd name="T12" fmla="*/ 188 w 377"/>
                  <a:gd name="T13" fmla="*/ 0 h 361"/>
                  <a:gd name="T14" fmla="*/ 108 w 377"/>
                  <a:gd name="T15" fmla="*/ 68 h 361"/>
                  <a:gd name="T16" fmla="*/ 114 w 377"/>
                  <a:gd name="T17" fmla="*/ 104 h 361"/>
                  <a:gd name="T18" fmla="*/ 106 w 377"/>
                  <a:gd name="T19" fmla="*/ 121 h 361"/>
                  <a:gd name="T20" fmla="*/ 125 w 377"/>
                  <a:gd name="T21" fmla="*/ 155 h 361"/>
                  <a:gd name="T22" fmla="*/ 147 w 377"/>
                  <a:gd name="T23" fmla="*/ 204 h 361"/>
                  <a:gd name="T24" fmla="*/ 81 w 377"/>
                  <a:gd name="T25" fmla="*/ 269 h 361"/>
                  <a:gd name="T26" fmla="*/ 0 w 377"/>
                  <a:gd name="T27" fmla="*/ 318 h 361"/>
                  <a:gd name="T28" fmla="*/ 0 w 377"/>
                  <a:gd name="T29" fmla="*/ 361 h 361"/>
                  <a:gd name="T30" fmla="*/ 377 w 377"/>
                  <a:gd name="T31" fmla="*/ 361 h 361"/>
                  <a:gd name="T32" fmla="*/ 377 w 377"/>
                  <a:gd name="T33" fmla="*/ 318 h 361"/>
                  <a:gd name="T34" fmla="*/ 295 w 377"/>
                  <a:gd name="T35" fmla="*/ 269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7" h="361">
                    <a:moveTo>
                      <a:pt x="295" y="269"/>
                    </a:moveTo>
                    <a:cubicBezTo>
                      <a:pt x="245" y="251"/>
                      <a:pt x="230" y="236"/>
                      <a:pt x="230" y="204"/>
                    </a:cubicBezTo>
                    <a:cubicBezTo>
                      <a:pt x="230" y="184"/>
                      <a:pt x="245" y="191"/>
                      <a:pt x="251" y="155"/>
                    </a:cubicBezTo>
                    <a:cubicBezTo>
                      <a:pt x="254" y="140"/>
                      <a:pt x="267" y="154"/>
                      <a:pt x="270" y="121"/>
                    </a:cubicBezTo>
                    <a:cubicBezTo>
                      <a:pt x="270" y="107"/>
                      <a:pt x="263" y="104"/>
                      <a:pt x="263" y="104"/>
                    </a:cubicBezTo>
                    <a:cubicBezTo>
                      <a:pt x="263" y="104"/>
                      <a:pt x="266" y="84"/>
                      <a:pt x="268" y="68"/>
                    </a:cubicBezTo>
                    <a:cubicBezTo>
                      <a:pt x="270" y="49"/>
                      <a:pt x="257" y="0"/>
                      <a:pt x="188" y="0"/>
                    </a:cubicBezTo>
                    <a:cubicBezTo>
                      <a:pt x="120" y="0"/>
                      <a:pt x="107" y="49"/>
                      <a:pt x="108" y="68"/>
                    </a:cubicBezTo>
                    <a:cubicBezTo>
                      <a:pt x="110" y="84"/>
                      <a:pt x="114" y="104"/>
                      <a:pt x="114" y="104"/>
                    </a:cubicBezTo>
                    <a:cubicBezTo>
                      <a:pt x="114" y="104"/>
                      <a:pt x="106" y="107"/>
                      <a:pt x="106" y="121"/>
                    </a:cubicBezTo>
                    <a:cubicBezTo>
                      <a:pt x="109" y="154"/>
                      <a:pt x="122" y="140"/>
                      <a:pt x="125" y="155"/>
                    </a:cubicBezTo>
                    <a:cubicBezTo>
                      <a:pt x="132" y="191"/>
                      <a:pt x="147" y="184"/>
                      <a:pt x="147" y="204"/>
                    </a:cubicBezTo>
                    <a:cubicBezTo>
                      <a:pt x="147" y="236"/>
                      <a:pt x="131" y="251"/>
                      <a:pt x="81" y="269"/>
                    </a:cubicBezTo>
                    <a:cubicBezTo>
                      <a:pt x="32" y="287"/>
                      <a:pt x="0" y="306"/>
                      <a:pt x="0" y="318"/>
                    </a:cubicBezTo>
                    <a:cubicBezTo>
                      <a:pt x="0" y="331"/>
                      <a:pt x="0" y="361"/>
                      <a:pt x="0" y="361"/>
                    </a:cubicBezTo>
                    <a:cubicBezTo>
                      <a:pt x="377" y="361"/>
                      <a:pt x="377" y="361"/>
                      <a:pt x="377" y="361"/>
                    </a:cubicBezTo>
                    <a:cubicBezTo>
                      <a:pt x="377" y="361"/>
                      <a:pt x="377" y="331"/>
                      <a:pt x="377" y="318"/>
                    </a:cubicBezTo>
                    <a:cubicBezTo>
                      <a:pt x="377" y="306"/>
                      <a:pt x="344" y="287"/>
                      <a:pt x="295" y="269"/>
                    </a:cubicBezTo>
                    <a:close/>
                  </a:path>
                </a:pathLst>
              </a:custGeom>
              <a:noFill/>
              <a:ln w="12700">
                <a:solidFill>
                  <a:schemeClr val="bg1"/>
                </a:solidFill>
              </a:ln>
              <a:effectLst>
                <a:outerShdw blurRad="50800" dist="38100" dir="5400000" algn="t" rotWithShape="0">
                  <a:prstClr val="black">
                    <a:alpha val="12000"/>
                  </a:prstClr>
                </a:outerShdw>
              </a:effectLst>
            </p:spPr>
            <p:txBody>
              <a:bodyPr vert="horz" wrap="square" lIns="91440" tIns="45720" rIns="91440" bIns="45720" numCol="1" anchor="t" anchorCtr="0" compatLnSpc="1">
                <a:prstTxWarp prst="textNoShape">
                  <a:avLst/>
                </a:prstTxWarp>
              </a:bodyPr>
              <a:lstStyle/>
              <a:p>
                <a:endParaRPr lang="en-GB" sz="1400">
                  <a:latin typeface="+mj-lt"/>
                </a:endParaRPr>
              </a:p>
            </p:txBody>
          </p:sp>
        </p:grpSp>
        <p:grpSp>
          <p:nvGrpSpPr>
            <p:cNvPr id="45" name="Groupe 44">
              <a:extLst>
                <a:ext uri="{FF2B5EF4-FFF2-40B4-BE49-F238E27FC236}">
                  <a16:creationId xmlns:a16="http://schemas.microsoft.com/office/drawing/2014/main" id="{AEC6FA20-FBFB-4EA0-A948-9FFFA77F297C}"/>
                </a:ext>
              </a:extLst>
            </p:cNvPr>
            <p:cNvGrpSpPr/>
            <p:nvPr/>
          </p:nvGrpSpPr>
          <p:grpSpPr>
            <a:xfrm>
              <a:off x="3644603" y="2736694"/>
              <a:ext cx="594488" cy="1021995"/>
              <a:chOff x="4229704" y="2735580"/>
              <a:chExt cx="594488" cy="1021995"/>
            </a:xfrm>
          </p:grpSpPr>
          <p:pic>
            <p:nvPicPr>
              <p:cNvPr id="172" name="Image 171">
                <a:extLst>
                  <a:ext uri="{FF2B5EF4-FFF2-40B4-BE49-F238E27FC236}">
                    <a16:creationId xmlns:a16="http://schemas.microsoft.com/office/drawing/2014/main" id="{29D02180-D9E3-4909-BD8A-36F575BC9CC8}"/>
                  </a:ext>
                </a:extLst>
              </p:cNvPr>
              <p:cNvPicPr>
                <a:picLocks noChangeAspect="1"/>
              </p:cNvPicPr>
              <p:nvPr/>
            </p:nvPicPr>
            <p:blipFill>
              <a:blip r:embed="rId10"/>
              <a:stretch>
                <a:fillRect/>
              </a:stretch>
            </p:blipFill>
            <p:spPr>
              <a:xfrm>
                <a:off x="4270453" y="2762901"/>
                <a:ext cx="543038" cy="994674"/>
              </a:xfrm>
              <a:prstGeom prst="rect">
                <a:avLst/>
              </a:prstGeom>
            </p:spPr>
          </p:pic>
          <p:sp>
            <p:nvSpPr>
              <p:cNvPr id="175" name="Rounded Rectangle 306">
                <a:extLst>
                  <a:ext uri="{FF2B5EF4-FFF2-40B4-BE49-F238E27FC236}">
                    <a16:creationId xmlns:a16="http://schemas.microsoft.com/office/drawing/2014/main" id="{F94BDC5A-6E35-4515-A0E2-5D56F40B0AF4}"/>
                  </a:ext>
                </a:extLst>
              </p:cNvPr>
              <p:cNvSpPr/>
              <p:nvPr/>
            </p:nvSpPr>
            <p:spPr>
              <a:xfrm>
                <a:off x="4229704" y="2735580"/>
                <a:ext cx="594488" cy="986486"/>
              </a:xfrm>
              <a:prstGeom prst="roundRect">
                <a:avLst/>
              </a:prstGeom>
              <a:noFill/>
              <a:ln w="9525">
                <a:solidFill>
                  <a:srgbClr val="F79646"/>
                </a:solidFill>
                <a:prstDash val="dash"/>
              </a:ln>
            </p:spPr>
            <p:txBody>
              <a:bodyPr tIns="0" anchor="t" anchorCtr="0"/>
              <a:lstStyle/>
              <a:p>
                <a:pPr marL="0" marR="0" lvl="0" indent="0" algn="l" defTabSz="914400" rtl="0" eaLnBrk="0" fontAlgn="auto" latinLnBrk="0" hangingPunct="0">
                  <a:lnSpc>
                    <a:spcPct val="100000"/>
                  </a:lnSpc>
                  <a:spcBef>
                    <a:spcPts val="0"/>
                  </a:spcBef>
                  <a:spcAft>
                    <a:spcPts val="0"/>
                  </a:spcAft>
                  <a:buClr>
                    <a:srgbClr val="FF304C"/>
                  </a:buClr>
                  <a:buSzTx/>
                  <a:buFontTx/>
                  <a:buNone/>
                  <a:tabLst/>
                  <a:defRPr/>
                </a:pPr>
                <a:endParaRPr kumimoji="0" lang="fr-FR" sz="1400" b="1" i="0" u="none" strike="noStrike" kern="0" cap="none" spc="0" normalizeH="0" baseline="0" noProof="0">
                  <a:ln>
                    <a:noFill/>
                  </a:ln>
                  <a:solidFill>
                    <a:prstClr val="black"/>
                  </a:solidFill>
                  <a:effectLst/>
                  <a:uLnTx/>
                  <a:uFillTx/>
                  <a:latin typeface="Verdana"/>
                  <a:ea typeface="ＭＳ Ｐゴシック" pitchFamily="34" charset="-128"/>
                  <a:cs typeface="Arial" pitchFamily="34" charset="0"/>
                </a:endParaRPr>
              </a:p>
            </p:txBody>
          </p:sp>
        </p:grpSp>
        <p:pic>
          <p:nvPicPr>
            <p:cNvPr id="46" name="Image 45">
              <a:extLst>
                <a:ext uri="{FF2B5EF4-FFF2-40B4-BE49-F238E27FC236}">
                  <a16:creationId xmlns:a16="http://schemas.microsoft.com/office/drawing/2014/main" id="{C33FE1A5-5BA3-453C-84FD-6592B0A922E6}"/>
                </a:ext>
              </a:extLst>
            </p:cNvPr>
            <p:cNvPicPr>
              <a:picLocks noChangeAspect="1"/>
            </p:cNvPicPr>
            <p:nvPr/>
          </p:nvPicPr>
          <p:blipFill>
            <a:blip r:embed="rId11"/>
            <a:stretch>
              <a:fillRect/>
            </a:stretch>
          </p:blipFill>
          <p:spPr>
            <a:xfrm>
              <a:off x="3949073" y="4359714"/>
              <a:ext cx="360000" cy="306885"/>
            </a:xfrm>
            <a:prstGeom prst="rect">
              <a:avLst/>
            </a:prstGeom>
          </p:spPr>
        </p:pic>
        <p:sp>
          <p:nvSpPr>
            <p:cNvPr id="47" name="ZoneTexte 46">
              <a:extLst>
                <a:ext uri="{FF2B5EF4-FFF2-40B4-BE49-F238E27FC236}">
                  <a16:creationId xmlns:a16="http://schemas.microsoft.com/office/drawing/2014/main" id="{EDC0DBCE-B8AF-47C4-BC2E-C2E7398A3302}"/>
                </a:ext>
              </a:extLst>
            </p:cNvPr>
            <p:cNvSpPr txBox="1"/>
            <p:nvPr/>
          </p:nvSpPr>
          <p:spPr>
            <a:xfrm>
              <a:off x="2736739" y="4055039"/>
              <a:ext cx="1305516" cy="461665"/>
            </a:xfrm>
            <a:prstGeom prst="rect">
              <a:avLst/>
            </a:prstGeom>
            <a:noFill/>
          </p:spPr>
          <p:txBody>
            <a:bodyPr wrap="square" rtlCol="0">
              <a:spAutoFit/>
            </a:bodyPr>
            <a:lstStyle/>
            <a:p>
              <a:pPr algn="ctr"/>
              <a:r>
                <a:rPr lang="fr-FR" sz="1200" b="1" i="1">
                  <a:solidFill>
                    <a:srgbClr val="C0504D"/>
                  </a:solidFill>
                </a:rPr>
                <a:t>Bloc applicatif </a:t>
              </a:r>
            </a:p>
            <a:p>
              <a:pPr algn="ctr"/>
              <a:r>
                <a:rPr lang="fr-FR" sz="1200" b="1" i="1">
                  <a:solidFill>
                    <a:srgbClr val="C0504D"/>
                  </a:solidFill>
                </a:rPr>
                <a:t>indépendant</a:t>
              </a:r>
            </a:p>
          </p:txBody>
        </p:sp>
        <p:sp>
          <p:nvSpPr>
            <p:cNvPr id="48" name="ZoneTexte 47">
              <a:extLst>
                <a:ext uri="{FF2B5EF4-FFF2-40B4-BE49-F238E27FC236}">
                  <a16:creationId xmlns:a16="http://schemas.microsoft.com/office/drawing/2014/main" id="{A0D1D90F-AD5E-46D8-906E-1940BC437C16}"/>
                </a:ext>
              </a:extLst>
            </p:cNvPr>
            <p:cNvSpPr txBox="1"/>
            <p:nvPr/>
          </p:nvSpPr>
          <p:spPr>
            <a:xfrm>
              <a:off x="2546924" y="2769064"/>
              <a:ext cx="977648" cy="461665"/>
            </a:xfrm>
            <a:prstGeom prst="rect">
              <a:avLst/>
            </a:prstGeom>
            <a:noFill/>
          </p:spPr>
          <p:txBody>
            <a:bodyPr wrap="square" rtlCol="0">
              <a:spAutoFit/>
            </a:bodyPr>
            <a:lstStyle/>
            <a:p>
              <a:pPr algn="ctr"/>
              <a:r>
                <a:rPr lang="fr-FR" sz="1200" b="1" i="1">
                  <a:solidFill>
                    <a:srgbClr val="FF6327"/>
                  </a:solidFill>
                </a:rPr>
                <a:t>Domaine  applicatif</a:t>
              </a:r>
            </a:p>
          </p:txBody>
        </p:sp>
        <p:sp>
          <p:nvSpPr>
            <p:cNvPr id="49" name="ZoneTexte 48">
              <a:extLst>
                <a:ext uri="{FF2B5EF4-FFF2-40B4-BE49-F238E27FC236}">
                  <a16:creationId xmlns:a16="http://schemas.microsoft.com/office/drawing/2014/main" id="{D31554E3-133F-4F92-A656-FF4FB8AB40F6}"/>
                </a:ext>
              </a:extLst>
            </p:cNvPr>
            <p:cNvSpPr txBox="1"/>
            <p:nvPr/>
          </p:nvSpPr>
          <p:spPr>
            <a:xfrm>
              <a:off x="2596882" y="1470374"/>
              <a:ext cx="1186833" cy="461665"/>
            </a:xfrm>
            <a:prstGeom prst="rect">
              <a:avLst/>
            </a:prstGeom>
            <a:noFill/>
          </p:spPr>
          <p:txBody>
            <a:bodyPr wrap="square" rtlCol="0">
              <a:spAutoFit/>
            </a:bodyPr>
            <a:lstStyle/>
            <a:p>
              <a:pPr algn="ctr"/>
              <a:r>
                <a:rPr lang="fr-FR" sz="1200" b="1" i="1">
                  <a:solidFill>
                    <a:srgbClr val="691F7C"/>
                  </a:solidFill>
                </a:rPr>
                <a:t>Entre domaines  applicatifs</a:t>
              </a:r>
            </a:p>
          </p:txBody>
        </p:sp>
        <p:sp>
          <p:nvSpPr>
            <p:cNvPr id="50" name="Freeform 8">
              <a:extLst>
                <a:ext uri="{FF2B5EF4-FFF2-40B4-BE49-F238E27FC236}">
                  <a16:creationId xmlns:a16="http://schemas.microsoft.com/office/drawing/2014/main" id="{477A6BA9-AB6D-4A97-BFB4-CCDA817367A7}"/>
                </a:ext>
              </a:extLst>
            </p:cNvPr>
            <p:cNvSpPr>
              <a:spLocks/>
            </p:cNvSpPr>
            <p:nvPr/>
          </p:nvSpPr>
          <p:spPr bwMode="gray">
            <a:xfrm>
              <a:off x="6361823" y="2499376"/>
              <a:ext cx="233904" cy="233904"/>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FF6327"/>
            </a:solidFill>
            <a:ln w="12700">
              <a:solidFill>
                <a:srgbClr val="FF6327"/>
              </a:solidFill>
              <a:miter lim="800000"/>
              <a:headEnd/>
              <a:tailEnd/>
            </a:ln>
            <a:effectLst/>
          </p:spPr>
          <p:txBody>
            <a:bodyPr wrap="none" lIns="0" tIns="36000" rIns="0" bIns="0" anchor="ctr" anchorCtr="0"/>
            <a:lstStyle/>
            <a:p>
              <a:pPr indent="-190500" algn="ctr">
                <a:lnSpc>
                  <a:spcPct val="95000"/>
                </a:lnSpc>
                <a:spcAft>
                  <a:spcPts val="400"/>
                </a:spcAft>
                <a:buClr>
                  <a:srgbClr val="808080"/>
                </a:buClr>
                <a:defRPr/>
              </a:pPr>
              <a:r>
                <a:rPr lang="en-GB" sz="1400">
                  <a:solidFill>
                    <a:srgbClr val="FFFFFF"/>
                  </a:solidFill>
                  <a:latin typeface="+mj-lt"/>
                  <a:cs typeface="Arial" charset="0"/>
                  <a:sym typeface="Wingdings"/>
                </a:rPr>
                <a:t></a:t>
              </a:r>
            </a:p>
          </p:txBody>
        </p:sp>
        <p:grpSp>
          <p:nvGrpSpPr>
            <p:cNvPr id="51" name="Groupe 50">
              <a:extLst>
                <a:ext uri="{FF2B5EF4-FFF2-40B4-BE49-F238E27FC236}">
                  <a16:creationId xmlns:a16="http://schemas.microsoft.com/office/drawing/2014/main" id="{9ABB9D2A-E3D6-4D34-8724-9EAFA812E98F}"/>
                </a:ext>
              </a:extLst>
            </p:cNvPr>
            <p:cNvGrpSpPr/>
            <p:nvPr/>
          </p:nvGrpSpPr>
          <p:grpSpPr>
            <a:xfrm>
              <a:off x="2521175" y="891016"/>
              <a:ext cx="515593" cy="487150"/>
              <a:chOff x="4802923" y="1178308"/>
              <a:chExt cx="515593" cy="487150"/>
            </a:xfrm>
          </p:grpSpPr>
          <p:sp>
            <p:nvSpPr>
              <p:cNvPr id="168" name="Oval 20">
                <a:extLst>
                  <a:ext uri="{FF2B5EF4-FFF2-40B4-BE49-F238E27FC236}">
                    <a16:creationId xmlns:a16="http://schemas.microsoft.com/office/drawing/2014/main" id="{28558C35-54EA-4FE5-AC1D-D10D54D20466}"/>
                  </a:ext>
                </a:extLst>
              </p:cNvPr>
              <p:cNvSpPr/>
              <p:nvPr/>
            </p:nvSpPr>
            <p:spPr>
              <a:xfrm>
                <a:off x="4802923" y="1178308"/>
                <a:ext cx="515593" cy="487150"/>
              </a:xfrm>
              <a:custGeom>
                <a:avLst/>
                <a:gdLst>
                  <a:gd name="connsiteX0" fmla="*/ 0 w 3314251"/>
                  <a:gd name="connsiteY0" fmla="*/ 1564410 h 3128820"/>
                  <a:gd name="connsiteX1" fmla="*/ 1657126 w 3314251"/>
                  <a:gd name="connsiteY1" fmla="*/ 0 h 3128820"/>
                  <a:gd name="connsiteX2" fmla="*/ 3314252 w 3314251"/>
                  <a:gd name="connsiteY2" fmla="*/ 1564410 h 3128820"/>
                  <a:gd name="connsiteX3" fmla="*/ 1657126 w 3314251"/>
                  <a:gd name="connsiteY3" fmla="*/ 3128820 h 3128820"/>
                  <a:gd name="connsiteX4" fmla="*/ 0 w 3314251"/>
                  <a:gd name="connsiteY4" fmla="*/ 1564410 h 3128820"/>
                  <a:gd name="connsiteX0" fmla="*/ 0 w 3314252"/>
                  <a:gd name="connsiteY0" fmla="*/ 1564410 h 3128820"/>
                  <a:gd name="connsiteX1" fmla="*/ 1657126 w 3314252"/>
                  <a:gd name="connsiteY1" fmla="*/ 0 h 3128820"/>
                  <a:gd name="connsiteX2" fmla="*/ 3314252 w 3314252"/>
                  <a:gd name="connsiteY2" fmla="*/ 1564410 h 3128820"/>
                  <a:gd name="connsiteX3" fmla="*/ 1657126 w 3314252"/>
                  <a:gd name="connsiteY3" fmla="*/ 3128820 h 3128820"/>
                  <a:gd name="connsiteX4" fmla="*/ 0 w 3314252"/>
                  <a:gd name="connsiteY4" fmla="*/ 1564410 h 3128820"/>
                  <a:gd name="connsiteX0" fmla="*/ 0 w 3314252"/>
                  <a:gd name="connsiteY0" fmla="*/ 1565821 h 3130231"/>
                  <a:gd name="connsiteX1" fmla="*/ 1657126 w 3314252"/>
                  <a:gd name="connsiteY1" fmla="*/ 1411 h 3130231"/>
                  <a:gd name="connsiteX2" fmla="*/ 3314252 w 3314252"/>
                  <a:gd name="connsiteY2" fmla="*/ 1565821 h 3130231"/>
                  <a:gd name="connsiteX3" fmla="*/ 1657126 w 3314252"/>
                  <a:gd name="connsiteY3" fmla="*/ 3130231 h 3130231"/>
                  <a:gd name="connsiteX4" fmla="*/ 0 w 3314252"/>
                  <a:gd name="connsiteY4" fmla="*/ 1565821 h 3130231"/>
                  <a:gd name="connsiteX0" fmla="*/ 0 w 3314252"/>
                  <a:gd name="connsiteY0" fmla="*/ 1567937 h 3132347"/>
                  <a:gd name="connsiteX1" fmla="*/ 1657126 w 3314252"/>
                  <a:gd name="connsiteY1" fmla="*/ 3527 h 3132347"/>
                  <a:gd name="connsiteX2" fmla="*/ 3314252 w 3314252"/>
                  <a:gd name="connsiteY2" fmla="*/ 1567937 h 3132347"/>
                  <a:gd name="connsiteX3" fmla="*/ 1657126 w 3314252"/>
                  <a:gd name="connsiteY3" fmla="*/ 3132347 h 3132347"/>
                  <a:gd name="connsiteX4" fmla="*/ 0 w 3314252"/>
                  <a:gd name="connsiteY4" fmla="*/ 1567937 h 3132347"/>
                  <a:gd name="connsiteX0" fmla="*/ 0 w 3314252"/>
                  <a:gd name="connsiteY0" fmla="*/ 1564505 h 3128915"/>
                  <a:gd name="connsiteX1" fmla="*/ 1657126 w 3314252"/>
                  <a:gd name="connsiteY1" fmla="*/ 95 h 3128915"/>
                  <a:gd name="connsiteX2" fmla="*/ 3314252 w 3314252"/>
                  <a:gd name="connsiteY2" fmla="*/ 1564505 h 3128915"/>
                  <a:gd name="connsiteX3" fmla="*/ 1657126 w 3314252"/>
                  <a:gd name="connsiteY3" fmla="*/ 3128915 h 3128915"/>
                  <a:gd name="connsiteX4" fmla="*/ 0 w 3314252"/>
                  <a:gd name="connsiteY4" fmla="*/ 1564505 h 3128915"/>
                  <a:gd name="connsiteX0" fmla="*/ 0 w 3314252"/>
                  <a:gd name="connsiteY0" fmla="*/ 1565503 h 3129913"/>
                  <a:gd name="connsiteX1" fmla="*/ 1657126 w 3314252"/>
                  <a:gd name="connsiteY1" fmla="*/ 1093 h 3129913"/>
                  <a:gd name="connsiteX2" fmla="*/ 3314252 w 3314252"/>
                  <a:gd name="connsiteY2" fmla="*/ 1565503 h 3129913"/>
                  <a:gd name="connsiteX3" fmla="*/ 1657126 w 3314252"/>
                  <a:gd name="connsiteY3" fmla="*/ 3129913 h 3129913"/>
                  <a:gd name="connsiteX4" fmla="*/ 0 w 3314252"/>
                  <a:gd name="connsiteY4" fmla="*/ 1565503 h 3129913"/>
                  <a:gd name="connsiteX0" fmla="*/ 0 w 3314252"/>
                  <a:gd name="connsiteY0" fmla="*/ 1564410 h 3128820"/>
                  <a:gd name="connsiteX1" fmla="*/ 1657126 w 3314252"/>
                  <a:gd name="connsiteY1" fmla="*/ 0 h 3128820"/>
                  <a:gd name="connsiteX2" fmla="*/ 3314252 w 3314252"/>
                  <a:gd name="connsiteY2" fmla="*/ 1564410 h 3128820"/>
                  <a:gd name="connsiteX3" fmla="*/ 1657126 w 3314252"/>
                  <a:gd name="connsiteY3" fmla="*/ 3128820 h 3128820"/>
                  <a:gd name="connsiteX4" fmla="*/ 0 w 3314252"/>
                  <a:gd name="connsiteY4" fmla="*/ 1564410 h 3128820"/>
                  <a:gd name="connsiteX0" fmla="*/ 0 w 3314252"/>
                  <a:gd name="connsiteY0" fmla="*/ 1564433 h 3128843"/>
                  <a:gd name="connsiteX1" fmla="*/ 1657126 w 3314252"/>
                  <a:gd name="connsiteY1" fmla="*/ 23 h 3128843"/>
                  <a:gd name="connsiteX2" fmla="*/ 3314252 w 3314252"/>
                  <a:gd name="connsiteY2" fmla="*/ 1564433 h 3128843"/>
                  <a:gd name="connsiteX3" fmla="*/ 1657126 w 3314252"/>
                  <a:gd name="connsiteY3" fmla="*/ 3128843 h 3128843"/>
                  <a:gd name="connsiteX4" fmla="*/ 0 w 3314252"/>
                  <a:gd name="connsiteY4" fmla="*/ 1564433 h 3128843"/>
                  <a:gd name="connsiteX0" fmla="*/ 0 w 3314252"/>
                  <a:gd name="connsiteY0" fmla="*/ 1564433 h 3129053"/>
                  <a:gd name="connsiteX1" fmla="*/ 1657126 w 3314252"/>
                  <a:gd name="connsiteY1" fmla="*/ 23 h 3129053"/>
                  <a:gd name="connsiteX2" fmla="*/ 3314252 w 3314252"/>
                  <a:gd name="connsiteY2" fmla="*/ 1564433 h 3129053"/>
                  <a:gd name="connsiteX3" fmla="*/ 1657126 w 3314252"/>
                  <a:gd name="connsiteY3" fmla="*/ 3128843 h 3129053"/>
                  <a:gd name="connsiteX4" fmla="*/ 0 w 3314252"/>
                  <a:gd name="connsiteY4" fmla="*/ 1564433 h 3129053"/>
                  <a:gd name="connsiteX0" fmla="*/ 0 w 3314252"/>
                  <a:gd name="connsiteY0" fmla="*/ 1564433 h 3131880"/>
                  <a:gd name="connsiteX1" fmla="*/ 1657126 w 3314252"/>
                  <a:gd name="connsiteY1" fmla="*/ 23 h 3131880"/>
                  <a:gd name="connsiteX2" fmla="*/ 3314252 w 3314252"/>
                  <a:gd name="connsiteY2" fmla="*/ 1564433 h 3131880"/>
                  <a:gd name="connsiteX3" fmla="*/ 1657126 w 3314252"/>
                  <a:gd name="connsiteY3" fmla="*/ 3128843 h 3131880"/>
                  <a:gd name="connsiteX4" fmla="*/ 0 w 3314252"/>
                  <a:gd name="connsiteY4" fmla="*/ 1564433 h 3131880"/>
                  <a:gd name="connsiteX0" fmla="*/ 0 w 3314252"/>
                  <a:gd name="connsiteY0" fmla="*/ 1564433 h 3131423"/>
                  <a:gd name="connsiteX1" fmla="*/ 1657126 w 3314252"/>
                  <a:gd name="connsiteY1" fmla="*/ 23 h 3131423"/>
                  <a:gd name="connsiteX2" fmla="*/ 3314252 w 3314252"/>
                  <a:gd name="connsiteY2" fmla="*/ 1564433 h 3131423"/>
                  <a:gd name="connsiteX3" fmla="*/ 1657126 w 3314252"/>
                  <a:gd name="connsiteY3" fmla="*/ 3128843 h 3131423"/>
                  <a:gd name="connsiteX4" fmla="*/ 0 w 3314252"/>
                  <a:gd name="connsiteY4" fmla="*/ 1564433 h 31314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4252" h="3131423">
                    <a:moveTo>
                      <a:pt x="0" y="1564433"/>
                    </a:moveTo>
                    <a:cubicBezTo>
                      <a:pt x="0" y="700433"/>
                      <a:pt x="775256" y="19074"/>
                      <a:pt x="1657126" y="23"/>
                    </a:cubicBezTo>
                    <a:cubicBezTo>
                      <a:pt x="2639009" y="-4740"/>
                      <a:pt x="3314252" y="700433"/>
                      <a:pt x="3314252" y="1564433"/>
                    </a:cubicBezTo>
                    <a:cubicBezTo>
                      <a:pt x="3314252" y="2428433"/>
                      <a:pt x="2367543" y="3071694"/>
                      <a:pt x="1657126" y="3128843"/>
                    </a:cubicBezTo>
                    <a:cubicBezTo>
                      <a:pt x="665721" y="3181230"/>
                      <a:pt x="0" y="2428433"/>
                      <a:pt x="0" y="1564433"/>
                    </a:cubicBezTo>
                    <a:close/>
                  </a:path>
                </a:pathLst>
              </a:custGeom>
              <a:solidFill>
                <a:srgbClr val="691F7C"/>
              </a:solidFill>
              <a:ln w="9525">
                <a:solidFill>
                  <a:srgbClr val="691F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sz="1200">
                  <a:latin typeface="+mj-lt"/>
                </a:endParaRPr>
              </a:p>
            </p:txBody>
          </p:sp>
          <p:grpSp>
            <p:nvGrpSpPr>
              <p:cNvPr id="169" name="Groupe 168">
                <a:extLst>
                  <a:ext uri="{FF2B5EF4-FFF2-40B4-BE49-F238E27FC236}">
                    <a16:creationId xmlns:a16="http://schemas.microsoft.com/office/drawing/2014/main" id="{C3780240-5E5E-421E-A500-439E125E0A27}"/>
                  </a:ext>
                </a:extLst>
              </p:cNvPr>
              <p:cNvGrpSpPr/>
              <p:nvPr/>
            </p:nvGrpSpPr>
            <p:grpSpPr>
              <a:xfrm>
                <a:off x="4883610" y="1303056"/>
                <a:ext cx="345168" cy="235525"/>
                <a:chOff x="4000501" y="5414963"/>
                <a:chExt cx="695325" cy="392112"/>
              </a:xfrm>
            </p:grpSpPr>
            <p:sp>
              <p:nvSpPr>
                <p:cNvPr id="170" name="Freeform 155">
                  <a:extLst>
                    <a:ext uri="{FF2B5EF4-FFF2-40B4-BE49-F238E27FC236}">
                      <a16:creationId xmlns:a16="http://schemas.microsoft.com/office/drawing/2014/main" id="{FD0425CE-8BB3-421B-9B8B-ABF5551BB0A9}"/>
                    </a:ext>
                  </a:extLst>
                </p:cNvPr>
                <p:cNvSpPr>
                  <a:spLocks/>
                </p:cNvSpPr>
                <p:nvPr/>
              </p:nvSpPr>
              <p:spPr bwMode="auto">
                <a:xfrm>
                  <a:off x="4000501" y="5414963"/>
                  <a:ext cx="339725" cy="392112"/>
                </a:xfrm>
                <a:custGeom>
                  <a:avLst/>
                  <a:gdLst/>
                  <a:ahLst/>
                  <a:cxnLst>
                    <a:cxn ang="0">
                      <a:pos x="134" y="101"/>
                    </a:cxn>
                    <a:cxn ang="0">
                      <a:pos x="113" y="80"/>
                    </a:cxn>
                    <a:cxn ang="0">
                      <a:pos x="134" y="59"/>
                    </a:cxn>
                    <a:cxn ang="0">
                      <a:pos x="135" y="59"/>
                    </a:cxn>
                    <a:cxn ang="0">
                      <a:pos x="135" y="55"/>
                    </a:cxn>
                    <a:cxn ang="0">
                      <a:pos x="119" y="39"/>
                    </a:cxn>
                    <a:cxn ang="0">
                      <a:pos x="96" y="39"/>
                    </a:cxn>
                    <a:cxn ang="0">
                      <a:pos x="96" y="36"/>
                    </a:cxn>
                    <a:cxn ang="0">
                      <a:pos x="96" y="34"/>
                    </a:cxn>
                    <a:cxn ang="0">
                      <a:pos x="107" y="18"/>
                    </a:cxn>
                    <a:cxn ang="0">
                      <a:pos x="89" y="0"/>
                    </a:cxn>
                    <a:cxn ang="0">
                      <a:pos x="71" y="18"/>
                    </a:cxn>
                    <a:cxn ang="0">
                      <a:pos x="80" y="33"/>
                    </a:cxn>
                    <a:cxn ang="0">
                      <a:pos x="79" y="36"/>
                    </a:cxn>
                    <a:cxn ang="0">
                      <a:pos x="79" y="39"/>
                    </a:cxn>
                    <a:cxn ang="0">
                      <a:pos x="54" y="39"/>
                    </a:cxn>
                    <a:cxn ang="0">
                      <a:pos x="39" y="55"/>
                    </a:cxn>
                    <a:cxn ang="0">
                      <a:pos x="39" y="67"/>
                    </a:cxn>
                    <a:cxn ang="0">
                      <a:pos x="36" y="67"/>
                    </a:cxn>
                    <a:cxn ang="0">
                      <a:pos x="35" y="67"/>
                    </a:cxn>
                    <a:cxn ang="0">
                      <a:pos x="18" y="56"/>
                    </a:cxn>
                    <a:cxn ang="0">
                      <a:pos x="0" y="74"/>
                    </a:cxn>
                    <a:cxn ang="0">
                      <a:pos x="18" y="92"/>
                    </a:cxn>
                    <a:cxn ang="0">
                      <a:pos x="34" y="83"/>
                    </a:cxn>
                    <a:cxn ang="0">
                      <a:pos x="36" y="84"/>
                    </a:cxn>
                    <a:cxn ang="0">
                      <a:pos x="39" y="84"/>
                    </a:cxn>
                    <a:cxn ang="0">
                      <a:pos x="39" y="101"/>
                    </a:cxn>
                    <a:cxn ang="0">
                      <a:pos x="54" y="117"/>
                    </a:cxn>
                    <a:cxn ang="0">
                      <a:pos x="100" y="117"/>
                    </a:cxn>
                    <a:cxn ang="0">
                      <a:pos x="100" y="119"/>
                    </a:cxn>
                    <a:cxn ang="0">
                      <a:pos x="100" y="120"/>
                    </a:cxn>
                    <a:cxn ang="0">
                      <a:pos x="89" y="137"/>
                    </a:cxn>
                    <a:cxn ang="0">
                      <a:pos x="107" y="155"/>
                    </a:cxn>
                    <a:cxn ang="0">
                      <a:pos x="125" y="137"/>
                    </a:cxn>
                    <a:cxn ang="0">
                      <a:pos x="116" y="121"/>
                    </a:cxn>
                    <a:cxn ang="0">
                      <a:pos x="117" y="119"/>
                    </a:cxn>
                    <a:cxn ang="0">
                      <a:pos x="117" y="117"/>
                    </a:cxn>
                    <a:cxn ang="0">
                      <a:pos x="119" y="117"/>
                    </a:cxn>
                    <a:cxn ang="0">
                      <a:pos x="135" y="101"/>
                    </a:cxn>
                    <a:cxn ang="0">
                      <a:pos x="135" y="101"/>
                    </a:cxn>
                    <a:cxn ang="0">
                      <a:pos x="134" y="101"/>
                    </a:cxn>
                  </a:cxnLst>
                  <a:rect l="0" t="0" r="r" b="b"/>
                  <a:pathLst>
                    <a:path w="135" h="155">
                      <a:moveTo>
                        <a:pt x="134" y="101"/>
                      </a:moveTo>
                      <a:cubicBezTo>
                        <a:pt x="122" y="101"/>
                        <a:pt x="113" y="91"/>
                        <a:pt x="113" y="80"/>
                      </a:cubicBezTo>
                      <a:cubicBezTo>
                        <a:pt x="113" y="68"/>
                        <a:pt x="122" y="59"/>
                        <a:pt x="134" y="59"/>
                      </a:cubicBezTo>
                      <a:cubicBezTo>
                        <a:pt x="134" y="59"/>
                        <a:pt x="135" y="59"/>
                        <a:pt x="135" y="59"/>
                      </a:cubicBezTo>
                      <a:cubicBezTo>
                        <a:pt x="135" y="55"/>
                        <a:pt x="135" y="55"/>
                        <a:pt x="135" y="55"/>
                      </a:cubicBezTo>
                      <a:cubicBezTo>
                        <a:pt x="135" y="46"/>
                        <a:pt x="128" y="39"/>
                        <a:pt x="119" y="39"/>
                      </a:cubicBezTo>
                      <a:cubicBezTo>
                        <a:pt x="96" y="39"/>
                        <a:pt x="96" y="39"/>
                        <a:pt x="96" y="39"/>
                      </a:cubicBezTo>
                      <a:cubicBezTo>
                        <a:pt x="96" y="36"/>
                        <a:pt x="96" y="36"/>
                        <a:pt x="96" y="36"/>
                      </a:cubicBezTo>
                      <a:cubicBezTo>
                        <a:pt x="96" y="35"/>
                        <a:pt x="96" y="35"/>
                        <a:pt x="96" y="34"/>
                      </a:cubicBezTo>
                      <a:cubicBezTo>
                        <a:pt x="102" y="32"/>
                        <a:pt x="107" y="25"/>
                        <a:pt x="107" y="18"/>
                      </a:cubicBezTo>
                      <a:cubicBezTo>
                        <a:pt x="107" y="8"/>
                        <a:pt x="99" y="0"/>
                        <a:pt x="89" y="0"/>
                      </a:cubicBezTo>
                      <a:cubicBezTo>
                        <a:pt x="79" y="0"/>
                        <a:pt x="71" y="8"/>
                        <a:pt x="71" y="18"/>
                      </a:cubicBezTo>
                      <a:cubicBezTo>
                        <a:pt x="71" y="24"/>
                        <a:pt x="74" y="30"/>
                        <a:pt x="80" y="33"/>
                      </a:cubicBezTo>
                      <a:cubicBezTo>
                        <a:pt x="80" y="34"/>
                        <a:pt x="79" y="35"/>
                        <a:pt x="79" y="36"/>
                      </a:cubicBezTo>
                      <a:cubicBezTo>
                        <a:pt x="79" y="39"/>
                        <a:pt x="79" y="39"/>
                        <a:pt x="79" y="39"/>
                      </a:cubicBezTo>
                      <a:cubicBezTo>
                        <a:pt x="54" y="39"/>
                        <a:pt x="54" y="39"/>
                        <a:pt x="54" y="39"/>
                      </a:cubicBezTo>
                      <a:cubicBezTo>
                        <a:pt x="46" y="39"/>
                        <a:pt x="39" y="46"/>
                        <a:pt x="39" y="55"/>
                      </a:cubicBezTo>
                      <a:cubicBezTo>
                        <a:pt x="39" y="67"/>
                        <a:pt x="39" y="67"/>
                        <a:pt x="39" y="67"/>
                      </a:cubicBezTo>
                      <a:cubicBezTo>
                        <a:pt x="36" y="67"/>
                        <a:pt x="36" y="67"/>
                        <a:pt x="36" y="67"/>
                      </a:cubicBezTo>
                      <a:cubicBezTo>
                        <a:pt x="36" y="67"/>
                        <a:pt x="35" y="67"/>
                        <a:pt x="35" y="67"/>
                      </a:cubicBezTo>
                      <a:cubicBezTo>
                        <a:pt x="32" y="61"/>
                        <a:pt x="25" y="56"/>
                        <a:pt x="18" y="56"/>
                      </a:cubicBezTo>
                      <a:cubicBezTo>
                        <a:pt x="8" y="56"/>
                        <a:pt x="0" y="64"/>
                        <a:pt x="0" y="74"/>
                      </a:cubicBezTo>
                      <a:cubicBezTo>
                        <a:pt x="0" y="84"/>
                        <a:pt x="8" y="92"/>
                        <a:pt x="18" y="92"/>
                      </a:cubicBezTo>
                      <a:cubicBezTo>
                        <a:pt x="25" y="92"/>
                        <a:pt x="30" y="89"/>
                        <a:pt x="34" y="83"/>
                      </a:cubicBezTo>
                      <a:cubicBezTo>
                        <a:pt x="34" y="83"/>
                        <a:pt x="35" y="84"/>
                        <a:pt x="36" y="84"/>
                      </a:cubicBezTo>
                      <a:cubicBezTo>
                        <a:pt x="39" y="84"/>
                        <a:pt x="39" y="84"/>
                        <a:pt x="39" y="84"/>
                      </a:cubicBezTo>
                      <a:cubicBezTo>
                        <a:pt x="39" y="101"/>
                        <a:pt x="39" y="101"/>
                        <a:pt x="39" y="101"/>
                      </a:cubicBezTo>
                      <a:cubicBezTo>
                        <a:pt x="39" y="110"/>
                        <a:pt x="46" y="117"/>
                        <a:pt x="54" y="117"/>
                      </a:cubicBezTo>
                      <a:cubicBezTo>
                        <a:pt x="100" y="117"/>
                        <a:pt x="100" y="117"/>
                        <a:pt x="100" y="117"/>
                      </a:cubicBezTo>
                      <a:cubicBezTo>
                        <a:pt x="100" y="119"/>
                        <a:pt x="100" y="119"/>
                        <a:pt x="100" y="119"/>
                      </a:cubicBezTo>
                      <a:cubicBezTo>
                        <a:pt x="100" y="119"/>
                        <a:pt x="100" y="120"/>
                        <a:pt x="100" y="120"/>
                      </a:cubicBezTo>
                      <a:cubicBezTo>
                        <a:pt x="94" y="123"/>
                        <a:pt x="89" y="129"/>
                        <a:pt x="89" y="137"/>
                      </a:cubicBezTo>
                      <a:cubicBezTo>
                        <a:pt x="89" y="147"/>
                        <a:pt x="97" y="155"/>
                        <a:pt x="107" y="155"/>
                      </a:cubicBezTo>
                      <a:cubicBezTo>
                        <a:pt x="117" y="155"/>
                        <a:pt x="125" y="147"/>
                        <a:pt x="125" y="137"/>
                      </a:cubicBezTo>
                      <a:cubicBezTo>
                        <a:pt x="125" y="130"/>
                        <a:pt x="122" y="124"/>
                        <a:pt x="116" y="121"/>
                      </a:cubicBezTo>
                      <a:cubicBezTo>
                        <a:pt x="117" y="121"/>
                        <a:pt x="117" y="120"/>
                        <a:pt x="117" y="119"/>
                      </a:cubicBezTo>
                      <a:cubicBezTo>
                        <a:pt x="117" y="117"/>
                        <a:pt x="117" y="117"/>
                        <a:pt x="117" y="117"/>
                      </a:cubicBezTo>
                      <a:cubicBezTo>
                        <a:pt x="119" y="117"/>
                        <a:pt x="119" y="117"/>
                        <a:pt x="119" y="117"/>
                      </a:cubicBezTo>
                      <a:cubicBezTo>
                        <a:pt x="128" y="117"/>
                        <a:pt x="135" y="110"/>
                        <a:pt x="135" y="101"/>
                      </a:cubicBezTo>
                      <a:cubicBezTo>
                        <a:pt x="135" y="101"/>
                        <a:pt x="135" y="101"/>
                        <a:pt x="135" y="101"/>
                      </a:cubicBezTo>
                      <a:cubicBezTo>
                        <a:pt x="135" y="101"/>
                        <a:pt x="134" y="101"/>
                        <a:pt x="134" y="101"/>
                      </a:cubicBezTo>
                      <a:close/>
                    </a:path>
                  </a:pathLst>
                </a:custGeom>
                <a:no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endParaRPr>
                </a:p>
              </p:txBody>
            </p:sp>
            <p:sp>
              <p:nvSpPr>
                <p:cNvPr id="171" name="Freeform 156">
                  <a:extLst>
                    <a:ext uri="{FF2B5EF4-FFF2-40B4-BE49-F238E27FC236}">
                      <a16:creationId xmlns:a16="http://schemas.microsoft.com/office/drawing/2014/main" id="{C95F1A2C-1883-4633-B150-428A42C578C1}"/>
                    </a:ext>
                  </a:extLst>
                </p:cNvPr>
                <p:cNvSpPr>
                  <a:spLocks/>
                </p:cNvSpPr>
                <p:nvPr/>
              </p:nvSpPr>
              <p:spPr bwMode="auto">
                <a:xfrm>
                  <a:off x="4357688" y="5429250"/>
                  <a:ext cx="338138" cy="296862"/>
                </a:xfrm>
                <a:custGeom>
                  <a:avLst/>
                  <a:gdLst/>
                  <a:ahLst/>
                  <a:cxnLst>
                    <a:cxn ang="0">
                      <a:pos x="119" y="39"/>
                    </a:cxn>
                    <a:cxn ang="0">
                      <a:pos x="96" y="39"/>
                    </a:cxn>
                    <a:cxn ang="0">
                      <a:pos x="96" y="36"/>
                    </a:cxn>
                    <a:cxn ang="0">
                      <a:pos x="96" y="34"/>
                    </a:cxn>
                    <a:cxn ang="0">
                      <a:pos x="107" y="18"/>
                    </a:cxn>
                    <a:cxn ang="0">
                      <a:pos x="89" y="0"/>
                    </a:cxn>
                    <a:cxn ang="0">
                      <a:pos x="71" y="18"/>
                    </a:cxn>
                    <a:cxn ang="0">
                      <a:pos x="80" y="33"/>
                    </a:cxn>
                    <a:cxn ang="0">
                      <a:pos x="79" y="36"/>
                    </a:cxn>
                    <a:cxn ang="0">
                      <a:pos x="79" y="39"/>
                    </a:cxn>
                    <a:cxn ang="0">
                      <a:pos x="54" y="39"/>
                    </a:cxn>
                    <a:cxn ang="0">
                      <a:pos x="39" y="54"/>
                    </a:cxn>
                    <a:cxn ang="0">
                      <a:pos x="39" y="67"/>
                    </a:cxn>
                    <a:cxn ang="0">
                      <a:pos x="36" y="67"/>
                    </a:cxn>
                    <a:cxn ang="0">
                      <a:pos x="35" y="67"/>
                    </a:cxn>
                    <a:cxn ang="0">
                      <a:pos x="18" y="56"/>
                    </a:cxn>
                    <a:cxn ang="0">
                      <a:pos x="0" y="74"/>
                    </a:cxn>
                    <a:cxn ang="0">
                      <a:pos x="18" y="92"/>
                    </a:cxn>
                    <a:cxn ang="0">
                      <a:pos x="34" y="83"/>
                    </a:cxn>
                    <a:cxn ang="0">
                      <a:pos x="36" y="84"/>
                    </a:cxn>
                    <a:cxn ang="0">
                      <a:pos x="39" y="84"/>
                    </a:cxn>
                    <a:cxn ang="0">
                      <a:pos x="39" y="101"/>
                    </a:cxn>
                    <a:cxn ang="0">
                      <a:pos x="54" y="117"/>
                    </a:cxn>
                    <a:cxn ang="0">
                      <a:pos x="58" y="117"/>
                    </a:cxn>
                    <a:cxn ang="0">
                      <a:pos x="54" y="104"/>
                    </a:cxn>
                    <a:cxn ang="0">
                      <a:pos x="75" y="83"/>
                    </a:cxn>
                    <a:cxn ang="0">
                      <a:pos x="97" y="104"/>
                    </a:cxn>
                    <a:cxn ang="0">
                      <a:pos x="93" y="117"/>
                    </a:cxn>
                    <a:cxn ang="0">
                      <a:pos x="119" y="117"/>
                    </a:cxn>
                    <a:cxn ang="0">
                      <a:pos x="135" y="101"/>
                    </a:cxn>
                    <a:cxn ang="0">
                      <a:pos x="135" y="54"/>
                    </a:cxn>
                    <a:cxn ang="0">
                      <a:pos x="119" y="39"/>
                    </a:cxn>
                  </a:cxnLst>
                  <a:rect l="0" t="0" r="r" b="b"/>
                  <a:pathLst>
                    <a:path w="135" h="117">
                      <a:moveTo>
                        <a:pt x="119" y="39"/>
                      </a:moveTo>
                      <a:cubicBezTo>
                        <a:pt x="96" y="39"/>
                        <a:pt x="96" y="39"/>
                        <a:pt x="96" y="39"/>
                      </a:cubicBezTo>
                      <a:cubicBezTo>
                        <a:pt x="96" y="36"/>
                        <a:pt x="96" y="36"/>
                        <a:pt x="96" y="36"/>
                      </a:cubicBezTo>
                      <a:cubicBezTo>
                        <a:pt x="96" y="35"/>
                        <a:pt x="96" y="35"/>
                        <a:pt x="96" y="34"/>
                      </a:cubicBezTo>
                      <a:cubicBezTo>
                        <a:pt x="102" y="32"/>
                        <a:pt x="107" y="25"/>
                        <a:pt x="107" y="18"/>
                      </a:cubicBezTo>
                      <a:cubicBezTo>
                        <a:pt x="107" y="8"/>
                        <a:pt x="99" y="0"/>
                        <a:pt x="89" y="0"/>
                      </a:cubicBezTo>
                      <a:cubicBezTo>
                        <a:pt x="79" y="0"/>
                        <a:pt x="71" y="8"/>
                        <a:pt x="71" y="18"/>
                      </a:cubicBezTo>
                      <a:cubicBezTo>
                        <a:pt x="71" y="24"/>
                        <a:pt x="75" y="30"/>
                        <a:pt x="80" y="33"/>
                      </a:cubicBezTo>
                      <a:cubicBezTo>
                        <a:pt x="80" y="34"/>
                        <a:pt x="79" y="35"/>
                        <a:pt x="79" y="36"/>
                      </a:cubicBezTo>
                      <a:cubicBezTo>
                        <a:pt x="79" y="39"/>
                        <a:pt x="79" y="39"/>
                        <a:pt x="79" y="39"/>
                      </a:cubicBezTo>
                      <a:cubicBezTo>
                        <a:pt x="54" y="39"/>
                        <a:pt x="54" y="39"/>
                        <a:pt x="54" y="39"/>
                      </a:cubicBezTo>
                      <a:cubicBezTo>
                        <a:pt x="46" y="39"/>
                        <a:pt x="39" y="46"/>
                        <a:pt x="39" y="54"/>
                      </a:cubicBezTo>
                      <a:cubicBezTo>
                        <a:pt x="39" y="67"/>
                        <a:pt x="39" y="67"/>
                        <a:pt x="39" y="67"/>
                      </a:cubicBezTo>
                      <a:cubicBezTo>
                        <a:pt x="36" y="67"/>
                        <a:pt x="36" y="67"/>
                        <a:pt x="36" y="67"/>
                      </a:cubicBezTo>
                      <a:cubicBezTo>
                        <a:pt x="36" y="67"/>
                        <a:pt x="35" y="67"/>
                        <a:pt x="35" y="67"/>
                      </a:cubicBezTo>
                      <a:cubicBezTo>
                        <a:pt x="32" y="61"/>
                        <a:pt x="26" y="56"/>
                        <a:pt x="18" y="56"/>
                      </a:cubicBezTo>
                      <a:cubicBezTo>
                        <a:pt x="8" y="56"/>
                        <a:pt x="0" y="64"/>
                        <a:pt x="0" y="74"/>
                      </a:cubicBezTo>
                      <a:cubicBezTo>
                        <a:pt x="0" y="84"/>
                        <a:pt x="8" y="92"/>
                        <a:pt x="18" y="92"/>
                      </a:cubicBezTo>
                      <a:cubicBezTo>
                        <a:pt x="25" y="92"/>
                        <a:pt x="31" y="88"/>
                        <a:pt x="34" y="83"/>
                      </a:cubicBezTo>
                      <a:cubicBezTo>
                        <a:pt x="34" y="83"/>
                        <a:pt x="35" y="84"/>
                        <a:pt x="36" y="84"/>
                      </a:cubicBezTo>
                      <a:cubicBezTo>
                        <a:pt x="39" y="84"/>
                        <a:pt x="39" y="84"/>
                        <a:pt x="39" y="84"/>
                      </a:cubicBezTo>
                      <a:cubicBezTo>
                        <a:pt x="39" y="101"/>
                        <a:pt x="39" y="101"/>
                        <a:pt x="39" y="101"/>
                      </a:cubicBezTo>
                      <a:cubicBezTo>
                        <a:pt x="39" y="110"/>
                        <a:pt x="46" y="117"/>
                        <a:pt x="54" y="117"/>
                      </a:cubicBezTo>
                      <a:cubicBezTo>
                        <a:pt x="58" y="117"/>
                        <a:pt x="58" y="117"/>
                        <a:pt x="58" y="117"/>
                      </a:cubicBezTo>
                      <a:cubicBezTo>
                        <a:pt x="56" y="113"/>
                        <a:pt x="54" y="109"/>
                        <a:pt x="54" y="104"/>
                      </a:cubicBezTo>
                      <a:cubicBezTo>
                        <a:pt x="54" y="93"/>
                        <a:pt x="64" y="83"/>
                        <a:pt x="75" y="83"/>
                      </a:cubicBezTo>
                      <a:cubicBezTo>
                        <a:pt x="87" y="83"/>
                        <a:pt x="97" y="93"/>
                        <a:pt x="97" y="104"/>
                      </a:cubicBezTo>
                      <a:cubicBezTo>
                        <a:pt x="97" y="109"/>
                        <a:pt x="95" y="113"/>
                        <a:pt x="93" y="117"/>
                      </a:cubicBezTo>
                      <a:cubicBezTo>
                        <a:pt x="119" y="117"/>
                        <a:pt x="119" y="117"/>
                        <a:pt x="119" y="117"/>
                      </a:cubicBezTo>
                      <a:cubicBezTo>
                        <a:pt x="128" y="117"/>
                        <a:pt x="135" y="110"/>
                        <a:pt x="135" y="101"/>
                      </a:cubicBezTo>
                      <a:cubicBezTo>
                        <a:pt x="135" y="54"/>
                        <a:pt x="135" y="54"/>
                        <a:pt x="135" y="54"/>
                      </a:cubicBezTo>
                      <a:cubicBezTo>
                        <a:pt x="135" y="46"/>
                        <a:pt x="128" y="39"/>
                        <a:pt x="119" y="39"/>
                      </a:cubicBezTo>
                      <a:close/>
                    </a:path>
                  </a:pathLst>
                </a:custGeom>
                <a:no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endParaRPr>
                </a:p>
              </p:txBody>
            </p:sp>
          </p:grpSp>
        </p:grpSp>
        <p:sp>
          <p:nvSpPr>
            <p:cNvPr id="52" name="ZoneTexte 51">
              <a:extLst>
                <a:ext uri="{FF2B5EF4-FFF2-40B4-BE49-F238E27FC236}">
                  <a16:creationId xmlns:a16="http://schemas.microsoft.com/office/drawing/2014/main" id="{513AE2D7-07B5-4398-BD6A-9385F8FD9701}"/>
                </a:ext>
              </a:extLst>
            </p:cNvPr>
            <p:cNvSpPr txBox="1"/>
            <p:nvPr/>
          </p:nvSpPr>
          <p:spPr>
            <a:xfrm>
              <a:off x="2970614" y="851544"/>
              <a:ext cx="2616068" cy="307777"/>
            </a:xfrm>
            <a:prstGeom prst="rect">
              <a:avLst/>
            </a:prstGeom>
            <a:noFill/>
          </p:spPr>
          <p:txBody>
            <a:bodyPr wrap="square" rtlCol="0" anchor="ctr">
              <a:spAutoFit/>
            </a:bodyPr>
            <a:lstStyle/>
            <a:p>
              <a:r>
                <a:rPr lang="fr-FR" sz="1400" b="1">
                  <a:solidFill>
                    <a:schemeClr val="tx2"/>
                  </a:solidFill>
                </a:rPr>
                <a:t>Assemblage / Intégration locale</a:t>
              </a:r>
            </a:p>
          </p:txBody>
        </p:sp>
        <p:pic>
          <p:nvPicPr>
            <p:cNvPr id="53" name="Image 52">
              <a:extLst>
                <a:ext uri="{FF2B5EF4-FFF2-40B4-BE49-F238E27FC236}">
                  <a16:creationId xmlns:a16="http://schemas.microsoft.com/office/drawing/2014/main" id="{E812F8DE-1D4A-411B-BAB5-991859E6FFB3}"/>
                </a:ext>
              </a:extLst>
            </p:cNvPr>
            <p:cNvPicPr>
              <a:picLocks noChangeAspect="1"/>
            </p:cNvPicPr>
            <p:nvPr/>
          </p:nvPicPr>
          <p:blipFill>
            <a:blip r:embed="rId11"/>
            <a:stretch>
              <a:fillRect/>
            </a:stretch>
          </p:blipFill>
          <p:spPr>
            <a:xfrm>
              <a:off x="5416152" y="2487914"/>
              <a:ext cx="360000" cy="306886"/>
            </a:xfrm>
            <a:prstGeom prst="rect">
              <a:avLst/>
            </a:prstGeom>
          </p:spPr>
        </p:pic>
        <p:sp>
          <p:nvSpPr>
            <p:cNvPr id="54" name="Freeform 21">
              <a:extLst>
                <a:ext uri="{FF2B5EF4-FFF2-40B4-BE49-F238E27FC236}">
                  <a16:creationId xmlns:a16="http://schemas.microsoft.com/office/drawing/2014/main" id="{A6EC1B68-ED91-43B4-8CC3-4379FE3528BB}"/>
                </a:ext>
              </a:extLst>
            </p:cNvPr>
            <p:cNvSpPr>
              <a:spLocks/>
            </p:cNvSpPr>
            <p:nvPr/>
          </p:nvSpPr>
          <p:spPr bwMode="gray">
            <a:xfrm flipV="1">
              <a:off x="4377018" y="4277223"/>
              <a:ext cx="2409124" cy="258839"/>
            </a:xfrm>
            <a:custGeom>
              <a:avLst/>
              <a:gdLst/>
              <a:ahLst/>
              <a:cxnLst>
                <a:cxn ang="0">
                  <a:pos x="0" y="0"/>
                </a:cxn>
                <a:cxn ang="0">
                  <a:pos x="156" y="0"/>
                </a:cxn>
                <a:cxn ang="0">
                  <a:pos x="257" y="95"/>
                </a:cxn>
                <a:cxn ang="0">
                  <a:pos x="344" y="329"/>
                </a:cxn>
                <a:cxn ang="0">
                  <a:pos x="473" y="561"/>
                </a:cxn>
                <a:cxn ang="0">
                  <a:pos x="645" y="654"/>
                </a:cxn>
                <a:cxn ang="0">
                  <a:pos x="832" y="654"/>
                </a:cxn>
                <a:cxn ang="0">
                  <a:pos x="1142" y="656"/>
                </a:cxn>
              </a:cxnLst>
              <a:rect l="0" t="0" r="r" b="b"/>
              <a:pathLst>
                <a:path w="1142" h="656">
                  <a:moveTo>
                    <a:pt x="0" y="0"/>
                  </a:moveTo>
                  <a:cubicBezTo>
                    <a:pt x="156" y="0"/>
                    <a:pt x="156" y="0"/>
                    <a:pt x="156" y="0"/>
                  </a:cubicBezTo>
                  <a:cubicBezTo>
                    <a:pt x="156" y="0"/>
                    <a:pt x="217" y="7"/>
                    <a:pt x="257" y="95"/>
                  </a:cubicBezTo>
                  <a:cubicBezTo>
                    <a:pt x="297" y="184"/>
                    <a:pt x="339" y="320"/>
                    <a:pt x="344" y="329"/>
                  </a:cubicBezTo>
                  <a:cubicBezTo>
                    <a:pt x="348" y="338"/>
                    <a:pt x="402" y="487"/>
                    <a:pt x="473" y="561"/>
                  </a:cubicBezTo>
                  <a:cubicBezTo>
                    <a:pt x="544" y="634"/>
                    <a:pt x="614" y="653"/>
                    <a:pt x="645" y="654"/>
                  </a:cubicBezTo>
                  <a:cubicBezTo>
                    <a:pt x="670" y="655"/>
                    <a:pt x="832" y="654"/>
                    <a:pt x="832" y="654"/>
                  </a:cubicBezTo>
                  <a:cubicBezTo>
                    <a:pt x="1142" y="656"/>
                    <a:pt x="1142" y="656"/>
                    <a:pt x="1142" y="656"/>
                  </a:cubicBezTo>
                </a:path>
              </a:pathLst>
            </a:custGeom>
            <a:noFill/>
            <a:ln w="38100" cap="flat">
              <a:solidFill>
                <a:schemeClr val="accent2"/>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GB" sz="1400">
                <a:latin typeface="+mj-lt"/>
              </a:endParaRPr>
            </a:p>
          </p:txBody>
        </p:sp>
        <p:sp>
          <p:nvSpPr>
            <p:cNvPr id="55" name="Freeform 8">
              <a:extLst>
                <a:ext uri="{FF2B5EF4-FFF2-40B4-BE49-F238E27FC236}">
                  <a16:creationId xmlns:a16="http://schemas.microsoft.com/office/drawing/2014/main" id="{55765412-6480-48B3-B75D-7005449073C8}"/>
                </a:ext>
              </a:extLst>
            </p:cNvPr>
            <p:cNvSpPr>
              <a:spLocks/>
            </p:cNvSpPr>
            <p:nvPr/>
          </p:nvSpPr>
          <p:spPr bwMode="gray">
            <a:xfrm>
              <a:off x="6374766" y="4150849"/>
              <a:ext cx="233904" cy="233904"/>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C0504D"/>
            </a:solidFill>
            <a:ln w="12700">
              <a:solidFill>
                <a:srgbClr val="C0504D"/>
              </a:solidFill>
              <a:miter lim="800000"/>
              <a:headEnd/>
              <a:tailEnd/>
            </a:ln>
            <a:effectLst/>
          </p:spPr>
          <p:txBody>
            <a:bodyPr wrap="none" lIns="0" tIns="36000" rIns="0" bIns="0" anchor="ctr" anchorCtr="0"/>
            <a:lstStyle/>
            <a:p>
              <a:pPr indent="-190500" algn="ctr">
                <a:lnSpc>
                  <a:spcPct val="95000"/>
                </a:lnSpc>
                <a:spcAft>
                  <a:spcPts val="400"/>
                </a:spcAft>
                <a:buClr>
                  <a:srgbClr val="808080"/>
                </a:buClr>
                <a:defRPr/>
              </a:pPr>
              <a:r>
                <a:rPr lang="en-GB" sz="1400">
                  <a:solidFill>
                    <a:srgbClr val="FFFFFF"/>
                  </a:solidFill>
                  <a:latin typeface="+mj-lt"/>
                  <a:cs typeface="Arial" charset="0"/>
                  <a:sym typeface="Wingdings"/>
                </a:rPr>
                <a:t></a:t>
              </a:r>
            </a:p>
          </p:txBody>
        </p:sp>
        <p:sp>
          <p:nvSpPr>
            <p:cNvPr id="56" name="Flèche : chevron 55">
              <a:extLst>
                <a:ext uri="{FF2B5EF4-FFF2-40B4-BE49-F238E27FC236}">
                  <a16:creationId xmlns:a16="http://schemas.microsoft.com/office/drawing/2014/main" id="{0D5F471A-4CFF-4BFD-8480-1818A8FAB71C}"/>
                </a:ext>
              </a:extLst>
            </p:cNvPr>
            <p:cNvSpPr/>
            <p:nvPr/>
          </p:nvSpPr>
          <p:spPr>
            <a:xfrm>
              <a:off x="6705312" y="1470898"/>
              <a:ext cx="239095" cy="1405307"/>
            </a:xfrm>
            <a:prstGeom prst="chevron">
              <a:avLst/>
            </a:prstGeom>
            <a:solidFill>
              <a:srgbClr val="691F7C"/>
            </a:solidFill>
            <a:ln>
              <a:solidFill>
                <a:srgbClr val="691F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57" name="ZoneTexte 56">
              <a:extLst>
                <a:ext uri="{FF2B5EF4-FFF2-40B4-BE49-F238E27FC236}">
                  <a16:creationId xmlns:a16="http://schemas.microsoft.com/office/drawing/2014/main" id="{29417197-A16F-48A8-9EA6-57208A851A28}"/>
                </a:ext>
              </a:extLst>
            </p:cNvPr>
            <p:cNvSpPr txBox="1"/>
            <p:nvPr/>
          </p:nvSpPr>
          <p:spPr>
            <a:xfrm>
              <a:off x="11553115" y="1986617"/>
              <a:ext cx="609033" cy="600164"/>
            </a:xfrm>
            <a:prstGeom prst="rect">
              <a:avLst/>
            </a:prstGeom>
            <a:noFill/>
          </p:spPr>
          <p:txBody>
            <a:bodyPr wrap="square" rtlCol="0" anchor="ctr">
              <a:spAutoFit/>
            </a:bodyPr>
            <a:lstStyle/>
            <a:p>
              <a:pPr algn="ctr"/>
              <a:r>
                <a:rPr lang="fr-FR" sz="1100" b="1">
                  <a:solidFill>
                    <a:schemeClr val="tx2"/>
                  </a:solidFill>
                </a:rPr>
                <a:t>Mise en </a:t>
              </a:r>
            </a:p>
            <a:p>
              <a:pPr algn="ctr"/>
              <a:r>
                <a:rPr lang="fr-FR" sz="1100" b="1">
                  <a:solidFill>
                    <a:schemeClr val="tx2"/>
                  </a:solidFill>
                </a:rPr>
                <a:t>Prod.</a:t>
              </a:r>
            </a:p>
            <a:p>
              <a:pPr algn="ctr"/>
              <a:r>
                <a:rPr lang="fr-FR" sz="1100" b="1">
                  <a:solidFill>
                    <a:schemeClr val="tx2"/>
                  </a:solidFill>
                </a:rPr>
                <a:t>N+2</a:t>
              </a:r>
            </a:p>
          </p:txBody>
        </p:sp>
        <p:sp>
          <p:nvSpPr>
            <p:cNvPr id="58" name="ZoneTexte 57">
              <a:extLst>
                <a:ext uri="{FF2B5EF4-FFF2-40B4-BE49-F238E27FC236}">
                  <a16:creationId xmlns:a16="http://schemas.microsoft.com/office/drawing/2014/main" id="{B7B1C479-96D8-4688-BABB-68EE65C2A79C}"/>
                </a:ext>
              </a:extLst>
            </p:cNvPr>
            <p:cNvSpPr txBox="1"/>
            <p:nvPr/>
          </p:nvSpPr>
          <p:spPr>
            <a:xfrm>
              <a:off x="7476130" y="980033"/>
              <a:ext cx="1012620" cy="307777"/>
            </a:xfrm>
            <a:prstGeom prst="rect">
              <a:avLst/>
            </a:prstGeom>
            <a:noFill/>
          </p:spPr>
          <p:txBody>
            <a:bodyPr wrap="square" rtlCol="0" anchor="ctr">
              <a:spAutoFit/>
            </a:bodyPr>
            <a:lstStyle/>
            <a:p>
              <a:pPr algn="ctr"/>
              <a:r>
                <a:rPr lang="fr-FR" sz="1400" b="1">
                  <a:solidFill>
                    <a:schemeClr val="tx2"/>
                  </a:solidFill>
                </a:rPr>
                <a:t>Livraison SI</a:t>
              </a:r>
            </a:p>
          </p:txBody>
        </p:sp>
        <p:sp>
          <p:nvSpPr>
            <p:cNvPr id="59" name="Rounded Rectangle 306">
              <a:extLst>
                <a:ext uri="{FF2B5EF4-FFF2-40B4-BE49-F238E27FC236}">
                  <a16:creationId xmlns:a16="http://schemas.microsoft.com/office/drawing/2014/main" id="{96131617-092B-4551-8DDA-F6B63EC60AED}"/>
                </a:ext>
              </a:extLst>
            </p:cNvPr>
            <p:cNvSpPr/>
            <p:nvPr/>
          </p:nvSpPr>
          <p:spPr>
            <a:xfrm>
              <a:off x="6967587" y="1245748"/>
              <a:ext cx="4529965" cy="3263881"/>
            </a:xfrm>
            <a:prstGeom prst="roundRect">
              <a:avLst/>
            </a:prstGeom>
            <a:noFill/>
            <a:ln w="9525">
              <a:solidFill>
                <a:srgbClr val="376092"/>
              </a:solidFill>
              <a:prstDash val="dash"/>
            </a:ln>
          </p:spPr>
          <p:txBody>
            <a:bodyPr tIns="0" anchor="t" anchorCtr="0"/>
            <a:lstStyle/>
            <a:p>
              <a:pPr marL="0" marR="0" lvl="0" indent="0" algn="l" defTabSz="914400" rtl="0" eaLnBrk="0" fontAlgn="auto" latinLnBrk="0" hangingPunct="0">
                <a:lnSpc>
                  <a:spcPct val="100000"/>
                </a:lnSpc>
                <a:spcBef>
                  <a:spcPts val="0"/>
                </a:spcBef>
                <a:spcAft>
                  <a:spcPts val="0"/>
                </a:spcAft>
                <a:buClr>
                  <a:srgbClr val="FF304C"/>
                </a:buClr>
                <a:buSzTx/>
                <a:buFontTx/>
                <a:buNone/>
                <a:tabLst/>
                <a:defRPr/>
              </a:pPr>
              <a:endParaRPr kumimoji="0" lang="fr-FR" sz="1400" b="1" i="0" u="none" strike="noStrike" kern="0" cap="none" spc="0" normalizeH="0" baseline="0" noProof="0">
                <a:ln>
                  <a:noFill/>
                </a:ln>
                <a:solidFill>
                  <a:prstClr val="black"/>
                </a:solidFill>
                <a:effectLst/>
                <a:uLnTx/>
                <a:uFillTx/>
                <a:latin typeface="Verdana"/>
                <a:ea typeface="ＭＳ Ｐゴシック" pitchFamily="34" charset="-128"/>
                <a:cs typeface="Arial" pitchFamily="34" charset="0"/>
              </a:endParaRPr>
            </a:p>
          </p:txBody>
        </p:sp>
        <p:sp>
          <p:nvSpPr>
            <p:cNvPr id="60" name="Freeform 28">
              <a:extLst>
                <a:ext uri="{FF2B5EF4-FFF2-40B4-BE49-F238E27FC236}">
                  <a16:creationId xmlns:a16="http://schemas.microsoft.com/office/drawing/2014/main" id="{44565673-CB95-4772-8027-E18F23319BD9}"/>
                </a:ext>
              </a:extLst>
            </p:cNvPr>
            <p:cNvSpPr>
              <a:spLocks/>
            </p:cNvSpPr>
            <p:nvPr/>
          </p:nvSpPr>
          <p:spPr bwMode="gray">
            <a:xfrm>
              <a:off x="4183794" y="3393379"/>
              <a:ext cx="2701836" cy="314467"/>
            </a:xfrm>
            <a:custGeom>
              <a:avLst/>
              <a:gdLst/>
              <a:ahLst/>
              <a:cxnLst>
                <a:cxn ang="0">
                  <a:pos x="0" y="0"/>
                </a:cxn>
                <a:cxn ang="0">
                  <a:pos x="41" y="0"/>
                </a:cxn>
                <a:cxn ang="0">
                  <a:pos x="118" y="62"/>
                </a:cxn>
                <a:cxn ang="0">
                  <a:pos x="200" y="236"/>
                </a:cxn>
                <a:cxn ang="0">
                  <a:pos x="250" y="350"/>
                </a:cxn>
                <a:cxn ang="0">
                  <a:pos x="351" y="437"/>
                </a:cxn>
                <a:cxn ang="0">
                  <a:pos x="602" y="440"/>
                </a:cxn>
                <a:cxn ang="0">
                  <a:pos x="934" y="440"/>
                </a:cxn>
              </a:cxnLst>
              <a:rect l="0" t="0" r="r" b="b"/>
              <a:pathLst>
                <a:path w="934" h="447">
                  <a:moveTo>
                    <a:pt x="0" y="0"/>
                  </a:moveTo>
                  <a:cubicBezTo>
                    <a:pt x="41" y="0"/>
                    <a:pt x="41" y="0"/>
                    <a:pt x="41" y="0"/>
                  </a:cubicBezTo>
                  <a:cubicBezTo>
                    <a:pt x="41" y="0"/>
                    <a:pt x="79" y="2"/>
                    <a:pt x="118" y="62"/>
                  </a:cubicBezTo>
                  <a:cubicBezTo>
                    <a:pt x="157" y="123"/>
                    <a:pt x="200" y="236"/>
                    <a:pt x="200" y="236"/>
                  </a:cubicBezTo>
                  <a:cubicBezTo>
                    <a:pt x="200" y="236"/>
                    <a:pt x="238" y="334"/>
                    <a:pt x="250" y="350"/>
                  </a:cubicBezTo>
                  <a:cubicBezTo>
                    <a:pt x="262" y="366"/>
                    <a:pt x="279" y="411"/>
                    <a:pt x="351" y="437"/>
                  </a:cubicBezTo>
                  <a:cubicBezTo>
                    <a:pt x="393" y="447"/>
                    <a:pt x="602" y="440"/>
                    <a:pt x="602" y="440"/>
                  </a:cubicBezTo>
                  <a:cubicBezTo>
                    <a:pt x="934" y="440"/>
                    <a:pt x="934" y="440"/>
                    <a:pt x="934" y="440"/>
                  </a:cubicBezTo>
                </a:path>
              </a:pathLst>
            </a:custGeom>
            <a:noFill/>
            <a:ln w="38100" cap="flat">
              <a:solidFill>
                <a:srgbClr val="FF6327"/>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GB" sz="1400">
                <a:latin typeface="+mj-lt"/>
              </a:endParaRPr>
            </a:p>
          </p:txBody>
        </p:sp>
        <p:sp>
          <p:nvSpPr>
            <p:cNvPr id="61" name="Freeform 21">
              <a:extLst>
                <a:ext uri="{FF2B5EF4-FFF2-40B4-BE49-F238E27FC236}">
                  <a16:creationId xmlns:a16="http://schemas.microsoft.com/office/drawing/2014/main" id="{E7A5553E-57D6-4083-8F85-395E942B947E}"/>
                </a:ext>
              </a:extLst>
            </p:cNvPr>
            <p:cNvSpPr>
              <a:spLocks/>
            </p:cNvSpPr>
            <p:nvPr/>
          </p:nvSpPr>
          <p:spPr bwMode="gray">
            <a:xfrm>
              <a:off x="5751705" y="1948295"/>
              <a:ext cx="1063354" cy="1466829"/>
            </a:xfrm>
            <a:custGeom>
              <a:avLst/>
              <a:gdLst/>
              <a:ahLst/>
              <a:cxnLst>
                <a:cxn ang="0">
                  <a:pos x="0" y="0"/>
                </a:cxn>
                <a:cxn ang="0">
                  <a:pos x="156" y="0"/>
                </a:cxn>
                <a:cxn ang="0">
                  <a:pos x="257" y="95"/>
                </a:cxn>
                <a:cxn ang="0">
                  <a:pos x="344" y="329"/>
                </a:cxn>
                <a:cxn ang="0">
                  <a:pos x="473" y="561"/>
                </a:cxn>
                <a:cxn ang="0">
                  <a:pos x="645" y="654"/>
                </a:cxn>
                <a:cxn ang="0">
                  <a:pos x="832" y="654"/>
                </a:cxn>
                <a:cxn ang="0">
                  <a:pos x="1142" y="656"/>
                </a:cxn>
              </a:cxnLst>
              <a:rect l="0" t="0" r="r" b="b"/>
              <a:pathLst>
                <a:path w="1142" h="656">
                  <a:moveTo>
                    <a:pt x="0" y="0"/>
                  </a:moveTo>
                  <a:cubicBezTo>
                    <a:pt x="156" y="0"/>
                    <a:pt x="156" y="0"/>
                    <a:pt x="156" y="0"/>
                  </a:cubicBezTo>
                  <a:cubicBezTo>
                    <a:pt x="156" y="0"/>
                    <a:pt x="217" y="7"/>
                    <a:pt x="257" y="95"/>
                  </a:cubicBezTo>
                  <a:cubicBezTo>
                    <a:pt x="297" y="184"/>
                    <a:pt x="339" y="320"/>
                    <a:pt x="344" y="329"/>
                  </a:cubicBezTo>
                  <a:cubicBezTo>
                    <a:pt x="348" y="338"/>
                    <a:pt x="402" y="487"/>
                    <a:pt x="473" y="561"/>
                  </a:cubicBezTo>
                  <a:cubicBezTo>
                    <a:pt x="544" y="634"/>
                    <a:pt x="614" y="653"/>
                    <a:pt x="645" y="654"/>
                  </a:cubicBezTo>
                  <a:cubicBezTo>
                    <a:pt x="670" y="655"/>
                    <a:pt x="832" y="654"/>
                    <a:pt x="832" y="654"/>
                  </a:cubicBezTo>
                  <a:cubicBezTo>
                    <a:pt x="1142" y="656"/>
                    <a:pt x="1142" y="656"/>
                    <a:pt x="1142" y="656"/>
                  </a:cubicBezTo>
                </a:path>
              </a:pathLst>
            </a:custGeom>
            <a:noFill/>
            <a:ln w="38100" cap="flat">
              <a:solidFill>
                <a:srgbClr val="0F999C"/>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GB" sz="1400">
                <a:latin typeface="+mj-lt"/>
              </a:endParaRPr>
            </a:p>
          </p:txBody>
        </p:sp>
        <p:pic>
          <p:nvPicPr>
            <p:cNvPr id="62" name="Image 61">
              <a:extLst>
                <a:ext uri="{FF2B5EF4-FFF2-40B4-BE49-F238E27FC236}">
                  <a16:creationId xmlns:a16="http://schemas.microsoft.com/office/drawing/2014/main" id="{D19FB11D-45CE-4413-8CAC-3AB64DFF39AC}"/>
                </a:ext>
              </a:extLst>
            </p:cNvPr>
            <p:cNvPicPr>
              <a:picLocks noChangeAspect="1"/>
            </p:cNvPicPr>
            <p:nvPr/>
          </p:nvPicPr>
          <p:blipFill>
            <a:blip r:embed="rId11"/>
            <a:stretch>
              <a:fillRect/>
            </a:stretch>
          </p:blipFill>
          <p:spPr>
            <a:xfrm>
              <a:off x="5901348" y="2836369"/>
              <a:ext cx="360000" cy="306885"/>
            </a:xfrm>
            <a:prstGeom prst="rect">
              <a:avLst/>
            </a:prstGeom>
          </p:spPr>
        </p:pic>
        <p:sp>
          <p:nvSpPr>
            <p:cNvPr id="63" name="Freeform 8">
              <a:extLst>
                <a:ext uri="{FF2B5EF4-FFF2-40B4-BE49-F238E27FC236}">
                  <a16:creationId xmlns:a16="http://schemas.microsoft.com/office/drawing/2014/main" id="{CA82CF54-E8FB-4DB6-99E3-2BBE3960BD97}"/>
                </a:ext>
              </a:extLst>
            </p:cNvPr>
            <p:cNvSpPr>
              <a:spLocks/>
            </p:cNvSpPr>
            <p:nvPr/>
          </p:nvSpPr>
          <p:spPr bwMode="gray">
            <a:xfrm>
              <a:off x="6391505" y="3590341"/>
              <a:ext cx="233904" cy="233904"/>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FF6327"/>
            </a:solidFill>
            <a:ln w="12700">
              <a:solidFill>
                <a:srgbClr val="FF6327"/>
              </a:solidFill>
              <a:miter lim="800000"/>
              <a:headEnd/>
              <a:tailEnd/>
            </a:ln>
            <a:effectLst/>
          </p:spPr>
          <p:txBody>
            <a:bodyPr wrap="none" lIns="0" tIns="36000" rIns="0" bIns="0" anchor="ctr" anchorCtr="0"/>
            <a:lstStyle/>
            <a:p>
              <a:pPr indent="-190500" algn="ctr">
                <a:lnSpc>
                  <a:spcPct val="95000"/>
                </a:lnSpc>
                <a:spcAft>
                  <a:spcPts val="400"/>
                </a:spcAft>
                <a:buClr>
                  <a:srgbClr val="808080"/>
                </a:buClr>
                <a:defRPr/>
              </a:pPr>
              <a:r>
                <a:rPr lang="en-GB" sz="1400">
                  <a:solidFill>
                    <a:srgbClr val="FFFFFF"/>
                  </a:solidFill>
                  <a:latin typeface="+mj-lt"/>
                  <a:cs typeface="Arial" charset="0"/>
                  <a:sym typeface="Wingdings"/>
                </a:rPr>
                <a:t></a:t>
              </a:r>
            </a:p>
          </p:txBody>
        </p:sp>
        <p:sp>
          <p:nvSpPr>
            <p:cNvPr id="64" name="Freeform 8">
              <a:extLst>
                <a:ext uri="{FF2B5EF4-FFF2-40B4-BE49-F238E27FC236}">
                  <a16:creationId xmlns:a16="http://schemas.microsoft.com/office/drawing/2014/main" id="{D41976B7-FEB5-44EE-8F69-1B66158ED168}"/>
                </a:ext>
              </a:extLst>
            </p:cNvPr>
            <p:cNvSpPr>
              <a:spLocks/>
            </p:cNvSpPr>
            <p:nvPr/>
          </p:nvSpPr>
          <p:spPr bwMode="gray">
            <a:xfrm>
              <a:off x="6388295" y="3257526"/>
              <a:ext cx="233904" cy="233904"/>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0F999C"/>
            </a:solidFill>
            <a:ln w="12700">
              <a:solidFill>
                <a:srgbClr val="0F999C"/>
              </a:solidFill>
              <a:miter lim="800000"/>
              <a:headEnd/>
              <a:tailEnd/>
            </a:ln>
            <a:effectLst/>
          </p:spPr>
          <p:txBody>
            <a:bodyPr wrap="none" lIns="0" tIns="36000" rIns="0" bIns="0" anchor="ctr" anchorCtr="0"/>
            <a:lstStyle/>
            <a:p>
              <a:pPr indent="-190500" algn="ctr">
                <a:lnSpc>
                  <a:spcPct val="95000"/>
                </a:lnSpc>
                <a:spcAft>
                  <a:spcPts val="400"/>
                </a:spcAft>
                <a:buClr>
                  <a:srgbClr val="808080"/>
                </a:buClr>
                <a:defRPr/>
              </a:pPr>
              <a:r>
                <a:rPr lang="en-GB" sz="1400">
                  <a:solidFill>
                    <a:srgbClr val="FFFFFF"/>
                  </a:solidFill>
                  <a:latin typeface="+mj-lt"/>
                  <a:cs typeface="Arial" charset="0"/>
                  <a:sym typeface="Wingdings"/>
                </a:rPr>
                <a:t></a:t>
              </a:r>
            </a:p>
          </p:txBody>
        </p:sp>
        <p:sp>
          <p:nvSpPr>
            <p:cNvPr id="65" name="ZoneTexte 64">
              <a:extLst>
                <a:ext uri="{FF2B5EF4-FFF2-40B4-BE49-F238E27FC236}">
                  <a16:creationId xmlns:a16="http://schemas.microsoft.com/office/drawing/2014/main" id="{3CECB125-9D8D-405E-8D06-DBFA7AF47E86}"/>
                </a:ext>
              </a:extLst>
            </p:cNvPr>
            <p:cNvSpPr txBox="1"/>
            <p:nvPr/>
          </p:nvSpPr>
          <p:spPr>
            <a:xfrm>
              <a:off x="5586682" y="3263865"/>
              <a:ext cx="760796" cy="356105"/>
            </a:xfrm>
            <a:prstGeom prst="rect">
              <a:avLst/>
            </a:prstGeom>
            <a:noFill/>
          </p:spPr>
          <p:txBody>
            <a:bodyPr wrap="square" rtlCol="0" anchor="ctr">
              <a:spAutoFit/>
            </a:bodyPr>
            <a:lstStyle/>
            <a:p>
              <a:pPr algn="ctr"/>
              <a:r>
                <a:rPr lang="fr-FR" sz="1100" i="1">
                  <a:solidFill>
                    <a:schemeClr val="tx2"/>
                  </a:solidFill>
                </a:rPr>
                <a:t>Cible </a:t>
              </a:r>
            </a:p>
            <a:p>
              <a:pPr algn="ctr"/>
              <a:r>
                <a:rPr lang="fr-FR" sz="1100" i="1">
                  <a:solidFill>
                    <a:schemeClr val="tx2"/>
                  </a:solidFill>
                </a:rPr>
                <a:t>Prod N+1</a:t>
              </a:r>
            </a:p>
          </p:txBody>
        </p:sp>
        <p:sp>
          <p:nvSpPr>
            <p:cNvPr id="66" name="ZoneTexte 65">
              <a:extLst>
                <a:ext uri="{FF2B5EF4-FFF2-40B4-BE49-F238E27FC236}">
                  <a16:creationId xmlns:a16="http://schemas.microsoft.com/office/drawing/2014/main" id="{C67B0389-F1D3-44B8-B380-5000F176ECBE}"/>
                </a:ext>
              </a:extLst>
            </p:cNvPr>
            <p:cNvSpPr txBox="1"/>
            <p:nvPr/>
          </p:nvSpPr>
          <p:spPr>
            <a:xfrm>
              <a:off x="6057594" y="2050444"/>
              <a:ext cx="768890" cy="430887"/>
            </a:xfrm>
            <a:prstGeom prst="rect">
              <a:avLst/>
            </a:prstGeom>
            <a:noFill/>
          </p:spPr>
          <p:txBody>
            <a:bodyPr wrap="square" rtlCol="0" anchor="ctr">
              <a:spAutoFit/>
            </a:bodyPr>
            <a:lstStyle/>
            <a:p>
              <a:pPr algn="ctr"/>
              <a:r>
                <a:rPr lang="fr-FR" sz="1100" i="1">
                  <a:solidFill>
                    <a:schemeClr val="tx2"/>
                  </a:solidFill>
                </a:rPr>
                <a:t>Cible </a:t>
              </a:r>
            </a:p>
            <a:p>
              <a:pPr algn="ctr"/>
              <a:r>
                <a:rPr lang="fr-FR" sz="1100" i="1">
                  <a:solidFill>
                    <a:schemeClr val="tx2"/>
                  </a:solidFill>
                </a:rPr>
                <a:t>Prod. N+2</a:t>
              </a:r>
            </a:p>
          </p:txBody>
        </p:sp>
        <p:pic>
          <p:nvPicPr>
            <p:cNvPr id="67" name="Image 66">
              <a:extLst>
                <a:ext uri="{FF2B5EF4-FFF2-40B4-BE49-F238E27FC236}">
                  <a16:creationId xmlns:a16="http://schemas.microsoft.com/office/drawing/2014/main" id="{3226954E-4358-4076-B8B2-DD64DDE95D6E}"/>
                </a:ext>
              </a:extLst>
            </p:cNvPr>
            <p:cNvPicPr>
              <a:picLocks noChangeAspect="1"/>
            </p:cNvPicPr>
            <p:nvPr/>
          </p:nvPicPr>
          <p:blipFill>
            <a:blip r:embed="rId11"/>
            <a:stretch>
              <a:fillRect/>
            </a:stretch>
          </p:blipFill>
          <p:spPr>
            <a:xfrm>
              <a:off x="5352157" y="3516178"/>
              <a:ext cx="360000" cy="306885"/>
            </a:xfrm>
            <a:prstGeom prst="rect">
              <a:avLst/>
            </a:prstGeom>
          </p:spPr>
        </p:pic>
        <p:sp>
          <p:nvSpPr>
            <p:cNvPr id="68" name="Flèche : chevron 67">
              <a:extLst>
                <a:ext uri="{FF2B5EF4-FFF2-40B4-BE49-F238E27FC236}">
                  <a16:creationId xmlns:a16="http://schemas.microsoft.com/office/drawing/2014/main" id="{55457D10-58FB-4D57-AAD0-ED444778475A}"/>
                </a:ext>
              </a:extLst>
            </p:cNvPr>
            <p:cNvSpPr/>
            <p:nvPr/>
          </p:nvSpPr>
          <p:spPr>
            <a:xfrm>
              <a:off x="6695262" y="2978402"/>
              <a:ext cx="239095" cy="1405307"/>
            </a:xfrm>
            <a:prstGeom prst="chevron">
              <a:avLst>
                <a:gd name="adj" fmla="val 49115"/>
              </a:avLst>
            </a:prstGeom>
            <a:solidFill>
              <a:srgbClr val="691F7C"/>
            </a:solidFill>
            <a:ln>
              <a:solidFill>
                <a:srgbClr val="691F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pic>
          <p:nvPicPr>
            <p:cNvPr id="69" name="Image 152">
              <a:extLst>
                <a:ext uri="{FF2B5EF4-FFF2-40B4-BE49-F238E27FC236}">
                  <a16:creationId xmlns:a16="http://schemas.microsoft.com/office/drawing/2014/main" id="{8245F354-E339-4C55-B9D2-7B9001CFB339}"/>
                </a:ext>
              </a:extLst>
            </p:cNvPr>
            <p:cNvPicPr>
              <a:picLocks noChangeAspect="1"/>
            </p:cNvPicPr>
            <p:nvPr/>
          </p:nvPicPr>
          <p:blipFill>
            <a:blip r:embed="rId11"/>
            <a:stretch>
              <a:fillRect/>
            </a:stretch>
          </p:blipFill>
          <p:spPr>
            <a:xfrm>
              <a:off x="5868322" y="1494529"/>
              <a:ext cx="360000" cy="306886"/>
            </a:xfrm>
            <a:prstGeom prst="rect">
              <a:avLst/>
            </a:prstGeom>
          </p:spPr>
        </p:pic>
        <p:sp>
          <p:nvSpPr>
            <p:cNvPr id="70" name="Freeform 8">
              <a:extLst>
                <a:ext uri="{FF2B5EF4-FFF2-40B4-BE49-F238E27FC236}">
                  <a16:creationId xmlns:a16="http://schemas.microsoft.com/office/drawing/2014/main" id="{D894DDC2-0373-45FB-A2C6-99D9C1E4CFE9}"/>
                </a:ext>
              </a:extLst>
            </p:cNvPr>
            <p:cNvSpPr>
              <a:spLocks/>
            </p:cNvSpPr>
            <p:nvPr/>
          </p:nvSpPr>
          <p:spPr bwMode="gray">
            <a:xfrm>
              <a:off x="6361823" y="1824405"/>
              <a:ext cx="233904" cy="233904"/>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0F999C"/>
            </a:solidFill>
            <a:ln w="12700">
              <a:solidFill>
                <a:srgbClr val="0F999C"/>
              </a:solidFill>
              <a:miter lim="800000"/>
              <a:headEnd/>
              <a:tailEnd/>
            </a:ln>
            <a:effectLst/>
          </p:spPr>
          <p:txBody>
            <a:bodyPr wrap="none" lIns="0" tIns="36000" rIns="0" bIns="0" anchor="ctr" anchorCtr="0"/>
            <a:lstStyle/>
            <a:p>
              <a:pPr indent="-190500" algn="ctr">
                <a:lnSpc>
                  <a:spcPct val="95000"/>
                </a:lnSpc>
                <a:spcAft>
                  <a:spcPts val="400"/>
                </a:spcAft>
                <a:buClr>
                  <a:srgbClr val="808080"/>
                </a:buClr>
                <a:defRPr/>
              </a:pPr>
              <a:r>
                <a:rPr lang="en-GB" sz="1400">
                  <a:solidFill>
                    <a:srgbClr val="FFFFFF"/>
                  </a:solidFill>
                  <a:latin typeface="+mj-lt"/>
                  <a:cs typeface="Arial" charset="0"/>
                  <a:sym typeface="Wingdings"/>
                </a:rPr>
                <a:t></a:t>
              </a:r>
            </a:p>
          </p:txBody>
        </p:sp>
        <p:grpSp>
          <p:nvGrpSpPr>
            <p:cNvPr id="71" name="Groupe 70">
              <a:extLst>
                <a:ext uri="{FF2B5EF4-FFF2-40B4-BE49-F238E27FC236}">
                  <a16:creationId xmlns:a16="http://schemas.microsoft.com/office/drawing/2014/main" id="{627CC0B0-833C-4417-AD04-0D2EBB26F65D}"/>
                </a:ext>
              </a:extLst>
            </p:cNvPr>
            <p:cNvGrpSpPr/>
            <p:nvPr/>
          </p:nvGrpSpPr>
          <p:grpSpPr>
            <a:xfrm>
              <a:off x="3648053" y="1291259"/>
              <a:ext cx="2085146" cy="1145620"/>
              <a:chOff x="4817517" y="1291259"/>
              <a:chExt cx="2085146" cy="1145620"/>
            </a:xfrm>
          </p:grpSpPr>
          <p:pic>
            <p:nvPicPr>
              <p:cNvPr id="161" name="Image 160">
                <a:extLst>
                  <a:ext uri="{FF2B5EF4-FFF2-40B4-BE49-F238E27FC236}">
                    <a16:creationId xmlns:a16="http://schemas.microsoft.com/office/drawing/2014/main" id="{E334B4C1-AE17-4C12-8E83-B18BAC5AE330}"/>
                  </a:ext>
                </a:extLst>
              </p:cNvPr>
              <p:cNvPicPr>
                <a:picLocks noChangeAspect="1"/>
              </p:cNvPicPr>
              <p:nvPr/>
            </p:nvPicPr>
            <p:blipFill>
              <a:blip r:embed="rId12"/>
              <a:stretch>
                <a:fillRect/>
              </a:stretch>
            </p:blipFill>
            <p:spPr>
              <a:xfrm>
                <a:off x="4875572" y="1355740"/>
                <a:ext cx="473144" cy="957419"/>
              </a:xfrm>
              <a:prstGeom prst="rect">
                <a:avLst/>
              </a:prstGeom>
            </p:spPr>
          </p:pic>
          <p:pic>
            <p:nvPicPr>
              <p:cNvPr id="162" name="Image 161">
                <a:extLst>
                  <a:ext uri="{FF2B5EF4-FFF2-40B4-BE49-F238E27FC236}">
                    <a16:creationId xmlns:a16="http://schemas.microsoft.com/office/drawing/2014/main" id="{B2A12A55-B093-4046-AB94-8D93D701EF9C}"/>
                  </a:ext>
                </a:extLst>
              </p:cNvPr>
              <p:cNvPicPr>
                <a:picLocks noChangeAspect="1"/>
              </p:cNvPicPr>
              <p:nvPr/>
            </p:nvPicPr>
            <p:blipFill>
              <a:blip r:embed="rId12"/>
              <a:stretch>
                <a:fillRect/>
              </a:stretch>
            </p:blipFill>
            <p:spPr>
              <a:xfrm>
                <a:off x="5331017" y="1349390"/>
                <a:ext cx="473144" cy="957419"/>
              </a:xfrm>
              <a:prstGeom prst="rect">
                <a:avLst/>
              </a:prstGeom>
            </p:spPr>
          </p:pic>
          <p:sp>
            <p:nvSpPr>
              <p:cNvPr id="163" name="Rounded Rectangle 306">
                <a:extLst>
                  <a:ext uri="{FF2B5EF4-FFF2-40B4-BE49-F238E27FC236}">
                    <a16:creationId xmlns:a16="http://schemas.microsoft.com/office/drawing/2014/main" id="{C0FA186C-3790-4583-9231-B90081662037}"/>
                  </a:ext>
                </a:extLst>
              </p:cNvPr>
              <p:cNvSpPr/>
              <p:nvPr/>
            </p:nvSpPr>
            <p:spPr>
              <a:xfrm>
                <a:off x="4817517" y="1291259"/>
                <a:ext cx="2085146" cy="1145620"/>
              </a:xfrm>
              <a:prstGeom prst="roundRect">
                <a:avLst/>
              </a:prstGeom>
              <a:noFill/>
              <a:ln w="9525">
                <a:solidFill>
                  <a:srgbClr val="0F999C"/>
                </a:solidFill>
                <a:prstDash val="dash"/>
              </a:ln>
            </p:spPr>
            <p:txBody>
              <a:bodyPr tIns="0" anchor="t" anchorCtr="0"/>
              <a:lstStyle/>
              <a:p>
                <a:pPr marL="0" marR="0" lvl="0" indent="0" algn="l" defTabSz="914400" rtl="0" eaLnBrk="0" fontAlgn="auto" latinLnBrk="0" hangingPunct="0">
                  <a:lnSpc>
                    <a:spcPct val="100000"/>
                  </a:lnSpc>
                  <a:spcBef>
                    <a:spcPts val="0"/>
                  </a:spcBef>
                  <a:spcAft>
                    <a:spcPts val="0"/>
                  </a:spcAft>
                  <a:buClr>
                    <a:srgbClr val="FF304C"/>
                  </a:buClr>
                  <a:buSzTx/>
                  <a:buFontTx/>
                  <a:buNone/>
                  <a:tabLst/>
                  <a:defRPr/>
                </a:pPr>
                <a:endParaRPr kumimoji="0" lang="fr-FR" sz="1400" b="1" i="0" u="none" strike="noStrike" kern="0" cap="none" spc="0" normalizeH="0" baseline="0" noProof="0">
                  <a:ln>
                    <a:noFill/>
                  </a:ln>
                  <a:solidFill>
                    <a:prstClr val="black"/>
                  </a:solidFill>
                  <a:effectLst/>
                  <a:uLnTx/>
                  <a:uFillTx/>
                  <a:latin typeface="Verdana"/>
                  <a:ea typeface="ＭＳ Ｐゴシック" pitchFamily="34" charset="-128"/>
                  <a:cs typeface="Arial" pitchFamily="34" charset="0"/>
                </a:endParaRPr>
              </a:p>
            </p:txBody>
          </p:sp>
          <p:sp>
            <p:nvSpPr>
              <p:cNvPr id="164" name="Rounded Rectangle 306">
                <a:extLst>
                  <a:ext uri="{FF2B5EF4-FFF2-40B4-BE49-F238E27FC236}">
                    <a16:creationId xmlns:a16="http://schemas.microsoft.com/office/drawing/2014/main" id="{B97DB20E-BCBB-4F2B-BF95-20B5199DC46C}"/>
                  </a:ext>
                </a:extLst>
              </p:cNvPr>
              <p:cNvSpPr/>
              <p:nvPr/>
            </p:nvSpPr>
            <p:spPr>
              <a:xfrm>
                <a:off x="4889169" y="1363953"/>
                <a:ext cx="914992" cy="986486"/>
              </a:xfrm>
              <a:prstGeom prst="roundRect">
                <a:avLst/>
              </a:prstGeom>
              <a:noFill/>
              <a:ln w="9525">
                <a:solidFill>
                  <a:srgbClr val="0F999C"/>
                </a:solidFill>
                <a:prstDash val="dash"/>
              </a:ln>
            </p:spPr>
            <p:txBody>
              <a:bodyPr tIns="0" anchor="t" anchorCtr="0"/>
              <a:lstStyle/>
              <a:p>
                <a:pPr marL="0" marR="0" lvl="0" indent="0" algn="l" defTabSz="914400" rtl="0" eaLnBrk="0" fontAlgn="auto" latinLnBrk="0" hangingPunct="0">
                  <a:lnSpc>
                    <a:spcPct val="100000"/>
                  </a:lnSpc>
                  <a:spcBef>
                    <a:spcPts val="0"/>
                  </a:spcBef>
                  <a:spcAft>
                    <a:spcPts val="0"/>
                  </a:spcAft>
                  <a:buClr>
                    <a:srgbClr val="FF304C"/>
                  </a:buClr>
                  <a:buSzTx/>
                  <a:buFontTx/>
                  <a:buNone/>
                  <a:tabLst/>
                  <a:defRPr/>
                </a:pPr>
                <a:endParaRPr kumimoji="0" lang="fr-FR" sz="1400" b="1" i="0" u="none" strike="noStrike" kern="0" cap="none" spc="0" normalizeH="0" baseline="0" noProof="0">
                  <a:ln>
                    <a:noFill/>
                  </a:ln>
                  <a:solidFill>
                    <a:prstClr val="black"/>
                  </a:solidFill>
                  <a:effectLst/>
                  <a:uLnTx/>
                  <a:uFillTx/>
                  <a:latin typeface="Verdana"/>
                  <a:ea typeface="ＭＳ Ｐゴシック" pitchFamily="34" charset="-128"/>
                  <a:cs typeface="Arial" pitchFamily="34" charset="0"/>
                </a:endParaRPr>
              </a:p>
            </p:txBody>
          </p:sp>
          <p:pic>
            <p:nvPicPr>
              <p:cNvPr id="165" name="Image 164">
                <a:extLst>
                  <a:ext uri="{FF2B5EF4-FFF2-40B4-BE49-F238E27FC236}">
                    <a16:creationId xmlns:a16="http://schemas.microsoft.com/office/drawing/2014/main" id="{DCC4196B-A1AD-43B2-AD08-50AD653648A9}"/>
                  </a:ext>
                </a:extLst>
              </p:cNvPr>
              <p:cNvPicPr>
                <a:picLocks noChangeAspect="1"/>
              </p:cNvPicPr>
              <p:nvPr/>
            </p:nvPicPr>
            <p:blipFill>
              <a:blip r:embed="rId12"/>
              <a:stretch>
                <a:fillRect/>
              </a:stretch>
            </p:blipFill>
            <p:spPr>
              <a:xfrm>
                <a:off x="5878872" y="1355740"/>
                <a:ext cx="473144" cy="957419"/>
              </a:xfrm>
              <a:prstGeom prst="rect">
                <a:avLst/>
              </a:prstGeom>
            </p:spPr>
          </p:pic>
          <p:pic>
            <p:nvPicPr>
              <p:cNvPr id="166" name="Image 165">
                <a:extLst>
                  <a:ext uri="{FF2B5EF4-FFF2-40B4-BE49-F238E27FC236}">
                    <a16:creationId xmlns:a16="http://schemas.microsoft.com/office/drawing/2014/main" id="{CB113854-143D-4082-8C70-ED60212C0F8B}"/>
                  </a:ext>
                </a:extLst>
              </p:cNvPr>
              <p:cNvPicPr>
                <a:picLocks noChangeAspect="1"/>
              </p:cNvPicPr>
              <p:nvPr/>
            </p:nvPicPr>
            <p:blipFill>
              <a:blip r:embed="rId12"/>
              <a:stretch>
                <a:fillRect/>
              </a:stretch>
            </p:blipFill>
            <p:spPr>
              <a:xfrm>
                <a:off x="6334317" y="1349390"/>
                <a:ext cx="473144" cy="957419"/>
              </a:xfrm>
              <a:prstGeom prst="rect">
                <a:avLst/>
              </a:prstGeom>
            </p:spPr>
          </p:pic>
          <p:sp>
            <p:nvSpPr>
              <p:cNvPr id="167" name="Rounded Rectangle 306">
                <a:extLst>
                  <a:ext uri="{FF2B5EF4-FFF2-40B4-BE49-F238E27FC236}">
                    <a16:creationId xmlns:a16="http://schemas.microsoft.com/office/drawing/2014/main" id="{8A7ED1E8-09F0-4AF3-B4B8-6A337CD2D352}"/>
                  </a:ext>
                </a:extLst>
              </p:cNvPr>
              <p:cNvSpPr/>
              <p:nvPr/>
            </p:nvSpPr>
            <p:spPr>
              <a:xfrm>
                <a:off x="5892469" y="1363953"/>
                <a:ext cx="914992" cy="986486"/>
              </a:xfrm>
              <a:prstGeom prst="roundRect">
                <a:avLst/>
              </a:prstGeom>
              <a:noFill/>
              <a:ln w="9525">
                <a:solidFill>
                  <a:srgbClr val="0F999C"/>
                </a:solidFill>
                <a:prstDash val="dash"/>
              </a:ln>
            </p:spPr>
            <p:txBody>
              <a:bodyPr tIns="0" anchor="t" anchorCtr="0"/>
              <a:lstStyle/>
              <a:p>
                <a:pPr marL="0" marR="0" lvl="0" indent="0" algn="l" defTabSz="914400" rtl="0" eaLnBrk="0" fontAlgn="auto" latinLnBrk="0" hangingPunct="0">
                  <a:lnSpc>
                    <a:spcPct val="100000"/>
                  </a:lnSpc>
                  <a:spcBef>
                    <a:spcPts val="0"/>
                  </a:spcBef>
                  <a:spcAft>
                    <a:spcPts val="0"/>
                  </a:spcAft>
                  <a:buClr>
                    <a:srgbClr val="FF304C"/>
                  </a:buClr>
                  <a:buSzTx/>
                  <a:buFontTx/>
                  <a:buNone/>
                  <a:tabLst/>
                  <a:defRPr/>
                </a:pPr>
                <a:endParaRPr kumimoji="0" lang="fr-FR" sz="1400" b="1" i="0" u="none" strike="noStrike" kern="0" cap="none" spc="0" normalizeH="0" baseline="0" noProof="0">
                  <a:ln>
                    <a:noFill/>
                  </a:ln>
                  <a:solidFill>
                    <a:prstClr val="black"/>
                  </a:solidFill>
                  <a:effectLst/>
                  <a:uLnTx/>
                  <a:uFillTx/>
                  <a:latin typeface="Verdana"/>
                  <a:ea typeface="ＭＳ Ｐゴシック" pitchFamily="34" charset="-128"/>
                  <a:cs typeface="Arial" pitchFamily="34" charset="0"/>
                </a:endParaRPr>
              </a:p>
            </p:txBody>
          </p:sp>
        </p:grpSp>
        <p:grpSp>
          <p:nvGrpSpPr>
            <p:cNvPr id="72" name="Groupe 71">
              <a:extLst>
                <a:ext uri="{FF2B5EF4-FFF2-40B4-BE49-F238E27FC236}">
                  <a16:creationId xmlns:a16="http://schemas.microsoft.com/office/drawing/2014/main" id="{09225252-D7F1-4C2A-9D26-D93705D288BC}"/>
                </a:ext>
              </a:extLst>
            </p:cNvPr>
            <p:cNvGrpSpPr/>
            <p:nvPr/>
          </p:nvGrpSpPr>
          <p:grpSpPr>
            <a:xfrm>
              <a:off x="9063766" y="1500532"/>
              <a:ext cx="1270744" cy="2881435"/>
              <a:chOff x="9567752" y="1500532"/>
              <a:chExt cx="1270744" cy="2881435"/>
            </a:xfrm>
          </p:grpSpPr>
          <p:sp>
            <p:nvSpPr>
              <p:cNvPr id="142" name="Rounded Rectangle 306">
                <a:extLst>
                  <a:ext uri="{FF2B5EF4-FFF2-40B4-BE49-F238E27FC236}">
                    <a16:creationId xmlns:a16="http://schemas.microsoft.com/office/drawing/2014/main" id="{58F0FCDB-B208-4717-9329-C2B508620F7D}"/>
                  </a:ext>
                </a:extLst>
              </p:cNvPr>
              <p:cNvSpPr/>
              <p:nvPr/>
            </p:nvSpPr>
            <p:spPr>
              <a:xfrm>
                <a:off x="9567752" y="1500532"/>
                <a:ext cx="1270744" cy="2881435"/>
              </a:xfrm>
              <a:prstGeom prst="roundRect">
                <a:avLst/>
              </a:prstGeom>
              <a:solidFill>
                <a:schemeClr val="accent1">
                  <a:lumMod val="20000"/>
                  <a:lumOff val="80000"/>
                </a:schemeClr>
              </a:solidFill>
              <a:ln w="9525">
                <a:solidFill>
                  <a:srgbClr val="376092"/>
                </a:solidFill>
                <a:prstDash val="dash"/>
              </a:ln>
            </p:spPr>
            <p:txBody>
              <a:bodyPr tIns="0" anchor="t" anchorCtr="0"/>
              <a:lstStyle/>
              <a:p>
                <a:pPr marL="0" marR="0" lvl="0" indent="0" algn="l" defTabSz="914400" rtl="0" eaLnBrk="0" fontAlgn="auto" latinLnBrk="0" hangingPunct="0">
                  <a:lnSpc>
                    <a:spcPct val="100000"/>
                  </a:lnSpc>
                  <a:spcBef>
                    <a:spcPts val="0"/>
                  </a:spcBef>
                  <a:spcAft>
                    <a:spcPts val="0"/>
                  </a:spcAft>
                  <a:buClr>
                    <a:srgbClr val="FF304C"/>
                  </a:buClr>
                  <a:buSzTx/>
                  <a:buFontTx/>
                  <a:buNone/>
                  <a:tabLst/>
                  <a:defRPr/>
                </a:pPr>
                <a:endParaRPr kumimoji="0" lang="fr-FR" sz="1400" b="1" i="0" u="none" strike="noStrike" kern="0" cap="none" spc="0" normalizeH="0" baseline="0" noProof="0">
                  <a:ln>
                    <a:noFill/>
                  </a:ln>
                  <a:solidFill>
                    <a:prstClr val="black"/>
                  </a:solidFill>
                  <a:effectLst/>
                  <a:uLnTx/>
                  <a:uFillTx/>
                  <a:latin typeface="Verdana"/>
                  <a:ea typeface="ＭＳ Ｐゴシック" pitchFamily="34" charset="-128"/>
                  <a:cs typeface="Arial" pitchFamily="34" charset="0"/>
                </a:endParaRPr>
              </a:p>
            </p:txBody>
          </p:sp>
          <p:grpSp>
            <p:nvGrpSpPr>
              <p:cNvPr id="143" name="Groupe 142">
                <a:extLst>
                  <a:ext uri="{FF2B5EF4-FFF2-40B4-BE49-F238E27FC236}">
                    <a16:creationId xmlns:a16="http://schemas.microsoft.com/office/drawing/2014/main" id="{71662282-85E1-47AF-9126-1658059FB6BB}"/>
                  </a:ext>
                </a:extLst>
              </p:cNvPr>
              <p:cNvGrpSpPr/>
              <p:nvPr/>
            </p:nvGrpSpPr>
            <p:grpSpPr>
              <a:xfrm>
                <a:off x="9613841" y="1562509"/>
                <a:ext cx="1155222" cy="1361936"/>
                <a:chOff x="9613841" y="1562509"/>
                <a:chExt cx="1155222" cy="1361936"/>
              </a:xfrm>
            </p:grpSpPr>
            <p:sp>
              <p:nvSpPr>
                <p:cNvPr id="153" name="Rounded Rectangle 306">
                  <a:extLst>
                    <a:ext uri="{FF2B5EF4-FFF2-40B4-BE49-F238E27FC236}">
                      <a16:creationId xmlns:a16="http://schemas.microsoft.com/office/drawing/2014/main" id="{27E67CFD-EC46-4415-8803-72CD65BB80AA}"/>
                    </a:ext>
                  </a:extLst>
                </p:cNvPr>
                <p:cNvSpPr/>
                <p:nvPr/>
              </p:nvSpPr>
              <p:spPr>
                <a:xfrm>
                  <a:off x="9613841" y="1562509"/>
                  <a:ext cx="1155222" cy="1361936"/>
                </a:xfrm>
                <a:prstGeom prst="roundRect">
                  <a:avLst/>
                </a:prstGeom>
                <a:solidFill>
                  <a:schemeClr val="bg1"/>
                </a:solidFill>
                <a:ln w="9525">
                  <a:solidFill>
                    <a:srgbClr val="376092"/>
                  </a:solidFill>
                  <a:prstDash val="dash"/>
                </a:ln>
              </p:spPr>
              <p:txBody>
                <a:bodyPr tIns="0" anchor="t" anchorCtr="0"/>
                <a:lstStyle/>
                <a:p>
                  <a:pPr marL="0" marR="0" lvl="0" indent="0" algn="l" defTabSz="914400" rtl="0" eaLnBrk="0" fontAlgn="auto" latinLnBrk="0" hangingPunct="0">
                    <a:lnSpc>
                      <a:spcPct val="100000"/>
                    </a:lnSpc>
                    <a:spcBef>
                      <a:spcPts val="0"/>
                    </a:spcBef>
                    <a:spcAft>
                      <a:spcPts val="0"/>
                    </a:spcAft>
                    <a:buClr>
                      <a:srgbClr val="FF304C"/>
                    </a:buClr>
                    <a:buSzTx/>
                    <a:buFontTx/>
                    <a:buNone/>
                    <a:tabLst/>
                    <a:defRPr/>
                  </a:pPr>
                  <a:endParaRPr kumimoji="0" lang="fr-FR" sz="1400" b="1" i="0" u="none" strike="noStrike" kern="0" cap="none" spc="0" normalizeH="0" baseline="0" noProof="0">
                    <a:ln>
                      <a:noFill/>
                    </a:ln>
                    <a:solidFill>
                      <a:prstClr val="black"/>
                    </a:solidFill>
                    <a:effectLst/>
                    <a:uLnTx/>
                    <a:uFillTx/>
                    <a:latin typeface="Verdana"/>
                    <a:ea typeface="ＭＳ Ｐゴシック" pitchFamily="34" charset="-128"/>
                    <a:cs typeface="Arial" pitchFamily="34" charset="0"/>
                  </a:endParaRPr>
                </a:p>
              </p:txBody>
            </p:sp>
            <p:sp>
              <p:nvSpPr>
                <p:cNvPr id="154" name="Freeform 8">
                  <a:extLst>
                    <a:ext uri="{FF2B5EF4-FFF2-40B4-BE49-F238E27FC236}">
                      <a16:creationId xmlns:a16="http://schemas.microsoft.com/office/drawing/2014/main" id="{B92DBF24-27E3-4CC4-91C7-4A09AB2D3AC4}"/>
                    </a:ext>
                  </a:extLst>
                </p:cNvPr>
                <p:cNvSpPr>
                  <a:spLocks/>
                </p:cNvSpPr>
                <p:nvPr/>
              </p:nvSpPr>
              <p:spPr bwMode="gray">
                <a:xfrm>
                  <a:off x="9711776" y="2227658"/>
                  <a:ext cx="133660" cy="133660"/>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0" rIns="0" bIns="0" anchor="ctr" anchorCtr="0"/>
                <a:lstStyle/>
                <a:p>
                  <a:pPr indent="-190500" algn="ctr">
                    <a:lnSpc>
                      <a:spcPct val="95000"/>
                    </a:lnSpc>
                    <a:spcAft>
                      <a:spcPts val="400"/>
                    </a:spcAft>
                    <a:buClr>
                      <a:srgbClr val="808080"/>
                    </a:buClr>
                    <a:defRPr/>
                  </a:pPr>
                  <a:endParaRPr lang="en-GB" sz="1400" b="1">
                    <a:solidFill>
                      <a:schemeClr val="tx1">
                        <a:lumMod val="85000"/>
                        <a:lumOff val="15000"/>
                      </a:schemeClr>
                    </a:solidFill>
                    <a:latin typeface="+mj-lt"/>
                    <a:cs typeface="Arial" charset="0"/>
                  </a:endParaRPr>
                </a:p>
              </p:txBody>
            </p:sp>
            <p:pic>
              <p:nvPicPr>
                <p:cNvPr id="155" name="Image 154">
                  <a:extLst>
                    <a:ext uri="{FF2B5EF4-FFF2-40B4-BE49-F238E27FC236}">
                      <a16:creationId xmlns:a16="http://schemas.microsoft.com/office/drawing/2014/main" id="{BF8C31AD-9265-44F2-8611-9CEF57AFF92A}"/>
                    </a:ext>
                  </a:extLst>
                </p:cNvPr>
                <p:cNvPicPr>
                  <a:picLocks noChangeAspect="1"/>
                </p:cNvPicPr>
                <p:nvPr/>
              </p:nvPicPr>
              <p:blipFill>
                <a:blip r:embed="rId11"/>
                <a:stretch>
                  <a:fillRect/>
                </a:stretch>
              </p:blipFill>
              <p:spPr>
                <a:xfrm>
                  <a:off x="9865504" y="1638980"/>
                  <a:ext cx="523636" cy="446378"/>
                </a:xfrm>
                <a:prstGeom prst="rect">
                  <a:avLst/>
                </a:prstGeom>
              </p:spPr>
            </p:pic>
            <p:sp>
              <p:nvSpPr>
                <p:cNvPr id="156" name="Freeform 8">
                  <a:extLst>
                    <a:ext uri="{FF2B5EF4-FFF2-40B4-BE49-F238E27FC236}">
                      <a16:creationId xmlns:a16="http://schemas.microsoft.com/office/drawing/2014/main" id="{980C6C7E-C739-4D2E-9710-8F0DCD2D23A8}"/>
                    </a:ext>
                  </a:extLst>
                </p:cNvPr>
                <p:cNvSpPr>
                  <a:spLocks/>
                </p:cNvSpPr>
                <p:nvPr/>
              </p:nvSpPr>
              <p:spPr bwMode="gray">
                <a:xfrm>
                  <a:off x="9906468" y="2167550"/>
                  <a:ext cx="233904" cy="233904"/>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36000" rIns="0" bIns="0" anchor="ctr" anchorCtr="0"/>
                <a:lstStyle/>
                <a:p>
                  <a:pPr indent="-190500" algn="ctr">
                    <a:lnSpc>
                      <a:spcPct val="95000"/>
                    </a:lnSpc>
                    <a:spcAft>
                      <a:spcPts val="400"/>
                    </a:spcAft>
                    <a:buClr>
                      <a:srgbClr val="808080"/>
                    </a:buClr>
                    <a:defRPr/>
                  </a:pPr>
                  <a:r>
                    <a:rPr lang="en-GB" sz="1400">
                      <a:solidFill>
                        <a:srgbClr val="FFFFFF"/>
                      </a:solidFill>
                      <a:latin typeface="+mj-lt"/>
                      <a:cs typeface="Arial" charset="0"/>
                      <a:sym typeface="Wingdings"/>
                    </a:rPr>
                    <a:t></a:t>
                  </a:r>
                </a:p>
              </p:txBody>
            </p:sp>
            <p:grpSp>
              <p:nvGrpSpPr>
                <p:cNvPr id="157" name="Groupe 156">
                  <a:extLst>
                    <a:ext uri="{FF2B5EF4-FFF2-40B4-BE49-F238E27FC236}">
                      <a16:creationId xmlns:a16="http://schemas.microsoft.com/office/drawing/2014/main" id="{888E951F-A88E-46FF-856F-2A8FCC9084FD}"/>
                    </a:ext>
                  </a:extLst>
                </p:cNvPr>
                <p:cNvGrpSpPr/>
                <p:nvPr/>
              </p:nvGrpSpPr>
              <p:grpSpPr>
                <a:xfrm>
                  <a:off x="10195561" y="2088125"/>
                  <a:ext cx="367564" cy="367564"/>
                  <a:chOff x="10147152" y="3180039"/>
                  <a:chExt cx="367564" cy="367564"/>
                </a:xfrm>
              </p:grpSpPr>
              <p:sp>
                <p:nvSpPr>
                  <p:cNvPr id="159" name="Freeform 12">
                    <a:extLst>
                      <a:ext uri="{FF2B5EF4-FFF2-40B4-BE49-F238E27FC236}">
                        <a16:creationId xmlns:a16="http://schemas.microsoft.com/office/drawing/2014/main" id="{523612A5-7DFF-4874-AD5B-05F1D3A09FE2}"/>
                      </a:ext>
                    </a:extLst>
                  </p:cNvPr>
                  <p:cNvSpPr>
                    <a:spLocks/>
                  </p:cNvSpPr>
                  <p:nvPr/>
                </p:nvSpPr>
                <p:spPr bwMode="gray">
                  <a:xfrm>
                    <a:off x="10147152" y="3180039"/>
                    <a:ext cx="367564" cy="367564"/>
                  </a:xfrm>
                  <a:custGeom>
                    <a:avLst/>
                    <a:gdLst/>
                    <a:ahLst/>
                    <a:cxnLst>
                      <a:cxn ang="0">
                        <a:pos x="0" y="54"/>
                      </a:cxn>
                      <a:cxn ang="0">
                        <a:pos x="54" y="0"/>
                      </a:cxn>
                      <a:cxn ang="0">
                        <a:pos x="54" y="0"/>
                      </a:cxn>
                      <a:cxn ang="0">
                        <a:pos x="54" y="0"/>
                      </a:cxn>
                      <a:cxn ang="0">
                        <a:pos x="108" y="54"/>
                      </a:cxn>
                      <a:cxn ang="0">
                        <a:pos x="108" y="54"/>
                      </a:cxn>
                      <a:cxn ang="0">
                        <a:pos x="108" y="54"/>
                      </a:cxn>
                      <a:cxn ang="0">
                        <a:pos x="54" y="108"/>
                      </a:cxn>
                      <a:cxn ang="0">
                        <a:pos x="54" y="108"/>
                      </a:cxn>
                      <a:cxn ang="0">
                        <a:pos x="54" y="108"/>
                      </a:cxn>
                      <a:cxn ang="0">
                        <a:pos x="0" y="54"/>
                      </a:cxn>
                      <a:cxn ang="0">
                        <a:pos x="0" y="54"/>
                      </a:cxn>
                    </a:cxnLst>
                    <a:rect l="0" t="0" r="r" b="b"/>
                    <a:pathLst>
                      <a:path w="108" h="108">
                        <a:moveTo>
                          <a:pt x="0" y="54"/>
                        </a:moveTo>
                        <a:cubicBezTo>
                          <a:pt x="0" y="24"/>
                          <a:pt x="24" y="0"/>
                          <a:pt x="54" y="0"/>
                        </a:cubicBezTo>
                        <a:cubicBezTo>
                          <a:pt x="54" y="0"/>
                          <a:pt x="54" y="0"/>
                          <a:pt x="54" y="0"/>
                        </a:cubicBezTo>
                        <a:cubicBezTo>
                          <a:pt x="54" y="0"/>
                          <a:pt x="54" y="0"/>
                          <a:pt x="54" y="0"/>
                        </a:cubicBezTo>
                        <a:cubicBezTo>
                          <a:pt x="84" y="0"/>
                          <a:pt x="108" y="24"/>
                          <a:pt x="108" y="54"/>
                        </a:cubicBezTo>
                        <a:cubicBezTo>
                          <a:pt x="108" y="54"/>
                          <a:pt x="108" y="54"/>
                          <a:pt x="108" y="54"/>
                        </a:cubicBezTo>
                        <a:cubicBezTo>
                          <a:pt x="108" y="54"/>
                          <a:pt x="108" y="54"/>
                          <a:pt x="108" y="54"/>
                        </a:cubicBezTo>
                        <a:cubicBezTo>
                          <a:pt x="108" y="84"/>
                          <a:pt x="84" y="108"/>
                          <a:pt x="54" y="108"/>
                        </a:cubicBezTo>
                        <a:cubicBezTo>
                          <a:pt x="54" y="108"/>
                          <a:pt x="54" y="108"/>
                          <a:pt x="54" y="108"/>
                        </a:cubicBezTo>
                        <a:cubicBezTo>
                          <a:pt x="54" y="108"/>
                          <a:pt x="54" y="108"/>
                          <a:pt x="54"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0" rIns="0" bIns="0" anchor="ctr" anchorCtr="0"/>
                  <a:lstStyle/>
                  <a:p>
                    <a:pPr indent="-190500" algn="ctr">
                      <a:lnSpc>
                        <a:spcPct val="95000"/>
                      </a:lnSpc>
                      <a:spcAft>
                        <a:spcPts val="400"/>
                      </a:spcAft>
                      <a:buClr>
                        <a:srgbClr val="808080"/>
                      </a:buClr>
                      <a:defRPr/>
                    </a:pPr>
                    <a:endParaRPr lang="en-GB" sz="1400" b="1">
                      <a:solidFill>
                        <a:schemeClr val="tx1">
                          <a:lumMod val="85000"/>
                          <a:lumOff val="15000"/>
                        </a:schemeClr>
                      </a:solidFill>
                      <a:latin typeface="+mj-lt"/>
                      <a:cs typeface="Arial" charset="0"/>
                    </a:endParaRPr>
                  </a:p>
                </p:txBody>
              </p:sp>
              <p:sp>
                <p:nvSpPr>
                  <p:cNvPr id="160" name="Freeform 39">
                    <a:extLst>
                      <a:ext uri="{FF2B5EF4-FFF2-40B4-BE49-F238E27FC236}">
                        <a16:creationId xmlns:a16="http://schemas.microsoft.com/office/drawing/2014/main" id="{92926253-7BF9-416F-9C28-AE03F3ACB11B}"/>
                      </a:ext>
                    </a:extLst>
                  </p:cNvPr>
                  <p:cNvSpPr>
                    <a:spLocks/>
                  </p:cNvSpPr>
                  <p:nvPr/>
                </p:nvSpPr>
                <p:spPr bwMode="gray">
                  <a:xfrm>
                    <a:off x="10218694" y="3242333"/>
                    <a:ext cx="234149" cy="224539"/>
                  </a:xfrm>
                  <a:custGeom>
                    <a:avLst/>
                    <a:gdLst>
                      <a:gd name="T0" fmla="*/ 295 w 377"/>
                      <a:gd name="T1" fmla="*/ 269 h 361"/>
                      <a:gd name="T2" fmla="*/ 230 w 377"/>
                      <a:gd name="T3" fmla="*/ 204 h 361"/>
                      <a:gd name="T4" fmla="*/ 251 w 377"/>
                      <a:gd name="T5" fmla="*/ 155 h 361"/>
                      <a:gd name="T6" fmla="*/ 270 w 377"/>
                      <a:gd name="T7" fmla="*/ 121 h 361"/>
                      <a:gd name="T8" fmla="*/ 263 w 377"/>
                      <a:gd name="T9" fmla="*/ 104 h 361"/>
                      <a:gd name="T10" fmla="*/ 268 w 377"/>
                      <a:gd name="T11" fmla="*/ 68 h 361"/>
                      <a:gd name="T12" fmla="*/ 188 w 377"/>
                      <a:gd name="T13" fmla="*/ 0 h 361"/>
                      <a:gd name="T14" fmla="*/ 108 w 377"/>
                      <a:gd name="T15" fmla="*/ 68 h 361"/>
                      <a:gd name="T16" fmla="*/ 114 w 377"/>
                      <a:gd name="T17" fmla="*/ 104 h 361"/>
                      <a:gd name="T18" fmla="*/ 106 w 377"/>
                      <a:gd name="T19" fmla="*/ 121 h 361"/>
                      <a:gd name="T20" fmla="*/ 125 w 377"/>
                      <a:gd name="T21" fmla="*/ 155 h 361"/>
                      <a:gd name="T22" fmla="*/ 147 w 377"/>
                      <a:gd name="T23" fmla="*/ 204 h 361"/>
                      <a:gd name="T24" fmla="*/ 81 w 377"/>
                      <a:gd name="T25" fmla="*/ 269 h 361"/>
                      <a:gd name="T26" fmla="*/ 0 w 377"/>
                      <a:gd name="T27" fmla="*/ 318 h 361"/>
                      <a:gd name="T28" fmla="*/ 0 w 377"/>
                      <a:gd name="T29" fmla="*/ 361 h 361"/>
                      <a:gd name="T30" fmla="*/ 377 w 377"/>
                      <a:gd name="T31" fmla="*/ 361 h 361"/>
                      <a:gd name="T32" fmla="*/ 377 w 377"/>
                      <a:gd name="T33" fmla="*/ 318 h 361"/>
                      <a:gd name="T34" fmla="*/ 295 w 377"/>
                      <a:gd name="T35" fmla="*/ 269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7" h="361">
                        <a:moveTo>
                          <a:pt x="295" y="269"/>
                        </a:moveTo>
                        <a:cubicBezTo>
                          <a:pt x="245" y="251"/>
                          <a:pt x="230" y="236"/>
                          <a:pt x="230" y="204"/>
                        </a:cubicBezTo>
                        <a:cubicBezTo>
                          <a:pt x="230" y="184"/>
                          <a:pt x="245" y="191"/>
                          <a:pt x="251" y="155"/>
                        </a:cubicBezTo>
                        <a:cubicBezTo>
                          <a:pt x="254" y="140"/>
                          <a:pt x="267" y="154"/>
                          <a:pt x="270" y="121"/>
                        </a:cubicBezTo>
                        <a:cubicBezTo>
                          <a:pt x="270" y="107"/>
                          <a:pt x="263" y="104"/>
                          <a:pt x="263" y="104"/>
                        </a:cubicBezTo>
                        <a:cubicBezTo>
                          <a:pt x="263" y="104"/>
                          <a:pt x="266" y="84"/>
                          <a:pt x="268" y="68"/>
                        </a:cubicBezTo>
                        <a:cubicBezTo>
                          <a:pt x="270" y="49"/>
                          <a:pt x="257" y="0"/>
                          <a:pt x="188" y="0"/>
                        </a:cubicBezTo>
                        <a:cubicBezTo>
                          <a:pt x="120" y="0"/>
                          <a:pt x="107" y="49"/>
                          <a:pt x="108" y="68"/>
                        </a:cubicBezTo>
                        <a:cubicBezTo>
                          <a:pt x="110" y="84"/>
                          <a:pt x="114" y="104"/>
                          <a:pt x="114" y="104"/>
                        </a:cubicBezTo>
                        <a:cubicBezTo>
                          <a:pt x="114" y="104"/>
                          <a:pt x="106" y="107"/>
                          <a:pt x="106" y="121"/>
                        </a:cubicBezTo>
                        <a:cubicBezTo>
                          <a:pt x="109" y="154"/>
                          <a:pt x="122" y="140"/>
                          <a:pt x="125" y="155"/>
                        </a:cubicBezTo>
                        <a:cubicBezTo>
                          <a:pt x="132" y="191"/>
                          <a:pt x="147" y="184"/>
                          <a:pt x="147" y="204"/>
                        </a:cubicBezTo>
                        <a:cubicBezTo>
                          <a:pt x="147" y="236"/>
                          <a:pt x="131" y="251"/>
                          <a:pt x="81" y="269"/>
                        </a:cubicBezTo>
                        <a:cubicBezTo>
                          <a:pt x="32" y="287"/>
                          <a:pt x="0" y="306"/>
                          <a:pt x="0" y="318"/>
                        </a:cubicBezTo>
                        <a:cubicBezTo>
                          <a:pt x="0" y="331"/>
                          <a:pt x="0" y="361"/>
                          <a:pt x="0" y="361"/>
                        </a:cubicBezTo>
                        <a:cubicBezTo>
                          <a:pt x="377" y="361"/>
                          <a:pt x="377" y="361"/>
                          <a:pt x="377" y="361"/>
                        </a:cubicBezTo>
                        <a:cubicBezTo>
                          <a:pt x="377" y="361"/>
                          <a:pt x="377" y="331"/>
                          <a:pt x="377" y="318"/>
                        </a:cubicBezTo>
                        <a:cubicBezTo>
                          <a:pt x="377" y="306"/>
                          <a:pt x="344" y="287"/>
                          <a:pt x="295" y="269"/>
                        </a:cubicBezTo>
                        <a:close/>
                      </a:path>
                    </a:pathLst>
                  </a:custGeom>
                  <a:solidFill>
                    <a:srgbClr val="691F7C"/>
                  </a:solidFill>
                  <a:ln w="12700">
                    <a:solidFill>
                      <a:schemeClr val="bg1"/>
                    </a:solidFill>
                  </a:ln>
                  <a:effectLst>
                    <a:outerShdw blurRad="50800" dist="38100" dir="5400000" algn="t" rotWithShape="0">
                      <a:prstClr val="black">
                        <a:alpha val="12000"/>
                      </a:prstClr>
                    </a:outerShdw>
                  </a:effectLst>
                </p:spPr>
                <p:txBody>
                  <a:bodyPr vert="horz" wrap="square" lIns="91440" tIns="45720" rIns="91440" bIns="45720" numCol="1" anchor="t" anchorCtr="0" compatLnSpc="1">
                    <a:prstTxWarp prst="textNoShape">
                      <a:avLst/>
                    </a:prstTxWarp>
                  </a:bodyPr>
                  <a:lstStyle/>
                  <a:p>
                    <a:endParaRPr lang="en-GB" sz="1400">
                      <a:latin typeface="+mj-lt"/>
                    </a:endParaRPr>
                  </a:p>
                </p:txBody>
              </p:sp>
            </p:grpSp>
            <p:sp>
              <p:nvSpPr>
                <p:cNvPr id="158" name="ZoneTexte 157">
                  <a:extLst>
                    <a:ext uri="{FF2B5EF4-FFF2-40B4-BE49-F238E27FC236}">
                      <a16:creationId xmlns:a16="http://schemas.microsoft.com/office/drawing/2014/main" id="{F204BD35-5F32-4406-99BB-D01B836E153E}"/>
                    </a:ext>
                  </a:extLst>
                </p:cNvPr>
                <p:cNvSpPr txBox="1"/>
                <p:nvPr/>
              </p:nvSpPr>
              <p:spPr>
                <a:xfrm>
                  <a:off x="9620057" y="2423834"/>
                  <a:ext cx="1113882" cy="430887"/>
                </a:xfrm>
                <a:prstGeom prst="rect">
                  <a:avLst/>
                </a:prstGeom>
                <a:noFill/>
              </p:spPr>
              <p:txBody>
                <a:bodyPr wrap="square" rtlCol="0">
                  <a:spAutoFit/>
                </a:bodyPr>
                <a:lstStyle/>
                <a:p>
                  <a:pPr algn="ctr"/>
                  <a:r>
                    <a:rPr lang="fr-FR" sz="1100" i="1">
                      <a:solidFill>
                        <a:schemeClr val="tx2"/>
                      </a:solidFill>
                    </a:rPr>
                    <a:t>Recette Métier</a:t>
                  </a:r>
                </a:p>
                <a:p>
                  <a:pPr algn="ctr"/>
                  <a:r>
                    <a:rPr lang="fr-FR" sz="1100" i="1">
                      <a:solidFill>
                        <a:schemeClr val="tx2"/>
                      </a:solidFill>
                    </a:rPr>
                    <a:t>N+2</a:t>
                  </a:r>
                </a:p>
              </p:txBody>
            </p:sp>
          </p:grpSp>
          <p:grpSp>
            <p:nvGrpSpPr>
              <p:cNvPr id="144" name="Groupe 143">
                <a:extLst>
                  <a:ext uri="{FF2B5EF4-FFF2-40B4-BE49-F238E27FC236}">
                    <a16:creationId xmlns:a16="http://schemas.microsoft.com/office/drawing/2014/main" id="{0E97D683-D3B1-4613-8A41-E4E0A684B216}"/>
                  </a:ext>
                </a:extLst>
              </p:cNvPr>
              <p:cNvGrpSpPr/>
              <p:nvPr/>
            </p:nvGrpSpPr>
            <p:grpSpPr>
              <a:xfrm>
                <a:off x="9584525" y="2977503"/>
                <a:ext cx="1225270" cy="1361936"/>
                <a:chOff x="9564363" y="1562509"/>
                <a:chExt cx="1225270" cy="1361936"/>
              </a:xfrm>
            </p:grpSpPr>
            <p:sp>
              <p:nvSpPr>
                <p:cNvPr id="145" name="Rounded Rectangle 306">
                  <a:extLst>
                    <a:ext uri="{FF2B5EF4-FFF2-40B4-BE49-F238E27FC236}">
                      <a16:creationId xmlns:a16="http://schemas.microsoft.com/office/drawing/2014/main" id="{12376D37-CC3D-42BC-ADF4-D9D31661189F}"/>
                    </a:ext>
                  </a:extLst>
                </p:cNvPr>
                <p:cNvSpPr/>
                <p:nvPr/>
              </p:nvSpPr>
              <p:spPr>
                <a:xfrm>
                  <a:off x="9613841" y="1562509"/>
                  <a:ext cx="1155222" cy="1361936"/>
                </a:xfrm>
                <a:prstGeom prst="roundRect">
                  <a:avLst/>
                </a:prstGeom>
                <a:solidFill>
                  <a:schemeClr val="bg1"/>
                </a:solidFill>
                <a:ln w="9525">
                  <a:solidFill>
                    <a:srgbClr val="376092"/>
                  </a:solidFill>
                  <a:prstDash val="dash"/>
                </a:ln>
              </p:spPr>
              <p:txBody>
                <a:bodyPr tIns="0" anchor="t" anchorCtr="0"/>
                <a:lstStyle/>
                <a:p>
                  <a:pPr marL="0" marR="0" lvl="0" indent="0" algn="l" defTabSz="914400" rtl="0" eaLnBrk="0" fontAlgn="auto" latinLnBrk="0" hangingPunct="0">
                    <a:lnSpc>
                      <a:spcPct val="100000"/>
                    </a:lnSpc>
                    <a:spcBef>
                      <a:spcPts val="0"/>
                    </a:spcBef>
                    <a:spcAft>
                      <a:spcPts val="0"/>
                    </a:spcAft>
                    <a:buClr>
                      <a:srgbClr val="FF304C"/>
                    </a:buClr>
                    <a:buSzTx/>
                    <a:buFontTx/>
                    <a:buNone/>
                    <a:tabLst/>
                    <a:defRPr/>
                  </a:pPr>
                  <a:endParaRPr kumimoji="0" lang="fr-FR" sz="1400" b="1" i="0" u="none" strike="noStrike" kern="0" cap="none" spc="0" normalizeH="0" baseline="0" noProof="0">
                    <a:ln>
                      <a:noFill/>
                    </a:ln>
                    <a:solidFill>
                      <a:prstClr val="black"/>
                    </a:solidFill>
                    <a:effectLst/>
                    <a:uLnTx/>
                    <a:uFillTx/>
                    <a:latin typeface="Verdana"/>
                    <a:ea typeface="ＭＳ Ｐゴシック" pitchFamily="34" charset="-128"/>
                    <a:cs typeface="Arial" pitchFamily="34" charset="0"/>
                  </a:endParaRPr>
                </a:p>
              </p:txBody>
            </p:sp>
            <p:sp>
              <p:nvSpPr>
                <p:cNvPr id="146" name="Freeform 8">
                  <a:extLst>
                    <a:ext uri="{FF2B5EF4-FFF2-40B4-BE49-F238E27FC236}">
                      <a16:creationId xmlns:a16="http://schemas.microsoft.com/office/drawing/2014/main" id="{3C2039F6-0CFB-43C6-AABD-E7939E020164}"/>
                    </a:ext>
                  </a:extLst>
                </p:cNvPr>
                <p:cNvSpPr>
                  <a:spLocks/>
                </p:cNvSpPr>
                <p:nvPr/>
              </p:nvSpPr>
              <p:spPr bwMode="gray">
                <a:xfrm>
                  <a:off x="9711776" y="2244590"/>
                  <a:ext cx="133660" cy="133660"/>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0" rIns="0" bIns="0" anchor="ctr" anchorCtr="0"/>
                <a:lstStyle/>
                <a:p>
                  <a:pPr indent="-190500" algn="ctr">
                    <a:lnSpc>
                      <a:spcPct val="95000"/>
                    </a:lnSpc>
                    <a:spcAft>
                      <a:spcPts val="400"/>
                    </a:spcAft>
                    <a:buClr>
                      <a:srgbClr val="808080"/>
                    </a:buClr>
                    <a:defRPr/>
                  </a:pPr>
                  <a:endParaRPr lang="en-GB" sz="1400" b="1">
                    <a:solidFill>
                      <a:schemeClr val="tx1">
                        <a:lumMod val="85000"/>
                        <a:lumOff val="15000"/>
                      </a:schemeClr>
                    </a:solidFill>
                    <a:latin typeface="+mj-lt"/>
                    <a:cs typeface="Arial" charset="0"/>
                  </a:endParaRPr>
                </a:p>
              </p:txBody>
            </p:sp>
            <p:pic>
              <p:nvPicPr>
                <p:cNvPr id="147" name="Image 146">
                  <a:extLst>
                    <a:ext uri="{FF2B5EF4-FFF2-40B4-BE49-F238E27FC236}">
                      <a16:creationId xmlns:a16="http://schemas.microsoft.com/office/drawing/2014/main" id="{B2E7899D-5C35-4263-A119-C46AF83C3085}"/>
                    </a:ext>
                  </a:extLst>
                </p:cNvPr>
                <p:cNvPicPr>
                  <a:picLocks noChangeAspect="1"/>
                </p:cNvPicPr>
                <p:nvPr/>
              </p:nvPicPr>
              <p:blipFill>
                <a:blip r:embed="rId11"/>
                <a:stretch>
                  <a:fillRect/>
                </a:stretch>
              </p:blipFill>
              <p:spPr>
                <a:xfrm>
                  <a:off x="9865504" y="1638980"/>
                  <a:ext cx="523636" cy="446378"/>
                </a:xfrm>
                <a:prstGeom prst="rect">
                  <a:avLst/>
                </a:prstGeom>
              </p:spPr>
            </p:pic>
            <p:sp>
              <p:nvSpPr>
                <p:cNvPr id="148" name="Freeform 8">
                  <a:extLst>
                    <a:ext uri="{FF2B5EF4-FFF2-40B4-BE49-F238E27FC236}">
                      <a16:creationId xmlns:a16="http://schemas.microsoft.com/office/drawing/2014/main" id="{9C57A75C-C952-43E8-BF6E-4F1010E16D3B}"/>
                    </a:ext>
                  </a:extLst>
                </p:cNvPr>
                <p:cNvSpPr>
                  <a:spLocks/>
                </p:cNvSpPr>
                <p:nvPr/>
              </p:nvSpPr>
              <p:spPr bwMode="gray">
                <a:xfrm>
                  <a:off x="9906468" y="2184482"/>
                  <a:ext cx="233904" cy="233904"/>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36000" rIns="0" bIns="0" anchor="ctr" anchorCtr="0"/>
                <a:lstStyle/>
                <a:p>
                  <a:pPr indent="-190500" algn="ctr">
                    <a:lnSpc>
                      <a:spcPct val="95000"/>
                    </a:lnSpc>
                    <a:spcAft>
                      <a:spcPts val="400"/>
                    </a:spcAft>
                    <a:buClr>
                      <a:srgbClr val="808080"/>
                    </a:buClr>
                    <a:defRPr/>
                  </a:pPr>
                  <a:r>
                    <a:rPr lang="en-GB" sz="1400">
                      <a:solidFill>
                        <a:srgbClr val="FFFFFF"/>
                      </a:solidFill>
                      <a:latin typeface="+mj-lt"/>
                      <a:cs typeface="Arial" charset="0"/>
                      <a:sym typeface="Wingdings"/>
                    </a:rPr>
                    <a:t></a:t>
                  </a:r>
                </a:p>
              </p:txBody>
            </p:sp>
            <p:grpSp>
              <p:nvGrpSpPr>
                <p:cNvPr id="149" name="Groupe 148">
                  <a:extLst>
                    <a:ext uri="{FF2B5EF4-FFF2-40B4-BE49-F238E27FC236}">
                      <a16:creationId xmlns:a16="http://schemas.microsoft.com/office/drawing/2014/main" id="{C5130C09-FAE0-4CE0-B300-C4C5A77B01DB}"/>
                    </a:ext>
                  </a:extLst>
                </p:cNvPr>
                <p:cNvGrpSpPr/>
                <p:nvPr/>
              </p:nvGrpSpPr>
              <p:grpSpPr>
                <a:xfrm>
                  <a:off x="10195561" y="2109821"/>
                  <a:ext cx="367564" cy="367564"/>
                  <a:chOff x="10147152" y="3201735"/>
                  <a:chExt cx="367564" cy="367564"/>
                </a:xfrm>
              </p:grpSpPr>
              <p:sp>
                <p:nvSpPr>
                  <p:cNvPr id="151" name="Freeform 12">
                    <a:extLst>
                      <a:ext uri="{FF2B5EF4-FFF2-40B4-BE49-F238E27FC236}">
                        <a16:creationId xmlns:a16="http://schemas.microsoft.com/office/drawing/2014/main" id="{9B474C4E-F7DC-42EB-897E-A45EFDD1628E}"/>
                      </a:ext>
                    </a:extLst>
                  </p:cNvPr>
                  <p:cNvSpPr>
                    <a:spLocks/>
                  </p:cNvSpPr>
                  <p:nvPr/>
                </p:nvSpPr>
                <p:spPr bwMode="gray">
                  <a:xfrm>
                    <a:off x="10147152" y="3201735"/>
                    <a:ext cx="367564" cy="367564"/>
                  </a:xfrm>
                  <a:custGeom>
                    <a:avLst/>
                    <a:gdLst/>
                    <a:ahLst/>
                    <a:cxnLst>
                      <a:cxn ang="0">
                        <a:pos x="0" y="54"/>
                      </a:cxn>
                      <a:cxn ang="0">
                        <a:pos x="54" y="0"/>
                      </a:cxn>
                      <a:cxn ang="0">
                        <a:pos x="54" y="0"/>
                      </a:cxn>
                      <a:cxn ang="0">
                        <a:pos x="54" y="0"/>
                      </a:cxn>
                      <a:cxn ang="0">
                        <a:pos x="108" y="54"/>
                      </a:cxn>
                      <a:cxn ang="0">
                        <a:pos x="108" y="54"/>
                      </a:cxn>
                      <a:cxn ang="0">
                        <a:pos x="108" y="54"/>
                      </a:cxn>
                      <a:cxn ang="0">
                        <a:pos x="54" y="108"/>
                      </a:cxn>
                      <a:cxn ang="0">
                        <a:pos x="54" y="108"/>
                      </a:cxn>
                      <a:cxn ang="0">
                        <a:pos x="54" y="108"/>
                      </a:cxn>
                      <a:cxn ang="0">
                        <a:pos x="0" y="54"/>
                      </a:cxn>
                      <a:cxn ang="0">
                        <a:pos x="0" y="54"/>
                      </a:cxn>
                    </a:cxnLst>
                    <a:rect l="0" t="0" r="r" b="b"/>
                    <a:pathLst>
                      <a:path w="108" h="108">
                        <a:moveTo>
                          <a:pt x="0" y="54"/>
                        </a:moveTo>
                        <a:cubicBezTo>
                          <a:pt x="0" y="24"/>
                          <a:pt x="24" y="0"/>
                          <a:pt x="54" y="0"/>
                        </a:cubicBezTo>
                        <a:cubicBezTo>
                          <a:pt x="54" y="0"/>
                          <a:pt x="54" y="0"/>
                          <a:pt x="54" y="0"/>
                        </a:cubicBezTo>
                        <a:cubicBezTo>
                          <a:pt x="54" y="0"/>
                          <a:pt x="54" y="0"/>
                          <a:pt x="54" y="0"/>
                        </a:cubicBezTo>
                        <a:cubicBezTo>
                          <a:pt x="84" y="0"/>
                          <a:pt x="108" y="24"/>
                          <a:pt x="108" y="54"/>
                        </a:cubicBezTo>
                        <a:cubicBezTo>
                          <a:pt x="108" y="54"/>
                          <a:pt x="108" y="54"/>
                          <a:pt x="108" y="54"/>
                        </a:cubicBezTo>
                        <a:cubicBezTo>
                          <a:pt x="108" y="54"/>
                          <a:pt x="108" y="54"/>
                          <a:pt x="108" y="54"/>
                        </a:cubicBezTo>
                        <a:cubicBezTo>
                          <a:pt x="108" y="84"/>
                          <a:pt x="84" y="108"/>
                          <a:pt x="54" y="108"/>
                        </a:cubicBezTo>
                        <a:cubicBezTo>
                          <a:pt x="54" y="108"/>
                          <a:pt x="54" y="108"/>
                          <a:pt x="54" y="108"/>
                        </a:cubicBezTo>
                        <a:cubicBezTo>
                          <a:pt x="54" y="108"/>
                          <a:pt x="54" y="108"/>
                          <a:pt x="54"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0" rIns="0" bIns="0" anchor="ctr" anchorCtr="0"/>
                  <a:lstStyle/>
                  <a:p>
                    <a:pPr indent="-190500" algn="ctr">
                      <a:lnSpc>
                        <a:spcPct val="95000"/>
                      </a:lnSpc>
                      <a:spcAft>
                        <a:spcPts val="400"/>
                      </a:spcAft>
                      <a:buClr>
                        <a:srgbClr val="808080"/>
                      </a:buClr>
                      <a:defRPr/>
                    </a:pPr>
                    <a:endParaRPr lang="en-GB" sz="1400" b="1">
                      <a:solidFill>
                        <a:schemeClr val="tx1">
                          <a:lumMod val="85000"/>
                          <a:lumOff val="15000"/>
                        </a:schemeClr>
                      </a:solidFill>
                      <a:latin typeface="+mj-lt"/>
                      <a:cs typeface="Arial" charset="0"/>
                    </a:endParaRPr>
                  </a:p>
                </p:txBody>
              </p:sp>
              <p:sp>
                <p:nvSpPr>
                  <p:cNvPr id="152" name="Freeform 39">
                    <a:extLst>
                      <a:ext uri="{FF2B5EF4-FFF2-40B4-BE49-F238E27FC236}">
                        <a16:creationId xmlns:a16="http://schemas.microsoft.com/office/drawing/2014/main" id="{3E4B916F-8A0C-44D6-BF98-9A5FE6DB70BD}"/>
                      </a:ext>
                    </a:extLst>
                  </p:cNvPr>
                  <p:cNvSpPr>
                    <a:spLocks/>
                  </p:cNvSpPr>
                  <p:nvPr/>
                </p:nvSpPr>
                <p:spPr bwMode="gray">
                  <a:xfrm>
                    <a:off x="10218694" y="3247097"/>
                    <a:ext cx="234149" cy="224539"/>
                  </a:xfrm>
                  <a:custGeom>
                    <a:avLst/>
                    <a:gdLst>
                      <a:gd name="T0" fmla="*/ 295 w 377"/>
                      <a:gd name="T1" fmla="*/ 269 h 361"/>
                      <a:gd name="T2" fmla="*/ 230 w 377"/>
                      <a:gd name="T3" fmla="*/ 204 h 361"/>
                      <a:gd name="T4" fmla="*/ 251 w 377"/>
                      <a:gd name="T5" fmla="*/ 155 h 361"/>
                      <a:gd name="T6" fmla="*/ 270 w 377"/>
                      <a:gd name="T7" fmla="*/ 121 h 361"/>
                      <a:gd name="T8" fmla="*/ 263 w 377"/>
                      <a:gd name="T9" fmla="*/ 104 h 361"/>
                      <a:gd name="T10" fmla="*/ 268 w 377"/>
                      <a:gd name="T11" fmla="*/ 68 h 361"/>
                      <a:gd name="T12" fmla="*/ 188 w 377"/>
                      <a:gd name="T13" fmla="*/ 0 h 361"/>
                      <a:gd name="T14" fmla="*/ 108 w 377"/>
                      <a:gd name="T15" fmla="*/ 68 h 361"/>
                      <a:gd name="T16" fmla="*/ 114 w 377"/>
                      <a:gd name="T17" fmla="*/ 104 h 361"/>
                      <a:gd name="T18" fmla="*/ 106 w 377"/>
                      <a:gd name="T19" fmla="*/ 121 h 361"/>
                      <a:gd name="T20" fmla="*/ 125 w 377"/>
                      <a:gd name="T21" fmla="*/ 155 h 361"/>
                      <a:gd name="T22" fmla="*/ 147 w 377"/>
                      <a:gd name="T23" fmla="*/ 204 h 361"/>
                      <a:gd name="T24" fmla="*/ 81 w 377"/>
                      <a:gd name="T25" fmla="*/ 269 h 361"/>
                      <a:gd name="T26" fmla="*/ 0 w 377"/>
                      <a:gd name="T27" fmla="*/ 318 h 361"/>
                      <a:gd name="T28" fmla="*/ 0 w 377"/>
                      <a:gd name="T29" fmla="*/ 361 h 361"/>
                      <a:gd name="T30" fmla="*/ 377 w 377"/>
                      <a:gd name="T31" fmla="*/ 361 h 361"/>
                      <a:gd name="T32" fmla="*/ 377 w 377"/>
                      <a:gd name="T33" fmla="*/ 318 h 361"/>
                      <a:gd name="T34" fmla="*/ 295 w 377"/>
                      <a:gd name="T35" fmla="*/ 269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7" h="361">
                        <a:moveTo>
                          <a:pt x="295" y="269"/>
                        </a:moveTo>
                        <a:cubicBezTo>
                          <a:pt x="245" y="251"/>
                          <a:pt x="230" y="236"/>
                          <a:pt x="230" y="204"/>
                        </a:cubicBezTo>
                        <a:cubicBezTo>
                          <a:pt x="230" y="184"/>
                          <a:pt x="245" y="191"/>
                          <a:pt x="251" y="155"/>
                        </a:cubicBezTo>
                        <a:cubicBezTo>
                          <a:pt x="254" y="140"/>
                          <a:pt x="267" y="154"/>
                          <a:pt x="270" y="121"/>
                        </a:cubicBezTo>
                        <a:cubicBezTo>
                          <a:pt x="270" y="107"/>
                          <a:pt x="263" y="104"/>
                          <a:pt x="263" y="104"/>
                        </a:cubicBezTo>
                        <a:cubicBezTo>
                          <a:pt x="263" y="104"/>
                          <a:pt x="266" y="84"/>
                          <a:pt x="268" y="68"/>
                        </a:cubicBezTo>
                        <a:cubicBezTo>
                          <a:pt x="270" y="49"/>
                          <a:pt x="257" y="0"/>
                          <a:pt x="188" y="0"/>
                        </a:cubicBezTo>
                        <a:cubicBezTo>
                          <a:pt x="120" y="0"/>
                          <a:pt x="107" y="49"/>
                          <a:pt x="108" y="68"/>
                        </a:cubicBezTo>
                        <a:cubicBezTo>
                          <a:pt x="110" y="84"/>
                          <a:pt x="114" y="104"/>
                          <a:pt x="114" y="104"/>
                        </a:cubicBezTo>
                        <a:cubicBezTo>
                          <a:pt x="114" y="104"/>
                          <a:pt x="106" y="107"/>
                          <a:pt x="106" y="121"/>
                        </a:cubicBezTo>
                        <a:cubicBezTo>
                          <a:pt x="109" y="154"/>
                          <a:pt x="122" y="140"/>
                          <a:pt x="125" y="155"/>
                        </a:cubicBezTo>
                        <a:cubicBezTo>
                          <a:pt x="132" y="191"/>
                          <a:pt x="147" y="184"/>
                          <a:pt x="147" y="204"/>
                        </a:cubicBezTo>
                        <a:cubicBezTo>
                          <a:pt x="147" y="236"/>
                          <a:pt x="131" y="251"/>
                          <a:pt x="81" y="269"/>
                        </a:cubicBezTo>
                        <a:cubicBezTo>
                          <a:pt x="32" y="287"/>
                          <a:pt x="0" y="306"/>
                          <a:pt x="0" y="318"/>
                        </a:cubicBezTo>
                        <a:cubicBezTo>
                          <a:pt x="0" y="331"/>
                          <a:pt x="0" y="361"/>
                          <a:pt x="0" y="361"/>
                        </a:cubicBezTo>
                        <a:cubicBezTo>
                          <a:pt x="377" y="361"/>
                          <a:pt x="377" y="361"/>
                          <a:pt x="377" y="361"/>
                        </a:cubicBezTo>
                        <a:cubicBezTo>
                          <a:pt x="377" y="361"/>
                          <a:pt x="377" y="331"/>
                          <a:pt x="377" y="318"/>
                        </a:cubicBezTo>
                        <a:cubicBezTo>
                          <a:pt x="377" y="306"/>
                          <a:pt x="344" y="287"/>
                          <a:pt x="295" y="269"/>
                        </a:cubicBezTo>
                        <a:close/>
                      </a:path>
                    </a:pathLst>
                  </a:custGeom>
                  <a:solidFill>
                    <a:srgbClr val="691F7C"/>
                  </a:solidFill>
                  <a:ln w="12700">
                    <a:solidFill>
                      <a:schemeClr val="bg1"/>
                    </a:solidFill>
                  </a:ln>
                  <a:effectLst>
                    <a:outerShdw blurRad="50800" dist="38100" dir="5400000" algn="t" rotWithShape="0">
                      <a:prstClr val="black">
                        <a:alpha val="12000"/>
                      </a:prstClr>
                    </a:outerShdw>
                  </a:effectLst>
                </p:spPr>
                <p:txBody>
                  <a:bodyPr vert="horz" wrap="square" lIns="91440" tIns="45720" rIns="91440" bIns="45720" numCol="1" anchor="t" anchorCtr="0" compatLnSpc="1">
                    <a:prstTxWarp prst="textNoShape">
                      <a:avLst/>
                    </a:prstTxWarp>
                  </a:bodyPr>
                  <a:lstStyle/>
                  <a:p>
                    <a:endParaRPr lang="en-GB" sz="1400">
                      <a:latin typeface="+mj-lt"/>
                    </a:endParaRPr>
                  </a:p>
                </p:txBody>
              </p:sp>
            </p:grpSp>
            <p:sp>
              <p:nvSpPr>
                <p:cNvPr id="150" name="ZoneTexte 149">
                  <a:extLst>
                    <a:ext uri="{FF2B5EF4-FFF2-40B4-BE49-F238E27FC236}">
                      <a16:creationId xmlns:a16="http://schemas.microsoft.com/office/drawing/2014/main" id="{CCFBAD13-56FA-4C32-B826-F349E11D42C3}"/>
                    </a:ext>
                  </a:extLst>
                </p:cNvPr>
                <p:cNvSpPr txBox="1"/>
                <p:nvPr/>
              </p:nvSpPr>
              <p:spPr>
                <a:xfrm>
                  <a:off x="9564363" y="2445000"/>
                  <a:ext cx="1225270" cy="430887"/>
                </a:xfrm>
                <a:prstGeom prst="rect">
                  <a:avLst/>
                </a:prstGeom>
                <a:noFill/>
              </p:spPr>
              <p:txBody>
                <a:bodyPr wrap="square" rtlCol="0">
                  <a:spAutoFit/>
                </a:bodyPr>
                <a:lstStyle/>
                <a:p>
                  <a:pPr algn="ctr"/>
                  <a:r>
                    <a:rPr lang="fr-FR" sz="1100" i="1">
                      <a:solidFill>
                        <a:schemeClr val="tx2"/>
                      </a:solidFill>
                    </a:rPr>
                    <a:t>Recette Métier</a:t>
                  </a:r>
                </a:p>
                <a:p>
                  <a:pPr algn="ctr"/>
                  <a:r>
                    <a:rPr lang="fr-FR" sz="1100" i="1">
                      <a:solidFill>
                        <a:schemeClr val="tx2"/>
                      </a:solidFill>
                    </a:rPr>
                    <a:t>N+1</a:t>
                  </a:r>
                </a:p>
              </p:txBody>
            </p:sp>
          </p:grpSp>
        </p:grpSp>
        <p:sp>
          <p:nvSpPr>
            <p:cNvPr id="73" name="Rounded Rectangle 306">
              <a:extLst>
                <a:ext uri="{FF2B5EF4-FFF2-40B4-BE49-F238E27FC236}">
                  <a16:creationId xmlns:a16="http://schemas.microsoft.com/office/drawing/2014/main" id="{F4A0772B-3F69-4E7E-B54F-98BAAA63ED7F}"/>
                </a:ext>
              </a:extLst>
            </p:cNvPr>
            <p:cNvSpPr/>
            <p:nvPr/>
          </p:nvSpPr>
          <p:spPr>
            <a:xfrm>
              <a:off x="7066722" y="1525207"/>
              <a:ext cx="1735747" cy="2881435"/>
            </a:xfrm>
            <a:prstGeom prst="roundRect">
              <a:avLst/>
            </a:prstGeom>
            <a:solidFill>
              <a:schemeClr val="accent3">
                <a:lumMod val="20000"/>
                <a:lumOff val="80000"/>
              </a:schemeClr>
            </a:solidFill>
            <a:ln w="9525">
              <a:solidFill>
                <a:srgbClr val="376092"/>
              </a:solidFill>
              <a:prstDash val="dash"/>
            </a:ln>
          </p:spPr>
          <p:txBody>
            <a:bodyPr tIns="0" anchor="t" anchorCtr="0"/>
            <a:lstStyle/>
            <a:p>
              <a:pPr marL="0" marR="0" lvl="0" indent="0" algn="l" defTabSz="914400" rtl="0" eaLnBrk="0" fontAlgn="auto" latinLnBrk="0" hangingPunct="0">
                <a:lnSpc>
                  <a:spcPct val="100000"/>
                </a:lnSpc>
                <a:spcBef>
                  <a:spcPts val="0"/>
                </a:spcBef>
                <a:spcAft>
                  <a:spcPts val="0"/>
                </a:spcAft>
                <a:buClr>
                  <a:srgbClr val="FF304C"/>
                </a:buClr>
                <a:buSzTx/>
                <a:buFontTx/>
                <a:buNone/>
                <a:tabLst/>
                <a:defRPr/>
              </a:pPr>
              <a:endParaRPr kumimoji="0" lang="fr-FR" sz="1400" b="1" i="0" u="none" strike="noStrike" kern="0" cap="none" spc="0" normalizeH="0" baseline="0" noProof="0">
                <a:ln>
                  <a:noFill/>
                </a:ln>
                <a:solidFill>
                  <a:prstClr val="black"/>
                </a:solidFill>
                <a:effectLst/>
                <a:uLnTx/>
                <a:uFillTx/>
                <a:latin typeface="Verdana"/>
                <a:ea typeface="ＭＳ Ｐゴシック" pitchFamily="34" charset="-128"/>
                <a:cs typeface="Arial" pitchFamily="34" charset="0"/>
              </a:endParaRPr>
            </a:p>
          </p:txBody>
        </p:sp>
        <p:grpSp>
          <p:nvGrpSpPr>
            <p:cNvPr id="74" name="Groupe 73">
              <a:extLst>
                <a:ext uri="{FF2B5EF4-FFF2-40B4-BE49-F238E27FC236}">
                  <a16:creationId xmlns:a16="http://schemas.microsoft.com/office/drawing/2014/main" id="{FBB3F30D-1E86-474D-A0F1-00BC4DD95105}"/>
                </a:ext>
              </a:extLst>
            </p:cNvPr>
            <p:cNvGrpSpPr/>
            <p:nvPr/>
          </p:nvGrpSpPr>
          <p:grpSpPr>
            <a:xfrm>
              <a:off x="7127310" y="1562505"/>
              <a:ext cx="1598241" cy="1361936"/>
              <a:chOff x="7656694" y="1562505"/>
              <a:chExt cx="1598241" cy="1361936"/>
            </a:xfrm>
          </p:grpSpPr>
          <p:sp>
            <p:nvSpPr>
              <p:cNvPr id="132" name="Rounded Rectangle 306">
                <a:extLst>
                  <a:ext uri="{FF2B5EF4-FFF2-40B4-BE49-F238E27FC236}">
                    <a16:creationId xmlns:a16="http://schemas.microsoft.com/office/drawing/2014/main" id="{20C8C998-8495-4805-AD9A-8F16D83D451A}"/>
                  </a:ext>
                </a:extLst>
              </p:cNvPr>
              <p:cNvSpPr/>
              <p:nvPr/>
            </p:nvSpPr>
            <p:spPr>
              <a:xfrm>
                <a:off x="7656694" y="1562505"/>
                <a:ext cx="1598241" cy="1361936"/>
              </a:xfrm>
              <a:prstGeom prst="roundRect">
                <a:avLst/>
              </a:prstGeom>
              <a:solidFill>
                <a:schemeClr val="bg1"/>
              </a:solidFill>
              <a:ln w="9525">
                <a:solidFill>
                  <a:srgbClr val="376092"/>
                </a:solidFill>
                <a:prstDash val="dash"/>
              </a:ln>
            </p:spPr>
            <p:txBody>
              <a:bodyPr tIns="0" anchor="t" anchorCtr="0"/>
              <a:lstStyle/>
              <a:p>
                <a:pPr marL="0" marR="0" lvl="0" indent="0" algn="l" defTabSz="914400" rtl="0" eaLnBrk="0" fontAlgn="auto" latinLnBrk="0" hangingPunct="0">
                  <a:lnSpc>
                    <a:spcPct val="100000"/>
                  </a:lnSpc>
                  <a:spcBef>
                    <a:spcPts val="0"/>
                  </a:spcBef>
                  <a:spcAft>
                    <a:spcPts val="0"/>
                  </a:spcAft>
                  <a:buClr>
                    <a:srgbClr val="FF304C"/>
                  </a:buClr>
                  <a:buSzTx/>
                  <a:buFontTx/>
                  <a:buNone/>
                  <a:tabLst/>
                  <a:defRPr/>
                </a:pPr>
                <a:endParaRPr kumimoji="0" lang="fr-FR" sz="1400" b="1" i="0" u="none" strike="noStrike" kern="0" cap="none" spc="0" normalizeH="0" baseline="0" noProof="0">
                  <a:ln>
                    <a:noFill/>
                  </a:ln>
                  <a:solidFill>
                    <a:prstClr val="black"/>
                  </a:solidFill>
                  <a:effectLst/>
                  <a:uLnTx/>
                  <a:uFillTx/>
                  <a:latin typeface="Verdana"/>
                  <a:ea typeface="ＭＳ Ｐゴシック" pitchFamily="34" charset="-128"/>
                  <a:cs typeface="Arial" pitchFamily="34" charset="0"/>
                </a:endParaRPr>
              </a:p>
            </p:txBody>
          </p:sp>
          <p:sp>
            <p:nvSpPr>
              <p:cNvPr id="133" name="Freeform 8">
                <a:extLst>
                  <a:ext uri="{FF2B5EF4-FFF2-40B4-BE49-F238E27FC236}">
                    <a16:creationId xmlns:a16="http://schemas.microsoft.com/office/drawing/2014/main" id="{07C34BD2-D227-48F1-9EF3-84110485D247}"/>
                  </a:ext>
                </a:extLst>
              </p:cNvPr>
              <p:cNvSpPr>
                <a:spLocks/>
              </p:cNvSpPr>
              <p:nvPr/>
            </p:nvSpPr>
            <p:spPr bwMode="gray">
              <a:xfrm>
                <a:off x="8298216" y="2184478"/>
                <a:ext cx="233904" cy="233904"/>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18000" rIns="0" bIns="0" anchor="ctr" anchorCtr="0"/>
              <a:lstStyle/>
              <a:p>
                <a:pPr indent="-190500" algn="ctr">
                  <a:lnSpc>
                    <a:spcPct val="95000"/>
                  </a:lnSpc>
                  <a:spcAft>
                    <a:spcPts val="400"/>
                  </a:spcAft>
                  <a:buClr>
                    <a:srgbClr val="808080"/>
                  </a:buClr>
                  <a:defRPr/>
                </a:pPr>
                <a:r>
                  <a:rPr lang="en-GB" sz="1400">
                    <a:solidFill>
                      <a:srgbClr val="FFFFFF"/>
                    </a:solidFill>
                    <a:latin typeface="+mj-lt"/>
                    <a:cs typeface="Arial" charset="0"/>
                    <a:sym typeface="Wingdings"/>
                  </a:rPr>
                  <a:t></a:t>
                </a:r>
              </a:p>
            </p:txBody>
          </p:sp>
          <p:sp>
            <p:nvSpPr>
              <p:cNvPr id="134" name="Freeform 8">
                <a:extLst>
                  <a:ext uri="{FF2B5EF4-FFF2-40B4-BE49-F238E27FC236}">
                    <a16:creationId xmlns:a16="http://schemas.microsoft.com/office/drawing/2014/main" id="{728D26F5-2F1D-4EA7-8D8E-77C4CD483134}"/>
                  </a:ext>
                </a:extLst>
              </p:cNvPr>
              <p:cNvSpPr>
                <a:spLocks/>
              </p:cNvSpPr>
              <p:nvPr/>
            </p:nvSpPr>
            <p:spPr bwMode="gray">
              <a:xfrm>
                <a:off x="7990322" y="2184478"/>
                <a:ext cx="233904" cy="233904"/>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36000" rIns="0" bIns="0" anchor="ctr" anchorCtr="0"/>
              <a:lstStyle/>
              <a:p>
                <a:pPr indent="-190500" algn="ctr">
                  <a:lnSpc>
                    <a:spcPct val="95000"/>
                  </a:lnSpc>
                  <a:spcAft>
                    <a:spcPts val="400"/>
                  </a:spcAft>
                  <a:buClr>
                    <a:srgbClr val="808080"/>
                  </a:buClr>
                  <a:defRPr/>
                </a:pPr>
                <a:r>
                  <a:rPr lang="en-GB" sz="1400">
                    <a:solidFill>
                      <a:srgbClr val="FFFFFF"/>
                    </a:solidFill>
                    <a:latin typeface="+mj-lt"/>
                    <a:cs typeface="Arial" charset="0"/>
                    <a:sym typeface="Wingdings"/>
                  </a:rPr>
                  <a:t></a:t>
                </a:r>
              </a:p>
            </p:txBody>
          </p:sp>
          <p:sp>
            <p:nvSpPr>
              <p:cNvPr id="135" name="Freeform 8">
                <a:extLst>
                  <a:ext uri="{FF2B5EF4-FFF2-40B4-BE49-F238E27FC236}">
                    <a16:creationId xmlns:a16="http://schemas.microsoft.com/office/drawing/2014/main" id="{B1A3EA36-95FE-4FC1-AC41-86756F92D1FB}"/>
                  </a:ext>
                </a:extLst>
              </p:cNvPr>
              <p:cNvSpPr>
                <a:spLocks/>
              </p:cNvSpPr>
              <p:nvPr/>
            </p:nvSpPr>
            <p:spPr bwMode="gray">
              <a:xfrm>
                <a:off x="7772918" y="2244586"/>
                <a:ext cx="133660" cy="133660"/>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0" rIns="0" bIns="0" anchor="ctr" anchorCtr="0"/>
              <a:lstStyle/>
              <a:p>
                <a:pPr indent="-190500" algn="ctr">
                  <a:lnSpc>
                    <a:spcPct val="95000"/>
                  </a:lnSpc>
                  <a:spcAft>
                    <a:spcPts val="400"/>
                  </a:spcAft>
                  <a:buClr>
                    <a:srgbClr val="808080"/>
                  </a:buClr>
                  <a:defRPr/>
                </a:pPr>
                <a:endParaRPr lang="en-GB" sz="1400" b="1">
                  <a:solidFill>
                    <a:schemeClr val="tx1">
                      <a:lumMod val="85000"/>
                      <a:lumOff val="15000"/>
                    </a:schemeClr>
                  </a:solidFill>
                  <a:latin typeface="+mj-lt"/>
                  <a:cs typeface="Arial" charset="0"/>
                </a:endParaRPr>
              </a:p>
            </p:txBody>
          </p:sp>
          <p:sp>
            <p:nvSpPr>
              <p:cNvPr id="136" name="ZoneTexte 135">
                <a:extLst>
                  <a:ext uri="{FF2B5EF4-FFF2-40B4-BE49-F238E27FC236}">
                    <a16:creationId xmlns:a16="http://schemas.microsoft.com/office/drawing/2014/main" id="{B1B7A805-39C1-4978-A4E8-6E88B111A746}"/>
                  </a:ext>
                </a:extLst>
              </p:cNvPr>
              <p:cNvSpPr txBox="1"/>
              <p:nvPr/>
            </p:nvSpPr>
            <p:spPr>
              <a:xfrm>
                <a:off x="7714838" y="2419162"/>
                <a:ext cx="1482577" cy="430887"/>
              </a:xfrm>
              <a:prstGeom prst="rect">
                <a:avLst/>
              </a:prstGeom>
              <a:noFill/>
            </p:spPr>
            <p:txBody>
              <a:bodyPr wrap="square" rtlCol="0">
                <a:spAutoFit/>
              </a:bodyPr>
              <a:lstStyle/>
              <a:p>
                <a:pPr algn="ctr"/>
                <a:r>
                  <a:rPr lang="fr-FR" sz="1100" i="1">
                    <a:solidFill>
                      <a:schemeClr val="tx2"/>
                    </a:solidFill>
                  </a:rPr>
                  <a:t>Intégration globale</a:t>
                </a:r>
              </a:p>
              <a:p>
                <a:pPr algn="ctr"/>
                <a:r>
                  <a:rPr lang="fr-FR" sz="1100" i="1">
                    <a:solidFill>
                      <a:schemeClr val="tx2"/>
                    </a:solidFill>
                  </a:rPr>
                  <a:t>N+2</a:t>
                </a:r>
              </a:p>
            </p:txBody>
          </p:sp>
          <p:pic>
            <p:nvPicPr>
              <p:cNvPr id="137" name="Image 136">
                <a:extLst>
                  <a:ext uri="{FF2B5EF4-FFF2-40B4-BE49-F238E27FC236}">
                    <a16:creationId xmlns:a16="http://schemas.microsoft.com/office/drawing/2014/main" id="{D54222ED-4D73-4BD4-AB00-E9E7B9BF2C86}"/>
                  </a:ext>
                </a:extLst>
              </p:cNvPr>
              <p:cNvPicPr>
                <a:picLocks noChangeAspect="1"/>
              </p:cNvPicPr>
              <p:nvPr/>
            </p:nvPicPr>
            <p:blipFill>
              <a:blip r:embed="rId11"/>
              <a:stretch>
                <a:fillRect/>
              </a:stretch>
            </p:blipFill>
            <p:spPr>
              <a:xfrm>
                <a:off x="7926646" y="1638976"/>
                <a:ext cx="523636" cy="446378"/>
              </a:xfrm>
              <a:prstGeom prst="rect">
                <a:avLst/>
              </a:prstGeom>
            </p:spPr>
          </p:pic>
          <p:sp>
            <p:nvSpPr>
              <p:cNvPr id="138" name="Freeform 8">
                <a:extLst>
                  <a:ext uri="{FF2B5EF4-FFF2-40B4-BE49-F238E27FC236}">
                    <a16:creationId xmlns:a16="http://schemas.microsoft.com/office/drawing/2014/main" id="{8AE6D196-E52A-43A2-9F28-17F0FEA48338}"/>
                  </a:ext>
                </a:extLst>
              </p:cNvPr>
              <p:cNvSpPr>
                <a:spLocks/>
              </p:cNvSpPr>
              <p:nvPr/>
            </p:nvSpPr>
            <p:spPr bwMode="gray">
              <a:xfrm>
                <a:off x="8551812" y="2184478"/>
                <a:ext cx="233904" cy="233904"/>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36000" rIns="0" bIns="0" anchor="ctr" anchorCtr="0"/>
              <a:lstStyle/>
              <a:p>
                <a:pPr indent="-190500" algn="ctr">
                  <a:lnSpc>
                    <a:spcPct val="95000"/>
                  </a:lnSpc>
                  <a:spcAft>
                    <a:spcPts val="400"/>
                  </a:spcAft>
                  <a:buClr>
                    <a:srgbClr val="808080"/>
                  </a:buClr>
                  <a:defRPr/>
                </a:pPr>
                <a:r>
                  <a:rPr lang="en-GB" sz="1400">
                    <a:solidFill>
                      <a:srgbClr val="FFFFFF"/>
                    </a:solidFill>
                    <a:latin typeface="+mj-lt"/>
                    <a:cs typeface="Arial" charset="0"/>
                    <a:sym typeface="Wingdings"/>
                  </a:rPr>
                  <a:t></a:t>
                </a:r>
              </a:p>
            </p:txBody>
          </p:sp>
          <p:grpSp>
            <p:nvGrpSpPr>
              <p:cNvPr id="139" name="Groupe 138">
                <a:extLst>
                  <a:ext uri="{FF2B5EF4-FFF2-40B4-BE49-F238E27FC236}">
                    <a16:creationId xmlns:a16="http://schemas.microsoft.com/office/drawing/2014/main" id="{11708C56-BBC5-4D60-A00E-647CF6E18269}"/>
                  </a:ext>
                </a:extLst>
              </p:cNvPr>
              <p:cNvGrpSpPr/>
              <p:nvPr/>
            </p:nvGrpSpPr>
            <p:grpSpPr>
              <a:xfrm>
                <a:off x="8840905" y="2109817"/>
                <a:ext cx="367564" cy="367564"/>
                <a:chOff x="10731354" y="3201735"/>
                <a:chExt cx="367564" cy="367564"/>
              </a:xfrm>
            </p:grpSpPr>
            <p:sp>
              <p:nvSpPr>
                <p:cNvPr id="140" name="Freeform 12">
                  <a:extLst>
                    <a:ext uri="{FF2B5EF4-FFF2-40B4-BE49-F238E27FC236}">
                      <a16:creationId xmlns:a16="http://schemas.microsoft.com/office/drawing/2014/main" id="{F0EB9214-9181-42DC-AF7B-DABC03452691}"/>
                    </a:ext>
                  </a:extLst>
                </p:cNvPr>
                <p:cNvSpPr>
                  <a:spLocks/>
                </p:cNvSpPr>
                <p:nvPr/>
              </p:nvSpPr>
              <p:spPr bwMode="gray">
                <a:xfrm>
                  <a:off x="10731354" y="3201735"/>
                  <a:ext cx="367564" cy="367564"/>
                </a:xfrm>
                <a:custGeom>
                  <a:avLst/>
                  <a:gdLst/>
                  <a:ahLst/>
                  <a:cxnLst>
                    <a:cxn ang="0">
                      <a:pos x="0" y="54"/>
                    </a:cxn>
                    <a:cxn ang="0">
                      <a:pos x="54" y="0"/>
                    </a:cxn>
                    <a:cxn ang="0">
                      <a:pos x="54" y="0"/>
                    </a:cxn>
                    <a:cxn ang="0">
                      <a:pos x="54" y="0"/>
                    </a:cxn>
                    <a:cxn ang="0">
                      <a:pos x="108" y="54"/>
                    </a:cxn>
                    <a:cxn ang="0">
                      <a:pos x="108" y="54"/>
                    </a:cxn>
                    <a:cxn ang="0">
                      <a:pos x="108" y="54"/>
                    </a:cxn>
                    <a:cxn ang="0">
                      <a:pos x="54" y="108"/>
                    </a:cxn>
                    <a:cxn ang="0">
                      <a:pos x="54" y="108"/>
                    </a:cxn>
                    <a:cxn ang="0">
                      <a:pos x="54" y="108"/>
                    </a:cxn>
                    <a:cxn ang="0">
                      <a:pos x="0" y="54"/>
                    </a:cxn>
                    <a:cxn ang="0">
                      <a:pos x="0" y="54"/>
                    </a:cxn>
                  </a:cxnLst>
                  <a:rect l="0" t="0" r="r" b="b"/>
                  <a:pathLst>
                    <a:path w="108" h="108">
                      <a:moveTo>
                        <a:pt x="0" y="54"/>
                      </a:moveTo>
                      <a:cubicBezTo>
                        <a:pt x="0" y="24"/>
                        <a:pt x="24" y="0"/>
                        <a:pt x="54" y="0"/>
                      </a:cubicBezTo>
                      <a:cubicBezTo>
                        <a:pt x="54" y="0"/>
                        <a:pt x="54" y="0"/>
                        <a:pt x="54" y="0"/>
                      </a:cubicBezTo>
                      <a:cubicBezTo>
                        <a:pt x="54" y="0"/>
                        <a:pt x="54" y="0"/>
                        <a:pt x="54" y="0"/>
                      </a:cubicBezTo>
                      <a:cubicBezTo>
                        <a:pt x="84" y="0"/>
                        <a:pt x="108" y="24"/>
                        <a:pt x="108" y="54"/>
                      </a:cubicBezTo>
                      <a:cubicBezTo>
                        <a:pt x="108" y="54"/>
                        <a:pt x="108" y="54"/>
                        <a:pt x="108" y="54"/>
                      </a:cubicBezTo>
                      <a:cubicBezTo>
                        <a:pt x="108" y="54"/>
                        <a:pt x="108" y="54"/>
                        <a:pt x="108" y="54"/>
                      </a:cubicBezTo>
                      <a:cubicBezTo>
                        <a:pt x="108" y="84"/>
                        <a:pt x="84" y="108"/>
                        <a:pt x="54" y="108"/>
                      </a:cubicBezTo>
                      <a:cubicBezTo>
                        <a:pt x="54" y="108"/>
                        <a:pt x="54" y="108"/>
                        <a:pt x="54" y="108"/>
                      </a:cubicBezTo>
                      <a:cubicBezTo>
                        <a:pt x="54" y="108"/>
                        <a:pt x="54" y="108"/>
                        <a:pt x="54"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0" rIns="0" bIns="0" anchor="ctr" anchorCtr="0"/>
                <a:lstStyle/>
                <a:p>
                  <a:pPr indent="-190500" algn="ctr">
                    <a:lnSpc>
                      <a:spcPct val="95000"/>
                    </a:lnSpc>
                    <a:spcAft>
                      <a:spcPts val="400"/>
                    </a:spcAft>
                    <a:buClr>
                      <a:srgbClr val="808080"/>
                    </a:buClr>
                    <a:defRPr/>
                  </a:pPr>
                  <a:endParaRPr lang="en-GB" sz="1400" b="1">
                    <a:solidFill>
                      <a:schemeClr val="tx1">
                        <a:lumMod val="85000"/>
                        <a:lumOff val="15000"/>
                      </a:schemeClr>
                    </a:solidFill>
                    <a:latin typeface="+mj-lt"/>
                    <a:cs typeface="Arial" charset="0"/>
                  </a:endParaRPr>
                </a:p>
              </p:txBody>
            </p:sp>
            <p:sp>
              <p:nvSpPr>
                <p:cNvPr id="141" name="Freeform 39">
                  <a:extLst>
                    <a:ext uri="{FF2B5EF4-FFF2-40B4-BE49-F238E27FC236}">
                      <a16:creationId xmlns:a16="http://schemas.microsoft.com/office/drawing/2014/main" id="{F74A3818-3956-4BEE-96A3-1FD916C4D04F}"/>
                    </a:ext>
                  </a:extLst>
                </p:cNvPr>
                <p:cNvSpPr>
                  <a:spLocks/>
                </p:cNvSpPr>
                <p:nvPr/>
              </p:nvSpPr>
              <p:spPr bwMode="gray">
                <a:xfrm>
                  <a:off x="10798660" y="3247097"/>
                  <a:ext cx="234149" cy="224539"/>
                </a:xfrm>
                <a:custGeom>
                  <a:avLst/>
                  <a:gdLst>
                    <a:gd name="T0" fmla="*/ 295 w 377"/>
                    <a:gd name="T1" fmla="*/ 269 h 361"/>
                    <a:gd name="T2" fmla="*/ 230 w 377"/>
                    <a:gd name="T3" fmla="*/ 204 h 361"/>
                    <a:gd name="T4" fmla="*/ 251 w 377"/>
                    <a:gd name="T5" fmla="*/ 155 h 361"/>
                    <a:gd name="T6" fmla="*/ 270 w 377"/>
                    <a:gd name="T7" fmla="*/ 121 h 361"/>
                    <a:gd name="T8" fmla="*/ 263 w 377"/>
                    <a:gd name="T9" fmla="*/ 104 h 361"/>
                    <a:gd name="T10" fmla="*/ 268 w 377"/>
                    <a:gd name="T11" fmla="*/ 68 h 361"/>
                    <a:gd name="T12" fmla="*/ 188 w 377"/>
                    <a:gd name="T13" fmla="*/ 0 h 361"/>
                    <a:gd name="T14" fmla="*/ 108 w 377"/>
                    <a:gd name="T15" fmla="*/ 68 h 361"/>
                    <a:gd name="T16" fmla="*/ 114 w 377"/>
                    <a:gd name="T17" fmla="*/ 104 h 361"/>
                    <a:gd name="T18" fmla="*/ 106 w 377"/>
                    <a:gd name="T19" fmla="*/ 121 h 361"/>
                    <a:gd name="T20" fmla="*/ 125 w 377"/>
                    <a:gd name="T21" fmla="*/ 155 h 361"/>
                    <a:gd name="T22" fmla="*/ 147 w 377"/>
                    <a:gd name="T23" fmla="*/ 204 h 361"/>
                    <a:gd name="T24" fmla="*/ 81 w 377"/>
                    <a:gd name="T25" fmla="*/ 269 h 361"/>
                    <a:gd name="T26" fmla="*/ 0 w 377"/>
                    <a:gd name="T27" fmla="*/ 318 h 361"/>
                    <a:gd name="T28" fmla="*/ 0 w 377"/>
                    <a:gd name="T29" fmla="*/ 361 h 361"/>
                    <a:gd name="T30" fmla="*/ 377 w 377"/>
                    <a:gd name="T31" fmla="*/ 361 h 361"/>
                    <a:gd name="T32" fmla="*/ 377 w 377"/>
                    <a:gd name="T33" fmla="*/ 318 h 361"/>
                    <a:gd name="T34" fmla="*/ 295 w 377"/>
                    <a:gd name="T35" fmla="*/ 269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7" h="361">
                      <a:moveTo>
                        <a:pt x="295" y="269"/>
                      </a:moveTo>
                      <a:cubicBezTo>
                        <a:pt x="245" y="251"/>
                        <a:pt x="230" y="236"/>
                        <a:pt x="230" y="204"/>
                      </a:cubicBezTo>
                      <a:cubicBezTo>
                        <a:pt x="230" y="184"/>
                        <a:pt x="245" y="191"/>
                        <a:pt x="251" y="155"/>
                      </a:cubicBezTo>
                      <a:cubicBezTo>
                        <a:pt x="254" y="140"/>
                        <a:pt x="267" y="154"/>
                        <a:pt x="270" y="121"/>
                      </a:cubicBezTo>
                      <a:cubicBezTo>
                        <a:pt x="270" y="107"/>
                        <a:pt x="263" y="104"/>
                        <a:pt x="263" y="104"/>
                      </a:cubicBezTo>
                      <a:cubicBezTo>
                        <a:pt x="263" y="104"/>
                        <a:pt x="266" y="84"/>
                        <a:pt x="268" y="68"/>
                      </a:cubicBezTo>
                      <a:cubicBezTo>
                        <a:pt x="270" y="49"/>
                        <a:pt x="257" y="0"/>
                        <a:pt x="188" y="0"/>
                      </a:cubicBezTo>
                      <a:cubicBezTo>
                        <a:pt x="120" y="0"/>
                        <a:pt x="107" y="49"/>
                        <a:pt x="108" y="68"/>
                      </a:cubicBezTo>
                      <a:cubicBezTo>
                        <a:pt x="110" y="84"/>
                        <a:pt x="114" y="104"/>
                        <a:pt x="114" y="104"/>
                      </a:cubicBezTo>
                      <a:cubicBezTo>
                        <a:pt x="114" y="104"/>
                        <a:pt x="106" y="107"/>
                        <a:pt x="106" y="121"/>
                      </a:cubicBezTo>
                      <a:cubicBezTo>
                        <a:pt x="109" y="154"/>
                        <a:pt x="122" y="140"/>
                        <a:pt x="125" y="155"/>
                      </a:cubicBezTo>
                      <a:cubicBezTo>
                        <a:pt x="132" y="191"/>
                        <a:pt x="147" y="184"/>
                        <a:pt x="147" y="204"/>
                      </a:cubicBezTo>
                      <a:cubicBezTo>
                        <a:pt x="147" y="236"/>
                        <a:pt x="131" y="251"/>
                        <a:pt x="81" y="269"/>
                      </a:cubicBezTo>
                      <a:cubicBezTo>
                        <a:pt x="32" y="287"/>
                        <a:pt x="0" y="306"/>
                        <a:pt x="0" y="318"/>
                      </a:cubicBezTo>
                      <a:cubicBezTo>
                        <a:pt x="0" y="331"/>
                        <a:pt x="0" y="361"/>
                        <a:pt x="0" y="361"/>
                      </a:cubicBezTo>
                      <a:cubicBezTo>
                        <a:pt x="377" y="361"/>
                        <a:pt x="377" y="361"/>
                        <a:pt x="377" y="361"/>
                      </a:cubicBezTo>
                      <a:cubicBezTo>
                        <a:pt x="377" y="361"/>
                        <a:pt x="377" y="331"/>
                        <a:pt x="377" y="318"/>
                      </a:cubicBezTo>
                      <a:cubicBezTo>
                        <a:pt x="377" y="306"/>
                        <a:pt x="344" y="287"/>
                        <a:pt x="295" y="269"/>
                      </a:cubicBezTo>
                      <a:close/>
                    </a:path>
                  </a:pathLst>
                </a:custGeom>
                <a:solidFill>
                  <a:srgbClr val="691F7C"/>
                </a:solidFill>
                <a:ln w="12700">
                  <a:solidFill>
                    <a:schemeClr val="bg1"/>
                  </a:solidFill>
                </a:ln>
                <a:effectLst>
                  <a:outerShdw blurRad="50800" dist="38100" dir="5400000" algn="t" rotWithShape="0">
                    <a:prstClr val="black">
                      <a:alpha val="12000"/>
                    </a:prstClr>
                  </a:outerShdw>
                </a:effectLst>
              </p:spPr>
              <p:txBody>
                <a:bodyPr vert="horz" wrap="square" lIns="91440" tIns="45720" rIns="91440" bIns="45720" numCol="1" anchor="t" anchorCtr="0" compatLnSpc="1">
                  <a:prstTxWarp prst="textNoShape">
                    <a:avLst/>
                  </a:prstTxWarp>
                </a:bodyPr>
                <a:lstStyle/>
                <a:p>
                  <a:endParaRPr lang="en-GB" sz="1400">
                    <a:latin typeface="+mj-lt"/>
                  </a:endParaRPr>
                </a:p>
              </p:txBody>
            </p:sp>
          </p:grpSp>
        </p:grpSp>
        <p:grpSp>
          <p:nvGrpSpPr>
            <p:cNvPr id="75" name="Groupe 74">
              <a:extLst>
                <a:ext uri="{FF2B5EF4-FFF2-40B4-BE49-F238E27FC236}">
                  <a16:creationId xmlns:a16="http://schemas.microsoft.com/office/drawing/2014/main" id="{065327A1-B277-44D4-BB16-4C155B82118B}"/>
                </a:ext>
              </a:extLst>
            </p:cNvPr>
            <p:cNvGrpSpPr/>
            <p:nvPr/>
          </p:nvGrpSpPr>
          <p:grpSpPr>
            <a:xfrm>
              <a:off x="7139130" y="2999008"/>
              <a:ext cx="1598241" cy="1361936"/>
              <a:chOff x="7664281" y="2999008"/>
              <a:chExt cx="1598241" cy="1361936"/>
            </a:xfrm>
          </p:grpSpPr>
          <p:sp>
            <p:nvSpPr>
              <p:cNvPr id="122" name="Rounded Rectangle 306">
                <a:extLst>
                  <a:ext uri="{FF2B5EF4-FFF2-40B4-BE49-F238E27FC236}">
                    <a16:creationId xmlns:a16="http://schemas.microsoft.com/office/drawing/2014/main" id="{4F3F0B9A-B78A-4A0E-849E-B165E0823B13}"/>
                  </a:ext>
                </a:extLst>
              </p:cNvPr>
              <p:cNvSpPr/>
              <p:nvPr/>
            </p:nvSpPr>
            <p:spPr>
              <a:xfrm>
                <a:off x="7664281" y="2999008"/>
                <a:ext cx="1598241" cy="1361936"/>
              </a:xfrm>
              <a:prstGeom prst="roundRect">
                <a:avLst/>
              </a:prstGeom>
              <a:solidFill>
                <a:schemeClr val="bg1"/>
              </a:solidFill>
              <a:ln w="9525">
                <a:solidFill>
                  <a:srgbClr val="376092"/>
                </a:solidFill>
                <a:prstDash val="dash"/>
              </a:ln>
            </p:spPr>
            <p:txBody>
              <a:bodyPr tIns="0" anchor="t" anchorCtr="0"/>
              <a:lstStyle/>
              <a:p>
                <a:pPr marL="0" marR="0" lvl="0" indent="0" algn="l" defTabSz="914400" rtl="0" eaLnBrk="0" fontAlgn="auto" latinLnBrk="0" hangingPunct="0">
                  <a:lnSpc>
                    <a:spcPct val="100000"/>
                  </a:lnSpc>
                  <a:spcBef>
                    <a:spcPts val="0"/>
                  </a:spcBef>
                  <a:spcAft>
                    <a:spcPts val="0"/>
                  </a:spcAft>
                  <a:buClr>
                    <a:srgbClr val="FF304C"/>
                  </a:buClr>
                  <a:buSzTx/>
                  <a:buFontTx/>
                  <a:buNone/>
                  <a:tabLst/>
                  <a:defRPr/>
                </a:pPr>
                <a:endParaRPr kumimoji="0" lang="fr-FR" sz="1400" b="1" i="0" u="none" strike="noStrike" kern="0" cap="none" spc="0" normalizeH="0" baseline="0" noProof="0">
                  <a:ln>
                    <a:noFill/>
                  </a:ln>
                  <a:solidFill>
                    <a:prstClr val="black"/>
                  </a:solidFill>
                  <a:effectLst/>
                  <a:uLnTx/>
                  <a:uFillTx/>
                  <a:latin typeface="Verdana"/>
                  <a:ea typeface="ＭＳ Ｐゴシック" pitchFamily="34" charset="-128"/>
                  <a:cs typeface="Arial" pitchFamily="34" charset="0"/>
                </a:endParaRPr>
              </a:p>
            </p:txBody>
          </p:sp>
          <p:sp>
            <p:nvSpPr>
              <p:cNvPr id="123" name="Freeform 8">
                <a:extLst>
                  <a:ext uri="{FF2B5EF4-FFF2-40B4-BE49-F238E27FC236}">
                    <a16:creationId xmlns:a16="http://schemas.microsoft.com/office/drawing/2014/main" id="{1F7B2E4D-2936-47B3-B57E-A4C6A71E9252}"/>
                  </a:ext>
                </a:extLst>
              </p:cNvPr>
              <p:cNvSpPr>
                <a:spLocks/>
              </p:cNvSpPr>
              <p:nvPr/>
            </p:nvSpPr>
            <p:spPr bwMode="gray">
              <a:xfrm>
                <a:off x="8287515" y="3620981"/>
                <a:ext cx="233904" cy="233904"/>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18000" rIns="0" bIns="0" anchor="ctr" anchorCtr="0"/>
              <a:lstStyle/>
              <a:p>
                <a:pPr indent="-190500" algn="ctr">
                  <a:lnSpc>
                    <a:spcPct val="95000"/>
                  </a:lnSpc>
                  <a:spcAft>
                    <a:spcPts val="400"/>
                  </a:spcAft>
                  <a:buClr>
                    <a:srgbClr val="808080"/>
                  </a:buClr>
                  <a:defRPr/>
                </a:pPr>
                <a:r>
                  <a:rPr lang="en-GB" sz="1400">
                    <a:solidFill>
                      <a:srgbClr val="FFFFFF"/>
                    </a:solidFill>
                    <a:latin typeface="+mj-lt"/>
                    <a:cs typeface="Arial" charset="0"/>
                    <a:sym typeface="Wingdings"/>
                  </a:rPr>
                  <a:t></a:t>
                </a:r>
              </a:p>
            </p:txBody>
          </p:sp>
          <p:sp>
            <p:nvSpPr>
              <p:cNvPr id="124" name="Freeform 8">
                <a:extLst>
                  <a:ext uri="{FF2B5EF4-FFF2-40B4-BE49-F238E27FC236}">
                    <a16:creationId xmlns:a16="http://schemas.microsoft.com/office/drawing/2014/main" id="{8F9E1854-9BE4-4A9A-8781-1E9768B0D0F0}"/>
                  </a:ext>
                </a:extLst>
              </p:cNvPr>
              <p:cNvSpPr>
                <a:spLocks/>
              </p:cNvSpPr>
              <p:nvPr/>
            </p:nvSpPr>
            <p:spPr bwMode="gray">
              <a:xfrm>
                <a:off x="7979621" y="3620981"/>
                <a:ext cx="233904" cy="233904"/>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36000" rIns="0" bIns="0" anchor="ctr" anchorCtr="0"/>
              <a:lstStyle/>
              <a:p>
                <a:pPr indent="-190500" algn="ctr">
                  <a:lnSpc>
                    <a:spcPct val="95000"/>
                  </a:lnSpc>
                  <a:spcAft>
                    <a:spcPts val="400"/>
                  </a:spcAft>
                  <a:buClr>
                    <a:srgbClr val="808080"/>
                  </a:buClr>
                  <a:defRPr/>
                </a:pPr>
                <a:r>
                  <a:rPr lang="en-GB" sz="1400">
                    <a:solidFill>
                      <a:srgbClr val="FFFFFF"/>
                    </a:solidFill>
                    <a:latin typeface="+mj-lt"/>
                    <a:cs typeface="Arial" charset="0"/>
                    <a:sym typeface="Wingdings"/>
                  </a:rPr>
                  <a:t></a:t>
                </a:r>
              </a:p>
            </p:txBody>
          </p:sp>
          <p:sp>
            <p:nvSpPr>
              <p:cNvPr id="125" name="Freeform 8">
                <a:extLst>
                  <a:ext uri="{FF2B5EF4-FFF2-40B4-BE49-F238E27FC236}">
                    <a16:creationId xmlns:a16="http://schemas.microsoft.com/office/drawing/2014/main" id="{1207B436-E853-4A78-9BA8-241DDF4C95CF}"/>
                  </a:ext>
                </a:extLst>
              </p:cNvPr>
              <p:cNvSpPr>
                <a:spLocks/>
              </p:cNvSpPr>
              <p:nvPr/>
            </p:nvSpPr>
            <p:spPr bwMode="gray">
              <a:xfrm>
                <a:off x="7762217" y="3681089"/>
                <a:ext cx="133660" cy="133660"/>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0" rIns="0" bIns="0" anchor="ctr" anchorCtr="0"/>
              <a:lstStyle/>
              <a:p>
                <a:pPr indent="-190500" algn="ctr">
                  <a:lnSpc>
                    <a:spcPct val="95000"/>
                  </a:lnSpc>
                  <a:spcAft>
                    <a:spcPts val="400"/>
                  </a:spcAft>
                  <a:buClr>
                    <a:srgbClr val="808080"/>
                  </a:buClr>
                  <a:defRPr/>
                </a:pPr>
                <a:endParaRPr lang="en-GB" sz="1400" b="1">
                  <a:solidFill>
                    <a:schemeClr val="tx1">
                      <a:lumMod val="85000"/>
                      <a:lumOff val="15000"/>
                    </a:schemeClr>
                  </a:solidFill>
                  <a:latin typeface="+mj-lt"/>
                  <a:cs typeface="Arial" charset="0"/>
                </a:endParaRPr>
              </a:p>
            </p:txBody>
          </p:sp>
          <p:sp>
            <p:nvSpPr>
              <p:cNvPr id="126" name="ZoneTexte 125">
                <a:extLst>
                  <a:ext uri="{FF2B5EF4-FFF2-40B4-BE49-F238E27FC236}">
                    <a16:creationId xmlns:a16="http://schemas.microsoft.com/office/drawing/2014/main" id="{CF2AD8D9-2547-44FB-8C6D-6491B9282FB5}"/>
                  </a:ext>
                </a:extLst>
              </p:cNvPr>
              <p:cNvSpPr txBox="1"/>
              <p:nvPr/>
            </p:nvSpPr>
            <p:spPr>
              <a:xfrm>
                <a:off x="7704137" y="3855665"/>
                <a:ext cx="1482577" cy="430887"/>
              </a:xfrm>
              <a:prstGeom prst="rect">
                <a:avLst/>
              </a:prstGeom>
              <a:noFill/>
            </p:spPr>
            <p:txBody>
              <a:bodyPr wrap="square" rtlCol="0">
                <a:spAutoFit/>
              </a:bodyPr>
              <a:lstStyle/>
              <a:p>
                <a:pPr algn="ctr"/>
                <a:r>
                  <a:rPr lang="fr-FR" sz="1100" i="1">
                    <a:solidFill>
                      <a:schemeClr val="tx2"/>
                    </a:solidFill>
                  </a:rPr>
                  <a:t>Intégration globale</a:t>
                </a:r>
              </a:p>
              <a:p>
                <a:pPr algn="ctr"/>
                <a:r>
                  <a:rPr lang="fr-FR" sz="1100" i="1">
                    <a:solidFill>
                      <a:schemeClr val="tx2"/>
                    </a:solidFill>
                  </a:rPr>
                  <a:t>N+1</a:t>
                </a:r>
              </a:p>
            </p:txBody>
          </p:sp>
          <p:pic>
            <p:nvPicPr>
              <p:cNvPr id="127" name="Image 126">
                <a:extLst>
                  <a:ext uri="{FF2B5EF4-FFF2-40B4-BE49-F238E27FC236}">
                    <a16:creationId xmlns:a16="http://schemas.microsoft.com/office/drawing/2014/main" id="{BC7A8A55-7E34-46F6-9E4E-850CE04202C6}"/>
                  </a:ext>
                </a:extLst>
              </p:cNvPr>
              <p:cNvPicPr>
                <a:picLocks noChangeAspect="1"/>
              </p:cNvPicPr>
              <p:nvPr/>
            </p:nvPicPr>
            <p:blipFill>
              <a:blip r:embed="rId11"/>
              <a:stretch>
                <a:fillRect/>
              </a:stretch>
            </p:blipFill>
            <p:spPr>
              <a:xfrm>
                <a:off x="7915945" y="3075479"/>
                <a:ext cx="523636" cy="446378"/>
              </a:xfrm>
              <a:prstGeom prst="rect">
                <a:avLst/>
              </a:prstGeom>
            </p:spPr>
          </p:pic>
          <p:sp>
            <p:nvSpPr>
              <p:cNvPr id="128" name="Freeform 8">
                <a:extLst>
                  <a:ext uri="{FF2B5EF4-FFF2-40B4-BE49-F238E27FC236}">
                    <a16:creationId xmlns:a16="http://schemas.microsoft.com/office/drawing/2014/main" id="{5B31CCEE-F196-4097-B2D5-77058D789D4F}"/>
                  </a:ext>
                </a:extLst>
              </p:cNvPr>
              <p:cNvSpPr>
                <a:spLocks/>
              </p:cNvSpPr>
              <p:nvPr/>
            </p:nvSpPr>
            <p:spPr bwMode="gray">
              <a:xfrm>
                <a:off x="8541111" y="3620981"/>
                <a:ext cx="233904" cy="233904"/>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36000" rIns="0" bIns="0" anchor="ctr" anchorCtr="0"/>
              <a:lstStyle/>
              <a:p>
                <a:pPr indent="-190500" algn="ctr">
                  <a:lnSpc>
                    <a:spcPct val="95000"/>
                  </a:lnSpc>
                  <a:spcAft>
                    <a:spcPts val="400"/>
                  </a:spcAft>
                  <a:buClr>
                    <a:srgbClr val="808080"/>
                  </a:buClr>
                  <a:defRPr/>
                </a:pPr>
                <a:r>
                  <a:rPr lang="en-GB" sz="1400">
                    <a:solidFill>
                      <a:srgbClr val="FFFFFF"/>
                    </a:solidFill>
                    <a:latin typeface="+mj-lt"/>
                    <a:cs typeface="Arial" charset="0"/>
                    <a:sym typeface="Wingdings"/>
                  </a:rPr>
                  <a:t></a:t>
                </a:r>
              </a:p>
            </p:txBody>
          </p:sp>
          <p:grpSp>
            <p:nvGrpSpPr>
              <p:cNvPr id="129" name="Groupe 128">
                <a:extLst>
                  <a:ext uri="{FF2B5EF4-FFF2-40B4-BE49-F238E27FC236}">
                    <a16:creationId xmlns:a16="http://schemas.microsoft.com/office/drawing/2014/main" id="{2656CB1F-2A37-4F5C-ADFE-E0CD896F094E}"/>
                  </a:ext>
                </a:extLst>
              </p:cNvPr>
              <p:cNvGrpSpPr/>
              <p:nvPr/>
            </p:nvGrpSpPr>
            <p:grpSpPr>
              <a:xfrm>
                <a:off x="8830204" y="3546320"/>
                <a:ext cx="367564" cy="367564"/>
                <a:chOff x="10731354" y="3201735"/>
                <a:chExt cx="367564" cy="367564"/>
              </a:xfrm>
            </p:grpSpPr>
            <p:sp>
              <p:nvSpPr>
                <p:cNvPr id="130" name="Freeform 12">
                  <a:extLst>
                    <a:ext uri="{FF2B5EF4-FFF2-40B4-BE49-F238E27FC236}">
                      <a16:creationId xmlns:a16="http://schemas.microsoft.com/office/drawing/2014/main" id="{B944FF2E-A9DD-48F5-994F-51A163D3E4DF}"/>
                    </a:ext>
                  </a:extLst>
                </p:cNvPr>
                <p:cNvSpPr>
                  <a:spLocks/>
                </p:cNvSpPr>
                <p:nvPr/>
              </p:nvSpPr>
              <p:spPr bwMode="gray">
                <a:xfrm>
                  <a:off x="10731354" y="3201735"/>
                  <a:ext cx="367564" cy="367564"/>
                </a:xfrm>
                <a:custGeom>
                  <a:avLst/>
                  <a:gdLst/>
                  <a:ahLst/>
                  <a:cxnLst>
                    <a:cxn ang="0">
                      <a:pos x="0" y="54"/>
                    </a:cxn>
                    <a:cxn ang="0">
                      <a:pos x="54" y="0"/>
                    </a:cxn>
                    <a:cxn ang="0">
                      <a:pos x="54" y="0"/>
                    </a:cxn>
                    <a:cxn ang="0">
                      <a:pos x="54" y="0"/>
                    </a:cxn>
                    <a:cxn ang="0">
                      <a:pos x="108" y="54"/>
                    </a:cxn>
                    <a:cxn ang="0">
                      <a:pos x="108" y="54"/>
                    </a:cxn>
                    <a:cxn ang="0">
                      <a:pos x="108" y="54"/>
                    </a:cxn>
                    <a:cxn ang="0">
                      <a:pos x="54" y="108"/>
                    </a:cxn>
                    <a:cxn ang="0">
                      <a:pos x="54" y="108"/>
                    </a:cxn>
                    <a:cxn ang="0">
                      <a:pos x="54" y="108"/>
                    </a:cxn>
                    <a:cxn ang="0">
                      <a:pos x="0" y="54"/>
                    </a:cxn>
                    <a:cxn ang="0">
                      <a:pos x="0" y="54"/>
                    </a:cxn>
                  </a:cxnLst>
                  <a:rect l="0" t="0" r="r" b="b"/>
                  <a:pathLst>
                    <a:path w="108" h="108">
                      <a:moveTo>
                        <a:pt x="0" y="54"/>
                      </a:moveTo>
                      <a:cubicBezTo>
                        <a:pt x="0" y="24"/>
                        <a:pt x="24" y="0"/>
                        <a:pt x="54" y="0"/>
                      </a:cubicBezTo>
                      <a:cubicBezTo>
                        <a:pt x="54" y="0"/>
                        <a:pt x="54" y="0"/>
                        <a:pt x="54" y="0"/>
                      </a:cubicBezTo>
                      <a:cubicBezTo>
                        <a:pt x="54" y="0"/>
                        <a:pt x="54" y="0"/>
                        <a:pt x="54" y="0"/>
                      </a:cubicBezTo>
                      <a:cubicBezTo>
                        <a:pt x="84" y="0"/>
                        <a:pt x="108" y="24"/>
                        <a:pt x="108" y="54"/>
                      </a:cubicBezTo>
                      <a:cubicBezTo>
                        <a:pt x="108" y="54"/>
                        <a:pt x="108" y="54"/>
                        <a:pt x="108" y="54"/>
                      </a:cubicBezTo>
                      <a:cubicBezTo>
                        <a:pt x="108" y="54"/>
                        <a:pt x="108" y="54"/>
                        <a:pt x="108" y="54"/>
                      </a:cubicBezTo>
                      <a:cubicBezTo>
                        <a:pt x="108" y="84"/>
                        <a:pt x="84" y="108"/>
                        <a:pt x="54" y="108"/>
                      </a:cubicBezTo>
                      <a:cubicBezTo>
                        <a:pt x="54" y="108"/>
                        <a:pt x="54" y="108"/>
                        <a:pt x="54" y="108"/>
                      </a:cubicBezTo>
                      <a:cubicBezTo>
                        <a:pt x="54" y="108"/>
                        <a:pt x="54" y="108"/>
                        <a:pt x="54"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0" rIns="0" bIns="0" anchor="ctr" anchorCtr="0"/>
                <a:lstStyle/>
                <a:p>
                  <a:pPr indent="-190500" algn="ctr">
                    <a:lnSpc>
                      <a:spcPct val="95000"/>
                    </a:lnSpc>
                    <a:spcAft>
                      <a:spcPts val="400"/>
                    </a:spcAft>
                    <a:buClr>
                      <a:srgbClr val="808080"/>
                    </a:buClr>
                    <a:defRPr/>
                  </a:pPr>
                  <a:endParaRPr lang="en-GB" sz="1400" b="1">
                    <a:solidFill>
                      <a:schemeClr val="tx1">
                        <a:lumMod val="85000"/>
                        <a:lumOff val="15000"/>
                      </a:schemeClr>
                    </a:solidFill>
                    <a:latin typeface="+mj-lt"/>
                    <a:cs typeface="Arial" charset="0"/>
                  </a:endParaRPr>
                </a:p>
              </p:txBody>
            </p:sp>
            <p:sp>
              <p:nvSpPr>
                <p:cNvPr id="131" name="Freeform 39">
                  <a:extLst>
                    <a:ext uri="{FF2B5EF4-FFF2-40B4-BE49-F238E27FC236}">
                      <a16:creationId xmlns:a16="http://schemas.microsoft.com/office/drawing/2014/main" id="{0C8791BA-32DF-4E69-8874-074FE8E9BE1D}"/>
                    </a:ext>
                  </a:extLst>
                </p:cNvPr>
                <p:cNvSpPr>
                  <a:spLocks/>
                </p:cNvSpPr>
                <p:nvPr/>
              </p:nvSpPr>
              <p:spPr bwMode="gray">
                <a:xfrm>
                  <a:off x="10798660" y="3247097"/>
                  <a:ext cx="234149" cy="224539"/>
                </a:xfrm>
                <a:custGeom>
                  <a:avLst/>
                  <a:gdLst>
                    <a:gd name="T0" fmla="*/ 295 w 377"/>
                    <a:gd name="T1" fmla="*/ 269 h 361"/>
                    <a:gd name="T2" fmla="*/ 230 w 377"/>
                    <a:gd name="T3" fmla="*/ 204 h 361"/>
                    <a:gd name="T4" fmla="*/ 251 w 377"/>
                    <a:gd name="T5" fmla="*/ 155 h 361"/>
                    <a:gd name="T6" fmla="*/ 270 w 377"/>
                    <a:gd name="T7" fmla="*/ 121 h 361"/>
                    <a:gd name="T8" fmla="*/ 263 w 377"/>
                    <a:gd name="T9" fmla="*/ 104 h 361"/>
                    <a:gd name="T10" fmla="*/ 268 w 377"/>
                    <a:gd name="T11" fmla="*/ 68 h 361"/>
                    <a:gd name="T12" fmla="*/ 188 w 377"/>
                    <a:gd name="T13" fmla="*/ 0 h 361"/>
                    <a:gd name="T14" fmla="*/ 108 w 377"/>
                    <a:gd name="T15" fmla="*/ 68 h 361"/>
                    <a:gd name="T16" fmla="*/ 114 w 377"/>
                    <a:gd name="T17" fmla="*/ 104 h 361"/>
                    <a:gd name="T18" fmla="*/ 106 w 377"/>
                    <a:gd name="T19" fmla="*/ 121 h 361"/>
                    <a:gd name="T20" fmla="*/ 125 w 377"/>
                    <a:gd name="T21" fmla="*/ 155 h 361"/>
                    <a:gd name="T22" fmla="*/ 147 w 377"/>
                    <a:gd name="T23" fmla="*/ 204 h 361"/>
                    <a:gd name="T24" fmla="*/ 81 w 377"/>
                    <a:gd name="T25" fmla="*/ 269 h 361"/>
                    <a:gd name="T26" fmla="*/ 0 w 377"/>
                    <a:gd name="T27" fmla="*/ 318 h 361"/>
                    <a:gd name="T28" fmla="*/ 0 w 377"/>
                    <a:gd name="T29" fmla="*/ 361 h 361"/>
                    <a:gd name="T30" fmla="*/ 377 w 377"/>
                    <a:gd name="T31" fmla="*/ 361 h 361"/>
                    <a:gd name="T32" fmla="*/ 377 w 377"/>
                    <a:gd name="T33" fmla="*/ 318 h 361"/>
                    <a:gd name="T34" fmla="*/ 295 w 377"/>
                    <a:gd name="T35" fmla="*/ 269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7" h="361">
                      <a:moveTo>
                        <a:pt x="295" y="269"/>
                      </a:moveTo>
                      <a:cubicBezTo>
                        <a:pt x="245" y="251"/>
                        <a:pt x="230" y="236"/>
                        <a:pt x="230" y="204"/>
                      </a:cubicBezTo>
                      <a:cubicBezTo>
                        <a:pt x="230" y="184"/>
                        <a:pt x="245" y="191"/>
                        <a:pt x="251" y="155"/>
                      </a:cubicBezTo>
                      <a:cubicBezTo>
                        <a:pt x="254" y="140"/>
                        <a:pt x="267" y="154"/>
                        <a:pt x="270" y="121"/>
                      </a:cubicBezTo>
                      <a:cubicBezTo>
                        <a:pt x="270" y="107"/>
                        <a:pt x="263" y="104"/>
                        <a:pt x="263" y="104"/>
                      </a:cubicBezTo>
                      <a:cubicBezTo>
                        <a:pt x="263" y="104"/>
                        <a:pt x="266" y="84"/>
                        <a:pt x="268" y="68"/>
                      </a:cubicBezTo>
                      <a:cubicBezTo>
                        <a:pt x="270" y="49"/>
                        <a:pt x="257" y="0"/>
                        <a:pt x="188" y="0"/>
                      </a:cubicBezTo>
                      <a:cubicBezTo>
                        <a:pt x="120" y="0"/>
                        <a:pt x="107" y="49"/>
                        <a:pt x="108" y="68"/>
                      </a:cubicBezTo>
                      <a:cubicBezTo>
                        <a:pt x="110" y="84"/>
                        <a:pt x="114" y="104"/>
                        <a:pt x="114" y="104"/>
                      </a:cubicBezTo>
                      <a:cubicBezTo>
                        <a:pt x="114" y="104"/>
                        <a:pt x="106" y="107"/>
                        <a:pt x="106" y="121"/>
                      </a:cubicBezTo>
                      <a:cubicBezTo>
                        <a:pt x="109" y="154"/>
                        <a:pt x="122" y="140"/>
                        <a:pt x="125" y="155"/>
                      </a:cubicBezTo>
                      <a:cubicBezTo>
                        <a:pt x="132" y="191"/>
                        <a:pt x="147" y="184"/>
                        <a:pt x="147" y="204"/>
                      </a:cubicBezTo>
                      <a:cubicBezTo>
                        <a:pt x="147" y="236"/>
                        <a:pt x="131" y="251"/>
                        <a:pt x="81" y="269"/>
                      </a:cubicBezTo>
                      <a:cubicBezTo>
                        <a:pt x="32" y="287"/>
                        <a:pt x="0" y="306"/>
                        <a:pt x="0" y="318"/>
                      </a:cubicBezTo>
                      <a:cubicBezTo>
                        <a:pt x="0" y="331"/>
                        <a:pt x="0" y="361"/>
                        <a:pt x="0" y="361"/>
                      </a:cubicBezTo>
                      <a:cubicBezTo>
                        <a:pt x="377" y="361"/>
                        <a:pt x="377" y="361"/>
                        <a:pt x="377" y="361"/>
                      </a:cubicBezTo>
                      <a:cubicBezTo>
                        <a:pt x="377" y="361"/>
                        <a:pt x="377" y="331"/>
                        <a:pt x="377" y="318"/>
                      </a:cubicBezTo>
                      <a:cubicBezTo>
                        <a:pt x="377" y="306"/>
                        <a:pt x="344" y="287"/>
                        <a:pt x="295" y="269"/>
                      </a:cubicBezTo>
                      <a:close/>
                    </a:path>
                  </a:pathLst>
                </a:custGeom>
                <a:solidFill>
                  <a:srgbClr val="691F7C"/>
                </a:solidFill>
                <a:ln w="12700">
                  <a:solidFill>
                    <a:schemeClr val="bg1"/>
                  </a:solidFill>
                </a:ln>
                <a:effectLst>
                  <a:outerShdw blurRad="50800" dist="38100" dir="5400000" algn="t" rotWithShape="0">
                    <a:prstClr val="black">
                      <a:alpha val="12000"/>
                    </a:prstClr>
                  </a:outerShdw>
                </a:effectLst>
              </p:spPr>
              <p:txBody>
                <a:bodyPr vert="horz" wrap="square" lIns="91440" tIns="45720" rIns="91440" bIns="45720" numCol="1" anchor="t" anchorCtr="0" compatLnSpc="1">
                  <a:prstTxWarp prst="textNoShape">
                    <a:avLst/>
                  </a:prstTxWarp>
                </a:bodyPr>
                <a:lstStyle/>
                <a:p>
                  <a:endParaRPr lang="en-GB" sz="1400">
                    <a:latin typeface="+mj-lt"/>
                  </a:endParaRPr>
                </a:p>
              </p:txBody>
            </p:sp>
          </p:grpSp>
        </p:grpSp>
        <p:grpSp>
          <p:nvGrpSpPr>
            <p:cNvPr id="76" name="Groupe 75">
              <a:extLst>
                <a:ext uri="{FF2B5EF4-FFF2-40B4-BE49-F238E27FC236}">
                  <a16:creationId xmlns:a16="http://schemas.microsoft.com/office/drawing/2014/main" id="{088C6A25-5265-4FA1-9259-65AF61169689}"/>
                </a:ext>
              </a:extLst>
            </p:cNvPr>
            <p:cNvGrpSpPr/>
            <p:nvPr/>
          </p:nvGrpSpPr>
          <p:grpSpPr>
            <a:xfrm>
              <a:off x="8832638" y="1463863"/>
              <a:ext cx="221072" cy="2919722"/>
              <a:chOff x="9362022" y="1463863"/>
              <a:chExt cx="221072" cy="2919722"/>
            </a:xfrm>
          </p:grpSpPr>
          <p:sp>
            <p:nvSpPr>
              <p:cNvPr id="120" name="Flèche : chevron 119">
                <a:extLst>
                  <a:ext uri="{FF2B5EF4-FFF2-40B4-BE49-F238E27FC236}">
                    <a16:creationId xmlns:a16="http://schemas.microsoft.com/office/drawing/2014/main" id="{1001FD11-E8B4-4471-A583-5B7D68AD0E8A}"/>
                  </a:ext>
                </a:extLst>
              </p:cNvPr>
              <p:cNvSpPr/>
              <p:nvPr/>
            </p:nvSpPr>
            <p:spPr>
              <a:xfrm>
                <a:off x="9365735" y="1463863"/>
                <a:ext cx="217359" cy="1405307"/>
              </a:xfrm>
              <a:prstGeom prst="chevron">
                <a:avLst/>
              </a:prstGeom>
              <a:solidFill>
                <a:srgbClr val="691F7C"/>
              </a:solidFill>
              <a:ln>
                <a:solidFill>
                  <a:srgbClr val="691F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21" name="Flèche : chevron 120">
                <a:extLst>
                  <a:ext uri="{FF2B5EF4-FFF2-40B4-BE49-F238E27FC236}">
                    <a16:creationId xmlns:a16="http://schemas.microsoft.com/office/drawing/2014/main" id="{4D8E17B7-CA33-4595-AB01-130A68B44FCA}"/>
                  </a:ext>
                </a:extLst>
              </p:cNvPr>
              <p:cNvSpPr/>
              <p:nvPr/>
            </p:nvSpPr>
            <p:spPr>
              <a:xfrm>
                <a:off x="9362022" y="2978278"/>
                <a:ext cx="217359" cy="1405307"/>
              </a:xfrm>
              <a:prstGeom prst="chevron">
                <a:avLst>
                  <a:gd name="adj" fmla="val 49115"/>
                </a:avLst>
              </a:prstGeom>
              <a:solidFill>
                <a:srgbClr val="691F7C"/>
              </a:solidFill>
              <a:ln>
                <a:solidFill>
                  <a:srgbClr val="691F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grpSp>
          <p:nvGrpSpPr>
            <p:cNvPr id="77" name="Groupe 76">
              <a:extLst>
                <a:ext uri="{FF2B5EF4-FFF2-40B4-BE49-F238E27FC236}">
                  <a16:creationId xmlns:a16="http://schemas.microsoft.com/office/drawing/2014/main" id="{32698DFA-1698-4847-8FDD-32DD84614426}"/>
                </a:ext>
              </a:extLst>
            </p:cNvPr>
            <p:cNvGrpSpPr/>
            <p:nvPr/>
          </p:nvGrpSpPr>
          <p:grpSpPr>
            <a:xfrm>
              <a:off x="10360859" y="1463866"/>
              <a:ext cx="221072" cy="2919722"/>
              <a:chOff x="9362022" y="1463863"/>
              <a:chExt cx="221072" cy="2919722"/>
            </a:xfrm>
          </p:grpSpPr>
          <p:sp>
            <p:nvSpPr>
              <p:cNvPr id="118" name="Flèche : chevron 117">
                <a:extLst>
                  <a:ext uri="{FF2B5EF4-FFF2-40B4-BE49-F238E27FC236}">
                    <a16:creationId xmlns:a16="http://schemas.microsoft.com/office/drawing/2014/main" id="{631E04E4-6C3B-4C20-84E4-3C20F8A4D5C5}"/>
                  </a:ext>
                </a:extLst>
              </p:cNvPr>
              <p:cNvSpPr/>
              <p:nvPr/>
            </p:nvSpPr>
            <p:spPr>
              <a:xfrm>
                <a:off x="9365735" y="1463863"/>
                <a:ext cx="217359" cy="1405307"/>
              </a:xfrm>
              <a:prstGeom prst="chevron">
                <a:avLst/>
              </a:prstGeom>
              <a:solidFill>
                <a:srgbClr val="691F7C"/>
              </a:solidFill>
              <a:ln>
                <a:solidFill>
                  <a:srgbClr val="691F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19" name="Flèche : chevron 118">
                <a:extLst>
                  <a:ext uri="{FF2B5EF4-FFF2-40B4-BE49-F238E27FC236}">
                    <a16:creationId xmlns:a16="http://schemas.microsoft.com/office/drawing/2014/main" id="{72DFB72D-4184-4B73-A41C-F4FF34CA787F}"/>
                  </a:ext>
                </a:extLst>
              </p:cNvPr>
              <p:cNvSpPr/>
              <p:nvPr/>
            </p:nvSpPr>
            <p:spPr>
              <a:xfrm>
                <a:off x="9362022" y="2978278"/>
                <a:ext cx="217359" cy="1405307"/>
              </a:xfrm>
              <a:prstGeom prst="chevron">
                <a:avLst>
                  <a:gd name="adj" fmla="val 49115"/>
                </a:avLst>
              </a:prstGeom>
              <a:solidFill>
                <a:srgbClr val="691F7C"/>
              </a:solidFill>
              <a:ln>
                <a:solidFill>
                  <a:srgbClr val="691F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grpSp>
          <p:nvGrpSpPr>
            <p:cNvPr id="78" name="Groupe 77">
              <a:extLst>
                <a:ext uri="{FF2B5EF4-FFF2-40B4-BE49-F238E27FC236}">
                  <a16:creationId xmlns:a16="http://schemas.microsoft.com/office/drawing/2014/main" id="{080389EF-369E-415C-8EB6-BF158597D328}"/>
                </a:ext>
              </a:extLst>
            </p:cNvPr>
            <p:cNvGrpSpPr/>
            <p:nvPr/>
          </p:nvGrpSpPr>
          <p:grpSpPr>
            <a:xfrm>
              <a:off x="6915670" y="934938"/>
              <a:ext cx="515593" cy="487150"/>
              <a:chOff x="10112502" y="277554"/>
              <a:chExt cx="515593" cy="487150"/>
            </a:xfrm>
          </p:grpSpPr>
          <p:sp>
            <p:nvSpPr>
              <p:cNvPr id="96" name="Oval 20">
                <a:extLst>
                  <a:ext uri="{FF2B5EF4-FFF2-40B4-BE49-F238E27FC236}">
                    <a16:creationId xmlns:a16="http://schemas.microsoft.com/office/drawing/2014/main" id="{384B083E-3CAD-4272-93DD-695F4AFB83B9}"/>
                  </a:ext>
                </a:extLst>
              </p:cNvPr>
              <p:cNvSpPr/>
              <p:nvPr/>
            </p:nvSpPr>
            <p:spPr>
              <a:xfrm>
                <a:off x="10112502" y="277554"/>
                <a:ext cx="515593" cy="487150"/>
              </a:xfrm>
              <a:custGeom>
                <a:avLst/>
                <a:gdLst>
                  <a:gd name="connsiteX0" fmla="*/ 0 w 3314251"/>
                  <a:gd name="connsiteY0" fmla="*/ 1564410 h 3128820"/>
                  <a:gd name="connsiteX1" fmla="*/ 1657126 w 3314251"/>
                  <a:gd name="connsiteY1" fmla="*/ 0 h 3128820"/>
                  <a:gd name="connsiteX2" fmla="*/ 3314252 w 3314251"/>
                  <a:gd name="connsiteY2" fmla="*/ 1564410 h 3128820"/>
                  <a:gd name="connsiteX3" fmla="*/ 1657126 w 3314251"/>
                  <a:gd name="connsiteY3" fmla="*/ 3128820 h 3128820"/>
                  <a:gd name="connsiteX4" fmla="*/ 0 w 3314251"/>
                  <a:gd name="connsiteY4" fmla="*/ 1564410 h 3128820"/>
                  <a:gd name="connsiteX0" fmla="*/ 0 w 3314252"/>
                  <a:gd name="connsiteY0" fmla="*/ 1564410 h 3128820"/>
                  <a:gd name="connsiteX1" fmla="*/ 1657126 w 3314252"/>
                  <a:gd name="connsiteY1" fmla="*/ 0 h 3128820"/>
                  <a:gd name="connsiteX2" fmla="*/ 3314252 w 3314252"/>
                  <a:gd name="connsiteY2" fmla="*/ 1564410 h 3128820"/>
                  <a:gd name="connsiteX3" fmla="*/ 1657126 w 3314252"/>
                  <a:gd name="connsiteY3" fmla="*/ 3128820 h 3128820"/>
                  <a:gd name="connsiteX4" fmla="*/ 0 w 3314252"/>
                  <a:gd name="connsiteY4" fmla="*/ 1564410 h 3128820"/>
                  <a:gd name="connsiteX0" fmla="*/ 0 w 3314252"/>
                  <a:gd name="connsiteY0" fmla="*/ 1565821 h 3130231"/>
                  <a:gd name="connsiteX1" fmla="*/ 1657126 w 3314252"/>
                  <a:gd name="connsiteY1" fmla="*/ 1411 h 3130231"/>
                  <a:gd name="connsiteX2" fmla="*/ 3314252 w 3314252"/>
                  <a:gd name="connsiteY2" fmla="*/ 1565821 h 3130231"/>
                  <a:gd name="connsiteX3" fmla="*/ 1657126 w 3314252"/>
                  <a:gd name="connsiteY3" fmla="*/ 3130231 h 3130231"/>
                  <a:gd name="connsiteX4" fmla="*/ 0 w 3314252"/>
                  <a:gd name="connsiteY4" fmla="*/ 1565821 h 3130231"/>
                  <a:gd name="connsiteX0" fmla="*/ 0 w 3314252"/>
                  <a:gd name="connsiteY0" fmla="*/ 1567937 h 3132347"/>
                  <a:gd name="connsiteX1" fmla="*/ 1657126 w 3314252"/>
                  <a:gd name="connsiteY1" fmla="*/ 3527 h 3132347"/>
                  <a:gd name="connsiteX2" fmla="*/ 3314252 w 3314252"/>
                  <a:gd name="connsiteY2" fmla="*/ 1567937 h 3132347"/>
                  <a:gd name="connsiteX3" fmla="*/ 1657126 w 3314252"/>
                  <a:gd name="connsiteY3" fmla="*/ 3132347 h 3132347"/>
                  <a:gd name="connsiteX4" fmla="*/ 0 w 3314252"/>
                  <a:gd name="connsiteY4" fmla="*/ 1567937 h 3132347"/>
                  <a:gd name="connsiteX0" fmla="*/ 0 w 3314252"/>
                  <a:gd name="connsiteY0" fmla="*/ 1564505 h 3128915"/>
                  <a:gd name="connsiteX1" fmla="*/ 1657126 w 3314252"/>
                  <a:gd name="connsiteY1" fmla="*/ 95 h 3128915"/>
                  <a:gd name="connsiteX2" fmla="*/ 3314252 w 3314252"/>
                  <a:gd name="connsiteY2" fmla="*/ 1564505 h 3128915"/>
                  <a:gd name="connsiteX3" fmla="*/ 1657126 w 3314252"/>
                  <a:gd name="connsiteY3" fmla="*/ 3128915 h 3128915"/>
                  <a:gd name="connsiteX4" fmla="*/ 0 w 3314252"/>
                  <a:gd name="connsiteY4" fmla="*/ 1564505 h 3128915"/>
                  <a:gd name="connsiteX0" fmla="*/ 0 w 3314252"/>
                  <a:gd name="connsiteY0" fmla="*/ 1565503 h 3129913"/>
                  <a:gd name="connsiteX1" fmla="*/ 1657126 w 3314252"/>
                  <a:gd name="connsiteY1" fmla="*/ 1093 h 3129913"/>
                  <a:gd name="connsiteX2" fmla="*/ 3314252 w 3314252"/>
                  <a:gd name="connsiteY2" fmla="*/ 1565503 h 3129913"/>
                  <a:gd name="connsiteX3" fmla="*/ 1657126 w 3314252"/>
                  <a:gd name="connsiteY3" fmla="*/ 3129913 h 3129913"/>
                  <a:gd name="connsiteX4" fmla="*/ 0 w 3314252"/>
                  <a:gd name="connsiteY4" fmla="*/ 1565503 h 3129913"/>
                  <a:gd name="connsiteX0" fmla="*/ 0 w 3314252"/>
                  <a:gd name="connsiteY0" fmla="*/ 1564410 h 3128820"/>
                  <a:gd name="connsiteX1" fmla="*/ 1657126 w 3314252"/>
                  <a:gd name="connsiteY1" fmla="*/ 0 h 3128820"/>
                  <a:gd name="connsiteX2" fmla="*/ 3314252 w 3314252"/>
                  <a:gd name="connsiteY2" fmla="*/ 1564410 h 3128820"/>
                  <a:gd name="connsiteX3" fmla="*/ 1657126 w 3314252"/>
                  <a:gd name="connsiteY3" fmla="*/ 3128820 h 3128820"/>
                  <a:gd name="connsiteX4" fmla="*/ 0 w 3314252"/>
                  <a:gd name="connsiteY4" fmla="*/ 1564410 h 3128820"/>
                  <a:gd name="connsiteX0" fmla="*/ 0 w 3314252"/>
                  <a:gd name="connsiteY0" fmla="*/ 1564433 h 3128843"/>
                  <a:gd name="connsiteX1" fmla="*/ 1657126 w 3314252"/>
                  <a:gd name="connsiteY1" fmla="*/ 23 h 3128843"/>
                  <a:gd name="connsiteX2" fmla="*/ 3314252 w 3314252"/>
                  <a:gd name="connsiteY2" fmla="*/ 1564433 h 3128843"/>
                  <a:gd name="connsiteX3" fmla="*/ 1657126 w 3314252"/>
                  <a:gd name="connsiteY3" fmla="*/ 3128843 h 3128843"/>
                  <a:gd name="connsiteX4" fmla="*/ 0 w 3314252"/>
                  <a:gd name="connsiteY4" fmla="*/ 1564433 h 3128843"/>
                  <a:gd name="connsiteX0" fmla="*/ 0 w 3314252"/>
                  <a:gd name="connsiteY0" fmla="*/ 1564433 h 3129053"/>
                  <a:gd name="connsiteX1" fmla="*/ 1657126 w 3314252"/>
                  <a:gd name="connsiteY1" fmla="*/ 23 h 3129053"/>
                  <a:gd name="connsiteX2" fmla="*/ 3314252 w 3314252"/>
                  <a:gd name="connsiteY2" fmla="*/ 1564433 h 3129053"/>
                  <a:gd name="connsiteX3" fmla="*/ 1657126 w 3314252"/>
                  <a:gd name="connsiteY3" fmla="*/ 3128843 h 3129053"/>
                  <a:gd name="connsiteX4" fmla="*/ 0 w 3314252"/>
                  <a:gd name="connsiteY4" fmla="*/ 1564433 h 3129053"/>
                  <a:gd name="connsiteX0" fmla="*/ 0 w 3314252"/>
                  <a:gd name="connsiteY0" fmla="*/ 1564433 h 3131880"/>
                  <a:gd name="connsiteX1" fmla="*/ 1657126 w 3314252"/>
                  <a:gd name="connsiteY1" fmla="*/ 23 h 3131880"/>
                  <a:gd name="connsiteX2" fmla="*/ 3314252 w 3314252"/>
                  <a:gd name="connsiteY2" fmla="*/ 1564433 h 3131880"/>
                  <a:gd name="connsiteX3" fmla="*/ 1657126 w 3314252"/>
                  <a:gd name="connsiteY3" fmla="*/ 3128843 h 3131880"/>
                  <a:gd name="connsiteX4" fmla="*/ 0 w 3314252"/>
                  <a:gd name="connsiteY4" fmla="*/ 1564433 h 3131880"/>
                  <a:gd name="connsiteX0" fmla="*/ 0 w 3314252"/>
                  <a:gd name="connsiteY0" fmla="*/ 1564433 h 3131423"/>
                  <a:gd name="connsiteX1" fmla="*/ 1657126 w 3314252"/>
                  <a:gd name="connsiteY1" fmla="*/ 23 h 3131423"/>
                  <a:gd name="connsiteX2" fmla="*/ 3314252 w 3314252"/>
                  <a:gd name="connsiteY2" fmla="*/ 1564433 h 3131423"/>
                  <a:gd name="connsiteX3" fmla="*/ 1657126 w 3314252"/>
                  <a:gd name="connsiteY3" fmla="*/ 3128843 h 3131423"/>
                  <a:gd name="connsiteX4" fmla="*/ 0 w 3314252"/>
                  <a:gd name="connsiteY4" fmla="*/ 1564433 h 31314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4252" h="3131423">
                    <a:moveTo>
                      <a:pt x="0" y="1564433"/>
                    </a:moveTo>
                    <a:cubicBezTo>
                      <a:pt x="0" y="700433"/>
                      <a:pt x="775256" y="19074"/>
                      <a:pt x="1657126" y="23"/>
                    </a:cubicBezTo>
                    <a:cubicBezTo>
                      <a:pt x="2639009" y="-4740"/>
                      <a:pt x="3314252" y="700433"/>
                      <a:pt x="3314252" y="1564433"/>
                    </a:cubicBezTo>
                    <a:cubicBezTo>
                      <a:pt x="3314252" y="2428433"/>
                      <a:pt x="2367543" y="3071694"/>
                      <a:pt x="1657126" y="3128843"/>
                    </a:cubicBezTo>
                    <a:cubicBezTo>
                      <a:pt x="665721" y="3181230"/>
                      <a:pt x="0" y="2428433"/>
                      <a:pt x="0" y="1564433"/>
                    </a:cubicBezTo>
                    <a:close/>
                  </a:path>
                </a:pathLst>
              </a:custGeom>
              <a:solidFill>
                <a:srgbClr val="691F7C"/>
              </a:solidFill>
              <a:ln w="9525">
                <a:solidFill>
                  <a:srgbClr val="691F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sz="1200">
                  <a:latin typeface="+mj-lt"/>
                </a:endParaRPr>
              </a:p>
            </p:txBody>
          </p:sp>
          <p:grpSp>
            <p:nvGrpSpPr>
              <p:cNvPr id="97" name="Groupe 277">
                <a:extLst>
                  <a:ext uri="{FF2B5EF4-FFF2-40B4-BE49-F238E27FC236}">
                    <a16:creationId xmlns:a16="http://schemas.microsoft.com/office/drawing/2014/main" id="{F56EE7D6-D61E-41C1-91E3-10A830BD7CD1}"/>
                  </a:ext>
                </a:extLst>
              </p:cNvPr>
              <p:cNvGrpSpPr/>
              <p:nvPr/>
            </p:nvGrpSpPr>
            <p:grpSpPr>
              <a:xfrm>
                <a:off x="10198378" y="366321"/>
                <a:ext cx="346411" cy="281459"/>
                <a:chOff x="1671638" y="2689226"/>
                <a:chExt cx="584200" cy="474663"/>
              </a:xfrm>
              <a:solidFill>
                <a:srgbClr val="691F7C"/>
              </a:solidFill>
            </p:grpSpPr>
            <p:sp>
              <p:nvSpPr>
                <p:cNvPr id="98" name="Freeform 763">
                  <a:extLst>
                    <a:ext uri="{FF2B5EF4-FFF2-40B4-BE49-F238E27FC236}">
                      <a16:creationId xmlns:a16="http://schemas.microsoft.com/office/drawing/2014/main" id="{AD6BB5DF-640F-442D-A534-B9B2AC044C99}"/>
                    </a:ext>
                  </a:extLst>
                </p:cNvPr>
                <p:cNvSpPr>
                  <a:spLocks/>
                </p:cNvSpPr>
                <p:nvPr/>
              </p:nvSpPr>
              <p:spPr bwMode="auto">
                <a:xfrm>
                  <a:off x="1671638" y="2689226"/>
                  <a:ext cx="584200" cy="474663"/>
                </a:xfrm>
                <a:custGeom>
                  <a:avLst/>
                  <a:gdLst/>
                  <a:ahLst/>
                  <a:cxnLst>
                    <a:cxn ang="0">
                      <a:pos x="44" y="297"/>
                    </a:cxn>
                    <a:cxn ang="0">
                      <a:pos x="0" y="297"/>
                    </a:cxn>
                    <a:cxn ang="0">
                      <a:pos x="0" y="194"/>
                    </a:cxn>
                    <a:cxn ang="0">
                      <a:pos x="28" y="173"/>
                    </a:cxn>
                    <a:cxn ang="0">
                      <a:pos x="28" y="104"/>
                    </a:cxn>
                    <a:cxn ang="0">
                      <a:pos x="73" y="76"/>
                    </a:cxn>
                    <a:cxn ang="0">
                      <a:pos x="73" y="297"/>
                    </a:cxn>
                    <a:cxn ang="0">
                      <a:pos x="180" y="297"/>
                    </a:cxn>
                    <a:cxn ang="0">
                      <a:pos x="180" y="111"/>
                    </a:cxn>
                    <a:cxn ang="0">
                      <a:pos x="151" y="101"/>
                    </a:cxn>
                    <a:cxn ang="0">
                      <a:pos x="151" y="34"/>
                    </a:cxn>
                    <a:cxn ang="0">
                      <a:pos x="217" y="0"/>
                    </a:cxn>
                    <a:cxn ang="0">
                      <a:pos x="368" y="48"/>
                    </a:cxn>
                    <a:cxn ang="0">
                      <a:pos x="368" y="299"/>
                    </a:cxn>
                    <a:cxn ang="0">
                      <a:pos x="215" y="299"/>
                    </a:cxn>
                    <a:cxn ang="0">
                      <a:pos x="217" y="20"/>
                    </a:cxn>
                  </a:cxnLst>
                  <a:rect l="0" t="0" r="r" b="b"/>
                  <a:pathLst>
                    <a:path w="368" h="299">
                      <a:moveTo>
                        <a:pt x="44" y="297"/>
                      </a:moveTo>
                      <a:lnTo>
                        <a:pt x="0" y="297"/>
                      </a:lnTo>
                      <a:lnTo>
                        <a:pt x="0" y="194"/>
                      </a:lnTo>
                      <a:lnTo>
                        <a:pt x="28" y="173"/>
                      </a:lnTo>
                      <a:lnTo>
                        <a:pt x="28" y="104"/>
                      </a:lnTo>
                      <a:lnTo>
                        <a:pt x="73" y="76"/>
                      </a:lnTo>
                      <a:lnTo>
                        <a:pt x="73" y="297"/>
                      </a:lnTo>
                      <a:lnTo>
                        <a:pt x="180" y="297"/>
                      </a:lnTo>
                      <a:lnTo>
                        <a:pt x="180" y="111"/>
                      </a:lnTo>
                      <a:lnTo>
                        <a:pt x="151" y="101"/>
                      </a:lnTo>
                      <a:lnTo>
                        <a:pt x="151" y="34"/>
                      </a:lnTo>
                      <a:lnTo>
                        <a:pt x="217" y="0"/>
                      </a:lnTo>
                      <a:lnTo>
                        <a:pt x="368" y="48"/>
                      </a:lnTo>
                      <a:lnTo>
                        <a:pt x="368" y="299"/>
                      </a:lnTo>
                      <a:lnTo>
                        <a:pt x="215" y="299"/>
                      </a:lnTo>
                      <a:lnTo>
                        <a:pt x="217" y="20"/>
                      </a:lnTo>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99" name="Line 764">
                  <a:extLst>
                    <a:ext uri="{FF2B5EF4-FFF2-40B4-BE49-F238E27FC236}">
                      <a16:creationId xmlns:a16="http://schemas.microsoft.com/office/drawing/2014/main" id="{95CB8FA2-34EA-4769-9062-74B6DF4981DA}"/>
                    </a:ext>
                  </a:extLst>
                </p:cNvPr>
                <p:cNvSpPr>
                  <a:spLocks noChangeShapeType="1"/>
                </p:cNvSpPr>
                <p:nvPr/>
              </p:nvSpPr>
              <p:spPr bwMode="auto">
                <a:xfrm>
                  <a:off x="1784350" y="2811463"/>
                  <a:ext cx="93663" cy="30163"/>
                </a:xfrm>
                <a:prstGeom prst="line">
                  <a:avLst/>
                </a:pr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00" name="Freeform 765">
                  <a:extLst>
                    <a:ext uri="{FF2B5EF4-FFF2-40B4-BE49-F238E27FC236}">
                      <a16:creationId xmlns:a16="http://schemas.microsoft.com/office/drawing/2014/main" id="{281D6DEF-E150-4C57-9165-1FC9C91AC197}"/>
                    </a:ext>
                  </a:extLst>
                </p:cNvPr>
                <p:cNvSpPr>
                  <a:spLocks/>
                </p:cNvSpPr>
                <p:nvPr/>
              </p:nvSpPr>
              <p:spPr bwMode="auto">
                <a:xfrm>
                  <a:off x="1816100" y="2854326"/>
                  <a:ext cx="31750" cy="50800"/>
                </a:xfrm>
                <a:custGeom>
                  <a:avLst/>
                  <a:gdLst/>
                  <a:ahLst/>
                  <a:cxnLst>
                    <a:cxn ang="0">
                      <a:pos x="0" y="0"/>
                    </a:cxn>
                    <a:cxn ang="0">
                      <a:pos x="14" y="4"/>
                    </a:cxn>
                    <a:cxn ang="0">
                      <a:pos x="14" y="22"/>
                    </a:cxn>
                    <a:cxn ang="0">
                      <a:pos x="0" y="20"/>
                    </a:cxn>
                    <a:cxn ang="0">
                      <a:pos x="0" y="0"/>
                    </a:cxn>
                  </a:cxnLst>
                  <a:rect l="0" t="0" r="r" b="b"/>
                  <a:pathLst>
                    <a:path w="14" h="22">
                      <a:moveTo>
                        <a:pt x="0" y="0"/>
                      </a:moveTo>
                      <a:cubicBezTo>
                        <a:pt x="14" y="4"/>
                        <a:pt x="14" y="4"/>
                        <a:pt x="14" y="4"/>
                      </a:cubicBezTo>
                      <a:cubicBezTo>
                        <a:pt x="14" y="22"/>
                        <a:pt x="14" y="22"/>
                        <a:pt x="14" y="22"/>
                      </a:cubicBezTo>
                      <a:cubicBezTo>
                        <a:pt x="0" y="20"/>
                        <a:pt x="0" y="20"/>
                        <a:pt x="0" y="20"/>
                      </a:cubicBezTo>
                      <a:cubicBezTo>
                        <a:pt x="0" y="13"/>
                        <a:pt x="0" y="7"/>
                        <a:pt x="0"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01" name="Freeform 766">
                  <a:extLst>
                    <a:ext uri="{FF2B5EF4-FFF2-40B4-BE49-F238E27FC236}">
                      <a16:creationId xmlns:a16="http://schemas.microsoft.com/office/drawing/2014/main" id="{6BC6F5E1-EB78-42BB-ACD5-6BEA6BCBDC9F}"/>
                    </a:ext>
                  </a:extLst>
                </p:cNvPr>
                <p:cNvSpPr>
                  <a:spLocks/>
                </p:cNvSpPr>
                <p:nvPr/>
              </p:nvSpPr>
              <p:spPr bwMode="auto">
                <a:xfrm>
                  <a:off x="1870075" y="2870201"/>
                  <a:ext cx="25400" cy="42863"/>
                </a:xfrm>
                <a:custGeom>
                  <a:avLst/>
                  <a:gdLst/>
                  <a:ahLst/>
                  <a:cxnLst>
                    <a:cxn ang="0">
                      <a:pos x="1" y="0"/>
                    </a:cxn>
                    <a:cxn ang="0">
                      <a:pos x="11" y="3"/>
                    </a:cxn>
                    <a:cxn ang="0">
                      <a:pos x="11" y="19"/>
                    </a:cxn>
                    <a:cxn ang="0">
                      <a:pos x="1" y="17"/>
                    </a:cxn>
                    <a:cxn ang="0">
                      <a:pos x="1" y="0"/>
                    </a:cxn>
                  </a:cxnLst>
                  <a:rect l="0" t="0" r="r" b="b"/>
                  <a:pathLst>
                    <a:path w="11" h="19">
                      <a:moveTo>
                        <a:pt x="1" y="0"/>
                      </a:moveTo>
                      <a:cubicBezTo>
                        <a:pt x="11" y="3"/>
                        <a:pt x="11" y="3"/>
                        <a:pt x="11" y="3"/>
                      </a:cubicBezTo>
                      <a:cubicBezTo>
                        <a:pt x="11" y="8"/>
                        <a:pt x="11" y="14"/>
                        <a:pt x="11" y="19"/>
                      </a:cubicBezTo>
                      <a:cubicBezTo>
                        <a:pt x="1" y="17"/>
                        <a:pt x="1" y="17"/>
                        <a:pt x="1" y="17"/>
                      </a:cubicBezTo>
                      <a:cubicBezTo>
                        <a:pt x="0" y="11"/>
                        <a:pt x="1" y="6"/>
                        <a:pt x="1"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02" name="Freeform 767">
                  <a:extLst>
                    <a:ext uri="{FF2B5EF4-FFF2-40B4-BE49-F238E27FC236}">
                      <a16:creationId xmlns:a16="http://schemas.microsoft.com/office/drawing/2014/main" id="{0D4EA340-65DF-4C56-A613-5874FFC14DC5}"/>
                    </a:ext>
                  </a:extLst>
                </p:cNvPr>
                <p:cNvSpPr>
                  <a:spLocks/>
                </p:cNvSpPr>
                <p:nvPr/>
              </p:nvSpPr>
              <p:spPr bwMode="auto">
                <a:xfrm>
                  <a:off x="1914525" y="2881313"/>
                  <a:ext cx="23813" cy="41275"/>
                </a:xfrm>
                <a:custGeom>
                  <a:avLst/>
                  <a:gdLst/>
                  <a:ahLst/>
                  <a:cxnLst>
                    <a:cxn ang="0">
                      <a:pos x="1" y="0"/>
                    </a:cxn>
                    <a:cxn ang="0">
                      <a:pos x="11" y="2"/>
                    </a:cxn>
                    <a:cxn ang="0">
                      <a:pos x="11" y="18"/>
                    </a:cxn>
                    <a:cxn ang="0">
                      <a:pos x="1" y="17"/>
                    </a:cxn>
                    <a:cxn ang="0">
                      <a:pos x="1" y="0"/>
                    </a:cxn>
                  </a:cxnLst>
                  <a:rect l="0" t="0" r="r" b="b"/>
                  <a:pathLst>
                    <a:path w="11" h="18">
                      <a:moveTo>
                        <a:pt x="1" y="0"/>
                      </a:moveTo>
                      <a:cubicBezTo>
                        <a:pt x="11" y="2"/>
                        <a:pt x="11" y="2"/>
                        <a:pt x="11" y="2"/>
                      </a:cubicBezTo>
                      <a:cubicBezTo>
                        <a:pt x="11" y="8"/>
                        <a:pt x="11" y="13"/>
                        <a:pt x="11" y="18"/>
                      </a:cubicBezTo>
                      <a:cubicBezTo>
                        <a:pt x="1" y="17"/>
                        <a:pt x="1" y="17"/>
                        <a:pt x="1" y="17"/>
                      </a:cubicBezTo>
                      <a:cubicBezTo>
                        <a:pt x="0" y="10"/>
                        <a:pt x="1" y="7"/>
                        <a:pt x="1"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03" name="Freeform 768">
                  <a:extLst>
                    <a:ext uri="{FF2B5EF4-FFF2-40B4-BE49-F238E27FC236}">
                      <a16:creationId xmlns:a16="http://schemas.microsoft.com/office/drawing/2014/main" id="{E4947179-22C4-428B-925C-CCDCB14B9371}"/>
                    </a:ext>
                  </a:extLst>
                </p:cNvPr>
                <p:cNvSpPr>
                  <a:spLocks/>
                </p:cNvSpPr>
                <p:nvPr/>
              </p:nvSpPr>
              <p:spPr bwMode="auto">
                <a:xfrm>
                  <a:off x="1816100" y="2922588"/>
                  <a:ext cx="31750" cy="46038"/>
                </a:xfrm>
                <a:custGeom>
                  <a:avLst/>
                  <a:gdLst/>
                  <a:ahLst/>
                  <a:cxnLst>
                    <a:cxn ang="0">
                      <a:pos x="0" y="0"/>
                    </a:cxn>
                    <a:cxn ang="0">
                      <a:pos x="14" y="2"/>
                    </a:cxn>
                    <a:cxn ang="0">
                      <a:pos x="14" y="20"/>
                    </a:cxn>
                    <a:cxn ang="0">
                      <a:pos x="0" y="19"/>
                    </a:cxn>
                    <a:cxn ang="0">
                      <a:pos x="0" y="0"/>
                    </a:cxn>
                  </a:cxnLst>
                  <a:rect l="0" t="0" r="r" b="b"/>
                  <a:pathLst>
                    <a:path w="14" h="20">
                      <a:moveTo>
                        <a:pt x="0" y="0"/>
                      </a:moveTo>
                      <a:cubicBezTo>
                        <a:pt x="14" y="2"/>
                        <a:pt x="14" y="2"/>
                        <a:pt x="14" y="2"/>
                      </a:cubicBezTo>
                      <a:cubicBezTo>
                        <a:pt x="14" y="8"/>
                        <a:pt x="14" y="14"/>
                        <a:pt x="14" y="20"/>
                      </a:cubicBezTo>
                      <a:cubicBezTo>
                        <a:pt x="0" y="19"/>
                        <a:pt x="0" y="19"/>
                        <a:pt x="0" y="19"/>
                      </a:cubicBezTo>
                      <a:cubicBezTo>
                        <a:pt x="0" y="12"/>
                        <a:pt x="0" y="7"/>
                        <a:pt x="0"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04" name="Freeform 769">
                  <a:extLst>
                    <a:ext uri="{FF2B5EF4-FFF2-40B4-BE49-F238E27FC236}">
                      <a16:creationId xmlns:a16="http://schemas.microsoft.com/office/drawing/2014/main" id="{B1A0FA81-FE3B-40B4-A0EC-CF9F4594C4FB}"/>
                    </a:ext>
                  </a:extLst>
                </p:cNvPr>
                <p:cNvSpPr>
                  <a:spLocks/>
                </p:cNvSpPr>
                <p:nvPr/>
              </p:nvSpPr>
              <p:spPr bwMode="auto">
                <a:xfrm>
                  <a:off x="1870075" y="2928938"/>
                  <a:ext cx="25400" cy="41275"/>
                </a:xfrm>
                <a:custGeom>
                  <a:avLst/>
                  <a:gdLst/>
                  <a:ahLst/>
                  <a:cxnLst>
                    <a:cxn ang="0">
                      <a:pos x="1" y="0"/>
                    </a:cxn>
                    <a:cxn ang="0">
                      <a:pos x="11" y="1"/>
                    </a:cxn>
                    <a:cxn ang="0">
                      <a:pos x="11" y="18"/>
                    </a:cxn>
                    <a:cxn ang="0">
                      <a:pos x="1" y="17"/>
                    </a:cxn>
                    <a:cxn ang="0">
                      <a:pos x="1" y="0"/>
                    </a:cxn>
                  </a:cxnLst>
                  <a:rect l="0" t="0" r="r" b="b"/>
                  <a:pathLst>
                    <a:path w="11" h="18">
                      <a:moveTo>
                        <a:pt x="1" y="0"/>
                      </a:moveTo>
                      <a:cubicBezTo>
                        <a:pt x="11" y="1"/>
                        <a:pt x="11" y="1"/>
                        <a:pt x="11" y="1"/>
                      </a:cubicBezTo>
                      <a:cubicBezTo>
                        <a:pt x="11" y="18"/>
                        <a:pt x="11" y="18"/>
                        <a:pt x="11" y="18"/>
                      </a:cubicBezTo>
                      <a:cubicBezTo>
                        <a:pt x="1" y="17"/>
                        <a:pt x="1" y="17"/>
                        <a:pt x="1" y="17"/>
                      </a:cubicBezTo>
                      <a:cubicBezTo>
                        <a:pt x="0" y="11"/>
                        <a:pt x="1" y="6"/>
                        <a:pt x="1"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05" name="Freeform 770">
                  <a:extLst>
                    <a:ext uri="{FF2B5EF4-FFF2-40B4-BE49-F238E27FC236}">
                      <a16:creationId xmlns:a16="http://schemas.microsoft.com/office/drawing/2014/main" id="{B2ED7AAB-BF73-4EDA-9F89-C006933A53C2}"/>
                    </a:ext>
                  </a:extLst>
                </p:cNvPr>
                <p:cNvSpPr>
                  <a:spLocks/>
                </p:cNvSpPr>
                <p:nvPr/>
              </p:nvSpPr>
              <p:spPr bwMode="auto">
                <a:xfrm>
                  <a:off x="1914525" y="2936876"/>
                  <a:ext cx="23813" cy="39688"/>
                </a:xfrm>
                <a:custGeom>
                  <a:avLst/>
                  <a:gdLst/>
                  <a:ahLst/>
                  <a:cxnLst>
                    <a:cxn ang="0">
                      <a:pos x="1" y="0"/>
                    </a:cxn>
                    <a:cxn ang="0">
                      <a:pos x="11" y="1"/>
                    </a:cxn>
                    <a:cxn ang="0">
                      <a:pos x="11" y="18"/>
                    </a:cxn>
                    <a:cxn ang="0">
                      <a:pos x="1" y="17"/>
                    </a:cxn>
                    <a:cxn ang="0">
                      <a:pos x="1" y="0"/>
                    </a:cxn>
                  </a:cxnLst>
                  <a:rect l="0" t="0" r="r" b="b"/>
                  <a:pathLst>
                    <a:path w="11" h="18">
                      <a:moveTo>
                        <a:pt x="1" y="0"/>
                      </a:moveTo>
                      <a:cubicBezTo>
                        <a:pt x="11" y="1"/>
                        <a:pt x="11" y="1"/>
                        <a:pt x="11" y="1"/>
                      </a:cubicBezTo>
                      <a:cubicBezTo>
                        <a:pt x="11" y="18"/>
                        <a:pt x="11" y="18"/>
                        <a:pt x="11" y="18"/>
                      </a:cubicBezTo>
                      <a:cubicBezTo>
                        <a:pt x="1" y="17"/>
                        <a:pt x="1" y="17"/>
                        <a:pt x="1" y="17"/>
                      </a:cubicBezTo>
                      <a:cubicBezTo>
                        <a:pt x="0" y="10"/>
                        <a:pt x="1" y="6"/>
                        <a:pt x="1"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06" name="Freeform 771">
                  <a:extLst>
                    <a:ext uri="{FF2B5EF4-FFF2-40B4-BE49-F238E27FC236}">
                      <a16:creationId xmlns:a16="http://schemas.microsoft.com/office/drawing/2014/main" id="{695C6DBB-F533-41D0-8943-EA22F44FC836}"/>
                    </a:ext>
                  </a:extLst>
                </p:cNvPr>
                <p:cNvSpPr>
                  <a:spLocks/>
                </p:cNvSpPr>
                <p:nvPr/>
              </p:nvSpPr>
              <p:spPr bwMode="auto">
                <a:xfrm>
                  <a:off x="1816100" y="2986088"/>
                  <a:ext cx="31750" cy="42863"/>
                </a:xfrm>
                <a:custGeom>
                  <a:avLst/>
                  <a:gdLst/>
                  <a:ahLst/>
                  <a:cxnLst>
                    <a:cxn ang="0">
                      <a:pos x="0" y="0"/>
                    </a:cxn>
                    <a:cxn ang="0">
                      <a:pos x="14" y="1"/>
                    </a:cxn>
                    <a:cxn ang="0">
                      <a:pos x="14" y="19"/>
                    </a:cxn>
                    <a:cxn ang="0">
                      <a:pos x="0" y="19"/>
                    </a:cxn>
                    <a:cxn ang="0">
                      <a:pos x="0" y="0"/>
                    </a:cxn>
                  </a:cxnLst>
                  <a:rect l="0" t="0" r="r" b="b"/>
                  <a:pathLst>
                    <a:path w="14" h="19">
                      <a:moveTo>
                        <a:pt x="0" y="0"/>
                      </a:moveTo>
                      <a:cubicBezTo>
                        <a:pt x="14" y="1"/>
                        <a:pt x="14" y="1"/>
                        <a:pt x="14" y="1"/>
                      </a:cubicBezTo>
                      <a:cubicBezTo>
                        <a:pt x="14" y="7"/>
                        <a:pt x="14" y="13"/>
                        <a:pt x="14" y="19"/>
                      </a:cubicBezTo>
                      <a:cubicBezTo>
                        <a:pt x="0" y="19"/>
                        <a:pt x="0" y="19"/>
                        <a:pt x="0" y="19"/>
                      </a:cubicBezTo>
                      <a:cubicBezTo>
                        <a:pt x="0" y="12"/>
                        <a:pt x="0" y="6"/>
                        <a:pt x="0"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07" name="Freeform 772">
                  <a:extLst>
                    <a:ext uri="{FF2B5EF4-FFF2-40B4-BE49-F238E27FC236}">
                      <a16:creationId xmlns:a16="http://schemas.microsoft.com/office/drawing/2014/main" id="{3D33F4FD-C7D5-4D2F-851E-4473533DEE9D}"/>
                    </a:ext>
                  </a:extLst>
                </p:cNvPr>
                <p:cNvSpPr>
                  <a:spLocks/>
                </p:cNvSpPr>
                <p:nvPr/>
              </p:nvSpPr>
              <p:spPr bwMode="auto">
                <a:xfrm>
                  <a:off x="1870075" y="2987676"/>
                  <a:ext cx="25400" cy="41275"/>
                </a:xfrm>
                <a:custGeom>
                  <a:avLst/>
                  <a:gdLst/>
                  <a:ahLst/>
                  <a:cxnLst>
                    <a:cxn ang="0">
                      <a:pos x="1" y="0"/>
                    </a:cxn>
                    <a:cxn ang="0">
                      <a:pos x="11" y="1"/>
                    </a:cxn>
                    <a:cxn ang="0">
                      <a:pos x="11" y="18"/>
                    </a:cxn>
                    <a:cxn ang="0">
                      <a:pos x="1" y="18"/>
                    </a:cxn>
                    <a:cxn ang="0">
                      <a:pos x="1" y="0"/>
                    </a:cxn>
                  </a:cxnLst>
                  <a:rect l="0" t="0" r="r" b="b"/>
                  <a:pathLst>
                    <a:path w="11" h="18">
                      <a:moveTo>
                        <a:pt x="1" y="0"/>
                      </a:moveTo>
                      <a:cubicBezTo>
                        <a:pt x="11" y="1"/>
                        <a:pt x="11" y="1"/>
                        <a:pt x="11" y="1"/>
                      </a:cubicBezTo>
                      <a:cubicBezTo>
                        <a:pt x="11" y="7"/>
                        <a:pt x="11" y="12"/>
                        <a:pt x="11" y="18"/>
                      </a:cubicBezTo>
                      <a:cubicBezTo>
                        <a:pt x="1" y="18"/>
                        <a:pt x="1" y="18"/>
                        <a:pt x="1" y="18"/>
                      </a:cubicBezTo>
                      <a:cubicBezTo>
                        <a:pt x="0" y="11"/>
                        <a:pt x="1" y="7"/>
                        <a:pt x="1"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08" name="Freeform 773">
                  <a:extLst>
                    <a:ext uri="{FF2B5EF4-FFF2-40B4-BE49-F238E27FC236}">
                      <a16:creationId xmlns:a16="http://schemas.microsoft.com/office/drawing/2014/main" id="{91ABA036-E0EA-46C7-B883-ECB93B05398A}"/>
                    </a:ext>
                  </a:extLst>
                </p:cNvPr>
                <p:cNvSpPr>
                  <a:spLocks/>
                </p:cNvSpPr>
                <p:nvPr/>
              </p:nvSpPr>
              <p:spPr bwMode="auto">
                <a:xfrm>
                  <a:off x="1914525" y="2990851"/>
                  <a:ext cx="23813" cy="38100"/>
                </a:xfrm>
                <a:custGeom>
                  <a:avLst/>
                  <a:gdLst/>
                  <a:ahLst/>
                  <a:cxnLst>
                    <a:cxn ang="0">
                      <a:pos x="1" y="0"/>
                    </a:cxn>
                    <a:cxn ang="0">
                      <a:pos x="11" y="1"/>
                    </a:cxn>
                    <a:cxn ang="0">
                      <a:pos x="11" y="17"/>
                    </a:cxn>
                    <a:cxn ang="0">
                      <a:pos x="1" y="17"/>
                    </a:cxn>
                    <a:cxn ang="0">
                      <a:pos x="1" y="0"/>
                    </a:cxn>
                  </a:cxnLst>
                  <a:rect l="0" t="0" r="r" b="b"/>
                  <a:pathLst>
                    <a:path w="11" h="17">
                      <a:moveTo>
                        <a:pt x="1" y="0"/>
                      </a:moveTo>
                      <a:cubicBezTo>
                        <a:pt x="11" y="1"/>
                        <a:pt x="11" y="1"/>
                        <a:pt x="11" y="1"/>
                      </a:cubicBezTo>
                      <a:cubicBezTo>
                        <a:pt x="11" y="17"/>
                        <a:pt x="11" y="17"/>
                        <a:pt x="11" y="17"/>
                      </a:cubicBezTo>
                      <a:cubicBezTo>
                        <a:pt x="1" y="17"/>
                        <a:pt x="1" y="17"/>
                        <a:pt x="1" y="17"/>
                      </a:cubicBezTo>
                      <a:cubicBezTo>
                        <a:pt x="0" y="11"/>
                        <a:pt x="1" y="7"/>
                        <a:pt x="1"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09" name="Freeform 774">
                  <a:extLst>
                    <a:ext uri="{FF2B5EF4-FFF2-40B4-BE49-F238E27FC236}">
                      <a16:creationId xmlns:a16="http://schemas.microsoft.com/office/drawing/2014/main" id="{A63BC51C-6E83-4F5A-87E7-0BE626E5B150}"/>
                    </a:ext>
                  </a:extLst>
                </p:cNvPr>
                <p:cNvSpPr>
                  <a:spLocks/>
                </p:cNvSpPr>
                <p:nvPr/>
              </p:nvSpPr>
              <p:spPr bwMode="auto">
                <a:xfrm>
                  <a:off x="2049463" y="2744788"/>
                  <a:ext cx="42863" cy="71438"/>
                </a:xfrm>
                <a:custGeom>
                  <a:avLst/>
                  <a:gdLst/>
                  <a:ahLst/>
                  <a:cxnLst>
                    <a:cxn ang="0">
                      <a:pos x="0" y="0"/>
                    </a:cxn>
                    <a:cxn ang="0">
                      <a:pos x="19" y="5"/>
                    </a:cxn>
                    <a:cxn ang="0">
                      <a:pos x="19" y="31"/>
                    </a:cxn>
                    <a:cxn ang="0">
                      <a:pos x="0" y="27"/>
                    </a:cxn>
                    <a:cxn ang="0">
                      <a:pos x="0" y="0"/>
                    </a:cxn>
                  </a:cxnLst>
                  <a:rect l="0" t="0" r="r" b="b"/>
                  <a:pathLst>
                    <a:path w="19" h="31">
                      <a:moveTo>
                        <a:pt x="0" y="0"/>
                      </a:moveTo>
                      <a:cubicBezTo>
                        <a:pt x="19" y="5"/>
                        <a:pt x="19" y="5"/>
                        <a:pt x="19" y="5"/>
                      </a:cubicBezTo>
                      <a:cubicBezTo>
                        <a:pt x="19" y="31"/>
                        <a:pt x="19" y="31"/>
                        <a:pt x="19" y="31"/>
                      </a:cubicBezTo>
                      <a:cubicBezTo>
                        <a:pt x="0" y="27"/>
                        <a:pt x="0" y="27"/>
                        <a:pt x="0" y="27"/>
                      </a:cubicBezTo>
                      <a:cubicBezTo>
                        <a:pt x="0" y="21"/>
                        <a:pt x="0" y="7"/>
                        <a:pt x="0"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10" name="Freeform 775">
                  <a:extLst>
                    <a:ext uri="{FF2B5EF4-FFF2-40B4-BE49-F238E27FC236}">
                      <a16:creationId xmlns:a16="http://schemas.microsoft.com/office/drawing/2014/main" id="{B670701D-D023-4830-8B86-47FC84356433}"/>
                    </a:ext>
                  </a:extLst>
                </p:cNvPr>
                <p:cNvSpPr>
                  <a:spLocks/>
                </p:cNvSpPr>
                <p:nvPr/>
              </p:nvSpPr>
              <p:spPr bwMode="auto">
                <a:xfrm>
                  <a:off x="2124075" y="2765426"/>
                  <a:ext cx="36513" cy="63500"/>
                </a:xfrm>
                <a:custGeom>
                  <a:avLst/>
                  <a:gdLst/>
                  <a:ahLst/>
                  <a:cxnLst>
                    <a:cxn ang="0">
                      <a:pos x="0" y="0"/>
                    </a:cxn>
                    <a:cxn ang="0">
                      <a:pos x="16" y="4"/>
                    </a:cxn>
                    <a:cxn ang="0">
                      <a:pos x="16" y="28"/>
                    </a:cxn>
                    <a:cxn ang="0">
                      <a:pos x="0" y="24"/>
                    </a:cxn>
                    <a:cxn ang="0">
                      <a:pos x="0" y="0"/>
                    </a:cxn>
                  </a:cxnLst>
                  <a:rect l="0" t="0" r="r" b="b"/>
                  <a:pathLst>
                    <a:path w="16" h="28">
                      <a:moveTo>
                        <a:pt x="0" y="0"/>
                      </a:moveTo>
                      <a:cubicBezTo>
                        <a:pt x="16" y="4"/>
                        <a:pt x="16" y="4"/>
                        <a:pt x="16" y="4"/>
                      </a:cubicBezTo>
                      <a:cubicBezTo>
                        <a:pt x="16" y="28"/>
                        <a:pt x="16" y="28"/>
                        <a:pt x="16" y="28"/>
                      </a:cubicBezTo>
                      <a:cubicBezTo>
                        <a:pt x="0" y="24"/>
                        <a:pt x="0" y="24"/>
                        <a:pt x="0" y="24"/>
                      </a:cubicBezTo>
                      <a:cubicBezTo>
                        <a:pt x="0" y="18"/>
                        <a:pt x="0" y="7"/>
                        <a:pt x="0"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11" name="Freeform 776">
                  <a:extLst>
                    <a:ext uri="{FF2B5EF4-FFF2-40B4-BE49-F238E27FC236}">
                      <a16:creationId xmlns:a16="http://schemas.microsoft.com/office/drawing/2014/main" id="{5C35E51F-3A56-4C33-994F-46139659B0E3}"/>
                    </a:ext>
                  </a:extLst>
                </p:cNvPr>
                <p:cNvSpPr>
                  <a:spLocks/>
                </p:cNvSpPr>
                <p:nvPr/>
              </p:nvSpPr>
              <p:spPr bwMode="auto">
                <a:xfrm>
                  <a:off x="2187575" y="2781301"/>
                  <a:ext cx="31750" cy="60325"/>
                </a:xfrm>
                <a:custGeom>
                  <a:avLst/>
                  <a:gdLst/>
                  <a:ahLst/>
                  <a:cxnLst>
                    <a:cxn ang="0">
                      <a:pos x="0" y="0"/>
                    </a:cxn>
                    <a:cxn ang="0">
                      <a:pos x="14" y="3"/>
                    </a:cxn>
                    <a:cxn ang="0">
                      <a:pos x="14" y="26"/>
                    </a:cxn>
                    <a:cxn ang="0">
                      <a:pos x="0" y="23"/>
                    </a:cxn>
                    <a:cxn ang="0">
                      <a:pos x="0" y="0"/>
                    </a:cxn>
                  </a:cxnLst>
                  <a:rect l="0" t="0" r="r" b="b"/>
                  <a:pathLst>
                    <a:path w="14" h="26">
                      <a:moveTo>
                        <a:pt x="0" y="0"/>
                      </a:moveTo>
                      <a:cubicBezTo>
                        <a:pt x="14" y="3"/>
                        <a:pt x="14" y="3"/>
                        <a:pt x="14" y="3"/>
                      </a:cubicBezTo>
                      <a:cubicBezTo>
                        <a:pt x="14" y="26"/>
                        <a:pt x="14" y="26"/>
                        <a:pt x="14" y="26"/>
                      </a:cubicBezTo>
                      <a:cubicBezTo>
                        <a:pt x="0" y="23"/>
                        <a:pt x="0" y="23"/>
                        <a:pt x="0" y="23"/>
                      </a:cubicBezTo>
                      <a:cubicBezTo>
                        <a:pt x="0" y="16"/>
                        <a:pt x="0" y="6"/>
                        <a:pt x="0"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12" name="Freeform 777">
                  <a:extLst>
                    <a:ext uri="{FF2B5EF4-FFF2-40B4-BE49-F238E27FC236}">
                      <a16:creationId xmlns:a16="http://schemas.microsoft.com/office/drawing/2014/main" id="{17600A83-C4D3-49B5-9C52-88B735E19062}"/>
                    </a:ext>
                  </a:extLst>
                </p:cNvPr>
                <p:cNvSpPr>
                  <a:spLocks/>
                </p:cNvSpPr>
                <p:nvPr/>
              </p:nvSpPr>
              <p:spPr bwMode="auto">
                <a:xfrm>
                  <a:off x="2049463" y="2833688"/>
                  <a:ext cx="42863" cy="66675"/>
                </a:xfrm>
                <a:custGeom>
                  <a:avLst/>
                  <a:gdLst/>
                  <a:ahLst/>
                  <a:cxnLst>
                    <a:cxn ang="0">
                      <a:pos x="0" y="0"/>
                    </a:cxn>
                    <a:cxn ang="0">
                      <a:pos x="19" y="3"/>
                    </a:cxn>
                    <a:cxn ang="0">
                      <a:pos x="19" y="29"/>
                    </a:cxn>
                    <a:cxn ang="0">
                      <a:pos x="0" y="27"/>
                    </a:cxn>
                    <a:cxn ang="0">
                      <a:pos x="0" y="0"/>
                    </a:cxn>
                  </a:cxnLst>
                  <a:rect l="0" t="0" r="r" b="b"/>
                  <a:pathLst>
                    <a:path w="19" h="29">
                      <a:moveTo>
                        <a:pt x="0" y="0"/>
                      </a:moveTo>
                      <a:cubicBezTo>
                        <a:pt x="19" y="3"/>
                        <a:pt x="19" y="3"/>
                        <a:pt x="19" y="3"/>
                      </a:cubicBezTo>
                      <a:cubicBezTo>
                        <a:pt x="19" y="29"/>
                        <a:pt x="19" y="29"/>
                        <a:pt x="19" y="29"/>
                      </a:cubicBezTo>
                      <a:cubicBezTo>
                        <a:pt x="0" y="27"/>
                        <a:pt x="0" y="27"/>
                        <a:pt x="0" y="27"/>
                      </a:cubicBezTo>
                      <a:cubicBezTo>
                        <a:pt x="0" y="21"/>
                        <a:pt x="0" y="7"/>
                        <a:pt x="0"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13" name="Freeform 778">
                  <a:extLst>
                    <a:ext uri="{FF2B5EF4-FFF2-40B4-BE49-F238E27FC236}">
                      <a16:creationId xmlns:a16="http://schemas.microsoft.com/office/drawing/2014/main" id="{0456B77D-6DD8-4788-AE03-B6288A1309E6}"/>
                    </a:ext>
                  </a:extLst>
                </p:cNvPr>
                <p:cNvSpPr>
                  <a:spLocks/>
                </p:cNvSpPr>
                <p:nvPr/>
              </p:nvSpPr>
              <p:spPr bwMode="auto">
                <a:xfrm>
                  <a:off x="2124075" y="2844801"/>
                  <a:ext cx="36513" cy="60325"/>
                </a:xfrm>
                <a:custGeom>
                  <a:avLst/>
                  <a:gdLst/>
                  <a:ahLst/>
                  <a:cxnLst>
                    <a:cxn ang="0">
                      <a:pos x="0" y="0"/>
                    </a:cxn>
                    <a:cxn ang="0">
                      <a:pos x="16" y="3"/>
                    </a:cxn>
                    <a:cxn ang="0">
                      <a:pos x="16" y="26"/>
                    </a:cxn>
                    <a:cxn ang="0">
                      <a:pos x="0" y="25"/>
                    </a:cxn>
                    <a:cxn ang="0">
                      <a:pos x="0" y="0"/>
                    </a:cxn>
                  </a:cxnLst>
                  <a:rect l="0" t="0" r="r" b="b"/>
                  <a:pathLst>
                    <a:path w="16" h="26">
                      <a:moveTo>
                        <a:pt x="0" y="0"/>
                      </a:moveTo>
                      <a:cubicBezTo>
                        <a:pt x="16" y="3"/>
                        <a:pt x="16" y="3"/>
                        <a:pt x="16" y="3"/>
                      </a:cubicBezTo>
                      <a:cubicBezTo>
                        <a:pt x="16" y="26"/>
                        <a:pt x="16" y="26"/>
                        <a:pt x="16" y="26"/>
                      </a:cubicBezTo>
                      <a:cubicBezTo>
                        <a:pt x="0" y="25"/>
                        <a:pt x="0" y="25"/>
                        <a:pt x="0" y="25"/>
                      </a:cubicBezTo>
                      <a:cubicBezTo>
                        <a:pt x="0" y="19"/>
                        <a:pt x="0" y="7"/>
                        <a:pt x="0"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14" name="Freeform 779">
                  <a:extLst>
                    <a:ext uri="{FF2B5EF4-FFF2-40B4-BE49-F238E27FC236}">
                      <a16:creationId xmlns:a16="http://schemas.microsoft.com/office/drawing/2014/main" id="{CCE9D9B4-A307-42B9-AE52-D2277F6DDD8A}"/>
                    </a:ext>
                  </a:extLst>
                </p:cNvPr>
                <p:cNvSpPr>
                  <a:spLocks/>
                </p:cNvSpPr>
                <p:nvPr/>
              </p:nvSpPr>
              <p:spPr bwMode="auto">
                <a:xfrm>
                  <a:off x="2187575" y="2859088"/>
                  <a:ext cx="31750" cy="52388"/>
                </a:xfrm>
                <a:custGeom>
                  <a:avLst/>
                  <a:gdLst/>
                  <a:ahLst/>
                  <a:cxnLst>
                    <a:cxn ang="0">
                      <a:pos x="0" y="0"/>
                    </a:cxn>
                    <a:cxn ang="0">
                      <a:pos x="14" y="2"/>
                    </a:cxn>
                    <a:cxn ang="0">
                      <a:pos x="14" y="23"/>
                    </a:cxn>
                    <a:cxn ang="0">
                      <a:pos x="0" y="22"/>
                    </a:cxn>
                    <a:cxn ang="0">
                      <a:pos x="0" y="0"/>
                    </a:cxn>
                  </a:cxnLst>
                  <a:rect l="0" t="0" r="r" b="b"/>
                  <a:pathLst>
                    <a:path w="14" h="23">
                      <a:moveTo>
                        <a:pt x="0" y="0"/>
                      </a:moveTo>
                      <a:cubicBezTo>
                        <a:pt x="14" y="2"/>
                        <a:pt x="14" y="2"/>
                        <a:pt x="14" y="2"/>
                      </a:cubicBezTo>
                      <a:cubicBezTo>
                        <a:pt x="14" y="23"/>
                        <a:pt x="14" y="23"/>
                        <a:pt x="14" y="23"/>
                      </a:cubicBezTo>
                      <a:cubicBezTo>
                        <a:pt x="0" y="22"/>
                        <a:pt x="0" y="22"/>
                        <a:pt x="0" y="22"/>
                      </a:cubicBezTo>
                      <a:cubicBezTo>
                        <a:pt x="0" y="16"/>
                        <a:pt x="0" y="6"/>
                        <a:pt x="0"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15" name="Freeform 780">
                  <a:extLst>
                    <a:ext uri="{FF2B5EF4-FFF2-40B4-BE49-F238E27FC236}">
                      <a16:creationId xmlns:a16="http://schemas.microsoft.com/office/drawing/2014/main" id="{9C045A07-310B-4A5C-8291-64ADE2A37511}"/>
                    </a:ext>
                  </a:extLst>
                </p:cNvPr>
                <p:cNvSpPr>
                  <a:spLocks/>
                </p:cNvSpPr>
                <p:nvPr/>
              </p:nvSpPr>
              <p:spPr bwMode="auto">
                <a:xfrm>
                  <a:off x="2049463" y="2922588"/>
                  <a:ext cx="42863" cy="63500"/>
                </a:xfrm>
                <a:custGeom>
                  <a:avLst/>
                  <a:gdLst/>
                  <a:ahLst/>
                  <a:cxnLst>
                    <a:cxn ang="0">
                      <a:pos x="0" y="0"/>
                    </a:cxn>
                    <a:cxn ang="0">
                      <a:pos x="19" y="2"/>
                    </a:cxn>
                    <a:cxn ang="0">
                      <a:pos x="19" y="28"/>
                    </a:cxn>
                    <a:cxn ang="0">
                      <a:pos x="0" y="28"/>
                    </a:cxn>
                    <a:cxn ang="0">
                      <a:pos x="0" y="0"/>
                    </a:cxn>
                  </a:cxnLst>
                  <a:rect l="0" t="0" r="r" b="b"/>
                  <a:pathLst>
                    <a:path w="19" h="28">
                      <a:moveTo>
                        <a:pt x="0" y="0"/>
                      </a:moveTo>
                      <a:cubicBezTo>
                        <a:pt x="19" y="2"/>
                        <a:pt x="19" y="2"/>
                        <a:pt x="19" y="2"/>
                      </a:cubicBezTo>
                      <a:cubicBezTo>
                        <a:pt x="19" y="28"/>
                        <a:pt x="19" y="28"/>
                        <a:pt x="19" y="28"/>
                      </a:cubicBezTo>
                      <a:cubicBezTo>
                        <a:pt x="0" y="28"/>
                        <a:pt x="0" y="28"/>
                        <a:pt x="0" y="28"/>
                      </a:cubicBezTo>
                      <a:cubicBezTo>
                        <a:pt x="0" y="21"/>
                        <a:pt x="0" y="7"/>
                        <a:pt x="0"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16" name="Freeform 781">
                  <a:extLst>
                    <a:ext uri="{FF2B5EF4-FFF2-40B4-BE49-F238E27FC236}">
                      <a16:creationId xmlns:a16="http://schemas.microsoft.com/office/drawing/2014/main" id="{8628FA22-D02F-41C7-BC55-A589F0A8E48A}"/>
                    </a:ext>
                  </a:extLst>
                </p:cNvPr>
                <p:cNvSpPr>
                  <a:spLocks/>
                </p:cNvSpPr>
                <p:nvPr/>
              </p:nvSpPr>
              <p:spPr bwMode="auto">
                <a:xfrm>
                  <a:off x="2124075" y="2928938"/>
                  <a:ext cx="36513" cy="57150"/>
                </a:xfrm>
                <a:custGeom>
                  <a:avLst/>
                  <a:gdLst/>
                  <a:ahLst/>
                  <a:cxnLst>
                    <a:cxn ang="0">
                      <a:pos x="0" y="0"/>
                    </a:cxn>
                    <a:cxn ang="0">
                      <a:pos x="16" y="1"/>
                    </a:cxn>
                    <a:cxn ang="0">
                      <a:pos x="16" y="25"/>
                    </a:cxn>
                    <a:cxn ang="0">
                      <a:pos x="0" y="25"/>
                    </a:cxn>
                    <a:cxn ang="0">
                      <a:pos x="0" y="0"/>
                    </a:cxn>
                  </a:cxnLst>
                  <a:rect l="0" t="0" r="r" b="b"/>
                  <a:pathLst>
                    <a:path w="16" h="25">
                      <a:moveTo>
                        <a:pt x="0" y="0"/>
                      </a:moveTo>
                      <a:cubicBezTo>
                        <a:pt x="16" y="1"/>
                        <a:pt x="16" y="1"/>
                        <a:pt x="16" y="1"/>
                      </a:cubicBezTo>
                      <a:cubicBezTo>
                        <a:pt x="16" y="25"/>
                        <a:pt x="16" y="25"/>
                        <a:pt x="16" y="25"/>
                      </a:cubicBezTo>
                      <a:cubicBezTo>
                        <a:pt x="0" y="25"/>
                        <a:pt x="0" y="25"/>
                        <a:pt x="0" y="25"/>
                      </a:cubicBezTo>
                      <a:cubicBezTo>
                        <a:pt x="0" y="18"/>
                        <a:pt x="0" y="6"/>
                        <a:pt x="0"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sp>
              <p:nvSpPr>
                <p:cNvPr id="117" name="Freeform 782">
                  <a:extLst>
                    <a:ext uri="{FF2B5EF4-FFF2-40B4-BE49-F238E27FC236}">
                      <a16:creationId xmlns:a16="http://schemas.microsoft.com/office/drawing/2014/main" id="{38720B9E-9483-4693-85F3-94743F19B8DE}"/>
                    </a:ext>
                  </a:extLst>
                </p:cNvPr>
                <p:cNvSpPr>
                  <a:spLocks/>
                </p:cNvSpPr>
                <p:nvPr/>
              </p:nvSpPr>
              <p:spPr bwMode="auto">
                <a:xfrm>
                  <a:off x="2187575" y="2932113"/>
                  <a:ext cx="31750" cy="53975"/>
                </a:xfrm>
                <a:custGeom>
                  <a:avLst/>
                  <a:gdLst/>
                  <a:ahLst/>
                  <a:cxnLst>
                    <a:cxn ang="0">
                      <a:pos x="0" y="0"/>
                    </a:cxn>
                    <a:cxn ang="0">
                      <a:pos x="14" y="1"/>
                    </a:cxn>
                    <a:cxn ang="0">
                      <a:pos x="14" y="24"/>
                    </a:cxn>
                    <a:cxn ang="0">
                      <a:pos x="0" y="24"/>
                    </a:cxn>
                    <a:cxn ang="0">
                      <a:pos x="0" y="0"/>
                    </a:cxn>
                  </a:cxnLst>
                  <a:rect l="0" t="0" r="r" b="b"/>
                  <a:pathLst>
                    <a:path w="14" h="24">
                      <a:moveTo>
                        <a:pt x="0" y="0"/>
                      </a:moveTo>
                      <a:cubicBezTo>
                        <a:pt x="14" y="1"/>
                        <a:pt x="14" y="1"/>
                        <a:pt x="14" y="1"/>
                      </a:cubicBezTo>
                      <a:cubicBezTo>
                        <a:pt x="14" y="24"/>
                        <a:pt x="14" y="24"/>
                        <a:pt x="14" y="24"/>
                      </a:cubicBezTo>
                      <a:cubicBezTo>
                        <a:pt x="0" y="24"/>
                        <a:pt x="0" y="24"/>
                        <a:pt x="0" y="24"/>
                      </a:cubicBezTo>
                      <a:cubicBezTo>
                        <a:pt x="0" y="17"/>
                        <a:pt x="0" y="7"/>
                        <a:pt x="0" y="0"/>
                      </a:cubicBezTo>
                      <a:close/>
                    </a:path>
                  </a:pathLst>
                </a:custGeom>
                <a:grpFill/>
                <a:ln w="9525"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GB" sz="700">
                    <a:latin typeface="+mj-lt"/>
                    <a:cs typeface="Arial" pitchFamily="34" charset="0"/>
                  </a:endParaRPr>
                </a:p>
              </p:txBody>
            </p:sp>
          </p:grpSp>
        </p:grpSp>
        <p:sp>
          <p:nvSpPr>
            <p:cNvPr id="79" name="Rounded Rectangle 306">
              <a:extLst>
                <a:ext uri="{FF2B5EF4-FFF2-40B4-BE49-F238E27FC236}">
                  <a16:creationId xmlns:a16="http://schemas.microsoft.com/office/drawing/2014/main" id="{EB14DE7B-8E38-4ACC-B832-B4E2D4D25F22}"/>
                </a:ext>
              </a:extLst>
            </p:cNvPr>
            <p:cNvSpPr/>
            <p:nvPr/>
          </p:nvSpPr>
          <p:spPr>
            <a:xfrm>
              <a:off x="10625852" y="1500539"/>
              <a:ext cx="707223" cy="2881435"/>
            </a:xfrm>
            <a:prstGeom prst="roundRect">
              <a:avLst/>
            </a:prstGeom>
            <a:solidFill>
              <a:schemeClr val="accent6">
                <a:lumMod val="20000"/>
                <a:lumOff val="80000"/>
              </a:schemeClr>
            </a:solidFill>
            <a:ln w="9525">
              <a:solidFill>
                <a:srgbClr val="376092"/>
              </a:solidFill>
              <a:prstDash val="dash"/>
            </a:ln>
          </p:spPr>
          <p:txBody>
            <a:bodyPr tIns="0" anchor="t" anchorCtr="0"/>
            <a:lstStyle/>
            <a:p>
              <a:pPr marL="0" marR="0" lvl="0" indent="0" algn="l" defTabSz="914400" rtl="0" eaLnBrk="0" fontAlgn="auto" latinLnBrk="0" hangingPunct="0">
                <a:lnSpc>
                  <a:spcPct val="100000"/>
                </a:lnSpc>
                <a:spcBef>
                  <a:spcPts val="0"/>
                </a:spcBef>
                <a:spcAft>
                  <a:spcPts val="0"/>
                </a:spcAft>
                <a:buClr>
                  <a:srgbClr val="FF304C"/>
                </a:buClr>
                <a:buSzTx/>
                <a:buFontTx/>
                <a:buNone/>
                <a:tabLst/>
                <a:defRPr/>
              </a:pPr>
              <a:endParaRPr kumimoji="0" lang="fr-FR" sz="1400" b="1" i="0" u="none" strike="noStrike" kern="0" cap="none" spc="0" normalizeH="0" baseline="0" noProof="0">
                <a:ln>
                  <a:noFill/>
                </a:ln>
                <a:solidFill>
                  <a:prstClr val="black"/>
                </a:solidFill>
                <a:effectLst/>
                <a:uLnTx/>
                <a:uFillTx/>
                <a:latin typeface="Verdana"/>
                <a:ea typeface="ＭＳ Ｐゴシック" pitchFamily="34" charset="-128"/>
                <a:cs typeface="Arial" pitchFamily="34" charset="0"/>
              </a:endParaRPr>
            </a:p>
          </p:txBody>
        </p:sp>
        <p:grpSp>
          <p:nvGrpSpPr>
            <p:cNvPr id="80" name="Groupe 79">
              <a:extLst>
                <a:ext uri="{FF2B5EF4-FFF2-40B4-BE49-F238E27FC236}">
                  <a16:creationId xmlns:a16="http://schemas.microsoft.com/office/drawing/2014/main" id="{22794C5A-8AB2-40B6-8068-B6D87DA599F9}"/>
                </a:ext>
              </a:extLst>
            </p:cNvPr>
            <p:cNvGrpSpPr/>
            <p:nvPr/>
          </p:nvGrpSpPr>
          <p:grpSpPr>
            <a:xfrm>
              <a:off x="10554556" y="1562516"/>
              <a:ext cx="839019" cy="1361936"/>
              <a:chOff x="11083940" y="1562516"/>
              <a:chExt cx="839019" cy="1361936"/>
            </a:xfrm>
          </p:grpSpPr>
          <p:sp>
            <p:nvSpPr>
              <p:cNvPr id="91" name="Rounded Rectangle 306">
                <a:extLst>
                  <a:ext uri="{FF2B5EF4-FFF2-40B4-BE49-F238E27FC236}">
                    <a16:creationId xmlns:a16="http://schemas.microsoft.com/office/drawing/2014/main" id="{F893DF52-2EE9-4983-967B-BC6E5BEB18E5}"/>
                  </a:ext>
                </a:extLst>
              </p:cNvPr>
              <p:cNvSpPr/>
              <p:nvPr/>
            </p:nvSpPr>
            <p:spPr>
              <a:xfrm>
                <a:off x="11201326" y="1562516"/>
                <a:ext cx="595028" cy="1361936"/>
              </a:xfrm>
              <a:prstGeom prst="roundRect">
                <a:avLst/>
              </a:prstGeom>
              <a:solidFill>
                <a:schemeClr val="bg1"/>
              </a:solidFill>
              <a:ln w="9525">
                <a:solidFill>
                  <a:srgbClr val="376092"/>
                </a:solidFill>
                <a:prstDash val="dash"/>
              </a:ln>
            </p:spPr>
            <p:txBody>
              <a:bodyPr tIns="0" anchor="t" anchorCtr="0"/>
              <a:lstStyle/>
              <a:p>
                <a:pPr marL="0" marR="0" lvl="0" indent="0" algn="l" defTabSz="914400" rtl="0" eaLnBrk="0" fontAlgn="auto" latinLnBrk="0" hangingPunct="0">
                  <a:lnSpc>
                    <a:spcPct val="100000"/>
                  </a:lnSpc>
                  <a:spcBef>
                    <a:spcPts val="0"/>
                  </a:spcBef>
                  <a:spcAft>
                    <a:spcPts val="0"/>
                  </a:spcAft>
                  <a:buClr>
                    <a:srgbClr val="FF304C"/>
                  </a:buClr>
                  <a:buSzTx/>
                  <a:buFontTx/>
                  <a:buNone/>
                  <a:tabLst/>
                  <a:defRPr/>
                </a:pPr>
                <a:endParaRPr kumimoji="0" lang="fr-FR" sz="1400" b="1" i="0" u="none" strike="noStrike" kern="0" cap="none" spc="0" normalizeH="0" baseline="0" noProof="0">
                  <a:ln>
                    <a:noFill/>
                  </a:ln>
                  <a:solidFill>
                    <a:prstClr val="black"/>
                  </a:solidFill>
                  <a:effectLst/>
                  <a:uLnTx/>
                  <a:uFillTx/>
                  <a:latin typeface="Verdana"/>
                  <a:ea typeface="ＭＳ Ｐゴシック" pitchFamily="34" charset="-128"/>
                  <a:cs typeface="Arial" pitchFamily="34" charset="0"/>
                </a:endParaRPr>
              </a:p>
            </p:txBody>
          </p:sp>
          <p:sp>
            <p:nvSpPr>
              <p:cNvPr id="92" name="Freeform 8">
                <a:extLst>
                  <a:ext uri="{FF2B5EF4-FFF2-40B4-BE49-F238E27FC236}">
                    <a16:creationId xmlns:a16="http://schemas.microsoft.com/office/drawing/2014/main" id="{CB1F1BD5-44FE-4373-8FDB-65A53764D9EE}"/>
                  </a:ext>
                </a:extLst>
              </p:cNvPr>
              <p:cNvSpPr>
                <a:spLocks/>
              </p:cNvSpPr>
              <p:nvPr/>
            </p:nvSpPr>
            <p:spPr bwMode="gray">
              <a:xfrm>
                <a:off x="11252697" y="2227665"/>
                <a:ext cx="133660" cy="133660"/>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0" rIns="0" bIns="0" anchor="ctr" anchorCtr="0"/>
              <a:lstStyle/>
              <a:p>
                <a:pPr indent="-190500" algn="ctr">
                  <a:lnSpc>
                    <a:spcPct val="95000"/>
                  </a:lnSpc>
                  <a:spcAft>
                    <a:spcPts val="400"/>
                  </a:spcAft>
                  <a:buClr>
                    <a:srgbClr val="808080"/>
                  </a:buClr>
                  <a:defRPr/>
                </a:pPr>
                <a:endParaRPr lang="en-GB" sz="1400" b="1">
                  <a:solidFill>
                    <a:schemeClr val="tx1">
                      <a:lumMod val="85000"/>
                      <a:lumOff val="15000"/>
                    </a:schemeClr>
                  </a:solidFill>
                  <a:latin typeface="+mj-lt"/>
                  <a:cs typeface="Arial" charset="0"/>
                </a:endParaRPr>
              </a:p>
            </p:txBody>
          </p:sp>
          <p:pic>
            <p:nvPicPr>
              <p:cNvPr id="93" name="Image 92">
                <a:extLst>
                  <a:ext uri="{FF2B5EF4-FFF2-40B4-BE49-F238E27FC236}">
                    <a16:creationId xmlns:a16="http://schemas.microsoft.com/office/drawing/2014/main" id="{1AB65B16-17F9-4E95-9BB6-41C39C3739A3}"/>
                  </a:ext>
                </a:extLst>
              </p:cNvPr>
              <p:cNvPicPr>
                <a:picLocks noChangeAspect="1"/>
              </p:cNvPicPr>
              <p:nvPr/>
            </p:nvPicPr>
            <p:blipFill>
              <a:blip r:embed="rId11"/>
              <a:stretch>
                <a:fillRect/>
              </a:stretch>
            </p:blipFill>
            <p:spPr>
              <a:xfrm>
                <a:off x="11249798" y="1638987"/>
                <a:ext cx="523636" cy="446378"/>
              </a:xfrm>
              <a:prstGeom prst="rect">
                <a:avLst/>
              </a:prstGeom>
            </p:spPr>
          </p:pic>
          <p:sp>
            <p:nvSpPr>
              <p:cNvPr id="94" name="Freeform 8">
                <a:extLst>
                  <a:ext uri="{FF2B5EF4-FFF2-40B4-BE49-F238E27FC236}">
                    <a16:creationId xmlns:a16="http://schemas.microsoft.com/office/drawing/2014/main" id="{42386357-1D9E-4957-940B-92A3B5B9611B}"/>
                  </a:ext>
                </a:extLst>
              </p:cNvPr>
              <p:cNvSpPr>
                <a:spLocks/>
              </p:cNvSpPr>
              <p:nvPr/>
            </p:nvSpPr>
            <p:spPr bwMode="gray">
              <a:xfrm>
                <a:off x="11447389" y="2167557"/>
                <a:ext cx="233904" cy="233904"/>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36000" rIns="0" bIns="0" anchor="ctr" anchorCtr="0"/>
              <a:lstStyle/>
              <a:p>
                <a:pPr indent="-190500" algn="ctr">
                  <a:lnSpc>
                    <a:spcPct val="95000"/>
                  </a:lnSpc>
                  <a:spcAft>
                    <a:spcPts val="400"/>
                  </a:spcAft>
                  <a:buClr>
                    <a:srgbClr val="808080"/>
                  </a:buClr>
                  <a:defRPr/>
                </a:pPr>
                <a:r>
                  <a:rPr lang="en-GB" sz="1400">
                    <a:solidFill>
                      <a:srgbClr val="FFFFFF"/>
                    </a:solidFill>
                    <a:latin typeface="+mj-lt"/>
                    <a:cs typeface="Arial" charset="0"/>
                    <a:sym typeface="Wingdings"/>
                  </a:rPr>
                  <a:t></a:t>
                </a:r>
              </a:p>
            </p:txBody>
          </p:sp>
          <p:sp>
            <p:nvSpPr>
              <p:cNvPr id="95" name="ZoneTexte 94">
                <a:extLst>
                  <a:ext uri="{FF2B5EF4-FFF2-40B4-BE49-F238E27FC236}">
                    <a16:creationId xmlns:a16="http://schemas.microsoft.com/office/drawing/2014/main" id="{61D9D008-B53C-4F93-B558-3D5E94DFEF86}"/>
                  </a:ext>
                </a:extLst>
              </p:cNvPr>
              <p:cNvSpPr txBox="1"/>
              <p:nvPr/>
            </p:nvSpPr>
            <p:spPr>
              <a:xfrm>
                <a:off x="11083940" y="2366522"/>
                <a:ext cx="839019" cy="553998"/>
              </a:xfrm>
              <a:prstGeom prst="rect">
                <a:avLst/>
              </a:prstGeom>
              <a:noFill/>
            </p:spPr>
            <p:txBody>
              <a:bodyPr wrap="square" rtlCol="0">
                <a:spAutoFit/>
              </a:bodyPr>
              <a:lstStyle/>
              <a:p>
                <a:pPr algn="ctr"/>
                <a:r>
                  <a:rPr lang="fr-FR" sz="1000" i="1">
                    <a:solidFill>
                      <a:schemeClr val="tx2"/>
                    </a:solidFill>
                  </a:rPr>
                  <a:t>Tests Techniques N+2 (***)</a:t>
                </a:r>
              </a:p>
            </p:txBody>
          </p:sp>
        </p:grpSp>
        <p:grpSp>
          <p:nvGrpSpPr>
            <p:cNvPr id="81" name="Groupe 80">
              <a:extLst>
                <a:ext uri="{FF2B5EF4-FFF2-40B4-BE49-F238E27FC236}">
                  <a16:creationId xmlns:a16="http://schemas.microsoft.com/office/drawing/2014/main" id="{51CCCF1E-234E-4FC9-9CE7-7AD0D108520B}"/>
                </a:ext>
              </a:extLst>
            </p:cNvPr>
            <p:cNvGrpSpPr/>
            <p:nvPr/>
          </p:nvGrpSpPr>
          <p:grpSpPr>
            <a:xfrm>
              <a:off x="10562491" y="2968218"/>
              <a:ext cx="839019" cy="1361936"/>
              <a:chOff x="11083940" y="1562516"/>
              <a:chExt cx="839019" cy="1361936"/>
            </a:xfrm>
          </p:grpSpPr>
          <p:sp>
            <p:nvSpPr>
              <p:cNvPr id="86" name="Rounded Rectangle 306">
                <a:extLst>
                  <a:ext uri="{FF2B5EF4-FFF2-40B4-BE49-F238E27FC236}">
                    <a16:creationId xmlns:a16="http://schemas.microsoft.com/office/drawing/2014/main" id="{6534453D-C77B-4755-8489-D7F03CB35006}"/>
                  </a:ext>
                </a:extLst>
              </p:cNvPr>
              <p:cNvSpPr/>
              <p:nvPr/>
            </p:nvSpPr>
            <p:spPr>
              <a:xfrm>
                <a:off x="11201326" y="1562516"/>
                <a:ext cx="595028" cy="1361936"/>
              </a:xfrm>
              <a:prstGeom prst="roundRect">
                <a:avLst/>
              </a:prstGeom>
              <a:solidFill>
                <a:schemeClr val="bg1"/>
              </a:solidFill>
              <a:ln w="9525">
                <a:solidFill>
                  <a:srgbClr val="376092"/>
                </a:solidFill>
                <a:prstDash val="dash"/>
              </a:ln>
            </p:spPr>
            <p:txBody>
              <a:bodyPr tIns="0" anchor="t" anchorCtr="0"/>
              <a:lstStyle/>
              <a:p>
                <a:pPr marL="0" marR="0" lvl="0" indent="0" algn="l" defTabSz="914400" rtl="0" eaLnBrk="0" fontAlgn="auto" latinLnBrk="0" hangingPunct="0">
                  <a:lnSpc>
                    <a:spcPct val="100000"/>
                  </a:lnSpc>
                  <a:spcBef>
                    <a:spcPts val="0"/>
                  </a:spcBef>
                  <a:spcAft>
                    <a:spcPts val="0"/>
                  </a:spcAft>
                  <a:buClr>
                    <a:srgbClr val="FF304C"/>
                  </a:buClr>
                  <a:buSzTx/>
                  <a:buFontTx/>
                  <a:buNone/>
                  <a:tabLst/>
                  <a:defRPr/>
                </a:pPr>
                <a:endParaRPr kumimoji="0" lang="fr-FR" sz="1400" b="1" i="0" u="none" strike="noStrike" kern="0" cap="none" spc="0" normalizeH="0" baseline="0" noProof="0">
                  <a:ln>
                    <a:noFill/>
                  </a:ln>
                  <a:solidFill>
                    <a:prstClr val="black"/>
                  </a:solidFill>
                  <a:effectLst/>
                  <a:uLnTx/>
                  <a:uFillTx/>
                  <a:latin typeface="Verdana"/>
                  <a:ea typeface="ＭＳ Ｐゴシック" pitchFamily="34" charset="-128"/>
                  <a:cs typeface="Arial" pitchFamily="34" charset="0"/>
                </a:endParaRPr>
              </a:p>
            </p:txBody>
          </p:sp>
          <p:sp>
            <p:nvSpPr>
              <p:cNvPr id="87" name="Freeform 8">
                <a:extLst>
                  <a:ext uri="{FF2B5EF4-FFF2-40B4-BE49-F238E27FC236}">
                    <a16:creationId xmlns:a16="http://schemas.microsoft.com/office/drawing/2014/main" id="{A89E6D3D-823B-42A0-A0EB-B5D39BA0F5C1}"/>
                  </a:ext>
                </a:extLst>
              </p:cNvPr>
              <p:cNvSpPr>
                <a:spLocks/>
              </p:cNvSpPr>
              <p:nvPr/>
            </p:nvSpPr>
            <p:spPr bwMode="gray">
              <a:xfrm>
                <a:off x="11252697" y="2227665"/>
                <a:ext cx="133660" cy="133660"/>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0" rIns="0" bIns="0" anchor="ctr" anchorCtr="0"/>
              <a:lstStyle/>
              <a:p>
                <a:pPr indent="-190500" algn="ctr">
                  <a:lnSpc>
                    <a:spcPct val="95000"/>
                  </a:lnSpc>
                  <a:spcAft>
                    <a:spcPts val="400"/>
                  </a:spcAft>
                  <a:buClr>
                    <a:srgbClr val="808080"/>
                  </a:buClr>
                  <a:defRPr/>
                </a:pPr>
                <a:endParaRPr lang="en-GB" sz="1400" b="1">
                  <a:solidFill>
                    <a:schemeClr val="tx1">
                      <a:lumMod val="85000"/>
                      <a:lumOff val="15000"/>
                    </a:schemeClr>
                  </a:solidFill>
                  <a:latin typeface="+mj-lt"/>
                  <a:cs typeface="Arial" charset="0"/>
                </a:endParaRPr>
              </a:p>
            </p:txBody>
          </p:sp>
          <p:pic>
            <p:nvPicPr>
              <p:cNvPr id="88" name="Image 87">
                <a:extLst>
                  <a:ext uri="{FF2B5EF4-FFF2-40B4-BE49-F238E27FC236}">
                    <a16:creationId xmlns:a16="http://schemas.microsoft.com/office/drawing/2014/main" id="{DFD0C7BE-782B-4FCB-B4F7-4F8B887324E9}"/>
                  </a:ext>
                </a:extLst>
              </p:cNvPr>
              <p:cNvPicPr>
                <a:picLocks noChangeAspect="1"/>
              </p:cNvPicPr>
              <p:nvPr/>
            </p:nvPicPr>
            <p:blipFill>
              <a:blip r:embed="rId11"/>
              <a:stretch>
                <a:fillRect/>
              </a:stretch>
            </p:blipFill>
            <p:spPr>
              <a:xfrm>
                <a:off x="11249798" y="1638987"/>
                <a:ext cx="523636" cy="446378"/>
              </a:xfrm>
              <a:prstGeom prst="rect">
                <a:avLst/>
              </a:prstGeom>
            </p:spPr>
          </p:pic>
          <p:sp>
            <p:nvSpPr>
              <p:cNvPr id="89" name="Freeform 8">
                <a:extLst>
                  <a:ext uri="{FF2B5EF4-FFF2-40B4-BE49-F238E27FC236}">
                    <a16:creationId xmlns:a16="http://schemas.microsoft.com/office/drawing/2014/main" id="{B77B0FFD-6E6A-41CB-B431-9C881ED28ACD}"/>
                  </a:ext>
                </a:extLst>
              </p:cNvPr>
              <p:cNvSpPr>
                <a:spLocks/>
              </p:cNvSpPr>
              <p:nvPr/>
            </p:nvSpPr>
            <p:spPr bwMode="gray">
              <a:xfrm>
                <a:off x="11447389" y="2167557"/>
                <a:ext cx="233904" cy="233904"/>
              </a:xfrm>
              <a:custGeom>
                <a:avLst/>
                <a:gdLst/>
                <a:ahLst/>
                <a:cxnLst>
                  <a:cxn ang="0">
                    <a:pos x="0" y="54"/>
                  </a:cxn>
                  <a:cxn ang="0">
                    <a:pos x="52" y="0"/>
                  </a:cxn>
                  <a:cxn ang="0">
                    <a:pos x="52" y="0"/>
                  </a:cxn>
                  <a:cxn ang="0">
                    <a:pos x="52" y="0"/>
                  </a:cxn>
                  <a:cxn ang="0">
                    <a:pos x="104" y="54"/>
                  </a:cxn>
                  <a:cxn ang="0">
                    <a:pos x="104" y="54"/>
                  </a:cxn>
                  <a:cxn ang="0">
                    <a:pos x="104" y="54"/>
                  </a:cxn>
                  <a:cxn ang="0">
                    <a:pos x="52" y="108"/>
                  </a:cxn>
                  <a:cxn ang="0">
                    <a:pos x="52" y="108"/>
                  </a:cxn>
                  <a:cxn ang="0">
                    <a:pos x="52" y="108"/>
                  </a:cxn>
                  <a:cxn ang="0">
                    <a:pos x="0" y="54"/>
                  </a:cxn>
                  <a:cxn ang="0">
                    <a:pos x="0" y="54"/>
                  </a:cxn>
                </a:cxnLst>
                <a:rect l="0" t="0" r="r" b="b"/>
                <a:pathLst>
                  <a:path w="104" h="108">
                    <a:moveTo>
                      <a:pt x="0" y="54"/>
                    </a:moveTo>
                    <a:cubicBezTo>
                      <a:pt x="0" y="25"/>
                      <a:pt x="24" y="0"/>
                      <a:pt x="52" y="0"/>
                    </a:cubicBezTo>
                    <a:cubicBezTo>
                      <a:pt x="52" y="0"/>
                      <a:pt x="52" y="0"/>
                      <a:pt x="52" y="0"/>
                    </a:cubicBezTo>
                    <a:cubicBezTo>
                      <a:pt x="52" y="0"/>
                      <a:pt x="52" y="0"/>
                      <a:pt x="52" y="0"/>
                    </a:cubicBezTo>
                    <a:cubicBezTo>
                      <a:pt x="81" y="0"/>
                      <a:pt x="104" y="25"/>
                      <a:pt x="104" y="54"/>
                    </a:cubicBezTo>
                    <a:cubicBezTo>
                      <a:pt x="104" y="54"/>
                      <a:pt x="104" y="54"/>
                      <a:pt x="104" y="54"/>
                    </a:cubicBezTo>
                    <a:cubicBezTo>
                      <a:pt x="104" y="54"/>
                      <a:pt x="104" y="54"/>
                      <a:pt x="104" y="54"/>
                    </a:cubicBezTo>
                    <a:cubicBezTo>
                      <a:pt x="104" y="84"/>
                      <a:pt x="81" y="108"/>
                      <a:pt x="52" y="108"/>
                    </a:cubicBezTo>
                    <a:cubicBezTo>
                      <a:pt x="52" y="108"/>
                      <a:pt x="52" y="108"/>
                      <a:pt x="52" y="108"/>
                    </a:cubicBezTo>
                    <a:cubicBezTo>
                      <a:pt x="52" y="108"/>
                      <a:pt x="52" y="108"/>
                      <a:pt x="52" y="108"/>
                    </a:cubicBezTo>
                    <a:cubicBezTo>
                      <a:pt x="24" y="108"/>
                      <a:pt x="0" y="84"/>
                      <a:pt x="0" y="54"/>
                    </a:cubicBezTo>
                    <a:cubicBezTo>
                      <a:pt x="0" y="54"/>
                      <a:pt x="0" y="54"/>
                      <a:pt x="0" y="54"/>
                    </a:cubicBezTo>
                    <a:close/>
                  </a:path>
                </a:pathLst>
              </a:custGeom>
              <a:solidFill>
                <a:srgbClr val="691F7C"/>
              </a:solidFill>
              <a:ln w="12700">
                <a:solidFill>
                  <a:srgbClr val="691F7C"/>
                </a:solidFill>
                <a:miter lim="800000"/>
                <a:headEnd/>
                <a:tailEnd/>
              </a:ln>
              <a:effectLst/>
            </p:spPr>
            <p:txBody>
              <a:bodyPr wrap="none" lIns="0" tIns="36000" rIns="0" bIns="0" anchor="ctr" anchorCtr="0"/>
              <a:lstStyle/>
              <a:p>
                <a:pPr indent="-190500" algn="ctr">
                  <a:lnSpc>
                    <a:spcPct val="95000"/>
                  </a:lnSpc>
                  <a:spcAft>
                    <a:spcPts val="400"/>
                  </a:spcAft>
                  <a:buClr>
                    <a:srgbClr val="808080"/>
                  </a:buClr>
                  <a:defRPr/>
                </a:pPr>
                <a:r>
                  <a:rPr lang="en-GB" sz="1400">
                    <a:solidFill>
                      <a:srgbClr val="FFFFFF"/>
                    </a:solidFill>
                    <a:latin typeface="+mj-lt"/>
                    <a:cs typeface="Arial" charset="0"/>
                    <a:sym typeface="Wingdings"/>
                  </a:rPr>
                  <a:t></a:t>
                </a:r>
              </a:p>
            </p:txBody>
          </p:sp>
          <p:sp>
            <p:nvSpPr>
              <p:cNvPr id="90" name="ZoneTexte 89">
                <a:extLst>
                  <a:ext uri="{FF2B5EF4-FFF2-40B4-BE49-F238E27FC236}">
                    <a16:creationId xmlns:a16="http://schemas.microsoft.com/office/drawing/2014/main" id="{16D82A21-1012-42F8-8BFF-4EA6645B0ED0}"/>
                  </a:ext>
                </a:extLst>
              </p:cNvPr>
              <p:cNvSpPr txBox="1"/>
              <p:nvPr/>
            </p:nvSpPr>
            <p:spPr>
              <a:xfrm>
                <a:off x="11083940" y="2366522"/>
                <a:ext cx="839019" cy="553998"/>
              </a:xfrm>
              <a:prstGeom prst="rect">
                <a:avLst/>
              </a:prstGeom>
              <a:noFill/>
            </p:spPr>
            <p:txBody>
              <a:bodyPr wrap="square" rtlCol="0">
                <a:spAutoFit/>
              </a:bodyPr>
              <a:lstStyle/>
              <a:p>
                <a:pPr algn="ctr"/>
                <a:r>
                  <a:rPr lang="fr-FR" sz="1000" i="1">
                    <a:solidFill>
                      <a:schemeClr val="tx2"/>
                    </a:solidFill>
                  </a:rPr>
                  <a:t>Tests Techniques N+1 (***)</a:t>
                </a:r>
              </a:p>
            </p:txBody>
          </p:sp>
        </p:grpSp>
        <p:grpSp>
          <p:nvGrpSpPr>
            <p:cNvPr id="82" name="Groupe 81">
              <a:extLst>
                <a:ext uri="{FF2B5EF4-FFF2-40B4-BE49-F238E27FC236}">
                  <a16:creationId xmlns:a16="http://schemas.microsoft.com/office/drawing/2014/main" id="{BB4245C3-886A-4E04-A996-0BE35DF74C82}"/>
                </a:ext>
              </a:extLst>
            </p:cNvPr>
            <p:cNvGrpSpPr/>
            <p:nvPr/>
          </p:nvGrpSpPr>
          <p:grpSpPr>
            <a:xfrm>
              <a:off x="11397179" y="1474026"/>
              <a:ext cx="221072" cy="2919722"/>
              <a:chOff x="9362022" y="1463863"/>
              <a:chExt cx="221072" cy="2919722"/>
            </a:xfrm>
          </p:grpSpPr>
          <p:sp>
            <p:nvSpPr>
              <p:cNvPr id="84" name="Flèche : chevron 83">
                <a:extLst>
                  <a:ext uri="{FF2B5EF4-FFF2-40B4-BE49-F238E27FC236}">
                    <a16:creationId xmlns:a16="http://schemas.microsoft.com/office/drawing/2014/main" id="{194E30B5-BE2C-4F8C-B4C6-6CFD3F54A597}"/>
                  </a:ext>
                </a:extLst>
              </p:cNvPr>
              <p:cNvSpPr/>
              <p:nvPr/>
            </p:nvSpPr>
            <p:spPr>
              <a:xfrm>
                <a:off x="9365735" y="1463863"/>
                <a:ext cx="217359" cy="1405307"/>
              </a:xfrm>
              <a:prstGeom prst="chevron">
                <a:avLst/>
              </a:prstGeom>
              <a:solidFill>
                <a:srgbClr val="691F7C"/>
              </a:solidFill>
              <a:ln>
                <a:solidFill>
                  <a:srgbClr val="691F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85" name="Flèche : chevron 84">
                <a:extLst>
                  <a:ext uri="{FF2B5EF4-FFF2-40B4-BE49-F238E27FC236}">
                    <a16:creationId xmlns:a16="http://schemas.microsoft.com/office/drawing/2014/main" id="{655812A5-BADE-4E5A-B198-0FD1A2AE5570}"/>
                  </a:ext>
                </a:extLst>
              </p:cNvPr>
              <p:cNvSpPr/>
              <p:nvPr/>
            </p:nvSpPr>
            <p:spPr>
              <a:xfrm>
                <a:off x="9362022" y="2978278"/>
                <a:ext cx="217359" cy="1405307"/>
              </a:xfrm>
              <a:prstGeom prst="chevron">
                <a:avLst>
                  <a:gd name="adj" fmla="val 49115"/>
                </a:avLst>
              </a:prstGeom>
              <a:solidFill>
                <a:srgbClr val="691F7C"/>
              </a:solidFill>
              <a:ln>
                <a:solidFill>
                  <a:srgbClr val="691F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sp>
          <p:nvSpPr>
            <p:cNvPr id="83" name="ZoneTexte 82">
              <a:extLst>
                <a:ext uri="{FF2B5EF4-FFF2-40B4-BE49-F238E27FC236}">
                  <a16:creationId xmlns:a16="http://schemas.microsoft.com/office/drawing/2014/main" id="{9A42E12A-63AC-4FEE-ABFC-AFD56DE22CD4}"/>
                </a:ext>
              </a:extLst>
            </p:cNvPr>
            <p:cNvSpPr txBox="1"/>
            <p:nvPr/>
          </p:nvSpPr>
          <p:spPr>
            <a:xfrm>
              <a:off x="11553245" y="3434766"/>
              <a:ext cx="609033" cy="769441"/>
            </a:xfrm>
            <a:prstGeom prst="rect">
              <a:avLst/>
            </a:prstGeom>
            <a:noFill/>
          </p:spPr>
          <p:txBody>
            <a:bodyPr wrap="square" rtlCol="0" anchor="ctr">
              <a:spAutoFit/>
            </a:bodyPr>
            <a:lstStyle/>
            <a:p>
              <a:pPr algn="ctr"/>
              <a:r>
                <a:rPr lang="fr-FR" sz="1100" b="1">
                  <a:solidFill>
                    <a:schemeClr val="tx2"/>
                  </a:solidFill>
                </a:rPr>
                <a:t>Mise en </a:t>
              </a:r>
            </a:p>
            <a:p>
              <a:pPr algn="ctr"/>
              <a:r>
                <a:rPr lang="fr-FR" sz="1100" b="1">
                  <a:solidFill>
                    <a:schemeClr val="tx2"/>
                  </a:solidFill>
                </a:rPr>
                <a:t>Prod.</a:t>
              </a:r>
            </a:p>
            <a:p>
              <a:pPr algn="ctr"/>
              <a:r>
                <a:rPr lang="fr-FR" sz="1100" b="1">
                  <a:solidFill>
                    <a:schemeClr val="tx2"/>
                  </a:solidFill>
                </a:rPr>
                <a:t>N+1</a:t>
              </a:r>
            </a:p>
          </p:txBody>
        </p:sp>
      </p:grpSp>
      <p:sp>
        <p:nvSpPr>
          <p:cNvPr id="194" name="ZoneTexte 193">
            <a:extLst>
              <a:ext uri="{FF2B5EF4-FFF2-40B4-BE49-F238E27FC236}">
                <a16:creationId xmlns:a16="http://schemas.microsoft.com/office/drawing/2014/main" id="{3562756C-1BEF-4369-8A35-4AB04DD9F66B}"/>
              </a:ext>
            </a:extLst>
          </p:cNvPr>
          <p:cNvSpPr txBox="1"/>
          <p:nvPr/>
        </p:nvSpPr>
        <p:spPr>
          <a:xfrm>
            <a:off x="10510001" y="5151057"/>
            <a:ext cx="1600417" cy="215444"/>
          </a:xfrm>
          <a:prstGeom prst="rect">
            <a:avLst/>
          </a:prstGeom>
          <a:noFill/>
        </p:spPr>
        <p:txBody>
          <a:bodyPr wrap="square" rtlCol="0" anchor="ctr">
            <a:spAutoFit/>
          </a:bodyPr>
          <a:lstStyle/>
          <a:p>
            <a:r>
              <a:rPr lang="fr-FR" sz="800" i="1" kern="0">
                <a:solidFill>
                  <a:srgbClr val="000000"/>
                </a:solidFill>
              </a:rPr>
              <a:t>(***) Test de perf. test de sécurité </a:t>
            </a:r>
            <a:endParaRPr lang="fr-FR" sz="800" i="1"/>
          </a:p>
        </p:txBody>
      </p:sp>
      <p:sp>
        <p:nvSpPr>
          <p:cNvPr id="3" name="Ellipse 2">
            <a:extLst>
              <a:ext uri="{FF2B5EF4-FFF2-40B4-BE49-F238E27FC236}">
                <a16:creationId xmlns:a16="http://schemas.microsoft.com/office/drawing/2014/main" id="{96C26B11-AF38-4887-85DD-48101D160A57}"/>
              </a:ext>
            </a:extLst>
          </p:cNvPr>
          <p:cNvSpPr/>
          <p:nvPr/>
        </p:nvSpPr>
        <p:spPr>
          <a:xfrm>
            <a:off x="7824924" y="6260540"/>
            <a:ext cx="108000" cy="108000"/>
          </a:xfrm>
          <a:prstGeom prst="ellipse">
            <a:avLst/>
          </a:prstGeom>
          <a:solidFill>
            <a:srgbClr val="FCD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197" name="Ellipse 196">
            <a:extLst>
              <a:ext uri="{FF2B5EF4-FFF2-40B4-BE49-F238E27FC236}">
                <a16:creationId xmlns:a16="http://schemas.microsoft.com/office/drawing/2014/main" id="{0CD2360D-F851-4639-9466-A97F288AF624}"/>
              </a:ext>
            </a:extLst>
          </p:cNvPr>
          <p:cNvSpPr/>
          <p:nvPr/>
        </p:nvSpPr>
        <p:spPr>
          <a:xfrm>
            <a:off x="6690596" y="6258951"/>
            <a:ext cx="108000" cy="108000"/>
          </a:xfrm>
          <a:prstGeom prst="ellipse">
            <a:avLst/>
          </a:prstGeom>
          <a:solidFill>
            <a:srgbClr val="FCD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199" name="Rectangle : coins arrondis 230">
            <a:extLst>
              <a:ext uri="{FF2B5EF4-FFF2-40B4-BE49-F238E27FC236}">
                <a16:creationId xmlns:a16="http://schemas.microsoft.com/office/drawing/2014/main" id="{A8A1F312-165D-4F40-BA89-3B35350EEE58}"/>
              </a:ext>
            </a:extLst>
          </p:cNvPr>
          <p:cNvSpPr/>
          <p:nvPr/>
        </p:nvSpPr>
        <p:spPr>
          <a:xfrm>
            <a:off x="9868916" y="6249172"/>
            <a:ext cx="935061" cy="295582"/>
          </a:xfrm>
          <a:prstGeom prst="roundRect">
            <a:avLst/>
          </a:prstGeom>
          <a:solidFill>
            <a:srgbClr val="95B3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prstClr val="black"/>
                </a:solidFill>
                <a:effectLst/>
                <a:uLnTx/>
                <a:uFillTx/>
                <a:latin typeface="Calibri"/>
                <a:ea typeface="+mn-ea"/>
                <a:cs typeface="+mn-cs"/>
              </a:rPr>
              <a:t>Préproduction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900" b="1" kern="0">
                <a:solidFill>
                  <a:prstClr val="black"/>
                </a:solidFill>
                <a:latin typeface="Calibri"/>
              </a:rPr>
              <a:t>Métier</a:t>
            </a:r>
            <a:endParaRPr kumimoji="0" lang="fr-FR" sz="900" b="1" i="0" u="none" strike="noStrike" kern="0" cap="none" spc="0" normalizeH="0" baseline="0" noProof="0">
              <a:ln>
                <a:noFill/>
              </a:ln>
              <a:solidFill>
                <a:prstClr val="black"/>
              </a:solidFill>
              <a:effectLst/>
              <a:uLnTx/>
              <a:uFillTx/>
              <a:latin typeface="Calibri"/>
              <a:ea typeface="+mn-ea"/>
              <a:cs typeface="+mn-cs"/>
            </a:endParaRPr>
          </a:p>
        </p:txBody>
      </p:sp>
      <p:sp>
        <p:nvSpPr>
          <p:cNvPr id="200" name="Ellipse 199">
            <a:extLst>
              <a:ext uri="{FF2B5EF4-FFF2-40B4-BE49-F238E27FC236}">
                <a16:creationId xmlns:a16="http://schemas.microsoft.com/office/drawing/2014/main" id="{A8B2AFF8-EC68-40C8-8C77-59181A3A525A}"/>
              </a:ext>
            </a:extLst>
          </p:cNvPr>
          <p:cNvSpPr/>
          <p:nvPr/>
        </p:nvSpPr>
        <p:spPr>
          <a:xfrm>
            <a:off x="4214419" y="6263189"/>
            <a:ext cx="108000" cy="108000"/>
          </a:xfrm>
          <a:prstGeom prst="ellipse">
            <a:avLst/>
          </a:prstGeom>
          <a:solidFill>
            <a:srgbClr val="FCD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201" name="Ellipse 200">
            <a:extLst>
              <a:ext uri="{FF2B5EF4-FFF2-40B4-BE49-F238E27FC236}">
                <a16:creationId xmlns:a16="http://schemas.microsoft.com/office/drawing/2014/main" id="{0F2545D4-51B3-4BF3-958C-E585FA3CFF6A}"/>
              </a:ext>
            </a:extLst>
          </p:cNvPr>
          <p:cNvSpPr/>
          <p:nvPr/>
        </p:nvSpPr>
        <p:spPr>
          <a:xfrm>
            <a:off x="8912445" y="6260540"/>
            <a:ext cx="108000" cy="108000"/>
          </a:xfrm>
          <a:prstGeom prst="ellipse">
            <a:avLst/>
          </a:prstGeom>
          <a:solidFill>
            <a:srgbClr val="FCD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202" name="Ellipse 201">
            <a:extLst>
              <a:ext uri="{FF2B5EF4-FFF2-40B4-BE49-F238E27FC236}">
                <a16:creationId xmlns:a16="http://schemas.microsoft.com/office/drawing/2014/main" id="{0DBDCE23-37F8-47FE-95C1-77232AE4321F}"/>
              </a:ext>
            </a:extLst>
          </p:cNvPr>
          <p:cNvSpPr/>
          <p:nvPr/>
        </p:nvSpPr>
        <p:spPr>
          <a:xfrm>
            <a:off x="9876444" y="6260633"/>
            <a:ext cx="108000" cy="108000"/>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203" name="Ellipse 202">
            <a:extLst>
              <a:ext uri="{FF2B5EF4-FFF2-40B4-BE49-F238E27FC236}">
                <a16:creationId xmlns:a16="http://schemas.microsoft.com/office/drawing/2014/main" id="{0300A358-92DC-42B0-83E6-F9482D8613D0}"/>
              </a:ext>
            </a:extLst>
          </p:cNvPr>
          <p:cNvSpPr/>
          <p:nvPr/>
        </p:nvSpPr>
        <p:spPr>
          <a:xfrm>
            <a:off x="9786301" y="6647657"/>
            <a:ext cx="108000" cy="108000"/>
          </a:xfrm>
          <a:prstGeom prst="ellipse">
            <a:avLst/>
          </a:prstGeom>
          <a:solidFill>
            <a:srgbClr val="FCD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204" name="ZoneTexte 139">
            <a:extLst>
              <a:ext uri="{FF2B5EF4-FFF2-40B4-BE49-F238E27FC236}">
                <a16:creationId xmlns:a16="http://schemas.microsoft.com/office/drawing/2014/main" id="{93D1C6B0-CD8B-4AC0-B364-2CE6ACD067E8}"/>
              </a:ext>
            </a:extLst>
          </p:cNvPr>
          <p:cNvSpPr txBox="1"/>
          <p:nvPr/>
        </p:nvSpPr>
        <p:spPr>
          <a:xfrm>
            <a:off x="9833463" y="6630908"/>
            <a:ext cx="928459" cy="133774"/>
          </a:xfrm>
          <a:prstGeom prst="rect">
            <a:avLst/>
          </a:prstGeom>
          <a:noFill/>
        </p:spPr>
        <p:txBody>
          <a:bodyPr wrap="none" rtlCol="0" anchor="ctr">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r-FR" sz="800" b="0" i="1" u="none" strike="noStrike" kern="0" cap="none" spc="0" normalizeH="0" baseline="0" noProof="0">
                <a:ln>
                  <a:noFill/>
                </a:ln>
                <a:solidFill>
                  <a:srgbClr val="000000"/>
                </a:solidFill>
                <a:effectLst/>
                <a:uLnTx/>
                <a:uFillTx/>
                <a:latin typeface="Calibri"/>
                <a:ea typeface="+mn-ea"/>
                <a:cs typeface="+mn-cs"/>
              </a:rPr>
              <a:t>Tests recevabilité </a:t>
            </a:r>
            <a:endParaRPr kumimoji="0" lang="fr-FR" sz="800" b="0" i="1" u="none" strike="noStrike" kern="1200" cap="none" spc="0" normalizeH="0" baseline="0" noProof="0">
              <a:ln>
                <a:noFill/>
              </a:ln>
              <a:solidFill>
                <a:prstClr val="black"/>
              </a:solidFill>
              <a:effectLst/>
              <a:uLnTx/>
              <a:uFillTx/>
              <a:latin typeface="Calibri"/>
              <a:ea typeface="+mn-ea"/>
              <a:cs typeface="+mn-cs"/>
            </a:endParaRPr>
          </a:p>
        </p:txBody>
      </p:sp>
      <p:pic>
        <p:nvPicPr>
          <p:cNvPr id="198" name="Image 197">
            <a:extLst>
              <a:ext uri="{FF2B5EF4-FFF2-40B4-BE49-F238E27FC236}">
                <a16:creationId xmlns:a16="http://schemas.microsoft.com/office/drawing/2014/main" id="{389720B5-2F71-4D89-A1B1-7742EB8B7FC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007676" y="5503508"/>
            <a:ext cx="716210" cy="687062"/>
          </a:xfrm>
          <a:prstGeom prst="rect">
            <a:avLst/>
          </a:prstGeom>
        </p:spPr>
      </p:pic>
    </p:spTree>
    <p:extLst>
      <p:ext uri="{BB962C8B-B14F-4D97-AF65-F5344CB8AC3E}">
        <p14:creationId xmlns:p14="http://schemas.microsoft.com/office/powerpoint/2010/main" val="4136898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F2A214-1164-49CA-B578-EA1F3414E63C}"/>
              </a:ext>
            </a:extLst>
          </p:cNvPr>
          <p:cNvSpPr>
            <a:spLocks noGrp="1"/>
          </p:cNvSpPr>
          <p:nvPr>
            <p:ph type="title"/>
          </p:nvPr>
        </p:nvSpPr>
        <p:spPr/>
        <p:txBody>
          <a:bodyPr/>
          <a:lstStyle/>
          <a:p>
            <a:r>
              <a:rPr lang="fr-FR"/>
              <a:t>LES ACTEURS / </a:t>
            </a:r>
            <a:r>
              <a:rPr lang="fr-FR" err="1"/>
              <a:t>RoLES</a:t>
            </a:r>
            <a:r>
              <a:rPr lang="fr-FR"/>
              <a:t> METIERS : la maitrise d’ouvrage</a:t>
            </a:r>
          </a:p>
        </p:txBody>
      </p:sp>
      <p:sp>
        <p:nvSpPr>
          <p:cNvPr id="3" name="Espace réservé du numéro de diapositive 2">
            <a:extLst>
              <a:ext uri="{FF2B5EF4-FFF2-40B4-BE49-F238E27FC236}">
                <a16:creationId xmlns:a16="http://schemas.microsoft.com/office/drawing/2014/main" id="{990F9B43-8CBF-4EE6-AB94-0683A71F63B2}"/>
              </a:ext>
            </a:extLst>
          </p:cNvPr>
          <p:cNvSpPr>
            <a:spLocks noGrp="1"/>
          </p:cNvSpPr>
          <p:nvPr>
            <p:ph type="sldNum" sz="quarter" idx="12"/>
          </p:nvPr>
        </p:nvSpPr>
        <p:spPr/>
        <p:txBody>
          <a:bodyPr/>
          <a:lstStyle/>
          <a:p>
            <a:fld id="{33D6E5A2-EC83-451F-A719-9AC1370DD5CF}" type="slidenum">
              <a:rPr lang="fr-FR" smtClean="0"/>
              <a:pPr/>
              <a:t>3</a:t>
            </a:fld>
            <a:endParaRPr kumimoji="0" lang="fr-FR"/>
          </a:p>
        </p:txBody>
      </p:sp>
      <p:grpSp>
        <p:nvGrpSpPr>
          <p:cNvPr id="4" name="Groupe 16">
            <a:extLst>
              <a:ext uri="{FF2B5EF4-FFF2-40B4-BE49-F238E27FC236}">
                <a16:creationId xmlns:a16="http://schemas.microsoft.com/office/drawing/2014/main" id="{A11099FD-5A90-41DA-B539-65316E121F6E}"/>
              </a:ext>
            </a:extLst>
          </p:cNvPr>
          <p:cNvGrpSpPr>
            <a:grpSpLocks/>
          </p:cNvGrpSpPr>
          <p:nvPr/>
        </p:nvGrpSpPr>
        <p:grpSpPr bwMode="auto">
          <a:xfrm>
            <a:off x="823979" y="885826"/>
            <a:ext cx="10744628" cy="1160463"/>
            <a:chOff x="1060211" y="1031278"/>
            <a:chExt cx="9553774" cy="1160850"/>
          </a:xfrm>
        </p:grpSpPr>
        <p:sp>
          <p:nvSpPr>
            <p:cNvPr id="5" name="Rounded Rectangle 6">
              <a:extLst>
                <a:ext uri="{FF2B5EF4-FFF2-40B4-BE49-F238E27FC236}">
                  <a16:creationId xmlns:a16="http://schemas.microsoft.com/office/drawing/2014/main" id="{D61FC80E-E692-45BF-ABD5-20A6BF7F5F68}"/>
                </a:ext>
              </a:extLst>
            </p:cNvPr>
            <p:cNvSpPr/>
            <p:nvPr/>
          </p:nvSpPr>
          <p:spPr>
            <a:xfrm>
              <a:off x="2774634" y="1031278"/>
              <a:ext cx="7839351" cy="1160850"/>
            </a:xfrm>
            <a:prstGeom prst="roundRect">
              <a:avLst>
                <a:gd name="adj" fmla="val 6292"/>
              </a:avLst>
            </a:prstGeom>
            <a:solidFill>
              <a:srgbClr val="FFFFFF"/>
            </a:solidFill>
            <a:ln>
              <a:solidFill>
                <a:srgbClr val="FFFFFF">
                  <a:lumMod val="85000"/>
                </a:srgbClr>
              </a:solidFill>
            </a:ln>
            <a:effectLst/>
          </p:spPr>
          <p:txBody>
            <a:bodyPr lIns="36000" tIns="36000" rIns="0" bIns="0" anchor="ctr"/>
            <a:lstStyle/>
            <a:p>
              <a:pPr marL="174625" indent="-174625">
                <a:buFont typeface="Wingdings" panose="05000000000000000000" pitchFamily="2" charset="2"/>
                <a:buChar char="§"/>
                <a:defRPr/>
              </a:pPr>
              <a:r>
                <a:rPr lang="fr-FR" sz="1400" b="1" kern="0">
                  <a:solidFill>
                    <a:srgbClr val="0061A3"/>
                  </a:solidFill>
                  <a:latin typeface="Calibri"/>
                </a:rPr>
                <a:t>Responsables des mises en pré-production et production des versions </a:t>
              </a:r>
              <a:r>
                <a:rPr lang="fr-FR" sz="1400" kern="0">
                  <a:solidFill>
                    <a:srgbClr val="57585A"/>
                  </a:solidFill>
                  <a:latin typeface="Calibri"/>
                </a:rPr>
                <a:t>à partir des informations données par les coordonnateurs internes ou par les Moa opérationnelles</a:t>
              </a:r>
            </a:p>
            <a:p>
              <a:pPr marL="174625" indent="-174625">
                <a:buFont typeface="Wingdings" panose="05000000000000000000" pitchFamily="2" charset="2"/>
                <a:buChar char="§"/>
                <a:defRPr/>
              </a:pPr>
              <a:r>
                <a:rPr lang="fr-FR" sz="1400" b="1" kern="0">
                  <a:solidFill>
                    <a:srgbClr val="0061A3"/>
                  </a:solidFill>
                  <a:latin typeface="Calibri"/>
                </a:rPr>
                <a:t>Responsable de la qualité des applications de son périmètre </a:t>
              </a:r>
              <a:r>
                <a:rPr lang="fr-FR" sz="1400" i="1" kern="0">
                  <a:solidFill>
                    <a:srgbClr val="57585A"/>
                  </a:solidFill>
                  <a:latin typeface="Calibri"/>
                </a:rPr>
                <a:t>(en partage avec la Direction des Systèmes d’Information) </a:t>
              </a:r>
              <a:r>
                <a:rPr lang="fr-FR" sz="1400" kern="0">
                  <a:solidFill>
                    <a:srgbClr val="57585A"/>
                  </a:solidFill>
                  <a:latin typeface="Calibri"/>
                </a:rPr>
                <a:t>et de </a:t>
              </a:r>
              <a:r>
                <a:rPr lang="fr-FR" sz="1400" kern="0">
                  <a:solidFill>
                    <a:srgbClr val="0061A3"/>
                  </a:solidFill>
                  <a:latin typeface="Calibri"/>
                </a:rPr>
                <a:t>la recette métier</a:t>
              </a:r>
              <a:endParaRPr lang="fr-FR" sz="1400" i="1" kern="0">
                <a:solidFill>
                  <a:srgbClr val="0061A3"/>
                </a:solidFill>
                <a:latin typeface="Calibri"/>
              </a:endParaRPr>
            </a:p>
            <a:p>
              <a:pPr marL="174625" indent="-174625">
                <a:buFont typeface="Wingdings" panose="05000000000000000000" pitchFamily="2" charset="2"/>
                <a:buChar char="§"/>
                <a:defRPr/>
              </a:pPr>
              <a:r>
                <a:rPr lang="fr-FR" sz="1400" kern="0">
                  <a:solidFill>
                    <a:srgbClr val="57585A"/>
                  </a:solidFill>
                  <a:latin typeface="Calibri"/>
                </a:rPr>
                <a:t>En mode projet, </a:t>
              </a:r>
              <a:r>
                <a:rPr lang="fr-FR" sz="1400" b="1" kern="0">
                  <a:solidFill>
                    <a:srgbClr val="0061A3"/>
                  </a:solidFill>
                  <a:latin typeface="Calibri"/>
                </a:rPr>
                <a:t>la Direction métier joue le rôle de chef de projet stratégique</a:t>
              </a:r>
            </a:p>
          </p:txBody>
        </p:sp>
        <p:sp>
          <p:nvSpPr>
            <p:cNvPr id="6" name="Rounded Rectangle 7">
              <a:extLst>
                <a:ext uri="{FF2B5EF4-FFF2-40B4-BE49-F238E27FC236}">
                  <a16:creationId xmlns:a16="http://schemas.microsoft.com/office/drawing/2014/main" id="{AC7C9F30-2EA4-4318-8F74-694D4318F1E6}"/>
                </a:ext>
              </a:extLst>
            </p:cNvPr>
            <p:cNvSpPr/>
            <p:nvPr/>
          </p:nvSpPr>
          <p:spPr>
            <a:xfrm>
              <a:off x="1060211" y="1031278"/>
              <a:ext cx="1582143" cy="1160850"/>
            </a:xfrm>
            <a:prstGeom prst="roundRect">
              <a:avLst>
                <a:gd name="adj" fmla="val 6292"/>
              </a:avLst>
            </a:prstGeom>
            <a:solidFill>
              <a:srgbClr val="F2940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600" b="1">
                  <a:solidFill>
                    <a:prstClr val="white"/>
                  </a:solidFill>
                  <a:latin typeface="Calibri" panose="020F0502020204030204" pitchFamily="34" charset="0"/>
                  <a:cs typeface="Calibri" panose="020F0502020204030204" pitchFamily="34" charset="0"/>
                </a:rPr>
                <a:t>Directions métiers</a:t>
              </a:r>
            </a:p>
          </p:txBody>
        </p:sp>
      </p:grpSp>
      <p:grpSp>
        <p:nvGrpSpPr>
          <p:cNvPr id="7" name="Groupe 17">
            <a:extLst>
              <a:ext uri="{FF2B5EF4-FFF2-40B4-BE49-F238E27FC236}">
                <a16:creationId xmlns:a16="http://schemas.microsoft.com/office/drawing/2014/main" id="{7D1E9BCA-8DE0-4492-BE77-9095F0F3ED9B}"/>
              </a:ext>
            </a:extLst>
          </p:cNvPr>
          <p:cNvGrpSpPr>
            <a:grpSpLocks/>
          </p:cNvGrpSpPr>
          <p:nvPr/>
        </p:nvGrpSpPr>
        <p:grpSpPr bwMode="auto">
          <a:xfrm>
            <a:off x="823978" y="2276475"/>
            <a:ext cx="10744627" cy="923925"/>
            <a:chOff x="1060211" y="2473115"/>
            <a:chExt cx="9553774" cy="923925"/>
          </a:xfrm>
        </p:grpSpPr>
        <p:sp>
          <p:nvSpPr>
            <p:cNvPr id="8" name="Rounded Rectangle 9">
              <a:extLst>
                <a:ext uri="{FF2B5EF4-FFF2-40B4-BE49-F238E27FC236}">
                  <a16:creationId xmlns:a16="http://schemas.microsoft.com/office/drawing/2014/main" id="{8684E6C2-DB60-4F34-940E-84D74525EE0B}"/>
                </a:ext>
              </a:extLst>
            </p:cNvPr>
            <p:cNvSpPr/>
            <p:nvPr/>
          </p:nvSpPr>
          <p:spPr>
            <a:xfrm>
              <a:off x="2774634" y="2473115"/>
              <a:ext cx="7839351" cy="923925"/>
            </a:xfrm>
            <a:prstGeom prst="roundRect">
              <a:avLst>
                <a:gd name="adj" fmla="val 6292"/>
              </a:avLst>
            </a:prstGeom>
            <a:solidFill>
              <a:srgbClr val="FFFFFF"/>
            </a:solidFill>
            <a:ln>
              <a:solidFill>
                <a:srgbClr val="FFFFFF">
                  <a:lumMod val="85000"/>
                </a:srgbClr>
              </a:solidFill>
            </a:ln>
            <a:effectLst/>
          </p:spPr>
          <p:txBody>
            <a:bodyPr lIns="36000" tIns="36000" rIns="0" bIns="0" anchor="ctr"/>
            <a:lstStyle/>
            <a:p>
              <a:pPr marL="174625" indent="-174625">
                <a:buFont typeface="Wingdings" panose="05000000000000000000" pitchFamily="2" charset="2"/>
                <a:buChar char="§"/>
                <a:defRPr/>
              </a:pPr>
              <a:r>
                <a:rPr lang="fr-FR" sz="1400" kern="0">
                  <a:solidFill>
                    <a:srgbClr val="57585A"/>
                  </a:solidFill>
                  <a:latin typeface="Calibri"/>
                </a:rPr>
                <a:t>Délégataire du Directeur métier</a:t>
              </a:r>
            </a:p>
            <a:p>
              <a:pPr marL="174625" indent="-174625">
                <a:buFont typeface="Wingdings" panose="05000000000000000000" pitchFamily="2" charset="2"/>
                <a:buChar char="§"/>
                <a:defRPr/>
              </a:pPr>
              <a:r>
                <a:rPr lang="fr-FR" sz="1400" kern="0">
                  <a:solidFill>
                    <a:srgbClr val="57585A"/>
                  </a:solidFill>
                  <a:latin typeface="Calibri"/>
                </a:rPr>
                <a:t>En mode projet : </a:t>
              </a:r>
              <a:r>
                <a:rPr lang="fr-FR" sz="1400" b="1" kern="0">
                  <a:solidFill>
                    <a:srgbClr val="0061A3"/>
                  </a:solidFill>
                  <a:latin typeface="Calibri"/>
                </a:rPr>
                <a:t>Responsable du pilotage de bout-en-bout du projet</a:t>
              </a:r>
              <a:r>
                <a:rPr lang="fr-FR" sz="1400" kern="0">
                  <a:solidFill>
                    <a:srgbClr val="57585A"/>
                  </a:solidFill>
                  <a:latin typeface="Calibri"/>
                </a:rPr>
                <a:t>, Coordination de l’ensemble des expertises métiers (autres MOA), animation de la comitologie projet</a:t>
              </a:r>
            </a:p>
            <a:p>
              <a:pPr marL="174625" indent="-174625">
                <a:buFont typeface="Wingdings" panose="05000000000000000000" pitchFamily="2" charset="2"/>
                <a:buChar char="§"/>
                <a:defRPr/>
              </a:pPr>
              <a:r>
                <a:rPr lang="fr-FR" sz="1400" kern="0">
                  <a:solidFill>
                    <a:srgbClr val="57585A"/>
                  </a:solidFill>
                  <a:latin typeface="Calibri"/>
                </a:rPr>
                <a:t>En mode maintenance : </a:t>
              </a:r>
              <a:r>
                <a:rPr lang="fr-FR" sz="1400" b="1" kern="0">
                  <a:solidFill>
                    <a:srgbClr val="0061A3"/>
                  </a:solidFill>
                  <a:latin typeface="Calibri"/>
                </a:rPr>
                <a:t>pilote un lot de maintenance évolutive</a:t>
              </a:r>
            </a:p>
          </p:txBody>
        </p:sp>
        <p:sp>
          <p:nvSpPr>
            <p:cNvPr id="9" name="Rounded Rectangle 10">
              <a:extLst>
                <a:ext uri="{FF2B5EF4-FFF2-40B4-BE49-F238E27FC236}">
                  <a16:creationId xmlns:a16="http://schemas.microsoft.com/office/drawing/2014/main" id="{F73EF096-E42A-4679-A811-02F147F8DAD8}"/>
                </a:ext>
              </a:extLst>
            </p:cNvPr>
            <p:cNvSpPr/>
            <p:nvPr/>
          </p:nvSpPr>
          <p:spPr>
            <a:xfrm>
              <a:off x="1060211" y="2473115"/>
              <a:ext cx="1582143" cy="923925"/>
            </a:xfrm>
            <a:prstGeom prst="roundRect">
              <a:avLst>
                <a:gd name="adj" fmla="val 6292"/>
              </a:avLst>
            </a:prstGeom>
            <a:solidFill>
              <a:srgbClr val="F2940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600" b="1">
                  <a:solidFill>
                    <a:prstClr val="white"/>
                  </a:solidFill>
                  <a:latin typeface="Calibri" panose="020F0502020204030204" pitchFamily="34" charset="0"/>
                  <a:cs typeface="Calibri" panose="020F0502020204030204" pitchFamily="34" charset="0"/>
                </a:rPr>
                <a:t>MOA opérationnelle </a:t>
              </a:r>
            </a:p>
          </p:txBody>
        </p:sp>
      </p:grpSp>
      <p:grpSp>
        <p:nvGrpSpPr>
          <p:cNvPr id="10" name="Groupe 18">
            <a:extLst>
              <a:ext uri="{FF2B5EF4-FFF2-40B4-BE49-F238E27FC236}">
                <a16:creationId xmlns:a16="http://schemas.microsoft.com/office/drawing/2014/main" id="{8BB7F7ED-C815-4219-8C96-B4A35A8AB352}"/>
              </a:ext>
            </a:extLst>
          </p:cNvPr>
          <p:cNvGrpSpPr>
            <a:grpSpLocks/>
          </p:cNvGrpSpPr>
          <p:nvPr/>
        </p:nvGrpSpPr>
        <p:grpSpPr bwMode="auto">
          <a:xfrm>
            <a:off x="823977" y="3430586"/>
            <a:ext cx="10744627" cy="1114425"/>
            <a:chOff x="1060211" y="3741528"/>
            <a:chExt cx="9553774" cy="923925"/>
          </a:xfrm>
        </p:grpSpPr>
        <p:sp>
          <p:nvSpPr>
            <p:cNvPr id="11" name="Rounded Rectangle 9">
              <a:extLst>
                <a:ext uri="{FF2B5EF4-FFF2-40B4-BE49-F238E27FC236}">
                  <a16:creationId xmlns:a16="http://schemas.microsoft.com/office/drawing/2014/main" id="{17C1E6A3-EFFB-43BE-9141-DFB45FC600C8}"/>
                </a:ext>
              </a:extLst>
            </p:cNvPr>
            <p:cNvSpPr/>
            <p:nvPr/>
          </p:nvSpPr>
          <p:spPr>
            <a:xfrm>
              <a:off x="2774634" y="3741528"/>
              <a:ext cx="7839351" cy="923925"/>
            </a:xfrm>
            <a:prstGeom prst="roundRect">
              <a:avLst>
                <a:gd name="adj" fmla="val 6292"/>
              </a:avLst>
            </a:prstGeom>
            <a:solidFill>
              <a:srgbClr val="FFFFFF"/>
            </a:solidFill>
            <a:ln>
              <a:solidFill>
                <a:srgbClr val="FFFFFF">
                  <a:lumMod val="85000"/>
                </a:srgbClr>
              </a:solidFill>
            </a:ln>
            <a:effectLst/>
          </p:spPr>
          <p:txBody>
            <a:bodyPr lIns="36000" tIns="36000" rIns="0" bIns="0" anchor="ctr"/>
            <a:lstStyle/>
            <a:p>
              <a:pPr marL="174625" indent="-174625">
                <a:buFont typeface="Wingdings" panose="05000000000000000000" pitchFamily="2" charset="2"/>
                <a:buChar char="§"/>
                <a:defRPr/>
              </a:pPr>
              <a:r>
                <a:rPr lang="fr-FR" sz="1400" kern="0">
                  <a:solidFill>
                    <a:srgbClr val="57585A"/>
                  </a:solidFill>
                  <a:latin typeface="Calibri"/>
                </a:rPr>
                <a:t>a en charge </a:t>
              </a:r>
              <a:r>
                <a:rPr lang="fr-FR" sz="1400" b="1" kern="0">
                  <a:solidFill>
                    <a:srgbClr val="0061A3"/>
                  </a:solidFill>
                  <a:latin typeface="Calibri"/>
                </a:rPr>
                <a:t>la coordination de l’action des chefs de projets MOA </a:t>
              </a:r>
              <a:r>
                <a:rPr lang="fr-FR" sz="1400" kern="0">
                  <a:solidFill>
                    <a:srgbClr val="57585A"/>
                  </a:solidFill>
                  <a:latin typeface="Calibri"/>
                </a:rPr>
                <a:t>opérationnels de sa direction</a:t>
              </a:r>
            </a:p>
            <a:p>
              <a:pPr marL="174625" indent="-174625">
                <a:buFont typeface="Wingdings" panose="05000000000000000000" pitchFamily="2" charset="2"/>
                <a:buChar char="§"/>
                <a:defRPr/>
              </a:pPr>
              <a:r>
                <a:rPr lang="fr-FR" sz="1400" kern="0">
                  <a:solidFill>
                    <a:srgbClr val="57585A"/>
                  </a:solidFill>
                  <a:latin typeface="Calibri"/>
                </a:rPr>
                <a:t>s’assure du </a:t>
              </a:r>
              <a:r>
                <a:rPr lang="fr-FR" sz="1400" b="1" kern="0">
                  <a:solidFill>
                    <a:srgbClr val="0061A3"/>
                  </a:solidFill>
                  <a:latin typeface="Calibri"/>
                </a:rPr>
                <a:t>respect des calendriers </a:t>
              </a:r>
              <a:r>
                <a:rPr lang="fr-FR" sz="1400" kern="0">
                  <a:solidFill>
                    <a:srgbClr val="57585A"/>
                  </a:solidFill>
                  <a:latin typeface="Calibri"/>
                </a:rPr>
                <a:t>durant les phases relevant de la responsabilité de la MOA, rôle essentiel lors des phases de recette</a:t>
              </a:r>
            </a:p>
            <a:p>
              <a:pPr marL="174625" indent="-174625">
                <a:buFont typeface="Wingdings" panose="05000000000000000000" pitchFamily="2" charset="2"/>
                <a:buChar char="§"/>
                <a:defRPr/>
              </a:pPr>
              <a:r>
                <a:rPr lang="fr-FR" sz="1400" b="1" kern="0">
                  <a:solidFill>
                    <a:srgbClr val="0061A3"/>
                  </a:solidFill>
                  <a:latin typeface="Calibri"/>
                </a:rPr>
                <a:t>éclaire son directeur métier sur la prise de décisions nécessaire </a:t>
              </a:r>
              <a:r>
                <a:rPr lang="fr-FR" sz="1400" kern="0">
                  <a:solidFill>
                    <a:srgbClr val="57585A"/>
                  </a:solidFill>
                  <a:latin typeface="Calibri"/>
                </a:rPr>
                <a:t>pour délivrer les autorisations de mise en pré-production ou de mise en production</a:t>
              </a:r>
            </a:p>
          </p:txBody>
        </p:sp>
        <p:sp>
          <p:nvSpPr>
            <p:cNvPr id="12" name="Rounded Rectangle 10">
              <a:extLst>
                <a:ext uri="{FF2B5EF4-FFF2-40B4-BE49-F238E27FC236}">
                  <a16:creationId xmlns:a16="http://schemas.microsoft.com/office/drawing/2014/main" id="{615E68E6-F63B-4F97-8775-5DEEBAA9BBA9}"/>
                </a:ext>
              </a:extLst>
            </p:cNvPr>
            <p:cNvSpPr/>
            <p:nvPr/>
          </p:nvSpPr>
          <p:spPr>
            <a:xfrm>
              <a:off x="1060211" y="3741528"/>
              <a:ext cx="1582143" cy="923925"/>
            </a:xfrm>
            <a:prstGeom prst="roundRect">
              <a:avLst>
                <a:gd name="adj" fmla="val 6292"/>
              </a:avLst>
            </a:prstGeom>
            <a:solidFill>
              <a:srgbClr val="F2940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600" b="1">
                  <a:solidFill>
                    <a:prstClr val="white"/>
                  </a:solidFill>
                  <a:latin typeface="Calibri" panose="020F0502020204030204" pitchFamily="34" charset="0"/>
                  <a:cs typeface="Calibri" panose="020F0502020204030204" pitchFamily="34" charset="0"/>
                </a:rPr>
                <a:t>Coordonnateur interne</a:t>
              </a:r>
            </a:p>
          </p:txBody>
        </p:sp>
      </p:grpSp>
      <p:grpSp>
        <p:nvGrpSpPr>
          <p:cNvPr id="13" name="Groupe 19">
            <a:extLst>
              <a:ext uri="{FF2B5EF4-FFF2-40B4-BE49-F238E27FC236}">
                <a16:creationId xmlns:a16="http://schemas.microsoft.com/office/drawing/2014/main" id="{823B53F0-1E65-4ADD-AB90-D3AB197F6F4E}"/>
              </a:ext>
            </a:extLst>
          </p:cNvPr>
          <p:cNvGrpSpPr>
            <a:grpSpLocks/>
          </p:cNvGrpSpPr>
          <p:nvPr/>
        </p:nvGrpSpPr>
        <p:grpSpPr bwMode="auto">
          <a:xfrm>
            <a:off x="823978" y="4749799"/>
            <a:ext cx="10744626" cy="922337"/>
            <a:chOff x="1060211" y="4894053"/>
            <a:chExt cx="9553774" cy="922337"/>
          </a:xfrm>
        </p:grpSpPr>
        <p:sp>
          <p:nvSpPr>
            <p:cNvPr id="14" name="Rounded Rectangle 9">
              <a:extLst>
                <a:ext uri="{FF2B5EF4-FFF2-40B4-BE49-F238E27FC236}">
                  <a16:creationId xmlns:a16="http://schemas.microsoft.com/office/drawing/2014/main" id="{E960195D-67C2-4DBE-9F2C-AFF61B560FDB}"/>
                </a:ext>
              </a:extLst>
            </p:cNvPr>
            <p:cNvSpPr>
              <a:spLocks noChangeArrowheads="1"/>
            </p:cNvSpPr>
            <p:nvPr/>
          </p:nvSpPr>
          <p:spPr bwMode="auto">
            <a:xfrm>
              <a:off x="2774634" y="4894053"/>
              <a:ext cx="7839351" cy="922337"/>
            </a:xfrm>
            <a:prstGeom prst="roundRect">
              <a:avLst>
                <a:gd name="adj" fmla="val 6292"/>
              </a:avLst>
            </a:prstGeom>
            <a:solidFill>
              <a:srgbClr val="FFFFFF"/>
            </a:solidFill>
            <a:ln w="9525">
              <a:solidFill>
                <a:srgbClr val="D9D9D9"/>
              </a:solidFill>
              <a:round/>
              <a:headEnd/>
              <a:tailEnd/>
            </a:ln>
          </p:spPr>
          <p:txBody>
            <a:bodyPr lIns="36000" tIns="36000" rIns="0" bIns="0" anchor="ctr"/>
            <a:lstStyle>
              <a:lvl1pPr marL="228600"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marL="174625" indent="-174625" eaLnBrk="1" hangingPunct="1">
                <a:buFont typeface="Wingdings" panose="05000000000000000000" pitchFamily="2" charset="2"/>
                <a:buChar char="§"/>
                <a:defRPr/>
              </a:pPr>
              <a:r>
                <a:rPr lang="fr-FR" altLang="fr-FR" sz="1400" b="1" kern="0">
                  <a:solidFill>
                    <a:srgbClr val="0061A3"/>
                  </a:solidFill>
                  <a:latin typeface="Calibri"/>
                  <a:cs typeface="+mn-cs"/>
                </a:rPr>
                <a:t>mission d’expertise</a:t>
              </a:r>
              <a:r>
                <a:rPr lang="fr-FR" altLang="fr-FR" sz="1400" kern="0">
                  <a:solidFill>
                    <a:srgbClr val="57585A"/>
                  </a:solidFill>
                  <a:latin typeface="Calibri"/>
                  <a:cs typeface="+mn-cs"/>
                </a:rPr>
                <a:t>, en appui à la Moa, en matière de </a:t>
              </a:r>
              <a:r>
                <a:rPr lang="fr-FR" altLang="fr-FR" sz="1400" b="1" kern="0">
                  <a:solidFill>
                    <a:srgbClr val="0061A3"/>
                  </a:solidFill>
                  <a:latin typeface="Calibri"/>
                  <a:cs typeface="+mn-cs"/>
                </a:rPr>
                <a:t>conformité des projets à la Loi Informatique et Libertés. </a:t>
              </a:r>
            </a:p>
            <a:p>
              <a:pPr marL="174625" indent="-174625" eaLnBrk="1" hangingPunct="1">
                <a:buFont typeface="Wingdings" panose="05000000000000000000" pitchFamily="2" charset="2"/>
                <a:buChar char="§"/>
                <a:defRPr/>
              </a:pPr>
              <a:r>
                <a:rPr lang="fr-FR" altLang="fr-FR" sz="1400" kern="0">
                  <a:solidFill>
                    <a:srgbClr val="57585A"/>
                  </a:solidFill>
                  <a:latin typeface="Calibri"/>
                  <a:cs typeface="+mn-cs"/>
                </a:rPr>
                <a:t>En matière </a:t>
              </a:r>
              <a:r>
                <a:rPr lang="fr-FR" altLang="fr-FR" sz="1400" b="1" kern="0">
                  <a:solidFill>
                    <a:srgbClr val="0061A3"/>
                  </a:solidFill>
                  <a:latin typeface="Calibri"/>
                  <a:cs typeface="+mn-cs"/>
                </a:rPr>
                <a:t>de sécurité des systèmes d'information</a:t>
              </a:r>
              <a:r>
                <a:rPr lang="fr-FR" altLang="fr-FR" sz="1400" kern="0">
                  <a:solidFill>
                    <a:srgbClr val="57585A"/>
                  </a:solidFill>
                  <a:latin typeface="Calibri"/>
                  <a:cs typeface="+mn-cs"/>
                </a:rPr>
                <a:t>, assume la maîtrise d'ouvrage stratégique et définit, à ce titre, les besoins. </a:t>
              </a:r>
            </a:p>
          </p:txBody>
        </p:sp>
        <p:sp>
          <p:nvSpPr>
            <p:cNvPr id="15" name="Rounded Rectangle 10">
              <a:extLst>
                <a:ext uri="{FF2B5EF4-FFF2-40B4-BE49-F238E27FC236}">
                  <a16:creationId xmlns:a16="http://schemas.microsoft.com/office/drawing/2014/main" id="{019A49AD-4925-439A-85D4-AFEF7C824995}"/>
                </a:ext>
              </a:extLst>
            </p:cNvPr>
            <p:cNvSpPr/>
            <p:nvPr/>
          </p:nvSpPr>
          <p:spPr>
            <a:xfrm>
              <a:off x="1060211" y="4894053"/>
              <a:ext cx="1582143" cy="922337"/>
            </a:xfrm>
            <a:prstGeom prst="roundRect">
              <a:avLst>
                <a:gd name="adj" fmla="val 6292"/>
              </a:avLst>
            </a:prstGeom>
            <a:solidFill>
              <a:srgbClr val="F29400"/>
            </a:solidFill>
            <a:ln w="25400" cap="flat" cmpd="sng" algn="ctr">
              <a:noFill/>
              <a:prstDash val="solid"/>
            </a:ln>
            <a:effectLst/>
          </p:spPr>
          <p:txBody>
            <a:bodyPr lIns="0" rIns="0" anchor="ctr"/>
            <a:lstStyle/>
            <a:p>
              <a:pPr algn="ctr">
                <a:defRPr/>
              </a:pPr>
              <a:r>
                <a:rPr lang="fr-FR" sz="1600" b="1" kern="0">
                  <a:solidFill>
                    <a:srgbClr val="FFFFFF"/>
                  </a:solidFill>
                  <a:latin typeface="Calibri" panose="020F0502020204030204" pitchFamily="34" charset="0"/>
                </a:rPr>
                <a:t>La MACSSI</a:t>
              </a:r>
            </a:p>
          </p:txBody>
        </p:sp>
      </p:grpSp>
      <p:grpSp>
        <p:nvGrpSpPr>
          <p:cNvPr id="16" name="Groupe 17">
            <a:extLst>
              <a:ext uri="{FF2B5EF4-FFF2-40B4-BE49-F238E27FC236}">
                <a16:creationId xmlns:a16="http://schemas.microsoft.com/office/drawing/2014/main" id="{6F0642C8-BB67-4CBA-B4ED-C857465A8FA4}"/>
              </a:ext>
            </a:extLst>
          </p:cNvPr>
          <p:cNvGrpSpPr>
            <a:grpSpLocks/>
          </p:cNvGrpSpPr>
          <p:nvPr/>
        </p:nvGrpSpPr>
        <p:grpSpPr bwMode="auto">
          <a:xfrm>
            <a:off x="823976" y="5819030"/>
            <a:ext cx="10744628" cy="922338"/>
            <a:chOff x="838200" y="1091204"/>
            <a:chExt cx="9763339" cy="922337"/>
          </a:xfrm>
        </p:grpSpPr>
        <p:sp>
          <p:nvSpPr>
            <p:cNvPr id="17" name="Rounded Rectangle 6">
              <a:extLst>
                <a:ext uri="{FF2B5EF4-FFF2-40B4-BE49-F238E27FC236}">
                  <a16:creationId xmlns:a16="http://schemas.microsoft.com/office/drawing/2014/main" id="{0B871C2C-231E-4B92-AAE6-8F359117E661}"/>
                </a:ext>
              </a:extLst>
            </p:cNvPr>
            <p:cNvSpPr>
              <a:spLocks noChangeArrowheads="1"/>
            </p:cNvSpPr>
            <p:nvPr/>
          </p:nvSpPr>
          <p:spPr bwMode="auto">
            <a:xfrm>
              <a:off x="2590230" y="1091204"/>
              <a:ext cx="8011309" cy="922337"/>
            </a:xfrm>
            <a:prstGeom prst="roundRect">
              <a:avLst>
                <a:gd name="adj" fmla="val 6292"/>
              </a:avLst>
            </a:prstGeom>
            <a:solidFill>
              <a:srgbClr val="FFFFFF"/>
            </a:solidFill>
            <a:ln w="9525">
              <a:solidFill>
                <a:srgbClr val="D9D9D9"/>
              </a:solidFill>
              <a:round/>
              <a:headEnd/>
              <a:tailEnd/>
            </a:ln>
          </p:spPr>
          <p:txBody>
            <a:bodyPr lIns="36000" tIns="36000" rIns="0" bIns="0" anchor="ctr"/>
            <a:lstStyle>
              <a:lvl1pPr marL="228600"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marL="174625" indent="-174625" eaLnBrk="1" hangingPunct="1">
                <a:buFont typeface="Wingdings" panose="05000000000000000000" pitchFamily="2" charset="2"/>
                <a:buChar char="§"/>
                <a:defRPr/>
              </a:pPr>
              <a:r>
                <a:rPr lang="fr-FR" altLang="fr-FR" sz="1400" b="1" kern="0">
                  <a:solidFill>
                    <a:srgbClr val="0061A3"/>
                  </a:solidFill>
                  <a:latin typeface="Calibri"/>
                  <a:cs typeface="+mn-cs"/>
                </a:rPr>
                <a:t>Appui méthodologique </a:t>
              </a:r>
              <a:r>
                <a:rPr lang="fr-FR" altLang="fr-FR" sz="1400" kern="0">
                  <a:solidFill>
                    <a:srgbClr val="57585A"/>
                  </a:solidFill>
                  <a:latin typeface="Calibri"/>
                  <a:cs typeface="+mn-cs"/>
                </a:rPr>
                <a:t>aux directions techniques dans l’exercice de la fonction de maîtrise d’ouvrage et aide à la décision </a:t>
              </a:r>
            </a:p>
            <a:p>
              <a:pPr marL="174625" indent="-174625" eaLnBrk="1" hangingPunct="1">
                <a:buFont typeface="Wingdings" panose="05000000000000000000" pitchFamily="2" charset="2"/>
                <a:buChar char="§"/>
                <a:defRPr/>
              </a:pPr>
              <a:r>
                <a:rPr lang="fr-FR" altLang="fr-FR" sz="1400" kern="0">
                  <a:solidFill>
                    <a:srgbClr val="57585A"/>
                  </a:solidFill>
                  <a:latin typeface="Calibri"/>
                  <a:cs typeface="+mn-cs"/>
                </a:rPr>
                <a:t>Analyse de la valeur</a:t>
              </a:r>
            </a:p>
          </p:txBody>
        </p:sp>
        <p:sp>
          <p:nvSpPr>
            <p:cNvPr id="18" name="Rounded Rectangle 7">
              <a:extLst>
                <a:ext uri="{FF2B5EF4-FFF2-40B4-BE49-F238E27FC236}">
                  <a16:creationId xmlns:a16="http://schemas.microsoft.com/office/drawing/2014/main" id="{D1A51CA8-E4EC-4CBA-83AB-C73C5D2EC78D}"/>
                </a:ext>
              </a:extLst>
            </p:cNvPr>
            <p:cNvSpPr/>
            <p:nvPr/>
          </p:nvSpPr>
          <p:spPr>
            <a:xfrm>
              <a:off x="838200" y="1091204"/>
              <a:ext cx="1616848" cy="922337"/>
            </a:xfrm>
            <a:prstGeom prst="roundRect">
              <a:avLst>
                <a:gd name="adj" fmla="val 6292"/>
              </a:avLst>
            </a:prstGeom>
            <a:solidFill>
              <a:srgbClr val="F29400"/>
            </a:solidFill>
            <a:ln w="25400" cap="flat" cmpd="sng" algn="ctr">
              <a:noFill/>
              <a:prstDash val="solid"/>
            </a:ln>
            <a:effectLst/>
          </p:spPr>
          <p:txBody>
            <a:bodyPr lIns="0" rIns="0" anchor="ctr"/>
            <a:lstStyle/>
            <a:p>
              <a:pPr algn="ctr"/>
              <a:r>
                <a:rPr lang="fr-FR" sz="1600" b="1" kern="0">
                  <a:solidFill>
                    <a:srgbClr val="FFFFFF"/>
                  </a:solidFill>
                  <a:latin typeface="Calibri" panose="020F0502020204030204" pitchFamily="34" charset="0"/>
                </a:rPr>
                <a:t>La Coordination des MOA</a:t>
              </a:r>
            </a:p>
            <a:p>
              <a:pPr algn="ctr"/>
              <a:r>
                <a:rPr lang="fr-FR" sz="1600" b="1" kern="0">
                  <a:solidFill>
                    <a:srgbClr val="FFFFFF"/>
                  </a:solidFill>
                  <a:latin typeface="Calibri" panose="020F0502020204030204" pitchFamily="34" charset="0"/>
                </a:rPr>
                <a:t>(DES)</a:t>
              </a:r>
            </a:p>
          </p:txBody>
        </p:sp>
      </p:grpSp>
    </p:spTree>
    <p:extLst>
      <p:ext uri="{BB962C8B-B14F-4D97-AF65-F5344CB8AC3E}">
        <p14:creationId xmlns:p14="http://schemas.microsoft.com/office/powerpoint/2010/main" val="3346162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979A491-33BD-4FFB-BFCF-12197A6334CD}"/>
              </a:ext>
            </a:extLst>
          </p:cNvPr>
          <p:cNvSpPr>
            <a:spLocks noGrp="1"/>
          </p:cNvSpPr>
          <p:nvPr>
            <p:ph type="title"/>
          </p:nvPr>
        </p:nvSpPr>
        <p:spPr/>
        <p:txBody>
          <a:bodyPr/>
          <a:lstStyle/>
          <a:p>
            <a:r>
              <a:rPr lang="fr-FR"/>
              <a:t>SYNTHESE Du contenu des différentes étapes de tests &amp; recette (Cycle en V)</a:t>
            </a:r>
          </a:p>
        </p:txBody>
      </p:sp>
      <p:sp>
        <p:nvSpPr>
          <p:cNvPr id="20" name="Oval 17">
            <a:extLst>
              <a:ext uri="{FF2B5EF4-FFF2-40B4-BE49-F238E27FC236}">
                <a16:creationId xmlns:a16="http://schemas.microsoft.com/office/drawing/2014/main" id="{F99D5A04-BCC7-40F1-8799-9DE222598B6C}"/>
              </a:ext>
            </a:extLst>
          </p:cNvPr>
          <p:cNvSpPr/>
          <p:nvPr/>
        </p:nvSpPr>
        <p:spPr>
          <a:xfrm>
            <a:off x="3769702" y="1476257"/>
            <a:ext cx="144320" cy="144320"/>
          </a:xfrm>
          <a:prstGeom prst="ellipse">
            <a:avLst/>
          </a:prstGeom>
          <a:solidFill>
            <a:srgbClr val="92D050"/>
          </a:solidFill>
          <a:ln>
            <a:solidFill>
              <a:srgbClr val="92D050"/>
            </a:solidFill>
          </a:ln>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Light" panose="020F0302020204030204"/>
              <a:ea typeface="+mn-ea"/>
              <a:cs typeface="+mn-cs"/>
            </a:endParaRPr>
          </a:p>
        </p:txBody>
      </p:sp>
      <p:sp>
        <p:nvSpPr>
          <p:cNvPr id="21" name="Oval 18">
            <a:extLst>
              <a:ext uri="{FF2B5EF4-FFF2-40B4-BE49-F238E27FC236}">
                <a16:creationId xmlns:a16="http://schemas.microsoft.com/office/drawing/2014/main" id="{75C22768-ED1C-4A96-9FF2-AA02254841D4}"/>
              </a:ext>
            </a:extLst>
          </p:cNvPr>
          <p:cNvSpPr/>
          <p:nvPr/>
        </p:nvSpPr>
        <p:spPr>
          <a:xfrm>
            <a:off x="3985826" y="1476257"/>
            <a:ext cx="144320" cy="144320"/>
          </a:xfrm>
          <a:prstGeom prst="ellipse">
            <a:avLst/>
          </a:prstGeom>
          <a:solidFill>
            <a:srgbClr val="92D050"/>
          </a:solidFill>
          <a:ln>
            <a:solidFill>
              <a:srgbClr val="92D050"/>
            </a:solidFill>
          </a:ln>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Light" panose="020F0302020204030204"/>
              <a:ea typeface="+mn-ea"/>
              <a:cs typeface="+mn-cs"/>
            </a:endParaRPr>
          </a:p>
        </p:txBody>
      </p:sp>
      <p:sp>
        <p:nvSpPr>
          <p:cNvPr id="22" name="Oval 19">
            <a:extLst>
              <a:ext uri="{FF2B5EF4-FFF2-40B4-BE49-F238E27FC236}">
                <a16:creationId xmlns:a16="http://schemas.microsoft.com/office/drawing/2014/main" id="{0531BA72-DE0E-488E-8CD7-955EBDD848FA}"/>
              </a:ext>
            </a:extLst>
          </p:cNvPr>
          <p:cNvSpPr/>
          <p:nvPr/>
        </p:nvSpPr>
        <p:spPr>
          <a:xfrm>
            <a:off x="4217210" y="1476257"/>
            <a:ext cx="144320" cy="144320"/>
          </a:xfrm>
          <a:prstGeom prst="ellipse">
            <a:avLst/>
          </a:prstGeom>
          <a:solidFill>
            <a:srgbClr val="376092"/>
          </a:solidFill>
          <a:ln>
            <a:solidFill>
              <a:srgbClr val="376092"/>
            </a:solidFill>
          </a:ln>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Light" panose="020F0302020204030204"/>
              <a:ea typeface="+mn-ea"/>
              <a:cs typeface="+mn-cs"/>
            </a:endParaRPr>
          </a:p>
        </p:txBody>
      </p:sp>
      <p:cxnSp>
        <p:nvCxnSpPr>
          <p:cNvPr id="23" name="Connector: Elbow 56">
            <a:extLst>
              <a:ext uri="{FF2B5EF4-FFF2-40B4-BE49-F238E27FC236}">
                <a16:creationId xmlns:a16="http://schemas.microsoft.com/office/drawing/2014/main" id="{3B5F8CB6-6D47-4866-8C7F-DB86CE4D1ACE}"/>
              </a:ext>
            </a:extLst>
          </p:cNvPr>
          <p:cNvCxnSpPr>
            <a:cxnSpLocks/>
          </p:cNvCxnSpPr>
          <p:nvPr/>
        </p:nvCxnSpPr>
        <p:spPr>
          <a:xfrm rot="5400000">
            <a:off x="2657329" y="666231"/>
            <a:ext cx="284921" cy="2088000"/>
          </a:xfrm>
          <a:prstGeom prst="bentConnector3">
            <a:avLst>
              <a:gd name="adj1" fmla="val 50001"/>
            </a:avLst>
          </a:prstGeom>
          <a:ln w="1905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4" name="Connector: Elbow 94">
            <a:extLst>
              <a:ext uri="{FF2B5EF4-FFF2-40B4-BE49-F238E27FC236}">
                <a16:creationId xmlns:a16="http://schemas.microsoft.com/office/drawing/2014/main" id="{89C0C403-F180-4F73-A81A-E2EFBD1264DA}"/>
              </a:ext>
            </a:extLst>
          </p:cNvPr>
          <p:cNvCxnSpPr>
            <a:cxnSpLocks/>
          </p:cNvCxnSpPr>
          <p:nvPr/>
        </p:nvCxnSpPr>
        <p:spPr>
          <a:xfrm rot="16200000" flipH="1">
            <a:off x="6311551" y="-481401"/>
            <a:ext cx="305216" cy="4356000"/>
          </a:xfrm>
          <a:prstGeom prst="bentConnector3">
            <a:avLst>
              <a:gd name="adj1" fmla="val 50000"/>
            </a:avLst>
          </a:prstGeom>
          <a:ln w="19050">
            <a:solidFill>
              <a:srgbClr val="376092"/>
            </a:solidFill>
          </a:ln>
        </p:spPr>
        <p:style>
          <a:lnRef idx="1">
            <a:schemeClr val="accent1"/>
          </a:lnRef>
          <a:fillRef idx="0">
            <a:schemeClr val="accent1"/>
          </a:fillRef>
          <a:effectRef idx="0">
            <a:schemeClr val="accent1"/>
          </a:effectRef>
          <a:fontRef idx="minor">
            <a:schemeClr val="tx1"/>
          </a:fontRef>
        </p:style>
      </p:cxnSp>
      <p:cxnSp>
        <p:nvCxnSpPr>
          <p:cNvPr id="25" name="Straight Connector 22">
            <a:extLst>
              <a:ext uri="{FF2B5EF4-FFF2-40B4-BE49-F238E27FC236}">
                <a16:creationId xmlns:a16="http://schemas.microsoft.com/office/drawing/2014/main" id="{461CEBF9-D3DD-4247-B597-D55E22C25D05}"/>
              </a:ext>
            </a:extLst>
          </p:cNvPr>
          <p:cNvCxnSpPr>
            <a:cxnSpLocks/>
          </p:cNvCxnSpPr>
          <p:nvPr/>
        </p:nvCxnSpPr>
        <p:spPr>
          <a:xfrm flipH="1">
            <a:off x="4057985" y="1595357"/>
            <a:ext cx="1" cy="221690"/>
          </a:xfrm>
          <a:prstGeom prst="line">
            <a:avLst/>
          </a:prstGeom>
          <a:ln w="19050">
            <a:solidFill>
              <a:srgbClr val="92D050"/>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DDC818DE-1906-4BC1-837D-C658E4ED377E}"/>
              </a:ext>
            </a:extLst>
          </p:cNvPr>
          <p:cNvSpPr/>
          <p:nvPr/>
        </p:nvSpPr>
        <p:spPr>
          <a:xfrm>
            <a:off x="503143" y="2929388"/>
            <a:ext cx="2160000" cy="3671437"/>
          </a:xfrm>
          <a:prstGeom prst="rect">
            <a:avLst/>
          </a:prstGeom>
          <a:solidFill>
            <a:schemeClr val="bg1">
              <a:lumMod val="95000"/>
            </a:schemeClr>
          </a:solidFill>
          <a:ln w="952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nchorCtr="0"/>
          <a:lstStyle/>
          <a:p>
            <a:pPr marL="0" lvl="1">
              <a:lnSpc>
                <a:spcPct val="90000"/>
              </a:lnSpc>
              <a:spcAft>
                <a:spcPts val="600"/>
              </a:spcAft>
              <a:buClr>
                <a:srgbClr val="92D050"/>
              </a:buClr>
              <a:defRPr/>
            </a:pPr>
            <a:r>
              <a:rPr lang="fr-FR" sz="1000" b="1">
                <a:solidFill>
                  <a:srgbClr val="000000"/>
                </a:solidFill>
              </a:rPr>
              <a:t>Vérifier le fonctionnement des composants et leur conformité aux normes de développement</a:t>
            </a:r>
            <a:br>
              <a:rPr lang="fr-FR" sz="1000" b="1">
                <a:solidFill>
                  <a:srgbClr val="000000"/>
                </a:solidFill>
              </a:rPr>
            </a:br>
            <a:endParaRPr lang="fr-FR" sz="1000" b="1">
              <a:solidFill>
                <a:srgbClr val="000000"/>
              </a:solidFill>
            </a:endParaRPr>
          </a:p>
          <a:p>
            <a:pPr marL="144000" lvl="1" indent="-144000">
              <a:lnSpc>
                <a:spcPct val="90000"/>
              </a:lnSpc>
              <a:spcAft>
                <a:spcPts val="600"/>
              </a:spcAft>
              <a:buClr>
                <a:srgbClr val="92D050"/>
              </a:buClr>
              <a:buFont typeface="Wingdings" panose="05000000000000000000" pitchFamily="2" charset="2"/>
              <a:buChar char="§"/>
              <a:defRPr/>
            </a:pPr>
            <a:r>
              <a:rPr lang="fr-FR" sz="900">
                <a:solidFill>
                  <a:prstClr val="black"/>
                </a:solidFill>
                <a:cs typeface="Aharoni" panose="02010803020104030203" pitchFamily="2" charset="-79"/>
              </a:rPr>
              <a:t>Test de chaque composant individuel (écran/module/batch) </a:t>
            </a:r>
          </a:p>
          <a:p>
            <a:pPr marL="144000" lvl="1" indent="-144000">
              <a:lnSpc>
                <a:spcPct val="90000"/>
              </a:lnSpc>
              <a:spcAft>
                <a:spcPts val="600"/>
              </a:spcAft>
              <a:buClr>
                <a:srgbClr val="92D050"/>
              </a:buClr>
              <a:buFont typeface="Wingdings" panose="05000000000000000000" pitchFamily="2" charset="2"/>
              <a:buChar char="§"/>
              <a:defRPr/>
            </a:pPr>
            <a:r>
              <a:rPr lang="fr-FR" sz="900">
                <a:solidFill>
                  <a:prstClr val="black"/>
                </a:solidFill>
                <a:cs typeface="Aharoni" panose="02010803020104030203" pitchFamily="2" charset="-79"/>
              </a:rPr>
              <a:t>Conformité charte graphique, présentation, messages navigation, contrôles de champs, écran par rapport à la maquette</a:t>
            </a:r>
          </a:p>
          <a:p>
            <a:pPr marL="144000" lvl="1" indent="-144000">
              <a:lnSpc>
                <a:spcPct val="90000"/>
              </a:lnSpc>
              <a:spcAft>
                <a:spcPts val="600"/>
              </a:spcAft>
              <a:buClr>
                <a:srgbClr val="92D050"/>
              </a:buClr>
              <a:buFont typeface="Wingdings" panose="05000000000000000000" pitchFamily="2" charset="2"/>
              <a:buChar char="§"/>
              <a:defRPr/>
            </a:pPr>
            <a:r>
              <a:rPr lang="fr-FR" sz="900">
                <a:solidFill>
                  <a:prstClr val="black"/>
                </a:solidFill>
                <a:cs typeface="Aharoni" panose="02010803020104030203" pitchFamily="2" charset="-79"/>
              </a:rPr>
              <a:t>Tests fonctionnels, réalisés en environnement de développement (en mode bouchonné) : tests des règles de gestion, paramétrages, batch unitaire, rapports (éditions); processus applicatifs, intégrité des données</a:t>
            </a:r>
          </a:p>
          <a:p>
            <a:pPr marL="144000" lvl="1" indent="-144000">
              <a:lnSpc>
                <a:spcPct val="90000"/>
              </a:lnSpc>
              <a:spcAft>
                <a:spcPts val="600"/>
              </a:spcAft>
              <a:buClr>
                <a:srgbClr val="92D050"/>
              </a:buClr>
              <a:buFont typeface="Wingdings" panose="05000000000000000000" pitchFamily="2" charset="2"/>
              <a:buChar char="§"/>
              <a:defRPr/>
            </a:pPr>
            <a:r>
              <a:rPr kumimoji="0" lang="fr-FR" sz="900" b="0" i="0" u="none" strike="noStrike" kern="1200" cap="none" spc="0" normalizeH="0" baseline="0" noProof="0">
                <a:ln>
                  <a:noFill/>
                </a:ln>
                <a:solidFill>
                  <a:prstClr val="black"/>
                </a:solidFill>
                <a:effectLst/>
                <a:uLnTx/>
                <a:uFillTx/>
                <a:ea typeface="+mn-ea"/>
                <a:cs typeface="Aharoni" panose="02010803020104030203" pitchFamily="2" charset="-79"/>
              </a:rPr>
              <a:t>Qualité et sécurité du code (selon règles de la fabrique logicielle) </a:t>
            </a:r>
            <a:endParaRPr lang="fr-FR" sz="900">
              <a:solidFill>
                <a:prstClr val="black"/>
              </a:solidFill>
              <a:cs typeface="Aharoni" panose="02010803020104030203" pitchFamily="2" charset="-79"/>
            </a:endParaRPr>
          </a:p>
          <a:p>
            <a:pPr marL="144000" marR="0" lvl="1" indent="-144000" algn="l" defTabSz="914400" rtl="0" eaLnBrk="1" fontAlgn="auto" latinLnBrk="0" hangingPunct="1">
              <a:lnSpc>
                <a:spcPct val="90000"/>
              </a:lnSpc>
              <a:spcBef>
                <a:spcPts val="0"/>
              </a:spcBef>
              <a:spcAft>
                <a:spcPts val="600"/>
              </a:spcAft>
              <a:buClr>
                <a:srgbClr val="92D050"/>
              </a:buClr>
              <a:buSzTx/>
              <a:buFont typeface="Wingdings" panose="05000000000000000000" pitchFamily="2" charset="2"/>
              <a:buChar char="§"/>
              <a:tabLst/>
              <a:defRPr/>
            </a:pPr>
            <a:endParaRPr kumimoji="0" lang="fr-FR" sz="900" b="0" i="0" u="none" strike="noStrike" kern="1200" cap="none" spc="0" normalizeH="0" baseline="0" noProof="0">
              <a:ln>
                <a:noFill/>
              </a:ln>
              <a:solidFill>
                <a:prstClr val="black"/>
              </a:solidFill>
              <a:effectLst/>
              <a:uLnTx/>
              <a:uFillTx/>
              <a:latin typeface="Calibri" panose="020F0502020204030204"/>
              <a:ea typeface="+mn-ea"/>
              <a:cs typeface="Aharoni" panose="02010803020104030203" pitchFamily="2" charset="-79"/>
            </a:endParaRPr>
          </a:p>
          <a:p>
            <a:pPr marL="144000" marR="0" lvl="1" indent="-144000" algn="l" defTabSz="914400" rtl="0" eaLnBrk="1" fontAlgn="auto" latinLnBrk="0" hangingPunct="1">
              <a:lnSpc>
                <a:spcPct val="90000"/>
              </a:lnSpc>
              <a:spcBef>
                <a:spcPts val="0"/>
              </a:spcBef>
              <a:spcAft>
                <a:spcPts val="600"/>
              </a:spcAft>
              <a:buClr>
                <a:srgbClr val="92D050"/>
              </a:buClr>
              <a:buSzTx/>
              <a:buFont typeface="Wingdings" panose="05000000000000000000" pitchFamily="2" charset="2"/>
              <a:buChar char="§"/>
              <a:tabLst/>
              <a:defRPr/>
            </a:pPr>
            <a:endParaRPr kumimoji="0" lang="fr-FR" sz="900" b="0" i="0" u="none" strike="noStrike" kern="1200" cap="none" spc="0" normalizeH="0" baseline="0" noProof="0">
              <a:ln>
                <a:noFill/>
              </a:ln>
              <a:solidFill>
                <a:prstClr val="black"/>
              </a:solidFill>
              <a:effectLst/>
              <a:uLnTx/>
              <a:uFillTx/>
              <a:latin typeface="Calibri" panose="020F0502020204030204"/>
              <a:ea typeface="+mn-ea"/>
              <a:cs typeface="Aharoni" panose="02010803020104030203" pitchFamily="2" charset="-79"/>
            </a:endParaRPr>
          </a:p>
          <a:p>
            <a:pPr marL="144000" marR="0" lvl="1" indent="-144000" algn="l" defTabSz="914400" rtl="0" eaLnBrk="1" fontAlgn="auto" latinLnBrk="0" hangingPunct="1">
              <a:lnSpc>
                <a:spcPct val="90000"/>
              </a:lnSpc>
              <a:spcBef>
                <a:spcPts val="0"/>
              </a:spcBef>
              <a:spcAft>
                <a:spcPts val="600"/>
              </a:spcAft>
              <a:buClr>
                <a:srgbClr val="92D050"/>
              </a:buClr>
              <a:buSzTx/>
              <a:buFont typeface="Wingdings" panose="05000000000000000000" pitchFamily="2" charset="2"/>
              <a:buChar char="§"/>
              <a:tabLst/>
              <a:defRPr/>
            </a:pPr>
            <a:endParaRPr kumimoji="0" lang="fr-FR" sz="900" b="0" i="0" u="none" strike="noStrike" kern="1200" cap="none" spc="0" normalizeH="0" baseline="0" noProof="0">
              <a:ln>
                <a:noFill/>
              </a:ln>
              <a:solidFill>
                <a:prstClr val="black"/>
              </a:solidFill>
              <a:effectLst/>
              <a:uLnTx/>
              <a:uFillTx/>
              <a:latin typeface="Calibri" panose="020F0502020204030204"/>
              <a:ea typeface="+mn-ea"/>
              <a:cs typeface="Aharoni" panose="02010803020104030203" pitchFamily="2" charset="-79"/>
            </a:endParaRPr>
          </a:p>
          <a:p>
            <a:pPr marL="144000" marR="0" lvl="1" indent="-144000" algn="l" defTabSz="914400" rtl="0" eaLnBrk="1" fontAlgn="auto" latinLnBrk="0" hangingPunct="1">
              <a:lnSpc>
                <a:spcPct val="90000"/>
              </a:lnSpc>
              <a:spcBef>
                <a:spcPts val="0"/>
              </a:spcBef>
              <a:spcAft>
                <a:spcPts val="600"/>
              </a:spcAft>
              <a:buClr>
                <a:srgbClr val="92D050"/>
              </a:buClr>
              <a:buSzTx/>
              <a:buFont typeface="Wingdings" panose="05000000000000000000" pitchFamily="2" charset="2"/>
              <a:buChar char="§"/>
              <a:tabLst/>
              <a:defRPr/>
            </a:pPr>
            <a:endParaRPr kumimoji="0" lang="fr-FR" sz="900" b="0" i="0" u="none" strike="noStrike" kern="1200" cap="none" spc="0" normalizeH="0" baseline="0" noProof="0">
              <a:ln>
                <a:noFill/>
              </a:ln>
              <a:solidFill>
                <a:prstClr val="black"/>
              </a:solidFill>
              <a:effectLst/>
              <a:uLnTx/>
              <a:uFillTx/>
              <a:latin typeface="Calibri" panose="020F0502020204030204"/>
              <a:ea typeface="+mn-ea"/>
              <a:cs typeface="Aharoni" panose="02010803020104030203" pitchFamily="2" charset="-79"/>
            </a:endParaRPr>
          </a:p>
          <a:p>
            <a:pPr marL="144000" marR="0" lvl="1" indent="-144000" algn="l" defTabSz="914400" rtl="0" eaLnBrk="1" fontAlgn="auto" latinLnBrk="0" hangingPunct="1">
              <a:lnSpc>
                <a:spcPct val="90000"/>
              </a:lnSpc>
              <a:spcBef>
                <a:spcPts val="0"/>
              </a:spcBef>
              <a:spcAft>
                <a:spcPts val="600"/>
              </a:spcAft>
              <a:buClr>
                <a:srgbClr val="92D050"/>
              </a:buClr>
              <a:buSzTx/>
              <a:buFont typeface="Wingdings" panose="05000000000000000000" pitchFamily="2" charset="2"/>
              <a:buChar char="§"/>
              <a:tabLst/>
              <a:defRPr/>
            </a:pPr>
            <a:endParaRPr kumimoji="0" lang="fr-FR" sz="900" b="0" i="0" u="none" strike="noStrike" kern="1200" cap="none" spc="0" normalizeH="0" baseline="0" noProof="0">
              <a:ln>
                <a:noFill/>
              </a:ln>
              <a:solidFill>
                <a:prstClr val="black"/>
              </a:solidFill>
              <a:effectLst/>
              <a:uLnTx/>
              <a:uFillTx/>
              <a:latin typeface="Calibri" panose="020F0502020204030204"/>
              <a:ea typeface="+mn-ea"/>
              <a:cs typeface="Aharoni" panose="02010803020104030203" pitchFamily="2" charset="-79"/>
            </a:endParaRPr>
          </a:p>
          <a:p>
            <a:pPr marL="144000" marR="0" lvl="1" indent="-144000" algn="l" defTabSz="914400" rtl="0" eaLnBrk="1" fontAlgn="auto" latinLnBrk="0" hangingPunct="1">
              <a:lnSpc>
                <a:spcPct val="90000"/>
              </a:lnSpc>
              <a:spcBef>
                <a:spcPts val="0"/>
              </a:spcBef>
              <a:spcAft>
                <a:spcPts val="600"/>
              </a:spcAft>
              <a:buClr>
                <a:srgbClr val="92D050"/>
              </a:buClr>
              <a:buSzTx/>
              <a:buFont typeface="Wingdings" panose="05000000000000000000" pitchFamily="2" charset="2"/>
              <a:buChar char="§"/>
              <a:tabLst/>
              <a:defRPr/>
            </a:pPr>
            <a:endParaRPr kumimoji="0" lang="fr-FR" sz="900" b="0" i="0" u="none" strike="noStrike" kern="1200" cap="none" spc="0" normalizeH="0" baseline="0" noProof="0">
              <a:ln>
                <a:noFill/>
              </a:ln>
              <a:solidFill>
                <a:prstClr val="black"/>
              </a:solidFill>
              <a:effectLst/>
              <a:uLnTx/>
              <a:uFillTx/>
              <a:latin typeface="Calibri" panose="020F0502020204030204"/>
              <a:ea typeface="+mn-ea"/>
              <a:cs typeface="Aharoni" panose="02010803020104030203" pitchFamily="2" charset="-79"/>
            </a:endParaRPr>
          </a:p>
          <a:p>
            <a:pPr marL="144000" marR="0" lvl="1" indent="-144000" algn="l" defTabSz="914400" rtl="0" eaLnBrk="1" fontAlgn="auto" latinLnBrk="0" hangingPunct="1">
              <a:lnSpc>
                <a:spcPct val="90000"/>
              </a:lnSpc>
              <a:spcBef>
                <a:spcPts val="0"/>
              </a:spcBef>
              <a:spcAft>
                <a:spcPts val="600"/>
              </a:spcAft>
              <a:buClr>
                <a:srgbClr val="92D050"/>
              </a:buClr>
              <a:buSzTx/>
              <a:buFont typeface="Wingdings" panose="05000000000000000000" pitchFamily="2" charset="2"/>
              <a:buChar char="§"/>
              <a:tabLst/>
              <a:defRPr/>
            </a:pPr>
            <a:endParaRPr kumimoji="0" lang="fr-FR" sz="900" b="0" i="0" u="none" strike="noStrike" kern="1200" cap="none" spc="0" normalizeH="0" baseline="0" noProof="0">
              <a:ln>
                <a:noFill/>
              </a:ln>
              <a:solidFill>
                <a:prstClr val="black"/>
              </a:solidFill>
              <a:effectLst/>
              <a:uLnTx/>
              <a:uFillTx/>
              <a:latin typeface="Calibri" panose="020F0502020204030204"/>
              <a:ea typeface="+mn-ea"/>
              <a:cs typeface="Aharoni" panose="02010803020104030203" pitchFamily="2" charset="-79"/>
            </a:endParaRPr>
          </a:p>
          <a:p>
            <a:pPr marL="144000" marR="0" lvl="1" indent="-144000" algn="l" defTabSz="914400" rtl="0" eaLnBrk="1" fontAlgn="auto" latinLnBrk="0" hangingPunct="1">
              <a:lnSpc>
                <a:spcPct val="90000"/>
              </a:lnSpc>
              <a:spcBef>
                <a:spcPts val="0"/>
              </a:spcBef>
              <a:spcAft>
                <a:spcPts val="600"/>
              </a:spcAft>
              <a:buClr>
                <a:srgbClr val="92D050"/>
              </a:buClr>
              <a:buSzTx/>
              <a:buFont typeface="Wingdings" panose="05000000000000000000" pitchFamily="2" charset="2"/>
              <a:buChar char="§"/>
              <a:tabLst/>
              <a:defRPr/>
            </a:pPr>
            <a:endParaRPr kumimoji="0" lang="fr-FR" sz="900" b="0" i="0" u="none" strike="noStrike" kern="1200" cap="none" spc="0" normalizeH="0" baseline="0" noProof="0">
              <a:ln>
                <a:noFill/>
              </a:ln>
              <a:solidFill>
                <a:prstClr val="black"/>
              </a:solidFill>
              <a:effectLst/>
              <a:uLnTx/>
              <a:uFillTx/>
              <a:latin typeface="Calibri" panose="020F0502020204030204"/>
              <a:ea typeface="+mn-ea"/>
              <a:cs typeface="Aharoni" panose="02010803020104030203" pitchFamily="2" charset="-79"/>
            </a:endParaRPr>
          </a:p>
          <a:p>
            <a:pPr marL="144000" marR="0" lvl="1" indent="-144000" algn="l" defTabSz="914400" rtl="0" eaLnBrk="1" fontAlgn="auto" latinLnBrk="0" hangingPunct="1">
              <a:lnSpc>
                <a:spcPct val="90000"/>
              </a:lnSpc>
              <a:spcBef>
                <a:spcPts val="0"/>
              </a:spcBef>
              <a:spcAft>
                <a:spcPts val="600"/>
              </a:spcAft>
              <a:buClr>
                <a:srgbClr val="92D050"/>
              </a:buClr>
              <a:buSzTx/>
              <a:buFont typeface="Wingdings" panose="05000000000000000000" pitchFamily="2" charset="2"/>
              <a:buChar char="§"/>
              <a:tabLst/>
              <a:defRPr/>
            </a:pPr>
            <a:endParaRPr kumimoji="0" lang="fr-FR" sz="900" b="0" i="0" u="none" strike="noStrike" kern="1200" cap="none" spc="0" normalizeH="0" baseline="0" noProof="0">
              <a:ln>
                <a:noFill/>
              </a:ln>
              <a:solidFill>
                <a:prstClr val="black"/>
              </a:solidFill>
              <a:effectLst/>
              <a:uLnTx/>
              <a:uFillTx/>
              <a:latin typeface="Calibri" panose="020F0502020204030204"/>
              <a:ea typeface="+mn-ea"/>
              <a:cs typeface="Aharoni" panose="02010803020104030203" pitchFamily="2" charset="-79"/>
            </a:endParaRPr>
          </a:p>
          <a:p>
            <a:pPr marL="144000" marR="0" lvl="1" indent="-144000" algn="l" defTabSz="914400" rtl="0" eaLnBrk="1" fontAlgn="auto" latinLnBrk="0" hangingPunct="1">
              <a:lnSpc>
                <a:spcPct val="90000"/>
              </a:lnSpc>
              <a:spcBef>
                <a:spcPts val="0"/>
              </a:spcBef>
              <a:spcAft>
                <a:spcPts val="600"/>
              </a:spcAft>
              <a:buClr>
                <a:srgbClr val="92D050"/>
              </a:buClr>
              <a:buSzTx/>
              <a:buFont typeface="Wingdings" panose="05000000000000000000" pitchFamily="2" charset="2"/>
              <a:buChar char="§"/>
              <a:tabLst/>
              <a:defRPr/>
            </a:pPr>
            <a:endParaRPr kumimoji="0" lang="en-US" sz="900" b="0" i="0" u="none" strike="noStrike" kern="1200" cap="none" spc="0" normalizeH="0" baseline="0" noProof="0">
              <a:ln>
                <a:noFill/>
              </a:ln>
              <a:solidFill>
                <a:srgbClr val="ED7D31"/>
              </a:solidFill>
              <a:effectLst/>
              <a:uLnTx/>
              <a:uFillTx/>
              <a:latin typeface="Calibri Light" panose="020F0302020204030204"/>
              <a:ea typeface="+mn-ea"/>
              <a:cs typeface="+mn-cs"/>
            </a:endParaRPr>
          </a:p>
        </p:txBody>
      </p:sp>
      <p:sp>
        <p:nvSpPr>
          <p:cNvPr id="30" name="Rectangle 29">
            <a:extLst>
              <a:ext uri="{FF2B5EF4-FFF2-40B4-BE49-F238E27FC236}">
                <a16:creationId xmlns:a16="http://schemas.microsoft.com/office/drawing/2014/main" id="{7F25FE8C-260D-4AD3-854E-254830E21460}"/>
              </a:ext>
            </a:extLst>
          </p:cNvPr>
          <p:cNvSpPr/>
          <p:nvPr/>
        </p:nvSpPr>
        <p:spPr>
          <a:xfrm>
            <a:off x="303589" y="2735957"/>
            <a:ext cx="2392653" cy="22688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92D050"/>
                </a:solidFill>
                <a:effectLst/>
                <a:uLnTx/>
                <a:uFillTx/>
                <a:latin typeface="Calibri Light" panose="020F0302020204030204"/>
                <a:ea typeface="+mn-ea"/>
                <a:cs typeface="+mn-cs"/>
              </a:rPr>
              <a:t>TESTS UNITAIRES</a:t>
            </a:r>
          </a:p>
        </p:txBody>
      </p:sp>
      <p:sp>
        <p:nvSpPr>
          <p:cNvPr id="31" name="Rectangle 30">
            <a:extLst>
              <a:ext uri="{FF2B5EF4-FFF2-40B4-BE49-F238E27FC236}">
                <a16:creationId xmlns:a16="http://schemas.microsoft.com/office/drawing/2014/main" id="{FB79DF68-957E-4F60-958E-D9BDC9C28054}"/>
              </a:ext>
            </a:extLst>
          </p:cNvPr>
          <p:cNvSpPr/>
          <p:nvPr/>
        </p:nvSpPr>
        <p:spPr>
          <a:xfrm>
            <a:off x="2824994" y="2929388"/>
            <a:ext cx="2160000" cy="3671437"/>
          </a:xfrm>
          <a:prstGeom prst="rect">
            <a:avLst/>
          </a:prstGeom>
          <a:solidFill>
            <a:schemeClr val="bg1">
              <a:lumMod val="95000"/>
            </a:schemeClr>
          </a:solidFill>
          <a:ln w="952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lvl="1">
              <a:lnSpc>
                <a:spcPct val="90000"/>
              </a:lnSpc>
              <a:spcAft>
                <a:spcPts val="600"/>
              </a:spcAft>
              <a:buClr>
                <a:srgbClr val="92D050"/>
              </a:buClr>
              <a:defRPr/>
            </a:pPr>
            <a:r>
              <a:rPr lang="fr-FR" sz="1000" b="1">
                <a:solidFill>
                  <a:srgbClr val="000000"/>
                </a:solidFill>
              </a:rPr>
              <a:t>Vérifier les interfaces entre les composants et le fonctionnement d’un sous ensemble de composants du SI </a:t>
            </a:r>
          </a:p>
          <a:p>
            <a:pPr marL="144000" lvl="1" indent="-144000">
              <a:lnSpc>
                <a:spcPct val="90000"/>
              </a:lnSpc>
              <a:spcAft>
                <a:spcPts val="600"/>
              </a:spcAft>
              <a:buClr>
                <a:srgbClr val="92D050"/>
              </a:buClr>
              <a:buFont typeface="Wingdings" panose="05000000000000000000" pitchFamily="2" charset="2"/>
              <a:buChar char="§"/>
              <a:defRPr/>
            </a:pPr>
            <a:r>
              <a:rPr lang="fr-FR" sz="900">
                <a:solidFill>
                  <a:prstClr val="black">
                    <a:lumMod val="85000"/>
                    <a:lumOff val="15000"/>
                  </a:prstClr>
                </a:solidFill>
              </a:rPr>
              <a:t>Tests des interactions entre les différents composants nécessaires pour une version d’un domaine ou entre  domaines applicatifs. </a:t>
            </a:r>
          </a:p>
          <a:p>
            <a:pPr marL="144000" lvl="1" indent="-144000">
              <a:lnSpc>
                <a:spcPct val="90000"/>
              </a:lnSpc>
              <a:spcAft>
                <a:spcPts val="600"/>
              </a:spcAft>
              <a:buClr>
                <a:srgbClr val="92D050"/>
              </a:buClr>
              <a:buFont typeface="Wingdings" panose="05000000000000000000" pitchFamily="2" charset="2"/>
              <a:buChar char="§"/>
              <a:defRPr/>
            </a:pPr>
            <a:endParaRPr lang="fr-FR" sz="900">
              <a:solidFill>
                <a:prstClr val="black">
                  <a:lumMod val="85000"/>
                  <a:lumOff val="15000"/>
                </a:prstClr>
              </a:solidFill>
            </a:endParaRPr>
          </a:p>
          <a:p>
            <a:pPr marL="144000" lvl="1" indent="-144000">
              <a:lnSpc>
                <a:spcPct val="90000"/>
              </a:lnSpc>
              <a:spcAft>
                <a:spcPts val="600"/>
              </a:spcAft>
              <a:buClr>
                <a:srgbClr val="92D050"/>
              </a:buClr>
              <a:buFont typeface="Wingdings" panose="05000000000000000000" pitchFamily="2" charset="2"/>
              <a:buChar char="§"/>
              <a:defRPr/>
            </a:pPr>
            <a:r>
              <a:rPr lang="fr-FR" sz="900">
                <a:solidFill>
                  <a:srgbClr val="000000"/>
                </a:solidFill>
              </a:rPr>
              <a:t>Test des fonctionnalités au sein de sous ensembles de composants (</a:t>
            </a:r>
            <a:r>
              <a:rPr lang="fr-FR" sz="900">
                <a:solidFill>
                  <a:prstClr val="black">
                    <a:lumMod val="85000"/>
                    <a:lumOff val="15000"/>
                  </a:prstClr>
                </a:solidFill>
              </a:rPr>
              <a:t>Processus applicatif  bout en bout à l’intérieur d’un domaine fonctionnel ou un programme)</a:t>
            </a:r>
          </a:p>
          <a:p>
            <a:pPr marL="144000" lvl="1" indent="-144000">
              <a:lnSpc>
                <a:spcPct val="90000"/>
              </a:lnSpc>
              <a:spcAft>
                <a:spcPts val="600"/>
              </a:spcAft>
              <a:buClr>
                <a:srgbClr val="92D050"/>
              </a:buClr>
              <a:buFont typeface="Wingdings" panose="05000000000000000000" pitchFamily="2" charset="2"/>
              <a:buChar char="§"/>
              <a:defRPr/>
            </a:pPr>
            <a:endParaRPr lang="fr-FR" sz="900">
              <a:solidFill>
                <a:prstClr val="black">
                  <a:lumMod val="85000"/>
                  <a:lumOff val="15000"/>
                </a:prstClr>
              </a:solidFill>
            </a:endParaRPr>
          </a:p>
          <a:p>
            <a:pPr marL="144000" lvl="1" indent="-144000">
              <a:lnSpc>
                <a:spcPct val="90000"/>
              </a:lnSpc>
              <a:spcAft>
                <a:spcPts val="600"/>
              </a:spcAft>
              <a:buClr>
                <a:srgbClr val="92D050"/>
              </a:buClr>
              <a:buFont typeface="Wingdings" panose="05000000000000000000" pitchFamily="2" charset="2"/>
              <a:buChar char="§"/>
              <a:defRPr/>
            </a:pPr>
            <a:r>
              <a:rPr lang="fr-FR" sz="900">
                <a:solidFill>
                  <a:srgbClr val="000000"/>
                </a:solidFill>
              </a:rPr>
              <a:t>Les services sont, dans la mesure du possible, débouchonnés</a:t>
            </a:r>
            <a:br>
              <a:rPr lang="fr-FR" sz="900">
                <a:solidFill>
                  <a:srgbClr val="000000"/>
                </a:solidFill>
                <a:highlight>
                  <a:srgbClr val="FFFF00"/>
                </a:highlight>
              </a:rPr>
            </a:br>
            <a:endParaRPr kumimoji="0" lang="en-US" sz="900" b="0" i="0" u="none" strike="noStrike" kern="1200" cap="none" spc="0" normalizeH="0" baseline="0" noProof="0">
              <a:ln>
                <a:noFill/>
              </a:ln>
              <a:solidFill>
                <a:prstClr val="black">
                  <a:lumMod val="85000"/>
                  <a:lumOff val="15000"/>
                </a:prstClr>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30DB932A-43EA-485E-89DD-F71237A1CD3B}"/>
              </a:ext>
            </a:extLst>
          </p:cNvPr>
          <p:cNvSpPr/>
          <p:nvPr/>
        </p:nvSpPr>
        <p:spPr>
          <a:xfrm>
            <a:off x="2508433" y="2601938"/>
            <a:ext cx="2750198" cy="30897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92D050"/>
                </a:solidFill>
                <a:effectLst/>
                <a:uLnTx/>
                <a:uFillTx/>
                <a:latin typeface="Calibri Light" panose="020F0302020204030204"/>
                <a:ea typeface="+mn-ea"/>
                <a:cs typeface="+mn-cs"/>
              </a:rPr>
              <a:t>TESTS FONCTIONNELS ET D’ASSEMBLAGE SUR DOMAINE APPLICATIF</a:t>
            </a:r>
          </a:p>
        </p:txBody>
      </p:sp>
      <p:sp>
        <p:nvSpPr>
          <p:cNvPr id="33" name="Rectangle 32">
            <a:extLst>
              <a:ext uri="{FF2B5EF4-FFF2-40B4-BE49-F238E27FC236}">
                <a16:creationId xmlns:a16="http://schemas.microsoft.com/office/drawing/2014/main" id="{3BCB5C03-2AA0-4FC3-8B27-3B819DA56E34}"/>
              </a:ext>
            </a:extLst>
          </p:cNvPr>
          <p:cNvSpPr/>
          <p:nvPr/>
        </p:nvSpPr>
        <p:spPr>
          <a:xfrm>
            <a:off x="7457970" y="2933938"/>
            <a:ext cx="2160000" cy="3666886"/>
          </a:xfrm>
          <a:prstGeom prst="rect">
            <a:avLst/>
          </a:prstGeom>
          <a:solidFill>
            <a:schemeClr val="bg1">
              <a:lumMod val="95000"/>
            </a:schemeClr>
          </a:solidFill>
          <a:ln w="952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lvl="1">
              <a:lnSpc>
                <a:spcPct val="90000"/>
              </a:lnSpc>
              <a:spcAft>
                <a:spcPts val="600"/>
              </a:spcAft>
              <a:buClr>
                <a:srgbClr val="376092"/>
              </a:buClr>
              <a:defRPr/>
            </a:pPr>
            <a:r>
              <a:rPr lang="fr-FR" sz="1000" b="1">
                <a:solidFill>
                  <a:srgbClr val="000000"/>
                </a:solidFill>
              </a:rPr>
              <a:t>Vérifier la conformité aux fonctionnalités spécifiées et aux besoins utilisateurs</a:t>
            </a:r>
          </a:p>
          <a:p>
            <a:pPr marL="171450" lvl="1" indent="-171450">
              <a:lnSpc>
                <a:spcPct val="90000"/>
              </a:lnSpc>
              <a:spcAft>
                <a:spcPts val="600"/>
              </a:spcAft>
              <a:buClr>
                <a:srgbClr val="376092"/>
              </a:buClr>
              <a:buFont typeface="Wingdings" panose="05000000000000000000" pitchFamily="2" charset="2"/>
              <a:buChar char="§"/>
              <a:defRPr/>
            </a:pPr>
            <a:r>
              <a:rPr lang="fr-FR" sz="900">
                <a:solidFill>
                  <a:prstClr val="black">
                    <a:lumMod val="85000"/>
                    <a:lumOff val="15000"/>
                  </a:prstClr>
                </a:solidFill>
              </a:rPr>
              <a:t>Test de recevabilité pour valider la livraison et le démarrage de la recette SI</a:t>
            </a:r>
          </a:p>
          <a:p>
            <a:pPr marL="171450" lvl="1" indent="-171450">
              <a:lnSpc>
                <a:spcPct val="90000"/>
              </a:lnSpc>
              <a:spcAft>
                <a:spcPts val="600"/>
              </a:spcAft>
              <a:buClr>
                <a:srgbClr val="376092"/>
              </a:buClr>
              <a:buFont typeface="Wingdings" panose="05000000000000000000" pitchFamily="2" charset="2"/>
              <a:buChar char="§"/>
              <a:defRPr/>
            </a:pPr>
            <a:r>
              <a:rPr lang="fr-FR" sz="900">
                <a:solidFill>
                  <a:prstClr val="black">
                    <a:lumMod val="85000"/>
                    <a:lumOff val="15000"/>
                  </a:prstClr>
                </a:solidFill>
              </a:rPr>
              <a:t>Recette des chaines batch bout en bout, flux de synchronisation en mode débouchonné, </a:t>
            </a:r>
          </a:p>
          <a:p>
            <a:pPr marL="171450" lvl="1" indent="-171450">
              <a:lnSpc>
                <a:spcPct val="90000"/>
              </a:lnSpc>
              <a:spcAft>
                <a:spcPts val="600"/>
              </a:spcAft>
              <a:buClr>
                <a:srgbClr val="376092"/>
              </a:buClr>
              <a:buFont typeface="Wingdings" panose="05000000000000000000" pitchFamily="2" charset="2"/>
              <a:buChar char="§"/>
              <a:defRPr/>
            </a:pPr>
            <a:r>
              <a:rPr lang="fr-FR" sz="900">
                <a:solidFill>
                  <a:prstClr val="black">
                    <a:lumMod val="85000"/>
                    <a:lumOff val="15000"/>
                  </a:prstClr>
                </a:solidFill>
              </a:rPr>
              <a:t>Recette des profils métier et droit d’ accès, paramétrage métiers, accès partenaires, portabilité omnicanal</a:t>
            </a:r>
          </a:p>
          <a:p>
            <a:pPr marL="171450" lvl="1" indent="-171450">
              <a:lnSpc>
                <a:spcPct val="90000"/>
              </a:lnSpc>
              <a:spcAft>
                <a:spcPts val="600"/>
              </a:spcAft>
              <a:buClr>
                <a:srgbClr val="376092"/>
              </a:buClr>
              <a:buFont typeface="Wingdings" panose="05000000000000000000" pitchFamily="2" charset="2"/>
              <a:buChar char="§"/>
              <a:defRPr/>
            </a:pPr>
            <a:r>
              <a:rPr lang="fr-FR" sz="900">
                <a:solidFill>
                  <a:prstClr val="black">
                    <a:lumMod val="85000"/>
                    <a:lumOff val="15000"/>
                  </a:prstClr>
                </a:solidFill>
              </a:rPr>
              <a:t>Recette des parcours et fonctions métiers (CNAF, CAF, partenaires) </a:t>
            </a:r>
          </a:p>
          <a:p>
            <a:pPr marL="171450" lvl="1" indent="-171450">
              <a:lnSpc>
                <a:spcPct val="90000"/>
              </a:lnSpc>
              <a:spcAft>
                <a:spcPts val="600"/>
              </a:spcAft>
              <a:buClr>
                <a:srgbClr val="376092"/>
              </a:buClr>
              <a:buFont typeface="Wingdings" panose="05000000000000000000" pitchFamily="2" charset="2"/>
              <a:buChar char="§"/>
              <a:defRPr/>
            </a:pPr>
            <a:r>
              <a:rPr lang="fr-FR" sz="900">
                <a:solidFill>
                  <a:prstClr val="black">
                    <a:lumMod val="85000"/>
                    <a:lumOff val="15000"/>
                  </a:prstClr>
                </a:solidFill>
              </a:rPr>
              <a:t>Recette des parcours usagers, Loi &amp; règlements (vision métier), </a:t>
            </a:r>
          </a:p>
          <a:p>
            <a:pPr marL="171450" lvl="1" indent="-171450">
              <a:lnSpc>
                <a:spcPct val="90000"/>
              </a:lnSpc>
              <a:spcAft>
                <a:spcPts val="600"/>
              </a:spcAft>
              <a:buClr>
                <a:srgbClr val="376092"/>
              </a:buClr>
              <a:buFont typeface="Wingdings" panose="05000000000000000000" pitchFamily="2" charset="2"/>
              <a:buChar char="§"/>
              <a:defRPr/>
            </a:pPr>
            <a:r>
              <a:rPr lang="fr-FR" sz="900">
                <a:solidFill>
                  <a:prstClr val="black">
                    <a:lumMod val="85000"/>
                    <a:lumOff val="15000"/>
                  </a:prstClr>
                </a:solidFill>
              </a:rPr>
              <a:t>Recettes de cycle de vie des données (via un panel)</a:t>
            </a:r>
          </a:p>
          <a:p>
            <a:pPr marL="171450" lvl="1" indent="-171450">
              <a:lnSpc>
                <a:spcPct val="90000"/>
              </a:lnSpc>
              <a:spcAft>
                <a:spcPts val="600"/>
              </a:spcAft>
              <a:buClr>
                <a:srgbClr val="376092"/>
              </a:buClr>
              <a:buFont typeface="Wingdings" panose="05000000000000000000" pitchFamily="2" charset="2"/>
              <a:buChar char="§"/>
              <a:defRPr/>
            </a:pPr>
            <a:r>
              <a:rPr lang="fr-FR" sz="900">
                <a:solidFill>
                  <a:prstClr val="black">
                    <a:lumMod val="85000"/>
                    <a:lumOff val="15000"/>
                  </a:prstClr>
                </a:solidFill>
                <a:latin typeface="Calibri" panose="020F0502020204030204"/>
              </a:rPr>
              <a:t>Vérification des journées et planning de production (a échéance, Fin de mois, trimestre, annuel)</a:t>
            </a:r>
          </a:p>
          <a:p>
            <a:pPr marL="171450" lvl="1" indent="-171450">
              <a:lnSpc>
                <a:spcPct val="90000"/>
              </a:lnSpc>
              <a:spcAft>
                <a:spcPts val="600"/>
              </a:spcAft>
              <a:buClr>
                <a:srgbClr val="376092"/>
              </a:buClr>
              <a:buFont typeface="Wingdings" panose="05000000000000000000" pitchFamily="2" charset="2"/>
              <a:buChar char="§"/>
              <a:defRPr/>
            </a:pPr>
            <a:r>
              <a:rPr lang="fr-FR" sz="900">
                <a:solidFill>
                  <a:prstClr val="black">
                    <a:lumMod val="85000"/>
                    <a:lumOff val="15000"/>
                  </a:prstClr>
                </a:solidFill>
                <a:latin typeface="Calibri" panose="020F0502020204030204"/>
              </a:rPr>
              <a:t>Recette Mep (test d’ouverture de services), recette post-Mep (applicatifs et/ou métiers)</a:t>
            </a:r>
          </a:p>
          <a:p>
            <a:pPr marL="144000" marR="0" lvl="1" indent="-144000" algn="l" defTabSz="914400" rtl="0" eaLnBrk="1" fontAlgn="auto" latinLnBrk="0" hangingPunct="1">
              <a:lnSpc>
                <a:spcPct val="90000"/>
              </a:lnSpc>
              <a:spcBef>
                <a:spcPts val="0"/>
              </a:spcBef>
              <a:spcAft>
                <a:spcPts val="600"/>
              </a:spcAft>
              <a:buClr>
                <a:srgbClr val="376092"/>
              </a:buClr>
              <a:buSzTx/>
              <a:buFont typeface="Wingdings" panose="05000000000000000000" pitchFamily="2" charset="2"/>
              <a:buChar char="§"/>
              <a:tabLst/>
              <a:defRPr/>
            </a:pPr>
            <a:endParaRPr kumimoji="0" lang="fr-FR" sz="900" b="0" i="0" u="none" strike="noStrike" kern="1200" cap="none" spc="0" normalizeH="0" baseline="0" noProof="0">
              <a:ln>
                <a:noFill/>
              </a:ln>
              <a:solidFill>
                <a:prstClr val="black">
                  <a:lumMod val="85000"/>
                  <a:lumOff val="15000"/>
                </a:prstClr>
              </a:solidFill>
              <a:effectLst/>
              <a:uLnTx/>
              <a:uFillTx/>
              <a:latin typeface="Calibri Light" panose="020F0302020204030204"/>
              <a:ea typeface="+mn-ea"/>
              <a:cs typeface="+mn-cs"/>
            </a:endParaRPr>
          </a:p>
          <a:p>
            <a:pPr marL="0" marR="0" lvl="1" algn="l" defTabSz="914400" rtl="0" eaLnBrk="1" fontAlgn="auto" latinLnBrk="0" hangingPunct="1">
              <a:lnSpc>
                <a:spcPct val="90000"/>
              </a:lnSpc>
              <a:spcBef>
                <a:spcPts val="0"/>
              </a:spcBef>
              <a:spcAft>
                <a:spcPts val="600"/>
              </a:spcAft>
              <a:buClr>
                <a:srgbClr val="376092"/>
              </a:buClr>
              <a:buSzTx/>
              <a:tabLst/>
              <a:defRPr/>
            </a:pPr>
            <a:endParaRPr kumimoji="0" lang="en-US" sz="900" b="0" i="0" u="none" strike="noStrike" kern="1200" cap="none" spc="0" normalizeH="0" baseline="0" noProof="0">
              <a:ln>
                <a:noFill/>
              </a:ln>
              <a:solidFill>
                <a:prstClr val="black">
                  <a:lumMod val="85000"/>
                  <a:lumOff val="15000"/>
                </a:prstClr>
              </a:solidFill>
              <a:effectLst/>
              <a:uLnTx/>
              <a:uFillTx/>
              <a:latin typeface="Calibri Light" panose="020F0302020204030204"/>
              <a:ea typeface="+mn-ea"/>
              <a:cs typeface="+mn-cs"/>
            </a:endParaRPr>
          </a:p>
        </p:txBody>
      </p:sp>
      <p:sp>
        <p:nvSpPr>
          <p:cNvPr id="34" name="Rectangle 33">
            <a:extLst>
              <a:ext uri="{FF2B5EF4-FFF2-40B4-BE49-F238E27FC236}">
                <a16:creationId xmlns:a16="http://schemas.microsoft.com/office/drawing/2014/main" id="{D8A4085F-CDCD-4B50-AF13-06A9DB6907D4}"/>
              </a:ext>
            </a:extLst>
          </p:cNvPr>
          <p:cNvSpPr/>
          <p:nvPr/>
        </p:nvSpPr>
        <p:spPr>
          <a:xfrm>
            <a:off x="5266546" y="2608728"/>
            <a:ext cx="2170472" cy="20625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1200" b="1">
                <a:solidFill>
                  <a:srgbClr val="92D050"/>
                </a:solidFill>
                <a:latin typeface="Calibri Light" panose="020F0302020204030204"/>
              </a:rPr>
              <a:t>INTEGRATION / VALIDATION  </a:t>
            </a:r>
            <a:br>
              <a:rPr lang="en-US" sz="1200" b="1">
                <a:solidFill>
                  <a:srgbClr val="92D050"/>
                </a:solidFill>
                <a:latin typeface="Calibri Light" panose="020F0302020204030204"/>
              </a:rPr>
            </a:br>
            <a:r>
              <a:rPr lang="en-US" sz="1200" b="1">
                <a:solidFill>
                  <a:srgbClr val="92D050"/>
                </a:solidFill>
                <a:latin typeface="Calibri Light" panose="020F0302020204030204"/>
              </a:rPr>
              <a:t>SUR LIVRAISON SI </a:t>
            </a:r>
          </a:p>
        </p:txBody>
      </p:sp>
      <p:grpSp>
        <p:nvGrpSpPr>
          <p:cNvPr id="50" name="Group 2">
            <a:extLst>
              <a:ext uri="{FF2B5EF4-FFF2-40B4-BE49-F238E27FC236}">
                <a16:creationId xmlns:a16="http://schemas.microsoft.com/office/drawing/2014/main" id="{FE4C0378-0085-48C7-A6CB-0429399C3A1A}"/>
              </a:ext>
            </a:extLst>
          </p:cNvPr>
          <p:cNvGrpSpPr/>
          <p:nvPr/>
        </p:nvGrpSpPr>
        <p:grpSpPr>
          <a:xfrm>
            <a:off x="2508433" y="831408"/>
            <a:ext cx="3211505" cy="569821"/>
            <a:chOff x="2412849" y="1759036"/>
            <a:chExt cx="4274512" cy="813019"/>
          </a:xfrm>
        </p:grpSpPr>
        <p:sp>
          <p:nvSpPr>
            <p:cNvPr id="55" name="Freeform 13">
              <a:extLst>
                <a:ext uri="{FF2B5EF4-FFF2-40B4-BE49-F238E27FC236}">
                  <a16:creationId xmlns:a16="http://schemas.microsoft.com/office/drawing/2014/main" id="{5AC48BA6-B748-4CFD-9F7D-C3D576C93B9E}"/>
                </a:ext>
              </a:extLst>
            </p:cNvPr>
            <p:cNvSpPr>
              <a:spLocks/>
            </p:cNvSpPr>
            <p:nvPr/>
          </p:nvSpPr>
          <p:spPr bwMode="auto">
            <a:xfrm>
              <a:off x="2527960" y="2139723"/>
              <a:ext cx="4044290" cy="432332"/>
            </a:xfrm>
            <a:custGeom>
              <a:avLst/>
              <a:gdLst>
                <a:gd name="connsiteX0" fmla="*/ 0 w 4848352"/>
                <a:gd name="connsiteY0" fmla="*/ 601091 h 1202182"/>
                <a:gd name="connsiteX1" fmla="*/ 601091 w 4848352"/>
                <a:gd name="connsiteY1" fmla="*/ 0 h 1202182"/>
                <a:gd name="connsiteX2" fmla="*/ 4247261 w 4848352"/>
                <a:gd name="connsiteY2" fmla="*/ 0 h 1202182"/>
                <a:gd name="connsiteX3" fmla="*/ 4848352 w 4848352"/>
                <a:gd name="connsiteY3" fmla="*/ 601091 h 1202182"/>
                <a:gd name="connsiteX4" fmla="*/ 4848352 w 4848352"/>
                <a:gd name="connsiteY4" fmla="*/ 601091 h 1202182"/>
                <a:gd name="connsiteX5" fmla="*/ 4247261 w 4848352"/>
                <a:gd name="connsiteY5" fmla="*/ 1202182 h 1202182"/>
                <a:gd name="connsiteX6" fmla="*/ 601091 w 4848352"/>
                <a:gd name="connsiteY6" fmla="*/ 1202182 h 1202182"/>
                <a:gd name="connsiteX7" fmla="*/ 0 w 4848352"/>
                <a:gd name="connsiteY7" fmla="*/ 601091 h 1202182"/>
                <a:gd name="connsiteX0" fmla="*/ 4247261 w 4848352"/>
                <a:gd name="connsiteY0" fmla="*/ 0 h 1202182"/>
                <a:gd name="connsiteX1" fmla="*/ 4848352 w 4848352"/>
                <a:gd name="connsiteY1" fmla="*/ 601091 h 1202182"/>
                <a:gd name="connsiteX2" fmla="*/ 4848352 w 4848352"/>
                <a:gd name="connsiteY2" fmla="*/ 601091 h 1202182"/>
                <a:gd name="connsiteX3" fmla="*/ 4247261 w 4848352"/>
                <a:gd name="connsiteY3" fmla="*/ 1202182 h 1202182"/>
                <a:gd name="connsiteX4" fmla="*/ 601091 w 4848352"/>
                <a:gd name="connsiteY4" fmla="*/ 1202182 h 1202182"/>
                <a:gd name="connsiteX5" fmla="*/ 0 w 4848352"/>
                <a:gd name="connsiteY5" fmla="*/ 601091 h 1202182"/>
                <a:gd name="connsiteX6" fmla="*/ 601091 w 4848352"/>
                <a:gd name="connsiteY6" fmla="*/ 0 h 1202182"/>
                <a:gd name="connsiteX7" fmla="*/ 4338701 w 4848352"/>
                <a:gd name="connsiteY7" fmla="*/ 91440 h 1202182"/>
                <a:gd name="connsiteX0" fmla="*/ 4247261 w 4848352"/>
                <a:gd name="connsiteY0" fmla="*/ 0 h 1202182"/>
                <a:gd name="connsiteX1" fmla="*/ 4848352 w 4848352"/>
                <a:gd name="connsiteY1" fmla="*/ 601091 h 1202182"/>
                <a:gd name="connsiteX2" fmla="*/ 4848352 w 4848352"/>
                <a:gd name="connsiteY2" fmla="*/ 601091 h 1202182"/>
                <a:gd name="connsiteX3" fmla="*/ 4247261 w 4848352"/>
                <a:gd name="connsiteY3" fmla="*/ 1202182 h 1202182"/>
                <a:gd name="connsiteX4" fmla="*/ 601091 w 4848352"/>
                <a:gd name="connsiteY4" fmla="*/ 1202182 h 1202182"/>
                <a:gd name="connsiteX5" fmla="*/ 0 w 4848352"/>
                <a:gd name="connsiteY5" fmla="*/ 601091 h 1202182"/>
                <a:gd name="connsiteX6" fmla="*/ 601091 w 4848352"/>
                <a:gd name="connsiteY6" fmla="*/ 0 h 1202182"/>
                <a:gd name="connsiteX0" fmla="*/ 4848352 w 4848352"/>
                <a:gd name="connsiteY0" fmla="*/ 601091 h 1202182"/>
                <a:gd name="connsiteX1" fmla="*/ 4848352 w 4848352"/>
                <a:gd name="connsiteY1" fmla="*/ 601091 h 1202182"/>
                <a:gd name="connsiteX2" fmla="*/ 4247261 w 4848352"/>
                <a:gd name="connsiteY2" fmla="*/ 1202182 h 1202182"/>
                <a:gd name="connsiteX3" fmla="*/ 601091 w 4848352"/>
                <a:gd name="connsiteY3" fmla="*/ 1202182 h 1202182"/>
                <a:gd name="connsiteX4" fmla="*/ 0 w 4848352"/>
                <a:gd name="connsiteY4" fmla="*/ 601091 h 1202182"/>
                <a:gd name="connsiteX5" fmla="*/ 601091 w 4848352"/>
                <a:gd name="connsiteY5" fmla="*/ 0 h 1202182"/>
                <a:gd name="connsiteX0" fmla="*/ 4848352 w 4848352"/>
                <a:gd name="connsiteY0" fmla="*/ 0 h 601091"/>
                <a:gd name="connsiteX1" fmla="*/ 4848352 w 4848352"/>
                <a:gd name="connsiteY1" fmla="*/ 0 h 601091"/>
                <a:gd name="connsiteX2" fmla="*/ 4247261 w 4848352"/>
                <a:gd name="connsiteY2" fmla="*/ 601091 h 601091"/>
                <a:gd name="connsiteX3" fmla="*/ 601091 w 4848352"/>
                <a:gd name="connsiteY3" fmla="*/ 601091 h 601091"/>
                <a:gd name="connsiteX4" fmla="*/ 0 w 4848352"/>
                <a:gd name="connsiteY4" fmla="*/ 0 h 6010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48352" h="601091">
                  <a:moveTo>
                    <a:pt x="4848352" y="0"/>
                  </a:moveTo>
                  <a:lnTo>
                    <a:pt x="4848352" y="0"/>
                  </a:lnTo>
                  <a:cubicBezTo>
                    <a:pt x="4848352" y="331973"/>
                    <a:pt x="4579234" y="601091"/>
                    <a:pt x="4247261" y="601091"/>
                  </a:cubicBezTo>
                  <a:lnTo>
                    <a:pt x="601091" y="601091"/>
                  </a:lnTo>
                  <a:cubicBezTo>
                    <a:pt x="269118" y="601091"/>
                    <a:pt x="0" y="331973"/>
                    <a:pt x="0" y="0"/>
                  </a:cubicBezTo>
                </a:path>
              </a:pathLst>
            </a:custGeom>
            <a:noFill/>
            <a:ln w="25400">
              <a:solidFill>
                <a:srgbClr val="69AFD3"/>
              </a:solidFill>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Light" panose="020F0302020204030204"/>
                <a:ea typeface="+mn-ea"/>
                <a:cs typeface="+mn-cs"/>
              </a:endParaRPr>
            </a:p>
          </p:txBody>
        </p:sp>
        <p:sp>
          <p:nvSpPr>
            <p:cNvPr id="58" name="Freeform 13">
              <a:extLst>
                <a:ext uri="{FF2B5EF4-FFF2-40B4-BE49-F238E27FC236}">
                  <a16:creationId xmlns:a16="http://schemas.microsoft.com/office/drawing/2014/main" id="{C54CDC61-562A-4928-B1E0-109675A58572}"/>
                </a:ext>
              </a:extLst>
            </p:cNvPr>
            <p:cNvSpPr>
              <a:spLocks/>
            </p:cNvSpPr>
            <p:nvPr/>
          </p:nvSpPr>
          <p:spPr bwMode="auto">
            <a:xfrm flipV="1">
              <a:off x="2527960" y="1759036"/>
              <a:ext cx="4044290" cy="338310"/>
            </a:xfrm>
            <a:custGeom>
              <a:avLst/>
              <a:gdLst>
                <a:gd name="connsiteX0" fmla="*/ 0 w 4848352"/>
                <a:gd name="connsiteY0" fmla="*/ 601091 h 1202182"/>
                <a:gd name="connsiteX1" fmla="*/ 601091 w 4848352"/>
                <a:gd name="connsiteY1" fmla="*/ 0 h 1202182"/>
                <a:gd name="connsiteX2" fmla="*/ 4247261 w 4848352"/>
                <a:gd name="connsiteY2" fmla="*/ 0 h 1202182"/>
                <a:gd name="connsiteX3" fmla="*/ 4848352 w 4848352"/>
                <a:gd name="connsiteY3" fmla="*/ 601091 h 1202182"/>
                <a:gd name="connsiteX4" fmla="*/ 4848352 w 4848352"/>
                <a:gd name="connsiteY4" fmla="*/ 601091 h 1202182"/>
                <a:gd name="connsiteX5" fmla="*/ 4247261 w 4848352"/>
                <a:gd name="connsiteY5" fmla="*/ 1202182 h 1202182"/>
                <a:gd name="connsiteX6" fmla="*/ 601091 w 4848352"/>
                <a:gd name="connsiteY6" fmla="*/ 1202182 h 1202182"/>
                <a:gd name="connsiteX7" fmla="*/ 0 w 4848352"/>
                <a:gd name="connsiteY7" fmla="*/ 601091 h 1202182"/>
                <a:gd name="connsiteX0" fmla="*/ 4247261 w 4848352"/>
                <a:gd name="connsiteY0" fmla="*/ 0 h 1202182"/>
                <a:gd name="connsiteX1" fmla="*/ 4848352 w 4848352"/>
                <a:gd name="connsiteY1" fmla="*/ 601091 h 1202182"/>
                <a:gd name="connsiteX2" fmla="*/ 4848352 w 4848352"/>
                <a:gd name="connsiteY2" fmla="*/ 601091 h 1202182"/>
                <a:gd name="connsiteX3" fmla="*/ 4247261 w 4848352"/>
                <a:gd name="connsiteY3" fmla="*/ 1202182 h 1202182"/>
                <a:gd name="connsiteX4" fmla="*/ 601091 w 4848352"/>
                <a:gd name="connsiteY4" fmla="*/ 1202182 h 1202182"/>
                <a:gd name="connsiteX5" fmla="*/ 0 w 4848352"/>
                <a:gd name="connsiteY5" fmla="*/ 601091 h 1202182"/>
                <a:gd name="connsiteX6" fmla="*/ 601091 w 4848352"/>
                <a:gd name="connsiteY6" fmla="*/ 0 h 1202182"/>
                <a:gd name="connsiteX7" fmla="*/ 4338701 w 4848352"/>
                <a:gd name="connsiteY7" fmla="*/ 91440 h 1202182"/>
                <a:gd name="connsiteX0" fmla="*/ 4247261 w 4848352"/>
                <a:gd name="connsiteY0" fmla="*/ 0 h 1202182"/>
                <a:gd name="connsiteX1" fmla="*/ 4848352 w 4848352"/>
                <a:gd name="connsiteY1" fmla="*/ 601091 h 1202182"/>
                <a:gd name="connsiteX2" fmla="*/ 4848352 w 4848352"/>
                <a:gd name="connsiteY2" fmla="*/ 601091 h 1202182"/>
                <a:gd name="connsiteX3" fmla="*/ 4247261 w 4848352"/>
                <a:gd name="connsiteY3" fmla="*/ 1202182 h 1202182"/>
                <a:gd name="connsiteX4" fmla="*/ 601091 w 4848352"/>
                <a:gd name="connsiteY4" fmla="*/ 1202182 h 1202182"/>
                <a:gd name="connsiteX5" fmla="*/ 0 w 4848352"/>
                <a:gd name="connsiteY5" fmla="*/ 601091 h 1202182"/>
                <a:gd name="connsiteX6" fmla="*/ 601091 w 4848352"/>
                <a:gd name="connsiteY6" fmla="*/ 0 h 1202182"/>
                <a:gd name="connsiteX0" fmla="*/ 4848352 w 4848352"/>
                <a:gd name="connsiteY0" fmla="*/ 601091 h 1202182"/>
                <a:gd name="connsiteX1" fmla="*/ 4848352 w 4848352"/>
                <a:gd name="connsiteY1" fmla="*/ 601091 h 1202182"/>
                <a:gd name="connsiteX2" fmla="*/ 4247261 w 4848352"/>
                <a:gd name="connsiteY2" fmla="*/ 1202182 h 1202182"/>
                <a:gd name="connsiteX3" fmla="*/ 601091 w 4848352"/>
                <a:gd name="connsiteY3" fmla="*/ 1202182 h 1202182"/>
                <a:gd name="connsiteX4" fmla="*/ 0 w 4848352"/>
                <a:gd name="connsiteY4" fmla="*/ 601091 h 1202182"/>
                <a:gd name="connsiteX5" fmla="*/ 601091 w 4848352"/>
                <a:gd name="connsiteY5" fmla="*/ 0 h 1202182"/>
                <a:gd name="connsiteX0" fmla="*/ 4848352 w 4848352"/>
                <a:gd name="connsiteY0" fmla="*/ 0 h 601091"/>
                <a:gd name="connsiteX1" fmla="*/ 4848352 w 4848352"/>
                <a:gd name="connsiteY1" fmla="*/ 0 h 601091"/>
                <a:gd name="connsiteX2" fmla="*/ 4247261 w 4848352"/>
                <a:gd name="connsiteY2" fmla="*/ 601091 h 601091"/>
                <a:gd name="connsiteX3" fmla="*/ 601091 w 4848352"/>
                <a:gd name="connsiteY3" fmla="*/ 601091 h 601091"/>
                <a:gd name="connsiteX4" fmla="*/ 0 w 4848352"/>
                <a:gd name="connsiteY4" fmla="*/ 0 h 6010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48352" h="601091">
                  <a:moveTo>
                    <a:pt x="4848352" y="0"/>
                  </a:moveTo>
                  <a:lnTo>
                    <a:pt x="4848352" y="0"/>
                  </a:lnTo>
                  <a:cubicBezTo>
                    <a:pt x="4848352" y="331973"/>
                    <a:pt x="4579234" y="601091"/>
                    <a:pt x="4247261" y="601091"/>
                  </a:cubicBezTo>
                  <a:lnTo>
                    <a:pt x="601091" y="601091"/>
                  </a:lnTo>
                  <a:cubicBezTo>
                    <a:pt x="269118" y="601091"/>
                    <a:pt x="0" y="331973"/>
                    <a:pt x="0" y="0"/>
                  </a:cubicBezTo>
                </a:path>
              </a:pathLst>
            </a:custGeom>
            <a:noFill/>
            <a:ln w="79375">
              <a:solidFill>
                <a:srgbClr val="69AFD3"/>
              </a:solidFill>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Calibri Light" panose="020F0302020204030204"/>
                <a:ea typeface="+mn-ea"/>
                <a:cs typeface="+mn-cs"/>
              </a:endParaRPr>
            </a:p>
          </p:txBody>
        </p:sp>
        <p:sp>
          <p:nvSpPr>
            <p:cNvPr id="60" name="Oval 22">
              <a:extLst>
                <a:ext uri="{FF2B5EF4-FFF2-40B4-BE49-F238E27FC236}">
                  <a16:creationId xmlns:a16="http://schemas.microsoft.com/office/drawing/2014/main" id="{665CF384-F09D-44C8-87C6-E6EB0B54AD8C}"/>
                </a:ext>
              </a:extLst>
            </p:cNvPr>
            <p:cNvSpPr>
              <a:spLocks noChangeArrowheads="1"/>
            </p:cNvSpPr>
            <p:nvPr/>
          </p:nvSpPr>
          <p:spPr bwMode="auto">
            <a:xfrm>
              <a:off x="6489954" y="2066533"/>
              <a:ext cx="197407" cy="198024"/>
            </a:xfrm>
            <a:prstGeom prst="ellipse">
              <a:avLst/>
            </a:prstGeom>
            <a:solidFill>
              <a:srgbClr val="69AFD3"/>
            </a:solidFill>
            <a:ln w="66675">
              <a:solidFill>
                <a:srgbClr val="F2F2F2"/>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Light" panose="020F0302020204030204"/>
                <a:ea typeface="+mn-ea"/>
                <a:cs typeface="+mn-cs"/>
              </a:endParaRPr>
            </a:p>
          </p:txBody>
        </p:sp>
        <p:sp>
          <p:nvSpPr>
            <p:cNvPr id="61" name="Oval 22">
              <a:extLst>
                <a:ext uri="{FF2B5EF4-FFF2-40B4-BE49-F238E27FC236}">
                  <a16:creationId xmlns:a16="http://schemas.microsoft.com/office/drawing/2014/main" id="{AE32E1D6-6C40-4830-B4C7-8BF55283BA45}"/>
                </a:ext>
              </a:extLst>
            </p:cNvPr>
            <p:cNvSpPr>
              <a:spLocks noChangeArrowheads="1"/>
            </p:cNvSpPr>
            <p:nvPr/>
          </p:nvSpPr>
          <p:spPr bwMode="auto">
            <a:xfrm>
              <a:off x="2412849" y="2066533"/>
              <a:ext cx="197407" cy="198024"/>
            </a:xfrm>
            <a:prstGeom prst="ellipse">
              <a:avLst/>
            </a:prstGeom>
            <a:solidFill>
              <a:srgbClr val="69AFD3"/>
            </a:solidFill>
            <a:ln w="66675">
              <a:solidFill>
                <a:srgbClr val="F2F2F2"/>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Light" panose="020F0302020204030204"/>
                <a:ea typeface="+mn-ea"/>
                <a:cs typeface="+mn-cs"/>
              </a:endParaRPr>
            </a:p>
          </p:txBody>
        </p:sp>
        <p:sp>
          <p:nvSpPr>
            <p:cNvPr id="62" name="Freeform 13">
              <a:extLst>
                <a:ext uri="{FF2B5EF4-FFF2-40B4-BE49-F238E27FC236}">
                  <a16:creationId xmlns:a16="http://schemas.microsoft.com/office/drawing/2014/main" id="{9235021A-CC94-4C95-9090-A27DB189E747}"/>
                </a:ext>
              </a:extLst>
            </p:cNvPr>
            <p:cNvSpPr>
              <a:spLocks/>
            </p:cNvSpPr>
            <p:nvPr/>
          </p:nvSpPr>
          <p:spPr bwMode="auto">
            <a:xfrm>
              <a:off x="2643366" y="1865000"/>
              <a:ext cx="3813479" cy="601091"/>
            </a:xfrm>
            <a:prstGeom prst="roundRect">
              <a:avLst>
                <a:gd name="adj" fmla="val 50000"/>
              </a:avLst>
            </a:prstGeom>
            <a:solidFill>
              <a:srgbClr val="69AFD3"/>
            </a:solidFill>
            <a:ln w="9525">
              <a:noFill/>
              <a:round/>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solidFill>
                  <a:effectLst/>
                  <a:uLnTx/>
                  <a:uFillTx/>
                  <a:latin typeface="Calibri Light" panose="020F0302020204030204"/>
                  <a:ea typeface="+mn-ea"/>
                  <a:cs typeface="+mn-cs"/>
                </a:rPr>
                <a:t>LA QUALITE AU SEIN DE LA CNAF</a:t>
              </a:r>
            </a:p>
          </p:txBody>
        </p:sp>
      </p:grpSp>
      <p:sp>
        <p:nvSpPr>
          <p:cNvPr id="3" name="Rectangle : coins arrondis 2">
            <a:extLst>
              <a:ext uri="{FF2B5EF4-FFF2-40B4-BE49-F238E27FC236}">
                <a16:creationId xmlns:a16="http://schemas.microsoft.com/office/drawing/2014/main" id="{F42A1E9B-9371-4AE1-9FD1-E3B574063123}"/>
              </a:ext>
            </a:extLst>
          </p:cNvPr>
          <p:cNvSpPr/>
          <p:nvPr/>
        </p:nvSpPr>
        <p:spPr>
          <a:xfrm>
            <a:off x="613551" y="6474180"/>
            <a:ext cx="1962687" cy="205054"/>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20000"/>
              </a:spcBef>
              <a:spcAft>
                <a:spcPts val="0"/>
              </a:spcAft>
              <a:buClr>
                <a:srgbClr val="1F497D"/>
              </a:buClr>
              <a:buSzTx/>
              <a:buFontTx/>
              <a:buNone/>
              <a:tabLst/>
              <a:defRPr/>
            </a:pPr>
            <a:r>
              <a:rPr kumimoji="0" lang="fr-FR" sz="1200" b="1" i="1" u="none" strike="noStrike" kern="1200" cap="none" spc="0" normalizeH="0" baseline="0" noProof="0">
                <a:ln>
                  <a:noFill/>
                </a:ln>
                <a:solidFill>
                  <a:prstClr val="white"/>
                </a:solidFill>
                <a:effectLst/>
                <a:uLnTx/>
                <a:uFillTx/>
                <a:latin typeface="Calibri" panose="020F0502020204030204"/>
                <a:ea typeface="+mn-ea"/>
                <a:cs typeface="+mn-cs"/>
              </a:rPr>
              <a:t>Développement</a:t>
            </a:r>
            <a:endParaRPr kumimoji="0" lang="en-US" sz="1200" b="1" i="1"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6" name="Rectangle : coins arrondis 65">
            <a:extLst>
              <a:ext uri="{FF2B5EF4-FFF2-40B4-BE49-F238E27FC236}">
                <a16:creationId xmlns:a16="http://schemas.microsoft.com/office/drawing/2014/main" id="{8F520E87-A18E-4B94-ABF2-348C68919550}"/>
              </a:ext>
            </a:extLst>
          </p:cNvPr>
          <p:cNvSpPr/>
          <p:nvPr/>
        </p:nvSpPr>
        <p:spPr>
          <a:xfrm>
            <a:off x="2968864" y="6469290"/>
            <a:ext cx="1800000" cy="234000"/>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20000"/>
              </a:spcBef>
              <a:spcAft>
                <a:spcPts val="0"/>
              </a:spcAft>
              <a:buClr>
                <a:srgbClr val="1F497D"/>
              </a:buClr>
              <a:buSzTx/>
              <a:buFontTx/>
              <a:buNone/>
              <a:tabLst/>
              <a:defRPr/>
            </a:pPr>
            <a:r>
              <a:rPr kumimoji="0" lang="fr-FR" sz="1200" b="1" i="1" u="none" strike="noStrike" kern="1200" cap="none" spc="0" normalizeH="0" baseline="0" noProof="0">
                <a:ln>
                  <a:noFill/>
                </a:ln>
                <a:solidFill>
                  <a:prstClr val="white"/>
                </a:solidFill>
                <a:effectLst/>
                <a:uLnTx/>
                <a:uFillTx/>
                <a:latin typeface="Calibri" panose="020F0502020204030204"/>
                <a:ea typeface="+mn-ea"/>
                <a:cs typeface="+mn-cs"/>
              </a:rPr>
              <a:t>Développement</a:t>
            </a:r>
            <a:endParaRPr kumimoji="0" lang="en-US" sz="1200" b="1" i="1"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7" name="Rectangle : coins arrondis 66">
            <a:extLst>
              <a:ext uri="{FF2B5EF4-FFF2-40B4-BE49-F238E27FC236}">
                <a16:creationId xmlns:a16="http://schemas.microsoft.com/office/drawing/2014/main" id="{10E0A399-22EF-4CC7-84A5-ED9122891CBE}"/>
              </a:ext>
            </a:extLst>
          </p:cNvPr>
          <p:cNvSpPr/>
          <p:nvPr/>
        </p:nvSpPr>
        <p:spPr>
          <a:xfrm>
            <a:off x="7623984" y="6459707"/>
            <a:ext cx="1800000" cy="234000"/>
          </a:xfrm>
          <a:prstGeom prst="roundRect">
            <a:avLst/>
          </a:pr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20000"/>
              </a:spcBef>
              <a:spcAft>
                <a:spcPts val="0"/>
              </a:spcAft>
              <a:buClr>
                <a:srgbClr val="1F497D"/>
              </a:buClr>
              <a:buSzTx/>
              <a:buFontTx/>
              <a:buNone/>
              <a:tabLst/>
              <a:defRPr/>
            </a:pPr>
            <a:r>
              <a:rPr kumimoji="0" lang="fr-FR" sz="1200" b="1" i="1" u="none" strike="noStrike" kern="1200" cap="none" spc="0" normalizeH="0" baseline="0" noProof="0">
                <a:ln>
                  <a:noFill/>
                </a:ln>
                <a:solidFill>
                  <a:prstClr val="white"/>
                </a:solidFill>
                <a:effectLst/>
                <a:uLnTx/>
                <a:uFillTx/>
                <a:latin typeface="Calibri" panose="020F0502020204030204"/>
                <a:ea typeface="+mn-ea"/>
                <a:cs typeface="+mn-cs"/>
              </a:rPr>
              <a:t>SNGR</a:t>
            </a:r>
            <a:endParaRPr kumimoji="0" lang="en-US" sz="1200" b="1" i="1"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Rectangle 3">
            <a:extLst>
              <a:ext uri="{FF2B5EF4-FFF2-40B4-BE49-F238E27FC236}">
                <a16:creationId xmlns:a16="http://schemas.microsoft.com/office/drawing/2014/main" id="{032FF2A8-10AA-4745-938B-BF53F9EECAE2}"/>
              </a:ext>
            </a:extLst>
          </p:cNvPr>
          <p:cNvSpPr/>
          <p:nvPr/>
        </p:nvSpPr>
        <p:spPr>
          <a:xfrm>
            <a:off x="5129056" y="2933939"/>
            <a:ext cx="2160000" cy="3666886"/>
          </a:xfrm>
          <a:prstGeom prst="rect">
            <a:avLst/>
          </a:prstGeom>
          <a:solidFill>
            <a:schemeClr val="bg1">
              <a:lumMod val="95000"/>
            </a:schemeClr>
          </a:solidFill>
          <a:ln w="952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lvl="1">
              <a:lnSpc>
                <a:spcPct val="90000"/>
              </a:lnSpc>
              <a:spcAft>
                <a:spcPts val="600"/>
              </a:spcAft>
              <a:buClr>
                <a:schemeClr val="accent3"/>
              </a:buClr>
            </a:pPr>
            <a:r>
              <a:rPr lang="fr-FR" sz="1000" b="1">
                <a:solidFill>
                  <a:srgbClr val="000000"/>
                </a:solidFill>
              </a:rPr>
              <a:t>Vérifier l'intégration des composants au sein de l'architecture du SI / Vérifier l'aptitude et l'utilisabilité du système</a:t>
            </a:r>
          </a:p>
          <a:p>
            <a:pPr marL="171450" lvl="1" indent="-171450" fontAlgn="t">
              <a:lnSpc>
                <a:spcPct val="90000"/>
              </a:lnSpc>
              <a:spcAft>
                <a:spcPts val="600"/>
              </a:spcAft>
              <a:buClr>
                <a:schemeClr val="accent3"/>
              </a:buClr>
              <a:buFont typeface="Wingdings" panose="05000000000000000000" pitchFamily="2" charset="2"/>
              <a:buChar char="§"/>
            </a:pPr>
            <a:r>
              <a:rPr lang="fr-FR" sz="900">
                <a:solidFill>
                  <a:prstClr val="black">
                    <a:lumMod val="85000"/>
                    <a:lumOff val="15000"/>
                  </a:prstClr>
                </a:solidFill>
              </a:rPr>
              <a:t>Test d’intégration des nouveaux composants ou composants modifiés au sein d’un environnement représentatif du SI complet</a:t>
            </a:r>
          </a:p>
          <a:p>
            <a:pPr marL="171450" lvl="1" indent="-171450" fontAlgn="t">
              <a:lnSpc>
                <a:spcPct val="90000"/>
              </a:lnSpc>
              <a:spcAft>
                <a:spcPts val="600"/>
              </a:spcAft>
              <a:buClr>
                <a:schemeClr val="accent3"/>
              </a:buClr>
              <a:buFont typeface="Wingdings" panose="05000000000000000000" pitchFamily="2" charset="2"/>
              <a:buChar char="§"/>
            </a:pPr>
            <a:r>
              <a:rPr lang="fr-FR" sz="900">
                <a:solidFill>
                  <a:prstClr val="black">
                    <a:lumMod val="85000"/>
                    <a:lumOff val="15000"/>
                  </a:prstClr>
                </a:solidFill>
              </a:rPr>
              <a:t>Ouverture de tous les services avec accès aux données</a:t>
            </a:r>
          </a:p>
          <a:p>
            <a:pPr marL="171450" lvl="1" indent="-171450" fontAlgn="t">
              <a:lnSpc>
                <a:spcPct val="90000"/>
              </a:lnSpc>
              <a:spcAft>
                <a:spcPts val="600"/>
              </a:spcAft>
              <a:buClr>
                <a:schemeClr val="accent3"/>
              </a:buClr>
              <a:buFont typeface="Wingdings" panose="05000000000000000000" pitchFamily="2" charset="2"/>
              <a:buChar char="§"/>
            </a:pPr>
            <a:r>
              <a:rPr lang="fr-FR" sz="900">
                <a:solidFill>
                  <a:prstClr val="black">
                    <a:lumMod val="85000"/>
                    <a:lumOff val="15000"/>
                  </a:prstClr>
                </a:solidFill>
              </a:rPr>
              <a:t>Test de recevabilité pour valider la livraison et le </a:t>
            </a:r>
            <a:r>
              <a:rPr lang="fr-FR" sz="900">
                <a:solidFill>
                  <a:schemeClr val="tx1"/>
                </a:solidFill>
              </a:rPr>
              <a:t>démarrage de la validation SI</a:t>
            </a:r>
          </a:p>
          <a:p>
            <a:pPr marL="171450" lvl="1" indent="-171450" fontAlgn="t">
              <a:lnSpc>
                <a:spcPct val="90000"/>
              </a:lnSpc>
              <a:spcAft>
                <a:spcPts val="600"/>
              </a:spcAft>
              <a:buClr>
                <a:schemeClr val="accent3"/>
              </a:buClr>
              <a:buFont typeface="Wingdings" panose="05000000000000000000" pitchFamily="2" charset="2"/>
              <a:buChar char="§"/>
            </a:pPr>
            <a:r>
              <a:rPr lang="fr-FR" sz="900">
                <a:solidFill>
                  <a:prstClr val="black">
                    <a:lumMod val="85000"/>
                    <a:lumOff val="15000"/>
                  </a:prstClr>
                </a:solidFill>
              </a:rPr>
              <a:t>Tests fonctionnels et non fonctionnels réalisés en mode débouchonné : vérification de la conformité aux spécifications générales et détaillées</a:t>
            </a:r>
          </a:p>
          <a:p>
            <a:pPr marL="171450" lvl="1" indent="-171450">
              <a:lnSpc>
                <a:spcPct val="90000"/>
              </a:lnSpc>
              <a:spcAft>
                <a:spcPts val="600"/>
              </a:spcAft>
              <a:buClr>
                <a:schemeClr val="accent3"/>
              </a:buClr>
              <a:buFont typeface="Wingdings" panose="05000000000000000000" pitchFamily="2" charset="2"/>
              <a:buChar char="§"/>
            </a:pPr>
            <a:r>
              <a:rPr lang="fr-FR" sz="900">
                <a:solidFill>
                  <a:prstClr val="black">
                    <a:lumMod val="85000"/>
                    <a:lumOff val="15000"/>
                  </a:prstClr>
                </a:solidFill>
              </a:rPr>
              <a:t>Interopérabilité entre applications CNAF (Sans ou avec SI partenaires)</a:t>
            </a:r>
          </a:p>
          <a:p>
            <a:pPr marL="171450" lvl="1" indent="-171450">
              <a:lnSpc>
                <a:spcPct val="90000"/>
              </a:lnSpc>
              <a:spcAft>
                <a:spcPts val="600"/>
              </a:spcAft>
              <a:buClr>
                <a:schemeClr val="accent3"/>
              </a:buClr>
              <a:buFont typeface="Wingdings" panose="05000000000000000000" pitchFamily="2" charset="2"/>
              <a:buChar char="§"/>
            </a:pPr>
            <a:r>
              <a:rPr lang="fr-FR" sz="900">
                <a:solidFill>
                  <a:prstClr val="black">
                    <a:lumMod val="85000"/>
                    <a:lumOff val="15000"/>
                  </a:prstClr>
                </a:solidFill>
              </a:rPr>
              <a:t>Vérification des différents contextes ( Profils et droit d’accès, paramétrage), portabilité omnicanal</a:t>
            </a:r>
          </a:p>
          <a:p>
            <a:pPr marL="171450" lvl="1" indent="-171450">
              <a:lnSpc>
                <a:spcPct val="90000"/>
              </a:lnSpc>
              <a:spcAft>
                <a:spcPts val="600"/>
              </a:spcAft>
              <a:buClr>
                <a:schemeClr val="accent3"/>
              </a:buClr>
              <a:buFont typeface="Wingdings" panose="05000000000000000000" pitchFamily="2" charset="2"/>
              <a:buChar char="§"/>
            </a:pPr>
            <a:r>
              <a:rPr lang="fr-FR" sz="900">
                <a:solidFill>
                  <a:prstClr val="black">
                    <a:lumMod val="85000"/>
                    <a:lumOff val="15000"/>
                  </a:prstClr>
                </a:solidFill>
              </a:rPr>
              <a:t>Chaines batch bout en bout</a:t>
            </a:r>
          </a:p>
        </p:txBody>
      </p:sp>
      <p:sp>
        <p:nvSpPr>
          <p:cNvPr id="65" name="Rectangle 64">
            <a:extLst>
              <a:ext uri="{FF2B5EF4-FFF2-40B4-BE49-F238E27FC236}">
                <a16:creationId xmlns:a16="http://schemas.microsoft.com/office/drawing/2014/main" id="{4146815D-282C-4AAE-B324-6A864D0E6296}"/>
              </a:ext>
            </a:extLst>
          </p:cNvPr>
          <p:cNvSpPr/>
          <p:nvPr/>
        </p:nvSpPr>
        <p:spPr>
          <a:xfrm>
            <a:off x="9777486" y="4732682"/>
            <a:ext cx="2160000" cy="853837"/>
          </a:xfrm>
          <a:prstGeom prst="rect">
            <a:avLst/>
          </a:prstGeom>
          <a:solidFill>
            <a:schemeClr val="bg1">
              <a:lumMod val="95000"/>
            </a:schemeClr>
          </a:solidFill>
          <a:ln w="952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44000" lvl="1" indent="-144000">
              <a:lnSpc>
                <a:spcPct val="90000"/>
              </a:lnSpc>
              <a:spcAft>
                <a:spcPts val="600"/>
              </a:spcAft>
              <a:buClr>
                <a:srgbClr val="376092"/>
              </a:buClr>
              <a:buFont typeface="Wingdings" panose="05000000000000000000" pitchFamily="2" charset="2"/>
              <a:buChar char="§"/>
              <a:defRPr/>
            </a:pPr>
            <a:r>
              <a:rPr lang="en-US" sz="900">
                <a:solidFill>
                  <a:prstClr val="black">
                    <a:lumMod val="85000"/>
                    <a:lumOff val="15000"/>
                  </a:prstClr>
                </a:solidFill>
                <a:latin typeface="Calibri" panose="020F0502020204030204"/>
              </a:rPr>
              <a:t>Tests d’installation complete d’une livraison</a:t>
            </a:r>
          </a:p>
          <a:p>
            <a:pPr marL="144000" marR="0" lvl="1" indent="-144000" algn="l" defTabSz="914400" rtl="0" eaLnBrk="1" fontAlgn="auto" latinLnBrk="0" hangingPunct="1">
              <a:lnSpc>
                <a:spcPct val="90000"/>
              </a:lnSpc>
              <a:spcBef>
                <a:spcPts val="0"/>
              </a:spcBef>
              <a:spcAft>
                <a:spcPts val="600"/>
              </a:spcAft>
              <a:buClr>
                <a:srgbClr val="376092"/>
              </a:buClr>
              <a:buSzTx/>
              <a:buFont typeface="Wingdings" panose="05000000000000000000" pitchFamily="2" charset="2"/>
              <a:buChar char="§"/>
              <a:tabLst/>
              <a:defRPr/>
            </a:pPr>
            <a:r>
              <a:rPr kumimoji="0" lang="en-US" sz="900" b="0" i="0" u="none" strike="noStrike" kern="1200" cap="none" spc="0" normalizeH="0" baseline="0" noProof="0">
                <a:ln>
                  <a:noFill/>
                </a:ln>
                <a:solidFill>
                  <a:prstClr val="black">
                    <a:lumMod val="85000"/>
                    <a:lumOff val="15000"/>
                  </a:prstClr>
                </a:solidFill>
                <a:effectLst/>
                <a:uLnTx/>
                <a:uFillTx/>
                <a:latin typeface="Calibri" panose="020F0502020204030204"/>
                <a:ea typeface="+mn-ea"/>
                <a:cs typeface="+mn-cs"/>
              </a:rPr>
              <a:t>Tests de performance et de charge</a:t>
            </a:r>
          </a:p>
          <a:p>
            <a:pPr marL="144000" marR="0" lvl="1" indent="-144000" algn="l" defTabSz="914400" rtl="0" eaLnBrk="1" fontAlgn="auto" latinLnBrk="0" hangingPunct="1">
              <a:lnSpc>
                <a:spcPct val="90000"/>
              </a:lnSpc>
              <a:spcBef>
                <a:spcPts val="0"/>
              </a:spcBef>
              <a:spcAft>
                <a:spcPts val="600"/>
              </a:spcAft>
              <a:buClr>
                <a:srgbClr val="376092"/>
              </a:buClr>
              <a:buSzTx/>
              <a:buFont typeface="Wingdings" panose="05000000000000000000" pitchFamily="2" charset="2"/>
              <a:buChar char="§"/>
              <a:tabLst/>
              <a:defRPr/>
            </a:pPr>
            <a:r>
              <a:rPr lang="en-US" sz="900">
                <a:solidFill>
                  <a:prstClr val="black">
                    <a:lumMod val="85000"/>
                    <a:lumOff val="15000"/>
                  </a:prstClr>
                </a:solidFill>
                <a:latin typeface="Calibri" panose="020F0502020204030204"/>
              </a:rPr>
              <a:t>Test d’exploitabilité</a:t>
            </a:r>
            <a:endParaRPr kumimoji="0" lang="en-US" sz="900" b="0" i="0" u="none" strike="noStrike" kern="1200" cap="none" spc="0" normalizeH="0" baseline="0" noProof="0">
              <a:ln>
                <a:noFill/>
              </a:ln>
              <a:solidFill>
                <a:prstClr val="black">
                  <a:lumMod val="85000"/>
                  <a:lumOff val="15000"/>
                </a:prstClr>
              </a:solidFill>
              <a:effectLst/>
              <a:uLnTx/>
              <a:uFillTx/>
              <a:latin typeface="Calibri" panose="020F0502020204030204"/>
              <a:ea typeface="+mn-ea"/>
              <a:cs typeface="+mn-cs"/>
            </a:endParaRPr>
          </a:p>
        </p:txBody>
      </p:sp>
      <p:sp>
        <p:nvSpPr>
          <p:cNvPr id="69" name="Rectangle 68">
            <a:extLst>
              <a:ext uri="{FF2B5EF4-FFF2-40B4-BE49-F238E27FC236}">
                <a16:creationId xmlns:a16="http://schemas.microsoft.com/office/drawing/2014/main" id="{DBB2FBE0-7AFE-4544-9BE0-94E9F82E249A}"/>
              </a:ext>
            </a:extLst>
          </p:cNvPr>
          <p:cNvSpPr/>
          <p:nvPr/>
        </p:nvSpPr>
        <p:spPr>
          <a:xfrm>
            <a:off x="10000359" y="4545173"/>
            <a:ext cx="1609606" cy="18750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376092"/>
                </a:solidFill>
                <a:effectLst/>
                <a:uLnTx/>
                <a:uFillTx/>
                <a:latin typeface="Calibri Light" panose="020F0302020204030204"/>
                <a:ea typeface="+mn-ea"/>
                <a:cs typeface="+mn-cs"/>
              </a:rPr>
              <a:t>TESTS TECHNIQUES</a:t>
            </a:r>
          </a:p>
        </p:txBody>
      </p:sp>
      <p:sp>
        <p:nvSpPr>
          <p:cNvPr id="72" name="Rectangle : coins arrondis 66">
            <a:extLst>
              <a:ext uri="{FF2B5EF4-FFF2-40B4-BE49-F238E27FC236}">
                <a16:creationId xmlns:a16="http://schemas.microsoft.com/office/drawing/2014/main" id="{8D721AAF-7D1A-461C-BFE3-921A98BFB3D5}"/>
              </a:ext>
            </a:extLst>
          </p:cNvPr>
          <p:cNvSpPr/>
          <p:nvPr/>
        </p:nvSpPr>
        <p:spPr>
          <a:xfrm>
            <a:off x="9957486" y="5501958"/>
            <a:ext cx="1800000" cy="193388"/>
          </a:xfrm>
          <a:prstGeom prst="roundRect">
            <a:avLst/>
          </a:pr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20000"/>
              </a:spcBef>
              <a:spcAft>
                <a:spcPts val="0"/>
              </a:spcAft>
              <a:buClr>
                <a:srgbClr val="1F497D"/>
              </a:buClr>
              <a:buSzTx/>
              <a:buFontTx/>
              <a:buNone/>
              <a:tabLst/>
              <a:defRPr/>
            </a:pPr>
            <a:r>
              <a:rPr lang="en-US" sz="1200" b="1" i="1">
                <a:solidFill>
                  <a:prstClr val="white"/>
                </a:solidFill>
                <a:latin typeface="Calibri" panose="020F0502020204030204"/>
              </a:rPr>
              <a:t>DOIT</a:t>
            </a:r>
            <a:r>
              <a:rPr kumimoji="0" lang="en-US" sz="900" b="1" i="1" u="none" strike="noStrike" kern="1200" cap="none" spc="0" normalizeH="0" baseline="0" noProof="0">
                <a:ln>
                  <a:noFill/>
                </a:ln>
                <a:solidFill>
                  <a:prstClr val="white"/>
                </a:solidFill>
                <a:effectLst/>
                <a:uLnTx/>
                <a:uFillTx/>
                <a:latin typeface="Calibri" panose="020F0502020204030204"/>
                <a:ea typeface="+mn-ea"/>
                <a:cs typeface="+mn-cs"/>
              </a:rPr>
              <a:t> </a:t>
            </a:r>
          </a:p>
        </p:txBody>
      </p:sp>
      <p:sp>
        <p:nvSpPr>
          <p:cNvPr id="75" name="Rectangle 74">
            <a:extLst>
              <a:ext uri="{FF2B5EF4-FFF2-40B4-BE49-F238E27FC236}">
                <a16:creationId xmlns:a16="http://schemas.microsoft.com/office/drawing/2014/main" id="{9968D5C1-FC39-40DC-B19C-D4D6B885046D}"/>
              </a:ext>
            </a:extLst>
          </p:cNvPr>
          <p:cNvSpPr/>
          <p:nvPr/>
        </p:nvSpPr>
        <p:spPr>
          <a:xfrm>
            <a:off x="7496638" y="2717265"/>
            <a:ext cx="1940130" cy="14996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376092"/>
                </a:solidFill>
                <a:effectLst/>
                <a:uLnTx/>
                <a:uFillTx/>
                <a:latin typeface="Calibri Light" panose="020F0302020204030204"/>
                <a:ea typeface="+mn-ea"/>
                <a:cs typeface="+mn-cs"/>
              </a:rPr>
              <a:t>RECETTE SUR </a:t>
            </a:r>
            <a:r>
              <a:rPr lang="en-US" sz="1200" b="1">
                <a:solidFill>
                  <a:srgbClr val="376092"/>
                </a:solidFill>
                <a:latin typeface="Calibri Light" panose="020F0302020204030204"/>
              </a:rPr>
              <a:t>LIVRAISON S</a:t>
            </a:r>
            <a:r>
              <a:rPr kumimoji="0" lang="en-US" sz="1200" b="1" i="0" u="none" strike="noStrike" kern="1200" cap="none" spc="0" normalizeH="0" baseline="0" noProof="0">
                <a:ln>
                  <a:noFill/>
                </a:ln>
                <a:solidFill>
                  <a:srgbClr val="376092"/>
                </a:solidFill>
                <a:effectLst/>
                <a:uLnTx/>
                <a:uFillTx/>
                <a:latin typeface="Calibri Light" panose="020F0302020204030204"/>
                <a:ea typeface="+mn-ea"/>
                <a:cs typeface="+mn-cs"/>
              </a:rPr>
              <a:t>I </a:t>
            </a:r>
          </a:p>
        </p:txBody>
      </p:sp>
      <p:sp>
        <p:nvSpPr>
          <p:cNvPr id="77" name="Rectangle 76">
            <a:extLst>
              <a:ext uri="{FF2B5EF4-FFF2-40B4-BE49-F238E27FC236}">
                <a16:creationId xmlns:a16="http://schemas.microsoft.com/office/drawing/2014/main" id="{CF968021-4BF0-4DC9-AB56-784CC8A70A31}"/>
              </a:ext>
            </a:extLst>
          </p:cNvPr>
          <p:cNvSpPr/>
          <p:nvPr/>
        </p:nvSpPr>
        <p:spPr>
          <a:xfrm>
            <a:off x="9777486" y="5915997"/>
            <a:ext cx="2160000" cy="343456"/>
          </a:xfrm>
          <a:prstGeom prst="rect">
            <a:avLst/>
          </a:prstGeom>
          <a:solidFill>
            <a:schemeClr val="bg1">
              <a:lumMod val="95000"/>
            </a:schemeClr>
          </a:solidFill>
          <a:ln w="952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44000" lvl="1" indent="-144000">
              <a:lnSpc>
                <a:spcPct val="90000"/>
              </a:lnSpc>
              <a:spcAft>
                <a:spcPts val="600"/>
              </a:spcAft>
              <a:buClr>
                <a:srgbClr val="376092"/>
              </a:buClr>
              <a:buFont typeface="Wingdings" panose="05000000000000000000" pitchFamily="2" charset="2"/>
              <a:buChar char="§"/>
              <a:defRPr/>
            </a:pPr>
            <a:r>
              <a:rPr lang="en-US" sz="900">
                <a:solidFill>
                  <a:prstClr val="black">
                    <a:lumMod val="85000"/>
                    <a:lumOff val="15000"/>
                  </a:prstClr>
                </a:solidFill>
              </a:rPr>
              <a:t>Tests de Sécurité</a:t>
            </a:r>
          </a:p>
        </p:txBody>
      </p:sp>
      <p:sp>
        <p:nvSpPr>
          <p:cNvPr id="73" name="Rectangle : coins arrondis 66">
            <a:extLst>
              <a:ext uri="{FF2B5EF4-FFF2-40B4-BE49-F238E27FC236}">
                <a16:creationId xmlns:a16="http://schemas.microsoft.com/office/drawing/2014/main" id="{E66A94EF-DA8D-4FA6-AB47-6291B2577168}"/>
              </a:ext>
            </a:extLst>
          </p:cNvPr>
          <p:cNvSpPr/>
          <p:nvPr/>
        </p:nvSpPr>
        <p:spPr>
          <a:xfrm>
            <a:off x="9959063" y="6133807"/>
            <a:ext cx="1800000" cy="234000"/>
          </a:xfrm>
          <a:prstGeom prst="roundRect">
            <a:avLst/>
          </a:pr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20000"/>
              </a:spcBef>
              <a:spcAft>
                <a:spcPts val="0"/>
              </a:spcAft>
              <a:buClr>
                <a:srgbClr val="1F497D"/>
              </a:buClr>
              <a:buSzTx/>
              <a:buFontTx/>
              <a:buNone/>
              <a:tabLst/>
              <a:defRPr/>
            </a:pPr>
            <a:r>
              <a:rPr kumimoji="0" lang="en-US" sz="1200" b="1" i="1" u="none" strike="noStrike" kern="1200" cap="none" spc="0" normalizeH="0" baseline="0" noProof="0">
                <a:ln>
                  <a:noFill/>
                </a:ln>
                <a:solidFill>
                  <a:prstClr val="white"/>
                </a:solidFill>
                <a:effectLst/>
                <a:uLnTx/>
                <a:uFillTx/>
                <a:latin typeface="Calibri" panose="020F0502020204030204"/>
                <a:ea typeface="+mn-ea"/>
                <a:cs typeface="+mn-cs"/>
              </a:rPr>
              <a:t>MCIS </a:t>
            </a:r>
          </a:p>
        </p:txBody>
      </p:sp>
      <p:sp>
        <p:nvSpPr>
          <p:cNvPr id="79" name="Rectangle : coins arrondis 66">
            <a:extLst>
              <a:ext uri="{FF2B5EF4-FFF2-40B4-BE49-F238E27FC236}">
                <a16:creationId xmlns:a16="http://schemas.microsoft.com/office/drawing/2014/main" id="{E573D52A-E507-42FA-9BB0-D9B8F3D1F0E9}"/>
              </a:ext>
            </a:extLst>
          </p:cNvPr>
          <p:cNvSpPr/>
          <p:nvPr/>
        </p:nvSpPr>
        <p:spPr>
          <a:xfrm>
            <a:off x="5296733" y="6481040"/>
            <a:ext cx="1800000" cy="234989"/>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20000"/>
              </a:spcBef>
              <a:buClr>
                <a:srgbClr val="1F497D"/>
              </a:buClr>
            </a:pPr>
            <a:r>
              <a:rPr lang="en-US" sz="1200" b="1" i="1">
                <a:solidFill>
                  <a:prstClr val="white"/>
                </a:solidFill>
                <a:latin typeface="Calibri" panose="020F0502020204030204"/>
              </a:rPr>
              <a:t>DQT </a:t>
            </a:r>
          </a:p>
        </p:txBody>
      </p:sp>
      <p:sp>
        <p:nvSpPr>
          <p:cNvPr id="64" name="Rectangle 63">
            <a:extLst>
              <a:ext uri="{FF2B5EF4-FFF2-40B4-BE49-F238E27FC236}">
                <a16:creationId xmlns:a16="http://schemas.microsoft.com/office/drawing/2014/main" id="{6B98A49B-50F0-42CA-AD45-F307185594A7}"/>
              </a:ext>
            </a:extLst>
          </p:cNvPr>
          <p:cNvSpPr/>
          <p:nvPr/>
        </p:nvSpPr>
        <p:spPr>
          <a:xfrm>
            <a:off x="9786884" y="2910909"/>
            <a:ext cx="2160000" cy="1471813"/>
          </a:xfrm>
          <a:prstGeom prst="rect">
            <a:avLst/>
          </a:prstGeom>
          <a:solidFill>
            <a:schemeClr val="bg1">
              <a:lumMod val="95000"/>
            </a:schemeClr>
          </a:solidFill>
          <a:ln w="952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44000" lvl="1" indent="-144000">
              <a:lnSpc>
                <a:spcPct val="90000"/>
              </a:lnSpc>
              <a:spcAft>
                <a:spcPts val="600"/>
              </a:spcAft>
              <a:buClr>
                <a:srgbClr val="376092"/>
              </a:buClr>
              <a:buFont typeface="Wingdings" panose="05000000000000000000" pitchFamily="2" charset="2"/>
              <a:buChar char="§"/>
              <a:defRPr/>
            </a:pPr>
            <a:endParaRPr lang="en-US" sz="900">
              <a:solidFill>
                <a:prstClr val="black">
                  <a:lumMod val="85000"/>
                  <a:lumOff val="15000"/>
                </a:prstClr>
              </a:solidFill>
            </a:endParaRPr>
          </a:p>
          <a:p>
            <a:pPr marL="144000" lvl="1" indent="-144000">
              <a:lnSpc>
                <a:spcPct val="90000"/>
              </a:lnSpc>
              <a:spcAft>
                <a:spcPts val="600"/>
              </a:spcAft>
              <a:buClr>
                <a:srgbClr val="376092"/>
              </a:buClr>
              <a:buFont typeface="Wingdings" panose="05000000000000000000" pitchFamily="2" charset="2"/>
              <a:buChar char="§"/>
              <a:defRPr/>
            </a:pPr>
            <a:r>
              <a:rPr lang="en-US" sz="900">
                <a:solidFill>
                  <a:prstClr val="black">
                    <a:lumMod val="85000"/>
                    <a:lumOff val="15000"/>
                  </a:prstClr>
                </a:solidFill>
              </a:rPr>
              <a:t>Tests métiers </a:t>
            </a:r>
            <a:r>
              <a:rPr lang="en-US" sz="900" err="1">
                <a:solidFill>
                  <a:prstClr val="black">
                    <a:lumMod val="85000"/>
                    <a:lumOff val="15000"/>
                  </a:prstClr>
                </a:solidFill>
              </a:rPr>
              <a:t>fondamentaux</a:t>
            </a:r>
            <a:r>
              <a:rPr lang="en-US" sz="900">
                <a:solidFill>
                  <a:prstClr val="black">
                    <a:lumMod val="85000"/>
                    <a:lumOff val="15000"/>
                  </a:prstClr>
                </a:solidFill>
              </a:rPr>
              <a:t> </a:t>
            </a:r>
            <a:r>
              <a:rPr lang="en-US" sz="900" err="1">
                <a:solidFill>
                  <a:prstClr val="black">
                    <a:lumMod val="85000"/>
                    <a:lumOff val="15000"/>
                  </a:prstClr>
                </a:solidFill>
              </a:rPr>
              <a:t>adaptés</a:t>
            </a:r>
            <a:r>
              <a:rPr lang="en-US" sz="900">
                <a:solidFill>
                  <a:prstClr val="black">
                    <a:lumMod val="85000"/>
                    <a:lumOff val="15000"/>
                  </a:prstClr>
                </a:solidFill>
              </a:rPr>
              <a:t> au </a:t>
            </a:r>
            <a:r>
              <a:rPr lang="en-US" sz="900" err="1">
                <a:solidFill>
                  <a:prstClr val="black">
                    <a:lumMod val="85000"/>
                    <a:lumOff val="15000"/>
                  </a:prstClr>
                </a:solidFill>
              </a:rPr>
              <a:t>contenu</a:t>
            </a:r>
            <a:r>
              <a:rPr lang="en-US" sz="900">
                <a:solidFill>
                  <a:prstClr val="black">
                    <a:lumMod val="85000"/>
                    <a:lumOff val="15000"/>
                  </a:prstClr>
                </a:solidFill>
              </a:rPr>
              <a:t> de la livraison </a:t>
            </a:r>
          </a:p>
          <a:p>
            <a:pPr marL="144000" lvl="1" indent="-144000">
              <a:lnSpc>
                <a:spcPct val="90000"/>
              </a:lnSpc>
              <a:spcAft>
                <a:spcPts val="600"/>
              </a:spcAft>
              <a:buClr>
                <a:srgbClr val="376092"/>
              </a:buClr>
              <a:buFont typeface="Wingdings" panose="05000000000000000000" pitchFamily="2" charset="2"/>
              <a:buChar char="§"/>
              <a:defRPr/>
            </a:pPr>
            <a:r>
              <a:rPr kumimoji="0" lang="en-US" sz="900" b="0" i="0" u="none" strike="noStrike" kern="1200" cap="none" spc="0" normalizeH="0" baseline="0" noProof="0">
                <a:ln>
                  <a:noFill/>
                </a:ln>
                <a:solidFill>
                  <a:prstClr val="black">
                    <a:lumMod val="85000"/>
                    <a:lumOff val="15000"/>
                  </a:prstClr>
                </a:solidFill>
                <a:effectLst/>
                <a:uLnTx/>
                <a:uFillTx/>
                <a:latin typeface="Calibri" panose="020F0502020204030204"/>
                <a:ea typeface="+mn-ea"/>
                <a:cs typeface="+mn-cs"/>
              </a:rPr>
              <a:t>Test de non regression sur </a:t>
            </a:r>
            <a:r>
              <a:rPr lang="en-US" sz="900">
                <a:solidFill>
                  <a:prstClr val="black">
                    <a:lumMod val="85000"/>
                    <a:lumOff val="15000"/>
                  </a:prstClr>
                </a:solidFill>
              </a:rPr>
              <a:t>un échantillon représentatif de fonctionnalités métiers</a:t>
            </a:r>
          </a:p>
          <a:p>
            <a:pPr marL="144000" lvl="1" indent="-144000">
              <a:lnSpc>
                <a:spcPct val="90000"/>
              </a:lnSpc>
              <a:spcAft>
                <a:spcPts val="600"/>
              </a:spcAft>
              <a:buClr>
                <a:srgbClr val="376092"/>
              </a:buClr>
              <a:buFont typeface="Wingdings" panose="05000000000000000000" pitchFamily="2" charset="2"/>
              <a:buChar char="§"/>
              <a:defRPr/>
            </a:pPr>
            <a:endParaRPr lang="en-US" sz="900">
              <a:solidFill>
                <a:prstClr val="black">
                  <a:lumMod val="85000"/>
                  <a:lumOff val="15000"/>
                </a:prstClr>
              </a:solidFill>
            </a:endParaRPr>
          </a:p>
        </p:txBody>
      </p:sp>
      <p:sp>
        <p:nvSpPr>
          <p:cNvPr id="68" name="Rectangle 67">
            <a:extLst>
              <a:ext uri="{FF2B5EF4-FFF2-40B4-BE49-F238E27FC236}">
                <a16:creationId xmlns:a16="http://schemas.microsoft.com/office/drawing/2014/main" id="{8391EB21-5B48-4BEF-AAA3-2D6D64D9BA8E}"/>
              </a:ext>
            </a:extLst>
          </p:cNvPr>
          <p:cNvSpPr/>
          <p:nvPr/>
        </p:nvSpPr>
        <p:spPr>
          <a:xfrm>
            <a:off x="9836674" y="2560949"/>
            <a:ext cx="2142386" cy="32416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376092"/>
                </a:solidFill>
                <a:effectLst/>
                <a:uLnTx/>
                <a:uFillTx/>
                <a:latin typeface="Calibri Light" panose="020F0302020204030204"/>
                <a:ea typeface="+mn-ea"/>
                <a:cs typeface="+mn-cs"/>
              </a:rPr>
              <a:t>TESTS </a:t>
            </a:r>
            <a:r>
              <a:rPr lang="en-US" sz="1200" b="1">
                <a:solidFill>
                  <a:srgbClr val="376092"/>
                </a:solidFill>
                <a:latin typeface="Calibri Light" panose="020F0302020204030204"/>
              </a:rPr>
              <a:t>PREPRODUCTION METIER SUR LIVRAISON SI</a:t>
            </a:r>
            <a:endParaRPr kumimoji="0" lang="en-US" sz="1200" b="1" i="0" u="none" strike="noStrike" kern="1200" cap="none" spc="0" normalizeH="0" baseline="0" noProof="0">
              <a:ln>
                <a:noFill/>
              </a:ln>
              <a:solidFill>
                <a:srgbClr val="376092"/>
              </a:solidFill>
              <a:effectLst/>
              <a:uLnTx/>
              <a:uFillTx/>
              <a:latin typeface="Calibri Light" panose="020F0302020204030204"/>
              <a:ea typeface="+mn-ea"/>
              <a:cs typeface="+mn-cs"/>
            </a:endParaRPr>
          </a:p>
        </p:txBody>
      </p:sp>
      <p:sp>
        <p:nvSpPr>
          <p:cNvPr id="70" name="Rectangle : coins arrondis 66">
            <a:extLst>
              <a:ext uri="{FF2B5EF4-FFF2-40B4-BE49-F238E27FC236}">
                <a16:creationId xmlns:a16="http://schemas.microsoft.com/office/drawing/2014/main" id="{F5096629-0604-4141-9620-98DDB2A3961D}"/>
              </a:ext>
            </a:extLst>
          </p:cNvPr>
          <p:cNvSpPr/>
          <p:nvPr/>
        </p:nvSpPr>
        <p:spPr>
          <a:xfrm>
            <a:off x="9966884" y="4251283"/>
            <a:ext cx="1800000" cy="216000"/>
          </a:xfrm>
          <a:prstGeom prst="roundRect">
            <a:avLst/>
          </a:pr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20000"/>
              </a:spcBef>
              <a:spcAft>
                <a:spcPts val="0"/>
              </a:spcAft>
              <a:buClr>
                <a:srgbClr val="1F497D"/>
              </a:buClr>
              <a:buSzTx/>
              <a:buFontTx/>
              <a:buNone/>
              <a:tabLst/>
              <a:defRPr/>
            </a:pPr>
            <a:r>
              <a:rPr lang="en-US" sz="1200" b="1" i="1">
                <a:solidFill>
                  <a:prstClr val="white"/>
                </a:solidFill>
                <a:latin typeface="Calibri" panose="020F0502020204030204"/>
              </a:rPr>
              <a:t>SNGR</a:t>
            </a:r>
            <a:r>
              <a:rPr kumimoji="0" lang="en-US" sz="900" b="1" i="1" u="none" strike="noStrike" kern="1200" cap="none" spc="0" normalizeH="0" baseline="0" noProof="0">
                <a:ln>
                  <a:noFill/>
                </a:ln>
                <a:solidFill>
                  <a:prstClr val="white"/>
                </a:solidFill>
                <a:effectLst/>
                <a:uLnTx/>
                <a:uFillTx/>
                <a:latin typeface="Calibri" panose="020F0502020204030204"/>
                <a:ea typeface="+mn-ea"/>
                <a:cs typeface="+mn-cs"/>
              </a:rPr>
              <a:t> </a:t>
            </a:r>
          </a:p>
        </p:txBody>
      </p:sp>
      <p:pic>
        <p:nvPicPr>
          <p:cNvPr id="6" name="Image 5">
            <a:extLst>
              <a:ext uri="{FF2B5EF4-FFF2-40B4-BE49-F238E27FC236}">
                <a16:creationId xmlns:a16="http://schemas.microsoft.com/office/drawing/2014/main" id="{2ACD8A28-4E7C-4E54-946A-9403E689A4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6202" y="1810894"/>
            <a:ext cx="831960" cy="790592"/>
          </a:xfrm>
          <a:prstGeom prst="rect">
            <a:avLst/>
          </a:prstGeom>
        </p:spPr>
      </p:pic>
      <p:pic>
        <p:nvPicPr>
          <p:cNvPr id="8" name="Image 7">
            <a:extLst>
              <a:ext uri="{FF2B5EF4-FFF2-40B4-BE49-F238E27FC236}">
                <a16:creationId xmlns:a16="http://schemas.microsoft.com/office/drawing/2014/main" id="{582B1713-F53E-4EFA-ABD2-E4310F6F0D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7340" y="1849208"/>
            <a:ext cx="831960" cy="836826"/>
          </a:xfrm>
          <a:prstGeom prst="rect">
            <a:avLst/>
          </a:prstGeom>
        </p:spPr>
      </p:pic>
      <p:sp>
        <p:nvSpPr>
          <p:cNvPr id="74" name="Espace réservé du numéro de diapositive 3">
            <a:extLst>
              <a:ext uri="{FF2B5EF4-FFF2-40B4-BE49-F238E27FC236}">
                <a16:creationId xmlns:a16="http://schemas.microsoft.com/office/drawing/2014/main" id="{46076343-9CCD-4A2A-BCB4-2487BB363DF0}"/>
              </a:ext>
            </a:extLst>
          </p:cNvPr>
          <p:cNvSpPr>
            <a:spLocks noGrp="1"/>
          </p:cNvSpPr>
          <p:nvPr>
            <p:ph type="sldNum" sz="quarter" idx="12"/>
          </p:nvPr>
        </p:nvSpPr>
        <p:spPr>
          <a:xfrm>
            <a:off x="11688013" y="6163182"/>
            <a:ext cx="422208"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D6E5A2-EC83-451F-A719-9AC1370DD5CF}"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pic>
        <p:nvPicPr>
          <p:cNvPr id="9" name="Image 8">
            <a:extLst>
              <a:ext uri="{FF2B5EF4-FFF2-40B4-BE49-F238E27FC236}">
                <a16:creationId xmlns:a16="http://schemas.microsoft.com/office/drawing/2014/main" id="{6AD55AC6-6941-442E-A4A9-1F15D98E3FF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12586" y="1812175"/>
            <a:ext cx="822797" cy="789311"/>
          </a:xfrm>
          <a:prstGeom prst="rect">
            <a:avLst/>
          </a:prstGeom>
        </p:spPr>
      </p:pic>
    </p:spTree>
    <p:extLst>
      <p:ext uri="{BB962C8B-B14F-4D97-AF65-F5344CB8AC3E}">
        <p14:creationId xmlns:p14="http://schemas.microsoft.com/office/powerpoint/2010/main" val="10032810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654B4F-9BC2-4C7F-80AD-8CDEF5904A9A}"/>
              </a:ext>
            </a:extLst>
          </p:cNvPr>
          <p:cNvSpPr>
            <a:spLocks noGrp="1"/>
          </p:cNvSpPr>
          <p:nvPr>
            <p:ph type="title"/>
          </p:nvPr>
        </p:nvSpPr>
        <p:spPr/>
        <p:txBody>
          <a:bodyPr/>
          <a:lstStyle/>
          <a:p>
            <a:r>
              <a:rPr lang="fr-FR"/>
              <a:t>LES Tests : Processus de gestion sous l’outil </a:t>
            </a:r>
            <a:r>
              <a:rPr lang="fr-FR">
                <a:sym typeface="Wingdings" panose="05000000000000000000" pitchFamily="2" charset="2"/>
              </a:rPr>
              <a:t>SQUASH TM</a:t>
            </a:r>
            <a:endParaRPr lang="fr-FR"/>
          </a:p>
        </p:txBody>
      </p:sp>
      <p:sp>
        <p:nvSpPr>
          <p:cNvPr id="3" name="Espace réservé du numéro de diapositive 2">
            <a:extLst>
              <a:ext uri="{FF2B5EF4-FFF2-40B4-BE49-F238E27FC236}">
                <a16:creationId xmlns:a16="http://schemas.microsoft.com/office/drawing/2014/main" id="{397EDCEB-C7B4-4B3E-9049-42A8F3EB7455}"/>
              </a:ext>
            </a:extLst>
          </p:cNvPr>
          <p:cNvSpPr>
            <a:spLocks noGrp="1"/>
          </p:cNvSpPr>
          <p:nvPr>
            <p:ph type="sldNum" sz="quarter" idx="12"/>
          </p:nvPr>
        </p:nvSpPr>
        <p:spPr/>
        <p:txBody>
          <a:bodyPr/>
          <a:lstStyle/>
          <a:p>
            <a:fld id="{33D6E5A2-EC83-451F-A719-9AC1370DD5CF}" type="slidenum">
              <a:rPr lang="fr-FR" smtClean="0"/>
              <a:pPr/>
              <a:t>31</a:t>
            </a:fld>
            <a:endParaRPr kumimoji="0" lang="fr-FR"/>
          </a:p>
        </p:txBody>
      </p:sp>
      <p:pic>
        <p:nvPicPr>
          <p:cNvPr id="4" name="Image 3">
            <a:extLst>
              <a:ext uri="{FF2B5EF4-FFF2-40B4-BE49-F238E27FC236}">
                <a16:creationId xmlns:a16="http://schemas.microsoft.com/office/drawing/2014/main" id="{7921AF07-32D3-4AA9-95FF-901338ED27C6}"/>
              </a:ext>
            </a:extLst>
          </p:cNvPr>
          <p:cNvPicPr>
            <a:picLocks noChangeAspect="1"/>
          </p:cNvPicPr>
          <p:nvPr/>
        </p:nvPicPr>
        <p:blipFill>
          <a:blip r:embed="rId2"/>
          <a:stretch>
            <a:fillRect/>
          </a:stretch>
        </p:blipFill>
        <p:spPr>
          <a:xfrm>
            <a:off x="683067" y="2629848"/>
            <a:ext cx="9220999" cy="3726503"/>
          </a:xfrm>
          <a:prstGeom prst="rect">
            <a:avLst/>
          </a:prstGeom>
        </p:spPr>
      </p:pic>
      <p:pic>
        <p:nvPicPr>
          <p:cNvPr id="5" name="Image 4">
            <a:extLst>
              <a:ext uri="{FF2B5EF4-FFF2-40B4-BE49-F238E27FC236}">
                <a16:creationId xmlns:a16="http://schemas.microsoft.com/office/drawing/2014/main" id="{F02E9CC1-1A82-42E9-BF56-28CCEC058A38}"/>
              </a:ext>
            </a:extLst>
          </p:cNvPr>
          <p:cNvPicPr>
            <a:picLocks noChangeAspect="1"/>
          </p:cNvPicPr>
          <p:nvPr/>
        </p:nvPicPr>
        <p:blipFill>
          <a:blip r:embed="rId3"/>
          <a:stretch>
            <a:fillRect/>
          </a:stretch>
        </p:blipFill>
        <p:spPr>
          <a:xfrm>
            <a:off x="823979" y="1006191"/>
            <a:ext cx="9495343" cy="1668925"/>
          </a:xfrm>
          <a:prstGeom prst="rect">
            <a:avLst/>
          </a:prstGeom>
        </p:spPr>
      </p:pic>
      <p:pic>
        <p:nvPicPr>
          <p:cNvPr id="7" name="Image 6">
            <a:extLst>
              <a:ext uri="{FF2B5EF4-FFF2-40B4-BE49-F238E27FC236}">
                <a16:creationId xmlns:a16="http://schemas.microsoft.com/office/drawing/2014/main" id="{6FDA67D1-E945-4CB4-B251-98FCDBC4A595}"/>
              </a:ext>
            </a:extLst>
          </p:cNvPr>
          <p:cNvPicPr>
            <a:picLocks noChangeAspect="1"/>
          </p:cNvPicPr>
          <p:nvPr/>
        </p:nvPicPr>
        <p:blipFill>
          <a:blip r:embed="rId4"/>
          <a:stretch>
            <a:fillRect/>
          </a:stretch>
        </p:blipFill>
        <p:spPr>
          <a:xfrm>
            <a:off x="6465021" y="2916602"/>
            <a:ext cx="2707128" cy="1099137"/>
          </a:xfrm>
          <a:prstGeom prst="rect">
            <a:avLst/>
          </a:prstGeom>
        </p:spPr>
      </p:pic>
    </p:spTree>
    <p:extLst>
      <p:ext uri="{BB962C8B-B14F-4D97-AF65-F5344CB8AC3E}">
        <p14:creationId xmlns:p14="http://schemas.microsoft.com/office/powerpoint/2010/main" val="28337767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EEB0B3-D23E-4C05-B471-2577393F0CE2}"/>
              </a:ext>
            </a:extLst>
          </p:cNvPr>
          <p:cNvSpPr>
            <a:spLocks noGrp="1"/>
          </p:cNvSpPr>
          <p:nvPr>
            <p:ph type="title"/>
          </p:nvPr>
        </p:nvSpPr>
        <p:spPr/>
        <p:txBody>
          <a:bodyPr/>
          <a:lstStyle/>
          <a:p>
            <a:r>
              <a:rPr lang="fr-FR"/>
              <a:t>La phase de Mise en œuvre</a:t>
            </a:r>
          </a:p>
        </p:txBody>
      </p:sp>
      <p:sp>
        <p:nvSpPr>
          <p:cNvPr id="3" name="Espace réservé du numéro de diapositive 2">
            <a:extLst>
              <a:ext uri="{FF2B5EF4-FFF2-40B4-BE49-F238E27FC236}">
                <a16:creationId xmlns:a16="http://schemas.microsoft.com/office/drawing/2014/main" id="{C2081D33-8B1C-43B7-B4C9-B8F975655BE3}"/>
              </a:ext>
            </a:extLst>
          </p:cNvPr>
          <p:cNvSpPr>
            <a:spLocks noGrp="1"/>
          </p:cNvSpPr>
          <p:nvPr>
            <p:ph type="sldNum" sz="quarter" idx="12"/>
          </p:nvPr>
        </p:nvSpPr>
        <p:spPr/>
        <p:txBody>
          <a:bodyPr/>
          <a:lstStyle/>
          <a:p>
            <a:fld id="{33D6E5A2-EC83-451F-A719-9AC1370DD5CF}" type="slidenum">
              <a:rPr lang="fr-FR" smtClean="0"/>
              <a:pPr/>
              <a:t>32</a:t>
            </a:fld>
            <a:endParaRPr kumimoji="0" lang="fr-FR"/>
          </a:p>
        </p:txBody>
      </p:sp>
      <p:sp>
        <p:nvSpPr>
          <p:cNvPr id="4" name="Pentagone 22">
            <a:extLst>
              <a:ext uri="{FF2B5EF4-FFF2-40B4-BE49-F238E27FC236}">
                <a16:creationId xmlns:a16="http://schemas.microsoft.com/office/drawing/2014/main" id="{890336BB-3425-494B-832D-F6466625CD88}"/>
              </a:ext>
            </a:extLst>
          </p:cNvPr>
          <p:cNvSpPr/>
          <p:nvPr/>
        </p:nvSpPr>
        <p:spPr>
          <a:xfrm>
            <a:off x="838456" y="1265052"/>
            <a:ext cx="10515088" cy="576263"/>
          </a:xfrm>
          <a:prstGeom prst="homePlate">
            <a:avLst/>
          </a:prstGeom>
          <a:solidFill>
            <a:srgbClr val="0061A3"/>
          </a:solidFill>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a:ln>
                  <a:noFill/>
                </a:ln>
                <a:solidFill>
                  <a:prstClr val="white"/>
                </a:solidFill>
                <a:effectLst/>
                <a:uLnTx/>
                <a:uFillTx/>
                <a:latin typeface="Calibri"/>
                <a:ea typeface="+mn-ea"/>
                <a:cs typeface="Calibri" panose="020F0502020204030204" pitchFamily="34" charset="0"/>
              </a:rPr>
              <a:t>Mise en œuvre</a:t>
            </a:r>
          </a:p>
        </p:txBody>
      </p:sp>
      <p:sp>
        <p:nvSpPr>
          <p:cNvPr id="5" name="Chevron 53">
            <a:extLst>
              <a:ext uri="{FF2B5EF4-FFF2-40B4-BE49-F238E27FC236}">
                <a16:creationId xmlns:a16="http://schemas.microsoft.com/office/drawing/2014/main" id="{95A9B161-742D-469E-A249-6689680EBE18}"/>
              </a:ext>
            </a:extLst>
          </p:cNvPr>
          <p:cNvSpPr/>
          <p:nvPr/>
        </p:nvSpPr>
        <p:spPr>
          <a:xfrm>
            <a:off x="8414724" y="1947953"/>
            <a:ext cx="2938819" cy="496889"/>
          </a:xfrm>
          <a:prstGeom prst="chevron">
            <a:avLst>
              <a:gd name="adj" fmla="val 23878"/>
            </a:avLst>
          </a:prstGeom>
          <a:solidFill>
            <a:srgbClr val="0061A3"/>
          </a:solidFill>
          <a:ln>
            <a:prstDash val="solid"/>
          </a:ln>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prstClr val="white"/>
                </a:solidFill>
                <a:effectLst/>
                <a:uLnTx/>
                <a:uFillTx/>
                <a:latin typeface="Calibri"/>
                <a:ea typeface="+mn-ea"/>
                <a:cs typeface="Calibri" panose="020F0502020204030204" pitchFamily="34" charset="0"/>
              </a:rPr>
              <a:t>Déploiement</a:t>
            </a:r>
          </a:p>
        </p:txBody>
      </p:sp>
      <p:sp>
        <p:nvSpPr>
          <p:cNvPr id="6" name="Pentagone 28">
            <a:extLst>
              <a:ext uri="{FF2B5EF4-FFF2-40B4-BE49-F238E27FC236}">
                <a16:creationId xmlns:a16="http://schemas.microsoft.com/office/drawing/2014/main" id="{ED434A4D-C402-42A3-AED7-3B9FDE0DC96C}"/>
              </a:ext>
            </a:extLst>
          </p:cNvPr>
          <p:cNvSpPr/>
          <p:nvPr/>
        </p:nvSpPr>
        <p:spPr>
          <a:xfrm>
            <a:off x="838456" y="1956194"/>
            <a:ext cx="4985295" cy="496889"/>
          </a:xfrm>
          <a:prstGeom prst="homePlate">
            <a:avLst>
              <a:gd name="adj" fmla="val 23878"/>
            </a:avLst>
          </a:prstGeom>
          <a:solidFill>
            <a:srgbClr val="0061A3"/>
          </a:solidFill>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prstClr val="white"/>
                </a:solidFill>
                <a:effectLst/>
                <a:uLnTx/>
                <a:uFillTx/>
                <a:latin typeface="Calibri"/>
                <a:ea typeface="+mn-ea"/>
                <a:cs typeface="Calibri" panose="020F0502020204030204" pitchFamily="34" charset="0"/>
              </a:rPr>
              <a:t>Recette</a:t>
            </a:r>
          </a:p>
        </p:txBody>
      </p:sp>
      <p:sp>
        <p:nvSpPr>
          <p:cNvPr id="7" name="Rectangle 6">
            <a:extLst>
              <a:ext uri="{FF2B5EF4-FFF2-40B4-BE49-F238E27FC236}">
                <a16:creationId xmlns:a16="http://schemas.microsoft.com/office/drawing/2014/main" id="{FF9A7F6B-B9D1-4A30-B49D-7070F5D13E79}"/>
              </a:ext>
            </a:extLst>
          </p:cNvPr>
          <p:cNvSpPr/>
          <p:nvPr/>
        </p:nvSpPr>
        <p:spPr>
          <a:xfrm>
            <a:off x="838456" y="2567962"/>
            <a:ext cx="4800533" cy="1728188"/>
          </a:xfrm>
          <a:prstGeom prst="rect">
            <a:avLst/>
          </a:prstGeom>
          <a:solidFill>
            <a:schemeClr val="bg2">
              <a:alpha val="41000"/>
            </a:schemeClr>
          </a:solidFill>
          <a:ln>
            <a:solidFill>
              <a:schemeClr val="tx1"/>
            </a:solidFill>
          </a:ln>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prstClr val="black"/>
                </a:solidFill>
                <a:effectLst/>
                <a:uLnTx/>
                <a:uFillTx/>
                <a:latin typeface="Calibri"/>
                <a:ea typeface="+mn-ea"/>
                <a:cs typeface="+mn-cs"/>
              </a:rPr>
              <a:t>Préparation de la recette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prstClr val="black"/>
                </a:solidFill>
                <a:effectLst/>
                <a:uLnTx/>
                <a:uFillTx/>
                <a:latin typeface="Calibri"/>
                <a:ea typeface="+mn-ea"/>
                <a:cs typeface="+mn-cs"/>
              </a:rPr>
              <a:t>• Préparation des tests du cahier de recette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prstClr val="black"/>
                </a:solidFill>
                <a:effectLst/>
                <a:uLnTx/>
                <a:uFillTx/>
                <a:latin typeface="Calibri"/>
                <a:ea typeface="+mn-ea"/>
                <a:cs typeface="+mn-cs"/>
              </a:rPr>
              <a:t>• Préparation des environnements de recette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prstClr val="black"/>
                </a:solidFill>
                <a:effectLst/>
                <a:uLnTx/>
                <a:uFillTx/>
                <a:latin typeface="Calibri"/>
                <a:ea typeface="+mn-ea"/>
                <a:cs typeface="+mn-cs"/>
              </a:rPr>
              <a:t>Exécution de la recette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prstClr val="black"/>
                </a:solidFill>
                <a:effectLst/>
                <a:uLnTx/>
                <a:uFillTx/>
                <a:latin typeface="Calibri"/>
                <a:ea typeface="+mn-ea"/>
                <a:cs typeface="+mn-cs"/>
              </a:rPr>
              <a:t>• Passage des tests de recette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prstClr val="black"/>
                </a:solidFill>
                <a:effectLst/>
                <a:uLnTx/>
                <a:uFillTx/>
                <a:latin typeface="Calibri"/>
                <a:ea typeface="+mn-ea"/>
                <a:cs typeface="+mn-cs"/>
              </a:rPr>
              <a:t>• Qualification, priorisation et correction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prstClr val="black"/>
                </a:solidFill>
                <a:effectLst/>
                <a:uLnTx/>
                <a:uFillTx/>
                <a:latin typeface="Calibri"/>
                <a:ea typeface="+mn-ea"/>
                <a:cs typeface="+mn-cs"/>
              </a:rPr>
              <a:t>des anomalies et résolutions des incidents</a:t>
            </a:r>
          </a:p>
        </p:txBody>
      </p:sp>
      <p:sp>
        <p:nvSpPr>
          <p:cNvPr id="8" name="Chevron 53">
            <a:extLst>
              <a:ext uri="{FF2B5EF4-FFF2-40B4-BE49-F238E27FC236}">
                <a16:creationId xmlns:a16="http://schemas.microsoft.com/office/drawing/2014/main" id="{8467FF7D-E839-4861-9F79-C63F6DEF4D88}"/>
              </a:ext>
            </a:extLst>
          </p:cNvPr>
          <p:cNvSpPr/>
          <p:nvPr/>
        </p:nvSpPr>
        <p:spPr>
          <a:xfrm>
            <a:off x="5744025" y="1947954"/>
            <a:ext cx="2761267" cy="496889"/>
          </a:xfrm>
          <a:prstGeom prst="chevron">
            <a:avLst>
              <a:gd name="adj" fmla="val 23878"/>
            </a:avLst>
          </a:prstGeom>
          <a:solidFill>
            <a:srgbClr val="0061A3"/>
          </a:solidFill>
          <a:ln>
            <a:prstDash val="solid"/>
          </a:ln>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prstClr val="white"/>
                </a:solidFill>
                <a:effectLst/>
                <a:uLnTx/>
                <a:uFillTx/>
                <a:latin typeface="Calibri"/>
                <a:ea typeface="+mn-ea"/>
                <a:cs typeface="Calibri" panose="020F0502020204030204" pitchFamily="34" charset="0"/>
              </a:rPr>
              <a:t>Préproduction</a:t>
            </a:r>
          </a:p>
        </p:txBody>
      </p:sp>
      <p:sp>
        <p:nvSpPr>
          <p:cNvPr id="9" name="Rectangle 8">
            <a:extLst>
              <a:ext uri="{FF2B5EF4-FFF2-40B4-BE49-F238E27FC236}">
                <a16:creationId xmlns:a16="http://schemas.microsoft.com/office/drawing/2014/main" id="{EA358C35-21EB-442D-9607-FCA74A61D9C4}"/>
              </a:ext>
            </a:extLst>
          </p:cNvPr>
          <p:cNvSpPr/>
          <p:nvPr/>
        </p:nvSpPr>
        <p:spPr>
          <a:xfrm>
            <a:off x="5823750" y="2568918"/>
            <a:ext cx="5459767" cy="1728188"/>
          </a:xfrm>
          <a:prstGeom prst="rect">
            <a:avLst/>
          </a:prstGeom>
          <a:solidFill>
            <a:schemeClr val="bg2">
              <a:alpha val="41000"/>
            </a:schemeClr>
          </a:solidFill>
          <a:ln>
            <a:solidFill>
              <a:schemeClr val="tx1"/>
            </a:solidFill>
          </a:ln>
        </p:spPr>
        <p:txBody>
          <a:bodyPr wrap="square">
            <a:noAutofit/>
          </a:bodyPr>
          <a:lstStyle/>
          <a:p>
            <a:pPr>
              <a:defRPr/>
            </a:pPr>
            <a:r>
              <a:rPr lang="fr-FR" sz="1400" b="1">
                <a:solidFill>
                  <a:prstClr val="black"/>
                </a:solidFill>
              </a:rPr>
              <a:t>Déploiement en préproduction</a:t>
            </a:r>
            <a:r>
              <a:rPr kumimoji="0" lang="fr-FR" sz="1400" b="0" i="0" u="none" strike="noStrike" kern="1200" cap="none" spc="0" normalizeH="0" baseline="0" noProof="0">
                <a:ln>
                  <a:noFill/>
                </a:ln>
                <a:solidFill>
                  <a:prstClr val="black"/>
                </a:solidFill>
                <a:effectLst/>
                <a:uLnTx/>
                <a:uFillTx/>
                <a:latin typeface="Calibri"/>
                <a:ea typeface="+mn-ea"/>
                <a:cs typeface="+mn-cs"/>
              </a:rPr>
              <a:t> </a:t>
            </a:r>
          </a:p>
          <a:p>
            <a:pPr lvl="0">
              <a:defRPr/>
            </a:pPr>
            <a:r>
              <a:rPr lang="fr-FR" sz="1400">
                <a:solidFill>
                  <a:prstClr val="black"/>
                </a:solidFill>
              </a:rPr>
              <a:t>•  Déploiement </a:t>
            </a:r>
            <a:r>
              <a:rPr kumimoji="0" lang="fr-FR" sz="1400" b="0" i="0" u="none" strike="noStrike" kern="1200" cap="none" spc="0" normalizeH="0" baseline="0" noProof="0">
                <a:ln>
                  <a:noFill/>
                </a:ln>
                <a:solidFill>
                  <a:prstClr val="black"/>
                </a:solidFill>
                <a:effectLst/>
                <a:uLnTx/>
                <a:uFillTx/>
                <a:latin typeface="Calibri"/>
                <a:ea typeface="+mn-ea"/>
                <a:cs typeface="+mn-cs"/>
              </a:rPr>
              <a:t>en préproduction pour tests des modalités d’installation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prstClr val="black"/>
                </a:solidFill>
                <a:effectLst/>
                <a:uLnTx/>
                <a:uFillTx/>
                <a:latin typeface="Calibri"/>
                <a:ea typeface="+mn-ea"/>
                <a:cs typeface="+mn-cs"/>
              </a:rPr>
              <a:t>• Tests métier en préproduction (optionnel)</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400">
              <a:solidFill>
                <a:prstClr val="black"/>
              </a:solidFill>
              <a:latin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prstClr val="black"/>
                </a:solidFill>
                <a:effectLst/>
                <a:uLnTx/>
                <a:uFillTx/>
                <a:latin typeface="Calibri"/>
                <a:ea typeface="+mn-ea"/>
                <a:cs typeface="+mn-cs"/>
              </a:rPr>
              <a:t>Déploiement en production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prstClr val="black"/>
                </a:solidFill>
                <a:effectLst/>
                <a:uLnTx/>
                <a:uFillTx/>
                <a:latin typeface="Calibri"/>
                <a:ea typeface="+mn-ea"/>
                <a:cs typeface="+mn-cs"/>
              </a:rPr>
              <a:t>• Mise en production (généralisation de la solution)</a:t>
            </a:r>
          </a:p>
          <a:p>
            <a:r>
              <a:rPr lang="fr-FR" sz="1400">
                <a:solidFill>
                  <a:prstClr val="black"/>
                </a:solidFill>
              </a:rPr>
              <a:t>• Accompagnement au changement (métier et DSI)</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a:ln>
                <a:noFill/>
              </a:ln>
              <a:solidFill>
                <a:prstClr val="black"/>
              </a:solidFill>
              <a:effectLst/>
              <a:uLnTx/>
              <a:uFillTx/>
              <a:latin typeface="Calibri"/>
              <a:ea typeface="+mn-ea"/>
              <a:cs typeface="+mn-cs"/>
            </a:endParaRPr>
          </a:p>
        </p:txBody>
      </p:sp>
      <p:sp>
        <p:nvSpPr>
          <p:cNvPr id="10" name="Rectangle 9">
            <a:extLst>
              <a:ext uri="{FF2B5EF4-FFF2-40B4-BE49-F238E27FC236}">
                <a16:creationId xmlns:a16="http://schemas.microsoft.com/office/drawing/2014/main" id="{6B4B94F8-1442-42D8-8D64-676FE7B5D165}"/>
              </a:ext>
            </a:extLst>
          </p:cNvPr>
          <p:cNvSpPr/>
          <p:nvPr/>
        </p:nvSpPr>
        <p:spPr>
          <a:xfrm>
            <a:off x="3578747" y="4895557"/>
            <a:ext cx="1809983" cy="461665"/>
          </a:xfrm>
          <a:prstGeom prst="rect">
            <a:avLst/>
          </a:prstGeom>
        </p:spPr>
        <p:txBody>
          <a:bodyPr wrap="none">
            <a:spAutoFit/>
          </a:bodyPr>
          <a:lstStyle/>
          <a:p>
            <a:pPr algn="ctr"/>
            <a:r>
              <a:rPr lang="fr-FR" sz="1200">
                <a:solidFill>
                  <a:prstClr val="black"/>
                </a:solidFill>
                <a:latin typeface="Calibri"/>
              </a:rPr>
              <a:t>Décision de conformité </a:t>
            </a:r>
          </a:p>
          <a:p>
            <a:pPr algn="ctr"/>
            <a:r>
              <a:rPr lang="fr-FR" sz="1200">
                <a:solidFill>
                  <a:prstClr val="black"/>
                </a:solidFill>
                <a:latin typeface="Calibri"/>
              </a:rPr>
              <a:t>Cnil  et homologation RGS</a:t>
            </a:r>
          </a:p>
        </p:txBody>
      </p:sp>
      <p:sp>
        <p:nvSpPr>
          <p:cNvPr id="11" name="Rectangle 10">
            <a:extLst>
              <a:ext uri="{FF2B5EF4-FFF2-40B4-BE49-F238E27FC236}">
                <a16:creationId xmlns:a16="http://schemas.microsoft.com/office/drawing/2014/main" id="{3D494E4A-146F-4D9F-9ECE-A8DAEE70145B}"/>
              </a:ext>
            </a:extLst>
          </p:cNvPr>
          <p:cNvSpPr/>
          <p:nvPr/>
        </p:nvSpPr>
        <p:spPr>
          <a:xfrm>
            <a:off x="3578747" y="4476144"/>
            <a:ext cx="1752889" cy="276999"/>
          </a:xfrm>
          <a:prstGeom prst="rect">
            <a:avLst/>
          </a:prstGeom>
        </p:spPr>
        <p:txBody>
          <a:bodyPr wrap="square">
            <a:spAutoFit/>
          </a:bodyPr>
          <a:lstStyle/>
          <a:p>
            <a:pPr algn="ctr"/>
            <a:r>
              <a:rPr lang="fr-FR" sz="1200">
                <a:solidFill>
                  <a:prstClr val="black"/>
                </a:solidFill>
                <a:latin typeface="Calibri"/>
              </a:rPr>
              <a:t>Bilan et PV de recette</a:t>
            </a:r>
          </a:p>
        </p:txBody>
      </p:sp>
      <p:sp>
        <p:nvSpPr>
          <p:cNvPr id="12" name="Étoile : 5 branches 11">
            <a:extLst>
              <a:ext uri="{FF2B5EF4-FFF2-40B4-BE49-F238E27FC236}">
                <a16:creationId xmlns:a16="http://schemas.microsoft.com/office/drawing/2014/main" id="{5096A1D0-B51A-4F6D-9A6B-44A93BA4B81A}"/>
              </a:ext>
            </a:extLst>
          </p:cNvPr>
          <p:cNvSpPr/>
          <p:nvPr/>
        </p:nvSpPr>
        <p:spPr>
          <a:xfrm>
            <a:off x="5470192" y="4955920"/>
            <a:ext cx="216000" cy="216000"/>
          </a:xfrm>
          <a:prstGeom prst="star5">
            <a:avLst/>
          </a:prstGeom>
          <a:solidFill>
            <a:srgbClr val="0070C0"/>
          </a:solidFill>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13" name="Étoile : 5 branches 12">
            <a:extLst>
              <a:ext uri="{FF2B5EF4-FFF2-40B4-BE49-F238E27FC236}">
                <a16:creationId xmlns:a16="http://schemas.microsoft.com/office/drawing/2014/main" id="{0311A236-D242-4F61-B349-85AE8EFC6855}"/>
              </a:ext>
            </a:extLst>
          </p:cNvPr>
          <p:cNvSpPr/>
          <p:nvPr/>
        </p:nvSpPr>
        <p:spPr>
          <a:xfrm>
            <a:off x="5440743" y="4507023"/>
            <a:ext cx="216000" cy="216000"/>
          </a:xfrm>
          <a:prstGeom prst="star5">
            <a:avLst/>
          </a:prstGeom>
          <a:solidFill>
            <a:srgbClr val="0070C0"/>
          </a:solidFill>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14" name="Rectangle 13">
            <a:extLst>
              <a:ext uri="{FF2B5EF4-FFF2-40B4-BE49-F238E27FC236}">
                <a16:creationId xmlns:a16="http://schemas.microsoft.com/office/drawing/2014/main" id="{6C8875FA-7879-4B27-A0C7-E8B8D7CD8C1C}"/>
              </a:ext>
            </a:extLst>
          </p:cNvPr>
          <p:cNvSpPr/>
          <p:nvPr/>
        </p:nvSpPr>
        <p:spPr>
          <a:xfrm>
            <a:off x="9727260" y="4426532"/>
            <a:ext cx="1334981" cy="461665"/>
          </a:xfrm>
          <a:prstGeom prst="rect">
            <a:avLst/>
          </a:prstGeom>
        </p:spPr>
        <p:txBody>
          <a:bodyPr wrap="none">
            <a:spAutoFit/>
          </a:bodyPr>
          <a:lstStyle/>
          <a:p>
            <a:pPr algn="ctr"/>
            <a:r>
              <a:rPr lang="fr-FR" sz="1200">
                <a:solidFill>
                  <a:prstClr val="black"/>
                </a:solidFill>
                <a:latin typeface="Calibri"/>
              </a:rPr>
              <a:t>PV de vérification </a:t>
            </a:r>
          </a:p>
          <a:p>
            <a:pPr algn="ctr"/>
            <a:r>
              <a:rPr lang="fr-FR" sz="1200">
                <a:solidFill>
                  <a:prstClr val="black"/>
                </a:solidFill>
                <a:latin typeface="Calibri"/>
              </a:rPr>
              <a:t>du service régulier</a:t>
            </a:r>
          </a:p>
        </p:txBody>
      </p:sp>
      <p:sp>
        <p:nvSpPr>
          <p:cNvPr id="15" name="Étoile : 5 branches 14">
            <a:extLst>
              <a:ext uri="{FF2B5EF4-FFF2-40B4-BE49-F238E27FC236}">
                <a16:creationId xmlns:a16="http://schemas.microsoft.com/office/drawing/2014/main" id="{3C065133-E3FE-4DA8-92B4-919F0F578B30}"/>
              </a:ext>
            </a:extLst>
          </p:cNvPr>
          <p:cNvSpPr/>
          <p:nvPr/>
        </p:nvSpPr>
        <p:spPr>
          <a:xfrm>
            <a:off x="11062241" y="4485625"/>
            <a:ext cx="216000" cy="216000"/>
          </a:xfrm>
          <a:prstGeom prst="star5">
            <a:avLst/>
          </a:prstGeom>
          <a:solidFill>
            <a:srgbClr val="0070C0"/>
          </a:solidFill>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16" name="Rectangle 15">
            <a:extLst>
              <a:ext uri="{FF2B5EF4-FFF2-40B4-BE49-F238E27FC236}">
                <a16:creationId xmlns:a16="http://schemas.microsoft.com/office/drawing/2014/main" id="{F360E6A1-1B8A-44E1-85AC-91AF9FF05A15}"/>
              </a:ext>
            </a:extLst>
          </p:cNvPr>
          <p:cNvSpPr/>
          <p:nvPr/>
        </p:nvSpPr>
        <p:spPr>
          <a:xfrm>
            <a:off x="6922116" y="4470793"/>
            <a:ext cx="1271758" cy="461665"/>
          </a:xfrm>
          <a:prstGeom prst="rect">
            <a:avLst/>
          </a:prstGeom>
        </p:spPr>
        <p:txBody>
          <a:bodyPr wrap="square">
            <a:spAutoFit/>
          </a:bodyPr>
          <a:lstStyle/>
          <a:p>
            <a:pPr algn="ctr"/>
            <a:r>
              <a:rPr lang="fr-FR" sz="1200">
                <a:solidFill>
                  <a:srgbClr val="000000"/>
                </a:solidFill>
                <a:latin typeface="Calibri"/>
              </a:rPr>
              <a:t>Bilan et PV </a:t>
            </a:r>
          </a:p>
          <a:p>
            <a:pPr algn="ctr"/>
            <a:r>
              <a:rPr lang="fr-FR" sz="1200">
                <a:solidFill>
                  <a:srgbClr val="000000"/>
                </a:solidFill>
                <a:latin typeface="Calibri"/>
              </a:rPr>
              <a:t>de préproduction</a:t>
            </a:r>
          </a:p>
        </p:txBody>
      </p:sp>
      <p:sp>
        <p:nvSpPr>
          <p:cNvPr id="17" name="Étoile : 5 branches 16">
            <a:extLst>
              <a:ext uri="{FF2B5EF4-FFF2-40B4-BE49-F238E27FC236}">
                <a16:creationId xmlns:a16="http://schemas.microsoft.com/office/drawing/2014/main" id="{C964572D-5B0B-49B7-BADE-98A3D06013E8}"/>
              </a:ext>
            </a:extLst>
          </p:cNvPr>
          <p:cNvSpPr/>
          <p:nvPr/>
        </p:nvSpPr>
        <p:spPr>
          <a:xfrm>
            <a:off x="8316285" y="4490272"/>
            <a:ext cx="216000" cy="216000"/>
          </a:xfrm>
          <a:prstGeom prst="star5">
            <a:avLst/>
          </a:prstGeom>
          <a:solidFill>
            <a:srgbClr val="0070C0"/>
          </a:solidFill>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18" name="Étoile : 5 branches 17">
            <a:extLst>
              <a:ext uri="{FF2B5EF4-FFF2-40B4-BE49-F238E27FC236}">
                <a16:creationId xmlns:a16="http://schemas.microsoft.com/office/drawing/2014/main" id="{ABF811F3-2C13-4EAF-8DA1-F65B9DA321CD}"/>
              </a:ext>
            </a:extLst>
          </p:cNvPr>
          <p:cNvSpPr/>
          <p:nvPr/>
        </p:nvSpPr>
        <p:spPr>
          <a:xfrm>
            <a:off x="11062241" y="4968716"/>
            <a:ext cx="216000" cy="216000"/>
          </a:xfrm>
          <a:prstGeom prst="star5">
            <a:avLst/>
          </a:prstGeom>
          <a:solidFill>
            <a:srgbClr val="0070C0"/>
          </a:solidFill>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19" name="Rectangle 18">
            <a:extLst>
              <a:ext uri="{FF2B5EF4-FFF2-40B4-BE49-F238E27FC236}">
                <a16:creationId xmlns:a16="http://schemas.microsoft.com/office/drawing/2014/main" id="{A575B30A-8DC0-4765-8BD8-1C93EAC300AD}"/>
              </a:ext>
            </a:extLst>
          </p:cNvPr>
          <p:cNvSpPr/>
          <p:nvPr/>
        </p:nvSpPr>
        <p:spPr>
          <a:xfrm>
            <a:off x="9830685" y="5010037"/>
            <a:ext cx="1096646" cy="276999"/>
          </a:xfrm>
          <a:prstGeom prst="rect">
            <a:avLst/>
          </a:prstGeom>
        </p:spPr>
        <p:txBody>
          <a:bodyPr wrap="none">
            <a:spAutoFit/>
          </a:bodyPr>
          <a:lstStyle/>
          <a:p>
            <a:pPr algn="ctr"/>
            <a:r>
              <a:rPr lang="fr-FR" sz="1200">
                <a:solidFill>
                  <a:srgbClr val="000000"/>
                </a:solidFill>
                <a:latin typeface="Calibri"/>
              </a:rPr>
              <a:t>Bilan de projet</a:t>
            </a:r>
          </a:p>
        </p:txBody>
      </p:sp>
      <p:sp>
        <p:nvSpPr>
          <p:cNvPr id="21" name="Rectangle 20">
            <a:extLst>
              <a:ext uri="{FF2B5EF4-FFF2-40B4-BE49-F238E27FC236}">
                <a16:creationId xmlns:a16="http://schemas.microsoft.com/office/drawing/2014/main" id="{69AE8FC8-0253-485D-8005-77EDE54E165C}"/>
              </a:ext>
            </a:extLst>
          </p:cNvPr>
          <p:cNvSpPr/>
          <p:nvPr/>
        </p:nvSpPr>
        <p:spPr>
          <a:xfrm>
            <a:off x="7036149" y="5064949"/>
            <a:ext cx="1271758" cy="646331"/>
          </a:xfrm>
          <a:prstGeom prst="rect">
            <a:avLst/>
          </a:prstGeom>
        </p:spPr>
        <p:txBody>
          <a:bodyPr wrap="square">
            <a:spAutoFit/>
          </a:bodyPr>
          <a:lstStyle/>
          <a:p>
            <a:pPr algn="ctr"/>
            <a:r>
              <a:rPr lang="fr-FR" sz="1200">
                <a:solidFill>
                  <a:srgbClr val="000000"/>
                </a:solidFill>
                <a:latin typeface="Calibri"/>
              </a:rPr>
              <a:t>PV d’autorisation de mise en production AMP</a:t>
            </a:r>
          </a:p>
        </p:txBody>
      </p:sp>
      <p:sp>
        <p:nvSpPr>
          <p:cNvPr id="22" name="Étoile : 5 branches 21">
            <a:extLst>
              <a:ext uri="{FF2B5EF4-FFF2-40B4-BE49-F238E27FC236}">
                <a16:creationId xmlns:a16="http://schemas.microsoft.com/office/drawing/2014/main" id="{802D65A0-A4AD-4B3F-9148-BC65D28401A2}"/>
              </a:ext>
            </a:extLst>
          </p:cNvPr>
          <p:cNvSpPr/>
          <p:nvPr/>
        </p:nvSpPr>
        <p:spPr>
          <a:xfrm>
            <a:off x="8365030" y="5098592"/>
            <a:ext cx="216000" cy="216000"/>
          </a:xfrm>
          <a:prstGeom prst="star5">
            <a:avLst/>
          </a:prstGeom>
          <a:solidFill>
            <a:srgbClr val="0070C0"/>
          </a:solidFill>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23" name="Rectangle 22">
            <a:extLst>
              <a:ext uri="{FF2B5EF4-FFF2-40B4-BE49-F238E27FC236}">
                <a16:creationId xmlns:a16="http://schemas.microsoft.com/office/drawing/2014/main" id="{97A7896D-98E9-4E08-9B66-080BA24BF034}"/>
              </a:ext>
            </a:extLst>
          </p:cNvPr>
          <p:cNvSpPr/>
          <p:nvPr/>
        </p:nvSpPr>
        <p:spPr>
          <a:xfrm>
            <a:off x="3791744" y="5387343"/>
            <a:ext cx="1681313" cy="646331"/>
          </a:xfrm>
          <a:prstGeom prst="rect">
            <a:avLst/>
          </a:prstGeom>
        </p:spPr>
        <p:txBody>
          <a:bodyPr wrap="square">
            <a:spAutoFit/>
          </a:bodyPr>
          <a:lstStyle/>
          <a:p>
            <a:pPr algn="ctr"/>
            <a:r>
              <a:rPr lang="fr-FR" sz="1200">
                <a:solidFill>
                  <a:srgbClr val="000000"/>
                </a:solidFill>
                <a:latin typeface="Calibri"/>
              </a:rPr>
              <a:t>PV d’autorisation de mise en préproduction AMPP</a:t>
            </a:r>
          </a:p>
        </p:txBody>
      </p:sp>
      <p:sp>
        <p:nvSpPr>
          <p:cNvPr id="24" name="Étoile : 5 branches 23">
            <a:extLst>
              <a:ext uri="{FF2B5EF4-FFF2-40B4-BE49-F238E27FC236}">
                <a16:creationId xmlns:a16="http://schemas.microsoft.com/office/drawing/2014/main" id="{C3C1688A-2410-40CA-90B4-045F6B8B5FE5}"/>
              </a:ext>
            </a:extLst>
          </p:cNvPr>
          <p:cNvSpPr/>
          <p:nvPr/>
        </p:nvSpPr>
        <p:spPr>
          <a:xfrm>
            <a:off x="5490125" y="5495280"/>
            <a:ext cx="216000" cy="216000"/>
          </a:xfrm>
          <a:prstGeom prst="star5">
            <a:avLst/>
          </a:prstGeom>
          <a:solidFill>
            <a:srgbClr val="0070C0"/>
          </a:solidFill>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endParaRPr lang="fr-FR">
              <a:solidFill>
                <a:srgbClr val="F79646"/>
              </a:solidFill>
              <a:latin typeface="Calibri"/>
            </a:endParaRPr>
          </a:p>
        </p:txBody>
      </p:sp>
      <p:sp>
        <p:nvSpPr>
          <p:cNvPr id="28" name="Ellipse 27">
            <a:extLst>
              <a:ext uri="{FF2B5EF4-FFF2-40B4-BE49-F238E27FC236}">
                <a16:creationId xmlns:a16="http://schemas.microsoft.com/office/drawing/2014/main" id="{C3088FB1-8D4C-4EBF-9AD2-DBDC96DD7763}"/>
              </a:ext>
            </a:extLst>
          </p:cNvPr>
          <p:cNvSpPr/>
          <p:nvPr/>
        </p:nvSpPr>
        <p:spPr>
          <a:xfrm>
            <a:off x="254233" y="182765"/>
            <a:ext cx="584223" cy="515805"/>
          </a:xfrm>
          <a:prstGeom prst="ellipse">
            <a:avLst/>
          </a:prstGeom>
          <a:solidFill>
            <a:srgbClr val="0061A3"/>
          </a:solidFill>
          <a:ln w="12700" cap="flat" cmpd="sng" algn="ctr">
            <a:solidFill>
              <a:sysClr val="window" lastClr="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0" i="0" u="none" strike="noStrike" kern="0" cap="none" spc="0" normalizeH="0" baseline="0" noProof="0">
                <a:ln>
                  <a:noFill/>
                </a:ln>
                <a:solidFill>
                  <a:prstClr val="white"/>
                </a:solidFill>
                <a:effectLst/>
                <a:uLnTx/>
                <a:uFillTx/>
                <a:latin typeface="Calibri"/>
                <a:ea typeface="+mn-ea"/>
                <a:cs typeface="Calibri" panose="020F0502020204030204" pitchFamily="34" charset="0"/>
              </a:rPr>
              <a:t>3</a:t>
            </a:r>
            <a:endParaRPr kumimoji="0" lang="fr-FR" sz="4000" b="1" i="0" u="none" strike="noStrike" kern="0" cap="none" spc="0" normalizeH="0" baseline="0" noProof="0">
              <a:ln w="18000">
                <a:solidFill>
                  <a:srgbClr val="FF9900">
                    <a:satMod val="140000"/>
                  </a:srgbClr>
                </a:solidFill>
                <a:prstDash val="solid"/>
                <a:miter lim="800000"/>
              </a:ln>
              <a:solidFill>
                <a:prstClr val="white"/>
              </a:solidFill>
              <a:effectLst>
                <a:outerShdw blurRad="25500" dist="23000" dir="7020000" algn="tl">
                  <a:srgbClr val="000000">
                    <a:alpha val="50000"/>
                  </a:srgbClr>
                </a:outerShdw>
              </a:effectLst>
              <a:uLnTx/>
              <a:uFillTx/>
              <a:latin typeface="Calibri"/>
              <a:ea typeface="+mn-ea"/>
              <a:cs typeface="+mn-cs"/>
            </a:endParaRPr>
          </a:p>
        </p:txBody>
      </p:sp>
      <p:sp>
        <p:nvSpPr>
          <p:cNvPr id="29" name="Étoile à 5 branches 28">
            <a:extLst>
              <a:ext uri="{FF2B5EF4-FFF2-40B4-BE49-F238E27FC236}">
                <a16:creationId xmlns:a16="http://schemas.microsoft.com/office/drawing/2014/main" id="{856B159C-5E88-404A-AE2C-5AF6409CC9F0}"/>
              </a:ext>
            </a:extLst>
          </p:cNvPr>
          <p:cNvSpPr/>
          <p:nvPr/>
        </p:nvSpPr>
        <p:spPr>
          <a:xfrm>
            <a:off x="11062241" y="5366110"/>
            <a:ext cx="216000" cy="216000"/>
          </a:xfrm>
          <a:prstGeom prst="star5">
            <a:avLst/>
          </a:prstGeom>
          <a:solidFill>
            <a:schemeClr val="bg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30" name="Rectangle 29">
            <a:extLst>
              <a:ext uri="{FF2B5EF4-FFF2-40B4-BE49-F238E27FC236}">
                <a16:creationId xmlns:a16="http://schemas.microsoft.com/office/drawing/2014/main" id="{F1AE62D6-2CAD-4144-995F-F6EDF6C91D4E}"/>
              </a:ext>
            </a:extLst>
          </p:cNvPr>
          <p:cNvSpPr/>
          <p:nvPr/>
        </p:nvSpPr>
        <p:spPr>
          <a:xfrm>
            <a:off x="9649760" y="5802841"/>
            <a:ext cx="1458497" cy="461665"/>
          </a:xfrm>
          <a:prstGeom prst="rect">
            <a:avLst/>
          </a:prstGeom>
        </p:spPr>
        <p:txBody>
          <a:bodyPr wrap="square">
            <a:spAutoFit/>
          </a:bodyPr>
          <a:lstStyle/>
          <a:p>
            <a:pPr algn="ctr"/>
            <a:r>
              <a:rPr lang="fr-FR" sz="1200">
                <a:solidFill>
                  <a:prstClr val="black"/>
                </a:solidFill>
                <a:latin typeface="Calibri"/>
              </a:rPr>
              <a:t>Dossier de Sécurité complété </a:t>
            </a:r>
          </a:p>
        </p:txBody>
      </p:sp>
      <p:sp>
        <p:nvSpPr>
          <p:cNvPr id="32" name="Étoile à 5 branches 28">
            <a:extLst>
              <a:ext uri="{FF2B5EF4-FFF2-40B4-BE49-F238E27FC236}">
                <a16:creationId xmlns:a16="http://schemas.microsoft.com/office/drawing/2014/main" id="{5D0D4C79-7540-4BC0-BC7E-B42DA60BD61E}"/>
              </a:ext>
            </a:extLst>
          </p:cNvPr>
          <p:cNvSpPr/>
          <p:nvPr/>
        </p:nvSpPr>
        <p:spPr>
          <a:xfrm>
            <a:off x="11108257" y="5817673"/>
            <a:ext cx="216000" cy="216000"/>
          </a:xfrm>
          <a:prstGeom prst="star5">
            <a:avLst/>
          </a:prstGeom>
          <a:solidFill>
            <a:schemeClr val="bg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33" name="Rectangle 32">
            <a:extLst>
              <a:ext uri="{FF2B5EF4-FFF2-40B4-BE49-F238E27FC236}">
                <a16:creationId xmlns:a16="http://schemas.microsoft.com/office/drawing/2014/main" id="{C917E437-A3F5-4353-9B25-34DFC71E0D6F}"/>
              </a:ext>
            </a:extLst>
          </p:cNvPr>
          <p:cNvSpPr/>
          <p:nvPr/>
        </p:nvSpPr>
        <p:spPr>
          <a:xfrm>
            <a:off x="9675724" y="5400195"/>
            <a:ext cx="1335495" cy="276999"/>
          </a:xfrm>
          <a:prstGeom prst="rect">
            <a:avLst/>
          </a:prstGeom>
        </p:spPr>
        <p:txBody>
          <a:bodyPr wrap="none">
            <a:spAutoFit/>
          </a:bodyPr>
          <a:lstStyle/>
          <a:p>
            <a:pPr algn="ctr"/>
            <a:r>
              <a:rPr lang="fr-FR" sz="1200">
                <a:solidFill>
                  <a:srgbClr val="000000"/>
                </a:solidFill>
                <a:latin typeface="Calibri"/>
              </a:rPr>
              <a:t>Bilan de projet DSI</a:t>
            </a:r>
          </a:p>
        </p:txBody>
      </p:sp>
      <p:pic>
        <p:nvPicPr>
          <p:cNvPr id="43" name="Image 42">
            <a:extLst>
              <a:ext uri="{FF2B5EF4-FFF2-40B4-BE49-F238E27FC236}">
                <a16:creationId xmlns:a16="http://schemas.microsoft.com/office/drawing/2014/main" id="{FD96DD41-A6E6-4E45-95B3-14AE4B1D47F4}"/>
              </a:ext>
            </a:extLst>
          </p:cNvPr>
          <p:cNvPicPr>
            <a:picLocks noChangeAspect="1"/>
          </p:cNvPicPr>
          <p:nvPr/>
        </p:nvPicPr>
        <p:blipFill>
          <a:blip r:embed="rId2"/>
          <a:stretch>
            <a:fillRect/>
          </a:stretch>
        </p:blipFill>
        <p:spPr>
          <a:xfrm>
            <a:off x="4305208" y="181519"/>
            <a:ext cx="2167044" cy="574674"/>
          </a:xfrm>
          <a:prstGeom prst="rect">
            <a:avLst/>
          </a:prstGeom>
        </p:spPr>
      </p:pic>
      <p:pic>
        <p:nvPicPr>
          <p:cNvPr id="45" name="Image 44">
            <a:extLst>
              <a:ext uri="{FF2B5EF4-FFF2-40B4-BE49-F238E27FC236}">
                <a16:creationId xmlns:a16="http://schemas.microsoft.com/office/drawing/2014/main" id="{05448997-C74A-4797-B827-C4853DDEB004}"/>
              </a:ext>
            </a:extLst>
          </p:cNvPr>
          <p:cNvPicPr>
            <a:picLocks noChangeAspect="1"/>
          </p:cNvPicPr>
          <p:nvPr/>
        </p:nvPicPr>
        <p:blipFill>
          <a:blip r:embed="rId3"/>
          <a:stretch>
            <a:fillRect/>
          </a:stretch>
        </p:blipFill>
        <p:spPr>
          <a:xfrm>
            <a:off x="9953481" y="36113"/>
            <a:ext cx="1632015" cy="684267"/>
          </a:xfrm>
          <a:prstGeom prst="rect">
            <a:avLst/>
          </a:prstGeom>
        </p:spPr>
      </p:pic>
    </p:spTree>
    <p:extLst>
      <p:ext uri="{BB962C8B-B14F-4D97-AF65-F5344CB8AC3E}">
        <p14:creationId xmlns:p14="http://schemas.microsoft.com/office/powerpoint/2010/main" val="20332471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2EA2B9-AA08-4A7A-BECC-D1FE2E82638F}"/>
              </a:ext>
            </a:extLst>
          </p:cNvPr>
          <p:cNvSpPr>
            <a:spLocks noGrp="1"/>
          </p:cNvSpPr>
          <p:nvPr>
            <p:ph type="title"/>
          </p:nvPr>
        </p:nvSpPr>
        <p:spPr/>
        <p:txBody>
          <a:bodyPr/>
          <a:lstStyle/>
          <a:p>
            <a:r>
              <a:rPr lang="fr-FR"/>
              <a:t>LA MISE en œuvre opérationnelle des activités de recette par le SNGR</a:t>
            </a:r>
          </a:p>
        </p:txBody>
      </p:sp>
      <p:sp>
        <p:nvSpPr>
          <p:cNvPr id="3" name="Espace réservé du numéro de diapositive 2">
            <a:extLst>
              <a:ext uri="{FF2B5EF4-FFF2-40B4-BE49-F238E27FC236}">
                <a16:creationId xmlns:a16="http://schemas.microsoft.com/office/drawing/2014/main" id="{F8B2AB7E-A18A-485E-A2B4-96F445E79520}"/>
              </a:ext>
            </a:extLst>
          </p:cNvPr>
          <p:cNvSpPr>
            <a:spLocks noGrp="1"/>
          </p:cNvSpPr>
          <p:nvPr>
            <p:ph type="sldNum" sz="quarter" idx="12"/>
          </p:nvPr>
        </p:nvSpPr>
        <p:spPr/>
        <p:txBody>
          <a:bodyPr/>
          <a:lstStyle/>
          <a:p>
            <a:fld id="{33D6E5A2-EC83-451F-A719-9AC1370DD5CF}" type="slidenum">
              <a:rPr lang="fr-FR" smtClean="0"/>
              <a:pPr/>
              <a:t>33</a:t>
            </a:fld>
            <a:endParaRPr kumimoji="0" lang="fr-FR"/>
          </a:p>
        </p:txBody>
      </p:sp>
      <p:sp>
        <p:nvSpPr>
          <p:cNvPr id="4" name="Rectangle à coins arrondis 38">
            <a:extLst>
              <a:ext uri="{FF2B5EF4-FFF2-40B4-BE49-F238E27FC236}">
                <a16:creationId xmlns:a16="http://schemas.microsoft.com/office/drawing/2014/main" id="{EC4DE1E7-EBF8-4ECE-802E-665D88B16623}"/>
              </a:ext>
            </a:extLst>
          </p:cNvPr>
          <p:cNvSpPr/>
          <p:nvPr/>
        </p:nvSpPr>
        <p:spPr>
          <a:xfrm>
            <a:off x="2056448" y="1581151"/>
            <a:ext cx="1152525" cy="2097087"/>
          </a:xfrm>
          <a:prstGeom prst="roundRect">
            <a:avLst/>
          </a:prstGeom>
          <a:solidFill>
            <a:srgbClr val="99CCFF"/>
          </a:solidFill>
          <a:ln>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200">
              <a:solidFill>
                <a:schemeClr val="tx1"/>
              </a:solidFill>
            </a:endParaRPr>
          </a:p>
          <a:p>
            <a:pPr algn="ctr">
              <a:defRPr/>
            </a:pPr>
            <a:endParaRPr lang="fr-FR" sz="1200">
              <a:solidFill>
                <a:schemeClr val="tx1"/>
              </a:solidFill>
            </a:endParaRPr>
          </a:p>
          <a:p>
            <a:pPr algn="ctr">
              <a:defRPr/>
            </a:pPr>
            <a:endParaRPr lang="fr-FR" sz="1200">
              <a:solidFill>
                <a:schemeClr val="tx1"/>
              </a:solidFill>
            </a:endParaRPr>
          </a:p>
          <a:p>
            <a:pPr algn="ctr">
              <a:defRPr/>
            </a:pPr>
            <a:endParaRPr lang="fr-FR" sz="1200">
              <a:solidFill>
                <a:schemeClr val="tx1"/>
              </a:solidFill>
            </a:endParaRPr>
          </a:p>
          <a:p>
            <a:pPr algn="ctr">
              <a:defRPr/>
            </a:pPr>
            <a:endParaRPr lang="fr-FR" sz="1200">
              <a:solidFill>
                <a:schemeClr val="tx1"/>
              </a:solidFill>
            </a:endParaRPr>
          </a:p>
          <a:p>
            <a:pPr algn="ctr">
              <a:defRPr/>
            </a:pPr>
            <a:r>
              <a:rPr lang="fr-FR" sz="1200" b="1">
                <a:solidFill>
                  <a:schemeClr val="bg1"/>
                </a:solidFill>
              </a:rPr>
              <a:t>Définir une stratégie de recette le cas échéant</a:t>
            </a:r>
          </a:p>
        </p:txBody>
      </p:sp>
      <p:sp>
        <p:nvSpPr>
          <p:cNvPr id="5" name="Espace réservé de la date 3">
            <a:extLst>
              <a:ext uri="{FF2B5EF4-FFF2-40B4-BE49-F238E27FC236}">
                <a16:creationId xmlns:a16="http://schemas.microsoft.com/office/drawing/2014/main" id="{65469531-B799-478B-910E-E7C18FFEFAEC}"/>
              </a:ext>
            </a:extLst>
          </p:cNvPr>
          <p:cNvSpPr txBox="1">
            <a:spLocks/>
          </p:cNvSpPr>
          <p:nvPr/>
        </p:nvSpPr>
        <p:spPr bwMode="auto">
          <a:xfrm>
            <a:off x="8633460" y="5978526"/>
            <a:ext cx="15240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defPPr>
              <a:defRPr lang="fr-FR"/>
            </a:defPPr>
            <a:lvl1pPr marL="0" algn="l" defTabSz="914400" rtl="0" eaLnBrk="1" latinLnBrk="0" hangingPunct="1">
              <a:defRPr sz="1800" kern="1200">
                <a:solidFill>
                  <a:schemeClr val="tx1"/>
                </a:solidFill>
                <a:latin typeface="Tahoma" panose="020B0604030504040204" pitchFamily="34" charset="0"/>
                <a:ea typeface="+mn-ea"/>
                <a:cs typeface="Arial" panose="020B0604020202020204" pitchFamily="34" charset="0"/>
              </a:defRPr>
            </a:lvl1pPr>
            <a:lvl2pPr marL="742950" indent="-285750" algn="l" defTabSz="914400" rtl="0" eaLnBrk="1" latinLnBrk="0" hangingPunct="1">
              <a:defRPr sz="1800" kern="1200">
                <a:solidFill>
                  <a:schemeClr val="tx1"/>
                </a:solidFill>
                <a:latin typeface="Tahoma" panose="020B0604030504040204" pitchFamily="34" charset="0"/>
                <a:ea typeface="+mn-ea"/>
                <a:cs typeface="Arial" panose="020B0604020202020204" pitchFamily="34" charset="0"/>
              </a:defRPr>
            </a:lvl2pPr>
            <a:lvl3pPr marL="1143000" indent="-228600" algn="l" defTabSz="914400" rtl="0" eaLnBrk="1" latinLnBrk="0" hangingPunct="1">
              <a:defRPr sz="1800" kern="1200">
                <a:solidFill>
                  <a:schemeClr val="tx1"/>
                </a:solidFill>
                <a:latin typeface="Tahoma" panose="020B0604030504040204" pitchFamily="34" charset="0"/>
                <a:ea typeface="+mn-ea"/>
                <a:cs typeface="Arial" panose="020B0604020202020204" pitchFamily="34" charset="0"/>
              </a:defRPr>
            </a:lvl3pPr>
            <a:lvl4pPr marL="1600200" indent="-228600" algn="l" defTabSz="914400" rtl="0" eaLnBrk="1" latinLnBrk="0" hangingPunct="1">
              <a:defRPr sz="1800" kern="1200">
                <a:solidFill>
                  <a:schemeClr val="tx1"/>
                </a:solidFill>
                <a:latin typeface="Tahoma" panose="020B0604030504040204" pitchFamily="34" charset="0"/>
                <a:ea typeface="+mn-ea"/>
                <a:cs typeface="Arial" panose="020B0604020202020204" pitchFamily="34" charset="0"/>
              </a:defRPr>
            </a:lvl4pPr>
            <a:lvl5pPr marL="2057400" indent="-228600" algn="l" defTabSz="914400" rtl="0" eaLnBrk="1" latinLnBrk="0" hangingPunct="1">
              <a:defRPr sz="1800" kern="1200">
                <a:solidFill>
                  <a:schemeClr val="tx1"/>
                </a:solidFill>
                <a:latin typeface="Tahoma" panose="020B0604030504040204" pitchFamily="34" charset="0"/>
                <a:ea typeface="+mn-ea"/>
                <a:cs typeface="Arial" panose="020B0604020202020204" pitchFamily="34" charset="0"/>
              </a:defRPr>
            </a:lvl5pPr>
            <a:lvl6pPr marL="2514600" indent="-228600" algn="l" defTabSz="914400" rtl="0" eaLnBrk="0" fontAlgn="base" latinLnBrk="0" hangingPunct="0">
              <a:spcBef>
                <a:spcPct val="0"/>
              </a:spcBef>
              <a:spcAft>
                <a:spcPct val="0"/>
              </a:spcAft>
              <a:defRPr sz="1800" kern="1200">
                <a:solidFill>
                  <a:schemeClr val="tx1"/>
                </a:solidFill>
                <a:latin typeface="Tahoma" panose="020B0604030504040204" pitchFamily="34" charset="0"/>
                <a:ea typeface="+mn-ea"/>
                <a:cs typeface="Arial" panose="020B0604020202020204" pitchFamily="34" charset="0"/>
              </a:defRPr>
            </a:lvl6pPr>
            <a:lvl7pPr marL="2971800" indent="-228600" algn="l" defTabSz="914400" rtl="0" eaLnBrk="0" fontAlgn="base" latinLnBrk="0" hangingPunct="0">
              <a:spcBef>
                <a:spcPct val="0"/>
              </a:spcBef>
              <a:spcAft>
                <a:spcPct val="0"/>
              </a:spcAft>
              <a:defRPr sz="1800" kern="1200">
                <a:solidFill>
                  <a:schemeClr val="tx1"/>
                </a:solidFill>
                <a:latin typeface="Tahoma" panose="020B0604030504040204" pitchFamily="34" charset="0"/>
                <a:ea typeface="+mn-ea"/>
                <a:cs typeface="Arial" panose="020B0604020202020204" pitchFamily="34" charset="0"/>
              </a:defRPr>
            </a:lvl7pPr>
            <a:lvl8pPr marL="3429000" indent="-228600" algn="l" defTabSz="914400" rtl="0" eaLnBrk="0" fontAlgn="base" latinLnBrk="0" hangingPunct="0">
              <a:spcBef>
                <a:spcPct val="0"/>
              </a:spcBef>
              <a:spcAft>
                <a:spcPct val="0"/>
              </a:spcAft>
              <a:defRPr sz="1800" kern="1200">
                <a:solidFill>
                  <a:schemeClr val="tx1"/>
                </a:solidFill>
                <a:latin typeface="Tahoma" panose="020B0604030504040204" pitchFamily="34" charset="0"/>
                <a:ea typeface="+mn-ea"/>
                <a:cs typeface="Arial" panose="020B0604020202020204" pitchFamily="34" charset="0"/>
              </a:defRPr>
            </a:lvl8pPr>
            <a:lvl9pPr marL="3886200" indent="-228600" algn="l" defTabSz="914400" rtl="0" eaLnBrk="0" fontAlgn="base" latinLnBrk="0" hangingPunct="0">
              <a:spcBef>
                <a:spcPct val="0"/>
              </a:spcBef>
              <a:spcAft>
                <a:spcPct val="0"/>
              </a:spcAft>
              <a:defRPr sz="1800" kern="1200">
                <a:solidFill>
                  <a:schemeClr val="tx1"/>
                </a:solidFill>
                <a:latin typeface="Tahoma" panose="020B0604030504040204" pitchFamily="34" charset="0"/>
                <a:ea typeface="+mn-ea"/>
                <a:cs typeface="Arial" panose="020B0604020202020204" pitchFamily="34" charset="0"/>
              </a:defRPr>
            </a:lvl9pPr>
          </a:lstStyle>
          <a:p>
            <a:pPr eaLnBrk="0" hangingPunct="0"/>
            <a:fld id="{13640E5A-BFE6-457E-B3BA-1F2E988BF9AA}" type="datetime1">
              <a:rPr lang="fr-FR" altLang="fr-FR" smtClean="0">
                <a:solidFill>
                  <a:srgbClr val="898989"/>
                </a:solidFill>
              </a:rPr>
              <a:pPr eaLnBrk="0" hangingPunct="0"/>
              <a:t>17/03/2022</a:t>
            </a:fld>
            <a:endParaRPr lang="en-US" altLang="fr-FR">
              <a:solidFill>
                <a:srgbClr val="898989"/>
              </a:solidFill>
            </a:endParaRPr>
          </a:p>
        </p:txBody>
      </p:sp>
      <p:sp>
        <p:nvSpPr>
          <p:cNvPr id="6" name="Espace réservé du numéro de diapositive 5">
            <a:extLst>
              <a:ext uri="{FF2B5EF4-FFF2-40B4-BE49-F238E27FC236}">
                <a16:creationId xmlns:a16="http://schemas.microsoft.com/office/drawing/2014/main" id="{BBF1F781-F7AB-448D-821E-B4A121A37F26}"/>
              </a:ext>
            </a:extLst>
          </p:cNvPr>
          <p:cNvSpPr txBox="1">
            <a:spLocks/>
          </p:cNvSpPr>
          <p:nvPr/>
        </p:nvSpPr>
        <p:spPr bwMode="auto">
          <a:xfrm>
            <a:off x="9222423" y="5975351"/>
            <a:ext cx="93503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defPPr>
              <a:defRPr lang="fr-FR"/>
            </a:defPPr>
            <a:lvl1pPr marL="0" algn="l" defTabSz="914400" rtl="0" eaLnBrk="1" latinLnBrk="0" hangingPunct="1">
              <a:defRPr sz="1800" kern="1200">
                <a:solidFill>
                  <a:schemeClr val="tx1"/>
                </a:solidFill>
                <a:latin typeface="Tahoma" panose="020B0604030504040204" pitchFamily="34" charset="0"/>
                <a:ea typeface="+mn-ea"/>
                <a:cs typeface="Arial" panose="020B0604020202020204" pitchFamily="34" charset="0"/>
              </a:defRPr>
            </a:lvl1pPr>
            <a:lvl2pPr marL="742950" indent="-285750" algn="l" defTabSz="914400" rtl="0" eaLnBrk="1" latinLnBrk="0" hangingPunct="1">
              <a:defRPr sz="1800" kern="1200">
                <a:solidFill>
                  <a:schemeClr val="tx1"/>
                </a:solidFill>
                <a:latin typeface="Tahoma" panose="020B0604030504040204" pitchFamily="34" charset="0"/>
                <a:ea typeface="+mn-ea"/>
                <a:cs typeface="Arial" panose="020B0604020202020204" pitchFamily="34" charset="0"/>
              </a:defRPr>
            </a:lvl2pPr>
            <a:lvl3pPr marL="1143000" indent="-228600" algn="l" defTabSz="914400" rtl="0" eaLnBrk="1" latinLnBrk="0" hangingPunct="1">
              <a:defRPr sz="1800" kern="1200">
                <a:solidFill>
                  <a:schemeClr val="tx1"/>
                </a:solidFill>
                <a:latin typeface="Tahoma" panose="020B0604030504040204" pitchFamily="34" charset="0"/>
                <a:ea typeface="+mn-ea"/>
                <a:cs typeface="Arial" panose="020B0604020202020204" pitchFamily="34" charset="0"/>
              </a:defRPr>
            </a:lvl3pPr>
            <a:lvl4pPr marL="1600200" indent="-228600" algn="l" defTabSz="914400" rtl="0" eaLnBrk="1" latinLnBrk="0" hangingPunct="1">
              <a:defRPr sz="1800" kern="1200">
                <a:solidFill>
                  <a:schemeClr val="tx1"/>
                </a:solidFill>
                <a:latin typeface="Tahoma" panose="020B0604030504040204" pitchFamily="34" charset="0"/>
                <a:ea typeface="+mn-ea"/>
                <a:cs typeface="Arial" panose="020B0604020202020204" pitchFamily="34" charset="0"/>
              </a:defRPr>
            </a:lvl4pPr>
            <a:lvl5pPr marL="2057400" indent="-228600" algn="l" defTabSz="914400" rtl="0" eaLnBrk="1" latinLnBrk="0" hangingPunct="1">
              <a:defRPr sz="1800" kern="1200">
                <a:solidFill>
                  <a:schemeClr val="tx1"/>
                </a:solidFill>
                <a:latin typeface="Tahoma" panose="020B0604030504040204" pitchFamily="34" charset="0"/>
                <a:ea typeface="+mn-ea"/>
                <a:cs typeface="Arial" panose="020B0604020202020204" pitchFamily="34" charset="0"/>
              </a:defRPr>
            </a:lvl5pPr>
            <a:lvl6pPr marL="2514600" indent="-228600" algn="l" defTabSz="914400" rtl="0" eaLnBrk="0" fontAlgn="base" latinLnBrk="0" hangingPunct="0">
              <a:spcBef>
                <a:spcPct val="0"/>
              </a:spcBef>
              <a:spcAft>
                <a:spcPct val="0"/>
              </a:spcAft>
              <a:defRPr sz="1800" kern="1200">
                <a:solidFill>
                  <a:schemeClr val="tx1"/>
                </a:solidFill>
                <a:latin typeface="Tahoma" panose="020B0604030504040204" pitchFamily="34" charset="0"/>
                <a:ea typeface="+mn-ea"/>
                <a:cs typeface="Arial" panose="020B0604020202020204" pitchFamily="34" charset="0"/>
              </a:defRPr>
            </a:lvl6pPr>
            <a:lvl7pPr marL="2971800" indent="-228600" algn="l" defTabSz="914400" rtl="0" eaLnBrk="0" fontAlgn="base" latinLnBrk="0" hangingPunct="0">
              <a:spcBef>
                <a:spcPct val="0"/>
              </a:spcBef>
              <a:spcAft>
                <a:spcPct val="0"/>
              </a:spcAft>
              <a:defRPr sz="1800" kern="1200">
                <a:solidFill>
                  <a:schemeClr val="tx1"/>
                </a:solidFill>
                <a:latin typeface="Tahoma" panose="020B0604030504040204" pitchFamily="34" charset="0"/>
                <a:ea typeface="+mn-ea"/>
                <a:cs typeface="Arial" panose="020B0604020202020204" pitchFamily="34" charset="0"/>
              </a:defRPr>
            </a:lvl7pPr>
            <a:lvl8pPr marL="3429000" indent="-228600" algn="l" defTabSz="914400" rtl="0" eaLnBrk="0" fontAlgn="base" latinLnBrk="0" hangingPunct="0">
              <a:spcBef>
                <a:spcPct val="0"/>
              </a:spcBef>
              <a:spcAft>
                <a:spcPct val="0"/>
              </a:spcAft>
              <a:defRPr sz="1800" kern="1200">
                <a:solidFill>
                  <a:schemeClr val="tx1"/>
                </a:solidFill>
                <a:latin typeface="Tahoma" panose="020B0604030504040204" pitchFamily="34" charset="0"/>
                <a:ea typeface="+mn-ea"/>
                <a:cs typeface="Arial" panose="020B0604020202020204" pitchFamily="34" charset="0"/>
              </a:defRPr>
            </a:lvl8pPr>
            <a:lvl9pPr marL="3886200" indent="-228600" algn="l" defTabSz="914400" rtl="0" eaLnBrk="0" fontAlgn="base" latinLnBrk="0" hangingPunct="0">
              <a:spcBef>
                <a:spcPct val="0"/>
              </a:spcBef>
              <a:spcAft>
                <a:spcPct val="0"/>
              </a:spcAft>
              <a:defRPr sz="1800" kern="1200">
                <a:solidFill>
                  <a:schemeClr val="tx1"/>
                </a:solidFill>
                <a:latin typeface="Tahoma" panose="020B0604030504040204" pitchFamily="34" charset="0"/>
                <a:ea typeface="+mn-ea"/>
                <a:cs typeface="Arial" panose="020B0604020202020204" pitchFamily="34" charset="0"/>
              </a:defRPr>
            </a:lvl9pPr>
          </a:lstStyle>
          <a:p>
            <a:pPr eaLnBrk="0" hangingPunct="0"/>
            <a:fld id="{4C656BCC-A42F-4526-A7E9-E30A71AA858F}" type="slidenum">
              <a:rPr lang="en-US" altLang="fr-FR" smtClean="0">
                <a:solidFill>
                  <a:srgbClr val="898989"/>
                </a:solidFill>
              </a:rPr>
              <a:pPr eaLnBrk="0" hangingPunct="0"/>
              <a:t>33</a:t>
            </a:fld>
            <a:endParaRPr lang="en-US" altLang="fr-FR">
              <a:solidFill>
                <a:srgbClr val="898989"/>
              </a:solidFill>
            </a:endParaRPr>
          </a:p>
        </p:txBody>
      </p:sp>
      <p:sp>
        <p:nvSpPr>
          <p:cNvPr id="7" name="Pentagone 7">
            <a:extLst>
              <a:ext uri="{FF2B5EF4-FFF2-40B4-BE49-F238E27FC236}">
                <a16:creationId xmlns:a16="http://schemas.microsoft.com/office/drawing/2014/main" id="{DCBE3CE0-DD66-4877-9A30-2E7DC06702A1}"/>
              </a:ext>
            </a:extLst>
          </p:cNvPr>
          <p:cNvSpPr/>
          <p:nvPr/>
        </p:nvSpPr>
        <p:spPr bwMode="auto">
          <a:xfrm>
            <a:off x="3713798" y="2635251"/>
            <a:ext cx="792162" cy="900112"/>
          </a:xfrm>
          <a:prstGeom prst="homePlate">
            <a:avLst>
              <a:gd name="adj" fmla="val 25134"/>
            </a:avLst>
          </a:prstGeom>
          <a:solidFill>
            <a:srgbClr val="FFC00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0" tIns="108000" rIns="0" bIns="0" anchor="ctr"/>
          <a:lstStyle/>
          <a:p>
            <a:pPr algn="ctr" fontAlgn="auto">
              <a:spcBef>
                <a:spcPts val="0"/>
              </a:spcBef>
              <a:spcAft>
                <a:spcPts val="0"/>
              </a:spcAft>
              <a:defRPr/>
            </a:pPr>
            <a:r>
              <a:rPr lang="fr-FR" sz="1050" b="1" kern="0">
                <a:solidFill>
                  <a:prstClr val="white"/>
                </a:solidFill>
                <a:latin typeface="Calibri"/>
                <a:cs typeface="+mn-cs"/>
              </a:rPr>
              <a:t>Analyse des exigences</a:t>
            </a:r>
          </a:p>
          <a:p>
            <a:pPr algn="ctr" fontAlgn="auto">
              <a:spcBef>
                <a:spcPts val="0"/>
              </a:spcBef>
              <a:spcAft>
                <a:spcPts val="0"/>
              </a:spcAft>
              <a:defRPr/>
            </a:pPr>
            <a:endParaRPr lang="fr-FR" sz="1050" b="1" kern="0">
              <a:solidFill>
                <a:prstClr val="white"/>
              </a:solidFill>
              <a:latin typeface="Calibri"/>
              <a:cs typeface="+mn-cs"/>
            </a:endParaRPr>
          </a:p>
        </p:txBody>
      </p:sp>
      <p:sp>
        <p:nvSpPr>
          <p:cNvPr id="8" name="Chevron 8">
            <a:extLst>
              <a:ext uri="{FF2B5EF4-FFF2-40B4-BE49-F238E27FC236}">
                <a16:creationId xmlns:a16="http://schemas.microsoft.com/office/drawing/2014/main" id="{1551974B-3090-4C68-A00F-0E6A603D87EB}"/>
              </a:ext>
            </a:extLst>
          </p:cNvPr>
          <p:cNvSpPr/>
          <p:nvPr/>
        </p:nvSpPr>
        <p:spPr bwMode="auto">
          <a:xfrm>
            <a:off x="5225098" y="2635251"/>
            <a:ext cx="863600" cy="900112"/>
          </a:xfrm>
          <a:prstGeom prst="chevron">
            <a:avLst>
              <a:gd name="adj" fmla="val 25178"/>
            </a:avLst>
          </a:prstGeom>
          <a:solidFill>
            <a:srgbClr val="FFC00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72000" tIns="0" rIns="0" bIns="0" anchor="ctr"/>
          <a:lstStyle/>
          <a:p>
            <a:pPr algn="ctr" fontAlgn="auto">
              <a:spcBef>
                <a:spcPts val="0"/>
              </a:spcBef>
              <a:spcAft>
                <a:spcPts val="0"/>
              </a:spcAft>
              <a:defRPr/>
            </a:pPr>
            <a:r>
              <a:rPr lang="fr-FR" sz="1050" b="1" kern="0">
                <a:solidFill>
                  <a:prstClr val="white"/>
                </a:solidFill>
                <a:latin typeface="Calibri"/>
                <a:cs typeface="+mn-cs"/>
              </a:rPr>
              <a:t>Planification</a:t>
            </a:r>
          </a:p>
        </p:txBody>
      </p:sp>
      <p:sp>
        <p:nvSpPr>
          <p:cNvPr id="9" name="Chevron 9">
            <a:extLst>
              <a:ext uri="{FF2B5EF4-FFF2-40B4-BE49-F238E27FC236}">
                <a16:creationId xmlns:a16="http://schemas.microsoft.com/office/drawing/2014/main" id="{C1A6AB74-62BD-4B35-9ADA-EB2DFF6C3404}"/>
              </a:ext>
            </a:extLst>
          </p:cNvPr>
          <p:cNvSpPr/>
          <p:nvPr/>
        </p:nvSpPr>
        <p:spPr bwMode="auto">
          <a:xfrm>
            <a:off x="4288473" y="2635251"/>
            <a:ext cx="1152525" cy="900112"/>
          </a:xfrm>
          <a:prstGeom prst="chevron">
            <a:avLst>
              <a:gd name="adj" fmla="val 25178"/>
            </a:avLst>
          </a:prstGeom>
          <a:solidFill>
            <a:srgbClr val="FFC00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36000" tIns="0" rIns="0" bIns="0" anchor="ctr"/>
          <a:lstStyle/>
          <a:p>
            <a:pPr algn="ctr" fontAlgn="auto">
              <a:spcBef>
                <a:spcPts val="0"/>
              </a:spcBef>
              <a:spcAft>
                <a:spcPts val="0"/>
              </a:spcAft>
              <a:defRPr/>
            </a:pPr>
            <a:r>
              <a:rPr lang="fr-FR" sz="900" b="1" kern="0">
                <a:solidFill>
                  <a:prstClr val="white"/>
                </a:solidFill>
                <a:latin typeface="Calibri"/>
                <a:cs typeface="Arial" charset="0"/>
              </a:rPr>
              <a:t>Identification des charges, risques &amp; besoins</a:t>
            </a:r>
          </a:p>
        </p:txBody>
      </p:sp>
      <p:sp>
        <p:nvSpPr>
          <p:cNvPr id="10" name="Chevron 10">
            <a:extLst>
              <a:ext uri="{FF2B5EF4-FFF2-40B4-BE49-F238E27FC236}">
                <a16:creationId xmlns:a16="http://schemas.microsoft.com/office/drawing/2014/main" id="{32E387B3-426A-4525-BF43-7A455C19A415}"/>
              </a:ext>
            </a:extLst>
          </p:cNvPr>
          <p:cNvSpPr/>
          <p:nvPr/>
        </p:nvSpPr>
        <p:spPr bwMode="auto">
          <a:xfrm>
            <a:off x="7673023" y="3616326"/>
            <a:ext cx="1368425" cy="896937"/>
          </a:xfrm>
          <a:prstGeom prst="chevron">
            <a:avLst>
              <a:gd name="adj" fmla="val 25178"/>
            </a:avLst>
          </a:prstGeom>
          <a:solidFill>
            <a:srgbClr val="00B0F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72000" tIns="0" rIns="0" bIns="0" anchor="ctr"/>
          <a:lstStyle/>
          <a:p>
            <a:pPr algn="ctr" fontAlgn="auto">
              <a:spcBef>
                <a:spcPts val="0"/>
              </a:spcBef>
              <a:spcAft>
                <a:spcPts val="0"/>
              </a:spcAft>
              <a:defRPr/>
            </a:pPr>
            <a:r>
              <a:rPr lang="fr-FR" sz="1200" b="1" kern="0">
                <a:solidFill>
                  <a:prstClr val="white"/>
                </a:solidFill>
                <a:latin typeface="Calibri"/>
                <a:cs typeface="Arial" charset="0"/>
              </a:rPr>
              <a:t>Conception &amp; Exécution</a:t>
            </a:r>
          </a:p>
        </p:txBody>
      </p:sp>
      <p:sp>
        <p:nvSpPr>
          <p:cNvPr id="11" name="Chevron 11">
            <a:extLst>
              <a:ext uri="{FF2B5EF4-FFF2-40B4-BE49-F238E27FC236}">
                <a16:creationId xmlns:a16="http://schemas.microsoft.com/office/drawing/2014/main" id="{A9C57D16-771E-4C8C-8542-01F0B3ADCA9B}"/>
              </a:ext>
            </a:extLst>
          </p:cNvPr>
          <p:cNvSpPr/>
          <p:nvPr/>
        </p:nvSpPr>
        <p:spPr bwMode="auto">
          <a:xfrm>
            <a:off x="8825548" y="3616326"/>
            <a:ext cx="996950" cy="896937"/>
          </a:xfrm>
          <a:prstGeom prst="chevron">
            <a:avLst>
              <a:gd name="adj" fmla="val 25178"/>
            </a:avLst>
          </a:prstGeom>
          <a:solidFill>
            <a:srgbClr val="00B0F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72000" tIns="0" rIns="0" bIns="0" anchor="ctr"/>
          <a:lstStyle/>
          <a:p>
            <a:pPr algn="ctr" fontAlgn="auto">
              <a:spcBef>
                <a:spcPts val="0"/>
              </a:spcBef>
              <a:spcAft>
                <a:spcPts val="0"/>
              </a:spcAft>
              <a:defRPr/>
            </a:pPr>
            <a:r>
              <a:rPr lang="fr-FR" sz="1200" b="1" kern="0">
                <a:solidFill>
                  <a:prstClr val="white"/>
                </a:solidFill>
                <a:latin typeface="Calibri"/>
                <a:cs typeface="Arial" charset="0"/>
              </a:rPr>
              <a:t>Bilan &amp; clôture</a:t>
            </a:r>
          </a:p>
        </p:txBody>
      </p:sp>
      <p:sp>
        <p:nvSpPr>
          <p:cNvPr id="14" name="ZoneTexte 1">
            <a:extLst>
              <a:ext uri="{FF2B5EF4-FFF2-40B4-BE49-F238E27FC236}">
                <a16:creationId xmlns:a16="http://schemas.microsoft.com/office/drawing/2014/main" id="{D91EBD0D-F801-4A97-B43E-C4BA6098BE34}"/>
              </a:ext>
            </a:extLst>
          </p:cNvPr>
          <p:cNvSpPr txBox="1">
            <a:spLocks noChangeArrowheads="1"/>
          </p:cNvSpPr>
          <p:nvPr/>
        </p:nvSpPr>
        <p:spPr bwMode="auto">
          <a:xfrm>
            <a:off x="1913573" y="1230313"/>
            <a:ext cx="5759450" cy="307975"/>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a:r>
              <a:rPr lang="fr-FR" altLang="fr-FR" sz="1400">
                <a:solidFill>
                  <a:schemeClr val="bg1"/>
                </a:solidFill>
              </a:rPr>
              <a:t>Préparation de la recette</a:t>
            </a:r>
          </a:p>
        </p:txBody>
      </p:sp>
      <p:sp>
        <p:nvSpPr>
          <p:cNvPr id="15" name="ZoneTexte 14">
            <a:extLst>
              <a:ext uri="{FF2B5EF4-FFF2-40B4-BE49-F238E27FC236}">
                <a16:creationId xmlns:a16="http://schemas.microsoft.com/office/drawing/2014/main" id="{F8E2E31F-1DD4-47FD-BC71-3E0A63F6722B}"/>
              </a:ext>
            </a:extLst>
          </p:cNvPr>
          <p:cNvSpPr txBox="1">
            <a:spLocks noChangeArrowheads="1"/>
          </p:cNvSpPr>
          <p:nvPr/>
        </p:nvSpPr>
        <p:spPr bwMode="auto">
          <a:xfrm>
            <a:off x="7673023" y="1230313"/>
            <a:ext cx="2085975" cy="30797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ctr"/>
            <a:r>
              <a:rPr lang="fr-FR" altLang="fr-FR" sz="1400">
                <a:solidFill>
                  <a:schemeClr val="bg1"/>
                </a:solidFill>
              </a:rPr>
              <a:t>Exécution de la recette</a:t>
            </a:r>
          </a:p>
        </p:txBody>
      </p:sp>
      <p:sp>
        <p:nvSpPr>
          <p:cNvPr id="16" name="ZoneTexte 5">
            <a:extLst>
              <a:ext uri="{FF2B5EF4-FFF2-40B4-BE49-F238E27FC236}">
                <a16:creationId xmlns:a16="http://schemas.microsoft.com/office/drawing/2014/main" id="{258177BE-DD66-484E-AA73-4C3DA2BE57BE}"/>
              </a:ext>
            </a:extLst>
          </p:cNvPr>
          <p:cNvSpPr txBox="1">
            <a:spLocks noChangeArrowheads="1"/>
          </p:cNvSpPr>
          <p:nvPr/>
        </p:nvSpPr>
        <p:spPr bwMode="auto">
          <a:xfrm>
            <a:off x="2913698" y="4781551"/>
            <a:ext cx="7208837" cy="1562100"/>
          </a:xfrm>
          <a:prstGeom prst="rect">
            <a:avLst/>
          </a:prstGeom>
          <a:solidFill>
            <a:srgbClr val="E7E4F2"/>
          </a:solidFill>
          <a:ln w="38100">
            <a:solidFill>
              <a:srgbClr val="4D4DE9"/>
            </a:solidFill>
            <a:miter lim="800000"/>
            <a:headEnd/>
            <a:tailEnd/>
          </a:ln>
        </p:spPr>
        <p:txBody>
          <a:bodyPr/>
          <a:lstStyle>
            <a:lvl1pPr>
              <a:defRPr>
                <a:solidFill>
                  <a:schemeClr val="tx1"/>
                </a:solidFill>
                <a:latin typeface="Tahoma" pitchFamily="34" charset="0"/>
                <a:cs typeface="Arial" charset="0"/>
              </a:defRPr>
            </a:lvl1pPr>
            <a:lvl2pPr marL="742950" indent="-285750">
              <a:defRPr>
                <a:solidFill>
                  <a:schemeClr val="tx1"/>
                </a:solidFill>
                <a:latin typeface="Tahoma" pitchFamily="34" charset="0"/>
                <a:cs typeface="Arial" charset="0"/>
              </a:defRPr>
            </a:lvl2pPr>
            <a:lvl3pPr marL="1143000" indent="-228600">
              <a:defRPr>
                <a:solidFill>
                  <a:schemeClr val="tx1"/>
                </a:solidFill>
                <a:latin typeface="Tahoma" pitchFamily="34" charset="0"/>
                <a:cs typeface="Arial" charset="0"/>
              </a:defRPr>
            </a:lvl3pPr>
            <a:lvl4pPr marL="1600200" indent="-228600">
              <a:defRPr>
                <a:solidFill>
                  <a:schemeClr val="tx1"/>
                </a:solidFill>
                <a:latin typeface="Tahoma" pitchFamily="34" charset="0"/>
                <a:cs typeface="Arial" charset="0"/>
              </a:defRPr>
            </a:lvl4pPr>
            <a:lvl5pPr marL="2057400" indent="-228600">
              <a:defRPr>
                <a:solidFill>
                  <a:schemeClr val="tx1"/>
                </a:solidFill>
                <a:latin typeface="Tahoma" pitchFamily="34" charset="0"/>
                <a:cs typeface="Arial" charset="0"/>
              </a:defRPr>
            </a:lvl5pPr>
            <a:lvl6pPr marL="2514600" indent="-228600" eaLnBrk="0" fontAlgn="base" hangingPunct="0">
              <a:spcBef>
                <a:spcPct val="0"/>
              </a:spcBef>
              <a:spcAft>
                <a:spcPct val="0"/>
              </a:spcAft>
              <a:defRPr>
                <a:solidFill>
                  <a:schemeClr val="tx1"/>
                </a:solidFill>
                <a:latin typeface="Tahoma" pitchFamily="34" charset="0"/>
                <a:cs typeface="Arial" charset="0"/>
              </a:defRPr>
            </a:lvl6pPr>
            <a:lvl7pPr marL="2971800" indent="-228600" eaLnBrk="0" fontAlgn="base" hangingPunct="0">
              <a:spcBef>
                <a:spcPct val="0"/>
              </a:spcBef>
              <a:spcAft>
                <a:spcPct val="0"/>
              </a:spcAft>
              <a:defRPr>
                <a:solidFill>
                  <a:schemeClr val="tx1"/>
                </a:solidFill>
                <a:latin typeface="Tahoma" pitchFamily="34" charset="0"/>
                <a:cs typeface="Arial" charset="0"/>
              </a:defRPr>
            </a:lvl7pPr>
            <a:lvl8pPr marL="3429000" indent="-228600" eaLnBrk="0" fontAlgn="base" hangingPunct="0">
              <a:spcBef>
                <a:spcPct val="0"/>
              </a:spcBef>
              <a:spcAft>
                <a:spcPct val="0"/>
              </a:spcAft>
              <a:defRPr>
                <a:solidFill>
                  <a:schemeClr val="tx1"/>
                </a:solidFill>
                <a:latin typeface="Tahoma" pitchFamily="34" charset="0"/>
                <a:cs typeface="Arial" charset="0"/>
              </a:defRPr>
            </a:lvl8pPr>
            <a:lvl9pPr marL="3886200" indent="-228600" eaLnBrk="0" fontAlgn="base" hangingPunct="0">
              <a:spcBef>
                <a:spcPct val="0"/>
              </a:spcBef>
              <a:spcAft>
                <a:spcPct val="0"/>
              </a:spcAft>
              <a:defRPr>
                <a:solidFill>
                  <a:schemeClr val="tx1"/>
                </a:solidFill>
                <a:latin typeface="Tahoma" pitchFamily="34" charset="0"/>
                <a:cs typeface="Arial" charset="0"/>
              </a:defRPr>
            </a:lvl9pPr>
          </a:lstStyle>
          <a:p>
            <a:pPr eaLnBrk="1" hangingPunct="1">
              <a:defRPr/>
            </a:pPr>
            <a:endParaRPr lang="fr-FR" altLang="fr-FR" sz="1050">
              <a:solidFill>
                <a:srgbClr val="000000"/>
              </a:solidFill>
            </a:endParaRPr>
          </a:p>
          <a:p>
            <a:pPr eaLnBrk="1" hangingPunct="1">
              <a:defRPr/>
            </a:pPr>
            <a:r>
              <a:rPr lang="fr-FR" altLang="fr-FR" sz="1050">
                <a:solidFill>
                  <a:srgbClr val="000000"/>
                </a:solidFill>
              </a:rPr>
              <a:t>En s’appuyant sur l’ensemble des supports fournis (référentiel d’exigence, cahier de recette…) les équipes du SNGR vérifie la qualité Métier d’une application et/ou des évolutions Métier intégrées, la non-régression.</a:t>
            </a:r>
          </a:p>
          <a:p>
            <a:pPr eaLnBrk="1" hangingPunct="1">
              <a:defRPr/>
            </a:pPr>
            <a:endParaRPr lang="fr-FR" altLang="fr-FR" sz="1050">
              <a:solidFill>
                <a:srgbClr val="000000"/>
              </a:solidFill>
            </a:endParaRPr>
          </a:p>
          <a:p>
            <a:pPr eaLnBrk="1" hangingPunct="1">
              <a:defRPr/>
            </a:pPr>
            <a:r>
              <a:rPr lang="fr-FR" altLang="fr-FR" sz="1050">
                <a:solidFill>
                  <a:srgbClr val="000000"/>
                </a:solidFill>
              </a:rPr>
              <a:t>Elles identifient les anomalies et leur gradation en utilisant les outils de suivi. Dès réception des correctifs transmis par les équipes de conception/développement, elles s’assurent que ceux-ci corrigent les anomalies détectées.</a:t>
            </a:r>
          </a:p>
          <a:p>
            <a:pPr eaLnBrk="1" hangingPunct="1">
              <a:defRPr/>
            </a:pPr>
            <a:r>
              <a:rPr lang="fr-FR" altLang="fr-FR" sz="1050">
                <a:solidFill>
                  <a:srgbClr val="000000"/>
                </a:solidFill>
              </a:rPr>
              <a:t> </a:t>
            </a:r>
          </a:p>
          <a:p>
            <a:pPr eaLnBrk="1" hangingPunct="1">
              <a:defRPr/>
            </a:pPr>
            <a:r>
              <a:rPr lang="fr-FR" altLang="fr-FR" sz="1050">
                <a:solidFill>
                  <a:srgbClr val="000000"/>
                </a:solidFill>
              </a:rPr>
              <a:t>Le SNGR anime les réunions de suivi au fil de l’eau des activités de recette avec les Moa, dans le cadre des instances des différents projets et apporte son éclairage sur les avancées des projets.</a:t>
            </a:r>
          </a:p>
          <a:p>
            <a:pPr eaLnBrk="1" hangingPunct="1">
              <a:defRPr/>
            </a:pPr>
            <a:endParaRPr lang="fr-FR" altLang="fr-FR" sz="1050">
              <a:solidFill>
                <a:srgbClr val="000000"/>
              </a:solidFill>
            </a:endParaRPr>
          </a:p>
          <a:p>
            <a:pPr eaLnBrk="1" hangingPunct="1">
              <a:defRPr/>
            </a:pPr>
            <a:endParaRPr lang="fr-FR" altLang="fr-FR" sz="1050">
              <a:solidFill>
                <a:srgbClr val="000000"/>
              </a:solidFill>
            </a:endParaRPr>
          </a:p>
        </p:txBody>
      </p:sp>
      <p:sp>
        <p:nvSpPr>
          <p:cNvPr id="17" name="Chevron 20">
            <a:extLst>
              <a:ext uri="{FF2B5EF4-FFF2-40B4-BE49-F238E27FC236}">
                <a16:creationId xmlns:a16="http://schemas.microsoft.com/office/drawing/2014/main" id="{219207D3-09F9-4779-8940-05974227C5B0}"/>
              </a:ext>
            </a:extLst>
          </p:cNvPr>
          <p:cNvSpPr/>
          <p:nvPr/>
        </p:nvSpPr>
        <p:spPr bwMode="auto">
          <a:xfrm>
            <a:off x="7673023" y="2635251"/>
            <a:ext cx="2160587" cy="900112"/>
          </a:xfrm>
          <a:prstGeom prst="chevron">
            <a:avLst>
              <a:gd name="adj" fmla="val 25178"/>
            </a:avLst>
          </a:prstGeom>
          <a:solidFill>
            <a:srgbClr val="00B0F0"/>
          </a:solidFill>
          <a:ln/>
        </p:spPr>
        <p:style>
          <a:lnRef idx="3">
            <a:schemeClr val="lt1"/>
          </a:lnRef>
          <a:fillRef idx="1">
            <a:schemeClr val="accent2"/>
          </a:fillRef>
          <a:effectRef idx="1">
            <a:schemeClr val="accent2"/>
          </a:effectRef>
          <a:fontRef idx="minor">
            <a:schemeClr val="lt1"/>
          </a:fontRef>
        </p:style>
        <p:txBody>
          <a:bodyPr lIns="72000" tIns="0" rIns="0" bIns="0" anchor="ctr"/>
          <a:lstStyle/>
          <a:p>
            <a:pPr algn="ctr" fontAlgn="auto">
              <a:spcBef>
                <a:spcPts val="0"/>
              </a:spcBef>
              <a:spcAft>
                <a:spcPts val="0"/>
              </a:spcAft>
              <a:defRPr/>
            </a:pPr>
            <a:r>
              <a:rPr lang="fr-FR" sz="1400" b="1" kern="0">
                <a:solidFill>
                  <a:prstClr val="white"/>
                </a:solidFill>
                <a:latin typeface="Calibri"/>
              </a:rPr>
              <a:t>Suivi de la recette</a:t>
            </a:r>
          </a:p>
        </p:txBody>
      </p:sp>
      <p:pic>
        <p:nvPicPr>
          <p:cNvPr id="18" name="Image 2">
            <a:extLst>
              <a:ext uri="{FF2B5EF4-FFF2-40B4-BE49-F238E27FC236}">
                <a16:creationId xmlns:a16="http://schemas.microsoft.com/office/drawing/2014/main" id="{9EC1A22C-D633-497A-BB4F-83B82477A66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16673" y="2744788"/>
            <a:ext cx="7874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ZoneTexte 18">
            <a:extLst>
              <a:ext uri="{FF2B5EF4-FFF2-40B4-BE49-F238E27FC236}">
                <a16:creationId xmlns:a16="http://schemas.microsoft.com/office/drawing/2014/main" id="{547BE058-DC57-4F63-87C6-F68784EBD55F}"/>
              </a:ext>
            </a:extLst>
          </p:cNvPr>
          <p:cNvSpPr txBox="1"/>
          <p:nvPr/>
        </p:nvSpPr>
        <p:spPr>
          <a:xfrm>
            <a:off x="1408748" y="5303838"/>
            <a:ext cx="1368425" cy="261938"/>
          </a:xfrm>
          <a:prstGeom prst="rect">
            <a:avLst/>
          </a:prstGeom>
          <a:solidFill>
            <a:schemeClr val="accent2">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defRPr/>
            </a:pPr>
            <a:r>
              <a:rPr lang="fr-FR" sz="1100"/>
              <a:t>Coordinateurs</a:t>
            </a:r>
          </a:p>
        </p:txBody>
      </p:sp>
      <p:pic>
        <p:nvPicPr>
          <p:cNvPr id="20" name="Image 31">
            <a:extLst>
              <a:ext uri="{FF2B5EF4-FFF2-40B4-BE49-F238E27FC236}">
                <a16:creationId xmlns:a16="http://schemas.microsoft.com/office/drawing/2014/main" id="{05E000A3-398F-40D1-A32C-8A75694FEE6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21410" y="5191126"/>
            <a:ext cx="373063"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ZoneTexte 20">
            <a:extLst>
              <a:ext uri="{FF2B5EF4-FFF2-40B4-BE49-F238E27FC236}">
                <a16:creationId xmlns:a16="http://schemas.microsoft.com/office/drawing/2014/main" id="{F495BBDC-C474-4396-A47F-5BEA6F3E9B6D}"/>
              </a:ext>
            </a:extLst>
          </p:cNvPr>
          <p:cNvSpPr txBox="1"/>
          <p:nvPr/>
        </p:nvSpPr>
        <p:spPr>
          <a:xfrm>
            <a:off x="1408748" y="5664201"/>
            <a:ext cx="1368425" cy="26193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algn="ctr">
              <a:defRPr/>
            </a:pPr>
            <a:r>
              <a:rPr lang="fr-FR" sz="1100"/>
              <a:t>Equipe de recette</a:t>
            </a:r>
          </a:p>
        </p:txBody>
      </p:sp>
      <p:pic>
        <p:nvPicPr>
          <p:cNvPr id="22" name="Image 3">
            <a:extLst>
              <a:ext uri="{FF2B5EF4-FFF2-40B4-BE49-F238E27FC236}">
                <a16:creationId xmlns:a16="http://schemas.microsoft.com/office/drawing/2014/main" id="{E75A6684-B5DF-49DF-A7E4-EB3AC453C4A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62673" y="5565776"/>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Pentagone 30">
            <a:extLst>
              <a:ext uri="{FF2B5EF4-FFF2-40B4-BE49-F238E27FC236}">
                <a16:creationId xmlns:a16="http://schemas.microsoft.com/office/drawing/2014/main" id="{481F4059-595E-4D55-9B68-88E29E463004}"/>
              </a:ext>
            </a:extLst>
          </p:cNvPr>
          <p:cNvSpPr/>
          <p:nvPr/>
        </p:nvSpPr>
        <p:spPr bwMode="auto">
          <a:xfrm>
            <a:off x="6017260" y="3606801"/>
            <a:ext cx="1871663" cy="896937"/>
          </a:xfrm>
          <a:prstGeom prst="homePlate">
            <a:avLst>
              <a:gd name="adj" fmla="val 24015"/>
            </a:avLst>
          </a:prstGeom>
          <a:solidFill>
            <a:srgbClr val="00B05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72000" tIns="0" rIns="0" bIns="0" anchor="ctr"/>
          <a:lstStyle/>
          <a:p>
            <a:pPr algn="ctr" fontAlgn="auto">
              <a:spcBef>
                <a:spcPts val="0"/>
              </a:spcBef>
              <a:spcAft>
                <a:spcPts val="0"/>
              </a:spcAft>
              <a:defRPr/>
            </a:pPr>
            <a:r>
              <a:rPr lang="fr-FR" sz="1200" b="1" kern="0">
                <a:solidFill>
                  <a:prstClr val="white"/>
                </a:solidFill>
                <a:latin typeface="Calibri"/>
                <a:cs typeface="Arial" charset="0"/>
              </a:rPr>
              <a:t>Réception et analyse du cahier de recette</a:t>
            </a:r>
          </a:p>
        </p:txBody>
      </p:sp>
      <p:sp>
        <p:nvSpPr>
          <p:cNvPr id="24" name="ZoneTexte 23">
            <a:extLst>
              <a:ext uri="{FF2B5EF4-FFF2-40B4-BE49-F238E27FC236}">
                <a16:creationId xmlns:a16="http://schemas.microsoft.com/office/drawing/2014/main" id="{71AD36EF-093D-4B4D-BEF5-029C7CB1890E}"/>
              </a:ext>
            </a:extLst>
          </p:cNvPr>
          <p:cNvSpPr txBox="1"/>
          <p:nvPr/>
        </p:nvSpPr>
        <p:spPr>
          <a:xfrm>
            <a:off x="1408748" y="6045201"/>
            <a:ext cx="1368425" cy="26035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algn="ctr">
              <a:defRPr/>
            </a:pPr>
            <a:r>
              <a:rPr lang="fr-FR" sz="1100"/>
              <a:t>MOA</a:t>
            </a:r>
          </a:p>
        </p:txBody>
      </p:sp>
      <p:pic>
        <p:nvPicPr>
          <p:cNvPr id="25" name="Image 26">
            <a:extLst>
              <a:ext uri="{FF2B5EF4-FFF2-40B4-BE49-F238E27FC236}">
                <a16:creationId xmlns:a16="http://schemas.microsoft.com/office/drawing/2014/main" id="{80ABD8DE-9970-43CF-949C-5B732A3EDED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37285" y="5994401"/>
            <a:ext cx="357188"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Image 26">
            <a:extLst>
              <a:ext uri="{FF2B5EF4-FFF2-40B4-BE49-F238E27FC236}">
                <a16:creationId xmlns:a16="http://schemas.microsoft.com/office/drawing/2014/main" id="{CF0A89F7-8C3F-4271-BB99-D1B1F189BAF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50010" y="1735138"/>
            <a:ext cx="779463"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Image 3">
            <a:extLst>
              <a:ext uri="{FF2B5EF4-FFF2-40B4-BE49-F238E27FC236}">
                <a16:creationId xmlns:a16="http://schemas.microsoft.com/office/drawing/2014/main" id="{99AB8403-56DE-4827-8F73-D1E5F3A9557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05573" y="3675063"/>
            <a:ext cx="893762" cy="89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Pentagone 34">
            <a:extLst>
              <a:ext uri="{FF2B5EF4-FFF2-40B4-BE49-F238E27FC236}">
                <a16:creationId xmlns:a16="http://schemas.microsoft.com/office/drawing/2014/main" id="{BCCE3E8F-6E3C-4004-B4EF-5F82C9A01B24}"/>
              </a:ext>
            </a:extLst>
          </p:cNvPr>
          <p:cNvSpPr/>
          <p:nvPr/>
        </p:nvSpPr>
        <p:spPr bwMode="auto">
          <a:xfrm>
            <a:off x="2200910" y="1627188"/>
            <a:ext cx="1008063" cy="898525"/>
          </a:xfrm>
          <a:prstGeom prst="homePlate">
            <a:avLst>
              <a:gd name="adj" fmla="val 30906"/>
            </a:avLst>
          </a:prstGeom>
          <a:solidFill>
            <a:srgbClr val="FFC000"/>
          </a:solidFill>
          <a:ln/>
        </p:spPr>
        <p:style>
          <a:lnRef idx="3">
            <a:schemeClr val="lt1"/>
          </a:lnRef>
          <a:fillRef idx="1">
            <a:schemeClr val="accent3"/>
          </a:fillRef>
          <a:effectRef idx="1">
            <a:schemeClr val="accent3"/>
          </a:effectRef>
          <a:fontRef idx="minor">
            <a:schemeClr val="lt1"/>
          </a:fontRef>
        </p:style>
        <p:txBody>
          <a:bodyPr lIns="0" tIns="108000" rIns="0" bIns="0" anchor="ctr"/>
          <a:lstStyle/>
          <a:p>
            <a:pPr algn="ctr" fontAlgn="auto">
              <a:spcBef>
                <a:spcPts val="0"/>
              </a:spcBef>
              <a:spcAft>
                <a:spcPts val="0"/>
              </a:spcAft>
              <a:defRPr/>
            </a:pPr>
            <a:r>
              <a:rPr lang="fr-FR" sz="1200" b="1" kern="0">
                <a:solidFill>
                  <a:prstClr val="white"/>
                </a:solidFill>
                <a:latin typeface="Calibri"/>
              </a:rPr>
              <a:t>Livraison du cahier des charges</a:t>
            </a:r>
          </a:p>
          <a:p>
            <a:pPr algn="ctr" fontAlgn="auto">
              <a:spcBef>
                <a:spcPts val="0"/>
              </a:spcBef>
              <a:spcAft>
                <a:spcPts val="0"/>
              </a:spcAft>
              <a:defRPr/>
            </a:pPr>
            <a:endParaRPr lang="fr-FR" sz="1200" b="1" kern="0">
              <a:solidFill>
                <a:prstClr val="white"/>
              </a:solidFill>
              <a:latin typeface="Calibri"/>
            </a:endParaRPr>
          </a:p>
        </p:txBody>
      </p:sp>
      <p:sp>
        <p:nvSpPr>
          <p:cNvPr id="29" name="Chevron 35">
            <a:extLst>
              <a:ext uri="{FF2B5EF4-FFF2-40B4-BE49-F238E27FC236}">
                <a16:creationId xmlns:a16="http://schemas.microsoft.com/office/drawing/2014/main" id="{D9A86859-8807-4CB9-AF10-FC19661EC919}"/>
              </a:ext>
            </a:extLst>
          </p:cNvPr>
          <p:cNvSpPr/>
          <p:nvPr/>
        </p:nvSpPr>
        <p:spPr bwMode="auto">
          <a:xfrm>
            <a:off x="4001135" y="1627188"/>
            <a:ext cx="2016125" cy="898525"/>
          </a:xfrm>
          <a:prstGeom prst="chevron">
            <a:avLst>
              <a:gd name="adj" fmla="val 25178"/>
            </a:avLst>
          </a:prstGeom>
          <a:solidFill>
            <a:srgbClr val="FFC000"/>
          </a:solidFill>
          <a:ln/>
        </p:spPr>
        <p:style>
          <a:lnRef idx="3">
            <a:schemeClr val="lt1"/>
          </a:lnRef>
          <a:fillRef idx="1">
            <a:schemeClr val="accent3"/>
          </a:fillRef>
          <a:effectRef idx="1">
            <a:schemeClr val="accent3"/>
          </a:effectRef>
          <a:fontRef idx="minor">
            <a:schemeClr val="lt1"/>
          </a:fontRef>
        </p:style>
        <p:txBody>
          <a:bodyPr lIns="72000" tIns="0" rIns="0" bIns="0" anchor="ctr"/>
          <a:lstStyle/>
          <a:p>
            <a:pPr algn="ctr" fontAlgn="auto">
              <a:spcBef>
                <a:spcPts val="0"/>
              </a:spcBef>
              <a:spcAft>
                <a:spcPts val="0"/>
              </a:spcAft>
              <a:defRPr/>
            </a:pPr>
            <a:r>
              <a:rPr lang="fr-FR" sz="1050" b="1"/>
              <a:t>Définition des niveaux de criticité pour chacune des fonctionnalités à mettre en production</a:t>
            </a:r>
          </a:p>
        </p:txBody>
      </p:sp>
      <p:sp>
        <p:nvSpPr>
          <p:cNvPr id="30" name="Chevron 36">
            <a:extLst>
              <a:ext uri="{FF2B5EF4-FFF2-40B4-BE49-F238E27FC236}">
                <a16:creationId xmlns:a16="http://schemas.microsoft.com/office/drawing/2014/main" id="{F97C6D2D-BB76-4D6D-B165-E3C3E3331289}"/>
              </a:ext>
            </a:extLst>
          </p:cNvPr>
          <p:cNvSpPr/>
          <p:nvPr/>
        </p:nvSpPr>
        <p:spPr bwMode="auto">
          <a:xfrm>
            <a:off x="2921635" y="1627188"/>
            <a:ext cx="1295400" cy="898525"/>
          </a:xfrm>
          <a:prstGeom prst="chevron">
            <a:avLst>
              <a:gd name="adj" fmla="val 25178"/>
            </a:avLst>
          </a:prstGeom>
          <a:solidFill>
            <a:srgbClr val="FFC000"/>
          </a:solidFill>
          <a:ln/>
        </p:spPr>
        <p:style>
          <a:lnRef idx="3">
            <a:schemeClr val="lt1"/>
          </a:lnRef>
          <a:fillRef idx="1">
            <a:schemeClr val="accent3"/>
          </a:fillRef>
          <a:effectRef idx="1">
            <a:schemeClr val="accent3"/>
          </a:effectRef>
          <a:fontRef idx="minor">
            <a:schemeClr val="lt1"/>
          </a:fontRef>
        </p:style>
        <p:txBody>
          <a:bodyPr lIns="36000" tIns="0" rIns="0" bIns="0" anchor="ctr"/>
          <a:lstStyle/>
          <a:p>
            <a:pPr algn="ctr" fontAlgn="auto">
              <a:spcBef>
                <a:spcPts val="0"/>
              </a:spcBef>
              <a:spcAft>
                <a:spcPts val="0"/>
              </a:spcAft>
              <a:defRPr/>
            </a:pPr>
            <a:r>
              <a:rPr lang="fr-FR" sz="1200" b="1" kern="0">
                <a:solidFill>
                  <a:prstClr val="white"/>
                </a:solidFill>
                <a:latin typeface="Calibri"/>
              </a:rPr>
              <a:t>Définition des exigences métier</a:t>
            </a:r>
          </a:p>
        </p:txBody>
      </p:sp>
      <p:sp>
        <p:nvSpPr>
          <p:cNvPr id="31" name="Chevron 37">
            <a:extLst>
              <a:ext uri="{FF2B5EF4-FFF2-40B4-BE49-F238E27FC236}">
                <a16:creationId xmlns:a16="http://schemas.microsoft.com/office/drawing/2014/main" id="{64458F70-9B7B-4D7A-8F34-ABF682DE4760}"/>
              </a:ext>
            </a:extLst>
          </p:cNvPr>
          <p:cNvSpPr/>
          <p:nvPr/>
        </p:nvSpPr>
        <p:spPr bwMode="auto">
          <a:xfrm>
            <a:off x="5787073" y="1625601"/>
            <a:ext cx="2016125" cy="898525"/>
          </a:xfrm>
          <a:prstGeom prst="chevron">
            <a:avLst>
              <a:gd name="adj" fmla="val 25178"/>
            </a:avLst>
          </a:prstGeom>
          <a:solidFill>
            <a:srgbClr val="00B050"/>
          </a:solidFill>
          <a:ln/>
        </p:spPr>
        <p:style>
          <a:lnRef idx="3">
            <a:schemeClr val="lt1"/>
          </a:lnRef>
          <a:fillRef idx="1">
            <a:schemeClr val="accent3"/>
          </a:fillRef>
          <a:effectRef idx="1">
            <a:schemeClr val="accent3"/>
          </a:effectRef>
          <a:fontRef idx="minor">
            <a:schemeClr val="lt1"/>
          </a:fontRef>
        </p:style>
        <p:txBody>
          <a:bodyPr lIns="72000" tIns="0" rIns="0" bIns="0" anchor="ctr"/>
          <a:lstStyle/>
          <a:p>
            <a:pPr algn="ctr">
              <a:defRPr/>
            </a:pPr>
            <a:r>
              <a:rPr lang="fr-FR" sz="1000" b="1"/>
              <a:t>Transmission au SNGR d’un cahier de recette élaboré par la MOA en fin d’étape de conception</a:t>
            </a:r>
          </a:p>
        </p:txBody>
      </p:sp>
      <p:sp>
        <p:nvSpPr>
          <p:cNvPr id="32" name="Chevron 40">
            <a:extLst>
              <a:ext uri="{FF2B5EF4-FFF2-40B4-BE49-F238E27FC236}">
                <a16:creationId xmlns:a16="http://schemas.microsoft.com/office/drawing/2014/main" id="{72F739E2-72A4-47FA-84D1-6B22F189FBFB}"/>
              </a:ext>
            </a:extLst>
          </p:cNvPr>
          <p:cNvSpPr/>
          <p:nvPr/>
        </p:nvSpPr>
        <p:spPr bwMode="auto">
          <a:xfrm>
            <a:off x="6664960" y="2635251"/>
            <a:ext cx="1223963" cy="900112"/>
          </a:xfrm>
          <a:prstGeom prst="chevron">
            <a:avLst>
              <a:gd name="adj" fmla="val 25178"/>
            </a:avLst>
          </a:prstGeom>
          <a:solidFill>
            <a:srgbClr val="00B05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72000" tIns="0" rIns="0" bIns="0" anchor="ctr"/>
          <a:lstStyle/>
          <a:p>
            <a:pPr algn="ctr" fontAlgn="auto">
              <a:spcBef>
                <a:spcPts val="0"/>
              </a:spcBef>
              <a:spcAft>
                <a:spcPts val="0"/>
              </a:spcAft>
              <a:defRPr/>
            </a:pPr>
            <a:r>
              <a:rPr lang="fr-FR" sz="800" b="1" kern="0">
                <a:solidFill>
                  <a:prstClr val="white"/>
                </a:solidFill>
                <a:latin typeface="Calibri"/>
                <a:cs typeface="+mn-cs"/>
              </a:rPr>
              <a:t>Vérification de la mise à disposition des environnements</a:t>
            </a:r>
          </a:p>
        </p:txBody>
      </p:sp>
      <p:sp>
        <p:nvSpPr>
          <p:cNvPr id="33" name="Chevron 32">
            <a:extLst>
              <a:ext uri="{FF2B5EF4-FFF2-40B4-BE49-F238E27FC236}">
                <a16:creationId xmlns:a16="http://schemas.microsoft.com/office/drawing/2014/main" id="{98A42159-A398-401C-8A00-1B272CC5084C}"/>
              </a:ext>
            </a:extLst>
          </p:cNvPr>
          <p:cNvSpPr/>
          <p:nvPr/>
        </p:nvSpPr>
        <p:spPr bwMode="auto">
          <a:xfrm>
            <a:off x="5880735" y="2635251"/>
            <a:ext cx="1000125" cy="900112"/>
          </a:xfrm>
          <a:prstGeom prst="chevron">
            <a:avLst>
              <a:gd name="adj" fmla="val 25178"/>
            </a:avLst>
          </a:prstGeom>
          <a:solidFill>
            <a:srgbClr val="00B05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72000" tIns="0" rIns="0" bIns="0" anchor="ctr"/>
          <a:lstStyle/>
          <a:p>
            <a:pPr algn="ctr" fontAlgn="auto">
              <a:spcBef>
                <a:spcPts val="0"/>
              </a:spcBef>
              <a:spcAft>
                <a:spcPts val="0"/>
              </a:spcAft>
              <a:defRPr/>
            </a:pPr>
            <a:r>
              <a:rPr lang="fr-FR" sz="1050" b="1" kern="0">
                <a:solidFill>
                  <a:prstClr val="white"/>
                </a:solidFill>
                <a:latin typeface="Calibri"/>
                <a:cs typeface="+mn-cs"/>
              </a:rPr>
              <a:t>Retour sur cahier de recette</a:t>
            </a:r>
          </a:p>
        </p:txBody>
      </p:sp>
      <p:sp>
        <p:nvSpPr>
          <p:cNvPr id="34" name="Chevron 36">
            <a:extLst>
              <a:ext uri="{FF2B5EF4-FFF2-40B4-BE49-F238E27FC236}">
                <a16:creationId xmlns:a16="http://schemas.microsoft.com/office/drawing/2014/main" id="{0707A2B1-BAE8-44AD-839E-1C6837069404}"/>
              </a:ext>
            </a:extLst>
          </p:cNvPr>
          <p:cNvSpPr/>
          <p:nvPr/>
        </p:nvSpPr>
        <p:spPr bwMode="auto">
          <a:xfrm>
            <a:off x="9144635" y="1590676"/>
            <a:ext cx="904875" cy="898525"/>
          </a:xfrm>
          <a:prstGeom prst="chevron">
            <a:avLst>
              <a:gd name="adj" fmla="val 25178"/>
            </a:avLst>
          </a:prstGeom>
          <a:solidFill>
            <a:srgbClr val="00B0F0"/>
          </a:solidFill>
          <a:ln/>
        </p:spPr>
        <p:style>
          <a:lnRef idx="3">
            <a:schemeClr val="lt1"/>
          </a:lnRef>
          <a:fillRef idx="1">
            <a:schemeClr val="accent3"/>
          </a:fillRef>
          <a:effectRef idx="1">
            <a:schemeClr val="accent3"/>
          </a:effectRef>
          <a:fontRef idx="minor">
            <a:schemeClr val="lt1"/>
          </a:fontRef>
        </p:style>
        <p:txBody>
          <a:bodyPr lIns="36000" tIns="0" rIns="0" bIns="0" anchor="ctr"/>
          <a:lstStyle/>
          <a:p>
            <a:pPr algn="ctr" fontAlgn="auto">
              <a:spcBef>
                <a:spcPts val="0"/>
              </a:spcBef>
              <a:spcAft>
                <a:spcPts val="0"/>
              </a:spcAft>
              <a:defRPr/>
            </a:pPr>
            <a:r>
              <a:rPr lang="fr-FR" sz="800" b="1" kern="0">
                <a:solidFill>
                  <a:prstClr val="white"/>
                </a:solidFill>
                <a:latin typeface="Calibri"/>
              </a:rPr>
              <a:t>Décision</a:t>
            </a:r>
          </a:p>
        </p:txBody>
      </p:sp>
      <p:pic>
        <p:nvPicPr>
          <p:cNvPr id="35" name="Picture 26" descr="C:\Users\gleme931\AppData\Local\Temp\checked.png">
            <a:extLst>
              <a:ext uri="{FF2B5EF4-FFF2-40B4-BE49-F238E27FC236}">
                <a16:creationId xmlns:a16="http://schemas.microsoft.com/office/drawing/2014/main" id="{8BDD3B5E-25CB-4B74-BD31-33650F974B6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46273" y="2093913"/>
            <a:ext cx="3206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25" descr="C:\Users\gleme931\AppData\Local\Temp\7zOC6610C9C\001-cancel.png">
            <a:extLst>
              <a:ext uri="{FF2B5EF4-FFF2-40B4-BE49-F238E27FC236}">
                <a16:creationId xmlns:a16="http://schemas.microsoft.com/office/drawing/2014/main" id="{FEF84C0A-2375-4F7F-A2EA-A5D533B0AB6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55798" y="1662113"/>
            <a:ext cx="3079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5785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fade">
                                      <p:cBhvr>
                                        <p:cTn id="7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7" grpId="0" animBg="1"/>
      <p:bldP spid="23" grpId="0" animBg="1"/>
      <p:bldP spid="28" grpId="0" animBg="1"/>
      <p:bldP spid="29" grpId="0" animBg="1"/>
      <p:bldP spid="30" grpId="0" animBg="1"/>
      <p:bldP spid="31" grpId="0" animBg="1"/>
      <p:bldP spid="32" grpId="0" animBg="1"/>
      <p:bldP spid="33" grpId="0" animBg="1"/>
      <p:bldP spid="3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FE9200C-3913-4A54-A7AC-1A1A6B18FCFB}"/>
              </a:ext>
            </a:extLst>
          </p:cNvPr>
          <p:cNvSpPr>
            <a:spLocks noGrp="1"/>
          </p:cNvSpPr>
          <p:nvPr>
            <p:ph type="title"/>
          </p:nvPr>
        </p:nvSpPr>
        <p:spPr/>
        <p:txBody>
          <a:bodyPr/>
          <a:lstStyle/>
          <a:p>
            <a:r>
              <a:rPr lang="fr-FR"/>
              <a:t>La recette et la préproduction sont sous la responsabilité METIER Via le SNGR</a:t>
            </a:r>
          </a:p>
        </p:txBody>
      </p:sp>
      <p:sp>
        <p:nvSpPr>
          <p:cNvPr id="4" name="Espace réservé du numéro de diapositive 3">
            <a:extLst>
              <a:ext uri="{FF2B5EF4-FFF2-40B4-BE49-F238E27FC236}">
                <a16:creationId xmlns:a16="http://schemas.microsoft.com/office/drawing/2014/main" id="{1FC15A37-FBA5-4802-82A4-AB8B1F2C8ECB}"/>
              </a:ext>
            </a:extLst>
          </p:cNvPr>
          <p:cNvSpPr>
            <a:spLocks noGrp="1"/>
          </p:cNvSpPr>
          <p:nvPr>
            <p:ph type="sldNum" sz="quarter" idx="12"/>
          </p:nvPr>
        </p:nvSpPr>
        <p:spPr/>
        <p:txBody>
          <a:bodyPr/>
          <a:lstStyle/>
          <a:p>
            <a:fld id="{33D6E5A2-EC83-451F-A719-9AC1370DD5CF}" type="slidenum">
              <a:rPr lang="fr-FR" smtClean="0"/>
              <a:pPr/>
              <a:t>34</a:t>
            </a:fld>
            <a:endParaRPr kumimoji="0" lang="fr-FR"/>
          </a:p>
        </p:txBody>
      </p:sp>
      <p:sp>
        <p:nvSpPr>
          <p:cNvPr id="6" name="Rectangle 5">
            <a:extLst>
              <a:ext uri="{FF2B5EF4-FFF2-40B4-BE49-F238E27FC236}">
                <a16:creationId xmlns:a16="http://schemas.microsoft.com/office/drawing/2014/main" id="{E18062DE-B264-4E4E-A201-CAF8965A5F4D}"/>
              </a:ext>
            </a:extLst>
          </p:cNvPr>
          <p:cNvSpPr/>
          <p:nvPr/>
        </p:nvSpPr>
        <p:spPr>
          <a:xfrm>
            <a:off x="707010" y="888866"/>
            <a:ext cx="11003515" cy="6167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20000"/>
              </a:spcBef>
              <a:buClr>
                <a:srgbClr val="1F497D"/>
              </a:buClr>
            </a:pPr>
            <a:r>
              <a:rPr lang="fr-FR" sz="1400">
                <a:solidFill>
                  <a:schemeClr val="tx1"/>
                </a:solidFill>
              </a:rPr>
              <a:t>Le SNGR (Service National de Gestion de la Recette)  est une mission nationale confiée aux Caf dont le périmètre d’activité qui se décline comme suit : </a:t>
            </a:r>
          </a:p>
        </p:txBody>
      </p:sp>
      <p:sp>
        <p:nvSpPr>
          <p:cNvPr id="33" name="Rectangle 32">
            <a:extLst>
              <a:ext uri="{FF2B5EF4-FFF2-40B4-BE49-F238E27FC236}">
                <a16:creationId xmlns:a16="http://schemas.microsoft.com/office/drawing/2014/main" id="{FB5F41D7-5454-4CB2-8665-357734265E90}"/>
              </a:ext>
            </a:extLst>
          </p:cNvPr>
          <p:cNvSpPr/>
          <p:nvPr/>
        </p:nvSpPr>
        <p:spPr>
          <a:xfrm>
            <a:off x="823978" y="1787520"/>
            <a:ext cx="5272022" cy="4701551"/>
          </a:xfrm>
          <a:prstGeom prst="rect">
            <a:avLst/>
          </a:prstGeom>
          <a:noFill/>
          <a:ln w="952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34" name="Rectangle 33">
            <a:extLst>
              <a:ext uri="{FF2B5EF4-FFF2-40B4-BE49-F238E27FC236}">
                <a16:creationId xmlns:a16="http://schemas.microsoft.com/office/drawing/2014/main" id="{C9ACF276-623C-4F92-85CC-47249660FD70}"/>
              </a:ext>
            </a:extLst>
          </p:cNvPr>
          <p:cNvSpPr/>
          <p:nvPr/>
        </p:nvSpPr>
        <p:spPr>
          <a:xfrm>
            <a:off x="2002028" y="1607520"/>
            <a:ext cx="2880000" cy="36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20000"/>
              </a:spcBef>
              <a:buClr>
                <a:srgbClr val="1F497D"/>
              </a:buClr>
            </a:pPr>
            <a:r>
              <a:rPr lang="fr-FR" sz="1400"/>
              <a:t>Pour les activités de recette</a:t>
            </a:r>
            <a:endParaRPr lang="fr-FR" sz="1400" b="1">
              <a:solidFill>
                <a:schemeClr val="bg1"/>
              </a:solidFill>
            </a:endParaRPr>
          </a:p>
        </p:txBody>
      </p:sp>
      <p:sp>
        <p:nvSpPr>
          <p:cNvPr id="37" name="Espace réservé du contenu 2">
            <a:extLst>
              <a:ext uri="{FF2B5EF4-FFF2-40B4-BE49-F238E27FC236}">
                <a16:creationId xmlns:a16="http://schemas.microsoft.com/office/drawing/2014/main" id="{A1985802-8B74-420B-A8C7-73860FC7ED03}"/>
              </a:ext>
            </a:extLst>
          </p:cNvPr>
          <p:cNvSpPr>
            <a:spLocks noGrp="1"/>
          </p:cNvSpPr>
          <p:nvPr>
            <p:ph idx="1"/>
          </p:nvPr>
        </p:nvSpPr>
        <p:spPr>
          <a:xfrm>
            <a:off x="6276955" y="2147519"/>
            <a:ext cx="5091067" cy="4001897"/>
          </a:xfrm>
        </p:spPr>
        <p:txBody>
          <a:bodyPr>
            <a:normAutofit fontScale="92500" lnSpcReduction="10000"/>
          </a:bodyPr>
          <a:lstStyle/>
          <a:p>
            <a:pPr lvl="0">
              <a:buClr>
                <a:schemeClr val="tx2"/>
              </a:buClr>
              <a:buFont typeface="Wingdings" panose="05000000000000000000" pitchFamily="2" charset="2"/>
              <a:buChar char="§"/>
            </a:pPr>
            <a:r>
              <a:rPr lang="fr-FR"/>
              <a:t>Vérifier le bon fonctionnement de la version ou de l’application dans des conditions et des modalités représentatives de la production ; </a:t>
            </a:r>
          </a:p>
          <a:p>
            <a:pPr lvl="0">
              <a:buClr>
                <a:schemeClr val="tx2"/>
              </a:buClr>
              <a:buFont typeface="Wingdings" panose="05000000000000000000" pitchFamily="2" charset="2"/>
              <a:buChar char="§"/>
            </a:pPr>
            <a:r>
              <a:rPr lang="fr-FR"/>
              <a:t>Vérifier la conformité de l’évolution avec les spécifications fonctionnelles générales et les dispositions réglementaires en vigueur ; </a:t>
            </a:r>
          </a:p>
          <a:p>
            <a:pPr lvl="0">
              <a:buClr>
                <a:schemeClr val="tx2"/>
              </a:buClr>
              <a:buFont typeface="Wingdings" panose="05000000000000000000" pitchFamily="2" charset="2"/>
              <a:buChar char="§"/>
            </a:pPr>
            <a:r>
              <a:rPr lang="fr-FR"/>
              <a:t>Vérifier la non-régression de la version ; </a:t>
            </a:r>
          </a:p>
          <a:p>
            <a:pPr lvl="0">
              <a:buClr>
                <a:schemeClr val="tx2"/>
              </a:buClr>
              <a:buFont typeface="Wingdings" panose="05000000000000000000" pitchFamily="2" charset="2"/>
              <a:buChar char="§"/>
            </a:pPr>
            <a:r>
              <a:rPr lang="fr-FR"/>
              <a:t>Vérifier la qualité de service proposée par l’application sur l’évolution mise en place ; </a:t>
            </a:r>
          </a:p>
          <a:p>
            <a:pPr lvl="0">
              <a:buClr>
                <a:schemeClr val="tx2"/>
              </a:buClr>
              <a:buFont typeface="Wingdings" panose="05000000000000000000" pitchFamily="2" charset="2"/>
              <a:buChar char="§"/>
            </a:pPr>
            <a:r>
              <a:rPr lang="fr-FR"/>
              <a:t>Réaliser un compte rendu au fil de l’eau sur les activités exercées ; </a:t>
            </a:r>
          </a:p>
          <a:p>
            <a:pPr lvl="0">
              <a:buClr>
                <a:schemeClr val="tx2"/>
              </a:buClr>
              <a:buFont typeface="Wingdings" panose="05000000000000000000" pitchFamily="2" charset="2"/>
              <a:buChar char="§"/>
            </a:pPr>
            <a:r>
              <a:rPr lang="fr-FR"/>
              <a:t>Alerter en cas de problèmes identifiés dans l’exercice de ses missions ; </a:t>
            </a:r>
          </a:p>
          <a:p>
            <a:pPr lvl="0">
              <a:buClr>
                <a:schemeClr val="tx2"/>
              </a:buClr>
              <a:buFont typeface="Wingdings" panose="05000000000000000000" pitchFamily="2" charset="2"/>
              <a:buChar char="§"/>
            </a:pPr>
            <a:r>
              <a:rPr lang="fr-FR"/>
              <a:t>Identifier les anomalies, les expliciter au travers d’une argumentation précise et évaluer leur criticité afin de prioriser </a:t>
            </a:r>
            <a:r>
              <a:rPr lang="fr-FR" i="1"/>
              <a:t>in fine </a:t>
            </a:r>
            <a:r>
              <a:rPr lang="fr-FR"/>
              <a:t>les demandes de correction ; </a:t>
            </a:r>
          </a:p>
          <a:p>
            <a:pPr lvl="0">
              <a:buClr>
                <a:schemeClr val="tx2"/>
              </a:buClr>
              <a:buFont typeface="Wingdings" panose="05000000000000000000" pitchFamily="2" charset="2"/>
              <a:buChar char="§"/>
            </a:pPr>
            <a:r>
              <a:rPr lang="fr-FR"/>
              <a:t>S’assurer de la conformité de l’évolution avec le cahier des charges</a:t>
            </a:r>
          </a:p>
          <a:p>
            <a:pPr lvl="0">
              <a:buClr>
                <a:schemeClr val="tx2"/>
              </a:buClr>
              <a:buFont typeface="Wingdings" panose="05000000000000000000" pitchFamily="2" charset="2"/>
              <a:buChar char="§"/>
            </a:pPr>
            <a:r>
              <a:rPr lang="fr-FR"/>
              <a:t>Accompagner les équipes à partir des éléments à disposition à l’issue de la phase de recette ; </a:t>
            </a:r>
          </a:p>
          <a:p>
            <a:pPr lvl="0">
              <a:buClr>
                <a:schemeClr val="tx2"/>
              </a:buClr>
              <a:buFont typeface="Wingdings" panose="05000000000000000000" pitchFamily="2" charset="2"/>
              <a:buChar char="§"/>
            </a:pPr>
            <a:r>
              <a:rPr lang="fr-FR"/>
              <a:t>Rédiger les bilans de pré-production. </a:t>
            </a:r>
          </a:p>
        </p:txBody>
      </p:sp>
      <p:sp>
        <p:nvSpPr>
          <p:cNvPr id="38" name="Espace réservé du contenu 2">
            <a:extLst>
              <a:ext uri="{FF2B5EF4-FFF2-40B4-BE49-F238E27FC236}">
                <a16:creationId xmlns:a16="http://schemas.microsoft.com/office/drawing/2014/main" id="{8927957E-513E-43B3-A6BD-40040458FD10}"/>
              </a:ext>
            </a:extLst>
          </p:cNvPr>
          <p:cNvSpPr txBox="1">
            <a:spLocks/>
          </p:cNvSpPr>
          <p:nvPr/>
        </p:nvSpPr>
        <p:spPr>
          <a:xfrm>
            <a:off x="958586" y="2129614"/>
            <a:ext cx="4831554" cy="42973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kumimoji="0" lang="fr-FR" sz="1400" kern="1200" dirty="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fr-FR" sz="1400" kern="1200" dirty="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fr-FR" sz="1400" kern="1200" dirty="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fr-FR" sz="1400" kern="1200" dirty="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fr-FR" sz="1400" kern="1200" dirty="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9pPr>
          </a:lstStyle>
          <a:p>
            <a:pPr>
              <a:buClr>
                <a:schemeClr val="tx2"/>
              </a:buClr>
              <a:buFont typeface="Wingdings" panose="05000000000000000000" pitchFamily="2" charset="2"/>
              <a:buChar char="§"/>
            </a:pPr>
            <a:r>
              <a:rPr lang="fr-FR"/>
              <a:t>Mettre en œuvre les tests définis dans le cahier de recette afin de vérifier le bon fonctionne­ment de la version ou de l’application dans des conditions et des modalités représentatives de la production ; </a:t>
            </a:r>
          </a:p>
          <a:p>
            <a:pPr>
              <a:buClr>
                <a:schemeClr val="tx2"/>
              </a:buClr>
              <a:buFont typeface="Wingdings" panose="05000000000000000000" pitchFamily="2" charset="2"/>
              <a:buChar char="§"/>
            </a:pPr>
            <a:r>
              <a:rPr lang="fr-FR"/>
              <a:t>Vérifier la conformité de l’évolution avec les spécifications fonctionnelles générales et les dispositions réglementaires en vigueur ; </a:t>
            </a:r>
          </a:p>
          <a:p>
            <a:pPr>
              <a:buClr>
                <a:schemeClr val="tx2"/>
              </a:buClr>
              <a:buFont typeface="Wingdings" panose="05000000000000000000" pitchFamily="2" charset="2"/>
              <a:buChar char="§"/>
            </a:pPr>
            <a:r>
              <a:rPr lang="fr-FR"/>
              <a:t>Vérifier la non-régression de la version à partir d’un référentiel ; </a:t>
            </a:r>
          </a:p>
          <a:p>
            <a:pPr>
              <a:buClr>
                <a:schemeClr val="tx2"/>
              </a:buClr>
              <a:buFont typeface="Wingdings" panose="05000000000000000000" pitchFamily="2" charset="2"/>
              <a:buChar char="§"/>
            </a:pPr>
            <a:r>
              <a:rPr lang="fr-FR"/>
              <a:t>Vérifier le niveau de service proposé par l’application sur l’évolution mise en place ; </a:t>
            </a:r>
          </a:p>
          <a:p>
            <a:pPr>
              <a:buClr>
                <a:schemeClr val="tx2"/>
              </a:buClr>
              <a:buFont typeface="Wingdings" panose="05000000000000000000" pitchFamily="2" charset="2"/>
              <a:buChar char="§"/>
            </a:pPr>
            <a:r>
              <a:rPr lang="fr-FR"/>
              <a:t>Réaliser un rendu-compte au fil de l’eau sur les activités exercées ; </a:t>
            </a:r>
          </a:p>
          <a:p>
            <a:pPr>
              <a:buClr>
                <a:schemeClr val="tx2"/>
              </a:buClr>
              <a:buFont typeface="Wingdings" panose="05000000000000000000" pitchFamily="2" charset="2"/>
              <a:buChar char="§"/>
            </a:pPr>
            <a:r>
              <a:rPr lang="fr-FR"/>
              <a:t>Alerter en cas de problèmes identifiés dans l’exercice de ses missions ; </a:t>
            </a:r>
          </a:p>
          <a:p>
            <a:pPr>
              <a:buClr>
                <a:schemeClr val="tx2"/>
              </a:buClr>
              <a:buFont typeface="Wingdings" panose="05000000000000000000" pitchFamily="2" charset="2"/>
              <a:buChar char="§"/>
            </a:pPr>
            <a:r>
              <a:rPr lang="fr-FR"/>
              <a:t>Identifier les anomalies, les expliciter au travers d’une argumentation précise et évaluer leur criticité afin de prioriser </a:t>
            </a:r>
            <a:r>
              <a:rPr lang="fr-FR" i="1"/>
              <a:t>in fine </a:t>
            </a:r>
            <a:r>
              <a:rPr lang="fr-FR"/>
              <a:t>les demandes de correction ; </a:t>
            </a:r>
          </a:p>
          <a:p>
            <a:pPr>
              <a:buClr>
                <a:schemeClr val="tx2"/>
              </a:buClr>
              <a:buFont typeface="Wingdings" panose="05000000000000000000" pitchFamily="2" charset="2"/>
              <a:buChar char="§"/>
            </a:pPr>
            <a:r>
              <a:rPr lang="fr-FR"/>
              <a:t>Rédiger les bilans de recette. </a:t>
            </a:r>
          </a:p>
        </p:txBody>
      </p:sp>
      <p:sp>
        <p:nvSpPr>
          <p:cNvPr id="39" name="Rectangle 38">
            <a:extLst>
              <a:ext uri="{FF2B5EF4-FFF2-40B4-BE49-F238E27FC236}">
                <a16:creationId xmlns:a16="http://schemas.microsoft.com/office/drawing/2014/main" id="{F8C194CA-D3D9-4581-B271-0E442C2C3FCC}"/>
              </a:ext>
            </a:extLst>
          </p:cNvPr>
          <p:cNvSpPr/>
          <p:nvPr/>
        </p:nvSpPr>
        <p:spPr>
          <a:xfrm>
            <a:off x="6256796" y="1787519"/>
            <a:ext cx="5272022" cy="4701551"/>
          </a:xfrm>
          <a:prstGeom prst="rect">
            <a:avLst/>
          </a:prstGeom>
          <a:noFill/>
          <a:ln w="952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35" name="Rectangle 34">
            <a:extLst>
              <a:ext uri="{FF2B5EF4-FFF2-40B4-BE49-F238E27FC236}">
                <a16:creationId xmlns:a16="http://schemas.microsoft.com/office/drawing/2014/main" id="{C8FE92A7-40A8-4CA5-B670-C2FB0AAC5924}"/>
              </a:ext>
            </a:extLst>
          </p:cNvPr>
          <p:cNvSpPr/>
          <p:nvPr/>
        </p:nvSpPr>
        <p:spPr>
          <a:xfrm>
            <a:off x="7581994" y="1629768"/>
            <a:ext cx="2880000" cy="36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20000"/>
              </a:spcBef>
              <a:buClr>
                <a:srgbClr val="1F497D"/>
              </a:buClr>
            </a:pPr>
            <a:r>
              <a:rPr lang="fr-FR" sz="1400"/>
              <a:t>Pour les activités de préproduction</a:t>
            </a:r>
            <a:endParaRPr lang="fr-FR" sz="1400" b="1">
              <a:solidFill>
                <a:schemeClr val="bg1"/>
              </a:solidFill>
            </a:endParaRPr>
          </a:p>
        </p:txBody>
      </p:sp>
    </p:spTree>
    <p:extLst>
      <p:ext uri="{BB962C8B-B14F-4D97-AF65-F5344CB8AC3E}">
        <p14:creationId xmlns:p14="http://schemas.microsoft.com/office/powerpoint/2010/main" val="1129065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950C22E-AF2C-4A00-B15A-5EEA0C937E25}"/>
              </a:ext>
            </a:extLst>
          </p:cNvPr>
          <p:cNvSpPr/>
          <p:nvPr/>
        </p:nvSpPr>
        <p:spPr>
          <a:xfrm>
            <a:off x="101543" y="3840541"/>
            <a:ext cx="5915024" cy="2667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en-US" sz="1400">
              <a:solidFill>
                <a:prstClr val="black"/>
              </a:solidFill>
            </a:endParaRPr>
          </a:p>
        </p:txBody>
      </p:sp>
      <p:sp>
        <p:nvSpPr>
          <p:cNvPr id="3" name="Title 2">
            <a:extLst>
              <a:ext uri="{FF2B5EF4-FFF2-40B4-BE49-F238E27FC236}">
                <a16:creationId xmlns:a16="http://schemas.microsoft.com/office/drawing/2014/main" id="{7A51BEAB-0C8C-4491-A0E7-666D4E836266}"/>
              </a:ext>
            </a:extLst>
          </p:cNvPr>
          <p:cNvSpPr>
            <a:spLocks noGrp="1"/>
          </p:cNvSpPr>
          <p:nvPr>
            <p:ph type="title"/>
          </p:nvPr>
        </p:nvSpPr>
        <p:spPr/>
        <p:txBody>
          <a:bodyPr/>
          <a:lstStyle/>
          <a:p>
            <a:r>
              <a:rPr lang="fr-FR"/>
              <a:t>sommaire</a:t>
            </a:r>
          </a:p>
        </p:txBody>
      </p:sp>
      <p:sp>
        <p:nvSpPr>
          <p:cNvPr id="6" name="Content Placeholder 5">
            <a:extLst>
              <a:ext uri="{FF2B5EF4-FFF2-40B4-BE49-F238E27FC236}">
                <a16:creationId xmlns:a16="http://schemas.microsoft.com/office/drawing/2014/main" id="{E07894BC-A18C-4157-8FDD-3B20E5DDDE16}"/>
              </a:ext>
            </a:extLst>
          </p:cNvPr>
          <p:cNvSpPr>
            <a:spLocks noGrp="1"/>
          </p:cNvSpPr>
          <p:nvPr>
            <p:ph idx="1"/>
          </p:nvPr>
        </p:nvSpPr>
        <p:spPr>
          <a:xfrm>
            <a:off x="498361" y="954156"/>
            <a:ext cx="5121389" cy="5661637"/>
          </a:xfrm>
        </p:spPr>
        <p:txBody>
          <a:bodyPr anchor="ctr">
            <a:normAutofit/>
          </a:bodyPr>
          <a:lstStyle/>
          <a:p>
            <a:pPr marL="285750" lvl="0" indent="-285750">
              <a:spcBef>
                <a:spcPts val="600"/>
              </a:spcBef>
              <a:spcAft>
                <a:spcPts val="300"/>
              </a:spcAft>
              <a:buClr>
                <a:srgbClr val="1F497D"/>
              </a:buClr>
              <a:buFont typeface="Arial" panose="020B0604020202020204" pitchFamily="34" charset="0"/>
              <a:buChar char="►"/>
              <a:defRPr/>
            </a:pPr>
            <a:r>
              <a:rPr lang="fr-FR">
                <a:solidFill>
                  <a:srgbClr val="1F497D"/>
                </a:solidFill>
              </a:rPr>
              <a:t>Introduction</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Les acteurs / rôles métier</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Maintenance évolutive, projet ou programme</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Un processus de fabrication en 3 grandes phases</a:t>
            </a:r>
          </a:p>
          <a:p>
            <a:pPr marL="285750" lvl="0" indent="-285750">
              <a:spcBef>
                <a:spcPts val="600"/>
              </a:spcBef>
              <a:spcAft>
                <a:spcPts val="300"/>
              </a:spcAft>
              <a:buClr>
                <a:srgbClr val="1F497D"/>
              </a:buClr>
              <a:buFont typeface="Arial" panose="020B0604020202020204" pitchFamily="34" charset="0"/>
              <a:buChar char="►"/>
              <a:defRPr/>
            </a:pPr>
            <a:r>
              <a:rPr lang="fr-FR">
                <a:solidFill>
                  <a:srgbClr val="1F497D"/>
                </a:solidFill>
              </a:rPr>
              <a:t>Les phases du processus de fabrication cycle en V</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La phase préparation</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La phase construction</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La phase mise en œuvre</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Macro-RACI des activités de production des livrables </a:t>
            </a:r>
          </a:p>
          <a:p>
            <a:pPr marL="285750" indent="-285750">
              <a:spcBef>
                <a:spcPts val="600"/>
              </a:spcBef>
              <a:spcAft>
                <a:spcPts val="300"/>
              </a:spcAft>
              <a:buClr>
                <a:srgbClr val="1F497D"/>
              </a:buClr>
              <a:buFont typeface="Arial" panose="020B0604020202020204" pitchFamily="34" charset="0"/>
              <a:buChar char="►"/>
              <a:defRPr/>
            </a:pPr>
            <a:r>
              <a:rPr lang="fr-FR">
                <a:solidFill>
                  <a:srgbClr val="1F497D"/>
                </a:solidFill>
              </a:rPr>
              <a:t>L’introduction du mode agile</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Une livraison par incrément</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Les rôles </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La phase de préparation ou cadrage agile</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Les instances et cérémonies</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Les tests en mode agile</a:t>
            </a:r>
          </a:p>
          <a:p>
            <a:pPr marL="628650" lvl="1" indent="-171450">
              <a:spcAft>
                <a:spcPts val="300"/>
              </a:spcAft>
              <a:buClr>
                <a:srgbClr val="1F497D"/>
              </a:buClr>
              <a:buFont typeface="Arial" panose="020B0604020202020204" pitchFamily="34" charset="0"/>
              <a:buChar char="›"/>
              <a:defRPr/>
            </a:pPr>
            <a:r>
              <a:rPr lang="fr-FR" sz="1200">
                <a:solidFill>
                  <a:srgbClr val="1F497D"/>
                </a:solidFill>
              </a:rPr>
              <a:t>L’articulation avec le cycle en V</a:t>
            </a:r>
            <a:endParaRPr lang="fr-FR">
              <a:solidFill>
                <a:srgbClr val="1F497D"/>
              </a:solidFill>
            </a:endParaRPr>
          </a:p>
          <a:p>
            <a:pPr marL="628650" lvl="1" indent="-171450">
              <a:spcAft>
                <a:spcPts val="300"/>
              </a:spcAft>
              <a:buClr>
                <a:srgbClr val="1F497D"/>
              </a:buClr>
              <a:buFont typeface="Arial" panose="020B0604020202020204" pitchFamily="34" charset="0"/>
              <a:buChar char="›"/>
              <a:defRPr/>
            </a:pPr>
            <a:endParaRPr lang="fr-FR" sz="1200">
              <a:solidFill>
                <a:srgbClr val="1F497D"/>
              </a:solidFill>
            </a:endParaRPr>
          </a:p>
          <a:p>
            <a:pPr marL="285750" lvl="0" indent="-285750">
              <a:spcBef>
                <a:spcPts val="600"/>
              </a:spcBef>
              <a:spcAft>
                <a:spcPts val="300"/>
              </a:spcAft>
              <a:buClr>
                <a:srgbClr val="1F497D"/>
              </a:buClr>
              <a:buFont typeface="Arial" panose="020B0604020202020204" pitchFamily="34" charset="0"/>
              <a:buChar char="►"/>
              <a:defRPr/>
            </a:pPr>
            <a:endParaRPr lang="fr-FR">
              <a:solidFill>
                <a:srgbClr val="1F497D"/>
              </a:solidFill>
            </a:endParaRPr>
          </a:p>
        </p:txBody>
      </p:sp>
    </p:spTree>
    <p:extLst>
      <p:ext uri="{BB962C8B-B14F-4D97-AF65-F5344CB8AC3E}">
        <p14:creationId xmlns:p14="http://schemas.microsoft.com/office/powerpoint/2010/main" val="27822318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230183-4907-40A0-9ED7-B824638B8F47}"/>
              </a:ext>
            </a:extLst>
          </p:cNvPr>
          <p:cNvSpPr>
            <a:spLocks noGrp="1"/>
          </p:cNvSpPr>
          <p:nvPr>
            <p:ph type="title"/>
          </p:nvPr>
        </p:nvSpPr>
        <p:spPr>
          <a:xfrm>
            <a:off x="612084" y="61676"/>
            <a:ext cx="10744628" cy="648072"/>
          </a:xfrm>
        </p:spPr>
        <p:txBody>
          <a:bodyPr/>
          <a:lstStyle/>
          <a:p>
            <a:r>
              <a:rPr lang="fr-FR" dirty="0"/>
              <a:t>une livraison par incrément : Une évolution de la méthode nécessaire</a:t>
            </a:r>
          </a:p>
        </p:txBody>
      </p:sp>
      <p:sp>
        <p:nvSpPr>
          <p:cNvPr id="3" name="Espace réservé du numéro de diapositive 2">
            <a:extLst>
              <a:ext uri="{FF2B5EF4-FFF2-40B4-BE49-F238E27FC236}">
                <a16:creationId xmlns:a16="http://schemas.microsoft.com/office/drawing/2014/main" id="{1B5DD0B5-CEDA-475E-BC84-7D84F17CD154}"/>
              </a:ext>
            </a:extLst>
          </p:cNvPr>
          <p:cNvSpPr>
            <a:spLocks noGrp="1"/>
          </p:cNvSpPr>
          <p:nvPr>
            <p:ph type="sldNum" sz="quarter" idx="12"/>
          </p:nvPr>
        </p:nvSpPr>
        <p:spPr>
          <a:xfrm>
            <a:off x="11659235" y="6469389"/>
            <a:ext cx="422208" cy="365125"/>
          </a:xfrm>
        </p:spPr>
        <p:txBody>
          <a:bodyPr/>
          <a:lstStyle/>
          <a:p>
            <a:fld id="{33D6E5A2-EC83-451F-A719-9AC1370DD5CF}" type="slidenum">
              <a:rPr lang="fr-FR" smtClean="0"/>
              <a:pPr/>
              <a:t>36</a:t>
            </a:fld>
            <a:endParaRPr kumimoji="0" lang="fr-FR"/>
          </a:p>
        </p:txBody>
      </p:sp>
      <p:sp>
        <p:nvSpPr>
          <p:cNvPr id="4" name="Pentagone 20">
            <a:extLst>
              <a:ext uri="{FF2B5EF4-FFF2-40B4-BE49-F238E27FC236}">
                <a16:creationId xmlns:a16="http://schemas.microsoft.com/office/drawing/2014/main" id="{7522230D-9B98-41D0-B21E-4ED4362CD5F2}"/>
              </a:ext>
            </a:extLst>
          </p:cNvPr>
          <p:cNvSpPr/>
          <p:nvPr/>
        </p:nvSpPr>
        <p:spPr>
          <a:xfrm>
            <a:off x="612084" y="670584"/>
            <a:ext cx="2366786" cy="459761"/>
          </a:xfrm>
          <a:prstGeom prst="homePlate">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1400">
                <a:solidFill>
                  <a:prstClr val="white"/>
                </a:solidFill>
                <a:latin typeface="Calibri" panose="020F0502020204030204" pitchFamily="34" charset="0"/>
                <a:cs typeface="Calibri" panose="020F0502020204030204" pitchFamily="34" charset="0"/>
              </a:rPr>
              <a:t>Préparation</a:t>
            </a:r>
          </a:p>
        </p:txBody>
      </p:sp>
      <p:sp>
        <p:nvSpPr>
          <p:cNvPr id="5" name="Chevron 21">
            <a:extLst>
              <a:ext uri="{FF2B5EF4-FFF2-40B4-BE49-F238E27FC236}">
                <a16:creationId xmlns:a16="http://schemas.microsoft.com/office/drawing/2014/main" id="{8831D1F1-7A13-49CF-ADF4-A587D589D0ED}"/>
              </a:ext>
            </a:extLst>
          </p:cNvPr>
          <p:cNvSpPr/>
          <p:nvPr/>
        </p:nvSpPr>
        <p:spPr>
          <a:xfrm>
            <a:off x="2809188" y="676385"/>
            <a:ext cx="6806151" cy="480644"/>
          </a:xfrm>
          <a:prstGeom prst="chevron">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1400">
                <a:solidFill>
                  <a:prstClr val="white"/>
                </a:solidFill>
                <a:latin typeface="Calibri" panose="020F0502020204030204" pitchFamily="34" charset="0"/>
                <a:cs typeface="Calibri" panose="020F0502020204030204" pitchFamily="34" charset="0"/>
              </a:rPr>
              <a:t>Construction</a:t>
            </a:r>
          </a:p>
        </p:txBody>
      </p:sp>
      <p:sp>
        <p:nvSpPr>
          <p:cNvPr id="6" name="Chevron 22">
            <a:extLst>
              <a:ext uri="{FF2B5EF4-FFF2-40B4-BE49-F238E27FC236}">
                <a16:creationId xmlns:a16="http://schemas.microsoft.com/office/drawing/2014/main" id="{3C8C8432-9831-4AAC-B284-60EE4BA05898}"/>
              </a:ext>
            </a:extLst>
          </p:cNvPr>
          <p:cNvSpPr/>
          <p:nvPr/>
        </p:nvSpPr>
        <p:spPr>
          <a:xfrm>
            <a:off x="9441351" y="693802"/>
            <a:ext cx="2428988" cy="452490"/>
          </a:xfrm>
          <a:prstGeom prst="chevron">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1400">
                <a:solidFill>
                  <a:prstClr val="white"/>
                </a:solidFill>
                <a:latin typeface="Calibri" panose="020F0502020204030204" pitchFamily="34" charset="0"/>
                <a:cs typeface="Calibri" panose="020F0502020204030204" pitchFamily="34" charset="0"/>
              </a:rPr>
              <a:t>Mise en œuvre</a:t>
            </a:r>
          </a:p>
        </p:txBody>
      </p:sp>
      <p:sp>
        <p:nvSpPr>
          <p:cNvPr id="7" name="Pentagone 26">
            <a:extLst>
              <a:ext uri="{FF2B5EF4-FFF2-40B4-BE49-F238E27FC236}">
                <a16:creationId xmlns:a16="http://schemas.microsoft.com/office/drawing/2014/main" id="{DFB56D17-FFF5-4145-A013-745CBB06980B}"/>
              </a:ext>
            </a:extLst>
          </p:cNvPr>
          <p:cNvSpPr/>
          <p:nvPr/>
        </p:nvSpPr>
        <p:spPr>
          <a:xfrm>
            <a:off x="612085" y="1673589"/>
            <a:ext cx="781710" cy="496888"/>
          </a:xfrm>
          <a:prstGeom prst="homePlate">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900">
                <a:solidFill>
                  <a:prstClr val="white"/>
                </a:solidFill>
                <a:latin typeface="Calibri" panose="020F0502020204030204" pitchFamily="34" charset="0"/>
                <a:cs typeface="Calibri" panose="020F0502020204030204" pitchFamily="34" charset="0"/>
              </a:rPr>
              <a:t>Etude préalable </a:t>
            </a:r>
          </a:p>
        </p:txBody>
      </p:sp>
      <p:sp>
        <p:nvSpPr>
          <p:cNvPr id="8" name="Chevron 27">
            <a:extLst>
              <a:ext uri="{FF2B5EF4-FFF2-40B4-BE49-F238E27FC236}">
                <a16:creationId xmlns:a16="http://schemas.microsoft.com/office/drawing/2014/main" id="{E88E7EA4-02FF-4CED-A971-906B4FA756B1}"/>
              </a:ext>
            </a:extLst>
          </p:cNvPr>
          <p:cNvSpPr/>
          <p:nvPr/>
        </p:nvSpPr>
        <p:spPr>
          <a:xfrm>
            <a:off x="1318654" y="1673589"/>
            <a:ext cx="882015" cy="496888"/>
          </a:xfrm>
          <a:prstGeom prst="chevron">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900">
                <a:solidFill>
                  <a:prstClr val="white"/>
                </a:solidFill>
                <a:latin typeface="Calibri" panose="020F0502020204030204" pitchFamily="34" charset="0"/>
                <a:cs typeface="Calibri" panose="020F0502020204030204" pitchFamily="34" charset="0"/>
              </a:rPr>
              <a:t>Besoin métier</a:t>
            </a:r>
          </a:p>
        </p:txBody>
      </p:sp>
      <p:sp>
        <p:nvSpPr>
          <p:cNvPr id="9" name="Chevron 28">
            <a:extLst>
              <a:ext uri="{FF2B5EF4-FFF2-40B4-BE49-F238E27FC236}">
                <a16:creationId xmlns:a16="http://schemas.microsoft.com/office/drawing/2014/main" id="{2E32DDC5-9E58-4C9E-B97A-E7EAB9D1D39D}"/>
              </a:ext>
            </a:extLst>
          </p:cNvPr>
          <p:cNvSpPr/>
          <p:nvPr/>
        </p:nvSpPr>
        <p:spPr>
          <a:xfrm>
            <a:off x="9672405" y="1685876"/>
            <a:ext cx="1073922" cy="496888"/>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1100">
                <a:solidFill>
                  <a:prstClr val="white"/>
                </a:solidFill>
                <a:latin typeface="Calibri" panose="020F0502020204030204" pitchFamily="34" charset="0"/>
                <a:cs typeface="Calibri" panose="020F0502020204030204" pitchFamily="34" charset="0"/>
              </a:rPr>
              <a:t>Recette</a:t>
            </a:r>
          </a:p>
        </p:txBody>
      </p:sp>
      <p:sp>
        <p:nvSpPr>
          <p:cNvPr id="10" name="Chevron 29">
            <a:extLst>
              <a:ext uri="{FF2B5EF4-FFF2-40B4-BE49-F238E27FC236}">
                <a16:creationId xmlns:a16="http://schemas.microsoft.com/office/drawing/2014/main" id="{095364DF-CB9C-403F-B13F-4669C26EC6FF}"/>
              </a:ext>
            </a:extLst>
          </p:cNvPr>
          <p:cNvSpPr/>
          <p:nvPr/>
        </p:nvSpPr>
        <p:spPr>
          <a:xfrm>
            <a:off x="10661989" y="1673589"/>
            <a:ext cx="1208350" cy="496888"/>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1100">
                <a:solidFill>
                  <a:prstClr val="white"/>
                </a:solidFill>
                <a:latin typeface="Calibri" panose="020F0502020204030204" pitchFamily="34" charset="0"/>
                <a:cs typeface="Calibri" panose="020F0502020204030204" pitchFamily="34" charset="0"/>
              </a:rPr>
              <a:t>Déploiement</a:t>
            </a:r>
          </a:p>
        </p:txBody>
      </p:sp>
      <p:sp>
        <p:nvSpPr>
          <p:cNvPr id="11" name="Chevron 30">
            <a:extLst>
              <a:ext uri="{FF2B5EF4-FFF2-40B4-BE49-F238E27FC236}">
                <a16:creationId xmlns:a16="http://schemas.microsoft.com/office/drawing/2014/main" id="{855C85BF-6188-45C9-9E39-C0E92C8B40F6}"/>
              </a:ext>
            </a:extLst>
          </p:cNvPr>
          <p:cNvSpPr/>
          <p:nvPr/>
        </p:nvSpPr>
        <p:spPr>
          <a:xfrm>
            <a:off x="2133059" y="1673589"/>
            <a:ext cx="845811" cy="496888"/>
          </a:xfrm>
          <a:prstGeom prst="chevron">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900">
                <a:solidFill>
                  <a:prstClr val="white"/>
                </a:solidFill>
                <a:latin typeface="Calibri" panose="020F0502020204030204" pitchFamily="34" charset="0"/>
                <a:cs typeface="Calibri" panose="020F0502020204030204" pitchFamily="34" charset="0"/>
              </a:rPr>
              <a:t>Réponse DSI</a:t>
            </a:r>
          </a:p>
        </p:txBody>
      </p:sp>
      <p:sp>
        <p:nvSpPr>
          <p:cNvPr id="12" name="Chevron 31">
            <a:extLst>
              <a:ext uri="{FF2B5EF4-FFF2-40B4-BE49-F238E27FC236}">
                <a16:creationId xmlns:a16="http://schemas.microsoft.com/office/drawing/2014/main" id="{B8F13858-5122-4BFD-9FEA-852051D7FC4D}"/>
              </a:ext>
            </a:extLst>
          </p:cNvPr>
          <p:cNvSpPr/>
          <p:nvPr/>
        </p:nvSpPr>
        <p:spPr>
          <a:xfrm>
            <a:off x="5189408" y="1698376"/>
            <a:ext cx="2345494" cy="496888"/>
          </a:xfrm>
          <a:prstGeom prst="chevron">
            <a:avLst>
              <a:gd name="adj" fmla="val 23878"/>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1000">
                <a:solidFill>
                  <a:prstClr val="white"/>
                </a:solidFill>
                <a:latin typeface="Calibri" panose="020F0502020204030204" pitchFamily="34" charset="0"/>
                <a:cs typeface="Calibri" panose="020F0502020204030204" pitchFamily="34" charset="0"/>
              </a:rPr>
              <a:t>Réalisation</a:t>
            </a:r>
            <a:endParaRPr lang="fr-FR" sz="600">
              <a:solidFill>
                <a:prstClr val="white"/>
              </a:solidFill>
              <a:latin typeface="Calibri" panose="020F0502020204030204" pitchFamily="34" charset="0"/>
              <a:cs typeface="Calibri" panose="020F0502020204030204" pitchFamily="34" charset="0"/>
            </a:endParaRPr>
          </a:p>
        </p:txBody>
      </p:sp>
      <p:sp>
        <p:nvSpPr>
          <p:cNvPr id="13" name="Chevron 32">
            <a:extLst>
              <a:ext uri="{FF2B5EF4-FFF2-40B4-BE49-F238E27FC236}">
                <a16:creationId xmlns:a16="http://schemas.microsoft.com/office/drawing/2014/main" id="{66E8B740-66DF-48D9-A108-1B6D2541AD0E}"/>
              </a:ext>
            </a:extLst>
          </p:cNvPr>
          <p:cNvSpPr/>
          <p:nvPr/>
        </p:nvSpPr>
        <p:spPr>
          <a:xfrm>
            <a:off x="7489400" y="1698376"/>
            <a:ext cx="2267342" cy="496888"/>
          </a:xfrm>
          <a:prstGeom prst="chevron">
            <a:avLst>
              <a:gd name="adj" fmla="val 23878"/>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1100">
                <a:solidFill>
                  <a:prstClr val="white"/>
                </a:solidFill>
                <a:latin typeface="Calibri" panose="020F0502020204030204" pitchFamily="34" charset="0"/>
                <a:cs typeface="Calibri" panose="020F0502020204030204" pitchFamily="34" charset="0"/>
              </a:rPr>
              <a:t>Tests</a:t>
            </a:r>
          </a:p>
        </p:txBody>
      </p:sp>
      <p:sp>
        <p:nvSpPr>
          <p:cNvPr id="14" name="Chevron 33">
            <a:extLst>
              <a:ext uri="{FF2B5EF4-FFF2-40B4-BE49-F238E27FC236}">
                <a16:creationId xmlns:a16="http://schemas.microsoft.com/office/drawing/2014/main" id="{38EDCBF7-991C-4F75-9743-E589D40EE067}"/>
              </a:ext>
            </a:extLst>
          </p:cNvPr>
          <p:cNvSpPr/>
          <p:nvPr/>
        </p:nvSpPr>
        <p:spPr>
          <a:xfrm>
            <a:off x="2907238" y="1698376"/>
            <a:ext cx="2364436" cy="496888"/>
          </a:xfrm>
          <a:prstGeom prst="chevron">
            <a:avLst>
              <a:gd name="adj" fmla="val 23878"/>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900">
                <a:solidFill>
                  <a:prstClr val="white"/>
                </a:solidFill>
                <a:latin typeface="Calibri" panose="020F0502020204030204" pitchFamily="34" charset="0"/>
                <a:cs typeface="Calibri" panose="020F0502020204030204" pitchFamily="34" charset="0"/>
              </a:rPr>
              <a:t>Conception</a:t>
            </a:r>
            <a:endParaRPr lang="fr-FR" sz="400">
              <a:solidFill>
                <a:prstClr val="white"/>
              </a:solidFill>
              <a:latin typeface="Calibri" panose="020F0502020204030204" pitchFamily="34" charset="0"/>
              <a:cs typeface="Calibri" panose="020F0502020204030204" pitchFamily="34" charset="0"/>
            </a:endParaRPr>
          </a:p>
        </p:txBody>
      </p:sp>
      <p:sp>
        <p:nvSpPr>
          <p:cNvPr id="15" name="ZoneTexte 29">
            <a:extLst>
              <a:ext uri="{FF2B5EF4-FFF2-40B4-BE49-F238E27FC236}">
                <a16:creationId xmlns:a16="http://schemas.microsoft.com/office/drawing/2014/main" id="{1082C643-6E75-4A2E-8DF8-9847F1F3FAD8}"/>
              </a:ext>
            </a:extLst>
          </p:cNvPr>
          <p:cNvSpPr txBox="1">
            <a:spLocks noChangeArrowheads="1"/>
          </p:cNvSpPr>
          <p:nvPr/>
        </p:nvSpPr>
        <p:spPr bwMode="auto">
          <a:xfrm>
            <a:off x="606513" y="1271005"/>
            <a:ext cx="11197906" cy="307975"/>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style>
          <a:lnRef idx="3">
            <a:schemeClr val="lt1"/>
          </a:lnRef>
          <a:fillRef idx="1">
            <a:schemeClr val="accent1"/>
          </a:fillRef>
          <a:effectRef idx="1">
            <a:schemeClr val="accent1"/>
          </a:effectRef>
          <a:fontRef idx="minor">
            <a:schemeClr val="lt1"/>
          </a:fontRef>
        </p:style>
        <p:txBody>
          <a:bodyPr anchor="ctr"/>
          <a:lstStyle>
            <a:defPPr>
              <a:defRPr lang="fr-FR"/>
            </a:defPPr>
            <a:lvl1pPr algn="ctr" fontAlgn="auto">
              <a:spcBef>
                <a:spcPts val="0"/>
              </a:spcBef>
              <a:spcAft>
                <a:spcPts val="0"/>
              </a:spcAft>
              <a:defRPr sz="1400" b="1">
                <a:solidFill>
                  <a:prstClr val="white"/>
                </a:solidFill>
                <a:latin typeface="Calibri" panose="020F0502020204030204" pitchFamily="34" charset="0"/>
                <a:cs typeface="Calibri" panose="020F0502020204030204" pitchFamily="34" charset="0"/>
              </a:defRPr>
            </a:lvl1pPr>
            <a:lvl2pPr>
              <a:defRPr>
                <a:solidFill>
                  <a:schemeClr val="lt1"/>
                </a:solidFill>
                <a:latin typeface="+mn-lt"/>
                <a:cs typeface="+mn-cs"/>
              </a:defRPr>
            </a:lvl2pPr>
            <a:lvl3pPr>
              <a:defRPr>
                <a:solidFill>
                  <a:schemeClr val="lt1"/>
                </a:solidFill>
                <a:latin typeface="+mn-lt"/>
                <a:cs typeface="+mn-cs"/>
              </a:defRPr>
            </a:lvl3pPr>
            <a:lvl4pPr>
              <a:defRPr>
                <a:solidFill>
                  <a:schemeClr val="lt1"/>
                </a:solidFill>
                <a:latin typeface="+mn-lt"/>
                <a:cs typeface="+mn-cs"/>
              </a:defRPr>
            </a:lvl4pPr>
            <a:lvl5pPr>
              <a:defRPr>
                <a:solidFill>
                  <a:schemeClr val="lt1"/>
                </a:solidFill>
                <a:latin typeface="+mn-lt"/>
                <a:cs typeface="+mn-cs"/>
              </a:defRPr>
            </a:lvl5pPr>
            <a:lvl6pPr>
              <a:defRPr>
                <a:solidFill>
                  <a:schemeClr val="lt1"/>
                </a:solidFill>
                <a:latin typeface="+mn-lt"/>
                <a:cs typeface="+mn-cs"/>
              </a:defRPr>
            </a:lvl6pPr>
            <a:lvl7pPr>
              <a:defRPr>
                <a:solidFill>
                  <a:schemeClr val="lt1"/>
                </a:solidFill>
                <a:latin typeface="+mn-lt"/>
                <a:cs typeface="+mn-cs"/>
              </a:defRPr>
            </a:lvl7pPr>
            <a:lvl8pPr>
              <a:defRPr>
                <a:solidFill>
                  <a:schemeClr val="lt1"/>
                </a:solidFill>
                <a:latin typeface="+mn-lt"/>
                <a:cs typeface="+mn-cs"/>
              </a:defRPr>
            </a:lvl8pPr>
            <a:lvl9pPr>
              <a:defRPr>
                <a:solidFill>
                  <a:schemeClr val="lt1"/>
                </a:solidFill>
                <a:latin typeface="+mn-lt"/>
                <a:cs typeface="+mn-cs"/>
              </a:defRPr>
            </a:lvl9pPr>
          </a:lstStyle>
          <a:p>
            <a:pPr>
              <a:defRPr/>
            </a:pPr>
            <a:r>
              <a:rPr lang="fr-FR" altLang="fr-FR" dirty="0"/>
              <a:t>Cycle en V</a:t>
            </a:r>
          </a:p>
        </p:txBody>
      </p:sp>
      <p:sp>
        <p:nvSpPr>
          <p:cNvPr id="17" name="Chevron 27">
            <a:extLst>
              <a:ext uri="{FF2B5EF4-FFF2-40B4-BE49-F238E27FC236}">
                <a16:creationId xmlns:a16="http://schemas.microsoft.com/office/drawing/2014/main" id="{434B611D-7640-4E0D-A2DF-0AC27861B37D}"/>
              </a:ext>
            </a:extLst>
          </p:cNvPr>
          <p:cNvSpPr/>
          <p:nvPr/>
        </p:nvSpPr>
        <p:spPr>
          <a:xfrm>
            <a:off x="5692715" y="4527636"/>
            <a:ext cx="846707" cy="605328"/>
          </a:xfrm>
          <a:prstGeom prst="chevron">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800">
                <a:solidFill>
                  <a:prstClr val="white"/>
                </a:solidFill>
                <a:latin typeface="Calibri" panose="020F0502020204030204" pitchFamily="34" charset="0"/>
                <a:cs typeface="Calibri" panose="020F0502020204030204" pitchFamily="34" charset="0"/>
              </a:rPr>
              <a:t>Prépa palier 2</a:t>
            </a:r>
          </a:p>
        </p:txBody>
      </p:sp>
      <p:sp>
        <p:nvSpPr>
          <p:cNvPr id="18" name="Chevron 30">
            <a:extLst>
              <a:ext uri="{FF2B5EF4-FFF2-40B4-BE49-F238E27FC236}">
                <a16:creationId xmlns:a16="http://schemas.microsoft.com/office/drawing/2014/main" id="{1C7A9F8D-6046-446E-AE92-450DFF814290}"/>
              </a:ext>
            </a:extLst>
          </p:cNvPr>
          <p:cNvSpPr/>
          <p:nvPr/>
        </p:nvSpPr>
        <p:spPr>
          <a:xfrm>
            <a:off x="2701777" y="3551038"/>
            <a:ext cx="991262" cy="496888"/>
          </a:xfrm>
          <a:prstGeom prst="chevron">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900">
                <a:solidFill>
                  <a:prstClr val="white"/>
                </a:solidFill>
                <a:latin typeface="Calibri" panose="020F0502020204030204" pitchFamily="34" charset="0"/>
                <a:cs typeface="Calibri" panose="020F0502020204030204" pitchFamily="34" charset="0"/>
              </a:rPr>
              <a:t>Préparation agile :  1 er palier</a:t>
            </a:r>
          </a:p>
        </p:txBody>
      </p:sp>
      <p:sp>
        <p:nvSpPr>
          <p:cNvPr id="19" name="Rectangle 2">
            <a:extLst>
              <a:ext uri="{FF2B5EF4-FFF2-40B4-BE49-F238E27FC236}">
                <a16:creationId xmlns:a16="http://schemas.microsoft.com/office/drawing/2014/main" id="{C06C7212-DED7-45B3-95CD-399A6525FF0C}"/>
              </a:ext>
            </a:extLst>
          </p:cNvPr>
          <p:cNvSpPr>
            <a:spLocks noChangeArrowheads="1"/>
          </p:cNvSpPr>
          <p:nvPr/>
        </p:nvSpPr>
        <p:spPr bwMode="auto">
          <a:xfrm>
            <a:off x="3333746" y="4328622"/>
            <a:ext cx="8467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cs typeface="Arial" panose="020B0604020202020204" pitchFamily="34" charset="0"/>
              </a:defRPr>
            </a:lvl1pPr>
            <a:lvl2pPr marL="742950" indent="-285750">
              <a:defRPr>
                <a:solidFill>
                  <a:schemeClr val="tx1"/>
                </a:solidFill>
                <a:latin typeface="Times New Roman" panose="02020603050405020304" pitchFamily="18" charset="0"/>
                <a:cs typeface="Arial" panose="020B0604020202020204" pitchFamily="34" charset="0"/>
              </a:defRPr>
            </a:lvl2pPr>
            <a:lvl3pPr marL="1143000" indent="-228600">
              <a:defRPr>
                <a:solidFill>
                  <a:schemeClr val="tx1"/>
                </a:solidFill>
                <a:latin typeface="Times New Roman" panose="02020603050405020304" pitchFamily="18" charset="0"/>
                <a:cs typeface="Arial" panose="020B0604020202020204" pitchFamily="34" charset="0"/>
              </a:defRPr>
            </a:lvl3pPr>
            <a:lvl4pPr marL="1600200" indent="-228600">
              <a:defRPr>
                <a:solidFill>
                  <a:schemeClr val="tx1"/>
                </a:solidFill>
                <a:latin typeface="Times New Roman" panose="02020603050405020304" pitchFamily="18" charset="0"/>
                <a:cs typeface="Arial" panose="020B0604020202020204" pitchFamily="34" charset="0"/>
              </a:defRPr>
            </a:lvl4pPr>
            <a:lvl5pPr marL="2057400" indent="-22860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eaLnBrk="1" hangingPunct="1">
              <a:defRPr/>
            </a:pPr>
            <a:r>
              <a:rPr lang="fr-FR" altLang="fr-FR" sz="1200" b="1">
                <a:solidFill>
                  <a:schemeClr val="accent4"/>
                </a:solidFill>
                <a:latin typeface="Verdana" panose="020B0604030504040204" pitchFamily="34" charset="0"/>
              </a:rPr>
              <a:t>Palier 1</a:t>
            </a:r>
            <a:endParaRPr lang="fr-FR" altLang="fr-FR" sz="1200" b="1">
              <a:solidFill>
                <a:schemeClr val="accent4"/>
              </a:solidFill>
            </a:endParaRPr>
          </a:p>
        </p:txBody>
      </p:sp>
      <p:sp>
        <p:nvSpPr>
          <p:cNvPr id="20" name="ZoneTexte 19">
            <a:extLst>
              <a:ext uri="{FF2B5EF4-FFF2-40B4-BE49-F238E27FC236}">
                <a16:creationId xmlns:a16="http://schemas.microsoft.com/office/drawing/2014/main" id="{63357D70-20C7-41EC-BE30-87C5E5A274C6}"/>
              </a:ext>
            </a:extLst>
          </p:cNvPr>
          <p:cNvSpPr txBox="1"/>
          <p:nvPr/>
        </p:nvSpPr>
        <p:spPr>
          <a:xfrm>
            <a:off x="8893667" y="6545644"/>
            <a:ext cx="1631682" cy="307777"/>
          </a:xfrm>
          <a:prstGeom prst="rect">
            <a:avLst/>
          </a:prstGeom>
          <a:noFill/>
        </p:spPr>
        <p:txBody>
          <a:bodyPr wrap="square">
            <a:spAutoFit/>
          </a:bodyPr>
          <a:lstStyle/>
          <a:p>
            <a:pPr>
              <a:defRPr/>
            </a:pPr>
            <a:r>
              <a:rPr lang="fr-FR" sz="1400" b="1" i="1">
                <a:solidFill>
                  <a:schemeClr val="accent4"/>
                </a:solidFill>
                <a:latin typeface="+mj-lt"/>
              </a:rPr>
              <a:t>… </a:t>
            </a:r>
            <a:r>
              <a:rPr lang="fr-FR" sz="1200" b="1">
                <a:solidFill>
                  <a:schemeClr val="accent4"/>
                </a:solidFill>
                <a:latin typeface="Verdana" panose="020B0604030504040204" pitchFamily="34" charset="0"/>
                <a:ea typeface="Verdana" panose="020B0604030504040204" pitchFamily="34" charset="0"/>
              </a:rPr>
              <a:t>Palier n</a:t>
            </a:r>
          </a:p>
        </p:txBody>
      </p:sp>
      <p:sp>
        <p:nvSpPr>
          <p:cNvPr id="21" name="Rectangle 20">
            <a:extLst>
              <a:ext uri="{FF2B5EF4-FFF2-40B4-BE49-F238E27FC236}">
                <a16:creationId xmlns:a16="http://schemas.microsoft.com/office/drawing/2014/main" id="{7740BAD5-8A18-4D40-BFB4-E33046DD9944}"/>
              </a:ext>
            </a:extLst>
          </p:cNvPr>
          <p:cNvSpPr/>
          <p:nvPr/>
        </p:nvSpPr>
        <p:spPr>
          <a:xfrm>
            <a:off x="3478525" y="3032753"/>
            <a:ext cx="3634181" cy="1221535"/>
          </a:xfrm>
          <a:prstGeom prst="rect">
            <a:avLst/>
          </a:prstGeom>
          <a:noFill/>
          <a:ln>
            <a:solidFill>
              <a:schemeClr val="accent4">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2" name="Chevron 28">
            <a:extLst>
              <a:ext uri="{FF2B5EF4-FFF2-40B4-BE49-F238E27FC236}">
                <a16:creationId xmlns:a16="http://schemas.microsoft.com/office/drawing/2014/main" id="{CF633E95-5739-4C42-AC11-32CFA158BD40}"/>
              </a:ext>
            </a:extLst>
          </p:cNvPr>
          <p:cNvSpPr/>
          <p:nvPr/>
        </p:nvSpPr>
        <p:spPr>
          <a:xfrm>
            <a:off x="6459211" y="3511946"/>
            <a:ext cx="317786" cy="542281"/>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800">
                <a:solidFill>
                  <a:prstClr val="white"/>
                </a:solidFill>
                <a:latin typeface="Calibri" panose="020F0502020204030204" pitchFamily="34" charset="0"/>
                <a:cs typeface="Calibri" panose="020F0502020204030204" pitchFamily="34" charset="0"/>
              </a:rPr>
              <a:t>R</a:t>
            </a:r>
          </a:p>
        </p:txBody>
      </p:sp>
      <p:sp>
        <p:nvSpPr>
          <p:cNvPr id="23" name="Chevron 29">
            <a:extLst>
              <a:ext uri="{FF2B5EF4-FFF2-40B4-BE49-F238E27FC236}">
                <a16:creationId xmlns:a16="http://schemas.microsoft.com/office/drawing/2014/main" id="{4B3FD6FD-B274-4165-B860-60CDB3DC9E14}"/>
              </a:ext>
            </a:extLst>
          </p:cNvPr>
          <p:cNvSpPr/>
          <p:nvPr/>
        </p:nvSpPr>
        <p:spPr>
          <a:xfrm>
            <a:off x="6719162" y="3509615"/>
            <a:ext cx="317786" cy="544612"/>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r>
              <a:rPr lang="fr-FR" sz="800">
                <a:solidFill>
                  <a:prstClr val="white"/>
                </a:solidFill>
                <a:latin typeface="Calibri" panose="020F0502020204030204" pitchFamily="34" charset="0"/>
                <a:cs typeface="Calibri" panose="020F0502020204030204" pitchFamily="34" charset="0"/>
              </a:rPr>
              <a:t>D</a:t>
            </a:r>
          </a:p>
        </p:txBody>
      </p:sp>
      <p:sp>
        <p:nvSpPr>
          <p:cNvPr id="25" name="Rectangle 2">
            <a:extLst>
              <a:ext uri="{FF2B5EF4-FFF2-40B4-BE49-F238E27FC236}">
                <a16:creationId xmlns:a16="http://schemas.microsoft.com/office/drawing/2014/main" id="{297AC407-6C8A-486F-A61E-BBE724CABCFB}"/>
              </a:ext>
            </a:extLst>
          </p:cNvPr>
          <p:cNvSpPr>
            <a:spLocks noChangeArrowheads="1"/>
          </p:cNvSpPr>
          <p:nvPr/>
        </p:nvSpPr>
        <p:spPr bwMode="auto">
          <a:xfrm>
            <a:off x="4593112" y="3104066"/>
            <a:ext cx="65755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cs typeface="Arial" panose="020B0604020202020204" pitchFamily="34" charset="0"/>
              </a:defRPr>
            </a:lvl1pPr>
            <a:lvl2pPr marL="742950" indent="-285750">
              <a:defRPr>
                <a:solidFill>
                  <a:schemeClr val="tx1"/>
                </a:solidFill>
                <a:latin typeface="Times New Roman" panose="02020603050405020304" pitchFamily="18" charset="0"/>
                <a:cs typeface="Arial" panose="020B0604020202020204" pitchFamily="34" charset="0"/>
              </a:defRPr>
            </a:lvl2pPr>
            <a:lvl3pPr marL="1143000" indent="-228600">
              <a:defRPr>
                <a:solidFill>
                  <a:schemeClr val="tx1"/>
                </a:solidFill>
                <a:latin typeface="Times New Roman" panose="02020603050405020304" pitchFamily="18" charset="0"/>
                <a:cs typeface="Arial" panose="020B0604020202020204" pitchFamily="34" charset="0"/>
              </a:defRPr>
            </a:lvl3pPr>
            <a:lvl4pPr marL="1600200" indent="-228600">
              <a:defRPr>
                <a:solidFill>
                  <a:schemeClr val="tx1"/>
                </a:solidFill>
                <a:latin typeface="Times New Roman" panose="02020603050405020304" pitchFamily="18" charset="0"/>
                <a:cs typeface="Arial" panose="020B0604020202020204" pitchFamily="34" charset="0"/>
              </a:defRPr>
            </a:lvl4pPr>
            <a:lvl5pPr marL="2057400" indent="-22860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eaLnBrk="1" hangingPunct="1"/>
            <a:r>
              <a:rPr lang="fr-FR" altLang="fr-FR" sz="1000">
                <a:solidFill>
                  <a:srgbClr val="00B050"/>
                </a:solidFill>
                <a:latin typeface="Verdana" panose="020B0604030504040204" pitchFamily="34" charset="0"/>
              </a:rPr>
              <a:t>Sprint2</a:t>
            </a:r>
            <a:endParaRPr lang="fr-FR" altLang="fr-FR" sz="1000">
              <a:solidFill>
                <a:srgbClr val="00B050"/>
              </a:solidFill>
            </a:endParaRPr>
          </a:p>
        </p:txBody>
      </p:sp>
      <p:sp>
        <p:nvSpPr>
          <p:cNvPr id="26" name="Rectangle 2">
            <a:extLst>
              <a:ext uri="{FF2B5EF4-FFF2-40B4-BE49-F238E27FC236}">
                <a16:creationId xmlns:a16="http://schemas.microsoft.com/office/drawing/2014/main" id="{9D6A6412-BA24-413B-890F-48506A55B014}"/>
              </a:ext>
            </a:extLst>
          </p:cNvPr>
          <p:cNvSpPr>
            <a:spLocks noChangeArrowheads="1"/>
          </p:cNvSpPr>
          <p:nvPr/>
        </p:nvSpPr>
        <p:spPr bwMode="auto">
          <a:xfrm>
            <a:off x="3757100" y="3104066"/>
            <a:ext cx="65755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cs typeface="Arial" panose="020B0604020202020204" pitchFamily="34" charset="0"/>
              </a:defRPr>
            </a:lvl1pPr>
            <a:lvl2pPr marL="742950" indent="-285750">
              <a:defRPr>
                <a:solidFill>
                  <a:schemeClr val="tx1"/>
                </a:solidFill>
                <a:latin typeface="Times New Roman" panose="02020603050405020304" pitchFamily="18" charset="0"/>
                <a:cs typeface="Arial" panose="020B0604020202020204" pitchFamily="34" charset="0"/>
              </a:defRPr>
            </a:lvl2pPr>
            <a:lvl3pPr marL="1143000" indent="-228600">
              <a:defRPr>
                <a:solidFill>
                  <a:schemeClr val="tx1"/>
                </a:solidFill>
                <a:latin typeface="Times New Roman" panose="02020603050405020304" pitchFamily="18" charset="0"/>
                <a:cs typeface="Arial" panose="020B0604020202020204" pitchFamily="34" charset="0"/>
              </a:defRPr>
            </a:lvl3pPr>
            <a:lvl4pPr marL="1600200" indent="-228600">
              <a:defRPr>
                <a:solidFill>
                  <a:schemeClr val="tx1"/>
                </a:solidFill>
                <a:latin typeface="Times New Roman" panose="02020603050405020304" pitchFamily="18" charset="0"/>
                <a:cs typeface="Arial" panose="020B0604020202020204" pitchFamily="34" charset="0"/>
              </a:defRPr>
            </a:lvl4pPr>
            <a:lvl5pPr marL="2057400" indent="-22860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eaLnBrk="1" hangingPunct="1"/>
            <a:r>
              <a:rPr lang="fr-FR" altLang="fr-FR" sz="1000">
                <a:solidFill>
                  <a:srgbClr val="00B050"/>
                </a:solidFill>
                <a:latin typeface="Verdana" panose="020B0604030504040204" pitchFamily="34" charset="0"/>
              </a:rPr>
              <a:t>Sprint1</a:t>
            </a:r>
            <a:endParaRPr lang="fr-FR" altLang="fr-FR" sz="1000">
              <a:solidFill>
                <a:srgbClr val="00B050"/>
              </a:solidFill>
            </a:endParaRPr>
          </a:p>
        </p:txBody>
      </p:sp>
      <p:sp>
        <p:nvSpPr>
          <p:cNvPr id="27" name="ZoneTexte 29">
            <a:extLst>
              <a:ext uri="{FF2B5EF4-FFF2-40B4-BE49-F238E27FC236}">
                <a16:creationId xmlns:a16="http://schemas.microsoft.com/office/drawing/2014/main" id="{0D28AA28-78C5-4C99-9391-B1FBB850F3DB}"/>
              </a:ext>
            </a:extLst>
          </p:cNvPr>
          <p:cNvSpPr txBox="1">
            <a:spLocks noChangeArrowheads="1"/>
          </p:cNvSpPr>
          <p:nvPr/>
        </p:nvSpPr>
        <p:spPr bwMode="auto">
          <a:xfrm>
            <a:off x="613310" y="2302867"/>
            <a:ext cx="11197906" cy="572414"/>
          </a:xfrm>
          <a:prstGeom prst="rect">
            <a:avLst/>
          </a:prstGeom>
          <a:solidFill>
            <a:srgbClr val="60A4E5"/>
          </a:solidFill>
          <a:ln>
            <a:noFill/>
          </a:ln>
        </p:spPr>
        <p:style>
          <a:lnRef idx="3">
            <a:schemeClr val="lt1"/>
          </a:lnRef>
          <a:fillRef idx="1">
            <a:schemeClr val="accent1"/>
          </a:fillRef>
          <a:effectRef idx="1">
            <a:schemeClr val="accent1"/>
          </a:effectRef>
          <a:fontRef idx="minor">
            <a:schemeClr val="lt1"/>
          </a:fontRef>
        </p:style>
        <p:txBody>
          <a:bodyPr anchor="ctr"/>
          <a:lstStyle>
            <a:defPPr>
              <a:defRPr lang="fr-FR"/>
            </a:defPPr>
            <a:lvl1pPr algn="ctr" fontAlgn="auto">
              <a:spcBef>
                <a:spcPts val="0"/>
              </a:spcBef>
              <a:spcAft>
                <a:spcPts val="0"/>
              </a:spcAft>
              <a:defRPr sz="1400" b="1">
                <a:solidFill>
                  <a:prstClr val="white"/>
                </a:solidFill>
                <a:latin typeface="Calibri" panose="020F0502020204030204" pitchFamily="34" charset="0"/>
                <a:cs typeface="Calibri" panose="020F0502020204030204" pitchFamily="34" charset="0"/>
              </a:defRPr>
            </a:lvl1pPr>
            <a:lvl2pPr>
              <a:defRPr>
                <a:solidFill>
                  <a:schemeClr val="lt1"/>
                </a:solidFill>
                <a:latin typeface="+mn-lt"/>
                <a:cs typeface="+mn-cs"/>
              </a:defRPr>
            </a:lvl2pPr>
            <a:lvl3pPr>
              <a:defRPr>
                <a:solidFill>
                  <a:schemeClr val="lt1"/>
                </a:solidFill>
                <a:latin typeface="+mn-lt"/>
                <a:cs typeface="+mn-cs"/>
              </a:defRPr>
            </a:lvl3pPr>
            <a:lvl4pPr>
              <a:defRPr>
                <a:solidFill>
                  <a:schemeClr val="lt1"/>
                </a:solidFill>
                <a:latin typeface="+mn-lt"/>
                <a:cs typeface="+mn-cs"/>
              </a:defRPr>
            </a:lvl4pPr>
            <a:lvl5pPr>
              <a:defRPr>
                <a:solidFill>
                  <a:schemeClr val="lt1"/>
                </a:solidFill>
                <a:latin typeface="+mn-lt"/>
                <a:cs typeface="+mn-cs"/>
              </a:defRPr>
            </a:lvl5pPr>
            <a:lvl6pPr>
              <a:defRPr>
                <a:solidFill>
                  <a:schemeClr val="lt1"/>
                </a:solidFill>
                <a:latin typeface="+mn-lt"/>
                <a:cs typeface="+mn-cs"/>
              </a:defRPr>
            </a:lvl6pPr>
            <a:lvl7pPr>
              <a:defRPr>
                <a:solidFill>
                  <a:schemeClr val="lt1"/>
                </a:solidFill>
                <a:latin typeface="+mn-lt"/>
                <a:cs typeface="+mn-cs"/>
              </a:defRPr>
            </a:lvl7pPr>
            <a:lvl8pPr>
              <a:defRPr>
                <a:solidFill>
                  <a:schemeClr val="lt1"/>
                </a:solidFill>
                <a:latin typeface="+mn-lt"/>
                <a:cs typeface="+mn-cs"/>
              </a:defRPr>
            </a:lvl8pPr>
            <a:lvl9pPr>
              <a:defRPr>
                <a:solidFill>
                  <a:schemeClr val="lt1"/>
                </a:solidFill>
                <a:latin typeface="+mn-lt"/>
                <a:cs typeface="+mn-cs"/>
              </a:defRPr>
            </a:lvl9pPr>
          </a:lstStyle>
          <a:p>
            <a:pPr>
              <a:defRPr/>
            </a:pPr>
            <a:r>
              <a:rPr lang="fr-FR" altLang="fr-FR" sz="1600"/>
              <a:t>CPSI en mode Agile : une phase préparation révisée, des tests au niveau du sprint, une mise en œuvre au niveau du palier</a:t>
            </a:r>
          </a:p>
        </p:txBody>
      </p:sp>
      <p:graphicFrame>
        <p:nvGraphicFramePr>
          <p:cNvPr id="28" name="Diagramme 27">
            <a:extLst>
              <a:ext uri="{FF2B5EF4-FFF2-40B4-BE49-F238E27FC236}">
                <a16:creationId xmlns:a16="http://schemas.microsoft.com/office/drawing/2014/main" id="{0EAD96AF-3BB9-4A27-970C-0245FA79B658}"/>
              </a:ext>
            </a:extLst>
          </p:cNvPr>
          <p:cNvGraphicFramePr/>
          <p:nvPr>
            <p:extLst>
              <p:ext uri="{D42A27DB-BD31-4B8C-83A1-F6EECF244321}">
                <p14:modId xmlns:p14="http://schemas.microsoft.com/office/powerpoint/2010/main" val="3312185227"/>
              </p:ext>
            </p:extLst>
          </p:nvPr>
        </p:nvGraphicFramePr>
        <p:xfrm>
          <a:off x="3664015" y="3403677"/>
          <a:ext cx="903934" cy="7916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9" name="Rectangle 2">
            <a:extLst>
              <a:ext uri="{FF2B5EF4-FFF2-40B4-BE49-F238E27FC236}">
                <a16:creationId xmlns:a16="http://schemas.microsoft.com/office/drawing/2014/main" id="{672EB053-E168-4113-8174-4A10A34F8C83}"/>
              </a:ext>
            </a:extLst>
          </p:cNvPr>
          <p:cNvSpPr>
            <a:spLocks noChangeArrowheads="1"/>
          </p:cNvSpPr>
          <p:nvPr/>
        </p:nvSpPr>
        <p:spPr bwMode="auto">
          <a:xfrm>
            <a:off x="6476592" y="5405808"/>
            <a:ext cx="8467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cs typeface="Arial" panose="020B0604020202020204" pitchFamily="34" charset="0"/>
              </a:defRPr>
            </a:lvl1pPr>
            <a:lvl2pPr marL="742950" indent="-285750">
              <a:defRPr>
                <a:solidFill>
                  <a:schemeClr val="tx1"/>
                </a:solidFill>
                <a:latin typeface="Times New Roman" panose="02020603050405020304" pitchFamily="18" charset="0"/>
                <a:cs typeface="Arial" panose="020B0604020202020204" pitchFamily="34" charset="0"/>
              </a:defRPr>
            </a:lvl2pPr>
            <a:lvl3pPr marL="1143000" indent="-228600">
              <a:defRPr>
                <a:solidFill>
                  <a:schemeClr val="tx1"/>
                </a:solidFill>
                <a:latin typeface="Times New Roman" panose="02020603050405020304" pitchFamily="18" charset="0"/>
                <a:cs typeface="Arial" panose="020B0604020202020204" pitchFamily="34" charset="0"/>
              </a:defRPr>
            </a:lvl3pPr>
            <a:lvl4pPr marL="1600200" indent="-228600">
              <a:defRPr>
                <a:solidFill>
                  <a:schemeClr val="tx1"/>
                </a:solidFill>
                <a:latin typeface="Times New Roman" panose="02020603050405020304" pitchFamily="18" charset="0"/>
                <a:cs typeface="Arial" panose="020B0604020202020204" pitchFamily="34" charset="0"/>
              </a:defRPr>
            </a:lvl4pPr>
            <a:lvl5pPr marL="2057400" indent="-22860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eaLnBrk="1" hangingPunct="1">
              <a:defRPr/>
            </a:pPr>
            <a:r>
              <a:rPr lang="fr-FR" altLang="fr-FR" sz="1200" b="1">
                <a:solidFill>
                  <a:schemeClr val="accent4"/>
                </a:solidFill>
                <a:latin typeface="Verdana" panose="020B0604030504040204" pitchFamily="34" charset="0"/>
              </a:rPr>
              <a:t>Palier 2</a:t>
            </a:r>
            <a:endParaRPr lang="fr-FR" altLang="fr-FR" sz="1200" b="1">
              <a:solidFill>
                <a:schemeClr val="accent4"/>
              </a:solidFill>
            </a:endParaRPr>
          </a:p>
        </p:txBody>
      </p:sp>
      <p:graphicFrame>
        <p:nvGraphicFramePr>
          <p:cNvPr id="30" name="Diagramme 29">
            <a:extLst>
              <a:ext uri="{FF2B5EF4-FFF2-40B4-BE49-F238E27FC236}">
                <a16:creationId xmlns:a16="http://schemas.microsoft.com/office/drawing/2014/main" id="{B6D86AB4-C514-4E4B-8BF7-E498638CAAC3}"/>
              </a:ext>
            </a:extLst>
          </p:cNvPr>
          <p:cNvGraphicFramePr/>
          <p:nvPr>
            <p:extLst>
              <p:ext uri="{D42A27DB-BD31-4B8C-83A1-F6EECF244321}">
                <p14:modId xmlns:p14="http://schemas.microsoft.com/office/powerpoint/2010/main" val="520085019"/>
              </p:ext>
            </p:extLst>
          </p:nvPr>
        </p:nvGraphicFramePr>
        <p:xfrm>
          <a:off x="4410595" y="3423237"/>
          <a:ext cx="962751" cy="77454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2" name="Rectangle 31">
            <a:extLst>
              <a:ext uri="{FF2B5EF4-FFF2-40B4-BE49-F238E27FC236}">
                <a16:creationId xmlns:a16="http://schemas.microsoft.com/office/drawing/2014/main" id="{3D49F741-F837-4B08-8602-69A1000D30DA}"/>
              </a:ext>
            </a:extLst>
          </p:cNvPr>
          <p:cNvSpPr/>
          <p:nvPr/>
        </p:nvSpPr>
        <p:spPr>
          <a:xfrm>
            <a:off x="6551280" y="4318756"/>
            <a:ext cx="3237695" cy="1019193"/>
          </a:xfrm>
          <a:prstGeom prst="rect">
            <a:avLst/>
          </a:prstGeom>
          <a:noFill/>
          <a:ln>
            <a:solidFill>
              <a:schemeClr val="accent4">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78" name="Rectangle 2">
            <a:extLst>
              <a:ext uri="{FF2B5EF4-FFF2-40B4-BE49-F238E27FC236}">
                <a16:creationId xmlns:a16="http://schemas.microsoft.com/office/drawing/2014/main" id="{1DF46E11-4D95-4F1B-BFC5-C98EC7DC1E0F}"/>
              </a:ext>
            </a:extLst>
          </p:cNvPr>
          <p:cNvSpPr>
            <a:spLocks noChangeArrowheads="1"/>
          </p:cNvSpPr>
          <p:nvPr/>
        </p:nvSpPr>
        <p:spPr bwMode="auto">
          <a:xfrm>
            <a:off x="5739083" y="3456124"/>
            <a:ext cx="75396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anose="02020603050405020304" pitchFamily="18" charset="0"/>
                <a:cs typeface="Arial" panose="020B0604020202020204" pitchFamily="34" charset="0"/>
              </a:defRPr>
            </a:lvl1pPr>
            <a:lvl2pPr marL="742950" indent="-285750">
              <a:defRPr>
                <a:solidFill>
                  <a:schemeClr val="tx1"/>
                </a:solidFill>
                <a:latin typeface="Times New Roman" panose="02020603050405020304" pitchFamily="18" charset="0"/>
                <a:cs typeface="Arial" panose="020B0604020202020204" pitchFamily="34" charset="0"/>
              </a:defRPr>
            </a:lvl2pPr>
            <a:lvl3pPr marL="1143000" indent="-228600">
              <a:defRPr>
                <a:solidFill>
                  <a:schemeClr val="tx1"/>
                </a:solidFill>
                <a:latin typeface="Times New Roman" panose="02020603050405020304" pitchFamily="18" charset="0"/>
                <a:cs typeface="Arial" panose="020B0604020202020204" pitchFamily="34" charset="0"/>
              </a:defRPr>
            </a:lvl3pPr>
            <a:lvl4pPr marL="1600200" indent="-228600">
              <a:defRPr>
                <a:solidFill>
                  <a:schemeClr val="tx1"/>
                </a:solidFill>
                <a:latin typeface="Times New Roman" panose="02020603050405020304" pitchFamily="18" charset="0"/>
                <a:cs typeface="Arial" panose="020B0604020202020204" pitchFamily="34" charset="0"/>
              </a:defRPr>
            </a:lvl4pPr>
            <a:lvl5pPr marL="2057400" indent="-228600">
              <a:defRPr>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cs typeface="Arial" panose="020B0604020202020204" pitchFamily="34" charset="0"/>
              </a:defRPr>
            </a:lvl9pPr>
          </a:lstStyle>
          <a:p>
            <a:pPr eaLnBrk="1" hangingPunct="1"/>
            <a:r>
              <a:rPr lang="fr-FR" altLang="fr-FR" sz="800">
                <a:solidFill>
                  <a:srgbClr val="00B050"/>
                </a:solidFill>
                <a:latin typeface="Verdana" panose="020B0604030504040204" pitchFamily="34" charset="0"/>
              </a:rPr>
              <a:t>Sprint Innovation et planning</a:t>
            </a:r>
            <a:endParaRPr lang="fr-FR" altLang="fr-FR" sz="800">
              <a:solidFill>
                <a:srgbClr val="00B050"/>
              </a:solidFill>
            </a:endParaRPr>
          </a:p>
        </p:txBody>
      </p:sp>
      <p:sp>
        <p:nvSpPr>
          <p:cNvPr id="81" name="Rectangle 80">
            <a:extLst>
              <a:ext uri="{FF2B5EF4-FFF2-40B4-BE49-F238E27FC236}">
                <a16:creationId xmlns:a16="http://schemas.microsoft.com/office/drawing/2014/main" id="{6D048603-2AFA-4D95-8E2A-FB8C4BA260C7}"/>
              </a:ext>
            </a:extLst>
          </p:cNvPr>
          <p:cNvSpPr>
            <a:spLocks noChangeArrowheads="1"/>
          </p:cNvSpPr>
          <p:nvPr/>
        </p:nvSpPr>
        <p:spPr bwMode="auto">
          <a:xfrm>
            <a:off x="526093" y="4527636"/>
            <a:ext cx="338676" cy="329793"/>
          </a:xfrm>
          <a:prstGeom prst="rect">
            <a:avLst/>
          </a:prstGeom>
          <a:noFill/>
          <a:ln w="25400" cap="flat" cmpd="sng" algn="ctr">
            <a:noFill/>
            <a:prstDash val="solid"/>
            <a:headEnd/>
            <a:tailEnd/>
          </a:ln>
          <a:effectLst/>
        </p:spPr>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fr-FR" sz="900" b="1" i="0" u="none" strike="noStrike" kern="0" cap="none" spc="0" normalizeH="0" baseline="0" noProof="0">
                <a:ln>
                  <a:noFill/>
                </a:ln>
                <a:solidFill>
                  <a:srgbClr val="FF9900"/>
                </a:solidFill>
                <a:effectLst/>
                <a:uLnTx/>
                <a:uFillTx/>
                <a:latin typeface="Verdana" panose="020B0604030504040204" pitchFamily="34" charset="0"/>
                <a:ea typeface="Verdana" panose="020B0604030504040204" pitchFamily="34" charset="0"/>
                <a:cs typeface="Verdana" panose="020B0604030504040204" pitchFamily="34" charset="0"/>
              </a:rPr>
              <a:t>FEB</a:t>
            </a:r>
          </a:p>
        </p:txBody>
      </p:sp>
      <p:sp>
        <p:nvSpPr>
          <p:cNvPr id="49" name="Pentagone 26">
            <a:extLst>
              <a:ext uri="{FF2B5EF4-FFF2-40B4-BE49-F238E27FC236}">
                <a16:creationId xmlns:a16="http://schemas.microsoft.com/office/drawing/2014/main" id="{F21B4361-5D6A-4201-8278-E41B11598EF5}"/>
              </a:ext>
            </a:extLst>
          </p:cNvPr>
          <p:cNvSpPr/>
          <p:nvPr/>
        </p:nvSpPr>
        <p:spPr>
          <a:xfrm>
            <a:off x="612084" y="3532002"/>
            <a:ext cx="726618" cy="496888"/>
          </a:xfrm>
          <a:prstGeom prst="homePlate">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900">
                <a:solidFill>
                  <a:prstClr val="white"/>
                </a:solidFill>
                <a:latin typeface="Calibri" panose="020F0502020204030204" pitchFamily="34" charset="0"/>
                <a:cs typeface="Calibri" panose="020F0502020204030204" pitchFamily="34" charset="0"/>
              </a:rPr>
              <a:t>Etude préalable </a:t>
            </a:r>
          </a:p>
        </p:txBody>
      </p:sp>
      <p:sp>
        <p:nvSpPr>
          <p:cNvPr id="50" name="Chevron 27">
            <a:extLst>
              <a:ext uri="{FF2B5EF4-FFF2-40B4-BE49-F238E27FC236}">
                <a16:creationId xmlns:a16="http://schemas.microsoft.com/office/drawing/2014/main" id="{B1492A22-5B16-42CB-A530-4C9B0912C897}"/>
              </a:ext>
            </a:extLst>
          </p:cNvPr>
          <p:cNvSpPr/>
          <p:nvPr/>
        </p:nvSpPr>
        <p:spPr>
          <a:xfrm>
            <a:off x="1271456" y="3532002"/>
            <a:ext cx="770948" cy="496888"/>
          </a:xfrm>
          <a:prstGeom prst="chevron">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900">
                <a:solidFill>
                  <a:prstClr val="white"/>
                </a:solidFill>
                <a:latin typeface="Calibri" panose="020F0502020204030204" pitchFamily="34" charset="0"/>
                <a:cs typeface="Calibri" panose="020F0502020204030204" pitchFamily="34" charset="0"/>
              </a:rPr>
              <a:t>Besoin métier</a:t>
            </a:r>
          </a:p>
        </p:txBody>
      </p:sp>
      <p:sp>
        <p:nvSpPr>
          <p:cNvPr id="51" name="Chevron 30">
            <a:extLst>
              <a:ext uri="{FF2B5EF4-FFF2-40B4-BE49-F238E27FC236}">
                <a16:creationId xmlns:a16="http://schemas.microsoft.com/office/drawing/2014/main" id="{2E4824E2-07A2-47D7-A0A3-C59818107C75}"/>
              </a:ext>
            </a:extLst>
          </p:cNvPr>
          <p:cNvSpPr/>
          <p:nvPr/>
        </p:nvSpPr>
        <p:spPr>
          <a:xfrm>
            <a:off x="1961804" y="3535605"/>
            <a:ext cx="826373" cy="496888"/>
          </a:xfrm>
          <a:prstGeom prst="chevron">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900">
                <a:solidFill>
                  <a:prstClr val="white"/>
                </a:solidFill>
                <a:latin typeface="Calibri" panose="020F0502020204030204" pitchFamily="34" charset="0"/>
                <a:cs typeface="Calibri" panose="020F0502020204030204" pitchFamily="34" charset="0"/>
              </a:rPr>
              <a:t>Réponse DSI</a:t>
            </a:r>
          </a:p>
        </p:txBody>
      </p:sp>
      <p:graphicFrame>
        <p:nvGraphicFramePr>
          <p:cNvPr id="52" name="Diagramme 51">
            <a:extLst>
              <a:ext uri="{FF2B5EF4-FFF2-40B4-BE49-F238E27FC236}">
                <a16:creationId xmlns:a16="http://schemas.microsoft.com/office/drawing/2014/main" id="{05C9ED99-3B99-49AE-9188-09294F78845A}"/>
              </a:ext>
            </a:extLst>
          </p:cNvPr>
          <p:cNvGraphicFramePr/>
          <p:nvPr>
            <p:extLst>
              <p:ext uri="{D42A27DB-BD31-4B8C-83A1-F6EECF244321}">
                <p14:modId xmlns:p14="http://schemas.microsoft.com/office/powerpoint/2010/main" val="1830035618"/>
              </p:ext>
            </p:extLst>
          </p:nvPr>
        </p:nvGraphicFramePr>
        <p:xfrm>
          <a:off x="6539422" y="4433057"/>
          <a:ext cx="903934" cy="79161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55" name="Chevron 28">
            <a:extLst>
              <a:ext uri="{FF2B5EF4-FFF2-40B4-BE49-F238E27FC236}">
                <a16:creationId xmlns:a16="http://schemas.microsoft.com/office/drawing/2014/main" id="{A98CA96E-08D2-45D3-A66C-FDEB89A71BEB}"/>
              </a:ext>
            </a:extLst>
          </p:cNvPr>
          <p:cNvSpPr/>
          <p:nvPr/>
        </p:nvSpPr>
        <p:spPr>
          <a:xfrm>
            <a:off x="9050904" y="4527636"/>
            <a:ext cx="344403" cy="544612"/>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800">
                <a:solidFill>
                  <a:prstClr val="white"/>
                </a:solidFill>
                <a:latin typeface="Calibri" panose="020F0502020204030204" pitchFamily="34" charset="0"/>
                <a:cs typeface="Calibri" panose="020F0502020204030204" pitchFamily="34" charset="0"/>
              </a:rPr>
              <a:t>R</a:t>
            </a:r>
          </a:p>
        </p:txBody>
      </p:sp>
      <p:sp>
        <p:nvSpPr>
          <p:cNvPr id="56" name="Chevron 29">
            <a:extLst>
              <a:ext uri="{FF2B5EF4-FFF2-40B4-BE49-F238E27FC236}">
                <a16:creationId xmlns:a16="http://schemas.microsoft.com/office/drawing/2014/main" id="{1EA3311F-1269-480F-8180-6C3453F9B142}"/>
              </a:ext>
            </a:extLst>
          </p:cNvPr>
          <p:cNvSpPr/>
          <p:nvPr/>
        </p:nvSpPr>
        <p:spPr>
          <a:xfrm>
            <a:off x="9366295" y="4520604"/>
            <a:ext cx="344403" cy="544612"/>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r>
              <a:rPr lang="fr-FR" sz="800">
                <a:solidFill>
                  <a:prstClr val="white"/>
                </a:solidFill>
                <a:latin typeface="Calibri" panose="020F0502020204030204" pitchFamily="34" charset="0"/>
                <a:cs typeface="Calibri" panose="020F0502020204030204" pitchFamily="34" charset="0"/>
              </a:rPr>
              <a:t>D</a:t>
            </a:r>
          </a:p>
        </p:txBody>
      </p:sp>
      <p:sp>
        <p:nvSpPr>
          <p:cNvPr id="24" name="ZoneTexte 23">
            <a:extLst>
              <a:ext uri="{FF2B5EF4-FFF2-40B4-BE49-F238E27FC236}">
                <a16:creationId xmlns:a16="http://schemas.microsoft.com/office/drawing/2014/main" id="{F0057D6E-C4EE-43A0-8EEC-1AACA97DBCE1}"/>
              </a:ext>
            </a:extLst>
          </p:cNvPr>
          <p:cNvSpPr txBox="1"/>
          <p:nvPr/>
        </p:nvSpPr>
        <p:spPr>
          <a:xfrm>
            <a:off x="5373347" y="3664627"/>
            <a:ext cx="423964" cy="369332"/>
          </a:xfrm>
          <a:prstGeom prst="rect">
            <a:avLst/>
          </a:prstGeom>
          <a:noFill/>
        </p:spPr>
        <p:txBody>
          <a:bodyPr wrap="square" rtlCol="0">
            <a:spAutoFit/>
          </a:bodyPr>
          <a:lstStyle/>
          <a:p>
            <a:r>
              <a:rPr lang="fr-FR"/>
              <a:t>….</a:t>
            </a:r>
          </a:p>
        </p:txBody>
      </p:sp>
      <p:sp>
        <p:nvSpPr>
          <p:cNvPr id="67" name="ZoneTexte 66">
            <a:extLst>
              <a:ext uri="{FF2B5EF4-FFF2-40B4-BE49-F238E27FC236}">
                <a16:creationId xmlns:a16="http://schemas.microsoft.com/office/drawing/2014/main" id="{5D3162B8-6775-41C3-9EEA-850ED21E88A1}"/>
              </a:ext>
            </a:extLst>
          </p:cNvPr>
          <p:cNvSpPr txBox="1"/>
          <p:nvPr/>
        </p:nvSpPr>
        <p:spPr>
          <a:xfrm>
            <a:off x="7685742" y="4644196"/>
            <a:ext cx="423964" cy="369332"/>
          </a:xfrm>
          <a:prstGeom prst="rect">
            <a:avLst/>
          </a:prstGeom>
          <a:noFill/>
        </p:spPr>
        <p:txBody>
          <a:bodyPr wrap="square" rtlCol="0">
            <a:spAutoFit/>
          </a:bodyPr>
          <a:lstStyle/>
          <a:p>
            <a:r>
              <a:rPr lang="fr-FR"/>
              <a:t>….</a:t>
            </a:r>
          </a:p>
        </p:txBody>
      </p:sp>
      <p:sp>
        <p:nvSpPr>
          <p:cNvPr id="68" name="Chevron 27">
            <a:extLst>
              <a:ext uri="{FF2B5EF4-FFF2-40B4-BE49-F238E27FC236}">
                <a16:creationId xmlns:a16="http://schemas.microsoft.com/office/drawing/2014/main" id="{EEDC6A61-B545-4498-B300-8F0F1A826A75}"/>
              </a:ext>
            </a:extLst>
          </p:cNvPr>
          <p:cNvSpPr/>
          <p:nvPr/>
        </p:nvSpPr>
        <p:spPr>
          <a:xfrm>
            <a:off x="8317962" y="5688917"/>
            <a:ext cx="846707" cy="605328"/>
          </a:xfrm>
          <a:prstGeom prst="chevron">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800">
                <a:solidFill>
                  <a:prstClr val="white"/>
                </a:solidFill>
                <a:latin typeface="Calibri" panose="020F0502020204030204" pitchFamily="34" charset="0"/>
                <a:cs typeface="Calibri" panose="020F0502020204030204" pitchFamily="34" charset="0"/>
              </a:rPr>
              <a:t>Prépa palier n</a:t>
            </a:r>
          </a:p>
        </p:txBody>
      </p:sp>
      <p:sp>
        <p:nvSpPr>
          <p:cNvPr id="70" name="Rectangle 69">
            <a:extLst>
              <a:ext uri="{FF2B5EF4-FFF2-40B4-BE49-F238E27FC236}">
                <a16:creationId xmlns:a16="http://schemas.microsoft.com/office/drawing/2014/main" id="{3923DE97-118D-483D-8FFF-4106CBA5F20A}"/>
              </a:ext>
            </a:extLst>
          </p:cNvPr>
          <p:cNvSpPr/>
          <p:nvPr/>
        </p:nvSpPr>
        <p:spPr>
          <a:xfrm>
            <a:off x="9212053" y="5443164"/>
            <a:ext cx="2899872" cy="1019193"/>
          </a:xfrm>
          <a:prstGeom prst="rect">
            <a:avLst/>
          </a:prstGeom>
          <a:noFill/>
          <a:ln>
            <a:solidFill>
              <a:schemeClr val="accent4">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aphicFrame>
        <p:nvGraphicFramePr>
          <p:cNvPr id="71" name="Diagramme 70">
            <a:extLst>
              <a:ext uri="{FF2B5EF4-FFF2-40B4-BE49-F238E27FC236}">
                <a16:creationId xmlns:a16="http://schemas.microsoft.com/office/drawing/2014/main" id="{8ADCCF0E-7CA3-49B4-A5B7-B9749D91EB52}"/>
              </a:ext>
            </a:extLst>
          </p:cNvPr>
          <p:cNvGraphicFramePr/>
          <p:nvPr>
            <p:extLst>
              <p:ext uri="{D42A27DB-BD31-4B8C-83A1-F6EECF244321}">
                <p14:modId xmlns:p14="http://schemas.microsoft.com/office/powerpoint/2010/main" val="3693100809"/>
              </p:ext>
            </p:extLst>
          </p:nvPr>
        </p:nvGraphicFramePr>
        <p:xfrm>
          <a:off x="9220118" y="5556955"/>
          <a:ext cx="903934" cy="791610"/>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73" name="Chevron 28">
            <a:extLst>
              <a:ext uri="{FF2B5EF4-FFF2-40B4-BE49-F238E27FC236}">
                <a16:creationId xmlns:a16="http://schemas.microsoft.com/office/drawing/2014/main" id="{2975AD8F-5BCC-436C-8711-BB48DECF4E98}"/>
              </a:ext>
            </a:extLst>
          </p:cNvPr>
          <p:cNvSpPr/>
          <p:nvPr/>
        </p:nvSpPr>
        <p:spPr>
          <a:xfrm>
            <a:off x="11373854" y="5652044"/>
            <a:ext cx="344403" cy="544612"/>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800">
                <a:solidFill>
                  <a:prstClr val="white"/>
                </a:solidFill>
                <a:latin typeface="Calibri" panose="020F0502020204030204" pitchFamily="34" charset="0"/>
                <a:cs typeface="Calibri" panose="020F0502020204030204" pitchFamily="34" charset="0"/>
              </a:rPr>
              <a:t>R</a:t>
            </a:r>
          </a:p>
        </p:txBody>
      </p:sp>
      <p:sp>
        <p:nvSpPr>
          <p:cNvPr id="74" name="Chevron 29">
            <a:extLst>
              <a:ext uri="{FF2B5EF4-FFF2-40B4-BE49-F238E27FC236}">
                <a16:creationId xmlns:a16="http://schemas.microsoft.com/office/drawing/2014/main" id="{A4C2379A-A88E-4A22-8AB8-D75F9A6891BC}"/>
              </a:ext>
            </a:extLst>
          </p:cNvPr>
          <p:cNvSpPr/>
          <p:nvPr/>
        </p:nvSpPr>
        <p:spPr>
          <a:xfrm>
            <a:off x="11689245" y="5645012"/>
            <a:ext cx="344403" cy="544612"/>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r>
              <a:rPr lang="fr-FR" sz="800">
                <a:solidFill>
                  <a:prstClr val="white"/>
                </a:solidFill>
                <a:latin typeface="Calibri" panose="020F0502020204030204" pitchFamily="34" charset="0"/>
                <a:cs typeface="Calibri" panose="020F0502020204030204" pitchFamily="34" charset="0"/>
              </a:rPr>
              <a:t>D</a:t>
            </a:r>
          </a:p>
        </p:txBody>
      </p:sp>
      <p:sp>
        <p:nvSpPr>
          <p:cNvPr id="75" name="ZoneTexte 74">
            <a:extLst>
              <a:ext uri="{FF2B5EF4-FFF2-40B4-BE49-F238E27FC236}">
                <a16:creationId xmlns:a16="http://schemas.microsoft.com/office/drawing/2014/main" id="{D09B495A-930E-4A80-82D1-0BE27CD6E07F}"/>
              </a:ext>
            </a:extLst>
          </p:cNvPr>
          <p:cNvSpPr txBox="1"/>
          <p:nvPr/>
        </p:nvSpPr>
        <p:spPr>
          <a:xfrm>
            <a:off x="10138027" y="5768094"/>
            <a:ext cx="423964" cy="369332"/>
          </a:xfrm>
          <a:prstGeom prst="rect">
            <a:avLst/>
          </a:prstGeom>
          <a:noFill/>
        </p:spPr>
        <p:txBody>
          <a:bodyPr wrap="square" rtlCol="0">
            <a:spAutoFit/>
          </a:bodyPr>
          <a:lstStyle/>
          <a:p>
            <a:r>
              <a:rPr lang="fr-FR"/>
              <a:t>….</a:t>
            </a:r>
          </a:p>
        </p:txBody>
      </p:sp>
      <p:sp>
        <p:nvSpPr>
          <p:cNvPr id="77" name="ZoneTexte 76">
            <a:extLst>
              <a:ext uri="{FF2B5EF4-FFF2-40B4-BE49-F238E27FC236}">
                <a16:creationId xmlns:a16="http://schemas.microsoft.com/office/drawing/2014/main" id="{7E2573EA-4C6C-46C9-A895-AC53FE41FAFF}"/>
              </a:ext>
            </a:extLst>
          </p:cNvPr>
          <p:cNvSpPr txBox="1"/>
          <p:nvPr/>
        </p:nvSpPr>
        <p:spPr>
          <a:xfrm>
            <a:off x="7473760" y="5812283"/>
            <a:ext cx="423964" cy="369332"/>
          </a:xfrm>
          <a:prstGeom prst="rect">
            <a:avLst/>
          </a:prstGeom>
          <a:noFill/>
        </p:spPr>
        <p:txBody>
          <a:bodyPr wrap="square" rtlCol="0">
            <a:spAutoFit/>
          </a:bodyPr>
          <a:lstStyle/>
          <a:p>
            <a:r>
              <a:rPr lang="fr-FR"/>
              <a:t>….</a:t>
            </a:r>
          </a:p>
        </p:txBody>
      </p:sp>
      <p:sp>
        <p:nvSpPr>
          <p:cNvPr id="87" name="Rectangle 86">
            <a:extLst>
              <a:ext uri="{FF2B5EF4-FFF2-40B4-BE49-F238E27FC236}">
                <a16:creationId xmlns:a16="http://schemas.microsoft.com/office/drawing/2014/main" id="{AEC5FD00-7871-4041-81E0-D7CF88D83ED3}"/>
              </a:ext>
            </a:extLst>
          </p:cNvPr>
          <p:cNvSpPr>
            <a:spLocks noChangeArrowheads="1"/>
          </p:cNvSpPr>
          <p:nvPr/>
        </p:nvSpPr>
        <p:spPr bwMode="auto">
          <a:xfrm>
            <a:off x="876188" y="4682042"/>
            <a:ext cx="831976" cy="320675"/>
          </a:xfrm>
          <a:prstGeom prst="rect">
            <a:avLst/>
          </a:prstGeom>
          <a:noFill/>
          <a:ln w="25400" cap="flat" cmpd="sng" algn="ctr">
            <a:noFill/>
            <a:prstDash val="solid"/>
            <a:headEnd/>
            <a:tailEnd/>
          </a:ln>
          <a:effectLst/>
        </p:spPr>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fr-FR" sz="900" i="0" u="none" strike="noStrike" kern="0" cap="none" spc="0" normalizeH="0" baseline="0" noProof="0">
                <a:ln>
                  <a:noFill/>
                </a:ln>
                <a:solidFill>
                  <a:srgbClr val="FF9900"/>
                </a:solidFill>
                <a:effectLst/>
                <a:uLnTx/>
                <a:uFillTx/>
                <a:latin typeface="Verdana" panose="020B0604030504040204" pitchFamily="34" charset="0"/>
                <a:ea typeface="Verdana" panose="020B0604030504040204" pitchFamily="34" charset="0"/>
                <a:cs typeface="Verdana" panose="020B0604030504040204" pitchFamily="34" charset="0"/>
              </a:rPr>
              <a:t>Dossier de cadrage</a:t>
            </a:r>
          </a:p>
        </p:txBody>
      </p:sp>
      <p:sp>
        <p:nvSpPr>
          <p:cNvPr id="88" name="Étoile à 5 branches 58">
            <a:extLst>
              <a:ext uri="{FF2B5EF4-FFF2-40B4-BE49-F238E27FC236}">
                <a16:creationId xmlns:a16="http://schemas.microsoft.com/office/drawing/2014/main" id="{1929CC20-9861-476B-8362-BA42423C87A3}"/>
              </a:ext>
            </a:extLst>
          </p:cNvPr>
          <p:cNvSpPr/>
          <p:nvPr/>
        </p:nvSpPr>
        <p:spPr>
          <a:xfrm>
            <a:off x="606513" y="4390127"/>
            <a:ext cx="174625" cy="153987"/>
          </a:xfrm>
          <a:prstGeom prst="star5">
            <a:avLst/>
          </a:prstGeom>
          <a:solidFill>
            <a:srgbClr val="FF9900"/>
          </a:solidFill>
          <a:ln w="25400" cap="flat" cmpd="sng" algn="ctr">
            <a:noFill/>
            <a:prstDash val="solid"/>
          </a:ln>
          <a:effec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fr-FR" sz="1200" b="0" i="0" u="none" strike="noStrike" kern="0" cap="none" spc="0" normalizeH="0" baseline="0" noProof="0">
              <a:ln>
                <a:noFill/>
              </a:ln>
              <a:solidFill>
                <a:prstClr val="white"/>
              </a:solidFill>
              <a:effectLst/>
              <a:uLnTx/>
              <a:uFillTx/>
              <a:latin typeface="Times New Roman"/>
              <a:ea typeface="+mn-ea"/>
              <a:cs typeface="+mn-cs"/>
            </a:endParaRPr>
          </a:p>
        </p:txBody>
      </p:sp>
      <p:sp>
        <p:nvSpPr>
          <p:cNvPr id="89" name="Étoile à 5 branches 58">
            <a:extLst>
              <a:ext uri="{FF2B5EF4-FFF2-40B4-BE49-F238E27FC236}">
                <a16:creationId xmlns:a16="http://schemas.microsoft.com/office/drawing/2014/main" id="{F22920E8-AE25-4605-AF66-AFA11987FF42}"/>
              </a:ext>
            </a:extLst>
          </p:cNvPr>
          <p:cNvSpPr/>
          <p:nvPr/>
        </p:nvSpPr>
        <p:spPr>
          <a:xfrm>
            <a:off x="1719583" y="4872515"/>
            <a:ext cx="174625" cy="153987"/>
          </a:xfrm>
          <a:prstGeom prst="star5">
            <a:avLst/>
          </a:prstGeom>
          <a:solidFill>
            <a:srgbClr val="FF9900"/>
          </a:solidFill>
          <a:ln w="25400" cap="flat" cmpd="sng" algn="ctr">
            <a:noFill/>
            <a:prstDash val="solid"/>
          </a:ln>
          <a:effec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fr-FR" sz="1200" b="0" i="0" u="none" strike="noStrike" kern="0" cap="none" spc="0" normalizeH="0" baseline="0" noProof="0">
              <a:ln>
                <a:noFill/>
              </a:ln>
              <a:solidFill>
                <a:prstClr val="white"/>
              </a:solidFill>
              <a:effectLst/>
              <a:uLnTx/>
              <a:uFillTx/>
              <a:latin typeface="Times New Roman"/>
              <a:ea typeface="+mn-ea"/>
              <a:cs typeface="+mn-cs"/>
            </a:endParaRPr>
          </a:p>
        </p:txBody>
      </p:sp>
      <p:sp>
        <p:nvSpPr>
          <p:cNvPr id="90" name="Étoile à 5 branches 58">
            <a:extLst>
              <a:ext uri="{FF2B5EF4-FFF2-40B4-BE49-F238E27FC236}">
                <a16:creationId xmlns:a16="http://schemas.microsoft.com/office/drawing/2014/main" id="{3A31C4B7-683E-484D-91E0-B1B7B49E0626}"/>
              </a:ext>
            </a:extLst>
          </p:cNvPr>
          <p:cNvSpPr/>
          <p:nvPr/>
        </p:nvSpPr>
        <p:spPr>
          <a:xfrm>
            <a:off x="2483950" y="5628737"/>
            <a:ext cx="174625" cy="153987"/>
          </a:xfrm>
          <a:prstGeom prst="star5">
            <a:avLst/>
          </a:prstGeom>
          <a:solidFill>
            <a:srgbClr val="FF9900"/>
          </a:solidFill>
          <a:ln w="25400" cap="flat" cmpd="sng" algn="ctr">
            <a:noFill/>
            <a:prstDash val="solid"/>
          </a:ln>
          <a:effec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fr-FR" sz="1200" b="0" i="0" u="none" strike="noStrike" kern="0" cap="none" spc="0" normalizeH="0" baseline="0" noProof="0">
              <a:ln>
                <a:noFill/>
              </a:ln>
              <a:solidFill>
                <a:prstClr val="white"/>
              </a:solidFill>
              <a:effectLst/>
              <a:uLnTx/>
              <a:uFillTx/>
              <a:latin typeface="Times New Roman"/>
              <a:ea typeface="+mn-ea"/>
              <a:cs typeface="+mn-cs"/>
            </a:endParaRPr>
          </a:p>
        </p:txBody>
      </p:sp>
      <p:cxnSp>
        <p:nvCxnSpPr>
          <p:cNvPr id="92" name="Connecteur droit 91">
            <a:extLst>
              <a:ext uri="{FF2B5EF4-FFF2-40B4-BE49-F238E27FC236}">
                <a16:creationId xmlns:a16="http://schemas.microsoft.com/office/drawing/2014/main" id="{7F4D152E-3C5C-4F78-86E9-9D0B331A68CC}"/>
              </a:ext>
            </a:extLst>
          </p:cNvPr>
          <p:cNvCxnSpPr>
            <a:cxnSpLocks/>
          </p:cNvCxnSpPr>
          <p:nvPr/>
        </p:nvCxnSpPr>
        <p:spPr>
          <a:xfrm>
            <a:off x="690403" y="4080434"/>
            <a:ext cx="0" cy="238322"/>
          </a:xfrm>
          <a:prstGeom prst="line">
            <a:avLst/>
          </a:prstGeom>
          <a:noFill/>
          <a:ln w="9525" cap="flat" cmpd="sng" algn="ctr">
            <a:solidFill>
              <a:srgbClr val="FF9900"/>
            </a:solidFill>
            <a:prstDash val="sysDash"/>
          </a:ln>
          <a:effectLst/>
        </p:spPr>
      </p:cxnSp>
      <p:cxnSp>
        <p:nvCxnSpPr>
          <p:cNvPr id="94" name="Connecteur droit 93">
            <a:extLst>
              <a:ext uri="{FF2B5EF4-FFF2-40B4-BE49-F238E27FC236}">
                <a16:creationId xmlns:a16="http://schemas.microsoft.com/office/drawing/2014/main" id="{35EB7CCF-1913-4D57-BD2D-047A33B64A0D}"/>
              </a:ext>
            </a:extLst>
          </p:cNvPr>
          <p:cNvCxnSpPr>
            <a:cxnSpLocks/>
          </p:cNvCxnSpPr>
          <p:nvPr/>
        </p:nvCxnSpPr>
        <p:spPr>
          <a:xfrm>
            <a:off x="1144461" y="4113085"/>
            <a:ext cx="0" cy="319972"/>
          </a:xfrm>
          <a:prstGeom prst="line">
            <a:avLst/>
          </a:prstGeom>
          <a:noFill/>
          <a:ln w="9525" cap="flat" cmpd="sng" algn="ctr">
            <a:solidFill>
              <a:srgbClr val="FF9900"/>
            </a:solidFill>
            <a:prstDash val="sysDash"/>
          </a:ln>
          <a:effectLst/>
        </p:spPr>
      </p:cxnSp>
      <p:cxnSp>
        <p:nvCxnSpPr>
          <p:cNvPr id="95" name="Connecteur droit 94">
            <a:extLst>
              <a:ext uri="{FF2B5EF4-FFF2-40B4-BE49-F238E27FC236}">
                <a16:creationId xmlns:a16="http://schemas.microsoft.com/office/drawing/2014/main" id="{21CA8888-D1E8-422F-AE7C-183B0EBAB135}"/>
              </a:ext>
            </a:extLst>
          </p:cNvPr>
          <p:cNvCxnSpPr>
            <a:cxnSpLocks/>
          </p:cNvCxnSpPr>
          <p:nvPr/>
        </p:nvCxnSpPr>
        <p:spPr>
          <a:xfrm>
            <a:off x="1795477" y="4076126"/>
            <a:ext cx="0" cy="716784"/>
          </a:xfrm>
          <a:prstGeom prst="line">
            <a:avLst/>
          </a:prstGeom>
          <a:noFill/>
          <a:ln w="9525" cap="flat" cmpd="sng" algn="ctr">
            <a:solidFill>
              <a:srgbClr val="FF9900"/>
            </a:solidFill>
            <a:prstDash val="sysDash"/>
          </a:ln>
          <a:effectLst/>
        </p:spPr>
      </p:cxnSp>
      <p:sp>
        <p:nvSpPr>
          <p:cNvPr id="96" name="Étoile à 5 branches 58">
            <a:extLst>
              <a:ext uri="{FF2B5EF4-FFF2-40B4-BE49-F238E27FC236}">
                <a16:creationId xmlns:a16="http://schemas.microsoft.com/office/drawing/2014/main" id="{EDAF7E11-5C6A-441C-B326-56B72217BFC2}"/>
              </a:ext>
            </a:extLst>
          </p:cNvPr>
          <p:cNvSpPr/>
          <p:nvPr/>
        </p:nvSpPr>
        <p:spPr>
          <a:xfrm>
            <a:off x="1068185" y="4516269"/>
            <a:ext cx="174625" cy="153987"/>
          </a:xfrm>
          <a:prstGeom prst="star5">
            <a:avLst/>
          </a:prstGeom>
          <a:solidFill>
            <a:srgbClr val="FF9900"/>
          </a:solidFill>
          <a:ln w="25400" cap="flat" cmpd="sng" algn="ctr">
            <a:noFill/>
            <a:prstDash val="solid"/>
          </a:ln>
          <a:effec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fr-FR" sz="1200" b="0" i="0" u="none" strike="noStrike" kern="0" cap="none" spc="0" normalizeH="0" baseline="0" noProof="0">
              <a:ln>
                <a:noFill/>
              </a:ln>
              <a:solidFill>
                <a:prstClr val="white"/>
              </a:solidFill>
              <a:effectLst/>
              <a:uLnTx/>
              <a:uFillTx/>
              <a:latin typeface="Times New Roman"/>
              <a:ea typeface="+mn-ea"/>
              <a:cs typeface="+mn-cs"/>
            </a:endParaRPr>
          </a:p>
        </p:txBody>
      </p:sp>
      <p:sp>
        <p:nvSpPr>
          <p:cNvPr id="97" name="Rectangle 96">
            <a:extLst>
              <a:ext uri="{FF2B5EF4-FFF2-40B4-BE49-F238E27FC236}">
                <a16:creationId xmlns:a16="http://schemas.microsoft.com/office/drawing/2014/main" id="{543E97E8-6198-4C87-951E-5A5C64344ED5}"/>
              </a:ext>
            </a:extLst>
          </p:cNvPr>
          <p:cNvSpPr>
            <a:spLocks noChangeArrowheads="1"/>
          </p:cNvSpPr>
          <p:nvPr/>
        </p:nvSpPr>
        <p:spPr bwMode="auto">
          <a:xfrm>
            <a:off x="1183696" y="5026111"/>
            <a:ext cx="1435741" cy="616305"/>
          </a:xfrm>
          <a:prstGeom prst="rect">
            <a:avLst/>
          </a:prstGeom>
          <a:noFill/>
          <a:ln w="25400" cap="flat" cmpd="sng" algn="ctr">
            <a:noFill/>
            <a:prstDash val="solid"/>
            <a:headEnd/>
            <a:tailEnd/>
          </a:ln>
          <a:effectLst/>
        </p:spPr>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171450" marR="0" lvl="0" indent="-171450" defTabSz="914400" eaLnBrk="0" fontAlgn="base" latinLnBrk="0" hangingPunct="0">
              <a:lnSpc>
                <a:spcPct val="100000"/>
              </a:lnSpc>
              <a:spcBef>
                <a:spcPct val="0"/>
              </a:spcBef>
              <a:spcAft>
                <a:spcPct val="0"/>
              </a:spcAft>
              <a:buClrTx/>
              <a:buSzTx/>
              <a:buFontTx/>
              <a:buChar char="-"/>
              <a:tabLst/>
              <a:defRPr/>
            </a:pPr>
            <a:r>
              <a:rPr kumimoji="0" lang="fr-FR" sz="900" i="0" u="none" strike="noStrike" kern="0" cap="none" spc="0" normalizeH="0" baseline="0" noProof="0">
                <a:ln>
                  <a:noFill/>
                </a:ln>
                <a:solidFill>
                  <a:srgbClr val="FF9900"/>
                </a:solidFill>
                <a:effectLst/>
                <a:uLnTx/>
                <a:uFillTx/>
                <a:latin typeface="Verdana" panose="020B0604030504040204" pitchFamily="34" charset="0"/>
                <a:ea typeface="Verdana" panose="020B0604030504040204" pitchFamily="34" charset="0"/>
                <a:cs typeface="Verdana" panose="020B0604030504040204" pitchFamily="34" charset="0"/>
              </a:rPr>
              <a:t>Relevé des Exigences priorisées</a:t>
            </a:r>
          </a:p>
          <a:p>
            <a:pPr marL="171450" marR="0" lvl="0" indent="-171450" defTabSz="914400" eaLnBrk="0" fontAlgn="base" latinLnBrk="0" hangingPunct="0">
              <a:lnSpc>
                <a:spcPct val="100000"/>
              </a:lnSpc>
              <a:spcBef>
                <a:spcPct val="0"/>
              </a:spcBef>
              <a:spcAft>
                <a:spcPct val="0"/>
              </a:spcAft>
              <a:buClrTx/>
              <a:buSzTx/>
              <a:buFontTx/>
              <a:buChar char="-"/>
              <a:tabLst/>
              <a:defRPr/>
            </a:pPr>
            <a:r>
              <a:rPr kumimoji="0" lang="fr-FR" sz="900" i="0" u="none" strike="noStrike" kern="0" cap="none" spc="0" normalizeH="0" baseline="0" noProof="0">
                <a:ln>
                  <a:noFill/>
                </a:ln>
                <a:solidFill>
                  <a:srgbClr val="FF9900"/>
                </a:solidFill>
                <a:effectLst/>
                <a:uLnTx/>
                <a:uFillTx/>
                <a:latin typeface="Verdana" panose="020B0604030504040204" pitchFamily="34" charset="0"/>
                <a:ea typeface="Verdana" panose="020B0604030504040204" pitchFamily="34" charset="0"/>
                <a:cs typeface="Verdana" panose="020B0604030504040204" pitchFamily="34" charset="0"/>
              </a:rPr>
              <a:t>Modélisation des processus métier</a:t>
            </a:r>
          </a:p>
        </p:txBody>
      </p:sp>
      <p:cxnSp>
        <p:nvCxnSpPr>
          <p:cNvPr id="99" name="Connecteur droit 98">
            <a:extLst>
              <a:ext uri="{FF2B5EF4-FFF2-40B4-BE49-F238E27FC236}">
                <a16:creationId xmlns:a16="http://schemas.microsoft.com/office/drawing/2014/main" id="{AAF74138-72E1-40BB-B45C-DBC2A522FC43}"/>
              </a:ext>
            </a:extLst>
          </p:cNvPr>
          <p:cNvCxnSpPr>
            <a:cxnSpLocks/>
          </p:cNvCxnSpPr>
          <p:nvPr/>
        </p:nvCxnSpPr>
        <p:spPr>
          <a:xfrm>
            <a:off x="2580773" y="4058935"/>
            <a:ext cx="0" cy="1485372"/>
          </a:xfrm>
          <a:prstGeom prst="line">
            <a:avLst/>
          </a:prstGeom>
          <a:noFill/>
          <a:ln w="9525" cap="flat" cmpd="sng" algn="ctr">
            <a:solidFill>
              <a:srgbClr val="FF9900"/>
            </a:solidFill>
            <a:prstDash val="sysDash"/>
          </a:ln>
          <a:effectLst/>
        </p:spPr>
      </p:cxnSp>
      <p:sp>
        <p:nvSpPr>
          <p:cNvPr id="100" name="Rectangle 99">
            <a:extLst>
              <a:ext uri="{FF2B5EF4-FFF2-40B4-BE49-F238E27FC236}">
                <a16:creationId xmlns:a16="http://schemas.microsoft.com/office/drawing/2014/main" id="{1DB1CA90-7B3B-48F6-A4BE-17DA0CF3E3B8}"/>
              </a:ext>
            </a:extLst>
          </p:cNvPr>
          <p:cNvSpPr>
            <a:spLocks noChangeArrowheads="1"/>
          </p:cNvSpPr>
          <p:nvPr/>
        </p:nvSpPr>
        <p:spPr bwMode="auto">
          <a:xfrm>
            <a:off x="1919336" y="5821490"/>
            <a:ext cx="2413714" cy="903160"/>
          </a:xfrm>
          <a:prstGeom prst="rect">
            <a:avLst/>
          </a:prstGeom>
          <a:noFill/>
          <a:ln w="25400" cap="flat" cmpd="sng" algn="ctr">
            <a:noFill/>
            <a:prstDash val="solid"/>
            <a:headEnd/>
            <a:tailEnd/>
          </a:ln>
          <a:effectLst/>
        </p:spPr>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171450" marR="0" lvl="0" indent="-171450" defTabSz="914400" eaLnBrk="0" fontAlgn="base" latinLnBrk="0" hangingPunct="0">
              <a:lnSpc>
                <a:spcPct val="100000"/>
              </a:lnSpc>
              <a:spcBef>
                <a:spcPct val="0"/>
              </a:spcBef>
              <a:spcAft>
                <a:spcPct val="0"/>
              </a:spcAft>
              <a:buClrTx/>
              <a:buSzTx/>
              <a:buFontTx/>
              <a:buChar char="-"/>
              <a:tabLst/>
              <a:defRPr/>
            </a:pPr>
            <a:r>
              <a:rPr kumimoji="0" lang="fr-FR" sz="900" i="0" u="none" strike="noStrike" kern="0" cap="none" spc="0" normalizeH="0" baseline="0" noProof="0">
                <a:ln>
                  <a:noFill/>
                </a:ln>
                <a:solidFill>
                  <a:srgbClr val="FF9900"/>
                </a:solidFill>
                <a:effectLst/>
                <a:uLnTx/>
                <a:uFillTx/>
                <a:latin typeface="Verdana" panose="020B0604030504040204" pitchFamily="34" charset="0"/>
                <a:ea typeface="Verdana" panose="020B0604030504040204" pitchFamily="34" charset="0"/>
                <a:cs typeface="Verdana" panose="020B0604030504040204" pitchFamily="34" charset="0"/>
              </a:rPr>
              <a:t>Dossier réponse SI : impact POS, schéma d’architecture cible, services créés ou modifiés, </a:t>
            </a:r>
            <a:r>
              <a:rPr kumimoji="0" lang="fr-FR" sz="900" i="0" u="none" strike="noStrike" kern="0" cap="none" spc="0" normalizeH="0" baseline="0" noProof="0">
                <a:ln>
                  <a:noFill/>
                </a:ln>
                <a:solidFill>
                  <a:schemeClr val="accent6"/>
                </a:solidFill>
                <a:effectLst/>
                <a:uLnTx/>
                <a:uFillTx/>
                <a:latin typeface="Verdana" panose="020B0604030504040204" pitchFamily="34" charset="0"/>
                <a:ea typeface="Verdana" panose="020B0604030504040204" pitchFamily="34" charset="0"/>
                <a:cs typeface="Verdana" panose="020B0604030504040204" pitchFamily="34" charset="0"/>
              </a:rPr>
              <a:t>initialisation de la stratégie de tests </a:t>
            </a:r>
          </a:p>
          <a:p>
            <a:pPr marL="171450" marR="0" lvl="0" indent="-171450" defTabSz="914400" eaLnBrk="0" fontAlgn="base" latinLnBrk="0" hangingPunct="0">
              <a:lnSpc>
                <a:spcPct val="100000"/>
              </a:lnSpc>
              <a:spcBef>
                <a:spcPct val="0"/>
              </a:spcBef>
              <a:spcAft>
                <a:spcPct val="0"/>
              </a:spcAft>
              <a:buClrTx/>
              <a:buSzTx/>
              <a:buFontTx/>
              <a:buChar char="-"/>
              <a:tabLst/>
              <a:defRPr/>
            </a:pPr>
            <a:r>
              <a:rPr kumimoji="0" lang="fr-FR" sz="900" i="0" u="none" strike="noStrike" kern="0" cap="none" spc="0" normalizeH="0" baseline="0" noProof="0">
                <a:ln>
                  <a:noFill/>
                </a:ln>
                <a:solidFill>
                  <a:srgbClr val="FF9900"/>
                </a:solidFill>
                <a:effectLst/>
                <a:uLnTx/>
                <a:uFillTx/>
                <a:latin typeface="Verdana" panose="020B0604030504040204" pitchFamily="34" charset="0"/>
                <a:ea typeface="Verdana" panose="020B0604030504040204" pitchFamily="34" charset="0"/>
                <a:cs typeface="Verdana" panose="020B0604030504040204" pitchFamily="34" charset="0"/>
              </a:rPr>
              <a:t>Plan projet</a:t>
            </a:r>
          </a:p>
          <a:p>
            <a:pPr marL="171450" marR="0" lvl="0" indent="-171450" defTabSz="914400" eaLnBrk="0" fontAlgn="base" latinLnBrk="0" hangingPunct="0">
              <a:lnSpc>
                <a:spcPct val="100000"/>
              </a:lnSpc>
              <a:spcBef>
                <a:spcPct val="0"/>
              </a:spcBef>
              <a:spcAft>
                <a:spcPct val="0"/>
              </a:spcAft>
              <a:buClrTx/>
              <a:buSzTx/>
              <a:buFontTx/>
              <a:buChar char="-"/>
              <a:tabLst/>
              <a:defRPr/>
            </a:pPr>
            <a:r>
              <a:rPr lang="fr-FR" sz="900" kern="0">
                <a:solidFill>
                  <a:srgbClr val="FF9900"/>
                </a:solidFill>
                <a:latin typeface="Verdana" panose="020B0604030504040204" pitchFamily="34" charset="0"/>
                <a:ea typeface="Verdana" panose="020B0604030504040204" pitchFamily="34" charset="0"/>
                <a:cs typeface="Verdana" panose="020B0604030504040204" pitchFamily="34" charset="0"/>
              </a:rPr>
              <a:t>Dossier sécurité</a:t>
            </a:r>
            <a:endParaRPr kumimoji="0" lang="fr-FR" sz="900" i="0" u="none" strike="noStrike" kern="0" cap="none" spc="0" normalizeH="0" baseline="0" noProof="0">
              <a:ln>
                <a:noFill/>
              </a:ln>
              <a:solidFill>
                <a:srgbClr val="FF99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95264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up)">
                                      <p:cBhvr>
                                        <p:cTn id="7" dur="250"/>
                                        <p:tgtEl>
                                          <p:spTgt spid="81"/>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wipe(up)">
                                      <p:cBhvr>
                                        <p:cTn id="11" dur="250"/>
                                        <p:tgtEl>
                                          <p:spTgt spid="87"/>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wipe(up)">
                                      <p:cBhvr>
                                        <p:cTn id="15" dur="250"/>
                                        <p:tgtEl>
                                          <p:spTgt spid="88"/>
                                        </p:tgtEl>
                                      </p:cBhvr>
                                    </p:animEffect>
                                  </p:childTnLst>
                                </p:cTn>
                              </p:par>
                            </p:childTnLst>
                          </p:cTn>
                        </p:par>
                        <p:par>
                          <p:cTn id="16" fill="hold">
                            <p:stCondLst>
                              <p:cond delay="750"/>
                            </p:stCondLst>
                            <p:childTnLst>
                              <p:par>
                                <p:cTn id="17" presetID="22" presetClass="entr" presetSubtype="1"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wipe(up)">
                                      <p:cBhvr>
                                        <p:cTn id="19" dur="250"/>
                                        <p:tgtEl>
                                          <p:spTgt spid="89"/>
                                        </p:tgtEl>
                                      </p:cBhvr>
                                    </p:animEffect>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90"/>
                                        </p:tgtEl>
                                        <p:attrNameLst>
                                          <p:attrName>style.visibility</p:attrName>
                                        </p:attrNameLst>
                                      </p:cBhvr>
                                      <p:to>
                                        <p:strVal val="visible"/>
                                      </p:to>
                                    </p:set>
                                    <p:animEffect transition="in" filter="wipe(up)">
                                      <p:cBhvr>
                                        <p:cTn id="23" dur="250"/>
                                        <p:tgtEl>
                                          <p:spTgt spid="90"/>
                                        </p:tgtEl>
                                      </p:cBhvr>
                                    </p:animEffect>
                                  </p:childTnLst>
                                </p:cTn>
                              </p:par>
                            </p:childTnLst>
                          </p:cTn>
                        </p:par>
                        <p:par>
                          <p:cTn id="24" fill="hold">
                            <p:stCondLst>
                              <p:cond delay="1250"/>
                            </p:stCondLst>
                            <p:childTnLst>
                              <p:par>
                                <p:cTn id="25" presetID="22" presetClass="entr" presetSubtype="1" fill="hold" nodeType="afterEffect">
                                  <p:stCondLst>
                                    <p:cond delay="0"/>
                                  </p:stCondLst>
                                  <p:childTnLst>
                                    <p:set>
                                      <p:cBhvr>
                                        <p:cTn id="26" dur="1" fill="hold">
                                          <p:stCondLst>
                                            <p:cond delay="0"/>
                                          </p:stCondLst>
                                        </p:cTn>
                                        <p:tgtEl>
                                          <p:spTgt spid="92"/>
                                        </p:tgtEl>
                                        <p:attrNameLst>
                                          <p:attrName>style.visibility</p:attrName>
                                        </p:attrNameLst>
                                      </p:cBhvr>
                                      <p:to>
                                        <p:strVal val="visible"/>
                                      </p:to>
                                    </p:set>
                                    <p:animEffect transition="in" filter="wipe(up)">
                                      <p:cBhvr>
                                        <p:cTn id="27" dur="250"/>
                                        <p:tgtEl>
                                          <p:spTgt spid="92"/>
                                        </p:tgtEl>
                                      </p:cBhvr>
                                    </p:animEffect>
                                  </p:childTnLst>
                                </p:cTn>
                              </p:par>
                            </p:childTnLst>
                          </p:cTn>
                        </p:par>
                        <p:par>
                          <p:cTn id="28" fill="hold">
                            <p:stCondLst>
                              <p:cond delay="1500"/>
                            </p:stCondLst>
                            <p:childTnLst>
                              <p:par>
                                <p:cTn id="29" presetID="22" presetClass="entr" presetSubtype="1"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wipe(up)">
                                      <p:cBhvr>
                                        <p:cTn id="31" dur="250"/>
                                        <p:tgtEl>
                                          <p:spTgt spid="94"/>
                                        </p:tgtEl>
                                      </p:cBhvr>
                                    </p:animEffect>
                                  </p:childTnLst>
                                </p:cTn>
                              </p:par>
                            </p:childTnLst>
                          </p:cTn>
                        </p:par>
                        <p:par>
                          <p:cTn id="32" fill="hold">
                            <p:stCondLst>
                              <p:cond delay="1750"/>
                            </p:stCondLst>
                            <p:childTnLst>
                              <p:par>
                                <p:cTn id="33" presetID="22" presetClass="entr" presetSubtype="1" fill="hold"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up)">
                                      <p:cBhvr>
                                        <p:cTn id="35" dur="250"/>
                                        <p:tgtEl>
                                          <p:spTgt spid="95"/>
                                        </p:tgtEl>
                                      </p:cBhvr>
                                    </p:animEffect>
                                  </p:childTnLst>
                                </p:cTn>
                              </p:par>
                            </p:childTnLst>
                          </p:cTn>
                        </p:par>
                        <p:par>
                          <p:cTn id="36" fill="hold">
                            <p:stCondLst>
                              <p:cond delay="2000"/>
                            </p:stCondLst>
                            <p:childTnLst>
                              <p:par>
                                <p:cTn id="37" presetID="22" presetClass="entr" presetSubtype="1" fill="hold" grpId="0" nodeType="afterEffect">
                                  <p:stCondLst>
                                    <p:cond delay="0"/>
                                  </p:stCondLst>
                                  <p:childTnLst>
                                    <p:set>
                                      <p:cBhvr>
                                        <p:cTn id="38" dur="1" fill="hold">
                                          <p:stCondLst>
                                            <p:cond delay="0"/>
                                          </p:stCondLst>
                                        </p:cTn>
                                        <p:tgtEl>
                                          <p:spTgt spid="96"/>
                                        </p:tgtEl>
                                        <p:attrNameLst>
                                          <p:attrName>style.visibility</p:attrName>
                                        </p:attrNameLst>
                                      </p:cBhvr>
                                      <p:to>
                                        <p:strVal val="visible"/>
                                      </p:to>
                                    </p:set>
                                    <p:animEffect transition="in" filter="wipe(up)">
                                      <p:cBhvr>
                                        <p:cTn id="39" dur="250"/>
                                        <p:tgtEl>
                                          <p:spTgt spid="96"/>
                                        </p:tgtEl>
                                      </p:cBhvr>
                                    </p:animEffect>
                                  </p:childTnLst>
                                </p:cTn>
                              </p:par>
                            </p:childTnLst>
                          </p:cTn>
                        </p:par>
                        <p:par>
                          <p:cTn id="40" fill="hold">
                            <p:stCondLst>
                              <p:cond delay="2250"/>
                            </p:stCondLst>
                            <p:childTnLst>
                              <p:par>
                                <p:cTn id="41" presetID="22" presetClass="entr" presetSubtype="1" fill="hold" grpId="0" nodeType="afterEffect">
                                  <p:stCondLst>
                                    <p:cond delay="0"/>
                                  </p:stCondLst>
                                  <p:childTnLst>
                                    <p:set>
                                      <p:cBhvr>
                                        <p:cTn id="42" dur="1" fill="hold">
                                          <p:stCondLst>
                                            <p:cond delay="0"/>
                                          </p:stCondLst>
                                        </p:cTn>
                                        <p:tgtEl>
                                          <p:spTgt spid="97"/>
                                        </p:tgtEl>
                                        <p:attrNameLst>
                                          <p:attrName>style.visibility</p:attrName>
                                        </p:attrNameLst>
                                      </p:cBhvr>
                                      <p:to>
                                        <p:strVal val="visible"/>
                                      </p:to>
                                    </p:set>
                                    <p:animEffect transition="in" filter="wipe(up)">
                                      <p:cBhvr>
                                        <p:cTn id="43" dur="500"/>
                                        <p:tgtEl>
                                          <p:spTgt spid="97"/>
                                        </p:tgtEl>
                                      </p:cBhvr>
                                    </p:animEffect>
                                  </p:childTnLst>
                                </p:cTn>
                              </p:par>
                            </p:childTnLst>
                          </p:cTn>
                        </p:par>
                        <p:par>
                          <p:cTn id="44" fill="hold">
                            <p:stCondLst>
                              <p:cond delay="2750"/>
                            </p:stCondLst>
                            <p:childTnLst>
                              <p:par>
                                <p:cTn id="45" presetID="22" presetClass="entr" presetSubtype="1" fill="hold" nodeType="after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wipe(up)">
                                      <p:cBhvr>
                                        <p:cTn id="47" dur="250"/>
                                        <p:tgtEl>
                                          <p:spTgt spid="99"/>
                                        </p:tgtEl>
                                      </p:cBhvr>
                                    </p:animEffect>
                                  </p:childTnLst>
                                </p:cTn>
                              </p:par>
                            </p:childTnLst>
                          </p:cTn>
                        </p:par>
                        <p:par>
                          <p:cTn id="48" fill="hold">
                            <p:stCondLst>
                              <p:cond delay="3000"/>
                            </p:stCondLst>
                            <p:childTnLst>
                              <p:par>
                                <p:cTn id="49" presetID="22" presetClass="entr" presetSubtype="1" fill="hold" grpId="0" nodeType="afterEffect">
                                  <p:stCondLst>
                                    <p:cond delay="0"/>
                                  </p:stCondLst>
                                  <p:childTnLst>
                                    <p:set>
                                      <p:cBhvr>
                                        <p:cTn id="50" dur="1" fill="hold">
                                          <p:stCondLst>
                                            <p:cond delay="0"/>
                                          </p:stCondLst>
                                        </p:cTn>
                                        <p:tgtEl>
                                          <p:spTgt spid="100"/>
                                        </p:tgtEl>
                                        <p:attrNameLst>
                                          <p:attrName>style.visibility</p:attrName>
                                        </p:attrNameLst>
                                      </p:cBhvr>
                                      <p:to>
                                        <p:strVal val="visible"/>
                                      </p:to>
                                    </p:set>
                                    <p:animEffect transition="in" filter="wipe(up)">
                                      <p:cBhvr>
                                        <p:cTn id="51"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7" grpId="0"/>
      <p:bldP spid="88" grpId="0" animBg="1"/>
      <p:bldP spid="89" grpId="0" animBg="1"/>
      <p:bldP spid="90" grpId="0" animBg="1"/>
      <p:bldP spid="96" grpId="0" animBg="1"/>
      <p:bldP spid="97" grpId="0"/>
      <p:bldP spid="10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EDA09744-3C7C-494C-A368-28CB2352384E}"/>
              </a:ext>
            </a:extLst>
          </p:cNvPr>
          <p:cNvSpPr>
            <a:spLocks noGrp="1"/>
          </p:cNvSpPr>
          <p:nvPr>
            <p:ph type="sldNum" sz="quarter" idx="12"/>
          </p:nvPr>
        </p:nvSpPr>
        <p:spPr/>
        <p:txBody>
          <a:bodyPr/>
          <a:lstStyle/>
          <a:p>
            <a:fld id="{33D6E5A2-EC83-451F-A719-9AC1370DD5CF}" type="slidenum">
              <a:rPr lang="fr-FR" smtClean="0"/>
              <a:pPr/>
              <a:t>37</a:t>
            </a:fld>
            <a:endParaRPr kumimoji="0" lang="fr-FR"/>
          </a:p>
        </p:txBody>
      </p:sp>
      <p:grpSp>
        <p:nvGrpSpPr>
          <p:cNvPr id="3" name="Group 84">
            <a:extLst>
              <a:ext uri="{FF2B5EF4-FFF2-40B4-BE49-F238E27FC236}">
                <a16:creationId xmlns:a16="http://schemas.microsoft.com/office/drawing/2014/main" id="{09D0B95E-0FA3-47CA-B6F6-9BFF469DE770}"/>
              </a:ext>
            </a:extLst>
          </p:cNvPr>
          <p:cNvGrpSpPr/>
          <p:nvPr/>
        </p:nvGrpSpPr>
        <p:grpSpPr>
          <a:xfrm>
            <a:off x="913059" y="3726821"/>
            <a:ext cx="10465989" cy="2173891"/>
            <a:chOff x="8783641" y="2496552"/>
            <a:chExt cx="3496783" cy="2235065"/>
          </a:xfrm>
        </p:grpSpPr>
        <p:sp>
          <p:nvSpPr>
            <p:cNvPr id="4" name="Rectangle 3">
              <a:extLst>
                <a:ext uri="{FF2B5EF4-FFF2-40B4-BE49-F238E27FC236}">
                  <a16:creationId xmlns:a16="http://schemas.microsoft.com/office/drawing/2014/main" id="{767BCC1A-B485-4B77-AD5F-92685FD17926}"/>
                </a:ext>
              </a:extLst>
            </p:cNvPr>
            <p:cNvSpPr/>
            <p:nvPr/>
          </p:nvSpPr>
          <p:spPr>
            <a:xfrm>
              <a:off x="8783641" y="2612161"/>
              <a:ext cx="3496783" cy="20621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TextBox 86">
              <a:extLst>
                <a:ext uri="{FF2B5EF4-FFF2-40B4-BE49-F238E27FC236}">
                  <a16:creationId xmlns:a16="http://schemas.microsoft.com/office/drawing/2014/main" id="{4AD39EE5-5A0F-4286-90FB-5E7829F237ED}"/>
                </a:ext>
              </a:extLst>
            </p:cNvPr>
            <p:cNvSpPr txBox="1"/>
            <p:nvPr/>
          </p:nvSpPr>
          <p:spPr>
            <a:xfrm>
              <a:off x="8784292" y="4565525"/>
              <a:ext cx="3495481" cy="166092"/>
            </a:xfrm>
            <a:prstGeom prst="rect">
              <a:avLst/>
            </a:prstGeom>
            <a:solidFill>
              <a:schemeClr val="accent1"/>
            </a:solidFill>
            <a:ln>
              <a:noFill/>
            </a:ln>
          </p:spPr>
          <p:txBody>
            <a:bodyPr wrap="square" lIns="0" tIns="0" rIns="0" bIns="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050" b="0" i="0" u="none" strike="noStrike" kern="1200" cap="none" spc="0" normalizeH="0" baseline="0" noProof="0">
                <a:ln>
                  <a:noFill/>
                </a:ln>
                <a:solidFill>
                  <a:prstClr val="black"/>
                </a:solidFill>
                <a:effectLst/>
                <a:uLnTx/>
                <a:uFillTx/>
                <a:latin typeface="Calibri"/>
                <a:ea typeface="+mn-ea"/>
                <a:cs typeface="+mn-cs"/>
              </a:endParaRPr>
            </a:p>
          </p:txBody>
        </p:sp>
        <p:sp>
          <p:nvSpPr>
            <p:cNvPr id="6" name="TextBox 87">
              <a:extLst>
                <a:ext uri="{FF2B5EF4-FFF2-40B4-BE49-F238E27FC236}">
                  <a16:creationId xmlns:a16="http://schemas.microsoft.com/office/drawing/2014/main" id="{041E3049-A458-4F02-A9ED-E9E27186C5C6}"/>
                </a:ext>
              </a:extLst>
            </p:cNvPr>
            <p:cNvSpPr txBox="1"/>
            <p:nvPr/>
          </p:nvSpPr>
          <p:spPr>
            <a:xfrm flipV="1">
              <a:off x="8783641" y="2496552"/>
              <a:ext cx="3496782" cy="166092"/>
            </a:xfrm>
            <a:prstGeom prst="rect">
              <a:avLst/>
            </a:prstGeom>
            <a:solidFill>
              <a:schemeClr val="accent1"/>
            </a:solidFill>
            <a:ln>
              <a:noFill/>
            </a:ln>
          </p:spPr>
          <p:txBody>
            <a:bodyPr wrap="square" lIns="0" tIns="0" rIns="0" bIns="0"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050" b="0" i="0" u="none" strike="noStrike" kern="1200" cap="none" spc="0" normalizeH="0" baseline="0" noProof="0">
                <a:ln>
                  <a:noFill/>
                </a:ln>
                <a:solidFill>
                  <a:prstClr val="black"/>
                </a:solidFill>
                <a:effectLst/>
                <a:uLnTx/>
                <a:uFillTx/>
                <a:latin typeface="Calibri"/>
                <a:ea typeface="+mn-ea"/>
                <a:cs typeface="+mn-cs"/>
              </a:endParaRPr>
            </a:p>
          </p:txBody>
        </p:sp>
      </p:grpSp>
      <p:sp>
        <p:nvSpPr>
          <p:cNvPr id="7" name="TextBox 22">
            <a:extLst>
              <a:ext uri="{FF2B5EF4-FFF2-40B4-BE49-F238E27FC236}">
                <a16:creationId xmlns:a16="http://schemas.microsoft.com/office/drawing/2014/main" id="{5574E8DA-8B6A-4DE0-8495-4B6E48F1DF7B}"/>
              </a:ext>
            </a:extLst>
          </p:cNvPr>
          <p:cNvSpPr txBox="1"/>
          <p:nvPr/>
        </p:nvSpPr>
        <p:spPr>
          <a:xfrm>
            <a:off x="2652807" y="2840230"/>
            <a:ext cx="670568" cy="276999"/>
          </a:xfrm>
          <a:prstGeom prst="rect">
            <a:avLst/>
          </a:prstGeom>
          <a:noFill/>
        </p:spPr>
        <p:txBody>
          <a:bodyPr wrap="none" rtlCol="0">
            <a:spAutoFit/>
          </a:bodyPr>
          <a:lstStyle/>
          <a:p>
            <a:pPr marL="0" marR="0" lvl="0" indent="0" algn="l" defTabSz="1092378" rtl="0" eaLnBrk="1" fontAlgn="base" latinLnBrk="0" hangingPunct="1">
              <a:lnSpc>
                <a:spcPct val="100000"/>
              </a:lnSpc>
              <a:spcBef>
                <a:spcPct val="0"/>
              </a:spcBef>
              <a:spcAft>
                <a:spcPct val="0"/>
              </a:spcAft>
              <a:buClrTx/>
              <a:buSzTx/>
              <a:buFontTx/>
              <a:buNone/>
              <a:tabLst/>
              <a:defRPr/>
            </a:pPr>
            <a:r>
              <a:rPr kumimoji="0" lang="fr-FR" sz="1200" b="1" i="0" u="none" strike="noStrike" kern="1200" cap="none" spc="0" normalizeH="0" baseline="0" noProof="0">
                <a:ln>
                  <a:noFill/>
                </a:ln>
                <a:solidFill>
                  <a:srgbClr val="000000"/>
                </a:solidFill>
                <a:effectLst/>
                <a:uLnTx/>
                <a:uFillTx/>
                <a:latin typeface="Calibri"/>
                <a:ea typeface="+mn-ea"/>
                <a:cs typeface="Calibri" panose="020F0502020204030204" pitchFamily="34" charset="0"/>
              </a:rPr>
              <a:t>sprint 1</a:t>
            </a:r>
          </a:p>
        </p:txBody>
      </p:sp>
      <p:sp>
        <p:nvSpPr>
          <p:cNvPr id="8" name="TextBox 23">
            <a:extLst>
              <a:ext uri="{FF2B5EF4-FFF2-40B4-BE49-F238E27FC236}">
                <a16:creationId xmlns:a16="http://schemas.microsoft.com/office/drawing/2014/main" id="{7D5016A8-707D-4F9F-95E9-0583486FEF4C}"/>
              </a:ext>
            </a:extLst>
          </p:cNvPr>
          <p:cNvSpPr txBox="1"/>
          <p:nvPr/>
        </p:nvSpPr>
        <p:spPr>
          <a:xfrm>
            <a:off x="4123620" y="2840230"/>
            <a:ext cx="681790" cy="276999"/>
          </a:xfrm>
          <a:prstGeom prst="rect">
            <a:avLst/>
          </a:prstGeom>
          <a:noFill/>
        </p:spPr>
        <p:txBody>
          <a:bodyPr wrap="none" rtlCol="0">
            <a:spAutoFit/>
          </a:bodyPr>
          <a:lstStyle/>
          <a:p>
            <a:pPr marL="0" marR="0" lvl="0" indent="0" algn="l" defTabSz="1092378" rtl="0" eaLnBrk="1" fontAlgn="base" latinLnBrk="0" hangingPunct="1">
              <a:lnSpc>
                <a:spcPct val="100000"/>
              </a:lnSpc>
              <a:spcBef>
                <a:spcPct val="0"/>
              </a:spcBef>
              <a:spcAft>
                <a:spcPct val="0"/>
              </a:spcAft>
              <a:buClrTx/>
              <a:buSzTx/>
              <a:buFontTx/>
              <a:buNone/>
              <a:tabLst/>
              <a:defRPr/>
            </a:pPr>
            <a:r>
              <a:rPr kumimoji="0" lang="fr-FR" sz="1200" b="1" i="0" u="none" strike="noStrike" kern="1200" cap="none" spc="0" normalizeH="0" baseline="0" noProof="0">
                <a:ln>
                  <a:noFill/>
                </a:ln>
                <a:solidFill>
                  <a:srgbClr val="000000"/>
                </a:solidFill>
                <a:effectLst/>
                <a:uLnTx/>
                <a:uFillTx/>
                <a:latin typeface="Calibri"/>
                <a:ea typeface="+mn-ea"/>
                <a:cs typeface="Calibri" panose="020F0502020204030204" pitchFamily="34" charset="0"/>
              </a:rPr>
              <a:t>Sprint 2</a:t>
            </a:r>
          </a:p>
        </p:txBody>
      </p:sp>
      <p:cxnSp>
        <p:nvCxnSpPr>
          <p:cNvPr id="9" name="Straight Connector 26">
            <a:extLst>
              <a:ext uri="{FF2B5EF4-FFF2-40B4-BE49-F238E27FC236}">
                <a16:creationId xmlns:a16="http://schemas.microsoft.com/office/drawing/2014/main" id="{DA7E3D76-3526-47DE-86BD-1B2F8AE14E55}"/>
              </a:ext>
            </a:extLst>
          </p:cNvPr>
          <p:cNvCxnSpPr/>
          <p:nvPr/>
        </p:nvCxnSpPr>
        <p:spPr bwMode="auto">
          <a:xfrm>
            <a:off x="2303240" y="2675303"/>
            <a:ext cx="0" cy="177710"/>
          </a:xfrm>
          <a:prstGeom prst="line">
            <a:avLst/>
          </a:prstGeom>
          <a:solidFill>
            <a:schemeClr val="accent1"/>
          </a:solidFill>
          <a:ln w="22225" cap="flat" cmpd="sng" algn="ctr">
            <a:solidFill>
              <a:schemeClr val="accent6">
                <a:lumMod val="75000"/>
              </a:schemeClr>
            </a:solidFill>
            <a:prstDash val="solid"/>
            <a:round/>
            <a:headEnd type="none" w="med" len="med"/>
            <a:tailEnd type="none" w="med" len="med"/>
          </a:ln>
          <a:effectLst/>
        </p:spPr>
      </p:cxnSp>
      <p:cxnSp>
        <p:nvCxnSpPr>
          <p:cNvPr id="10" name="Straight Connector 27">
            <a:extLst>
              <a:ext uri="{FF2B5EF4-FFF2-40B4-BE49-F238E27FC236}">
                <a16:creationId xmlns:a16="http://schemas.microsoft.com/office/drawing/2014/main" id="{E1439092-D20E-4CE2-A902-F0BAB3194A92}"/>
              </a:ext>
            </a:extLst>
          </p:cNvPr>
          <p:cNvCxnSpPr/>
          <p:nvPr/>
        </p:nvCxnSpPr>
        <p:spPr bwMode="auto">
          <a:xfrm flipV="1">
            <a:off x="2381808" y="2759894"/>
            <a:ext cx="1390096" cy="8526"/>
          </a:xfrm>
          <a:prstGeom prst="line">
            <a:avLst/>
          </a:prstGeom>
          <a:solidFill>
            <a:schemeClr val="accent1"/>
          </a:solidFill>
          <a:ln w="22225" cap="flat" cmpd="sng" algn="ctr">
            <a:solidFill>
              <a:schemeClr val="accent4"/>
            </a:solidFill>
            <a:prstDash val="lgDashDotDot"/>
            <a:round/>
            <a:headEnd type="none" w="med" len="med"/>
            <a:tailEnd type="none" w="med" len="med"/>
          </a:ln>
          <a:effectLst/>
        </p:spPr>
      </p:cxnSp>
      <p:cxnSp>
        <p:nvCxnSpPr>
          <p:cNvPr id="11" name="Straight Connector 29">
            <a:extLst>
              <a:ext uri="{FF2B5EF4-FFF2-40B4-BE49-F238E27FC236}">
                <a16:creationId xmlns:a16="http://schemas.microsoft.com/office/drawing/2014/main" id="{76DFFF50-C30D-4877-9653-9E1C0E03B7B7}"/>
              </a:ext>
            </a:extLst>
          </p:cNvPr>
          <p:cNvCxnSpPr/>
          <p:nvPr/>
        </p:nvCxnSpPr>
        <p:spPr bwMode="auto">
          <a:xfrm>
            <a:off x="3783464" y="2675303"/>
            <a:ext cx="0" cy="177710"/>
          </a:xfrm>
          <a:prstGeom prst="line">
            <a:avLst/>
          </a:prstGeom>
          <a:solidFill>
            <a:schemeClr val="accent1"/>
          </a:solidFill>
          <a:ln w="22225" cap="flat" cmpd="sng" algn="ctr">
            <a:solidFill>
              <a:schemeClr val="accent6">
                <a:lumMod val="75000"/>
              </a:schemeClr>
            </a:solidFill>
            <a:prstDash val="solid"/>
            <a:round/>
            <a:headEnd type="none" w="med" len="med"/>
            <a:tailEnd type="none" w="med" len="med"/>
          </a:ln>
          <a:effectLst/>
        </p:spPr>
      </p:cxnSp>
      <p:cxnSp>
        <p:nvCxnSpPr>
          <p:cNvPr id="12" name="Straight Connector 30">
            <a:extLst>
              <a:ext uri="{FF2B5EF4-FFF2-40B4-BE49-F238E27FC236}">
                <a16:creationId xmlns:a16="http://schemas.microsoft.com/office/drawing/2014/main" id="{4AF21D69-C6A8-4992-A420-A9AF39FCF736}"/>
              </a:ext>
            </a:extLst>
          </p:cNvPr>
          <p:cNvCxnSpPr/>
          <p:nvPr/>
        </p:nvCxnSpPr>
        <p:spPr bwMode="auto">
          <a:xfrm flipV="1">
            <a:off x="3886847" y="2759894"/>
            <a:ext cx="1390096" cy="8526"/>
          </a:xfrm>
          <a:prstGeom prst="line">
            <a:avLst/>
          </a:prstGeom>
          <a:solidFill>
            <a:schemeClr val="accent1"/>
          </a:solidFill>
          <a:ln w="22225" cap="flat" cmpd="sng" algn="ctr">
            <a:solidFill>
              <a:schemeClr val="accent4"/>
            </a:solidFill>
            <a:prstDash val="lgDashDotDot"/>
            <a:round/>
            <a:headEnd type="none" w="med" len="med"/>
            <a:tailEnd type="none" w="med" len="med"/>
          </a:ln>
          <a:effectLst/>
        </p:spPr>
      </p:cxnSp>
      <p:cxnSp>
        <p:nvCxnSpPr>
          <p:cNvPr id="13" name="Straight Connector 32">
            <a:extLst>
              <a:ext uri="{FF2B5EF4-FFF2-40B4-BE49-F238E27FC236}">
                <a16:creationId xmlns:a16="http://schemas.microsoft.com/office/drawing/2014/main" id="{ADB3073F-C6C8-4954-8E30-8EA384BA02A9}"/>
              </a:ext>
            </a:extLst>
          </p:cNvPr>
          <p:cNvCxnSpPr/>
          <p:nvPr/>
        </p:nvCxnSpPr>
        <p:spPr bwMode="auto">
          <a:xfrm>
            <a:off x="3889904" y="2675303"/>
            <a:ext cx="0" cy="177710"/>
          </a:xfrm>
          <a:prstGeom prst="line">
            <a:avLst/>
          </a:prstGeom>
          <a:solidFill>
            <a:schemeClr val="accent1"/>
          </a:solidFill>
          <a:ln w="22225" cap="flat" cmpd="sng" algn="ctr">
            <a:solidFill>
              <a:schemeClr val="accent6">
                <a:lumMod val="75000"/>
              </a:schemeClr>
            </a:solidFill>
            <a:prstDash val="solid"/>
            <a:round/>
            <a:headEnd type="none" w="med" len="med"/>
            <a:tailEnd type="none" w="med" len="med"/>
          </a:ln>
          <a:effectLst/>
        </p:spPr>
      </p:cxnSp>
      <p:cxnSp>
        <p:nvCxnSpPr>
          <p:cNvPr id="14" name="Straight Connector 33">
            <a:extLst>
              <a:ext uri="{FF2B5EF4-FFF2-40B4-BE49-F238E27FC236}">
                <a16:creationId xmlns:a16="http://schemas.microsoft.com/office/drawing/2014/main" id="{7F7DB763-AD0F-4C1A-9A86-BEF05BE18D75}"/>
              </a:ext>
            </a:extLst>
          </p:cNvPr>
          <p:cNvCxnSpPr/>
          <p:nvPr/>
        </p:nvCxnSpPr>
        <p:spPr bwMode="auto">
          <a:xfrm>
            <a:off x="5288503" y="2675303"/>
            <a:ext cx="0" cy="177710"/>
          </a:xfrm>
          <a:prstGeom prst="line">
            <a:avLst/>
          </a:prstGeom>
          <a:solidFill>
            <a:schemeClr val="accent1"/>
          </a:solidFill>
          <a:ln w="22225" cap="flat" cmpd="sng" algn="ctr">
            <a:solidFill>
              <a:schemeClr val="accent6">
                <a:lumMod val="75000"/>
              </a:schemeClr>
            </a:solidFill>
            <a:prstDash val="solid"/>
            <a:round/>
            <a:headEnd type="none" w="med" len="med"/>
            <a:tailEnd type="none" w="med" len="med"/>
          </a:ln>
          <a:effectLst/>
        </p:spPr>
      </p:cxnSp>
      <p:cxnSp>
        <p:nvCxnSpPr>
          <p:cNvPr id="15" name="Straight Connector 34">
            <a:extLst>
              <a:ext uri="{FF2B5EF4-FFF2-40B4-BE49-F238E27FC236}">
                <a16:creationId xmlns:a16="http://schemas.microsoft.com/office/drawing/2014/main" id="{A088AC04-2323-4497-B365-24F9E1CB2C35}"/>
              </a:ext>
            </a:extLst>
          </p:cNvPr>
          <p:cNvCxnSpPr/>
          <p:nvPr/>
        </p:nvCxnSpPr>
        <p:spPr bwMode="auto">
          <a:xfrm flipV="1">
            <a:off x="5367070" y="2759894"/>
            <a:ext cx="1390096" cy="8526"/>
          </a:xfrm>
          <a:prstGeom prst="line">
            <a:avLst/>
          </a:prstGeom>
          <a:solidFill>
            <a:schemeClr val="accent1"/>
          </a:solidFill>
          <a:ln w="22225" cap="flat" cmpd="sng" algn="ctr">
            <a:solidFill>
              <a:schemeClr val="accent4"/>
            </a:solidFill>
            <a:prstDash val="lgDashDotDot"/>
            <a:round/>
            <a:headEnd type="none" w="med" len="med"/>
            <a:tailEnd type="none" w="med" len="med"/>
          </a:ln>
          <a:effectLst/>
        </p:spPr>
      </p:cxnSp>
      <p:cxnSp>
        <p:nvCxnSpPr>
          <p:cNvPr id="16" name="Straight Connector 35">
            <a:extLst>
              <a:ext uri="{FF2B5EF4-FFF2-40B4-BE49-F238E27FC236}">
                <a16:creationId xmlns:a16="http://schemas.microsoft.com/office/drawing/2014/main" id="{24B6DEBE-ED35-480A-A65F-FBABEB4866D4}"/>
              </a:ext>
            </a:extLst>
          </p:cNvPr>
          <p:cNvCxnSpPr/>
          <p:nvPr/>
        </p:nvCxnSpPr>
        <p:spPr bwMode="auto">
          <a:xfrm>
            <a:off x="5370127" y="2675303"/>
            <a:ext cx="0" cy="177710"/>
          </a:xfrm>
          <a:prstGeom prst="line">
            <a:avLst/>
          </a:prstGeom>
          <a:solidFill>
            <a:schemeClr val="accent1"/>
          </a:solidFill>
          <a:ln w="22225" cap="flat" cmpd="sng" algn="ctr">
            <a:solidFill>
              <a:schemeClr val="accent6">
                <a:lumMod val="75000"/>
              </a:schemeClr>
            </a:solidFill>
            <a:prstDash val="solid"/>
            <a:round/>
            <a:headEnd type="none" w="med" len="med"/>
            <a:tailEnd type="none" w="med" len="med"/>
          </a:ln>
          <a:effectLst/>
        </p:spPr>
      </p:cxnSp>
      <p:cxnSp>
        <p:nvCxnSpPr>
          <p:cNvPr id="17" name="Straight Connector 36">
            <a:extLst>
              <a:ext uri="{FF2B5EF4-FFF2-40B4-BE49-F238E27FC236}">
                <a16:creationId xmlns:a16="http://schemas.microsoft.com/office/drawing/2014/main" id="{A9D4F6FF-A5B8-4409-935E-FDDF728B932B}"/>
              </a:ext>
            </a:extLst>
          </p:cNvPr>
          <p:cNvCxnSpPr/>
          <p:nvPr/>
        </p:nvCxnSpPr>
        <p:spPr bwMode="auto">
          <a:xfrm>
            <a:off x="6768727" y="2675303"/>
            <a:ext cx="0" cy="177710"/>
          </a:xfrm>
          <a:prstGeom prst="line">
            <a:avLst/>
          </a:prstGeom>
          <a:solidFill>
            <a:schemeClr val="accent1"/>
          </a:solidFill>
          <a:ln w="22225" cap="flat" cmpd="sng" algn="ctr">
            <a:solidFill>
              <a:schemeClr val="accent6">
                <a:lumMod val="75000"/>
              </a:schemeClr>
            </a:solidFill>
            <a:prstDash val="solid"/>
            <a:round/>
            <a:headEnd type="none" w="med" len="med"/>
            <a:tailEnd type="none" w="med" len="med"/>
          </a:ln>
          <a:effectLst/>
        </p:spPr>
      </p:cxnSp>
      <p:cxnSp>
        <p:nvCxnSpPr>
          <p:cNvPr id="18" name="Straight Connector 37">
            <a:extLst>
              <a:ext uri="{FF2B5EF4-FFF2-40B4-BE49-F238E27FC236}">
                <a16:creationId xmlns:a16="http://schemas.microsoft.com/office/drawing/2014/main" id="{3EF50436-6E9E-46E5-9236-8CF2C8B7B8CD}"/>
              </a:ext>
            </a:extLst>
          </p:cNvPr>
          <p:cNvCxnSpPr/>
          <p:nvPr/>
        </p:nvCxnSpPr>
        <p:spPr bwMode="auto">
          <a:xfrm flipV="1">
            <a:off x="6871931" y="2759894"/>
            <a:ext cx="1390096" cy="8526"/>
          </a:xfrm>
          <a:prstGeom prst="line">
            <a:avLst/>
          </a:prstGeom>
          <a:solidFill>
            <a:schemeClr val="accent1"/>
          </a:solidFill>
          <a:ln w="22225" cap="flat" cmpd="sng" algn="ctr">
            <a:solidFill>
              <a:schemeClr val="accent4"/>
            </a:solidFill>
            <a:prstDash val="lgDashDotDot"/>
            <a:round/>
            <a:headEnd type="none" w="med" len="med"/>
            <a:tailEnd type="none" w="med" len="med"/>
          </a:ln>
          <a:effectLst/>
        </p:spPr>
      </p:cxnSp>
      <p:cxnSp>
        <p:nvCxnSpPr>
          <p:cNvPr id="19" name="Straight Connector 38">
            <a:extLst>
              <a:ext uri="{FF2B5EF4-FFF2-40B4-BE49-F238E27FC236}">
                <a16:creationId xmlns:a16="http://schemas.microsoft.com/office/drawing/2014/main" id="{F8E311D6-A4CE-4327-A696-4F8BA3E65007}"/>
              </a:ext>
            </a:extLst>
          </p:cNvPr>
          <p:cNvCxnSpPr/>
          <p:nvPr/>
        </p:nvCxnSpPr>
        <p:spPr bwMode="auto">
          <a:xfrm>
            <a:off x="6874987" y="2675303"/>
            <a:ext cx="0" cy="177710"/>
          </a:xfrm>
          <a:prstGeom prst="line">
            <a:avLst/>
          </a:prstGeom>
          <a:solidFill>
            <a:schemeClr val="accent1"/>
          </a:solidFill>
          <a:ln w="22225" cap="flat" cmpd="sng" algn="ctr">
            <a:solidFill>
              <a:schemeClr val="accent6">
                <a:lumMod val="75000"/>
              </a:schemeClr>
            </a:solidFill>
            <a:prstDash val="solid"/>
            <a:round/>
            <a:headEnd type="none" w="med" len="med"/>
            <a:tailEnd type="none" w="med" len="med"/>
          </a:ln>
          <a:effectLst/>
        </p:spPr>
      </p:cxnSp>
      <p:cxnSp>
        <p:nvCxnSpPr>
          <p:cNvPr id="20" name="Straight Connector 39">
            <a:extLst>
              <a:ext uri="{FF2B5EF4-FFF2-40B4-BE49-F238E27FC236}">
                <a16:creationId xmlns:a16="http://schemas.microsoft.com/office/drawing/2014/main" id="{97FC9A80-C00C-409C-82DF-AD37B8968A29}"/>
              </a:ext>
            </a:extLst>
          </p:cNvPr>
          <p:cNvCxnSpPr/>
          <p:nvPr/>
        </p:nvCxnSpPr>
        <p:spPr bwMode="auto">
          <a:xfrm>
            <a:off x="8273586" y="2675303"/>
            <a:ext cx="0" cy="177710"/>
          </a:xfrm>
          <a:prstGeom prst="line">
            <a:avLst/>
          </a:prstGeom>
          <a:solidFill>
            <a:schemeClr val="accent1"/>
          </a:solidFill>
          <a:ln w="22225" cap="flat" cmpd="sng" algn="ctr">
            <a:solidFill>
              <a:schemeClr val="accent6">
                <a:lumMod val="75000"/>
              </a:schemeClr>
            </a:solidFill>
            <a:prstDash val="solid"/>
            <a:round/>
            <a:headEnd type="none" w="med" len="med"/>
            <a:tailEnd type="none" w="med" len="med"/>
          </a:ln>
          <a:effectLst/>
        </p:spPr>
      </p:cxnSp>
      <p:cxnSp>
        <p:nvCxnSpPr>
          <p:cNvPr id="21" name="Straight Connector 40">
            <a:extLst>
              <a:ext uri="{FF2B5EF4-FFF2-40B4-BE49-F238E27FC236}">
                <a16:creationId xmlns:a16="http://schemas.microsoft.com/office/drawing/2014/main" id="{A27F62F5-A155-43B2-B21F-F47FE7B35BA0}"/>
              </a:ext>
            </a:extLst>
          </p:cNvPr>
          <p:cNvCxnSpPr/>
          <p:nvPr/>
        </p:nvCxnSpPr>
        <p:spPr bwMode="auto">
          <a:xfrm flipV="1">
            <a:off x="8352154" y="2759894"/>
            <a:ext cx="1390096" cy="8526"/>
          </a:xfrm>
          <a:prstGeom prst="line">
            <a:avLst/>
          </a:prstGeom>
          <a:solidFill>
            <a:schemeClr val="accent1"/>
          </a:solidFill>
          <a:ln w="22225" cap="flat" cmpd="sng" algn="ctr">
            <a:solidFill>
              <a:schemeClr val="accent4"/>
            </a:solidFill>
            <a:prstDash val="lgDashDotDot"/>
            <a:round/>
            <a:headEnd type="none" w="med" len="med"/>
            <a:tailEnd type="none" w="med" len="med"/>
          </a:ln>
          <a:effectLst/>
        </p:spPr>
      </p:cxnSp>
      <p:cxnSp>
        <p:nvCxnSpPr>
          <p:cNvPr id="22" name="Straight Connector 41">
            <a:extLst>
              <a:ext uri="{FF2B5EF4-FFF2-40B4-BE49-F238E27FC236}">
                <a16:creationId xmlns:a16="http://schemas.microsoft.com/office/drawing/2014/main" id="{AD37AB28-AF10-4475-98F9-AE4EFE693D71}"/>
              </a:ext>
            </a:extLst>
          </p:cNvPr>
          <p:cNvCxnSpPr/>
          <p:nvPr/>
        </p:nvCxnSpPr>
        <p:spPr bwMode="auto">
          <a:xfrm>
            <a:off x="8355210" y="2675303"/>
            <a:ext cx="0" cy="177710"/>
          </a:xfrm>
          <a:prstGeom prst="line">
            <a:avLst/>
          </a:prstGeom>
          <a:solidFill>
            <a:schemeClr val="accent1"/>
          </a:solidFill>
          <a:ln w="22225" cap="flat" cmpd="sng" algn="ctr">
            <a:solidFill>
              <a:schemeClr val="accent6">
                <a:lumMod val="75000"/>
              </a:schemeClr>
            </a:solidFill>
            <a:prstDash val="solid"/>
            <a:round/>
            <a:headEnd type="none" w="med" len="med"/>
            <a:tailEnd type="none" w="med" len="med"/>
          </a:ln>
          <a:effectLst/>
        </p:spPr>
      </p:cxnSp>
      <p:cxnSp>
        <p:nvCxnSpPr>
          <p:cNvPr id="23" name="Straight Connector 42">
            <a:extLst>
              <a:ext uri="{FF2B5EF4-FFF2-40B4-BE49-F238E27FC236}">
                <a16:creationId xmlns:a16="http://schemas.microsoft.com/office/drawing/2014/main" id="{4D2F86D9-AE37-4E9C-81D2-BABEAAD83D0A}"/>
              </a:ext>
            </a:extLst>
          </p:cNvPr>
          <p:cNvCxnSpPr/>
          <p:nvPr/>
        </p:nvCxnSpPr>
        <p:spPr bwMode="auto">
          <a:xfrm>
            <a:off x="9753810" y="2675303"/>
            <a:ext cx="0" cy="177710"/>
          </a:xfrm>
          <a:prstGeom prst="line">
            <a:avLst/>
          </a:prstGeom>
          <a:solidFill>
            <a:schemeClr val="accent1"/>
          </a:solidFill>
          <a:ln w="22225" cap="flat" cmpd="sng" algn="ctr">
            <a:solidFill>
              <a:schemeClr val="accent6">
                <a:lumMod val="75000"/>
              </a:schemeClr>
            </a:solidFill>
            <a:prstDash val="solid"/>
            <a:round/>
            <a:headEnd type="none" w="med" len="med"/>
            <a:tailEnd type="none" w="med" len="med"/>
          </a:ln>
          <a:effectLst/>
        </p:spPr>
      </p:cxnSp>
      <p:sp>
        <p:nvSpPr>
          <p:cNvPr id="24" name="TextBox 43">
            <a:extLst>
              <a:ext uri="{FF2B5EF4-FFF2-40B4-BE49-F238E27FC236}">
                <a16:creationId xmlns:a16="http://schemas.microsoft.com/office/drawing/2014/main" id="{9ABB9FAF-DE42-47BC-BDEB-0CFDA20AE334}"/>
              </a:ext>
            </a:extLst>
          </p:cNvPr>
          <p:cNvSpPr txBox="1"/>
          <p:nvPr/>
        </p:nvSpPr>
        <p:spPr>
          <a:xfrm>
            <a:off x="5648953" y="2842714"/>
            <a:ext cx="681790" cy="276999"/>
          </a:xfrm>
          <a:prstGeom prst="rect">
            <a:avLst/>
          </a:prstGeom>
          <a:noFill/>
        </p:spPr>
        <p:txBody>
          <a:bodyPr wrap="none" rtlCol="0">
            <a:spAutoFit/>
          </a:bodyPr>
          <a:lstStyle/>
          <a:p>
            <a:pPr marL="0" marR="0" lvl="0" indent="0" algn="l" defTabSz="1092378" rtl="0" eaLnBrk="1" fontAlgn="base" latinLnBrk="0" hangingPunct="1">
              <a:lnSpc>
                <a:spcPct val="100000"/>
              </a:lnSpc>
              <a:spcBef>
                <a:spcPct val="0"/>
              </a:spcBef>
              <a:spcAft>
                <a:spcPct val="0"/>
              </a:spcAft>
              <a:buClrTx/>
              <a:buSzTx/>
              <a:buFontTx/>
              <a:buNone/>
              <a:tabLst/>
              <a:defRPr/>
            </a:pPr>
            <a:r>
              <a:rPr kumimoji="0" lang="fr-FR" sz="1200" b="1" i="0" u="none" strike="noStrike" kern="1200" cap="none" spc="0" normalizeH="0" baseline="0" noProof="0">
                <a:ln>
                  <a:noFill/>
                </a:ln>
                <a:solidFill>
                  <a:srgbClr val="000000"/>
                </a:solidFill>
                <a:effectLst/>
                <a:uLnTx/>
                <a:uFillTx/>
                <a:latin typeface="Calibri"/>
                <a:ea typeface="+mn-ea"/>
                <a:cs typeface="Calibri" panose="020F0502020204030204" pitchFamily="34" charset="0"/>
              </a:rPr>
              <a:t>Sprint 3</a:t>
            </a:r>
          </a:p>
        </p:txBody>
      </p:sp>
      <p:sp>
        <p:nvSpPr>
          <p:cNvPr id="25" name="TextBox 44">
            <a:extLst>
              <a:ext uri="{FF2B5EF4-FFF2-40B4-BE49-F238E27FC236}">
                <a16:creationId xmlns:a16="http://schemas.microsoft.com/office/drawing/2014/main" id="{E878B5DB-0B55-4A7D-89CA-A065C60C8D72}"/>
              </a:ext>
            </a:extLst>
          </p:cNvPr>
          <p:cNvSpPr txBox="1"/>
          <p:nvPr/>
        </p:nvSpPr>
        <p:spPr>
          <a:xfrm>
            <a:off x="7121163" y="2842714"/>
            <a:ext cx="681790" cy="276999"/>
          </a:xfrm>
          <a:prstGeom prst="rect">
            <a:avLst/>
          </a:prstGeom>
          <a:noFill/>
        </p:spPr>
        <p:txBody>
          <a:bodyPr wrap="none" rtlCol="0">
            <a:spAutoFit/>
          </a:bodyPr>
          <a:lstStyle/>
          <a:p>
            <a:pPr marL="0" marR="0" lvl="0" indent="0" algn="l" defTabSz="1092378" rtl="0" eaLnBrk="1" fontAlgn="base" latinLnBrk="0" hangingPunct="1">
              <a:lnSpc>
                <a:spcPct val="100000"/>
              </a:lnSpc>
              <a:spcBef>
                <a:spcPct val="0"/>
              </a:spcBef>
              <a:spcAft>
                <a:spcPct val="0"/>
              </a:spcAft>
              <a:buClrTx/>
              <a:buSzTx/>
              <a:buFontTx/>
              <a:buNone/>
              <a:tabLst/>
              <a:defRPr/>
            </a:pPr>
            <a:r>
              <a:rPr kumimoji="0" lang="fr-FR" sz="1200" b="1" i="0" u="none" strike="noStrike" kern="1200" cap="none" spc="0" normalizeH="0" baseline="0" noProof="0">
                <a:ln>
                  <a:noFill/>
                </a:ln>
                <a:solidFill>
                  <a:srgbClr val="000000"/>
                </a:solidFill>
                <a:effectLst/>
                <a:uLnTx/>
                <a:uFillTx/>
                <a:latin typeface="Calibri"/>
                <a:ea typeface="+mn-ea"/>
                <a:cs typeface="Calibri" panose="020F0502020204030204" pitchFamily="34" charset="0"/>
              </a:rPr>
              <a:t>Sprint 4</a:t>
            </a:r>
          </a:p>
        </p:txBody>
      </p:sp>
      <p:sp>
        <p:nvSpPr>
          <p:cNvPr id="26" name="TextBox 45">
            <a:extLst>
              <a:ext uri="{FF2B5EF4-FFF2-40B4-BE49-F238E27FC236}">
                <a16:creationId xmlns:a16="http://schemas.microsoft.com/office/drawing/2014/main" id="{CB6AF933-3C86-4C4F-B38F-320DC6E99108}"/>
              </a:ext>
            </a:extLst>
          </p:cNvPr>
          <p:cNvSpPr txBox="1"/>
          <p:nvPr/>
        </p:nvSpPr>
        <p:spPr>
          <a:xfrm>
            <a:off x="8365480" y="2842714"/>
            <a:ext cx="1470274" cy="446276"/>
          </a:xfrm>
          <a:prstGeom prst="rect">
            <a:avLst/>
          </a:prstGeom>
          <a:noFill/>
        </p:spPr>
        <p:txBody>
          <a:bodyPr wrap="none" rtlCol="0">
            <a:spAutoFit/>
          </a:bodyPr>
          <a:lstStyle/>
          <a:p>
            <a:pPr marL="0" marR="0" lvl="0" indent="0" algn="ctr" defTabSz="1092378" rtl="0" eaLnBrk="1" fontAlgn="base" latinLnBrk="0" hangingPunct="1">
              <a:lnSpc>
                <a:spcPct val="100000"/>
              </a:lnSpc>
              <a:spcBef>
                <a:spcPct val="0"/>
              </a:spcBef>
              <a:spcAft>
                <a:spcPct val="0"/>
              </a:spcAft>
              <a:buClrTx/>
              <a:buSzTx/>
              <a:buFontTx/>
              <a:buNone/>
              <a:tabLst/>
              <a:defRPr/>
            </a:pPr>
            <a:r>
              <a:rPr kumimoji="0" lang="fr-FR" sz="1200" b="1" i="0" u="none" strike="noStrike" kern="1200" cap="none" spc="0" normalizeH="0" baseline="0" noProof="0">
                <a:ln>
                  <a:noFill/>
                </a:ln>
                <a:solidFill>
                  <a:srgbClr val="000000"/>
                </a:solidFill>
                <a:effectLst/>
                <a:uLnTx/>
                <a:uFillTx/>
                <a:latin typeface="Calibri"/>
                <a:ea typeface="+mn-ea"/>
                <a:cs typeface="Calibri" panose="020F0502020204030204" pitchFamily="34" charset="0"/>
              </a:rPr>
              <a:t>Sprint 5</a:t>
            </a:r>
          </a:p>
          <a:p>
            <a:pPr marL="0" marR="0" lvl="0" indent="0" algn="ctr" defTabSz="1092378" rtl="0" eaLnBrk="1" fontAlgn="base" latinLnBrk="0" hangingPunct="1">
              <a:lnSpc>
                <a:spcPct val="100000"/>
              </a:lnSpc>
              <a:spcBef>
                <a:spcPct val="0"/>
              </a:spcBef>
              <a:spcAft>
                <a:spcPct val="0"/>
              </a:spcAft>
              <a:buClrTx/>
              <a:buSzTx/>
              <a:buFontTx/>
              <a:buNone/>
              <a:tabLst/>
              <a:defRPr/>
            </a:pPr>
            <a:r>
              <a:rPr kumimoji="0" lang="fr-FR" sz="1100" b="0" i="0" u="none" strike="noStrike" kern="1200" cap="none" spc="0" normalizeH="0" baseline="0" noProof="0">
                <a:ln>
                  <a:noFill/>
                </a:ln>
                <a:solidFill>
                  <a:srgbClr val="000000"/>
                </a:solidFill>
                <a:effectLst/>
                <a:uLnTx/>
                <a:uFillTx/>
                <a:latin typeface="Calibri"/>
                <a:ea typeface="+mn-ea"/>
                <a:cs typeface="Calibri" panose="020F0502020204030204" pitchFamily="34" charset="0"/>
              </a:rPr>
              <a:t>Innovation et Planning</a:t>
            </a:r>
          </a:p>
        </p:txBody>
      </p:sp>
      <p:sp>
        <p:nvSpPr>
          <p:cNvPr id="27" name="Oval 48">
            <a:extLst>
              <a:ext uri="{FF2B5EF4-FFF2-40B4-BE49-F238E27FC236}">
                <a16:creationId xmlns:a16="http://schemas.microsoft.com/office/drawing/2014/main" id="{809DA6B5-F049-430C-94DB-DEB24860FFE8}"/>
              </a:ext>
            </a:extLst>
          </p:cNvPr>
          <p:cNvSpPr/>
          <p:nvPr/>
        </p:nvSpPr>
        <p:spPr>
          <a:xfrm>
            <a:off x="9551933" y="2268991"/>
            <a:ext cx="351273" cy="731399"/>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white"/>
              </a:solidFill>
              <a:effectLst/>
              <a:uLnTx/>
              <a:uFillTx/>
              <a:latin typeface="Calibri"/>
              <a:ea typeface="+mn-ea"/>
              <a:cs typeface="Calibri" panose="020F0502020204030204" pitchFamily="34" charset="0"/>
            </a:endParaRPr>
          </a:p>
        </p:txBody>
      </p:sp>
      <p:grpSp>
        <p:nvGrpSpPr>
          <p:cNvPr id="28" name="Group 78">
            <a:extLst>
              <a:ext uri="{FF2B5EF4-FFF2-40B4-BE49-F238E27FC236}">
                <a16:creationId xmlns:a16="http://schemas.microsoft.com/office/drawing/2014/main" id="{BDDF4D02-BDB3-4144-80A2-3EDEACEC6020}"/>
              </a:ext>
            </a:extLst>
          </p:cNvPr>
          <p:cNvGrpSpPr/>
          <p:nvPr/>
        </p:nvGrpSpPr>
        <p:grpSpPr>
          <a:xfrm>
            <a:off x="6362634" y="1998293"/>
            <a:ext cx="892923" cy="1002096"/>
            <a:chOff x="7734288" y="2465736"/>
            <a:chExt cx="893130" cy="1002328"/>
          </a:xfrm>
        </p:grpSpPr>
        <p:sp>
          <p:nvSpPr>
            <p:cNvPr id="29" name="Oval 47">
              <a:extLst>
                <a:ext uri="{FF2B5EF4-FFF2-40B4-BE49-F238E27FC236}">
                  <a16:creationId xmlns:a16="http://schemas.microsoft.com/office/drawing/2014/main" id="{5CD8BB99-0D0D-4AF2-89F9-D26A5CC30688}"/>
                </a:ext>
              </a:extLst>
            </p:cNvPr>
            <p:cNvSpPr/>
            <p:nvPr/>
          </p:nvSpPr>
          <p:spPr>
            <a:xfrm>
              <a:off x="8014715" y="2736496"/>
              <a:ext cx="351354" cy="731568"/>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white"/>
                </a:solidFill>
                <a:effectLst/>
                <a:uLnTx/>
                <a:uFillTx/>
                <a:latin typeface="Calibri"/>
                <a:ea typeface="+mn-ea"/>
                <a:cs typeface="Calibri" panose="020F0502020204030204" pitchFamily="34" charset="0"/>
              </a:endParaRPr>
            </a:p>
          </p:txBody>
        </p:sp>
        <p:sp>
          <p:nvSpPr>
            <p:cNvPr id="30" name="TextBox 50">
              <a:extLst>
                <a:ext uri="{FF2B5EF4-FFF2-40B4-BE49-F238E27FC236}">
                  <a16:creationId xmlns:a16="http://schemas.microsoft.com/office/drawing/2014/main" id="{011114FB-C131-49BD-B019-84070272AFC2}"/>
                </a:ext>
              </a:extLst>
            </p:cNvPr>
            <p:cNvSpPr txBox="1"/>
            <p:nvPr/>
          </p:nvSpPr>
          <p:spPr>
            <a:xfrm>
              <a:off x="7734288" y="2465736"/>
              <a:ext cx="893130" cy="276999"/>
            </a:xfrm>
            <a:prstGeom prst="rect">
              <a:avLst/>
            </a:prstGeom>
            <a:noFill/>
          </p:spPr>
          <p:txBody>
            <a:bodyPr wrap="none" rtlCol="0">
              <a:spAutoFit/>
            </a:bodyPr>
            <a:lstStyle/>
            <a:p>
              <a:pPr marL="0" marR="0" lvl="0" indent="0" algn="l" defTabSz="1092378" rtl="0" eaLnBrk="1" fontAlgn="base" latinLnBrk="0" hangingPunct="1">
                <a:lnSpc>
                  <a:spcPct val="100000"/>
                </a:lnSpc>
                <a:spcBef>
                  <a:spcPct val="0"/>
                </a:spcBef>
                <a:spcAft>
                  <a:spcPct val="0"/>
                </a:spcAft>
                <a:buClrTx/>
                <a:buSzTx/>
                <a:buFontTx/>
                <a:buNone/>
                <a:tabLst/>
                <a:defRPr/>
              </a:pPr>
              <a:r>
                <a:rPr kumimoji="0" lang="fr-FR" sz="1200" b="1" i="0" u="none" strike="noStrike" kern="1200" cap="none" spc="0" normalizeH="0" baseline="0" noProof="0">
                  <a:ln>
                    <a:noFill/>
                  </a:ln>
                  <a:solidFill>
                    <a:srgbClr val="8064A2"/>
                  </a:solidFill>
                  <a:effectLst/>
                  <a:uLnTx/>
                  <a:uFillTx/>
                  <a:latin typeface="Calibri"/>
                  <a:ea typeface="+mn-ea"/>
                  <a:cs typeface="Calibri" panose="020F0502020204030204" pitchFamily="34" charset="0"/>
                </a:rPr>
                <a:t>Intégration</a:t>
              </a:r>
            </a:p>
          </p:txBody>
        </p:sp>
      </p:grpSp>
      <p:sp>
        <p:nvSpPr>
          <p:cNvPr id="31" name="TextBox 51">
            <a:extLst>
              <a:ext uri="{FF2B5EF4-FFF2-40B4-BE49-F238E27FC236}">
                <a16:creationId xmlns:a16="http://schemas.microsoft.com/office/drawing/2014/main" id="{84F0C9F3-7234-4835-BC3D-E00454FC78AC}"/>
              </a:ext>
            </a:extLst>
          </p:cNvPr>
          <p:cNvSpPr txBox="1"/>
          <p:nvPr/>
        </p:nvSpPr>
        <p:spPr>
          <a:xfrm>
            <a:off x="9298467" y="2000428"/>
            <a:ext cx="892923" cy="276935"/>
          </a:xfrm>
          <a:prstGeom prst="rect">
            <a:avLst/>
          </a:prstGeom>
          <a:noFill/>
        </p:spPr>
        <p:txBody>
          <a:bodyPr wrap="none" rtlCol="0">
            <a:spAutoFit/>
          </a:bodyPr>
          <a:lstStyle/>
          <a:p>
            <a:pPr marL="0" marR="0" lvl="0" indent="0" algn="l" defTabSz="1092378" rtl="0" eaLnBrk="1" fontAlgn="base" latinLnBrk="0" hangingPunct="1">
              <a:lnSpc>
                <a:spcPct val="100000"/>
              </a:lnSpc>
              <a:spcBef>
                <a:spcPct val="0"/>
              </a:spcBef>
              <a:spcAft>
                <a:spcPct val="0"/>
              </a:spcAft>
              <a:buClrTx/>
              <a:buSzTx/>
              <a:buFontTx/>
              <a:buNone/>
              <a:tabLst/>
              <a:defRPr/>
            </a:pPr>
            <a:r>
              <a:rPr kumimoji="0" lang="fr-FR" sz="1200" b="1" i="0" u="none" strike="noStrike" kern="1200" cap="none" spc="0" normalizeH="0" baseline="0" noProof="0">
                <a:ln>
                  <a:noFill/>
                </a:ln>
                <a:solidFill>
                  <a:srgbClr val="8064A2"/>
                </a:solidFill>
                <a:effectLst/>
                <a:uLnTx/>
                <a:uFillTx/>
                <a:latin typeface="Calibri"/>
                <a:ea typeface="+mn-ea"/>
                <a:cs typeface="Calibri" panose="020F0502020204030204" pitchFamily="34" charset="0"/>
              </a:rPr>
              <a:t>Intégration</a:t>
            </a:r>
          </a:p>
        </p:txBody>
      </p:sp>
      <p:pic>
        <p:nvPicPr>
          <p:cNvPr id="32" name="Image 166">
            <a:extLst>
              <a:ext uri="{FF2B5EF4-FFF2-40B4-BE49-F238E27FC236}">
                <a16:creationId xmlns:a16="http://schemas.microsoft.com/office/drawing/2014/main" id="{76EB10DA-E083-47CA-956D-DBBE28B34F96}"/>
              </a:ext>
            </a:extLst>
          </p:cNvPr>
          <p:cNvPicPr>
            <a:picLocks noChangeAspect="1"/>
          </p:cNvPicPr>
          <p:nvPr/>
        </p:nvPicPr>
        <p:blipFill>
          <a:blip r:embed="rId2"/>
          <a:stretch>
            <a:fillRect/>
          </a:stretch>
        </p:blipFill>
        <p:spPr>
          <a:xfrm>
            <a:off x="9148227" y="2360706"/>
            <a:ext cx="324015" cy="337034"/>
          </a:xfrm>
          <a:prstGeom prst="rect">
            <a:avLst/>
          </a:prstGeom>
        </p:spPr>
      </p:pic>
      <p:pic>
        <p:nvPicPr>
          <p:cNvPr id="33" name="Image 18">
            <a:extLst>
              <a:ext uri="{FF2B5EF4-FFF2-40B4-BE49-F238E27FC236}">
                <a16:creationId xmlns:a16="http://schemas.microsoft.com/office/drawing/2014/main" id="{C704A125-55E7-4E31-9161-F21AEBCEA9AB}"/>
              </a:ext>
            </a:extLst>
          </p:cNvPr>
          <p:cNvPicPr>
            <a:picLocks noChangeAspect="1"/>
          </p:cNvPicPr>
          <p:nvPr/>
        </p:nvPicPr>
        <p:blipFill>
          <a:blip r:embed="rId3"/>
          <a:stretch>
            <a:fillRect/>
          </a:stretch>
        </p:blipFill>
        <p:spPr>
          <a:xfrm>
            <a:off x="8688852" y="2367216"/>
            <a:ext cx="324015" cy="324016"/>
          </a:xfrm>
          <a:prstGeom prst="rect">
            <a:avLst/>
          </a:prstGeom>
        </p:spPr>
      </p:pic>
      <p:grpSp>
        <p:nvGrpSpPr>
          <p:cNvPr id="34" name="Group 5">
            <a:extLst>
              <a:ext uri="{FF2B5EF4-FFF2-40B4-BE49-F238E27FC236}">
                <a16:creationId xmlns:a16="http://schemas.microsoft.com/office/drawing/2014/main" id="{5E44A5E2-74E2-47FB-8F4F-45308B508715}"/>
              </a:ext>
            </a:extLst>
          </p:cNvPr>
          <p:cNvGrpSpPr/>
          <p:nvPr/>
        </p:nvGrpSpPr>
        <p:grpSpPr>
          <a:xfrm>
            <a:off x="3392340" y="1996162"/>
            <a:ext cx="892923" cy="1004228"/>
            <a:chOff x="3390291" y="2616004"/>
            <a:chExt cx="893129" cy="1004460"/>
          </a:xfrm>
        </p:grpSpPr>
        <p:sp>
          <p:nvSpPr>
            <p:cNvPr id="35" name="Oval 72">
              <a:extLst>
                <a:ext uri="{FF2B5EF4-FFF2-40B4-BE49-F238E27FC236}">
                  <a16:creationId xmlns:a16="http://schemas.microsoft.com/office/drawing/2014/main" id="{3058BB19-B5D1-4E0C-BB12-60F6B3A43CD5}"/>
                </a:ext>
              </a:extLst>
            </p:cNvPr>
            <p:cNvSpPr/>
            <p:nvPr/>
          </p:nvSpPr>
          <p:spPr>
            <a:xfrm>
              <a:off x="3670724" y="2888896"/>
              <a:ext cx="351354" cy="731568"/>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white"/>
                </a:solidFill>
                <a:effectLst/>
                <a:uLnTx/>
                <a:uFillTx/>
                <a:latin typeface="Calibri"/>
                <a:ea typeface="+mn-ea"/>
                <a:cs typeface="Calibri" panose="020F0502020204030204" pitchFamily="34" charset="0"/>
              </a:endParaRPr>
            </a:p>
          </p:txBody>
        </p:sp>
        <p:sp>
          <p:nvSpPr>
            <p:cNvPr id="36" name="TextBox 73">
              <a:extLst>
                <a:ext uri="{FF2B5EF4-FFF2-40B4-BE49-F238E27FC236}">
                  <a16:creationId xmlns:a16="http://schemas.microsoft.com/office/drawing/2014/main" id="{BE2184C8-DAB3-4618-9AFE-20826BBF1EB6}"/>
                </a:ext>
              </a:extLst>
            </p:cNvPr>
            <p:cNvSpPr txBox="1"/>
            <p:nvPr/>
          </p:nvSpPr>
          <p:spPr>
            <a:xfrm>
              <a:off x="3390296" y="2616004"/>
              <a:ext cx="893130" cy="276999"/>
            </a:xfrm>
            <a:prstGeom prst="rect">
              <a:avLst/>
            </a:prstGeom>
            <a:noFill/>
          </p:spPr>
          <p:txBody>
            <a:bodyPr wrap="none" rtlCol="0">
              <a:spAutoFit/>
            </a:bodyPr>
            <a:lstStyle/>
            <a:p>
              <a:pPr marL="0" marR="0" lvl="0" indent="0" algn="l" defTabSz="1092378" rtl="0" eaLnBrk="1" fontAlgn="base" latinLnBrk="0" hangingPunct="1">
                <a:lnSpc>
                  <a:spcPct val="100000"/>
                </a:lnSpc>
                <a:spcBef>
                  <a:spcPct val="0"/>
                </a:spcBef>
                <a:spcAft>
                  <a:spcPct val="0"/>
                </a:spcAft>
                <a:buClrTx/>
                <a:buSzTx/>
                <a:buFontTx/>
                <a:buNone/>
                <a:tabLst/>
                <a:defRPr/>
              </a:pPr>
              <a:r>
                <a:rPr kumimoji="0" lang="fr-FR" sz="1200" b="1" i="0" u="none" strike="noStrike" kern="1200" cap="none" spc="0" normalizeH="0" baseline="0" noProof="0">
                  <a:ln>
                    <a:noFill/>
                  </a:ln>
                  <a:solidFill>
                    <a:srgbClr val="8064A2"/>
                  </a:solidFill>
                  <a:effectLst/>
                  <a:uLnTx/>
                  <a:uFillTx/>
                  <a:latin typeface="Calibri"/>
                  <a:ea typeface="+mn-ea"/>
                  <a:cs typeface="Calibri" panose="020F0502020204030204" pitchFamily="34" charset="0"/>
                </a:rPr>
                <a:t>Intégration</a:t>
              </a:r>
            </a:p>
          </p:txBody>
        </p:sp>
      </p:grpSp>
      <p:grpSp>
        <p:nvGrpSpPr>
          <p:cNvPr id="37" name="Group 75">
            <a:extLst>
              <a:ext uri="{FF2B5EF4-FFF2-40B4-BE49-F238E27FC236}">
                <a16:creationId xmlns:a16="http://schemas.microsoft.com/office/drawing/2014/main" id="{DC6F481E-07D4-4C0D-BFC8-EF1F853CA2C0}"/>
              </a:ext>
            </a:extLst>
          </p:cNvPr>
          <p:cNvGrpSpPr/>
          <p:nvPr/>
        </p:nvGrpSpPr>
        <p:grpSpPr>
          <a:xfrm>
            <a:off x="4871778" y="1996162"/>
            <a:ext cx="892923" cy="1004228"/>
            <a:chOff x="3390296" y="2616004"/>
            <a:chExt cx="893130" cy="1004460"/>
          </a:xfrm>
        </p:grpSpPr>
        <p:sp>
          <p:nvSpPr>
            <p:cNvPr id="38" name="Oval 76">
              <a:extLst>
                <a:ext uri="{FF2B5EF4-FFF2-40B4-BE49-F238E27FC236}">
                  <a16:creationId xmlns:a16="http://schemas.microsoft.com/office/drawing/2014/main" id="{2DD3A966-2D41-488B-9503-9D1AD6793CF3}"/>
                </a:ext>
              </a:extLst>
            </p:cNvPr>
            <p:cNvSpPr/>
            <p:nvPr/>
          </p:nvSpPr>
          <p:spPr>
            <a:xfrm>
              <a:off x="3670724" y="2888896"/>
              <a:ext cx="351354" cy="731568"/>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white"/>
                </a:solidFill>
                <a:effectLst/>
                <a:uLnTx/>
                <a:uFillTx/>
                <a:latin typeface="Calibri"/>
                <a:ea typeface="+mn-ea"/>
                <a:cs typeface="Calibri" panose="020F0502020204030204" pitchFamily="34" charset="0"/>
              </a:endParaRPr>
            </a:p>
          </p:txBody>
        </p:sp>
        <p:sp>
          <p:nvSpPr>
            <p:cNvPr id="39" name="TextBox 77">
              <a:extLst>
                <a:ext uri="{FF2B5EF4-FFF2-40B4-BE49-F238E27FC236}">
                  <a16:creationId xmlns:a16="http://schemas.microsoft.com/office/drawing/2014/main" id="{75D781EE-8236-435F-AA0E-9A423BFA3BFB}"/>
                </a:ext>
              </a:extLst>
            </p:cNvPr>
            <p:cNvSpPr txBox="1"/>
            <p:nvPr/>
          </p:nvSpPr>
          <p:spPr>
            <a:xfrm>
              <a:off x="3390296" y="2616004"/>
              <a:ext cx="893130" cy="276999"/>
            </a:xfrm>
            <a:prstGeom prst="rect">
              <a:avLst/>
            </a:prstGeom>
            <a:noFill/>
          </p:spPr>
          <p:txBody>
            <a:bodyPr wrap="none" rtlCol="0">
              <a:spAutoFit/>
            </a:bodyPr>
            <a:lstStyle/>
            <a:p>
              <a:pPr marL="0" marR="0" lvl="0" indent="0" algn="l" defTabSz="1092378" rtl="0" eaLnBrk="1" fontAlgn="base" latinLnBrk="0" hangingPunct="1">
                <a:lnSpc>
                  <a:spcPct val="100000"/>
                </a:lnSpc>
                <a:spcBef>
                  <a:spcPct val="0"/>
                </a:spcBef>
                <a:spcAft>
                  <a:spcPct val="0"/>
                </a:spcAft>
                <a:buClrTx/>
                <a:buSzTx/>
                <a:buFontTx/>
                <a:buNone/>
                <a:tabLst/>
                <a:defRPr/>
              </a:pPr>
              <a:r>
                <a:rPr kumimoji="0" lang="fr-FR" sz="1200" b="1" i="0" u="none" strike="noStrike" kern="1200" cap="none" spc="0" normalizeH="0" baseline="0" noProof="0">
                  <a:ln>
                    <a:noFill/>
                  </a:ln>
                  <a:solidFill>
                    <a:srgbClr val="8064A2"/>
                  </a:solidFill>
                  <a:effectLst/>
                  <a:uLnTx/>
                  <a:uFillTx/>
                  <a:latin typeface="Calibri"/>
                  <a:ea typeface="+mn-ea"/>
                  <a:cs typeface="Calibri" panose="020F0502020204030204" pitchFamily="34" charset="0"/>
                </a:rPr>
                <a:t>Intégration</a:t>
              </a:r>
            </a:p>
          </p:txBody>
        </p:sp>
      </p:grpSp>
      <p:grpSp>
        <p:nvGrpSpPr>
          <p:cNvPr id="40" name="Group 79">
            <a:extLst>
              <a:ext uri="{FF2B5EF4-FFF2-40B4-BE49-F238E27FC236}">
                <a16:creationId xmlns:a16="http://schemas.microsoft.com/office/drawing/2014/main" id="{C27D21E5-6727-4419-9CBF-E5BC42569952}"/>
              </a:ext>
            </a:extLst>
          </p:cNvPr>
          <p:cNvGrpSpPr/>
          <p:nvPr/>
        </p:nvGrpSpPr>
        <p:grpSpPr>
          <a:xfrm>
            <a:off x="7865396" y="2003629"/>
            <a:ext cx="892923" cy="1002096"/>
            <a:chOff x="7734288" y="2465736"/>
            <a:chExt cx="893130" cy="1002328"/>
          </a:xfrm>
        </p:grpSpPr>
        <p:sp>
          <p:nvSpPr>
            <p:cNvPr id="41" name="Oval 80">
              <a:extLst>
                <a:ext uri="{FF2B5EF4-FFF2-40B4-BE49-F238E27FC236}">
                  <a16:creationId xmlns:a16="http://schemas.microsoft.com/office/drawing/2014/main" id="{BF007588-ACB3-440B-80A1-CFB8E6B9F471}"/>
                </a:ext>
              </a:extLst>
            </p:cNvPr>
            <p:cNvSpPr/>
            <p:nvPr/>
          </p:nvSpPr>
          <p:spPr>
            <a:xfrm>
              <a:off x="8014715" y="2736496"/>
              <a:ext cx="351354" cy="731568"/>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white"/>
                </a:solidFill>
                <a:effectLst/>
                <a:uLnTx/>
                <a:uFillTx/>
                <a:latin typeface="Calibri"/>
                <a:ea typeface="+mn-ea"/>
                <a:cs typeface="Calibri" panose="020F0502020204030204" pitchFamily="34" charset="0"/>
              </a:endParaRPr>
            </a:p>
          </p:txBody>
        </p:sp>
        <p:sp>
          <p:nvSpPr>
            <p:cNvPr id="42" name="TextBox 81">
              <a:extLst>
                <a:ext uri="{FF2B5EF4-FFF2-40B4-BE49-F238E27FC236}">
                  <a16:creationId xmlns:a16="http://schemas.microsoft.com/office/drawing/2014/main" id="{B0B5CAB4-A355-40D7-AD93-259FA1E0CF8C}"/>
                </a:ext>
              </a:extLst>
            </p:cNvPr>
            <p:cNvSpPr txBox="1"/>
            <p:nvPr/>
          </p:nvSpPr>
          <p:spPr>
            <a:xfrm>
              <a:off x="7734288" y="2465736"/>
              <a:ext cx="893130" cy="276999"/>
            </a:xfrm>
            <a:prstGeom prst="rect">
              <a:avLst/>
            </a:prstGeom>
            <a:noFill/>
          </p:spPr>
          <p:txBody>
            <a:bodyPr wrap="none" rtlCol="0">
              <a:spAutoFit/>
            </a:bodyPr>
            <a:lstStyle/>
            <a:p>
              <a:pPr marL="0" marR="0" lvl="0" indent="0" algn="l" defTabSz="1092378" rtl="0" eaLnBrk="1" fontAlgn="base" latinLnBrk="0" hangingPunct="1">
                <a:lnSpc>
                  <a:spcPct val="100000"/>
                </a:lnSpc>
                <a:spcBef>
                  <a:spcPct val="0"/>
                </a:spcBef>
                <a:spcAft>
                  <a:spcPct val="0"/>
                </a:spcAft>
                <a:buClrTx/>
                <a:buSzTx/>
                <a:buFontTx/>
                <a:buNone/>
                <a:tabLst/>
                <a:defRPr/>
              </a:pPr>
              <a:r>
                <a:rPr kumimoji="0" lang="fr-FR" sz="1200" b="1" i="0" u="none" strike="noStrike" kern="1200" cap="none" spc="0" normalizeH="0" baseline="0" noProof="0">
                  <a:ln>
                    <a:noFill/>
                  </a:ln>
                  <a:solidFill>
                    <a:srgbClr val="8064A2"/>
                  </a:solidFill>
                  <a:effectLst/>
                  <a:uLnTx/>
                  <a:uFillTx/>
                  <a:latin typeface="Calibri"/>
                  <a:ea typeface="+mn-ea"/>
                  <a:cs typeface="Calibri" panose="020F0502020204030204" pitchFamily="34" charset="0"/>
                </a:rPr>
                <a:t>Intégration</a:t>
              </a:r>
            </a:p>
          </p:txBody>
        </p:sp>
      </p:grpSp>
      <p:sp>
        <p:nvSpPr>
          <p:cNvPr id="43" name="TextBox 98">
            <a:extLst>
              <a:ext uri="{FF2B5EF4-FFF2-40B4-BE49-F238E27FC236}">
                <a16:creationId xmlns:a16="http://schemas.microsoft.com/office/drawing/2014/main" id="{EF69A2FD-3D43-44A9-BDB1-64A9346E12E6}"/>
              </a:ext>
            </a:extLst>
          </p:cNvPr>
          <p:cNvSpPr txBox="1"/>
          <p:nvPr/>
        </p:nvSpPr>
        <p:spPr>
          <a:xfrm>
            <a:off x="2908228" y="3380837"/>
            <a:ext cx="6483438" cy="33847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err="1">
                <a:ln>
                  <a:noFill/>
                </a:ln>
                <a:solidFill>
                  <a:srgbClr val="49648C"/>
                </a:solidFill>
                <a:effectLst/>
                <a:uLnTx/>
                <a:uFillTx/>
                <a:latin typeface="Calibri"/>
                <a:ea typeface="+mn-ea"/>
                <a:cs typeface="Calibri" panose="020F0502020204030204" pitchFamily="34" charset="0"/>
              </a:rPr>
              <a:t>Principes</a:t>
            </a:r>
            <a:r>
              <a:rPr kumimoji="0" lang="en-US" sz="1600" b="1" i="0" u="none" strike="noStrike" kern="1200" cap="none" spc="0" normalizeH="0" baseline="0" noProof="0">
                <a:ln>
                  <a:noFill/>
                </a:ln>
                <a:solidFill>
                  <a:srgbClr val="49648C"/>
                </a:solidFill>
                <a:effectLst/>
                <a:uLnTx/>
                <a:uFillTx/>
                <a:latin typeface="Calibri"/>
                <a:ea typeface="+mn-ea"/>
                <a:cs typeface="Calibri" panose="020F0502020204030204" pitchFamily="34" charset="0"/>
              </a:rPr>
              <a:t> </a:t>
            </a:r>
            <a:r>
              <a:rPr kumimoji="0" lang="en-US" sz="1600" b="1" i="0" u="none" strike="noStrike" kern="1200" cap="none" spc="0" normalizeH="0" baseline="0" noProof="0" err="1">
                <a:ln>
                  <a:noFill/>
                </a:ln>
                <a:solidFill>
                  <a:srgbClr val="49648C"/>
                </a:solidFill>
                <a:effectLst/>
                <a:uLnTx/>
                <a:uFillTx/>
                <a:latin typeface="Calibri"/>
                <a:ea typeface="+mn-ea"/>
                <a:cs typeface="Calibri" panose="020F0502020204030204" pitchFamily="34" charset="0"/>
              </a:rPr>
              <a:t>clés</a:t>
            </a:r>
            <a:r>
              <a:rPr kumimoji="0" lang="en-US" sz="1600" b="1" i="0" u="none" strike="noStrike" kern="1200" cap="none" spc="0" normalizeH="0" baseline="0" noProof="0">
                <a:ln>
                  <a:noFill/>
                </a:ln>
                <a:solidFill>
                  <a:srgbClr val="49648C"/>
                </a:solidFill>
                <a:effectLst/>
                <a:uLnTx/>
                <a:uFillTx/>
                <a:latin typeface="Calibri"/>
                <a:ea typeface="+mn-ea"/>
                <a:cs typeface="Calibri" panose="020F0502020204030204" pitchFamily="34" charset="0"/>
              </a:rPr>
              <a:t> d’un Program Increment Agile à </a:t>
            </a:r>
            <a:r>
              <a:rPr kumimoji="0" lang="en-US" sz="1600" b="1" i="0" u="none" strike="noStrike" kern="1200" cap="none" spc="0" normalizeH="0" baseline="0" noProof="0" err="1">
                <a:ln>
                  <a:noFill/>
                </a:ln>
                <a:solidFill>
                  <a:srgbClr val="49648C"/>
                </a:solidFill>
                <a:effectLst/>
                <a:uLnTx/>
                <a:uFillTx/>
                <a:latin typeface="Calibri"/>
                <a:ea typeface="+mn-ea"/>
                <a:cs typeface="Calibri" panose="020F0502020204030204" pitchFamily="34" charset="0"/>
              </a:rPr>
              <a:t>l’échelle</a:t>
            </a:r>
            <a:endParaRPr kumimoji="0" lang="en-US" sz="1600" b="1" i="0" u="none" strike="noStrike" kern="1200" cap="none" spc="0" normalizeH="0" baseline="0" noProof="0">
              <a:ln>
                <a:noFill/>
              </a:ln>
              <a:solidFill>
                <a:srgbClr val="49648C"/>
              </a:solidFill>
              <a:effectLst/>
              <a:uLnTx/>
              <a:uFillTx/>
              <a:latin typeface="Calibri"/>
              <a:ea typeface="+mn-ea"/>
              <a:cs typeface="Calibri" panose="020F0502020204030204" pitchFamily="34" charset="0"/>
            </a:endParaRPr>
          </a:p>
        </p:txBody>
      </p:sp>
      <p:sp>
        <p:nvSpPr>
          <p:cNvPr id="44" name="TextBox 100">
            <a:extLst>
              <a:ext uri="{FF2B5EF4-FFF2-40B4-BE49-F238E27FC236}">
                <a16:creationId xmlns:a16="http://schemas.microsoft.com/office/drawing/2014/main" id="{A3570DB9-CE1B-475B-9F11-1C28017C3672}"/>
              </a:ext>
            </a:extLst>
          </p:cNvPr>
          <p:cNvSpPr txBox="1"/>
          <p:nvPr/>
        </p:nvSpPr>
        <p:spPr>
          <a:xfrm>
            <a:off x="1107063" y="2942794"/>
            <a:ext cx="1047373" cy="27693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black"/>
                </a:solidFill>
                <a:effectLst/>
                <a:uLnTx/>
                <a:uFillTx/>
                <a:latin typeface="Calibri"/>
                <a:ea typeface="+mn-ea"/>
                <a:cs typeface="Calibri" panose="020F0502020204030204" pitchFamily="34" charset="0"/>
              </a:rPr>
              <a:t>PI Planning</a:t>
            </a:r>
          </a:p>
        </p:txBody>
      </p:sp>
      <p:pic>
        <p:nvPicPr>
          <p:cNvPr id="45" name="Image 165">
            <a:extLst>
              <a:ext uri="{FF2B5EF4-FFF2-40B4-BE49-F238E27FC236}">
                <a16:creationId xmlns:a16="http://schemas.microsoft.com/office/drawing/2014/main" id="{2613A453-9666-4D17-BF50-ADF30CC9916C}"/>
              </a:ext>
            </a:extLst>
          </p:cNvPr>
          <p:cNvPicPr>
            <a:picLocks noChangeAspect="1"/>
          </p:cNvPicPr>
          <p:nvPr/>
        </p:nvPicPr>
        <p:blipFill>
          <a:blip r:embed="rId4"/>
          <a:stretch>
            <a:fillRect/>
          </a:stretch>
        </p:blipFill>
        <p:spPr>
          <a:xfrm>
            <a:off x="10148985" y="2352359"/>
            <a:ext cx="324015" cy="337034"/>
          </a:xfrm>
          <a:prstGeom prst="rect">
            <a:avLst/>
          </a:prstGeom>
        </p:spPr>
      </p:pic>
      <p:sp>
        <p:nvSpPr>
          <p:cNvPr id="46" name="TextBox 102">
            <a:extLst>
              <a:ext uri="{FF2B5EF4-FFF2-40B4-BE49-F238E27FC236}">
                <a16:creationId xmlns:a16="http://schemas.microsoft.com/office/drawing/2014/main" id="{18CE0CEF-C9D4-4FF1-ADDF-011249A59101}"/>
              </a:ext>
            </a:extLst>
          </p:cNvPr>
          <p:cNvSpPr txBox="1"/>
          <p:nvPr/>
        </p:nvSpPr>
        <p:spPr>
          <a:xfrm>
            <a:off x="9787307" y="2873321"/>
            <a:ext cx="1047373" cy="27693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black"/>
                </a:solidFill>
                <a:effectLst/>
                <a:uLnTx/>
                <a:uFillTx/>
                <a:latin typeface="Calibri"/>
                <a:ea typeface="+mn-ea"/>
                <a:cs typeface="Calibri" panose="020F0502020204030204" pitchFamily="34" charset="0"/>
              </a:rPr>
              <a:t>PI Planning</a:t>
            </a:r>
          </a:p>
        </p:txBody>
      </p:sp>
      <p:grpSp>
        <p:nvGrpSpPr>
          <p:cNvPr id="47" name="Group 17">
            <a:extLst>
              <a:ext uri="{FF2B5EF4-FFF2-40B4-BE49-F238E27FC236}">
                <a16:creationId xmlns:a16="http://schemas.microsoft.com/office/drawing/2014/main" id="{8AB8B647-E713-4C04-BDEA-5115273E7987}"/>
              </a:ext>
            </a:extLst>
          </p:cNvPr>
          <p:cNvGrpSpPr/>
          <p:nvPr/>
        </p:nvGrpSpPr>
        <p:grpSpPr>
          <a:xfrm>
            <a:off x="2381495" y="3921222"/>
            <a:ext cx="1441787" cy="990009"/>
            <a:chOff x="2597085" y="4272544"/>
            <a:chExt cx="1442121" cy="990238"/>
          </a:xfrm>
        </p:grpSpPr>
        <p:sp>
          <p:nvSpPr>
            <p:cNvPr id="48" name="TextBox 96">
              <a:extLst>
                <a:ext uri="{FF2B5EF4-FFF2-40B4-BE49-F238E27FC236}">
                  <a16:creationId xmlns:a16="http://schemas.microsoft.com/office/drawing/2014/main" id="{08598FF7-9680-4D14-8FC4-F13332D91A8D}"/>
                </a:ext>
              </a:extLst>
            </p:cNvPr>
            <p:cNvSpPr txBox="1"/>
            <p:nvPr/>
          </p:nvSpPr>
          <p:spPr>
            <a:xfrm>
              <a:off x="2597085" y="4616301"/>
              <a:ext cx="1442121" cy="6464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Une fabrication</a:t>
              </a:r>
              <a:r>
                <a:rPr kumimoji="0" lang="fr-FR" sz="1200" b="1" i="0" u="none" strike="noStrike" kern="1200" cap="none" spc="0" normalizeH="0" baseline="0" noProof="0">
                  <a:ln>
                    <a:noFill/>
                  </a:ln>
                  <a:solidFill>
                    <a:srgbClr val="4F81BD"/>
                  </a:solidFill>
                  <a:effectLst/>
                  <a:uLnTx/>
                  <a:uFillTx/>
                  <a:latin typeface="Calibri"/>
                  <a:ea typeface="+mn-ea"/>
                  <a:cs typeface="Calibri" panose="020F0502020204030204" pitchFamily="34" charset="0"/>
                </a:rPr>
                <a:t> </a:t>
              </a:r>
              <a:r>
                <a:rPr kumimoji="0" lang="fr-FR" sz="1200" b="1" i="0" u="none" strike="noStrike" kern="1200" cap="none" spc="0" normalizeH="0" baseline="0" noProof="0">
                  <a:ln>
                    <a:noFill/>
                  </a:ln>
                  <a:solidFill>
                    <a:srgbClr val="49648C"/>
                  </a:solidFill>
                  <a:effectLst/>
                  <a:uLnTx/>
                  <a:uFillTx/>
                  <a:latin typeface="Calibri"/>
                  <a:ea typeface="+mn-ea"/>
                  <a:cs typeface="Calibri" panose="020F0502020204030204" pitchFamily="34" charset="0"/>
                </a:rPr>
                <a:t>« </a:t>
              </a:r>
              <a:r>
                <a:rPr kumimoji="0" lang="fr-FR" sz="1200" b="1" i="0" u="none" strike="noStrike" kern="1200" cap="none" spc="0" normalizeH="0" baseline="0" noProof="0" err="1">
                  <a:ln>
                    <a:noFill/>
                  </a:ln>
                  <a:solidFill>
                    <a:srgbClr val="49648C"/>
                  </a:solidFill>
                  <a:effectLst/>
                  <a:uLnTx/>
                  <a:uFillTx/>
                  <a:latin typeface="Calibri"/>
                  <a:ea typeface="+mn-ea"/>
                  <a:cs typeface="Calibri" panose="020F0502020204030204" pitchFamily="34" charset="0"/>
                </a:rPr>
                <a:t>encadence</a:t>
              </a:r>
              <a:r>
                <a:rPr kumimoji="0" lang="fr-FR" sz="1200" b="1" i="0" u="none" strike="noStrike" kern="1200" cap="none" spc="0" normalizeH="0" baseline="0" noProof="0">
                  <a:ln>
                    <a:noFill/>
                  </a:ln>
                  <a:solidFill>
                    <a:srgbClr val="49648C"/>
                  </a:solidFill>
                  <a:effectLst/>
                  <a:uLnTx/>
                  <a:uFillTx/>
                  <a:latin typeface="Calibri"/>
                  <a:ea typeface="+mn-ea"/>
                  <a:cs typeface="Calibri" panose="020F0502020204030204" pitchFamily="34" charset="0"/>
                </a:rPr>
                <a:t> » </a:t>
              </a:r>
              <a:r>
                <a:rPr kumimoji="0" lang="fr-FR"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sur un même rythme</a:t>
              </a:r>
            </a:p>
          </p:txBody>
        </p:sp>
        <p:pic>
          <p:nvPicPr>
            <p:cNvPr id="49" name="Picture 112" descr="A picture containing object, clock&#10;&#10;Description automatically generated">
              <a:extLst>
                <a:ext uri="{FF2B5EF4-FFF2-40B4-BE49-F238E27FC236}">
                  <a16:creationId xmlns:a16="http://schemas.microsoft.com/office/drawing/2014/main" id="{0F0A3D87-C188-4E7F-BF49-89AEB0EF0A9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56100" y="4272544"/>
              <a:ext cx="324090" cy="324090"/>
            </a:xfrm>
            <a:prstGeom prst="rect">
              <a:avLst/>
            </a:prstGeom>
          </p:spPr>
        </p:pic>
      </p:grpSp>
      <p:grpSp>
        <p:nvGrpSpPr>
          <p:cNvPr id="50" name="Group 52">
            <a:extLst>
              <a:ext uri="{FF2B5EF4-FFF2-40B4-BE49-F238E27FC236}">
                <a16:creationId xmlns:a16="http://schemas.microsoft.com/office/drawing/2014/main" id="{A5B44F3E-44E0-422C-ABB6-3A0DDE22F899}"/>
              </a:ext>
            </a:extLst>
          </p:cNvPr>
          <p:cNvGrpSpPr/>
          <p:nvPr/>
        </p:nvGrpSpPr>
        <p:grpSpPr>
          <a:xfrm>
            <a:off x="7437012" y="3979458"/>
            <a:ext cx="1441787" cy="1170284"/>
            <a:chOff x="7771027" y="4276743"/>
            <a:chExt cx="1442121" cy="1170555"/>
          </a:xfrm>
        </p:grpSpPr>
        <p:sp>
          <p:nvSpPr>
            <p:cNvPr id="51" name="TextBox 99">
              <a:extLst>
                <a:ext uri="{FF2B5EF4-FFF2-40B4-BE49-F238E27FC236}">
                  <a16:creationId xmlns:a16="http://schemas.microsoft.com/office/drawing/2014/main" id="{AA305383-CC20-4D4B-AB06-B9C28CDC8B94}"/>
                </a:ext>
              </a:extLst>
            </p:cNvPr>
            <p:cNvSpPr txBox="1"/>
            <p:nvPr/>
          </p:nvSpPr>
          <p:spPr>
            <a:xfrm>
              <a:off x="7771027" y="4616301"/>
              <a:ext cx="1442121"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Une </a:t>
              </a:r>
              <a:r>
                <a:rPr kumimoji="0" lang="fr-FR" sz="1200" b="1" i="0" u="none" strike="noStrike" kern="1200" cap="none" spc="0" normalizeH="0" baseline="0" noProof="0">
                  <a:ln>
                    <a:noFill/>
                  </a:ln>
                  <a:solidFill>
                    <a:srgbClr val="49648C"/>
                  </a:solidFill>
                  <a:effectLst/>
                  <a:uLnTx/>
                  <a:uFillTx/>
                  <a:latin typeface="Calibri"/>
                  <a:ea typeface="+mn-ea"/>
                  <a:cs typeface="Calibri" panose="020F0502020204030204" pitchFamily="34" charset="0"/>
                </a:rPr>
                <a:t>intégration commune de la matière fabriquée </a:t>
              </a:r>
              <a:r>
                <a:rPr kumimoji="0" lang="fr-FR"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en fin de sprint</a:t>
              </a:r>
            </a:p>
          </p:txBody>
        </p:sp>
        <p:pic>
          <p:nvPicPr>
            <p:cNvPr id="52" name="Picture 114">
              <a:extLst>
                <a:ext uri="{FF2B5EF4-FFF2-40B4-BE49-F238E27FC236}">
                  <a16:creationId xmlns:a16="http://schemas.microsoft.com/office/drawing/2014/main" id="{1FEC36E2-EE91-4F02-9AC4-5DB60F6E5C3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30042" y="4276743"/>
              <a:ext cx="324090" cy="324090"/>
            </a:xfrm>
            <a:prstGeom prst="rect">
              <a:avLst/>
            </a:prstGeom>
          </p:spPr>
        </p:pic>
      </p:grpSp>
      <p:grpSp>
        <p:nvGrpSpPr>
          <p:cNvPr id="53" name="Group 55">
            <a:extLst>
              <a:ext uri="{FF2B5EF4-FFF2-40B4-BE49-F238E27FC236}">
                <a16:creationId xmlns:a16="http://schemas.microsoft.com/office/drawing/2014/main" id="{8B5B356A-B0A1-4D60-8328-EFED02A55481}"/>
              </a:ext>
            </a:extLst>
          </p:cNvPr>
          <p:cNvGrpSpPr/>
          <p:nvPr/>
        </p:nvGrpSpPr>
        <p:grpSpPr>
          <a:xfrm>
            <a:off x="5606395" y="3961527"/>
            <a:ext cx="1763592" cy="1539531"/>
            <a:chOff x="5625433" y="4276743"/>
            <a:chExt cx="1764000" cy="1539887"/>
          </a:xfrm>
        </p:grpSpPr>
        <p:sp>
          <p:nvSpPr>
            <p:cNvPr id="54" name="TextBox 110">
              <a:extLst>
                <a:ext uri="{FF2B5EF4-FFF2-40B4-BE49-F238E27FC236}">
                  <a16:creationId xmlns:a16="http://schemas.microsoft.com/office/drawing/2014/main" id="{2CBD4861-B274-4EC8-8FD5-97BD95B9C6D5}"/>
                </a:ext>
              </a:extLst>
            </p:cNvPr>
            <p:cNvSpPr txBox="1"/>
            <p:nvPr/>
          </p:nvSpPr>
          <p:spPr>
            <a:xfrm>
              <a:off x="5625433" y="4616301"/>
              <a:ext cx="1764000"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Au sein de chaque Sprint, des </a:t>
              </a:r>
              <a:r>
                <a:rPr kumimoji="0" lang="fr-FR" sz="1200" b="1" i="0" u="none" strike="noStrike" kern="1200" cap="none" spc="0" normalizeH="0" baseline="0" noProof="0">
                  <a:ln>
                    <a:noFill/>
                  </a:ln>
                  <a:solidFill>
                    <a:srgbClr val="49648C"/>
                  </a:solidFill>
                  <a:effectLst/>
                  <a:uLnTx/>
                  <a:uFillTx/>
                  <a:latin typeface="Calibri"/>
                  <a:ea typeface="+mn-ea"/>
                  <a:cs typeface="Calibri" panose="020F0502020204030204" pitchFamily="34" charset="0"/>
                </a:rPr>
                <a:t>Scrum of Scrum et PO Sync </a:t>
              </a:r>
              <a:r>
                <a:rPr kumimoji="0" lang="fr-FR"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hebdomadaires pour </a:t>
              </a:r>
              <a:r>
                <a:rPr kumimoji="0" lang="fr-FR" sz="1200" b="1" i="0" u="none" strike="noStrike" kern="1200" cap="none" spc="0" normalizeH="0" baseline="0" noProof="0">
                  <a:ln>
                    <a:noFill/>
                  </a:ln>
                  <a:solidFill>
                    <a:srgbClr val="49648C"/>
                  </a:solidFill>
                  <a:effectLst/>
                  <a:uLnTx/>
                  <a:uFillTx/>
                  <a:latin typeface="Calibri"/>
                  <a:ea typeface="+mn-ea"/>
                  <a:cs typeface="Calibri" panose="020F0502020204030204" pitchFamily="34" charset="0"/>
                </a:rPr>
                <a:t>synchroniser les équipes </a:t>
              </a:r>
              <a:r>
                <a:rPr kumimoji="0" lang="fr-FR"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et sécuriser les objectifs de PI</a:t>
              </a:r>
            </a:p>
          </p:txBody>
        </p:sp>
        <p:grpSp>
          <p:nvGrpSpPr>
            <p:cNvPr id="55" name="Group 19">
              <a:extLst>
                <a:ext uri="{FF2B5EF4-FFF2-40B4-BE49-F238E27FC236}">
                  <a16:creationId xmlns:a16="http://schemas.microsoft.com/office/drawing/2014/main" id="{8DE423A9-FB9E-487B-8300-8930469C5803}"/>
                </a:ext>
              </a:extLst>
            </p:cNvPr>
            <p:cNvGrpSpPr/>
            <p:nvPr/>
          </p:nvGrpSpPr>
          <p:grpSpPr>
            <a:xfrm>
              <a:off x="6057757" y="4276743"/>
              <a:ext cx="899353" cy="324090"/>
              <a:chOff x="6069673" y="4276743"/>
              <a:chExt cx="899353" cy="324090"/>
            </a:xfrm>
          </p:grpSpPr>
          <p:pic>
            <p:nvPicPr>
              <p:cNvPr id="56" name="Picture 117" descr="A close up of a logo&#10;&#10;Description automatically generated">
                <a:extLst>
                  <a:ext uri="{FF2B5EF4-FFF2-40B4-BE49-F238E27FC236}">
                    <a16:creationId xmlns:a16="http://schemas.microsoft.com/office/drawing/2014/main" id="{2D76CB49-F979-4A51-80AE-A2A02020711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69673" y="4276743"/>
                <a:ext cx="324090" cy="324090"/>
              </a:xfrm>
              <a:prstGeom prst="rect">
                <a:avLst/>
              </a:prstGeom>
            </p:spPr>
          </p:pic>
          <p:pic>
            <p:nvPicPr>
              <p:cNvPr id="57" name="Picture 118" descr="A close up of a logo&#10;&#10;Description automatically generated">
                <a:extLst>
                  <a:ext uri="{FF2B5EF4-FFF2-40B4-BE49-F238E27FC236}">
                    <a16:creationId xmlns:a16="http://schemas.microsoft.com/office/drawing/2014/main" id="{903FC0FB-E870-4075-AA56-EE79F951EC6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644936" y="4276743"/>
                <a:ext cx="324090" cy="324090"/>
              </a:xfrm>
              <a:prstGeom prst="rect">
                <a:avLst/>
              </a:prstGeom>
            </p:spPr>
          </p:pic>
        </p:grpSp>
      </p:grpSp>
      <p:pic>
        <p:nvPicPr>
          <p:cNvPr id="58" name="Picture 82">
            <a:extLst>
              <a:ext uri="{FF2B5EF4-FFF2-40B4-BE49-F238E27FC236}">
                <a16:creationId xmlns:a16="http://schemas.microsoft.com/office/drawing/2014/main" id="{50A17CA1-1E8B-4D02-A111-6979D89EA9C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800086" y="5940725"/>
            <a:ext cx="261000" cy="261000"/>
          </a:xfrm>
          <a:prstGeom prst="rect">
            <a:avLst/>
          </a:prstGeom>
        </p:spPr>
      </p:pic>
      <p:pic>
        <p:nvPicPr>
          <p:cNvPr id="59" name="Image 18">
            <a:extLst>
              <a:ext uri="{FF2B5EF4-FFF2-40B4-BE49-F238E27FC236}">
                <a16:creationId xmlns:a16="http://schemas.microsoft.com/office/drawing/2014/main" id="{9F216DEA-C51C-4600-931A-04007D4CB0D4}"/>
              </a:ext>
            </a:extLst>
          </p:cNvPr>
          <p:cNvPicPr>
            <a:picLocks noChangeAspect="1"/>
          </p:cNvPicPr>
          <p:nvPr/>
        </p:nvPicPr>
        <p:blipFill>
          <a:blip r:embed="rId3"/>
          <a:stretch>
            <a:fillRect/>
          </a:stretch>
        </p:blipFill>
        <p:spPr>
          <a:xfrm>
            <a:off x="4067633" y="5962491"/>
            <a:ext cx="261000" cy="261001"/>
          </a:xfrm>
          <a:prstGeom prst="rect">
            <a:avLst/>
          </a:prstGeom>
        </p:spPr>
      </p:pic>
      <p:pic>
        <p:nvPicPr>
          <p:cNvPr id="60" name="Image 166">
            <a:extLst>
              <a:ext uri="{FF2B5EF4-FFF2-40B4-BE49-F238E27FC236}">
                <a16:creationId xmlns:a16="http://schemas.microsoft.com/office/drawing/2014/main" id="{525A1223-0C7A-4D7D-BB01-147347D4BE84}"/>
              </a:ext>
            </a:extLst>
          </p:cNvPr>
          <p:cNvPicPr>
            <a:picLocks noChangeAspect="1"/>
          </p:cNvPicPr>
          <p:nvPr/>
        </p:nvPicPr>
        <p:blipFill>
          <a:blip r:embed="rId2"/>
          <a:stretch>
            <a:fillRect/>
          </a:stretch>
        </p:blipFill>
        <p:spPr>
          <a:xfrm>
            <a:off x="4067633" y="6239268"/>
            <a:ext cx="261000" cy="271486"/>
          </a:xfrm>
          <a:prstGeom prst="rect">
            <a:avLst/>
          </a:prstGeom>
        </p:spPr>
      </p:pic>
      <p:grpSp>
        <p:nvGrpSpPr>
          <p:cNvPr id="61" name="Group 1">
            <a:extLst>
              <a:ext uri="{FF2B5EF4-FFF2-40B4-BE49-F238E27FC236}">
                <a16:creationId xmlns:a16="http://schemas.microsoft.com/office/drawing/2014/main" id="{3981480E-0C51-4FF3-B206-2B853BB31D43}"/>
              </a:ext>
            </a:extLst>
          </p:cNvPr>
          <p:cNvGrpSpPr/>
          <p:nvPr/>
        </p:nvGrpSpPr>
        <p:grpSpPr>
          <a:xfrm>
            <a:off x="2704646" y="2341476"/>
            <a:ext cx="764887" cy="347467"/>
            <a:chOff x="2253862" y="2882572"/>
            <a:chExt cx="765064" cy="347547"/>
          </a:xfrm>
        </p:grpSpPr>
        <p:pic>
          <p:nvPicPr>
            <p:cNvPr id="62" name="Picture 92">
              <a:extLst>
                <a:ext uri="{FF2B5EF4-FFF2-40B4-BE49-F238E27FC236}">
                  <a16:creationId xmlns:a16="http://schemas.microsoft.com/office/drawing/2014/main" id="{E7FF0568-152F-4FAE-8F82-504D4CC7C6F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694836" y="2882572"/>
              <a:ext cx="324090" cy="324090"/>
            </a:xfrm>
            <a:prstGeom prst="rect">
              <a:avLst/>
            </a:prstGeom>
          </p:spPr>
        </p:pic>
        <p:pic>
          <p:nvPicPr>
            <p:cNvPr id="63" name="Picture 2" descr="RÃ©sultat de recherche d'images pour &quot;kanban icon&quot;">
              <a:extLst>
                <a:ext uri="{FF2B5EF4-FFF2-40B4-BE49-F238E27FC236}">
                  <a16:creationId xmlns:a16="http://schemas.microsoft.com/office/drawing/2014/main" id="{F9DFDBD9-FC3D-46BC-8DE8-82A3E02C1FAB}"/>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253862" y="2906029"/>
              <a:ext cx="324090" cy="32409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4" name="Group 94">
            <a:extLst>
              <a:ext uri="{FF2B5EF4-FFF2-40B4-BE49-F238E27FC236}">
                <a16:creationId xmlns:a16="http://schemas.microsoft.com/office/drawing/2014/main" id="{AA6E57E5-41DF-4A4B-8592-8669B9F94CDA}"/>
              </a:ext>
            </a:extLst>
          </p:cNvPr>
          <p:cNvGrpSpPr/>
          <p:nvPr/>
        </p:nvGrpSpPr>
        <p:grpSpPr>
          <a:xfrm>
            <a:off x="4184988" y="2341476"/>
            <a:ext cx="764887" cy="347467"/>
            <a:chOff x="2101462" y="2730172"/>
            <a:chExt cx="765064" cy="347547"/>
          </a:xfrm>
        </p:grpSpPr>
        <p:pic>
          <p:nvPicPr>
            <p:cNvPr id="65" name="Picture 95">
              <a:extLst>
                <a:ext uri="{FF2B5EF4-FFF2-40B4-BE49-F238E27FC236}">
                  <a16:creationId xmlns:a16="http://schemas.microsoft.com/office/drawing/2014/main" id="{E07E7F3F-F1EE-4CB0-8A94-0A9916CCEAD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542436" y="2730172"/>
              <a:ext cx="324090" cy="324090"/>
            </a:xfrm>
            <a:prstGeom prst="rect">
              <a:avLst/>
            </a:prstGeom>
          </p:spPr>
        </p:pic>
        <p:pic>
          <p:nvPicPr>
            <p:cNvPr id="66" name="Picture 2" descr="RÃ©sultat de recherche d'images pour &quot;kanban icon&quot;">
              <a:extLst>
                <a:ext uri="{FF2B5EF4-FFF2-40B4-BE49-F238E27FC236}">
                  <a16:creationId xmlns:a16="http://schemas.microsoft.com/office/drawing/2014/main" id="{E22268C0-50ED-414F-AE8E-1E0F5354507A}"/>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101462" y="2753629"/>
              <a:ext cx="324090" cy="32409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7" name="Group 109">
            <a:extLst>
              <a:ext uri="{FF2B5EF4-FFF2-40B4-BE49-F238E27FC236}">
                <a16:creationId xmlns:a16="http://schemas.microsoft.com/office/drawing/2014/main" id="{A0FD1356-0E6F-46C9-BB11-39560F79297D}"/>
              </a:ext>
            </a:extLst>
          </p:cNvPr>
          <p:cNvGrpSpPr/>
          <p:nvPr/>
        </p:nvGrpSpPr>
        <p:grpSpPr>
          <a:xfrm>
            <a:off x="5687750" y="2341476"/>
            <a:ext cx="764887" cy="347467"/>
            <a:chOff x="2101462" y="2730172"/>
            <a:chExt cx="765064" cy="347547"/>
          </a:xfrm>
        </p:grpSpPr>
        <p:pic>
          <p:nvPicPr>
            <p:cNvPr id="68" name="Picture 111">
              <a:extLst>
                <a:ext uri="{FF2B5EF4-FFF2-40B4-BE49-F238E27FC236}">
                  <a16:creationId xmlns:a16="http://schemas.microsoft.com/office/drawing/2014/main" id="{B1E68327-F0F4-4988-B8C6-FAD0487D8A8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542436" y="2730172"/>
              <a:ext cx="324090" cy="324090"/>
            </a:xfrm>
            <a:prstGeom prst="rect">
              <a:avLst/>
            </a:prstGeom>
          </p:spPr>
        </p:pic>
        <p:pic>
          <p:nvPicPr>
            <p:cNvPr id="69" name="Picture 2" descr="RÃ©sultat de recherche d'images pour &quot;kanban icon&quot;">
              <a:extLst>
                <a:ext uri="{FF2B5EF4-FFF2-40B4-BE49-F238E27FC236}">
                  <a16:creationId xmlns:a16="http://schemas.microsoft.com/office/drawing/2014/main" id="{AF2F65A2-F69E-4E2E-B608-B4BB7F9B3CA6}"/>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101462" y="2753629"/>
              <a:ext cx="324090" cy="32409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0" name="Group 115">
            <a:extLst>
              <a:ext uri="{FF2B5EF4-FFF2-40B4-BE49-F238E27FC236}">
                <a16:creationId xmlns:a16="http://schemas.microsoft.com/office/drawing/2014/main" id="{A7B84976-233D-45C9-8509-BFD0222538FF}"/>
              </a:ext>
            </a:extLst>
          </p:cNvPr>
          <p:cNvGrpSpPr/>
          <p:nvPr/>
        </p:nvGrpSpPr>
        <p:grpSpPr>
          <a:xfrm>
            <a:off x="7155500" y="2341476"/>
            <a:ext cx="764887" cy="347467"/>
            <a:chOff x="2101462" y="2730172"/>
            <a:chExt cx="765064" cy="347547"/>
          </a:xfrm>
        </p:grpSpPr>
        <p:pic>
          <p:nvPicPr>
            <p:cNvPr id="71" name="Picture 120">
              <a:extLst>
                <a:ext uri="{FF2B5EF4-FFF2-40B4-BE49-F238E27FC236}">
                  <a16:creationId xmlns:a16="http://schemas.microsoft.com/office/drawing/2014/main" id="{41C7EF59-92FA-44F6-B09A-67FD9076DEB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542436" y="2730172"/>
              <a:ext cx="324090" cy="324090"/>
            </a:xfrm>
            <a:prstGeom prst="rect">
              <a:avLst/>
            </a:prstGeom>
          </p:spPr>
        </p:pic>
        <p:pic>
          <p:nvPicPr>
            <p:cNvPr id="72" name="Picture 2" descr="RÃ©sultat de recherche d'images pour &quot;kanban icon&quot;">
              <a:extLst>
                <a:ext uri="{FF2B5EF4-FFF2-40B4-BE49-F238E27FC236}">
                  <a16:creationId xmlns:a16="http://schemas.microsoft.com/office/drawing/2014/main" id="{A2DCB3BA-89C4-4A4F-BCDB-B4A8EBD9EFFE}"/>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101462" y="2753629"/>
              <a:ext cx="324090" cy="324090"/>
            </a:xfrm>
            <a:prstGeom prst="rect">
              <a:avLst/>
            </a:prstGeom>
            <a:noFill/>
            <a:extLst>
              <a:ext uri="{909E8E84-426E-40DD-AFC4-6F175D3DCCD1}">
                <a14:hiddenFill xmlns:a14="http://schemas.microsoft.com/office/drawing/2010/main">
                  <a:solidFill>
                    <a:srgbClr val="FFFFFF"/>
                  </a:solidFill>
                </a14:hiddenFill>
              </a:ext>
            </a:extLst>
          </p:spPr>
        </p:pic>
      </p:grpSp>
      <p:pic>
        <p:nvPicPr>
          <p:cNvPr id="73" name="Picture 2" descr="RÃ©sultat de recherche d'images pour &quot;kanban icon&quot;">
            <a:extLst>
              <a:ext uri="{FF2B5EF4-FFF2-40B4-BE49-F238E27FC236}">
                <a16:creationId xmlns:a16="http://schemas.microsoft.com/office/drawing/2014/main" id="{FAE2D867-6271-4ADC-8E84-973AD8DF84E2}"/>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800086" y="6234375"/>
            <a:ext cx="261000" cy="261000"/>
          </a:xfrm>
          <a:prstGeom prst="rect">
            <a:avLst/>
          </a:prstGeom>
          <a:noFill/>
          <a:extLst>
            <a:ext uri="{909E8E84-426E-40DD-AFC4-6F175D3DCCD1}">
              <a14:hiddenFill xmlns:a14="http://schemas.microsoft.com/office/drawing/2010/main">
                <a:solidFill>
                  <a:srgbClr val="FFFFFF"/>
                </a:solidFill>
              </a14:hiddenFill>
            </a:ext>
          </a:extLst>
        </p:spPr>
      </p:pic>
      <p:sp>
        <p:nvSpPr>
          <p:cNvPr id="74" name="TextBox 6">
            <a:extLst>
              <a:ext uri="{FF2B5EF4-FFF2-40B4-BE49-F238E27FC236}">
                <a16:creationId xmlns:a16="http://schemas.microsoft.com/office/drawing/2014/main" id="{9F2D4689-0784-423F-A464-F877256026BB}"/>
              </a:ext>
            </a:extLst>
          </p:cNvPr>
          <p:cNvSpPr txBox="1"/>
          <p:nvPr/>
        </p:nvSpPr>
        <p:spPr>
          <a:xfrm>
            <a:off x="4450627" y="6225660"/>
            <a:ext cx="1785957" cy="27693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err="1">
                <a:ln>
                  <a:noFill/>
                </a:ln>
                <a:solidFill>
                  <a:prstClr val="black"/>
                </a:solidFill>
                <a:effectLst/>
                <a:uLnTx/>
                <a:uFillTx/>
                <a:latin typeface="Calibri"/>
                <a:ea typeface="+mn-ea"/>
                <a:cs typeface="Calibri" panose="020F0502020204030204" pitchFamily="34" charset="0"/>
              </a:rPr>
              <a:t>Rétrospective</a:t>
            </a:r>
            <a:endParaRPr kumimoji="0" lang="en-US"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endParaRPr>
          </a:p>
        </p:txBody>
      </p:sp>
      <p:sp>
        <p:nvSpPr>
          <p:cNvPr id="75" name="TextBox 123">
            <a:extLst>
              <a:ext uri="{FF2B5EF4-FFF2-40B4-BE49-F238E27FC236}">
                <a16:creationId xmlns:a16="http://schemas.microsoft.com/office/drawing/2014/main" id="{C5C0D0F9-04BD-451D-A011-E2E6D6E65B05}"/>
              </a:ext>
            </a:extLst>
          </p:cNvPr>
          <p:cNvSpPr txBox="1"/>
          <p:nvPr/>
        </p:nvSpPr>
        <p:spPr>
          <a:xfrm>
            <a:off x="4450627" y="5942297"/>
            <a:ext cx="1785957" cy="27693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err="1">
                <a:ln>
                  <a:noFill/>
                </a:ln>
                <a:solidFill>
                  <a:prstClr val="black"/>
                </a:solidFill>
                <a:effectLst/>
                <a:uLnTx/>
                <a:uFillTx/>
                <a:latin typeface="Calibri"/>
                <a:ea typeface="+mn-ea"/>
                <a:cs typeface="Calibri" panose="020F0502020204030204" pitchFamily="34" charset="0"/>
              </a:rPr>
              <a:t>Démo</a:t>
            </a:r>
            <a:endParaRPr kumimoji="0" lang="en-US"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endParaRPr>
          </a:p>
        </p:txBody>
      </p:sp>
      <p:sp>
        <p:nvSpPr>
          <p:cNvPr id="76" name="TextBox 124">
            <a:extLst>
              <a:ext uri="{FF2B5EF4-FFF2-40B4-BE49-F238E27FC236}">
                <a16:creationId xmlns:a16="http://schemas.microsoft.com/office/drawing/2014/main" id="{72CD1632-25A2-4935-A748-628ACB6E6E90}"/>
              </a:ext>
            </a:extLst>
          </p:cNvPr>
          <p:cNvSpPr txBox="1"/>
          <p:nvPr/>
        </p:nvSpPr>
        <p:spPr>
          <a:xfrm>
            <a:off x="2061086" y="5942297"/>
            <a:ext cx="1785957" cy="27693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err="1">
                <a:ln>
                  <a:noFill/>
                </a:ln>
                <a:solidFill>
                  <a:prstClr val="black"/>
                </a:solidFill>
                <a:effectLst/>
                <a:uLnTx/>
                <a:uFillTx/>
                <a:latin typeface="Calibri"/>
                <a:ea typeface="+mn-ea"/>
                <a:cs typeface="Calibri" panose="020F0502020204030204" pitchFamily="34" charset="0"/>
              </a:rPr>
              <a:t>Fonctionnement</a:t>
            </a:r>
            <a:r>
              <a:rPr kumimoji="0" lang="en-US"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 Scrum</a:t>
            </a:r>
          </a:p>
        </p:txBody>
      </p:sp>
      <p:grpSp>
        <p:nvGrpSpPr>
          <p:cNvPr id="77" name="Group 16">
            <a:extLst>
              <a:ext uri="{FF2B5EF4-FFF2-40B4-BE49-F238E27FC236}">
                <a16:creationId xmlns:a16="http://schemas.microsoft.com/office/drawing/2014/main" id="{14037F13-7E80-4472-A89D-D13432562487}"/>
              </a:ext>
            </a:extLst>
          </p:cNvPr>
          <p:cNvGrpSpPr/>
          <p:nvPr/>
        </p:nvGrpSpPr>
        <p:grpSpPr>
          <a:xfrm>
            <a:off x="939948" y="3959784"/>
            <a:ext cx="1441787" cy="1560815"/>
            <a:chOff x="983433" y="4266033"/>
            <a:chExt cx="1442120" cy="1561176"/>
          </a:xfrm>
        </p:grpSpPr>
        <p:pic>
          <p:nvPicPr>
            <p:cNvPr id="78" name="Image 165">
              <a:extLst>
                <a:ext uri="{FF2B5EF4-FFF2-40B4-BE49-F238E27FC236}">
                  <a16:creationId xmlns:a16="http://schemas.microsoft.com/office/drawing/2014/main" id="{B348445F-A5F8-4B91-861E-7CE07E09430E}"/>
                </a:ext>
              </a:extLst>
            </p:cNvPr>
            <p:cNvPicPr>
              <a:picLocks noChangeAspect="1"/>
            </p:cNvPicPr>
            <p:nvPr/>
          </p:nvPicPr>
          <p:blipFill>
            <a:blip r:embed="rId4"/>
            <a:stretch>
              <a:fillRect/>
            </a:stretch>
          </p:blipFill>
          <p:spPr>
            <a:xfrm>
              <a:off x="1542448" y="4266033"/>
              <a:ext cx="324090" cy="337112"/>
            </a:xfrm>
            <a:prstGeom prst="rect">
              <a:avLst/>
            </a:prstGeom>
          </p:spPr>
        </p:pic>
        <p:sp>
          <p:nvSpPr>
            <p:cNvPr id="79" name="TextBox 131">
              <a:extLst>
                <a:ext uri="{FF2B5EF4-FFF2-40B4-BE49-F238E27FC236}">
                  <a16:creationId xmlns:a16="http://schemas.microsoft.com/office/drawing/2014/main" id="{0EC8922F-0732-49BC-8ECB-13D351A54316}"/>
                </a:ext>
              </a:extLst>
            </p:cNvPr>
            <p:cNvSpPr txBox="1"/>
            <p:nvPr/>
          </p:nvSpPr>
          <p:spPr>
            <a:xfrm>
              <a:off x="983433" y="4626880"/>
              <a:ext cx="1442120"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Une </a:t>
              </a:r>
              <a:r>
                <a:rPr kumimoji="0" lang="fr-FR" sz="1200" b="1" i="0" u="none" strike="noStrike" kern="1200" cap="none" spc="0" normalizeH="0" baseline="0" noProof="0">
                  <a:ln>
                    <a:noFill/>
                  </a:ln>
                  <a:solidFill>
                    <a:srgbClr val="49648C"/>
                  </a:solidFill>
                  <a:effectLst/>
                  <a:uLnTx/>
                  <a:uFillTx/>
                  <a:latin typeface="Calibri"/>
                  <a:ea typeface="+mn-ea"/>
                  <a:cs typeface="Calibri" panose="020F0502020204030204" pitchFamily="34" charset="0"/>
                </a:rPr>
                <a:t>planification</a:t>
              </a:r>
              <a:r>
                <a:rPr kumimoji="0" lang="fr-FR" sz="1200" b="1" i="0" u="none" strike="noStrike" kern="1200" cap="none" spc="0" normalizeH="0" baseline="0" noProof="0">
                  <a:ln>
                    <a:noFill/>
                  </a:ln>
                  <a:solidFill>
                    <a:srgbClr val="4F81BD"/>
                  </a:solidFill>
                  <a:effectLst/>
                  <a:uLnTx/>
                  <a:uFillTx/>
                  <a:latin typeface="Calibri"/>
                  <a:ea typeface="+mn-ea"/>
                  <a:cs typeface="Calibri" panose="020F0502020204030204" pitchFamily="34" charset="0"/>
                </a:rPr>
                <a:t> </a:t>
              </a:r>
              <a:r>
                <a:rPr kumimoji="0" lang="fr-FR" sz="1200" b="1" i="0" u="none" strike="noStrike" kern="1200" cap="none" spc="0" normalizeH="0" baseline="0" noProof="0">
                  <a:ln>
                    <a:noFill/>
                  </a:ln>
                  <a:solidFill>
                    <a:srgbClr val="49648C"/>
                  </a:solidFill>
                  <a:effectLst/>
                  <a:uLnTx/>
                  <a:uFillTx/>
                  <a:latin typeface="Calibri"/>
                  <a:ea typeface="+mn-ea"/>
                  <a:cs typeface="Calibri" panose="020F0502020204030204" pitchFamily="34" charset="0"/>
                </a:rPr>
                <a:t>commune</a:t>
              </a:r>
              <a:r>
                <a:rPr kumimoji="0" lang="fr-FR" sz="1200" b="1" i="0" u="none" strike="noStrike" kern="1200" cap="none" spc="0" normalizeH="0" baseline="0" noProof="0">
                  <a:ln>
                    <a:noFill/>
                  </a:ln>
                  <a:solidFill>
                    <a:srgbClr val="4F81BD"/>
                  </a:solidFill>
                  <a:effectLst/>
                  <a:uLnTx/>
                  <a:uFillTx/>
                  <a:latin typeface="Calibri"/>
                  <a:ea typeface="+mn-ea"/>
                  <a:cs typeface="Calibri" panose="020F0502020204030204" pitchFamily="34" charset="0"/>
                </a:rPr>
                <a:t> </a:t>
              </a:r>
              <a:r>
                <a:rPr kumimoji="0" lang="fr-FR"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en début de PI des travaux à réaliser au cours du prochain Program Increment</a:t>
              </a:r>
            </a:p>
          </p:txBody>
        </p:sp>
      </p:grpSp>
      <p:grpSp>
        <p:nvGrpSpPr>
          <p:cNvPr id="80" name="Group 54">
            <a:extLst>
              <a:ext uri="{FF2B5EF4-FFF2-40B4-BE49-F238E27FC236}">
                <a16:creationId xmlns:a16="http://schemas.microsoft.com/office/drawing/2014/main" id="{C0DB7567-D943-4EE9-8BD2-368752AD6154}"/>
              </a:ext>
            </a:extLst>
          </p:cNvPr>
          <p:cNvGrpSpPr/>
          <p:nvPr/>
        </p:nvGrpSpPr>
        <p:grpSpPr>
          <a:xfrm>
            <a:off x="3843170" y="3961528"/>
            <a:ext cx="1704743" cy="1170284"/>
            <a:chOff x="3988964" y="4276743"/>
            <a:chExt cx="1705138" cy="1170555"/>
          </a:xfrm>
        </p:grpSpPr>
        <p:pic>
          <p:nvPicPr>
            <p:cNvPr id="81" name="Picture 116">
              <a:extLst>
                <a:ext uri="{FF2B5EF4-FFF2-40B4-BE49-F238E27FC236}">
                  <a16:creationId xmlns:a16="http://schemas.microsoft.com/office/drawing/2014/main" id="{1BA0D04D-77D7-4D35-8AA6-65790836D4B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679488" y="4276743"/>
              <a:ext cx="324090" cy="324090"/>
            </a:xfrm>
            <a:prstGeom prst="rect">
              <a:avLst/>
            </a:prstGeom>
          </p:spPr>
        </p:pic>
        <p:sp>
          <p:nvSpPr>
            <p:cNvPr id="82" name="TextBox 106">
              <a:extLst>
                <a:ext uri="{FF2B5EF4-FFF2-40B4-BE49-F238E27FC236}">
                  <a16:creationId xmlns:a16="http://schemas.microsoft.com/office/drawing/2014/main" id="{056EE3FB-817D-4307-98C2-214597BAD246}"/>
                </a:ext>
              </a:extLst>
            </p:cNvPr>
            <p:cNvSpPr txBox="1"/>
            <p:nvPr/>
          </p:nvSpPr>
          <p:spPr>
            <a:xfrm>
              <a:off x="3988964" y="4616301"/>
              <a:ext cx="1705138"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Un alignement des </a:t>
              </a:r>
              <a:r>
                <a:rPr kumimoji="0" lang="fr-FR" sz="1200" b="1" i="0" u="none" strike="noStrike" kern="1200" cap="none" spc="0" normalizeH="0" baseline="0" noProof="0">
                  <a:ln>
                    <a:noFill/>
                  </a:ln>
                  <a:solidFill>
                    <a:srgbClr val="49648C"/>
                  </a:solidFill>
                  <a:effectLst/>
                  <a:uLnTx/>
                  <a:uFillTx/>
                  <a:latin typeface="Calibri"/>
                  <a:ea typeface="+mn-ea"/>
                  <a:cs typeface="Calibri" panose="020F0502020204030204" pitchFamily="34" charset="0"/>
                </a:rPr>
                <a:t>Définitions of </a:t>
              </a:r>
              <a:r>
                <a:rPr kumimoji="0" lang="fr-FR" sz="1200" b="1" i="0" u="none" strike="noStrike" kern="1200" cap="none" spc="0" normalizeH="0" baseline="0" noProof="0" err="1">
                  <a:ln>
                    <a:noFill/>
                  </a:ln>
                  <a:solidFill>
                    <a:srgbClr val="49648C"/>
                  </a:solidFill>
                  <a:effectLst/>
                  <a:uLnTx/>
                  <a:uFillTx/>
                  <a:latin typeface="Calibri"/>
                  <a:ea typeface="+mn-ea"/>
                  <a:cs typeface="Calibri" panose="020F0502020204030204" pitchFamily="34" charset="0"/>
                </a:rPr>
                <a:t>Ready</a:t>
              </a:r>
              <a:r>
                <a:rPr kumimoji="0" lang="fr-FR" sz="1200" b="1" i="0" u="none" strike="noStrike" kern="1200" cap="none" spc="0" normalizeH="0" baseline="0" noProof="0">
                  <a:ln>
                    <a:noFill/>
                  </a:ln>
                  <a:solidFill>
                    <a:srgbClr val="49648C"/>
                  </a:solidFill>
                  <a:effectLst/>
                  <a:uLnTx/>
                  <a:uFillTx/>
                  <a:latin typeface="Calibri"/>
                  <a:ea typeface="+mn-ea"/>
                  <a:cs typeface="Calibri" panose="020F0502020204030204" pitchFamily="34" charset="0"/>
                </a:rPr>
                <a:t> et </a:t>
              </a:r>
              <a:r>
                <a:rPr kumimoji="0" lang="fr-FR" sz="1200" b="1" i="0" u="none" strike="noStrike" kern="1200" cap="none" spc="0" normalizeH="0" baseline="0" noProof="0" err="1">
                  <a:ln>
                    <a:noFill/>
                  </a:ln>
                  <a:solidFill>
                    <a:srgbClr val="49648C"/>
                  </a:solidFill>
                  <a:effectLst/>
                  <a:uLnTx/>
                  <a:uFillTx/>
                  <a:latin typeface="Calibri"/>
                  <a:ea typeface="+mn-ea"/>
                  <a:cs typeface="Calibri" panose="020F0502020204030204" pitchFamily="34" charset="0"/>
                </a:rPr>
                <a:t>Definition</a:t>
              </a:r>
              <a:r>
                <a:rPr kumimoji="0" lang="fr-FR" sz="1200" b="1" i="0" u="none" strike="noStrike" kern="1200" cap="none" spc="0" normalizeH="0" baseline="0" noProof="0">
                  <a:ln>
                    <a:noFill/>
                  </a:ln>
                  <a:solidFill>
                    <a:srgbClr val="49648C"/>
                  </a:solidFill>
                  <a:effectLst/>
                  <a:uLnTx/>
                  <a:uFillTx/>
                  <a:latin typeface="Calibri"/>
                  <a:ea typeface="+mn-ea"/>
                  <a:cs typeface="Calibri" panose="020F0502020204030204" pitchFamily="34" charset="0"/>
                </a:rPr>
                <a:t> of </a:t>
              </a:r>
              <a:r>
                <a:rPr kumimoji="0" lang="fr-FR" sz="1200" b="1" i="0" u="none" strike="noStrike" kern="1200" cap="none" spc="0" normalizeH="0" baseline="0" noProof="0" err="1">
                  <a:ln>
                    <a:noFill/>
                  </a:ln>
                  <a:solidFill>
                    <a:srgbClr val="49648C"/>
                  </a:solidFill>
                  <a:effectLst/>
                  <a:uLnTx/>
                  <a:uFillTx/>
                  <a:latin typeface="Calibri"/>
                  <a:ea typeface="+mn-ea"/>
                  <a:cs typeface="Calibri" panose="020F0502020204030204" pitchFamily="34" charset="0"/>
                </a:rPr>
                <a:t>Done</a:t>
              </a:r>
              <a:r>
                <a:rPr kumimoji="0" lang="fr-FR" sz="1200" b="1" i="0" u="none" strike="noStrike" kern="1200" cap="none" spc="0" normalizeH="0" baseline="0" noProof="0">
                  <a:ln>
                    <a:noFill/>
                  </a:ln>
                  <a:solidFill>
                    <a:srgbClr val="49648C"/>
                  </a:solidFill>
                  <a:effectLst/>
                  <a:uLnTx/>
                  <a:uFillTx/>
                  <a:latin typeface="Calibri"/>
                  <a:ea typeface="+mn-ea"/>
                  <a:cs typeface="Calibri" panose="020F0502020204030204" pitchFamily="34" charset="0"/>
                </a:rPr>
                <a:t> </a:t>
              </a:r>
              <a:r>
                <a:rPr kumimoji="0" lang="fr-FR"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des équipes</a:t>
              </a:r>
            </a:p>
          </p:txBody>
        </p:sp>
      </p:grpSp>
      <p:cxnSp>
        <p:nvCxnSpPr>
          <p:cNvPr id="83" name="Straight Connector 27">
            <a:extLst>
              <a:ext uri="{FF2B5EF4-FFF2-40B4-BE49-F238E27FC236}">
                <a16:creationId xmlns:a16="http://schemas.microsoft.com/office/drawing/2014/main" id="{D0A57E6D-F7F3-41EE-8D21-9467A644228B}"/>
              </a:ext>
            </a:extLst>
          </p:cNvPr>
          <p:cNvCxnSpPr/>
          <p:nvPr/>
        </p:nvCxnSpPr>
        <p:spPr bwMode="auto">
          <a:xfrm flipV="1">
            <a:off x="2369109" y="2759444"/>
            <a:ext cx="1390096" cy="8526"/>
          </a:xfrm>
          <a:prstGeom prst="line">
            <a:avLst/>
          </a:prstGeom>
          <a:solidFill>
            <a:schemeClr val="accent1"/>
          </a:solidFill>
          <a:ln w="22225" cap="flat" cmpd="sng" algn="ctr">
            <a:solidFill>
              <a:schemeClr val="accent4"/>
            </a:solidFill>
            <a:prstDash val="lgDashDotDot"/>
            <a:round/>
            <a:headEnd type="none" w="med" len="med"/>
            <a:tailEnd type="none" w="med" len="med"/>
          </a:ln>
          <a:effectLst/>
        </p:spPr>
      </p:cxnSp>
      <p:cxnSp>
        <p:nvCxnSpPr>
          <p:cNvPr id="84" name="Straight Connector 30">
            <a:extLst>
              <a:ext uri="{FF2B5EF4-FFF2-40B4-BE49-F238E27FC236}">
                <a16:creationId xmlns:a16="http://schemas.microsoft.com/office/drawing/2014/main" id="{66D27B90-F2C8-48D2-9654-71C06065EF5F}"/>
              </a:ext>
            </a:extLst>
          </p:cNvPr>
          <p:cNvCxnSpPr/>
          <p:nvPr/>
        </p:nvCxnSpPr>
        <p:spPr bwMode="auto">
          <a:xfrm flipV="1">
            <a:off x="3874148" y="2759444"/>
            <a:ext cx="1390096" cy="8526"/>
          </a:xfrm>
          <a:prstGeom prst="line">
            <a:avLst/>
          </a:prstGeom>
          <a:solidFill>
            <a:schemeClr val="accent1"/>
          </a:solidFill>
          <a:ln w="22225" cap="flat" cmpd="sng" algn="ctr">
            <a:solidFill>
              <a:schemeClr val="accent4"/>
            </a:solidFill>
            <a:prstDash val="lgDashDotDot"/>
            <a:round/>
            <a:headEnd type="none" w="med" len="med"/>
            <a:tailEnd type="none" w="med" len="med"/>
          </a:ln>
          <a:effectLst/>
        </p:spPr>
      </p:cxnSp>
      <p:cxnSp>
        <p:nvCxnSpPr>
          <p:cNvPr id="85" name="Straight Connector 34">
            <a:extLst>
              <a:ext uri="{FF2B5EF4-FFF2-40B4-BE49-F238E27FC236}">
                <a16:creationId xmlns:a16="http://schemas.microsoft.com/office/drawing/2014/main" id="{EE849E86-8124-4CEA-BDAB-15D486007C77}"/>
              </a:ext>
            </a:extLst>
          </p:cNvPr>
          <p:cNvCxnSpPr/>
          <p:nvPr/>
        </p:nvCxnSpPr>
        <p:spPr bwMode="auto">
          <a:xfrm flipV="1">
            <a:off x="5354371" y="2759444"/>
            <a:ext cx="1390096" cy="8526"/>
          </a:xfrm>
          <a:prstGeom prst="line">
            <a:avLst/>
          </a:prstGeom>
          <a:solidFill>
            <a:schemeClr val="accent1"/>
          </a:solidFill>
          <a:ln w="22225" cap="flat" cmpd="sng" algn="ctr">
            <a:solidFill>
              <a:schemeClr val="accent4"/>
            </a:solidFill>
            <a:prstDash val="lgDashDotDot"/>
            <a:round/>
            <a:headEnd type="none" w="med" len="med"/>
            <a:tailEnd type="none" w="med" len="med"/>
          </a:ln>
          <a:effectLst/>
        </p:spPr>
      </p:cxnSp>
      <p:cxnSp>
        <p:nvCxnSpPr>
          <p:cNvPr id="86" name="Straight Connector 37">
            <a:extLst>
              <a:ext uri="{FF2B5EF4-FFF2-40B4-BE49-F238E27FC236}">
                <a16:creationId xmlns:a16="http://schemas.microsoft.com/office/drawing/2014/main" id="{41B3C844-6E0D-44A9-B875-76B01A03E29C}"/>
              </a:ext>
            </a:extLst>
          </p:cNvPr>
          <p:cNvCxnSpPr/>
          <p:nvPr/>
        </p:nvCxnSpPr>
        <p:spPr bwMode="auto">
          <a:xfrm flipV="1">
            <a:off x="6859232" y="2759444"/>
            <a:ext cx="1390096" cy="8526"/>
          </a:xfrm>
          <a:prstGeom prst="line">
            <a:avLst/>
          </a:prstGeom>
          <a:solidFill>
            <a:schemeClr val="accent1"/>
          </a:solidFill>
          <a:ln w="22225" cap="flat" cmpd="sng" algn="ctr">
            <a:solidFill>
              <a:schemeClr val="accent4"/>
            </a:solidFill>
            <a:prstDash val="lgDashDotDot"/>
            <a:round/>
            <a:headEnd type="none" w="med" len="med"/>
            <a:tailEnd type="none" w="med" len="med"/>
          </a:ln>
          <a:effectLst/>
        </p:spPr>
      </p:cxnSp>
      <p:cxnSp>
        <p:nvCxnSpPr>
          <p:cNvPr id="87" name="Straight Connector 40">
            <a:extLst>
              <a:ext uri="{FF2B5EF4-FFF2-40B4-BE49-F238E27FC236}">
                <a16:creationId xmlns:a16="http://schemas.microsoft.com/office/drawing/2014/main" id="{F136D2E2-F097-4740-9C48-680A87C3C1C6}"/>
              </a:ext>
            </a:extLst>
          </p:cNvPr>
          <p:cNvCxnSpPr/>
          <p:nvPr/>
        </p:nvCxnSpPr>
        <p:spPr bwMode="auto">
          <a:xfrm flipV="1">
            <a:off x="8339455" y="2759444"/>
            <a:ext cx="1390096" cy="8526"/>
          </a:xfrm>
          <a:prstGeom prst="line">
            <a:avLst/>
          </a:prstGeom>
          <a:solidFill>
            <a:schemeClr val="accent1"/>
          </a:solidFill>
          <a:ln w="22225" cap="flat" cmpd="sng" algn="ctr">
            <a:solidFill>
              <a:schemeClr val="accent4"/>
            </a:solidFill>
            <a:prstDash val="lgDashDotDot"/>
            <a:round/>
            <a:headEnd type="none" w="med" len="med"/>
            <a:tailEnd type="none" w="med" len="med"/>
          </a:ln>
          <a:effectLst/>
        </p:spPr>
      </p:cxnSp>
      <p:cxnSp>
        <p:nvCxnSpPr>
          <p:cNvPr id="88" name="Straight Connector 42">
            <a:extLst>
              <a:ext uri="{FF2B5EF4-FFF2-40B4-BE49-F238E27FC236}">
                <a16:creationId xmlns:a16="http://schemas.microsoft.com/office/drawing/2014/main" id="{D6E662D4-026E-42FD-82F1-3DA1C127297A}"/>
              </a:ext>
            </a:extLst>
          </p:cNvPr>
          <p:cNvCxnSpPr/>
          <p:nvPr/>
        </p:nvCxnSpPr>
        <p:spPr bwMode="auto">
          <a:xfrm>
            <a:off x="9741111" y="2674853"/>
            <a:ext cx="0" cy="177710"/>
          </a:xfrm>
          <a:prstGeom prst="line">
            <a:avLst/>
          </a:prstGeom>
          <a:solidFill>
            <a:schemeClr val="accent1"/>
          </a:solidFill>
          <a:ln w="22225" cap="flat" cmpd="sng" algn="ctr">
            <a:solidFill>
              <a:schemeClr val="accent6">
                <a:lumMod val="75000"/>
              </a:schemeClr>
            </a:solidFill>
            <a:prstDash val="solid"/>
            <a:round/>
            <a:headEnd type="none" w="med" len="med"/>
            <a:tailEnd type="none" w="med" len="med"/>
          </a:ln>
          <a:effectLst/>
        </p:spPr>
      </p:cxnSp>
      <p:pic>
        <p:nvPicPr>
          <p:cNvPr id="89" name="Picture 120">
            <a:extLst>
              <a:ext uri="{FF2B5EF4-FFF2-40B4-BE49-F238E27FC236}">
                <a16:creationId xmlns:a16="http://schemas.microsoft.com/office/drawing/2014/main" id="{6C605492-F6AD-4046-A1A6-00B473EBDDAD}"/>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583673" y="2341023"/>
            <a:ext cx="324015" cy="324015"/>
          </a:xfrm>
          <a:prstGeom prst="rect">
            <a:avLst/>
          </a:prstGeom>
        </p:spPr>
      </p:pic>
      <p:pic>
        <p:nvPicPr>
          <p:cNvPr id="90" name="Image 165">
            <a:extLst>
              <a:ext uri="{FF2B5EF4-FFF2-40B4-BE49-F238E27FC236}">
                <a16:creationId xmlns:a16="http://schemas.microsoft.com/office/drawing/2014/main" id="{DC64881A-2193-4952-BA0D-2AE98726DD38}"/>
              </a:ext>
            </a:extLst>
          </p:cNvPr>
          <p:cNvPicPr>
            <a:picLocks noChangeAspect="1"/>
          </p:cNvPicPr>
          <p:nvPr/>
        </p:nvPicPr>
        <p:blipFill>
          <a:blip r:embed="rId4"/>
          <a:stretch>
            <a:fillRect/>
          </a:stretch>
        </p:blipFill>
        <p:spPr>
          <a:xfrm>
            <a:off x="1521312" y="2549538"/>
            <a:ext cx="324015" cy="337034"/>
          </a:xfrm>
          <a:prstGeom prst="rect">
            <a:avLst/>
          </a:prstGeom>
        </p:spPr>
      </p:pic>
      <p:pic>
        <p:nvPicPr>
          <p:cNvPr id="91" name="Picture 15">
            <a:extLst>
              <a:ext uri="{FF2B5EF4-FFF2-40B4-BE49-F238E27FC236}">
                <a16:creationId xmlns:a16="http://schemas.microsoft.com/office/drawing/2014/main" id="{DFDA785B-7D1A-42ED-B7D2-176B85224A76}"/>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133846" y="3931783"/>
            <a:ext cx="324015" cy="324015"/>
          </a:xfrm>
          <a:prstGeom prst="rect">
            <a:avLst/>
          </a:prstGeom>
        </p:spPr>
      </p:pic>
      <p:sp>
        <p:nvSpPr>
          <p:cNvPr id="92" name="Rectangle : coins arrondis 91">
            <a:extLst>
              <a:ext uri="{FF2B5EF4-FFF2-40B4-BE49-F238E27FC236}">
                <a16:creationId xmlns:a16="http://schemas.microsoft.com/office/drawing/2014/main" id="{32DBE96A-3FA7-45B1-A409-03D2A506BD68}"/>
              </a:ext>
            </a:extLst>
          </p:cNvPr>
          <p:cNvSpPr/>
          <p:nvPr/>
        </p:nvSpPr>
        <p:spPr>
          <a:xfrm>
            <a:off x="773738" y="775859"/>
            <a:ext cx="10744628" cy="645869"/>
          </a:xfrm>
          <a:prstGeom prst="round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fr-FR" sz="1400">
                <a:solidFill>
                  <a:schemeClr val="tx1"/>
                </a:solidFill>
              </a:rPr>
              <a:t>En Agile à l’échelle, les équipes s’alignent sur un même planning afin de livrer des incréments de produit en cadence et de manière synchronisée. </a:t>
            </a:r>
            <a:r>
              <a:rPr kumimoji="0" lang="fr-FR" sz="1400" b="0" i="0" u="none" strike="noStrike" kern="1200" cap="none" spc="0" normalizeH="0" baseline="0" noProof="0">
                <a:ln>
                  <a:noFill/>
                </a:ln>
                <a:solidFill>
                  <a:prstClr val="black"/>
                </a:solidFill>
                <a:effectLst/>
                <a:uLnTx/>
                <a:uFillTx/>
                <a:latin typeface="Calibri"/>
                <a:ea typeface="+mn-ea"/>
                <a:cs typeface="+mn-cs"/>
              </a:rPr>
              <a:t>Un Program Increment (PI) ou palier est une unité de temps de 4 à 5 itérations (intégrant une itération dédiée à l’innovation et à la préparation du prochain palier)</a:t>
            </a:r>
            <a:r>
              <a:rPr kumimoji="0" lang="fr-FR" sz="1400" b="0" i="0" u="none" strike="noStrike" kern="1200" cap="none" spc="0" normalizeH="0" baseline="0" noProof="0">
                <a:ln>
                  <a:noFill/>
                </a:ln>
                <a:solidFill>
                  <a:srgbClr val="FF0000"/>
                </a:solidFill>
                <a:effectLst/>
                <a:uLnTx/>
                <a:uFillTx/>
                <a:latin typeface="Calibri"/>
                <a:ea typeface="+mn-ea"/>
                <a:cs typeface="+mn-cs"/>
              </a:rPr>
              <a:t> </a:t>
            </a:r>
            <a:r>
              <a:rPr kumimoji="0" lang="fr-FR" sz="1400" b="0" i="0" u="none" strike="noStrike" kern="1200" cap="none" spc="0" normalizeH="0" baseline="0" noProof="0">
                <a:ln>
                  <a:noFill/>
                </a:ln>
                <a:solidFill>
                  <a:prstClr val="black"/>
                </a:solidFill>
                <a:effectLst/>
                <a:uLnTx/>
                <a:uFillTx/>
                <a:latin typeface="Calibri"/>
                <a:ea typeface="+mn-ea"/>
                <a:cs typeface="+mn-cs"/>
              </a:rPr>
              <a:t>pendant laquelle les équipes Agile délivrent un incrément de valeur sous la forme de logiciels fonctionnels et testés</a:t>
            </a:r>
          </a:p>
        </p:txBody>
      </p:sp>
      <p:sp>
        <p:nvSpPr>
          <p:cNvPr id="93" name="Rectangle 92">
            <a:extLst>
              <a:ext uri="{FF2B5EF4-FFF2-40B4-BE49-F238E27FC236}">
                <a16:creationId xmlns:a16="http://schemas.microsoft.com/office/drawing/2014/main" id="{E75A6739-5578-4820-83C0-F7C679BC1D2F}"/>
              </a:ext>
            </a:extLst>
          </p:cNvPr>
          <p:cNvSpPr/>
          <p:nvPr/>
        </p:nvSpPr>
        <p:spPr>
          <a:xfrm>
            <a:off x="806395" y="1782829"/>
            <a:ext cx="10744628" cy="4793815"/>
          </a:xfrm>
          <a:prstGeom prst="rect">
            <a:avLst/>
          </a:prstGeom>
          <a:noFill/>
          <a:ln w="1587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just" defTabSz="914400" rtl="0" eaLnBrk="1" fontAlgn="auto" latinLnBrk="0" hangingPunct="1">
              <a:lnSpc>
                <a:spcPct val="100000"/>
              </a:lnSpc>
              <a:spcBef>
                <a:spcPts val="600"/>
              </a:spcBef>
              <a:spcAft>
                <a:spcPts val="0"/>
              </a:spcAft>
              <a:buClrTx/>
              <a:buSzTx/>
              <a:buFontTx/>
              <a:buNone/>
              <a:tabLst/>
              <a:defRPr/>
            </a:pPr>
            <a:endParaRPr kumimoji="0" lang="fr-FR" sz="1400" b="0" i="0" u="none" strike="noStrike" kern="1200" cap="none" spc="0" normalizeH="0" baseline="0" noProof="0">
              <a:ln>
                <a:noFill/>
              </a:ln>
              <a:solidFill>
                <a:srgbClr val="6B6571"/>
              </a:solidFill>
              <a:effectLst/>
              <a:uLnTx/>
              <a:uFillTx/>
              <a:latin typeface="Calibri"/>
              <a:ea typeface="+mn-ea"/>
              <a:cs typeface="+mn-cs"/>
            </a:endParaRPr>
          </a:p>
        </p:txBody>
      </p:sp>
      <p:grpSp>
        <p:nvGrpSpPr>
          <p:cNvPr id="94" name="Group 53">
            <a:extLst>
              <a:ext uri="{FF2B5EF4-FFF2-40B4-BE49-F238E27FC236}">
                <a16:creationId xmlns:a16="http://schemas.microsoft.com/office/drawing/2014/main" id="{371855E3-ACC1-4F93-B246-FBE0115E9B88}"/>
              </a:ext>
            </a:extLst>
          </p:cNvPr>
          <p:cNvGrpSpPr/>
          <p:nvPr/>
        </p:nvGrpSpPr>
        <p:grpSpPr>
          <a:xfrm>
            <a:off x="8926864" y="3959128"/>
            <a:ext cx="2356990" cy="1726874"/>
            <a:chOff x="9268101" y="4274343"/>
            <a:chExt cx="2357536" cy="1727274"/>
          </a:xfrm>
        </p:grpSpPr>
        <p:sp>
          <p:nvSpPr>
            <p:cNvPr id="95" name="TextBox 97">
              <a:extLst>
                <a:ext uri="{FF2B5EF4-FFF2-40B4-BE49-F238E27FC236}">
                  <a16:creationId xmlns:a16="http://schemas.microsoft.com/office/drawing/2014/main" id="{8BD980FA-7495-4BA0-9F8B-CEC7DCD41AD0}"/>
                </a:ext>
              </a:extLst>
            </p:cNvPr>
            <p:cNvSpPr txBox="1"/>
            <p:nvPr/>
          </p:nvSpPr>
          <p:spPr>
            <a:xfrm>
              <a:off x="9268101" y="4616301"/>
              <a:ext cx="2357536" cy="138531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Un dernier sprint </a:t>
              </a:r>
              <a:r>
                <a:rPr kumimoji="0" lang="fr-FR" sz="1200" b="1" i="0" u="none" strike="noStrike" kern="1200" cap="none" spc="0" normalizeH="0" baseline="0" noProof="0">
                  <a:ln>
                    <a:noFill/>
                  </a:ln>
                  <a:solidFill>
                    <a:srgbClr val="49648C"/>
                  </a:solidFill>
                  <a:effectLst/>
                  <a:uLnTx/>
                  <a:uFillTx/>
                  <a:latin typeface="Calibri"/>
                  <a:ea typeface="+mn-ea"/>
                  <a:cs typeface="Calibri" panose="020F0502020204030204" pitchFamily="34" charset="0"/>
                </a:rPr>
                <a:t>d’Innovation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none" spc="0" normalizeH="0" baseline="0" noProof="0">
                  <a:ln>
                    <a:noFill/>
                  </a:ln>
                  <a:solidFill>
                    <a:srgbClr val="49648C"/>
                  </a:solidFill>
                  <a:effectLst/>
                  <a:uLnTx/>
                  <a:uFillTx/>
                  <a:latin typeface="Calibri"/>
                  <a:ea typeface="+mn-ea"/>
                  <a:cs typeface="Calibri" panose="020F0502020204030204" pitchFamily="34" charset="0"/>
                </a:rPr>
                <a:t>and Planning</a:t>
              </a:r>
              <a:r>
                <a:rPr kumimoji="0" lang="fr-FR" sz="1200" b="0" i="0" u="none" strike="noStrike" kern="1200" cap="none" spc="0" normalizeH="0" baseline="0" noProof="0">
                  <a:ln>
                    <a:noFill/>
                  </a:ln>
                  <a:solidFill>
                    <a:srgbClr val="49648C"/>
                  </a:solidFill>
                  <a:effectLst/>
                  <a:uLnTx/>
                  <a:uFillTx/>
                  <a:latin typeface="Calibri"/>
                  <a:ea typeface="+mn-ea"/>
                  <a:cs typeface="Calibri" panose="020F0502020204030204" pitchFamily="34" charset="0"/>
                </a:rPr>
                <a:t>, </a:t>
              </a:r>
              <a:r>
                <a:rPr kumimoji="0" lang="fr-FR"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dédié à :</a:t>
              </a:r>
            </a:p>
            <a:p>
              <a:pPr marL="171416" marR="0" lvl="0" indent="-171416"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Finalisation des US non traitées</a:t>
              </a:r>
            </a:p>
            <a:p>
              <a:pPr marL="171416" marR="0" lvl="0" indent="-171416"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La préparation des prochains Démo/Rétro Sprint et PI Planning </a:t>
              </a:r>
            </a:p>
            <a:p>
              <a:pPr marL="171416" marR="0" lvl="0" indent="-171416"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fr-FR" sz="1200" b="0" i="0" u="none" strike="noStrike" kern="1200" cap="none" spc="0" normalizeH="0" baseline="0" noProof="0">
                  <a:ln>
                    <a:noFill/>
                  </a:ln>
                  <a:solidFill>
                    <a:prstClr val="black"/>
                  </a:solidFill>
                  <a:effectLst/>
                  <a:uLnTx/>
                  <a:uFillTx/>
                  <a:latin typeface="Calibri"/>
                  <a:ea typeface="+mn-ea"/>
                  <a:cs typeface="Calibri" panose="020F0502020204030204" pitchFamily="34" charset="0"/>
                </a:rPr>
                <a:t>L’exploration et l’innovation</a:t>
              </a:r>
            </a:p>
          </p:txBody>
        </p:sp>
        <p:pic>
          <p:nvPicPr>
            <p:cNvPr id="96" name="Picture 15">
              <a:extLst>
                <a:ext uri="{FF2B5EF4-FFF2-40B4-BE49-F238E27FC236}">
                  <a16:creationId xmlns:a16="http://schemas.microsoft.com/office/drawing/2014/main" id="{9F83079C-1863-4483-A756-2058163DED77}"/>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286996" y="4274343"/>
              <a:ext cx="324090" cy="324090"/>
            </a:xfrm>
            <a:prstGeom prst="rect">
              <a:avLst/>
            </a:prstGeom>
          </p:spPr>
        </p:pic>
      </p:grpSp>
      <p:sp>
        <p:nvSpPr>
          <p:cNvPr id="97" name="Titre 1">
            <a:extLst>
              <a:ext uri="{FF2B5EF4-FFF2-40B4-BE49-F238E27FC236}">
                <a16:creationId xmlns:a16="http://schemas.microsoft.com/office/drawing/2014/main" id="{09EEE41E-D4FE-41CC-AF9E-0B88FACEEB07}"/>
              </a:ext>
            </a:extLst>
          </p:cNvPr>
          <p:cNvSpPr txBox="1">
            <a:spLocks/>
          </p:cNvSpPr>
          <p:nvPr/>
        </p:nvSpPr>
        <p:spPr>
          <a:xfrm>
            <a:off x="806395" y="201991"/>
            <a:ext cx="10744628" cy="648072"/>
          </a:xfrm>
          <a:prstGeom prst="rect">
            <a:avLst/>
          </a:prstGeom>
        </p:spPr>
        <p:txBody>
          <a:bodyPr/>
          <a:lstStyle>
            <a:lvl1pPr algn="l" defTabSz="914400" rtl="0" eaLnBrk="1" latinLnBrk="0" hangingPunct="1">
              <a:spcBef>
                <a:spcPct val="0"/>
              </a:spcBef>
              <a:buNone/>
              <a:defRPr kumimoji="0" lang="fr-FR" sz="4400" kern="1200">
                <a:solidFill>
                  <a:schemeClr val="tx1"/>
                </a:solidFill>
                <a:latin typeface="+mj-lt"/>
                <a:ea typeface="+mj-ea"/>
                <a:cs typeface="+mj-cs"/>
              </a:defRPr>
            </a:lvl1pPr>
          </a:lstStyle>
          <a:p>
            <a:pPr>
              <a:lnSpc>
                <a:spcPct val="90000"/>
              </a:lnSpc>
            </a:pPr>
            <a:r>
              <a:rPr lang="fr-FR" sz="2000" cap="all">
                <a:solidFill>
                  <a:schemeClr val="tx2"/>
                </a:solidFill>
              </a:rPr>
              <a:t>une livraison par incrément : La notion de Program </a:t>
            </a:r>
            <a:r>
              <a:rPr lang="fr-FR" sz="2000" cap="all" err="1">
                <a:solidFill>
                  <a:schemeClr val="tx2"/>
                </a:solidFill>
              </a:rPr>
              <a:t>Increment</a:t>
            </a:r>
            <a:r>
              <a:rPr lang="fr-FR" sz="2000" cap="all">
                <a:solidFill>
                  <a:schemeClr val="tx2"/>
                </a:solidFill>
              </a:rPr>
              <a:t> (PI) ou palier</a:t>
            </a:r>
          </a:p>
        </p:txBody>
      </p:sp>
    </p:spTree>
    <p:extLst>
      <p:ext uri="{BB962C8B-B14F-4D97-AF65-F5344CB8AC3E}">
        <p14:creationId xmlns:p14="http://schemas.microsoft.com/office/powerpoint/2010/main" val="26327212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E83BE00A-EBAD-4D8F-B52B-0EE2FBE74EB9}"/>
              </a:ext>
            </a:extLst>
          </p:cNvPr>
          <p:cNvSpPr>
            <a:spLocks noGrp="1"/>
          </p:cNvSpPr>
          <p:nvPr>
            <p:ph type="sldNum" sz="quarter" idx="12"/>
          </p:nvPr>
        </p:nvSpPr>
        <p:spPr>
          <a:xfrm>
            <a:off x="11577176" y="6384926"/>
            <a:ext cx="422208" cy="365125"/>
          </a:xfrm>
        </p:spPr>
        <p:txBody>
          <a:bodyPr/>
          <a:lstStyle/>
          <a:p>
            <a:fld id="{33D6E5A2-EC83-451F-A719-9AC1370DD5CF}" type="slidenum">
              <a:rPr lang="fr-FR" smtClean="0"/>
              <a:pPr/>
              <a:t>38</a:t>
            </a:fld>
            <a:endParaRPr kumimoji="0" lang="fr-FR"/>
          </a:p>
        </p:txBody>
      </p:sp>
      <p:sp>
        <p:nvSpPr>
          <p:cNvPr id="4" name="Espace réservé du texte 1">
            <a:extLst>
              <a:ext uri="{FF2B5EF4-FFF2-40B4-BE49-F238E27FC236}">
                <a16:creationId xmlns:a16="http://schemas.microsoft.com/office/drawing/2014/main" id="{665AD726-4ADF-4D40-9D63-E8B5B5DC00CC}"/>
              </a:ext>
            </a:extLst>
          </p:cNvPr>
          <p:cNvSpPr txBox="1">
            <a:spLocks/>
          </p:cNvSpPr>
          <p:nvPr/>
        </p:nvSpPr>
        <p:spPr>
          <a:xfrm>
            <a:off x="896626" y="262732"/>
            <a:ext cx="9285686" cy="485775"/>
          </a:xfrm>
          <a:prstGeom prst="rect">
            <a:avLst/>
          </a:prstGeom>
        </p:spPr>
        <p:txBody>
          <a:bodyPr vert="horz" lIns="91440" tIns="45720" rIns="91440" bIns="45720" rtlCol="0"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lang="fr-FR" sz="1800" b="0" kern="1200">
                <a:solidFill>
                  <a:schemeClr val="tx2"/>
                </a:solidFill>
                <a:latin typeface="+mn-lt"/>
                <a:ea typeface="+mn-ea"/>
                <a:cs typeface="+mn-cs"/>
              </a:defRPr>
            </a:lvl1pPr>
            <a:lvl2pPr marL="269081"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0" lvl="0" indent="0" defTabSz="914400" fontAlgn="auto">
              <a:spcBef>
                <a:spcPct val="0"/>
              </a:spcBef>
              <a:spcAft>
                <a:spcPts val="0"/>
              </a:spcAft>
              <a:buClrTx/>
              <a:buSzTx/>
              <a:tabLst/>
              <a:defRPr/>
            </a:pPr>
            <a:r>
              <a:rPr lang="fr-FR" sz="2000" cap="all">
                <a:latin typeface="+mj-lt"/>
                <a:ea typeface="+mj-ea"/>
                <a:cs typeface="+mj-cs"/>
              </a:rPr>
              <a:t>Les rôles, instances et cérémonies par niveau de mailles opérationnelles </a:t>
            </a:r>
          </a:p>
        </p:txBody>
      </p:sp>
      <p:sp>
        <p:nvSpPr>
          <p:cNvPr id="5" name="Google Shape;1469;p5">
            <a:extLst>
              <a:ext uri="{FF2B5EF4-FFF2-40B4-BE49-F238E27FC236}">
                <a16:creationId xmlns:a16="http://schemas.microsoft.com/office/drawing/2014/main" id="{8D8E7877-0F6F-499B-B061-0D9170C6ED71}"/>
              </a:ext>
            </a:extLst>
          </p:cNvPr>
          <p:cNvSpPr txBox="1"/>
          <p:nvPr/>
        </p:nvSpPr>
        <p:spPr>
          <a:xfrm>
            <a:off x="1913531" y="1192801"/>
            <a:ext cx="9036664" cy="629721"/>
          </a:xfrm>
          <a:prstGeom prst="rect">
            <a:avLst/>
          </a:prstGeom>
          <a:noFill/>
          <a:ln>
            <a:noFill/>
          </a:ln>
        </p:spPr>
        <p:txBody>
          <a:bodyPr spcFirstLastPara="1" wrap="square" lIns="91425" tIns="45700" rIns="91425" bIns="45700" anchor="ctr" anchorCtr="0">
            <a:noAutofit/>
          </a:bodyPr>
          <a:lstStyle/>
          <a:p>
            <a:pPr algn="just">
              <a:buClr>
                <a:srgbClr val="FFFFFF"/>
              </a:buClr>
              <a:buSzPts val="1050"/>
            </a:pPr>
            <a:r>
              <a:rPr lang="fr-FR" sz="1050">
                <a:solidFill>
                  <a:srgbClr val="FFFFFF"/>
                </a:solidFill>
                <a:latin typeface="Arial"/>
                <a:ea typeface="Arial"/>
                <a:cs typeface="Arial"/>
                <a:sym typeface="Arial"/>
              </a:rPr>
              <a:t>L’objectif est d’utiliser la matière collectée en atelier et de l’alimenter avec « l’état de l’art » de l’agilité pour converger vers un modèle clair et pertinent pour la DSI CNAF</a:t>
            </a:r>
          </a:p>
        </p:txBody>
      </p:sp>
      <p:sp>
        <p:nvSpPr>
          <p:cNvPr id="6" name="Ellipse 5">
            <a:extLst>
              <a:ext uri="{FF2B5EF4-FFF2-40B4-BE49-F238E27FC236}">
                <a16:creationId xmlns:a16="http://schemas.microsoft.com/office/drawing/2014/main" id="{DE978657-29A2-4A91-B4EE-CB511927C182}"/>
              </a:ext>
            </a:extLst>
          </p:cNvPr>
          <p:cNvSpPr/>
          <p:nvPr/>
        </p:nvSpPr>
        <p:spPr>
          <a:xfrm>
            <a:off x="1431909" y="4210913"/>
            <a:ext cx="646129" cy="682552"/>
          </a:xfrm>
          <a:prstGeom prst="ellipse">
            <a:avLst/>
          </a:prstGeom>
          <a:noFill/>
          <a:ln w="9525" cap="flat" cmpd="sng" algn="ctr">
            <a:solidFill>
              <a:srgbClr val="FFFFFF">
                <a:lumMod val="65000"/>
              </a:srgbClr>
            </a:solidFill>
            <a:prstDash val="solid"/>
            <a:miter lim="800000"/>
          </a:ln>
          <a:effectLst/>
        </p:spPr>
        <p:txBody>
          <a:bodyPr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nvGrpSpPr>
          <p:cNvPr id="7" name="Groupe 6">
            <a:extLst>
              <a:ext uri="{FF2B5EF4-FFF2-40B4-BE49-F238E27FC236}">
                <a16:creationId xmlns:a16="http://schemas.microsoft.com/office/drawing/2014/main" id="{D43C7EAB-2DBF-4D6D-B330-07020122DDFB}"/>
              </a:ext>
            </a:extLst>
          </p:cNvPr>
          <p:cNvGrpSpPr/>
          <p:nvPr/>
        </p:nvGrpSpPr>
        <p:grpSpPr>
          <a:xfrm>
            <a:off x="6767416" y="2221342"/>
            <a:ext cx="77782" cy="1286811"/>
            <a:chOff x="5443312" y="1560327"/>
            <a:chExt cx="72000" cy="937083"/>
          </a:xfrm>
        </p:grpSpPr>
        <p:cxnSp>
          <p:nvCxnSpPr>
            <p:cNvPr id="8" name="Connecteur droit 7">
              <a:extLst>
                <a:ext uri="{FF2B5EF4-FFF2-40B4-BE49-F238E27FC236}">
                  <a16:creationId xmlns:a16="http://schemas.microsoft.com/office/drawing/2014/main" id="{77890597-B459-4DE7-A175-2DDE77E33A40}"/>
                </a:ext>
              </a:extLst>
            </p:cNvPr>
            <p:cNvCxnSpPr>
              <a:cxnSpLocks/>
              <a:stCxn id="9" idx="4"/>
            </p:cNvCxnSpPr>
            <p:nvPr/>
          </p:nvCxnSpPr>
          <p:spPr>
            <a:xfrm>
              <a:off x="5479312" y="1621945"/>
              <a:ext cx="0" cy="875465"/>
            </a:xfrm>
            <a:prstGeom prst="line">
              <a:avLst/>
            </a:prstGeom>
            <a:noFill/>
            <a:ln w="6350" cap="flat" cmpd="sng" algn="ctr">
              <a:solidFill>
                <a:srgbClr val="A5A5A5"/>
              </a:solidFill>
              <a:prstDash val="solid"/>
              <a:miter lim="800000"/>
            </a:ln>
            <a:effectLst/>
          </p:spPr>
        </p:cxnSp>
        <p:sp>
          <p:nvSpPr>
            <p:cNvPr id="9" name="Ellipse 8">
              <a:extLst>
                <a:ext uri="{FF2B5EF4-FFF2-40B4-BE49-F238E27FC236}">
                  <a16:creationId xmlns:a16="http://schemas.microsoft.com/office/drawing/2014/main" id="{8EAD6F54-FCC4-4521-B450-5A84AE5C5153}"/>
                </a:ext>
              </a:extLst>
            </p:cNvPr>
            <p:cNvSpPr/>
            <p:nvPr/>
          </p:nvSpPr>
          <p:spPr>
            <a:xfrm>
              <a:off x="5443312" y="1560327"/>
              <a:ext cx="72000" cy="61618"/>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sp>
        <p:nvSpPr>
          <p:cNvPr id="10" name="Rectangle : coins arrondis 9">
            <a:extLst>
              <a:ext uri="{FF2B5EF4-FFF2-40B4-BE49-F238E27FC236}">
                <a16:creationId xmlns:a16="http://schemas.microsoft.com/office/drawing/2014/main" id="{28128141-64CF-4594-AAEA-BACFB70D37C8}"/>
              </a:ext>
            </a:extLst>
          </p:cNvPr>
          <p:cNvSpPr/>
          <p:nvPr/>
        </p:nvSpPr>
        <p:spPr>
          <a:xfrm>
            <a:off x="1058204" y="1432147"/>
            <a:ext cx="9531138" cy="4536033"/>
          </a:xfrm>
          <a:prstGeom prst="roundRect">
            <a:avLst>
              <a:gd name="adj" fmla="val 5636"/>
            </a:avLst>
          </a:prstGeom>
          <a:noFill/>
          <a:ln w="9525" cap="flat" cmpd="sng" algn="ctr">
            <a:solidFill>
              <a:srgbClr val="BCBCB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2" name="ZoneTexte 11">
            <a:extLst>
              <a:ext uri="{FF2B5EF4-FFF2-40B4-BE49-F238E27FC236}">
                <a16:creationId xmlns:a16="http://schemas.microsoft.com/office/drawing/2014/main" id="{C368F7EC-BC3E-4F80-A3DD-93B9BB67331F}"/>
              </a:ext>
            </a:extLst>
          </p:cNvPr>
          <p:cNvSpPr txBox="1"/>
          <p:nvPr/>
        </p:nvSpPr>
        <p:spPr>
          <a:xfrm>
            <a:off x="1191657" y="1705816"/>
            <a:ext cx="654887" cy="276999"/>
          </a:xfrm>
          <a:prstGeom prst="rect">
            <a:avLst/>
          </a:prstGeom>
          <a:noFill/>
        </p:spPr>
        <p:txBody>
          <a:bodyPr wrap="square" rtlCol="0">
            <a:spAutoFit/>
          </a:bodyPr>
          <a:lstStyle/>
          <a:p>
            <a:r>
              <a:rPr lang="fr-FR" sz="1200" b="1" i="1">
                <a:solidFill>
                  <a:srgbClr val="3F3F3F"/>
                </a:solidFill>
                <a:latin typeface="Arial" panose="020B0604020202020204"/>
              </a:rPr>
              <a:t>Palier</a:t>
            </a:r>
          </a:p>
        </p:txBody>
      </p:sp>
      <p:sp>
        <p:nvSpPr>
          <p:cNvPr id="13" name="ZoneTexte 12">
            <a:extLst>
              <a:ext uri="{FF2B5EF4-FFF2-40B4-BE49-F238E27FC236}">
                <a16:creationId xmlns:a16="http://schemas.microsoft.com/office/drawing/2014/main" id="{2DE75542-35B7-4CA0-80A1-8B445982C5AF}"/>
              </a:ext>
            </a:extLst>
          </p:cNvPr>
          <p:cNvSpPr txBox="1"/>
          <p:nvPr/>
        </p:nvSpPr>
        <p:spPr>
          <a:xfrm>
            <a:off x="1168379" y="3379645"/>
            <a:ext cx="1532142" cy="276999"/>
          </a:xfrm>
          <a:prstGeom prst="rect">
            <a:avLst/>
          </a:prstGeom>
          <a:noFill/>
        </p:spPr>
        <p:txBody>
          <a:bodyPr wrap="square" rtlCol="0">
            <a:spAutoFit/>
          </a:bodyPr>
          <a:lstStyle/>
          <a:p>
            <a:r>
              <a:rPr lang="fr-FR" sz="1200" b="1" i="1">
                <a:solidFill>
                  <a:srgbClr val="3F3F3F"/>
                </a:solidFill>
                <a:latin typeface="Arial" panose="020B0604020202020204"/>
              </a:rPr>
              <a:t>Equipe agile</a:t>
            </a:r>
          </a:p>
        </p:txBody>
      </p:sp>
      <p:sp>
        <p:nvSpPr>
          <p:cNvPr id="14" name="ZoneTexte 13">
            <a:hlinkClick r:id="" action="ppaction://noaction"/>
            <a:extLst>
              <a:ext uri="{FF2B5EF4-FFF2-40B4-BE49-F238E27FC236}">
                <a16:creationId xmlns:a16="http://schemas.microsoft.com/office/drawing/2014/main" id="{6484787A-CF77-4497-898B-0D8E6C81E3D0}"/>
              </a:ext>
            </a:extLst>
          </p:cNvPr>
          <p:cNvSpPr txBox="1"/>
          <p:nvPr/>
        </p:nvSpPr>
        <p:spPr>
          <a:xfrm>
            <a:off x="1414085" y="4918636"/>
            <a:ext cx="710272" cy="107722"/>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Scrum Master</a:t>
            </a:r>
          </a:p>
        </p:txBody>
      </p:sp>
      <p:sp>
        <p:nvSpPr>
          <p:cNvPr id="15" name="ZoneTexte 14">
            <a:hlinkClick r:id="" action="ppaction://noaction"/>
            <a:extLst>
              <a:ext uri="{FF2B5EF4-FFF2-40B4-BE49-F238E27FC236}">
                <a16:creationId xmlns:a16="http://schemas.microsoft.com/office/drawing/2014/main" id="{0029A854-B4C9-4E2B-A76D-F587324069C0}"/>
              </a:ext>
            </a:extLst>
          </p:cNvPr>
          <p:cNvSpPr txBox="1"/>
          <p:nvPr/>
        </p:nvSpPr>
        <p:spPr>
          <a:xfrm>
            <a:off x="1093050" y="4383474"/>
            <a:ext cx="710272" cy="215444"/>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Product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Owner</a:t>
            </a:r>
          </a:p>
        </p:txBody>
      </p:sp>
      <p:sp>
        <p:nvSpPr>
          <p:cNvPr id="16" name="ZoneTexte 15">
            <a:hlinkClick r:id="" action="ppaction://noaction"/>
            <a:extLst>
              <a:ext uri="{FF2B5EF4-FFF2-40B4-BE49-F238E27FC236}">
                <a16:creationId xmlns:a16="http://schemas.microsoft.com/office/drawing/2014/main" id="{318DE35D-CAEB-471A-93F0-3EF8BF7DE47E}"/>
              </a:ext>
            </a:extLst>
          </p:cNvPr>
          <p:cNvSpPr txBox="1"/>
          <p:nvPr/>
        </p:nvSpPr>
        <p:spPr>
          <a:xfrm>
            <a:off x="1706294" y="4384962"/>
            <a:ext cx="956932" cy="215444"/>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Equipe de construction</a:t>
            </a:r>
          </a:p>
        </p:txBody>
      </p:sp>
      <p:grpSp>
        <p:nvGrpSpPr>
          <p:cNvPr id="17" name="Groupe 16">
            <a:extLst>
              <a:ext uri="{FF2B5EF4-FFF2-40B4-BE49-F238E27FC236}">
                <a16:creationId xmlns:a16="http://schemas.microsoft.com/office/drawing/2014/main" id="{20CC31FD-367D-4E95-8C0C-608E72A8FDF0}"/>
              </a:ext>
            </a:extLst>
          </p:cNvPr>
          <p:cNvGrpSpPr>
            <a:grpSpLocks noChangeAspect="1"/>
          </p:cNvGrpSpPr>
          <p:nvPr/>
        </p:nvGrpSpPr>
        <p:grpSpPr>
          <a:xfrm>
            <a:off x="4570854" y="3881607"/>
            <a:ext cx="1291441" cy="1128797"/>
            <a:chOff x="3220456" y="1063824"/>
            <a:chExt cx="908489" cy="794074"/>
          </a:xfrm>
        </p:grpSpPr>
        <p:pic>
          <p:nvPicPr>
            <p:cNvPr id="18" name="Picture 2">
              <a:hlinkClick r:id="" action="ppaction://noaction"/>
              <a:extLst>
                <a:ext uri="{FF2B5EF4-FFF2-40B4-BE49-F238E27FC236}">
                  <a16:creationId xmlns:a16="http://schemas.microsoft.com/office/drawing/2014/main" id="{FEECBF9F-C60C-4D1F-80F0-8381B4CC7BD4}"/>
                </a:ext>
              </a:extLst>
            </p:cNvPr>
            <p:cNvPicPr>
              <a:picLocks noChangeAspect="1"/>
            </p:cNvPicPr>
            <p:nvPr/>
          </p:nvPicPr>
          <p:blipFill rotWithShape="1">
            <a:blip r:embed="rId2" cstate="print">
              <a:duotone>
                <a:srgbClr val="A5A5A5">
                  <a:shade val="45000"/>
                  <a:satMod val="135000"/>
                </a:srgbClr>
                <a:prstClr val="white"/>
              </a:duotone>
              <a:extLst>
                <a:ext uri="{28A0092B-C50C-407E-A947-70E740481C1C}">
                  <a14:useLocalDpi xmlns:a14="http://schemas.microsoft.com/office/drawing/2010/main"/>
                </a:ext>
              </a:extLst>
            </a:blip>
            <a:srcRect/>
            <a:stretch/>
          </p:blipFill>
          <p:spPr>
            <a:xfrm>
              <a:off x="3368018" y="1442602"/>
              <a:ext cx="602275" cy="321659"/>
            </a:xfrm>
            <a:prstGeom prst="rect">
              <a:avLst/>
            </a:prstGeom>
          </p:spPr>
        </p:pic>
        <p:sp>
          <p:nvSpPr>
            <p:cNvPr id="19" name="ZoneTexte 18">
              <a:hlinkClick r:id="" action="ppaction://noaction"/>
              <a:extLst>
                <a:ext uri="{FF2B5EF4-FFF2-40B4-BE49-F238E27FC236}">
                  <a16:creationId xmlns:a16="http://schemas.microsoft.com/office/drawing/2014/main" id="{29DAFC24-ADDE-474A-B68B-2076E3E9544A}"/>
                </a:ext>
              </a:extLst>
            </p:cNvPr>
            <p:cNvSpPr txBox="1"/>
            <p:nvPr/>
          </p:nvSpPr>
          <p:spPr>
            <a:xfrm>
              <a:off x="3220456" y="1781565"/>
              <a:ext cx="908489" cy="76333"/>
            </a:xfrm>
            <a:prstGeom prst="rect">
              <a:avLst/>
            </a:prstGeom>
            <a:no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600" b="1" i="0" u="none" strike="noStrike" kern="0" cap="none" spc="0" normalizeH="0" baseline="0" noProof="0">
                  <a:ln>
                    <a:noFill/>
                  </a:ln>
                  <a:solidFill>
                    <a:srgbClr val="3F3F3F"/>
                  </a:solidFill>
                  <a:effectLst/>
                  <a:uLnTx/>
                  <a:uFillTx/>
                  <a:latin typeface="Arial" panose="020B0604020202020204"/>
                </a:rPr>
                <a:t>Backlog de User stories</a:t>
              </a:r>
            </a:p>
          </p:txBody>
        </p:sp>
        <p:pic>
          <p:nvPicPr>
            <p:cNvPr id="20" name="Picture 2">
              <a:hlinkClick r:id="" action="ppaction://noaction"/>
              <a:extLst>
                <a:ext uri="{FF2B5EF4-FFF2-40B4-BE49-F238E27FC236}">
                  <a16:creationId xmlns:a16="http://schemas.microsoft.com/office/drawing/2014/main" id="{6FA5E787-8517-4E0D-9C94-B9F377BCDB99}"/>
                </a:ext>
              </a:extLst>
            </p:cNvPr>
            <p:cNvPicPr>
              <a:picLocks noChangeAspect="1"/>
            </p:cNvPicPr>
            <p:nvPr/>
          </p:nvPicPr>
          <p:blipFill rotWithShape="1">
            <a:blip r:embed="rId2" cstate="print">
              <a:duotone>
                <a:srgbClr val="A5A5A5">
                  <a:shade val="45000"/>
                  <a:satMod val="135000"/>
                </a:srgbClr>
                <a:prstClr val="white"/>
              </a:duotone>
              <a:extLst>
                <a:ext uri="{28A0092B-C50C-407E-A947-70E740481C1C}">
                  <a14:useLocalDpi xmlns:a14="http://schemas.microsoft.com/office/drawing/2010/main"/>
                </a:ext>
              </a:extLst>
            </a:blip>
            <a:srcRect/>
            <a:stretch/>
          </p:blipFill>
          <p:spPr>
            <a:xfrm>
              <a:off x="3368018" y="1063824"/>
              <a:ext cx="602275" cy="321659"/>
            </a:xfrm>
            <a:prstGeom prst="rect">
              <a:avLst/>
            </a:prstGeom>
          </p:spPr>
        </p:pic>
      </p:grpSp>
      <p:cxnSp>
        <p:nvCxnSpPr>
          <p:cNvPr id="21" name="Connecteur droit 20">
            <a:extLst>
              <a:ext uri="{FF2B5EF4-FFF2-40B4-BE49-F238E27FC236}">
                <a16:creationId xmlns:a16="http://schemas.microsoft.com/office/drawing/2014/main" id="{BB5928DC-DBCE-4513-80D2-51D8FEEB19C8}"/>
              </a:ext>
            </a:extLst>
          </p:cNvPr>
          <p:cNvCxnSpPr>
            <a:cxnSpLocks/>
          </p:cNvCxnSpPr>
          <p:nvPr/>
        </p:nvCxnSpPr>
        <p:spPr>
          <a:xfrm>
            <a:off x="4276437" y="3530158"/>
            <a:ext cx="5666124" cy="0"/>
          </a:xfrm>
          <a:prstGeom prst="line">
            <a:avLst/>
          </a:prstGeom>
          <a:noFill/>
          <a:ln w="6350" cap="flat" cmpd="sng" algn="ctr">
            <a:solidFill>
              <a:srgbClr val="BFBFBF"/>
            </a:solidFill>
            <a:prstDash val="solid"/>
            <a:miter lim="800000"/>
          </a:ln>
          <a:effectLst/>
        </p:spPr>
      </p:cxnSp>
      <p:sp>
        <p:nvSpPr>
          <p:cNvPr id="23" name="ZoneTexte 22">
            <a:extLst>
              <a:ext uri="{FF2B5EF4-FFF2-40B4-BE49-F238E27FC236}">
                <a16:creationId xmlns:a16="http://schemas.microsoft.com/office/drawing/2014/main" id="{6E751BB9-946E-41B5-B331-D2E01F4FD3C5}"/>
              </a:ext>
            </a:extLst>
          </p:cNvPr>
          <p:cNvSpPr txBox="1"/>
          <p:nvPr/>
        </p:nvSpPr>
        <p:spPr>
          <a:xfrm>
            <a:off x="5740618" y="3593658"/>
            <a:ext cx="956400" cy="338554"/>
          </a:xfrm>
          <a:prstGeom prst="rect">
            <a:avLst/>
          </a:prstGeom>
          <a:noFill/>
        </p:spPr>
        <p:txBody>
          <a:bodyPr wrap="square" rtlCol="0">
            <a:spAutoFit/>
          </a:bodyPr>
          <a:lstStyle/>
          <a:p>
            <a:r>
              <a:rPr lang="fr-FR" sz="800" b="1">
                <a:solidFill>
                  <a:srgbClr val="3F3F3F"/>
                </a:solidFill>
                <a:latin typeface="Arial" panose="020B0604020202020204"/>
              </a:rPr>
              <a:t>Cycle de vie d’un sprint </a:t>
            </a:r>
          </a:p>
        </p:txBody>
      </p:sp>
      <p:grpSp>
        <p:nvGrpSpPr>
          <p:cNvPr id="24" name="Groupe 23">
            <a:extLst>
              <a:ext uri="{FF2B5EF4-FFF2-40B4-BE49-F238E27FC236}">
                <a16:creationId xmlns:a16="http://schemas.microsoft.com/office/drawing/2014/main" id="{397F35FA-E8CB-4EDD-9517-E8935DD19D53}"/>
              </a:ext>
            </a:extLst>
          </p:cNvPr>
          <p:cNvGrpSpPr>
            <a:grpSpLocks noChangeAspect="1"/>
          </p:cNvGrpSpPr>
          <p:nvPr/>
        </p:nvGrpSpPr>
        <p:grpSpPr>
          <a:xfrm>
            <a:off x="4547368" y="2418004"/>
            <a:ext cx="1029735" cy="732558"/>
            <a:chOff x="2868115" y="1458567"/>
            <a:chExt cx="857891" cy="630247"/>
          </a:xfrm>
        </p:grpSpPr>
        <p:pic>
          <p:nvPicPr>
            <p:cNvPr id="25" name="Picture 2">
              <a:extLst>
                <a:ext uri="{FF2B5EF4-FFF2-40B4-BE49-F238E27FC236}">
                  <a16:creationId xmlns:a16="http://schemas.microsoft.com/office/drawing/2014/main" id="{F900CD81-2A47-48E2-94FE-B6CDF0CDB901}"/>
                </a:ext>
              </a:extLst>
            </p:cNvPr>
            <p:cNvPicPr>
              <a:picLocks noChangeAspect="1"/>
            </p:cNvPicPr>
            <p:nvPr/>
          </p:nvPicPr>
          <p:blipFill rotWithShape="1">
            <a:blip r:embed="rId3" cstate="print">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a:ext>
              </a:extLst>
            </a:blip>
            <a:srcRect/>
            <a:stretch/>
          </p:blipFill>
          <p:spPr>
            <a:xfrm>
              <a:off x="2899300" y="1458567"/>
              <a:ext cx="752622" cy="401955"/>
            </a:xfrm>
            <a:prstGeom prst="rect">
              <a:avLst/>
            </a:prstGeom>
          </p:spPr>
        </p:pic>
        <p:sp>
          <p:nvSpPr>
            <p:cNvPr id="26" name="ZoneTexte 25">
              <a:extLst>
                <a:ext uri="{FF2B5EF4-FFF2-40B4-BE49-F238E27FC236}">
                  <a16:creationId xmlns:a16="http://schemas.microsoft.com/office/drawing/2014/main" id="{65E0E142-A635-4743-BB78-4A030C5DBEDB}"/>
                </a:ext>
              </a:extLst>
            </p:cNvPr>
            <p:cNvSpPr txBox="1"/>
            <p:nvPr/>
          </p:nvSpPr>
          <p:spPr>
            <a:xfrm>
              <a:off x="2868115" y="1902105"/>
              <a:ext cx="857891" cy="186709"/>
            </a:xfrm>
            <a:prstGeom prst="rect">
              <a:avLst/>
            </a:prstGeom>
            <a:no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600" b="1" i="0" u="none" strike="noStrike" kern="0" cap="none" spc="0" normalizeH="0" baseline="0" noProof="0">
                  <a:ln>
                    <a:noFill/>
                  </a:ln>
                  <a:solidFill>
                    <a:srgbClr val="3F3F3F"/>
                  </a:solidFill>
                  <a:effectLst/>
                  <a:uLnTx/>
                  <a:uFillTx/>
                  <a:latin typeface="Arial" panose="020B0604020202020204"/>
                </a:rPr>
                <a:t>Backlog de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600" b="1" i="0" u="none" strike="noStrike" kern="0" cap="none" spc="0" normalizeH="0" baseline="0" noProof="0">
                  <a:ln>
                    <a:noFill/>
                  </a:ln>
                  <a:solidFill>
                    <a:srgbClr val="3F3F3F"/>
                  </a:solidFill>
                  <a:effectLst/>
                  <a:uLnTx/>
                  <a:uFillTx/>
                  <a:latin typeface="Arial" panose="020B0604020202020204"/>
                </a:rPr>
                <a:t>Fonctionnalités</a:t>
              </a:r>
            </a:p>
          </p:txBody>
        </p:sp>
      </p:grpSp>
      <p:pic>
        <p:nvPicPr>
          <p:cNvPr id="27" name="Image 26">
            <a:hlinkClick r:id="" action="ppaction://noaction"/>
            <a:extLst>
              <a:ext uri="{FF2B5EF4-FFF2-40B4-BE49-F238E27FC236}">
                <a16:creationId xmlns:a16="http://schemas.microsoft.com/office/drawing/2014/main" id="{7CA9FB9E-DBC4-4CB2-96BF-9871A125002E}"/>
              </a:ext>
            </a:extLst>
          </p:cNvPr>
          <p:cNvPicPr>
            <a:picLocks noChangeAspect="1"/>
          </p:cNvPicPr>
          <p:nvPr/>
        </p:nvPicPr>
        <p:blipFill>
          <a:blip r:embed="rId4" cstate="print">
            <a:clrChange>
              <a:clrFrom>
                <a:srgbClr val="FCFCFC"/>
              </a:clrFrom>
              <a:clrTo>
                <a:srgbClr val="FCFCFC">
                  <a:alpha val="0"/>
                </a:srgbClr>
              </a:clrTo>
            </a:clrChange>
          </a:blip>
          <a:stretch>
            <a:fillRect/>
          </a:stretch>
        </p:blipFill>
        <p:spPr>
          <a:xfrm>
            <a:off x="5837732" y="2247043"/>
            <a:ext cx="260093" cy="218714"/>
          </a:xfrm>
          <a:prstGeom prst="rect">
            <a:avLst/>
          </a:prstGeom>
        </p:spPr>
      </p:pic>
      <p:pic>
        <p:nvPicPr>
          <p:cNvPr id="28" name="Image 27">
            <a:extLst>
              <a:ext uri="{FF2B5EF4-FFF2-40B4-BE49-F238E27FC236}">
                <a16:creationId xmlns:a16="http://schemas.microsoft.com/office/drawing/2014/main" id="{7FFDAA19-E5FA-4713-91DD-FE1AFA4A9D7D}"/>
              </a:ext>
            </a:extLst>
          </p:cNvPr>
          <p:cNvPicPr>
            <a:picLocks noChangeAspect="1"/>
          </p:cNvPicPr>
          <p:nvPr/>
        </p:nvPicPr>
        <p:blipFill>
          <a:blip r:embed="rId4" cstate="print">
            <a:clrChange>
              <a:clrFrom>
                <a:srgbClr val="FCFCFC"/>
              </a:clrFrom>
              <a:clrTo>
                <a:srgbClr val="FCFCFC">
                  <a:alpha val="0"/>
                </a:srgbClr>
              </a:clrTo>
            </a:clrChange>
          </a:blip>
          <a:stretch>
            <a:fillRect/>
          </a:stretch>
        </p:blipFill>
        <p:spPr>
          <a:xfrm>
            <a:off x="6354892" y="2242281"/>
            <a:ext cx="260093" cy="218714"/>
          </a:xfrm>
          <a:prstGeom prst="rect">
            <a:avLst/>
          </a:prstGeom>
        </p:spPr>
      </p:pic>
      <p:pic>
        <p:nvPicPr>
          <p:cNvPr id="29" name="Image 28">
            <a:hlinkClick r:id="" action="ppaction://noaction"/>
            <a:extLst>
              <a:ext uri="{FF2B5EF4-FFF2-40B4-BE49-F238E27FC236}">
                <a16:creationId xmlns:a16="http://schemas.microsoft.com/office/drawing/2014/main" id="{6145E5D8-A198-440F-AAC4-3C0CE3EAF01F}"/>
              </a:ext>
            </a:extLst>
          </p:cNvPr>
          <p:cNvPicPr>
            <a:picLocks noChangeAspect="1"/>
          </p:cNvPicPr>
          <p:nvPr/>
        </p:nvPicPr>
        <p:blipFill>
          <a:blip r:embed="rId4" cstate="print">
            <a:clrChange>
              <a:clrFrom>
                <a:srgbClr val="FCFCFC"/>
              </a:clrFrom>
              <a:clrTo>
                <a:srgbClr val="FCFCFC">
                  <a:alpha val="0"/>
                </a:srgbClr>
              </a:clrTo>
            </a:clrChange>
          </a:blip>
          <a:stretch>
            <a:fillRect/>
          </a:stretch>
        </p:blipFill>
        <p:spPr>
          <a:xfrm>
            <a:off x="7064146" y="2247043"/>
            <a:ext cx="260093" cy="218714"/>
          </a:xfrm>
          <a:prstGeom prst="rect">
            <a:avLst/>
          </a:prstGeom>
        </p:spPr>
      </p:pic>
      <p:pic>
        <p:nvPicPr>
          <p:cNvPr id="30" name="Image 29">
            <a:hlinkClick r:id="" action="ppaction://noaction"/>
            <a:extLst>
              <a:ext uri="{FF2B5EF4-FFF2-40B4-BE49-F238E27FC236}">
                <a16:creationId xmlns:a16="http://schemas.microsoft.com/office/drawing/2014/main" id="{093A5AFE-04DB-4AE9-88EE-7FF69A2661F6}"/>
              </a:ext>
            </a:extLst>
          </p:cNvPr>
          <p:cNvPicPr>
            <a:picLocks noChangeAspect="1"/>
          </p:cNvPicPr>
          <p:nvPr/>
        </p:nvPicPr>
        <p:blipFill>
          <a:blip r:embed="rId4" cstate="print">
            <a:clrChange>
              <a:clrFrom>
                <a:srgbClr val="FCFCFC"/>
              </a:clrFrom>
              <a:clrTo>
                <a:srgbClr val="FCFCFC">
                  <a:alpha val="0"/>
                </a:srgbClr>
              </a:clrTo>
            </a:clrChange>
          </a:blip>
          <a:stretch>
            <a:fillRect/>
          </a:stretch>
        </p:blipFill>
        <p:spPr>
          <a:xfrm>
            <a:off x="7724075" y="2247043"/>
            <a:ext cx="260093" cy="218714"/>
          </a:xfrm>
          <a:prstGeom prst="rect">
            <a:avLst/>
          </a:prstGeom>
        </p:spPr>
      </p:pic>
      <p:pic>
        <p:nvPicPr>
          <p:cNvPr id="31" name="Image 30">
            <a:hlinkClick r:id="" action="ppaction://noaction"/>
            <a:extLst>
              <a:ext uri="{FF2B5EF4-FFF2-40B4-BE49-F238E27FC236}">
                <a16:creationId xmlns:a16="http://schemas.microsoft.com/office/drawing/2014/main" id="{FF56D41E-C0D6-4A4D-BBF7-B277B9659DE9}"/>
              </a:ext>
            </a:extLst>
          </p:cNvPr>
          <p:cNvPicPr>
            <a:picLocks noChangeAspect="1"/>
          </p:cNvPicPr>
          <p:nvPr/>
        </p:nvPicPr>
        <p:blipFill>
          <a:blip r:embed="rId4" cstate="print">
            <a:clrChange>
              <a:clrFrom>
                <a:srgbClr val="FCFCFC"/>
              </a:clrFrom>
              <a:clrTo>
                <a:srgbClr val="FCFCFC">
                  <a:alpha val="0"/>
                </a:srgbClr>
              </a:clrTo>
            </a:clrChange>
          </a:blip>
          <a:stretch>
            <a:fillRect/>
          </a:stretch>
        </p:blipFill>
        <p:spPr>
          <a:xfrm>
            <a:off x="8770527" y="2558056"/>
            <a:ext cx="634463" cy="533526"/>
          </a:xfrm>
          <a:prstGeom prst="rect">
            <a:avLst/>
          </a:prstGeom>
        </p:spPr>
      </p:pic>
      <p:sp>
        <p:nvSpPr>
          <p:cNvPr id="32" name="Rectangle : coins arrondis 31">
            <a:extLst>
              <a:ext uri="{FF2B5EF4-FFF2-40B4-BE49-F238E27FC236}">
                <a16:creationId xmlns:a16="http://schemas.microsoft.com/office/drawing/2014/main" id="{E266E60B-C2EA-4815-9148-DA92D2B1F446}"/>
              </a:ext>
            </a:extLst>
          </p:cNvPr>
          <p:cNvSpPr/>
          <p:nvPr/>
        </p:nvSpPr>
        <p:spPr>
          <a:xfrm rot="16200000">
            <a:off x="7760702" y="2836572"/>
            <a:ext cx="1395684" cy="86254"/>
          </a:xfrm>
          <a:prstGeom prst="roundRect">
            <a:avLst>
              <a:gd name="adj" fmla="val 50000"/>
            </a:avLst>
          </a:prstGeom>
          <a:solidFill>
            <a:srgbClr val="70707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nvGrpSpPr>
          <p:cNvPr id="33" name="Groupe 32">
            <a:extLst>
              <a:ext uri="{FF2B5EF4-FFF2-40B4-BE49-F238E27FC236}">
                <a16:creationId xmlns:a16="http://schemas.microsoft.com/office/drawing/2014/main" id="{1056EB82-B3AF-42A2-B794-3E8029F287E4}"/>
              </a:ext>
            </a:extLst>
          </p:cNvPr>
          <p:cNvGrpSpPr/>
          <p:nvPr/>
        </p:nvGrpSpPr>
        <p:grpSpPr>
          <a:xfrm>
            <a:off x="1284506" y="4039074"/>
            <a:ext cx="350793" cy="406876"/>
            <a:chOff x="1977253" y="4430578"/>
            <a:chExt cx="440743" cy="453545"/>
          </a:xfrm>
        </p:grpSpPr>
        <p:sp>
          <p:nvSpPr>
            <p:cNvPr id="34" name="AutoShape 9">
              <a:extLst>
                <a:ext uri="{FF2B5EF4-FFF2-40B4-BE49-F238E27FC236}">
                  <a16:creationId xmlns:a16="http://schemas.microsoft.com/office/drawing/2014/main" id="{8CCBFB0E-46FA-4177-9290-8A9338B4C93D}"/>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35" name="Freeform 11">
              <a:extLst>
                <a:ext uri="{FF2B5EF4-FFF2-40B4-BE49-F238E27FC236}">
                  <a16:creationId xmlns:a16="http://schemas.microsoft.com/office/drawing/2014/main" id="{24080E13-F387-4F82-9B25-0DA4674A11A6}"/>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36" name="Freeform 12">
              <a:extLst>
                <a:ext uri="{FF2B5EF4-FFF2-40B4-BE49-F238E27FC236}">
                  <a16:creationId xmlns:a16="http://schemas.microsoft.com/office/drawing/2014/main" id="{B69FA363-0C43-489F-BB2F-0A4D49D45EE2}"/>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grpSp>
        <p:nvGrpSpPr>
          <p:cNvPr id="37" name="Groupe 36">
            <a:extLst>
              <a:ext uri="{FF2B5EF4-FFF2-40B4-BE49-F238E27FC236}">
                <a16:creationId xmlns:a16="http://schemas.microsoft.com/office/drawing/2014/main" id="{92D569AC-C9B3-4328-A060-4FF89A26AF4F}"/>
              </a:ext>
            </a:extLst>
          </p:cNvPr>
          <p:cNvGrpSpPr/>
          <p:nvPr/>
        </p:nvGrpSpPr>
        <p:grpSpPr>
          <a:xfrm>
            <a:off x="1822498" y="4044171"/>
            <a:ext cx="350793" cy="406876"/>
            <a:chOff x="1977253" y="4430578"/>
            <a:chExt cx="440743" cy="453545"/>
          </a:xfrm>
        </p:grpSpPr>
        <p:sp>
          <p:nvSpPr>
            <p:cNvPr id="38" name="AutoShape 9">
              <a:extLst>
                <a:ext uri="{FF2B5EF4-FFF2-40B4-BE49-F238E27FC236}">
                  <a16:creationId xmlns:a16="http://schemas.microsoft.com/office/drawing/2014/main" id="{BBDE6FDF-7B8F-4BB8-B22F-E6A520C1323D}"/>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39" name="Freeform 11">
              <a:extLst>
                <a:ext uri="{FF2B5EF4-FFF2-40B4-BE49-F238E27FC236}">
                  <a16:creationId xmlns:a16="http://schemas.microsoft.com/office/drawing/2014/main" id="{91FE0B81-786D-4F38-A00B-D864FFD82135}"/>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40" name="Freeform 12">
              <a:extLst>
                <a:ext uri="{FF2B5EF4-FFF2-40B4-BE49-F238E27FC236}">
                  <a16:creationId xmlns:a16="http://schemas.microsoft.com/office/drawing/2014/main" id="{4AB1F9BE-B5F6-483A-86EE-BC946ADA60A5}"/>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grpSp>
        <p:nvGrpSpPr>
          <p:cNvPr id="41" name="Groupe 40">
            <a:extLst>
              <a:ext uri="{FF2B5EF4-FFF2-40B4-BE49-F238E27FC236}">
                <a16:creationId xmlns:a16="http://schemas.microsoft.com/office/drawing/2014/main" id="{34F23744-91AA-42A0-BAE5-89438EE7E639}"/>
              </a:ext>
            </a:extLst>
          </p:cNvPr>
          <p:cNvGrpSpPr/>
          <p:nvPr/>
        </p:nvGrpSpPr>
        <p:grpSpPr>
          <a:xfrm>
            <a:off x="1985881" y="4044171"/>
            <a:ext cx="350793" cy="406876"/>
            <a:chOff x="1977253" y="4430578"/>
            <a:chExt cx="440743" cy="453545"/>
          </a:xfrm>
        </p:grpSpPr>
        <p:sp>
          <p:nvSpPr>
            <p:cNvPr id="42" name="AutoShape 9">
              <a:extLst>
                <a:ext uri="{FF2B5EF4-FFF2-40B4-BE49-F238E27FC236}">
                  <a16:creationId xmlns:a16="http://schemas.microsoft.com/office/drawing/2014/main" id="{2057FAFD-3C56-402A-B230-9212E4608D08}"/>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43" name="Freeform 11">
              <a:extLst>
                <a:ext uri="{FF2B5EF4-FFF2-40B4-BE49-F238E27FC236}">
                  <a16:creationId xmlns:a16="http://schemas.microsoft.com/office/drawing/2014/main" id="{006AEA1B-45F7-4D58-9333-4B58F2FDD902}"/>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44" name="Freeform 12">
              <a:extLst>
                <a:ext uri="{FF2B5EF4-FFF2-40B4-BE49-F238E27FC236}">
                  <a16:creationId xmlns:a16="http://schemas.microsoft.com/office/drawing/2014/main" id="{CA19C736-A39B-415B-BBCF-FB869B8B3DDA}"/>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grpSp>
        <p:nvGrpSpPr>
          <p:cNvPr id="45" name="Groupe 44">
            <a:extLst>
              <a:ext uri="{FF2B5EF4-FFF2-40B4-BE49-F238E27FC236}">
                <a16:creationId xmlns:a16="http://schemas.microsoft.com/office/drawing/2014/main" id="{72557C41-BF30-4263-9D53-10A15DCFA9EB}"/>
              </a:ext>
            </a:extLst>
          </p:cNvPr>
          <p:cNvGrpSpPr/>
          <p:nvPr/>
        </p:nvGrpSpPr>
        <p:grpSpPr>
          <a:xfrm>
            <a:off x="2134480" y="4044171"/>
            <a:ext cx="350793" cy="406876"/>
            <a:chOff x="1977253" y="4430578"/>
            <a:chExt cx="440743" cy="453545"/>
          </a:xfrm>
        </p:grpSpPr>
        <p:sp>
          <p:nvSpPr>
            <p:cNvPr id="46" name="AutoShape 9">
              <a:extLst>
                <a:ext uri="{FF2B5EF4-FFF2-40B4-BE49-F238E27FC236}">
                  <a16:creationId xmlns:a16="http://schemas.microsoft.com/office/drawing/2014/main" id="{F6EEC14F-9C33-482B-9776-B9E81ED03AF1}"/>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47" name="Freeform 11">
              <a:extLst>
                <a:ext uri="{FF2B5EF4-FFF2-40B4-BE49-F238E27FC236}">
                  <a16:creationId xmlns:a16="http://schemas.microsoft.com/office/drawing/2014/main" id="{5DA88238-52AF-49A1-9CB2-093F62CDB41A}"/>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48" name="Freeform 12">
              <a:extLst>
                <a:ext uri="{FF2B5EF4-FFF2-40B4-BE49-F238E27FC236}">
                  <a16:creationId xmlns:a16="http://schemas.microsoft.com/office/drawing/2014/main" id="{BA71E54A-4390-46ED-97ED-341EBB3839D0}"/>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sp>
        <p:nvSpPr>
          <p:cNvPr id="49" name="ZoneTexte 48">
            <a:extLst>
              <a:ext uri="{FF2B5EF4-FFF2-40B4-BE49-F238E27FC236}">
                <a16:creationId xmlns:a16="http://schemas.microsoft.com/office/drawing/2014/main" id="{21ED375C-301E-4454-BED7-B1B53EB7D4F4}"/>
              </a:ext>
            </a:extLst>
          </p:cNvPr>
          <p:cNvSpPr txBox="1"/>
          <p:nvPr/>
        </p:nvSpPr>
        <p:spPr>
          <a:xfrm>
            <a:off x="5945751" y="2002774"/>
            <a:ext cx="756220" cy="215444"/>
          </a:xfrm>
          <a:prstGeom prst="rect">
            <a:avLst/>
          </a:prstGeom>
          <a:noFill/>
        </p:spPr>
        <p:txBody>
          <a:bodyPr wrap="square" rtlCol="0">
            <a:spAutoFit/>
          </a:bodyPr>
          <a:lstStyle/>
          <a:p>
            <a:pPr algn="ctr"/>
            <a:r>
              <a:rPr lang="fr-FR" sz="800" b="1">
                <a:solidFill>
                  <a:srgbClr val="3F3F3F"/>
                </a:solidFill>
                <a:latin typeface="Arial" panose="020B0604020202020204"/>
              </a:rPr>
              <a:t>Sprint (s)</a:t>
            </a:r>
          </a:p>
        </p:txBody>
      </p:sp>
      <p:sp>
        <p:nvSpPr>
          <p:cNvPr id="50" name="ZoneTexte 49">
            <a:extLst>
              <a:ext uri="{FF2B5EF4-FFF2-40B4-BE49-F238E27FC236}">
                <a16:creationId xmlns:a16="http://schemas.microsoft.com/office/drawing/2014/main" id="{CACD6595-DBFB-4F07-B649-41D75C6AF14A}"/>
              </a:ext>
            </a:extLst>
          </p:cNvPr>
          <p:cNvSpPr txBox="1"/>
          <p:nvPr/>
        </p:nvSpPr>
        <p:spPr>
          <a:xfrm>
            <a:off x="8127153" y="1878225"/>
            <a:ext cx="645623" cy="215444"/>
          </a:xfrm>
          <a:prstGeom prst="rect">
            <a:avLst/>
          </a:prstGeom>
          <a:noFill/>
        </p:spPr>
        <p:txBody>
          <a:bodyPr wrap="square" rtlCol="0">
            <a:spAutoFit/>
          </a:bodyPr>
          <a:lstStyle/>
          <a:p>
            <a:pPr algn="ctr"/>
            <a:r>
              <a:rPr lang="fr-FR" sz="800" b="1">
                <a:solidFill>
                  <a:srgbClr val="3F3F3F"/>
                </a:solidFill>
                <a:latin typeface="Arial" panose="020B0604020202020204"/>
              </a:rPr>
              <a:t>Palier</a:t>
            </a:r>
          </a:p>
        </p:txBody>
      </p:sp>
      <p:sp>
        <p:nvSpPr>
          <p:cNvPr id="51" name="Rectangle : coins arrondis 50">
            <a:extLst>
              <a:ext uri="{FF2B5EF4-FFF2-40B4-BE49-F238E27FC236}">
                <a16:creationId xmlns:a16="http://schemas.microsoft.com/office/drawing/2014/main" id="{AD61A20C-2079-45F4-B29B-B0A3A5328EA6}"/>
              </a:ext>
            </a:extLst>
          </p:cNvPr>
          <p:cNvSpPr/>
          <p:nvPr/>
        </p:nvSpPr>
        <p:spPr>
          <a:xfrm rot="16200000">
            <a:off x="4980362" y="2840146"/>
            <a:ext cx="1395684" cy="86254"/>
          </a:xfrm>
          <a:prstGeom prst="roundRect">
            <a:avLst>
              <a:gd name="adj" fmla="val 50000"/>
            </a:avLst>
          </a:prstGeom>
          <a:solidFill>
            <a:srgbClr val="70707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52" name="ZoneTexte 51">
            <a:extLst>
              <a:ext uri="{FF2B5EF4-FFF2-40B4-BE49-F238E27FC236}">
                <a16:creationId xmlns:a16="http://schemas.microsoft.com/office/drawing/2014/main" id="{CC0257C9-5A39-41A4-8F21-B00FFB148AA6}"/>
              </a:ext>
            </a:extLst>
          </p:cNvPr>
          <p:cNvSpPr txBox="1"/>
          <p:nvPr/>
        </p:nvSpPr>
        <p:spPr>
          <a:xfrm>
            <a:off x="5360804" y="1843303"/>
            <a:ext cx="645623" cy="338554"/>
          </a:xfrm>
          <a:prstGeom prst="rect">
            <a:avLst/>
          </a:prstGeom>
          <a:noFill/>
        </p:spPr>
        <p:txBody>
          <a:bodyPr wrap="square" rtlCol="0">
            <a:spAutoFit/>
          </a:bodyPr>
          <a:lstStyle/>
          <a:p>
            <a:pPr algn="ctr"/>
            <a:r>
              <a:rPr lang="fr-FR" sz="800" b="1">
                <a:solidFill>
                  <a:srgbClr val="3F3F3F"/>
                </a:solidFill>
                <a:latin typeface="Arial" panose="020B0604020202020204"/>
              </a:rPr>
              <a:t>Début Palier</a:t>
            </a:r>
          </a:p>
        </p:txBody>
      </p:sp>
      <p:cxnSp>
        <p:nvCxnSpPr>
          <p:cNvPr id="53" name="Connecteur : en angle 52">
            <a:extLst>
              <a:ext uri="{FF2B5EF4-FFF2-40B4-BE49-F238E27FC236}">
                <a16:creationId xmlns:a16="http://schemas.microsoft.com/office/drawing/2014/main" id="{B703E18E-E106-4B0C-A52D-52CC3E623606}"/>
              </a:ext>
            </a:extLst>
          </p:cNvPr>
          <p:cNvCxnSpPr>
            <a:cxnSpLocks/>
            <a:stCxn id="54" idx="3"/>
          </p:cNvCxnSpPr>
          <p:nvPr/>
        </p:nvCxnSpPr>
        <p:spPr>
          <a:xfrm flipV="1">
            <a:off x="5060867" y="1956347"/>
            <a:ext cx="395340" cy="231190"/>
          </a:xfrm>
          <a:prstGeom prst="bentConnector3">
            <a:avLst>
              <a:gd name="adj1" fmla="val 50000"/>
            </a:avLst>
          </a:prstGeom>
          <a:noFill/>
          <a:ln w="6350" cap="flat" cmpd="sng" algn="ctr">
            <a:solidFill>
              <a:srgbClr val="BFBFBF"/>
            </a:solidFill>
            <a:prstDash val="solid"/>
            <a:miter lim="800000"/>
            <a:tailEnd type="triangle"/>
          </a:ln>
          <a:effectLst/>
        </p:spPr>
      </p:cxnSp>
      <p:sp>
        <p:nvSpPr>
          <p:cNvPr id="54" name="ZoneTexte 53">
            <a:extLst>
              <a:ext uri="{FF2B5EF4-FFF2-40B4-BE49-F238E27FC236}">
                <a16:creationId xmlns:a16="http://schemas.microsoft.com/office/drawing/2014/main" id="{3B6FD812-0859-49E1-9F3C-286C1FA05294}"/>
              </a:ext>
            </a:extLst>
          </p:cNvPr>
          <p:cNvSpPr txBox="1"/>
          <p:nvPr/>
        </p:nvSpPr>
        <p:spPr>
          <a:xfrm>
            <a:off x="4557999" y="2049037"/>
            <a:ext cx="502868" cy="276999"/>
          </a:xfrm>
          <a:prstGeom prst="rect">
            <a:avLst/>
          </a:prstGeom>
          <a:noFill/>
        </p:spPr>
        <p:txBody>
          <a:bodyPr wrap="square" rtlCol="0">
            <a:spAutoFit/>
          </a:bodyPr>
          <a:lstStyle/>
          <a:p>
            <a:r>
              <a:rPr lang="fr-FR" sz="600" b="1">
                <a:solidFill>
                  <a:srgbClr val="3F3F3F"/>
                </a:solidFill>
                <a:latin typeface="Arial" panose="020B0604020202020204"/>
              </a:rPr>
              <a:t>Objectif palier</a:t>
            </a:r>
          </a:p>
        </p:txBody>
      </p:sp>
      <p:sp>
        <p:nvSpPr>
          <p:cNvPr id="55" name="Rectangle : coins arrondis 54">
            <a:extLst>
              <a:ext uri="{FF2B5EF4-FFF2-40B4-BE49-F238E27FC236}">
                <a16:creationId xmlns:a16="http://schemas.microsoft.com/office/drawing/2014/main" id="{E1F3797E-232B-4E2E-A82F-B4CC40133ED4}"/>
              </a:ext>
            </a:extLst>
          </p:cNvPr>
          <p:cNvSpPr/>
          <p:nvPr/>
        </p:nvSpPr>
        <p:spPr>
          <a:xfrm rot="16200000">
            <a:off x="7862152" y="2814820"/>
            <a:ext cx="865778" cy="49392"/>
          </a:xfrm>
          <a:prstGeom prst="roundRect">
            <a:avLst>
              <a:gd name="adj" fmla="val 50000"/>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56" name="Rectangle : coins arrondis 55">
            <a:extLst>
              <a:ext uri="{FF2B5EF4-FFF2-40B4-BE49-F238E27FC236}">
                <a16:creationId xmlns:a16="http://schemas.microsoft.com/office/drawing/2014/main" id="{44B267BE-E572-475D-BC43-11E76D1A0696}"/>
              </a:ext>
            </a:extLst>
          </p:cNvPr>
          <p:cNvSpPr/>
          <p:nvPr/>
        </p:nvSpPr>
        <p:spPr>
          <a:xfrm rot="16200000">
            <a:off x="8156498" y="2817882"/>
            <a:ext cx="865778" cy="49392"/>
          </a:xfrm>
          <a:prstGeom prst="roundRect">
            <a:avLst>
              <a:gd name="adj" fmla="val 50000"/>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57" name="ZoneTexte 56">
            <a:extLst>
              <a:ext uri="{FF2B5EF4-FFF2-40B4-BE49-F238E27FC236}">
                <a16:creationId xmlns:a16="http://schemas.microsoft.com/office/drawing/2014/main" id="{68B74485-CB60-4288-A3A2-E6583F236DF6}"/>
              </a:ext>
            </a:extLst>
          </p:cNvPr>
          <p:cNvSpPr txBox="1"/>
          <p:nvPr/>
        </p:nvSpPr>
        <p:spPr>
          <a:xfrm>
            <a:off x="7920227" y="3272040"/>
            <a:ext cx="645623" cy="169277"/>
          </a:xfrm>
          <a:prstGeom prst="rect">
            <a:avLst/>
          </a:prstGeom>
          <a:noFill/>
        </p:spPr>
        <p:txBody>
          <a:bodyPr wrap="square" rtlCol="0">
            <a:spAutoFit/>
          </a:bodyPr>
          <a:lstStyle/>
          <a:p>
            <a:pPr algn="ctr"/>
            <a:r>
              <a:rPr lang="fr-FR" sz="500" b="1">
                <a:solidFill>
                  <a:srgbClr val="3F3F3F"/>
                </a:solidFill>
                <a:latin typeface="Arial" panose="020B0604020202020204"/>
              </a:rPr>
              <a:t>Pré-palier</a:t>
            </a:r>
          </a:p>
        </p:txBody>
      </p:sp>
      <p:sp>
        <p:nvSpPr>
          <p:cNvPr id="58" name="ZoneTexte 57">
            <a:extLst>
              <a:ext uri="{FF2B5EF4-FFF2-40B4-BE49-F238E27FC236}">
                <a16:creationId xmlns:a16="http://schemas.microsoft.com/office/drawing/2014/main" id="{5F60E5E4-D657-4A2D-A9FF-C38A132CB2D6}"/>
              </a:ext>
            </a:extLst>
          </p:cNvPr>
          <p:cNvSpPr txBox="1"/>
          <p:nvPr/>
        </p:nvSpPr>
        <p:spPr>
          <a:xfrm>
            <a:off x="8408742" y="3269223"/>
            <a:ext cx="645623" cy="169277"/>
          </a:xfrm>
          <a:prstGeom prst="rect">
            <a:avLst/>
          </a:prstGeom>
          <a:noFill/>
        </p:spPr>
        <p:txBody>
          <a:bodyPr wrap="square" rtlCol="0">
            <a:spAutoFit/>
          </a:bodyPr>
          <a:lstStyle/>
          <a:p>
            <a:pPr algn="ctr"/>
            <a:r>
              <a:rPr lang="fr-FR" sz="500" b="1">
                <a:solidFill>
                  <a:srgbClr val="3F3F3F"/>
                </a:solidFill>
                <a:latin typeface="Arial" panose="020B0604020202020204"/>
              </a:rPr>
              <a:t>Post-palier</a:t>
            </a:r>
          </a:p>
        </p:txBody>
      </p:sp>
      <p:sp>
        <p:nvSpPr>
          <p:cNvPr id="59" name="ZoneTexte 58">
            <a:extLst>
              <a:ext uri="{FF2B5EF4-FFF2-40B4-BE49-F238E27FC236}">
                <a16:creationId xmlns:a16="http://schemas.microsoft.com/office/drawing/2014/main" id="{D6BA0F5C-FB4A-4BB2-98DB-996E24FB95CC}"/>
              </a:ext>
            </a:extLst>
          </p:cNvPr>
          <p:cNvSpPr txBox="1"/>
          <p:nvPr/>
        </p:nvSpPr>
        <p:spPr>
          <a:xfrm>
            <a:off x="8131631" y="2016214"/>
            <a:ext cx="645623" cy="200055"/>
          </a:xfrm>
          <a:prstGeom prst="rect">
            <a:avLst/>
          </a:prstGeom>
          <a:noFill/>
        </p:spPr>
        <p:txBody>
          <a:bodyPr wrap="square" rtlCol="0">
            <a:spAutoFit/>
          </a:bodyPr>
          <a:lstStyle/>
          <a:p>
            <a:pPr algn="ctr"/>
            <a:r>
              <a:rPr lang="fr-FR" sz="700" i="1">
                <a:solidFill>
                  <a:srgbClr val="3F3F3F"/>
                </a:solidFill>
                <a:latin typeface="Arial" panose="020B0604020202020204"/>
              </a:rPr>
              <a:t>MVP</a:t>
            </a:r>
          </a:p>
        </p:txBody>
      </p:sp>
      <p:sp>
        <p:nvSpPr>
          <p:cNvPr id="60" name="ZoneTexte 59">
            <a:hlinkClick r:id="" action="ppaction://noaction"/>
            <a:extLst>
              <a:ext uri="{FF2B5EF4-FFF2-40B4-BE49-F238E27FC236}">
                <a16:creationId xmlns:a16="http://schemas.microsoft.com/office/drawing/2014/main" id="{1EF034CA-3406-424A-B505-68F9BAD3E83C}"/>
              </a:ext>
            </a:extLst>
          </p:cNvPr>
          <p:cNvSpPr txBox="1"/>
          <p:nvPr/>
        </p:nvSpPr>
        <p:spPr>
          <a:xfrm>
            <a:off x="6160994" y="2405801"/>
            <a:ext cx="634024" cy="76944"/>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500" b="1" i="1" u="none" strike="noStrike" kern="0" cap="none" spc="0" normalizeH="0" baseline="0" noProof="0">
                <a:ln>
                  <a:noFill/>
                </a:ln>
                <a:solidFill>
                  <a:srgbClr val="3F3F3F"/>
                </a:solidFill>
                <a:effectLst/>
                <a:uLnTx/>
                <a:uFillTx/>
                <a:latin typeface="Arial" panose="020B0604020202020204"/>
              </a:rPr>
              <a:t>Itérations</a:t>
            </a:r>
          </a:p>
        </p:txBody>
      </p:sp>
      <p:grpSp>
        <p:nvGrpSpPr>
          <p:cNvPr id="61" name="Groupe 60">
            <a:extLst>
              <a:ext uri="{FF2B5EF4-FFF2-40B4-BE49-F238E27FC236}">
                <a16:creationId xmlns:a16="http://schemas.microsoft.com/office/drawing/2014/main" id="{50411195-EBA8-4468-8B36-E311BA92277B}"/>
              </a:ext>
            </a:extLst>
          </p:cNvPr>
          <p:cNvGrpSpPr/>
          <p:nvPr/>
        </p:nvGrpSpPr>
        <p:grpSpPr>
          <a:xfrm>
            <a:off x="6066754" y="2221342"/>
            <a:ext cx="77782" cy="1286811"/>
            <a:chOff x="5443312" y="1560327"/>
            <a:chExt cx="72000" cy="937083"/>
          </a:xfrm>
        </p:grpSpPr>
        <p:cxnSp>
          <p:nvCxnSpPr>
            <p:cNvPr id="62" name="Connecteur droit 61">
              <a:extLst>
                <a:ext uri="{FF2B5EF4-FFF2-40B4-BE49-F238E27FC236}">
                  <a16:creationId xmlns:a16="http://schemas.microsoft.com/office/drawing/2014/main" id="{D237BF95-CAEB-4810-9971-93A0DE55F9C7}"/>
                </a:ext>
              </a:extLst>
            </p:cNvPr>
            <p:cNvCxnSpPr>
              <a:cxnSpLocks/>
              <a:stCxn id="63" idx="4"/>
            </p:cNvCxnSpPr>
            <p:nvPr/>
          </p:nvCxnSpPr>
          <p:spPr>
            <a:xfrm>
              <a:off x="5479312" y="1621945"/>
              <a:ext cx="0" cy="875465"/>
            </a:xfrm>
            <a:prstGeom prst="line">
              <a:avLst/>
            </a:prstGeom>
            <a:noFill/>
            <a:ln w="6350" cap="flat" cmpd="sng" algn="ctr">
              <a:solidFill>
                <a:srgbClr val="A5A5A5"/>
              </a:solidFill>
              <a:prstDash val="solid"/>
              <a:miter lim="800000"/>
            </a:ln>
            <a:effectLst/>
          </p:spPr>
        </p:cxnSp>
        <p:sp>
          <p:nvSpPr>
            <p:cNvPr id="63" name="Ellipse 62">
              <a:extLst>
                <a:ext uri="{FF2B5EF4-FFF2-40B4-BE49-F238E27FC236}">
                  <a16:creationId xmlns:a16="http://schemas.microsoft.com/office/drawing/2014/main" id="{7FA2317F-A237-4625-957D-F5B0E6CB1DC5}"/>
                </a:ext>
              </a:extLst>
            </p:cNvPr>
            <p:cNvSpPr/>
            <p:nvPr/>
          </p:nvSpPr>
          <p:spPr>
            <a:xfrm>
              <a:off x="5443312" y="1560327"/>
              <a:ext cx="72000" cy="61618"/>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grpSp>
        <p:nvGrpSpPr>
          <p:cNvPr id="64" name="Groupe 63">
            <a:extLst>
              <a:ext uri="{FF2B5EF4-FFF2-40B4-BE49-F238E27FC236}">
                <a16:creationId xmlns:a16="http://schemas.microsoft.com/office/drawing/2014/main" id="{C9D914B2-38DF-495E-9BED-66B34A25A559}"/>
              </a:ext>
            </a:extLst>
          </p:cNvPr>
          <p:cNvGrpSpPr/>
          <p:nvPr/>
        </p:nvGrpSpPr>
        <p:grpSpPr>
          <a:xfrm>
            <a:off x="7462866" y="2221342"/>
            <a:ext cx="77782" cy="1286811"/>
            <a:chOff x="5443312" y="1560327"/>
            <a:chExt cx="72000" cy="937083"/>
          </a:xfrm>
        </p:grpSpPr>
        <p:cxnSp>
          <p:nvCxnSpPr>
            <p:cNvPr id="65" name="Connecteur droit 64">
              <a:extLst>
                <a:ext uri="{FF2B5EF4-FFF2-40B4-BE49-F238E27FC236}">
                  <a16:creationId xmlns:a16="http://schemas.microsoft.com/office/drawing/2014/main" id="{F95D74A0-3969-4857-B265-501520721313}"/>
                </a:ext>
              </a:extLst>
            </p:cNvPr>
            <p:cNvCxnSpPr>
              <a:cxnSpLocks/>
              <a:stCxn id="66" idx="4"/>
            </p:cNvCxnSpPr>
            <p:nvPr/>
          </p:nvCxnSpPr>
          <p:spPr>
            <a:xfrm>
              <a:off x="5479312" y="1621945"/>
              <a:ext cx="0" cy="875465"/>
            </a:xfrm>
            <a:prstGeom prst="line">
              <a:avLst/>
            </a:prstGeom>
            <a:noFill/>
            <a:ln w="6350" cap="flat" cmpd="sng" algn="ctr">
              <a:solidFill>
                <a:srgbClr val="A5A5A5"/>
              </a:solidFill>
              <a:prstDash val="solid"/>
              <a:miter lim="800000"/>
            </a:ln>
            <a:effectLst/>
          </p:spPr>
        </p:cxnSp>
        <p:sp>
          <p:nvSpPr>
            <p:cNvPr id="66" name="Ellipse 65">
              <a:extLst>
                <a:ext uri="{FF2B5EF4-FFF2-40B4-BE49-F238E27FC236}">
                  <a16:creationId xmlns:a16="http://schemas.microsoft.com/office/drawing/2014/main" id="{32609033-2900-4309-8CAF-3D190FEF4FF7}"/>
                </a:ext>
              </a:extLst>
            </p:cNvPr>
            <p:cNvSpPr/>
            <p:nvPr/>
          </p:nvSpPr>
          <p:spPr>
            <a:xfrm>
              <a:off x="5443312" y="1560327"/>
              <a:ext cx="72000" cy="61618"/>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grpSp>
        <p:nvGrpSpPr>
          <p:cNvPr id="90" name="Groupe 89">
            <a:extLst>
              <a:ext uri="{FF2B5EF4-FFF2-40B4-BE49-F238E27FC236}">
                <a16:creationId xmlns:a16="http://schemas.microsoft.com/office/drawing/2014/main" id="{5C22DC26-B640-42C9-9196-B7639C651350}"/>
              </a:ext>
            </a:extLst>
          </p:cNvPr>
          <p:cNvGrpSpPr/>
          <p:nvPr/>
        </p:nvGrpSpPr>
        <p:grpSpPr>
          <a:xfrm>
            <a:off x="1577888" y="4593632"/>
            <a:ext cx="350793" cy="406876"/>
            <a:chOff x="1977253" y="4430578"/>
            <a:chExt cx="440743" cy="453545"/>
          </a:xfrm>
        </p:grpSpPr>
        <p:sp>
          <p:nvSpPr>
            <p:cNvPr id="91" name="AutoShape 9">
              <a:extLst>
                <a:ext uri="{FF2B5EF4-FFF2-40B4-BE49-F238E27FC236}">
                  <a16:creationId xmlns:a16="http://schemas.microsoft.com/office/drawing/2014/main" id="{76B802AF-1163-4913-8096-FD8D312FDD3C}"/>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92" name="Freeform 11">
              <a:extLst>
                <a:ext uri="{FF2B5EF4-FFF2-40B4-BE49-F238E27FC236}">
                  <a16:creationId xmlns:a16="http://schemas.microsoft.com/office/drawing/2014/main" id="{64E3A433-682B-451E-884E-4B6BA7958327}"/>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93" name="Freeform 12">
              <a:extLst>
                <a:ext uri="{FF2B5EF4-FFF2-40B4-BE49-F238E27FC236}">
                  <a16:creationId xmlns:a16="http://schemas.microsoft.com/office/drawing/2014/main" id="{94078533-4CC5-42AC-A820-D2D24858EC38}"/>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sp>
        <p:nvSpPr>
          <p:cNvPr id="103" name="ZoneTexte 102">
            <a:hlinkClick r:id="" action="ppaction://noaction"/>
            <a:extLst>
              <a:ext uri="{FF2B5EF4-FFF2-40B4-BE49-F238E27FC236}">
                <a16:creationId xmlns:a16="http://schemas.microsoft.com/office/drawing/2014/main" id="{640B5819-A4B6-4FAA-BEEB-4BE68ECCFEE9}"/>
              </a:ext>
            </a:extLst>
          </p:cNvPr>
          <p:cNvSpPr txBox="1"/>
          <p:nvPr/>
        </p:nvSpPr>
        <p:spPr>
          <a:xfrm>
            <a:off x="9317260" y="2579693"/>
            <a:ext cx="531352" cy="83100"/>
          </a:xfrm>
          <a:prstGeom prst="rect">
            <a:avLst/>
          </a:prstGeom>
          <a:solidFill>
            <a:srgbClr val="FFFFFF"/>
          </a:solidFill>
        </p:spPr>
        <p:txBody>
          <a:bodyPr wrap="square" lIns="36000" tIns="0" rIns="36000" bIns="0" rtlCol="0">
            <a:spAutoFit/>
          </a:bodyPr>
          <a:lstStyle/>
          <a:p>
            <a:pPr marL="0" marR="0" lvl="0" indent="0" algn="r" defTabSz="914400" eaLnBrk="1" fontAlgn="auto" latinLnBrk="0" hangingPunct="1">
              <a:lnSpc>
                <a:spcPct val="90000"/>
              </a:lnSpc>
              <a:spcBef>
                <a:spcPts val="0"/>
              </a:spcBef>
              <a:spcAft>
                <a:spcPts val="0"/>
              </a:spcAft>
              <a:buClrTx/>
              <a:buSzTx/>
              <a:buFontTx/>
              <a:buNone/>
              <a:tabLst/>
              <a:defRPr/>
            </a:pPr>
            <a:r>
              <a:rPr kumimoji="0" lang="fr-FR" sz="600" b="1" i="0" u="none" strike="noStrike" kern="0" cap="none" spc="0" normalizeH="0" baseline="0" noProof="0">
                <a:ln>
                  <a:noFill/>
                </a:ln>
                <a:solidFill>
                  <a:srgbClr val="575757"/>
                </a:solidFill>
                <a:effectLst/>
                <a:uLnTx/>
                <a:uFillTx/>
                <a:latin typeface="Arial" panose="020B0604020202020204"/>
              </a:rPr>
              <a:t>Solutions</a:t>
            </a:r>
          </a:p>
        </p:txBody>
      </p:sp>
      <p:pic>
        <p:nvPicPr>
          <p:cNvPr id="104" name="Image 103">
            <a:extLst>
              <a:ext uri="{FF2B5EF4-FFF2-40B4-BE49-F238E27FC236}">
                <a16:creationId xmlns:a16="http://schemas.microsoft.com/office/drawing/2014/main" id="{7D60E322-C0F7-4869-942E-939BDD74E00A}"/>
              </a:ext>
            </a:extLst>
          </p:cNvPr>
          <p:cNvPicPr>
            <a:picLocks noChangeAspect="1"/>
          </p:cNvPicPr>
          <p:nvPr/>
        </p:nvPicPr>
        <p:blipFill rotWithShape="1">
          <a:blip r:embed="rId5" cstate="print">
            <a:duotone>
              <a:srgbClr val="707070">
                <a:shade val="45000"/>
                <a:satMod val="135000"/>
              </a:srgbClr>
              <a:prstClr val="white"/>
            </a:duotone>
            <a:extLst>
              <a:ext uri="{28A0092B-C50C-407E-A947-70E740481C1C}">
                <a14:useLocalDpi xmlns:a14="http://schemas.microsoft.com/office/drawing/2010/main"/>
              </a:ext>
            </a:extLst>
          </a:blip>
          <a:srcRect/>
          <a:stretch/>
        </p:blipFill>
        <p:spPr>
          <a:xfrm>
            <a:off x="9468829" y="2873782"/>
            <a:ext cx="176994" cy="232930"/>
          </a:xfrm>
          <a:prstGeom prst="rect">
            <a:avLst/>
          </a:prstGeom>
        </p:spPr>
      </p:pic>
      <p:pic>
        <p:nvPicPr>
          <p:cNvPr id="105" name="Image 104">
            <a:extLst>
              <a:ext uri="{FF2B5EF4-FFF2-40B4-BE49-F238E27FC236}">
                <a16:creationId xmlns:a16="http://schemas.microsoft.com/office/drawing/2014/main" id="{05D9B619-9FD4-4835-9F62-4ABFBB918D6A}"/>
              </a:ext>
            </a:extLst>
          </p:cNvPr>
          <p:cNvPicPr>
            <a:picLocks noChangeAspect="1"/>
          </p:cNvPicPr>
          <p:nvPr/>
        </p:nvPicPr>
        <p:blipFill rotWithShape="1">
          <a:blip r:embed="rId5" cstate="print">
            <a:duotone>
              <a:srgbClr val="707070">
                <a:shade val="45000"/>
                <a:satMod val="135000"/>
              </a:srgbClr>
              <a:prstClr val="white"/>
            </a:duotone>
            <a:extLst>
              <a:ext uri="{28A0092B-C50C-407E-A947-70E740481C1C}">
                <a14:useLocalDpi xmlns:a14="http://schemas.microsoft.com/office/drawing/2010/main"/>
              </a:ext>
            </a:extLst>
          </a:blip>
          <a:srcRect/>
          <a:stretch/>
        </p:blipFill>
        <p:spPr>
          <a:xfrm>
            <a:off x="9636147" y="2880930"/>
            <a:ext cx="176994" cy="232930"/>
          </a:xfrm>
          <a:prstGeom prst="rect">
            <a:avLst/>
          </a:prstGeom>
        </p:spPr>
      </p:pic>
      <p:pic>
        <p:nvPicPr>
          <p:cNvPr id="106" name="Image 105">
            <a:extLst>
              <a:ext uri="{FF2B5EF4-FFF2-40B4-BE49-F238E27FC236}">
                <a16:creationId xmlns:a16="http://schemas.microsoft.com/office/drawing/2014/main" id="{106FC81B-5E86-4410-92D9-AF78734DC9DA}"/>
              </a:ext>
            </a:extLst>
          </p:cNvPr>
          <p:cNvPicPr>
            <a:picLocks noChangeAspect="1"/>
          </p:cNvPicPr>
          <p:nvPr/>
        </p:nvPicPr>
        <p:blipFill rotWithShape="1">
          <a:blip r:embed="rId5" cstate="print">
            <a:duotone>
              <a:srgbClr val="707070">
                <a:shade val="45000"/>
                <a:satMod val="135000"/>
              </a:srgbClr>
              <a:prstClr val="white"/>
            </a:duotone>
            <a:extLst>
              <a:ext uri="{28A0092B-C50C-407E-A947-70E740481C1C}">
                <a14:useLocalDpi xmlns:a14="http://schemas.microsoft.com/office/drawing/2010/main"/>
              </a:ext>
            </a:extLst>
          </a:blip>
          <a:srcRect/>
          <a:stretch/>
        </p:blipFill>
        <p:spPr>
          <a:xfrm>
            <a:off x="9547605" y="2715821"/>
            <a:ext cx="176994" cy="232930"/>
          </a:xfrm>
          <a:prstGeom prst="rect">
            <a:avLst/>
          </a:prstGeom>
        </p:spPr>
      </p:pic>
      <p:sp>
        <p:nvSpPr>
          <p:cNvPr id="107" name="ZoneTexte 106">
            <a:hlinkClick r:id="" action="ppaction://noaction"/>
            <a:extLst>
              <a:ext uri="{FF2B5EF4-FFF2-40B4-BE49-F238E27FC236}">
                <a16:creationId xmlns:a16="http://schemas.microsoft.com/office/drawing/2014/main" id="{9280DE82-AD34-4799-B430-029DA16E8B53}"/>
              </a:ext>
            </a:extLst>
          </p:cNvPr>
          <p:cNvSpPr txBox="1"/>
          <p:nvPr/>
        </p:nvSpPr>
        <p:spPr>
          <a:xfrm>
            <a:off x="9228825" y="4346774"/>
            <a:ext cx="595517" cy="83100"/>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fr-FR" sz="600" b="1" i="0" u="none" strike="noStrike" kern="0" cap="none" spc="0" normalizeH="0" baseline="0" noProof="0">
                <a:ln>
                  <a:noFill/>
                </a:ln>
                <a:solidFill>
                  <a:srgbClr val="3F3F3F"/>
                </a:solidFill>
                <a:effectLst/>
                <a:uLnTx/>
                <a:uFillTx/>
                <a:latin typeface="Arial" panose="020B0604020202020204"/>
              </a:rPr>
              <a:t>Produit(s)</a:t>
            </a:r>
          </a:p>
        </p:txBody>
      </p:sp>
      <p:pic>
        <p:nvPicPr>
          <p:cNvPr id="108" name="Image 107">
            <a:extLst>
              <a:ext uri="{FF2B5EF4-FFF2-40B4-BE49-F238E27FC236}">
                <a16:creationId xmlns:a16="http://schemas.microsoft.com/office/drawing/2014/main" id="{7A02444C-4603-467D-937E-41882E0A2F4D}"/>
              </a:ext>
            </a:extLst>
          </p:cNvPr>
          <p:cNvPicPr>
            <a:picLocks noChangeAspect="1"/>
          </p:cNvPicPr>
          <p:nvPr/>
        </p:nvPicPr>
        <p:blipFill rotWithShape="1">
          <a:blip r:embed="rId5" cstate="print">
            <a:duotone>
              <a:srgbClr val="707070">
                <a:shade val="45000"/>
                <a:satMod val="135000"/>
              </a:srgbClr>
              <a:prstClr val="white"/>
            </a:duotone>
            <a:extLst>
              <a:ext uri="{28A0092B-C50C-407E-A947-70E740481C1C}">
                <a14:useLocalDpi xmlns:a14="http://schemas.microsoft.com/office/drawing/2010/main"/>
              </a:ext>
            </a:extLst>
          </a:blip>
          <a:srcRect/>
          <a:stretch/>
        </p:blipFill>
        <p:spPr>
          <a:xfrm>
            <a:off x="9390087" y="4473697"/>
            <a:ext cx="268802" cy="292110"/>
          </a:xfrm>
          <a:prstGeom prst="rect">
            <a:avLst/>
          </a:prstGeom>
        </p:spPr>
      </p:pic>
      <p:sp>
        <p:nvSpPr>
          <p:cNvPr id="130" name="ZoneTexte 129">
            <a:extLst>
              <a:ext uri="{FF2B5EF4-FFF2-40B4-BE49-F238E27FC236}">
                <a16:creationId xmlns:a16="http://schemas.microsoft.com/office/drawing/2014/main" id="{D551B796-BDB0-4DD2-ABFA-C86093C9CDA0}"/>
              </a:ext>
            </a:extLst>
          </p:cNvPr>
          <p:cNvSpPr txBox="1"/>
          <p:nvPr/>
        </p:nvSpPr>
        <p:spPr>
          <a:xfrm>
            <a:off x="1339848" y="3799444"/>
            <a:ext cx="1366107" cy="246221"/>
          </a:xfrm>
          <a:prstGeom prst="rect">
            <a:avLst/>
          </a:prstGeom>
          <a:noFill/>
        </p:spPr>
        <p:txBody>
          <a:bodyPr wrap="square" rtlCol="0">
            <a:spAutoFit/>
          </a:bodyPr>
          <a:lstStyle/>
          <a:p>
            <a:r>
              <a:rPr lang="fr-FR" sz="1000" b="1" i="1">
                <a:solidFill>
                  <a:srgbClr val="3F3F3F"/>
                </a:solidFill>
                <a:latin typeface="Arial" panose="020B0604020202020204"/>
              </a:rPr>
              <a:t>Equipe cœur</a:t>
            </a:r>
          </a:p>
        </p:txBody>
      </p:sp>
      <p:sp>
        <p:nvSpPr>
          <p:cNvPr id="131" name="ZoneTexte 130">
            <a:hlinkClick r:id="" action="ppaction://noaction"/>
            <a:extLst>
              <a:ext uri="{FF2B5EF4-FFF2-40B4-BE49-F238E27FC236}">
                <a16:creationId xmlns:a16="http://schemas.microsoft.com/office/drawing/2014/main" id="{96590DD0-9B2B-44EC-9642-A7C30AF8E68C}"/>
              </a:ext>
            </a:extLst>
          </p:cNvPr>
          <p:cNvSpPr txBox="1"/>
          <p:nvPr/>
        </p:nvSpPr>
        <p:spPr>
          <a:xfrm>
            <a:off x="2577963" y="4955147"/>
            <a:ext cx="956932" cy="107722"/>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Automaticien</a:t>
            </a:r>
          </a:p>
        </p:txBody>
      </p:sp>
      <p:sp>
        <p:nvSpPr>
          <p:cNvPr id="132" name="ZoneTexte 131">
            <a:hlinkClick r:id="" action="ppaction://noaction"/>
            <a:extLst>
              <a:ext uri="{FF2B5EF4-FFF2-40B4-BE49-F238E27FC236}">
                <a16:creationId xmlns:a16="http://schemas.microsoft.com/office/drawing/2014/main" id="{A4534C3F-D708-4FCB-949A-B2887A0154B1}"/>
              </a:ext>
            </a:extLst>
          </p:cNvPr>
          <p:cNvSpPr txBox="1"/>
          <p:nvPr/>
        </p:nvSpPr>
        <p:spPr>
          <a:xfrm>
            <a:off x="3029551" y="4422718"/>
            <a:ext cx="956932" cy="107722"/>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dirty="0">
                <a:ln>
                  <a:noFill/>
                </a:ln>
                <a:solidFill>
                  <a:srgbClr val="3F3F3F"/>
                </a:solidFill>
                <a:effectLst/>
                <a:uLnTx/>
                <a:uFillTx/>
                <a:latin typeface="Arial" panose="020B0604020202020204"/>
              </a:rPr>
              <a:t>Référent DevOps</a:t>
            </a:r>
          </a:p>
        </p:txBody>
      </p:sp>
      <p:sp>
        <p:nvSpPr>
          <p:cNvPr id="134" name="ZoneTexte 133">
            <a:hlinkClick r:id="" action="ppaction://noaction"/>
            <a:extLst>
              <a:ext uri="{FF2B5EF4-FFF2-40B4-BE49-F238E27FC236}">
                <a16:creationId xmlns:a16="http://schemas.microsoft.com/office/drawing/2014/main" id="{EEBD0B4D-403E-4E42-9F14-B33F601C3DD9}"/>
              </a:ext>
            </a:extLst>
          </p:cNvPr>
          <p:cNvSpPr txBox="1"/>
          <p:nvPr/>
        </p:nvSpPr>
        <p:spPr>
          <a:xfrm>
            <a:off x="3390637" y="4955147"/>
            <a:ext cx="956932" cy="107722"/>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Testeur spécialisé</a:t>
            </a:r>
          </a:p>
        </p:txBody>
      </p:sp>
      <p:grpSp>
        <p:nvGrpSpPr>
          <p:cNvPr id="139" name="Groupe 138">
            <a:extLst>
              <a:ext uri="{FF2B5EF4-FFF2-40B4-BE49-F238E27FC236}">
                <a16:creationId xmlns:a16="http://schemas.microsoft.com/office/drawing/2014/main" id="{D5B21348-7F7F-4EDD-8F95-5CA987B30D30}"/>
              </a:ext>
            </a:extLst>
          </p:cNvPr>
          <p:cNvGrpSpPr/>
          <p:nvPr/>
        </p:nvGrpSpPr>
        <p:grpSpPr>
          <a:xfrm>
            <a:off x="3267138" y="4058117"/>
            <a:ext cx="350793" cy="406876"/>
            <a:chOff x="1977253" y="4430578"/>
            <a:chExt cx="440743" cy="453545"/>
          </a:xfrm>
        </p:grpSpPr>
        <p:sp>
          <p:nvSpPr>
            <p:cNvPr id="140" name="AutoShape 9">
              <a:extLst>
                <a:ext uri="{FF2B5EF4-FFF2-40B4-BE49-F238E27FC236}">
                  <a16:creationId xmlns:a16="http://schemas.microsoft.com/office/drawing/2014/main" id="{A3F7C925-6840-482A-8567-07E2D56C7204}"/>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41" name="Freeform 11">
              <a:extLst>
                <a:ext uri="{FF2B5EF4-FFF2-40B4-BE49-F238E27FC236}">
                  <a16:creationId xmlns:a16="http://schemas.microsoft.com/office/drawing/2014/main" id="{36C21864-9BBE-499E-9B4D-662DC12683E4}"/>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42" name="Freeform 12">
              <a:extLst>
                <a:ext uri="{FF2B5EF4-FFF2-40B4-BE49-F238E27FC236}">
                  <a16:creationId xmlns:a16="http://schemas.microsoft.com/office/drawing/2014/main" id="{8E05DA05-43DC-45A9-9973-9B20057A9AC8}"/>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grpSp>
        <p:nvGrpSpPr>
          <p:cNvPr id="143" name="Groupe 142">
            <a:extLst>
              <a:ext uri="{FF2B5EF4-FFF2-40B4-BE49-F238E27FC236}">
                <a16:creationId xmlns:a16="http://schemas.microsoft.com/office/drawing/2014/main" id="{C539581B-96C3-4C80-963E-05B8250707D8}"/>
              </a:ext>
            </a:extLst>
          </p:cNvPr>
          <p:cNvGrpSpPr/>
          <p:nvPr/>
        </p:nvGrpSpPr>
        <p:grpSpPr>
          <a:xfrm>
            <a:off x="3676382" y="4620096"/>
            <a:ext cx="350793" cy="406876"/>
            <a:chOff x="1977253" y="4430578"/>
            <a:chExt cx="440743" cy="453545"/>
          </a:xfrm>
        </p:grpSpPr>
        <p:sp>
          <p:nvSpPr>
            <p:cNvPr id="144" name="AutoShape 9">
              <a:extLst>
                <a:ext uri="{FF2B5EF4-FFF2-40B4-BE49-F238E27FC236}">
                  <a16:creationId xmlns:a16="http://schemas.microsoft.com/office/drawing/2014/main" id="{80EF9B58-01F9-4E8B-AB50-E59DC3523A64}"/>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45" name="Freeform 11">
              <a:extLst>
                <a:ext uri="{FF2B5EF4-FFF2-40B4-BE49-F238E27FC236}">
                  <a16:creationId xmlns:a16="http://schemas.microsoft.com/office/drawing/2014/main" id="{E4DCB04C-C2B9-4B79-9CEA-97F38CC776A9}"/>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46" name="Freeform 12">
              <a:extLst>
                <a:ext uri="{FF2B5EF4-FFF2-40B4-BE49-F238E27FC236}">
                  <a16:creationId xmlns:a16="http://schemas.microsoft.com/office/drawing/2014/main" id="{0A9AA6AE-89C6-4F69-81C2-9CE1F9957AA1}"/>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grpSp>
        <p:nvGrpSpPr>
          <p:cNvPr id="147" name="Groupe 146">
            <a:extLst>
              <a:ext uri="{FF2B5EF4-FFF2-40B4-BE49-F238E27FC236}">
                <a16:creationId xmlns:a16="http://schemas.microsoft.com/office/drawing/2014/main" id="{8AA3CE1A-63B2-4D71-A82E-504A0BC57470}"/>
              </a:ext>
            </a:extLst>
          </p:cNvPr>
          <p:cNvGrpSpPr/>
          <p:nvPr/>
        </p:nvGrpSpPr>
        <p:grpSpPr>
          <a:xfrm>
            <a:off x="2859762" y="4620096"/>
            <a:ext cx="350793" cy="406876"/>
            <a:chOff x="1977253" y="4430578"/>
            <a:chExt cx="440743" cy="453545"/>
          </a:xfrm>
        </p:grpSpPr>
        <p:sp>
          <p:nvSpPr>
            <p:cNvPr id="148" name="AutoShape 9">
              <a:extLst>
                <a:ext uri="{FF2B5EF4-FFF2-40B4-BE49-F238E27FC236}">
                  <a16:creationId xmlns:a16="http://schemas.microsoft.com/office/drawing/2014/main" id="{ED6185EB-5908-4731-8654-9A3D5D34898D}"/>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49" name="Freeform 11">
              <a:extLst>
                <a:ext uri="{FF2B5EF4-FFF2-40B4-BE49-F238E27FC236}">
                  <a16:creationId xmlns:a16="http://schemas.microsoft.com/office/drawing/2014/main" id="{77705CB9-4E13-4372-982E-E9A6C17DC3CD}"/>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50" name="Freeform 12">
              <a:extLst>
                <a:ext uri="{FF2B5EF4-FFF2-40B4-BE49-F238E27FC236}">
                  <a16:creationId xmlns:a16="http://schemas.microsoft.com/office/drawing/2014/main" id="{A39BDB04-7FC8-48D3-9842-AB052126B04A}"/>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sp>
        <p:nvSpPr>
          <p:cNvPr id="151" name="Organigramme : Extraire 150">
            <a:extLst>
              <a:ext uri="{FF2B5EF4-FFF2-40B4-BE49-F238E27FC236}">
                <a16:creationId xmlns:a16="http://schemas.microsoft.com/office/drawing/2014/main" id="{EDA3B54F-47AB-4563-9AAE-697B8C0B1D21}"/>
              </a:ext>
            </a:extLst>
          </p:cNvPr>
          <p:cNvSpPr/>
          <p:nvPr/>
        </p:nvSpPr>
        <p:spPr>
          <a:xfrm rot="5400000">
            <a:off x="3940441" y="4426195"/>
            <a:ext cx="990431" cy="226380"/>
          </a:xfrm>
          <a:prstGeom prst="flowChartExtract">
            <a:avLst/>
          </a:prstGeom>
          <a:solidFill>
            <a:srgbClr val="1CD19D"/>
          </a:solidFill>
          <a:ln w="12700" cap="flat" cmpd="sng" algn="ctr">
            <a:solidFill>
              <a:srgbClr val="1CD19D"/>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53" name="TextBox 74">
            <a:extLst>
              <a:ext uri="{FF2B5EF4-FFF2-40B4-BE49-F238E27FC236}">
                <a16:creationId xmlns:a16="http://schemas.microsoft.com/office/drawing/2014/main" id="{B88AB237-DA94-40F1-8DAD-B3755A18865A}"/>
              </a:ext>
            </a:extLst>
          </p:cNvPr>
          <p:cNvSpPr txBox="1"/>
          <p:nvPr/>
        </p:nvSpPr>
        <p:spPr bwMode="gray">
          <a:xfrm>
            <a:off x="7993423" y="4597432"/>
            <a:ext cx="778692" cy="276999"/>
          </a:xfrm>
          <a:prstGeom prst="rect">
            <a:avLst/>
          </a:prstGeom>
          <a:noFill/>
          <a:ln>
            <a:noFill/>
          </a:ln>
        </p:spPr>
        <p:txBody>
          <a:bodyPr wrap="square" lIns="0" tIns="0" rIns="0" bIns="0" rtlCol="0">
            <a:spAutoFit/>
          </a:bodyPr>
          <a:lstStyle/>
          <a:p>
            <a:pPr algn="ctr" defTabSz="914377">
              <a:defRPr/>
            </a:pPr>
            <a:r>
              <a:rPr lang="fr-FR" sz="600" kern="0">
                <a:solidFill>
                  <a:srgbClr val="575757"/>
                </a:solidFill>
                <a:latin typeface="Arial" panose="020B0604020202020204" pitchFamily="34" charset="0"/>
                <a:cs typeface="Arial" panose="020B0604020202020204" pitchFamily="34" charset="0"/>
              </a:rPr>
              <a:t>Incrément potentiellement livrable</a:t>
            </a:r>
          </a:p>
        </p:txBody>
      </p:sp>
      <p:sp>
        <p:nvSpPr>
          <p:cNvPr id="154" name="TextBox 75">
            <a:extLst>
              <a:ext uri="{FF2B5EF4-FFF2-40B4-BE49-F238E27FC236}">
                <a16:creationId xmlns:a16="http://schemas.microsoft.com/office/drawing/2014/main" id="{27F80DC9-3F62-48FC-8D71-0FF4C50F6952}"/>
              </a:ext>
            </a:extLst>
          </p:cNvPr>
          <p:cNvSpPr txBox="1"/>
          <p:nvPr/>
        </p:nvSpPr>
        <p:spPr bwMode="gray">
          <a:xfrm>
            <a:off x="8917299" y="4638399"/>
            <a:ext cx="505774" cy="184666"/>
          </a:xfrm>
          <a:prstGeom prst="rect">
            <a:avLst/>
          </a:prstGeom>
          <a:noFill/>
          <a:ln>
            <a:noFill/>
          </a:ln>
        </p:spPr>
        <p:txBody>
          <a:bodyPr wrap="square" lIns="0" tIns="0" rIns="0" bIns="0" rtlCol="0">
            <a:spAutoFit/>
          </a:bodyPr>
          <a:lstStyle/>
          <a:p>
            <a:pPr algn="ctr" defTabSz="914377">
              <a:defRPr/>
            </a:pPr>
            <a:r>
              <a:rPr lang="fr-FR" sz="600" kern="0">
                <a:solidFill>
                  <a:srgbClr val="575757"/>
                </a:solidFill>
                <a:latin typeface="Arial" panose="020B0604020202020204" pitchFamily="34" charset="0"/>
                <a:cs typeface="Arial" panose="020B0604020202020204" pitchFamily="34" charset="0"/>
              </a:rPr>
              <a:t>Livraison itérative</a:t>
            </a:r>
          </a:p>
        </p:txBody>
      </p:sp>
      <p:sp>
        <p:nvSpPr>
          <p:cNvPr id="155" name="Block arrow">
            <a:extLst>
              <a:ext uri="{FF2B5EF4-FFF2-40B4-BE49-F238E27FC236}">
                <a16:creationId xmlns:a16="http://schemas.microsoft.com/office/drawing/2014/main" id="{9C255371-0917-4086-B515-E89696575617}"/>
              </a:ext>
            </a:extLst>
          </p:cNvPr>
          <p:cNvSpPr>
            <a:spLocks noChangeArrowheads="1"/>
          </p:cNvSpPr>
          <p:nvPr/>
        </p:nvSpPr>
        <p:spPr bwMode="gray">
          <a:xfrm>
            <a:off x="6499756" y="4848970"/>
            <a:ext cx="868920" cy="263093"/>
          </a:xfrm>
          <a:prstGeom prst="rightArrow">
            <a:avLst>
              <a:gd name="adj1" fmla="val 64493"/>
              <a:gd name="adj2" fmla="val 38744"/>
            </a:avLst>
          </a:prstGeom>
          <a:solidFill>
            <a:srgbClr val="A5A5A5"/>
          </a:solidFill>
          <a:ln w="9525" cap="flat" cmpd="sng" algn="ctr">
            <a:solidFill>
              <a:srgbClr val="FFFFFF"/>
            </a:solidFill>
            <a:prstDash val="solid"/>
            <a:miter lim="800000"/>
          </a:ln>
          <a:effectLst/>
        </p:spPr>
        <p:txBody>
          <a:bodyPr rot="0" spcFirstLastPara="0" vertOverflow="overflow" horzOverflow="overflow" vert="horz" wrap="square" lIns="72021" tIns="70887" rIns="72021" bIns="70887" numCol="1" spcCol="0" rtlCol="0" fromWordArt="0" anchor="ctr" anchorCtr="0" forceAA="0" compatLnSpc="1">
            <a:prstTxWarp prst="textNoShape">
              <a:avLst/>
            </a:prstTxWarp>
            <a:noAutofit/>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fr-FR" sz="3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56" name="Block arrow">
            <a:extLst>
              <a:ext uri="{FF2B5EF4-FFF2-40B4-BE49-F238E27FC236}">
                <a16:creationId xmlns:a16="http://schemas.microsoft.com/office/drawing/2014/main" id="{D2199FBF-C392-4452-9C49-7866A0598E2C}"/>
              </a:ext>
            </a:extLst>
          </p:cNvPr>
          <p:cNvSpPr>
            <a:spLocks noChangeArrowheads="1"/>
          </p:cNvSpPr>
          <p:nvPr/>
        </p:nvSpPr>
        <p:spPr bwMode="gray">
          <a:xfrm>
            <a:off x="7781993" y="4848970"/>
            <a:ext cx="352966" cy="263093"/>
          </a:xfrm>
          <a:prstGeom prst="rightArrow">
            <a:avLst>
              <a:gd name="adj1" fmla="val 64493"/>
              <a:gd name="adj2" fmla="val 38744"/>
            </a:avLst>
          </a:prstGeom>
          <a:solidFill>
            <a:srgbClr val="A5A5A5"/>
          </a:solidFill>
          <a:ln w="0">
            <a:solidFill>
              <a:srgbClr val="FFFFFF"/>
            </a:solid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500" b="0" i="0" u="none" strike="noStrike" kern="0" cap="none" spc="0" normalizeH="0" baseline="0" noProof="0">
              <a:ln>
                <a:noFill/>
              </a:ln>
              <a:solidFill>
                <a:srgbClr val="575757"/>
              </a:solidFill>
              <a:effectLst/>
              <a:uLnTx/>
              <a:uFillTx/>
              <a:latin typeface="Arial" panose="020B0604020202020204" pitchFamily="34" charset="0"/>
              <a:cs typeface="Arial" panose="020B0604020202020204" pitchFamily="34" charset="0"/>
            </a:endParaRPr>
          </a:p>
        </p:txBody>
      </p:sp>
      <p:sp>
        <p:nvSpPr>
          <p:cNvPr id="157" name="Block arrow">
            <a:extLst>
              <a:ext uri="{FF2B5EF4-FFF2-40B4-BE49-F238E27FC236}">
                <a16:creationId xmlns:a16="http://schemas.microsoft.com/office/drawing/2014/main" id="{7A09BF84-532D-429C-AF1B-A9BEE729F68D}"/>
              </a:ext>
            </a:extLst>
          </p:cNvPr>
          <p:cNvSpPr>
            <a:spLocks noChangeArrowheads="1"/>
          </p:cNvSpPr>
          <p:nvPr/>
        </p:nvSpPr>
        <p:spPr bwMode="gray">
          <a:xfrm>
            <a:off x="8588699" y="4848970"/>
            <a:ext cx="352966" cy="263093"/>
          </a:xfrm>
          <a:prstGeom prst="rightArrow">
            <a:avLst>
              <a:gd name="adj1" fmla="val 64493"/>
              <a:gd name="adj2" fmla="val 38744"/>
            </a:avLst>
          </a:prstGeom>
          <a:solidFill>
            <a:srgbClr val="A5A5A5"/>
          </a:solidFill>
          <a:ln w="0">
            <a:solidFill>
              <a:srgbClr val="FFFFFF"/>
            </a:solid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500" b="0" i="0" u="none" strike="noStrike" kern="0" cap="none" spc="0" normalizeH="0" baseline="0" noProof="0">
              <a:ln>
                <a:noFill/>
              </a:ln>
              <a:solidFill>
                <a:srgbClr val="575757"/>
              </a:solidFill>
              <a:effectLst/>
              <a:uLnTx/>
              <a:uFillTx/>
              <a:latin typeface="Arial" panose="020B0604020202020204" pitchFamily="34" charset="0"/>
              <a:cs typeface="Arial" panose="020B0604020202020204" pitchFamily="34" charset="0"/>
            </a:endParaRPr>
          </a:p>
        </p:txBody>
      </p:sp>
      <p:grpSp>
        <p:nvGrpSpPr>
          <p:cNvPr id="158" name="Group 79">
            <a:extLst>
              <a:ext uri="{FF2B5EF4-FFF2-40B4-BE49-F238E27FC236}">
                <a16:creationId xmlns:a16="http://schemas.microsoft.com/office/drawing/2014/main" id="{D8C16D38-BA6A-4B3B-80E0-D09D6CB5515F}"/>
              </a:ext>
            </a:extLst>
          </p:cNvPr>
          <p:cNvGrpSpPr/>
          <p:nvPr/>
        </p:nvGrpSpPr>
        <p:grpSpPr>
          <a:xfrm flipH="1">
            <a:off x="6609697" y="4021832"/>
            <a:ext cx="570389" cy="803171"/>
            <a:chOff x="6278239" y="2321242"/>
            <a:chExt cx="1569228" cy="2093610"/>
          </a:xfrm>
          <a:solidFill>
            <a:srgbClr val="A5A5A5"/>
          </a:solidFill>
        </p:grpSpPr>
        <p:sp>
          <p:nvSpPr>
            <p:cNvPr id="159" name="Freeform 27">
              <a:extLst>
                <a:ext uri="{FF2B5EF4-FFF2-40B4-BE49-F238E27FC236}">
                  <a16:creationId xmlns:a16="http://schemas.microsoft.com/office/drawing/2014/main" id="{D6CA560F-D3D7-4C0C-8D40-007ACA638370}"/>
                </a:ext>
              </a:extLst>
            </p:cNvPr>
            <p:cNvSpPr>
              <a:spLocks/>
            </p:cNvSpPr>
            <p:nvPr/>
          </p:nvSpPr>
          <p:spPr bwMode="gray">
            <a:xfrm flipV="1">
              <a:off x="6937494" y="2641188"/>
              <a:ext cx="625999" cy="1773664"/>
            </a:xfrm>
            <a:custGeom>
              <a:avLst/>
              <a:gdLst>
                <a:gd name="T0" fmla="*/ 268 w 444"/>
                <a:gd name="T1" fmla="*/ 1258 h 1258"/>
                <a:gd name="T2" fmla="*/ 313 w 444"/>
                <a:gd name="T3" fmla="*/ 1174 h 1258"/>
                <a:gd name="T4" fmla="*/ 351 w 444"/>
                <a:gd name="T5" fmla="*/ 1088 h 1258"/>
                <a:gd name="T6" fmla="*/ 382 w 444"/>
                <a:gd name="T7" fmla="*/ 1001 h 1258"/>
                <a:gd name="T8" fmla="*/ 407 w 444"/>
                <a:gd name="T9" fmla="*/ 911 h 1258"/>
                <a:gd name="T10" fmla="*/ 425 w 444"/>
                <a:gd name="T11" fmla="*/ 821 h 1258"/>
                <a:gd name="T12" fmla="*/ 437 w 444"/>
                <a:gd name="T13" fmla="*/ 728 h 1258"/>
                <a:gd name="T14" fmla="*/ 444 w 444"/>
                <a:gd name="T15" fmla="*/ 632 h 1258"/>
                <a:gd name="T16" fmla="*/ 442 w 444"/>
                <a:gd name="T17" fmla="*/ 538 h 1258"/>
                <a:gd name="T18" fmla="*/ 435 w 444"/>
                <a:gd name="T19" fmla="*/ 444 h 1258"/>
                <a:gd name="T20" fmla="*/ 420 w 444"/>
                <a:gd name="T21" fmla="*/ 352 h 1258"/>
                <a:gd name="T22" fmla="*/ 399 w 444"/>
                <a:gd name="T23" fmla="*/ 262 h 1258"/>
                <a:gd name="T24" fmla="*/ 372 w 444"/>
                <a:gd name="T25" fmla="*/ 173 h 1258"/>
                <a:gd name="T26" fmla="*/ 338 w 444"/>
                <a:gd name="T27" fmla="*/ 85 h 1258"/>
                <a:gd name="T28" fmla="*/ 297 w 444"/>
                <a:gd name="T29" fmla="*/ 0 h 1258"/>
                <a:gd name="T30" fmla="*/ 167 w 444"/>
                <a:gd name="T31" fmla="*/ 84 h 1258"/>
                <a:gd name="T32" fmla="*/ 29 w 444"/>
                <a:gd name="T33" fmla="*/ 154 h 1258"/>
                <a:gd name="T34" fmla="*/ 64 w 444"/>
                <a:gd name="T35" fmla="*/ 230 h 1258"/>
                <a:gd name="T36" fmla="*/ 92 w 444"/>
                <a:gd name="T37" fmla="*/ 307 h 1258"/>
                <a:gd name="T38" fmla="*/ 113 w 444"/>
                <a:gd name="T39" fmla="*/ 387 h 1258"/>
                <a:gd name="T40" fmla="*/ 126 w 444"/>
                <a:gd name="T41" fmla="*/ 467 h 1258"/>
                <a:gd name="T42" fmla="*/ 133 w 444"/>
                <a:gd name="T43" fmla="*/ 550 h 1258"/>
                <a:gd name="T44" fmla="*/ 135 w 444"/>
                <a:gd name="T45" fmla="*/ 632 h 1258"/>
                <a:gd name="T46" fmla="*/ 128 w 444"/>
                <a:gd name="T47" fmla="*/ 716 h 1258"/>
                <a:gd name="T48" fmla="*/ 116 w 444"/>
                <a:gd name="T49" fmla="*/ 797 h 1258"/>
                <a:gd name="T50" fmla="*/ 97 w 444"/>
                <a:gd name="T51" fmla="*/ 877 h 1258"/>
                <a:gd name="T52" fmla="*/ 72 w 444"/>
                <a:gd name="T53" fmla="*/ 954 h 1258"/>
                <a:gd name="T54" fmla="*/ 39 w 444"/>
                <a:gd name="T55" fmla="*/ 1030 h 1258"/>
                <a:gd name="T56" fmla="*/ 0 w 444"/>
                <a:gd name="T57" fmla="*/ 1103 h 1258"/>
                <a:gd name="T58" fmla="*/ 1 w 444"/>
                <a:gd name="T59" fmla="*/ 1103 h 1258"/>
                <a:gd name="T60" fmla="*/ 131 w 444"/>
                <a:gd name="T61" fmla="*/ 1187 h 1258"/>
                <a:gd name="T62" fmla="*/ 267 w 444"/>
                <a:gd name="T63" fmla="*/ 1258 h 1258"/>
                <a:gd name="T64" fmla="*/ 268 w 444"/>
                <a:gd name="T65" fmla="*/ 1258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4" h="1258">
                  <a:moveTo>
                    <a:pt x="268" y="1258"/>
                  </a:moveTo>
                  <a:lnTo>
                    <a:pt x="313" y="1174"/>
                  </a:lnTo>
                  <a:lnTo>
                    <a:pt x="351" y="1088"/>
                  </a:lnTo>
                  <a:lnTo>
                    <a:pt x="382" y="1001"/>
                  </a:lnTo>
                  <a:lnTo>
                    <a:pt x="407" y="911"/>
                  </a:lnTo>
                  <a:lnTo>
                    <a:pt x="425" y="821"/>
                  </a:lnTo>
                  <a:lnTo>
                    <a:pt x="437" y="728"/>
                  </a:lnTo>
                  <a:lnTo>
                    <a:pt x="444" y="632"/>
                  </a:lnTo>
                  <a:lnTo>
                    <a:pt x="442" y="538"/>
                  </a:lnTo>
                  <a:lnTo>
                    <a:pt x="435" y="444"/>
                  </a:lnTo>
                  <a:lnTo>
                    <a:pt x="420" y="352"/>
                  </a:lnTo>
                  <a:lnTo>
                    <a:pt x="399" y="262"/>
                  </a:lnTo>
                  <a:lnTo>
                    <a:pt x="372" y="173"/>
                  </a:lnTo>
                  <a:lnTo>
                    <a:pt x="338" y="85"/>
                  </a:lnTo>
                  <a:lnTo>
                    <a:pt x="297" y="0"/>
                  </a:lnTo>
                  <a:lnTo>
                    <a:pt x="167" y="84"/>
                  </a:lnTo>
                  <a:lnTo>
                    <a:pt x="29" y="154"/>
                  </a:lnTo>
                  <a:lnTo>
                    <a:pt x="64" y="230"/>
                  </a:lnTo>
                  <a:lnTo>
                    <a:pt x="92" y="307"/>
                  </a:lnTo>
                  <a:lnTo>
                    <a:pt x="113" y="387"/>
                  </a:lnTo>
                  <a:lnTo>
                    <a:pt x="126" y="467"/>
                  </a:lnTo>
                  <a:lnTo>
                    <a:pt x="133" y="550"/>
                  </a:lnTo>
                  <a:lnTo>
                    <a:pt x="135" y="632"/>
                  </a:lnTo>
                  <a:lnTo>
                    <a:pt x="128" y="716"/>
                  </a:lnTo>
                  <a:lnTo>
                    <a:pt x="116" y="797"/>
                  </a:lnTo>
                  <a:lnTo>
                    <a:pt x="97" y="877"/>
                  </a:lnTo>
                  <a:lnTo>
                    <a:pt x="72" y="954"/>
                  </a:lnTo>
                  <a:lnTo>
                    <a:pt x="39" y="1030"/>
                  </a:lnTo>
                  <a:lnTo>
                    <a:pt x="0" y="1103"/>
                  </a:lnTo>
                  <a:lnTo>
                    <a:pt x="1" y="1103"/>
                  </a:lnTo>
                  <a:lnTo>
                    <a:pt x="131" y="1187"/>
                  </a:lnTo>
                  <a:lnTo>
                    <a:pt x="267" y="1258"/>
                  </a:lnTo>
                  <a:lnTo>
                    <a:pt x="268" y="1258"/>
                  </a:lnTo>
                  <a:close/>
                </a:path>
              </a:pathLst>
            </a:custGeom>
            <a:grp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500" b="0" i="0" u="none" strike="noStrike" kern="0" cap="none" spc="0" normalizeH="0" baseline="0" noProof="0">
                <a:ln>
                  <a:noFill/>
                </a:ln>
                <a:solidFill>
                  <a:srgbClr val="575757"/>
                </a:solidFill>
                <a:effectLst/>
                <a:uLnTx/>
                <a:uFillTx/>
                <a:latin typeface="Arial" panose="020B0604020202020204" pitchFamily="34" charset="0"/>
                <a:cs typeface="Arial" panose="020B0604020202020204" pitchFamily="34" charset="0"/>
              </a:endParaRPr>
            </a:p>
          </p:txBody>
        </p:sp>
        <p:sp>
          <p:nvSpPr>
            <p:cNvPr id="160" name="Freeform 28">
              <a:extLst>
                <a:ext uri="{FF2B5EF4-FFF2-40B4-BE49-F238E27FC236}">
                  <a16:creationId xmlns:a16="http://schemas.microsoft.com/office/drawing/2014/main" id="{518859C2-52CF-4C5C-91AC-62B8F8CF0D98}"/>
                </a:ext>
              </a:extLst>
            </p:cNvPr>
            <p:cNvSpPr>
              <a:spLocks/>
            </p:cNvSpPr>
            <p:nvPr/>
          </p:nvSpPr>
          <p:spPr bwMode="gray">
            <a:xfrm rot="1909035" flipV="1">
              <a:off x="6278239" y="2321242"/>
              <a:ext cx="1569228" cy="1071530"/>
            </a:xfrm>
            <a:custGeom>
              <a:avLst/>
              <a:gdLst>
                <a:gd name="T0" fmla="*/ 8 w 1113"/>
                <a:gd name="T1" fmla="*/ 760 h 760"/>
                <a:gd name="T2" fmla="*/ 104 w 1113"/>
                <a:gd name="T3" fmla="*/ 756 h 760"/>
                <a:gd name="T4" fmla="*/ 197 w 1113"/>
                <a:gd name="T5" fmla="*/ 747 h 760"/>
                <a:gd name="T6" fmla="*/ 288 w 1113"/>
                <a:gd name="T7" fmla="*/ 730 h 760"/>
                <a:gd name="T8" fmla="*/ 377 w 1113"/>
                <a:gd name="T9" fmla="*/ 707 h 760"/>
                <a:gd name="T10" fmla="*/ 466 w 1113"/>
                <a:gd name="T11" fmla="*/ 677 h 760"/>
                <a:gd name="T12" fmla="*/ 553 w 1113"/>
                <a:gd name="T13" fmla="*/ 641 h 760"/>
                <a:gd name="T14" fmla="*/ 638 w 1113"/>
                <a:gd name="T15" fmla="*/ 599 h 760"/>
                <a:gd name="T16" fmla="*/ 719 w 1113"/>
                <a:gd name="T17" fmla="*/ 550 h 760"/>
                <a:gd name="T18" fmla="*/ 796 w 1113"/>
                <a:gd name="T19" fmla="*/ 497 h 760"/>
                <a:gd name="T20" fmla="*/ 868 w 1113"/>
                <a:gd name="T21" fmla="*/ 438 h 760"/>
                <a:gd name="T22" fmla="*/ 936 w 1113"/>
                <a:gd name="T23" fmla="*/ 375 h 760"/>
                <a:gd name="T24" fmla="*/ 1000 w 1113"/>
                <a:gd name="T25" fmla="*/ 307 h 760"/>
                <a:gd name="T26" fmla="*/ 1058 w 1113"/>
                <a:gd name="T27" fmla="*/ 233 h 760"/>
                <a:gd name="T28" fmla="*/ 1113 w 1113"/>
                <a:gd name="T29" fmla="*/ 155 h 760"/>
                <a:gd name="T30" fmla="*/ 974 w 1113"/>
                <a:gd name="T31" fmla="*/ 84 h 760"/>
                <a:gd name="T32" fmla="*/ 845 w 1113"/>
                <a:gd name="T33" fmla="*/ 0 h 760"/>
                <a:gd name="T34" fmla="*/ 796 w 1113"/>
                <a:gd name="T35" fmla="*/ 69 h 760"/>
                <a:gd name="T36" fmla="*/ 742 w 1113"/>
                <a:gd name="T37" fmla="*/ 131 h 760"/>
                <a:gd name="T38" fmla="*/ 685 w 1113"/>
                <a:gd name="T39" fmla="*/ 189 h 760"/>
                <a:gd name="T40" fmla="*/ 622 w 1113"/>
                <a:gd name="T41" fmla="*/ 241 h 760"/>
                <a:gd name="T42" fmla="*/ 555 w 1113"/>
                <a:gd name="T43" fmla="*/ 288 h 760"/>
                <a:gd name="T44" fmla="*/ 483 w 1113"/>
                <a:gd name="T45" fmla="*/ 332 h 760"/>
                <a:gd name="T46" fmla="*/ 409 w 1113"/>
                <a:gd name="T47" fmla="*/ 368 h 760"/>
                <a:gd name="T48" fmla="*/ 331 w 1113"/>
                <a:gd name="T49" fmla="*/ 397 h 760"/>
                <a:gd name="T50" fmla="*/ 253 w 1113"/>
                <a:gd name="T51" fmla="*/ 421 h 760"/>
                <a:gd name="T52" fmla="*/ 173 w 1113"/>
                <a:gd name="T53" fmla="*/ 438 h 760"/>
                <a:gd name="T54" fmla="*/ 92 w 1113"/>
                <a:gd name="T55" fmla="*/ 448 h 760"/>
                <a:gd name="T56" fmla="*/ 8 w 1113"/>
                <a:gd name="T57" fmla="*/ 451 h 760"/>
                <a:gd name="T58" fmla="*/ 0 w 1113"/>
                <a:gd name="T59" fmla="*/ 605 h 760"/>
                <a:gd name="T60" fmla="*/ 8 w 1113"/>
                <a:gd name="T61" fmla="*/ 760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3" h="760">
                  <a:moveTo>
                    <a:pt x="8" y="760"/>
                  </a:moveTo>
                  <a:lnTo>
                    <a:pt x="104" y="756"/>
                  </a:lnTo>
                  <a:lnTo>
                    <a:pt x="197" y="747"/>
                  </a:lnTo>
                  <a:lnTo>
                    <a:pt x="288" y="730"/>
                  </a:lnTo>
                  <a:lnTo>
                    <a:pt x="377" y="707"/>
                  </a:lnTo>
                  <a:lnTo>
                    <a:pt x="466" y="677"/>
                  </a:lnTo>
                  <a:lnTo>
                    <a:pt x="553" y="641"/>
                  </a:lnTo>
                  <a:lnTo>
                    <a:pt x="638" y="599"/>
                  </a:lnTo>
                  <a:lnTo>
                    <a:pt x="719" y="550"/>
                  </a:lnTo>
                  <a:lnTo>
                    <a:pt x="796" y="497"/>
                  </a:lnTo>
                  <a:lnTo>
                    <a:pt x="868" y="438"/>
                  </a:lnTo>
                  <a:lnTo>
                    <a:pt x="936" y="375"/>
                  </a:lnTo>
                  <a:lnTo>
                    <a:pt x="1000" y="307"/>
                  </a:lnTo>
                  <a:lnTo>
                    <a:pt x="1058" y="233"/>
                  </a:lnTo>
                  <a:lnTo>
                    <a:pt x="1113" y="155"/>
                  </a:lnTo>
                  <a:lnTo>
                    <a:pt x="974" y="84"/>
                  </a:lnTo>
                  <a:lnTo>
                    <a:pt x="845" y="0"/>
                  </a:lnTo>
                  <a:lnTo>
                    <a:pt x="796" y="69"/>
                  </a:lnTo>
                  <a:lnTo>
                    <a:pt x="742" y="131"/>
                  </a:lnTo>
                  <a:lnTo>
                    <a:pt x="685" y="189"/>
                  </a:lnTo>
                  <a:lnTo>
                    <a:pt x="622" y="241"/>
                  </a:lnTo>
                  <a:lnTo>
                    <a:pt x="555" y="288"/>
                  </a:lnTo>
                  <a:lnTo>
                    <a:pt x="483" y="332"/>
                  </a:lnTo>
                  <a:lnTo>
                    <a:pt x="409" y="368"/>
                  </a:lnTo>
                  <a:lnTo>
                    <a:pt x="331" y="397"/>
                  </a:lnTo>
                  <a:lnTo>
                    <a:pt x="253" y="421"/>
                  </a:lnTo>
                  <a:lnTo>
                    <a:pt x="173" y="438"/>
                  </a:lnTo>
                  <a:lnTo>
                    <a:pt x="92" y="448"/>
                  </a:lnTo>
                  <a:lnTo>
                    <a:pt x="8" y="451"/>
                  </a:lnTo>
                  <a:lnTo>
                    <a:pt x="0" y="605"/>
                  </a:lnTo>
                  <a:lnTo>
                    <a:pt x="8" y="760"/>
                  </a:lnTo>
                  <a:close/>
                </a:path>
              </a:pathLst>
            </a:custGeom>
            <a:grp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500" b="0" i="0" u="none" strike="noStrike" kern="0" cap="none" spc="0" normalizeH="0" baseline="0" noProof="0">
                <a:ln>
                  <a:noFill/>
                </a:ln>
                <a:solidFill>
                  <a:srgbClr val="575757"/>
                </a:solidFill>
                <a:effectLst/>
                <a:uLnTx/>
                <a:uFillTx/>
                <a:latin typeface="Arial" panose="020B0604020202020204" pitchFamily="34" charset="0"/>
                <a:cs typeface="Arial" panose="020B0604020202020204" pitchFamily="34" charset="0"/>
              </a:endParaRPr>
            </a:p>
          </p:txBody>
        </p:sp>
      </p:grpSp>
      <p:sp>
        <p:nvSpPr>
          <p:cNvPr id="161" name="Freeform 26">
            <a:extLst>
              <a:ext uri="{FF2B5EF4-FFF2-40B4-BE49-F238E27FC236}">
                <a16:creationId xmlns:a16="http://schemas.microsoft.com/office/drawing/2014/main" id="{9E3030A7-4777-40F1-A8AF-5341C244AE38}"/>
              </a:ext>
            </a:extLst>
          </p:cNvPr>
          <p:cNvSpPr>
            <a:spLocks/>
          </p:cNvSpPr>
          <p:nvPr/>
        </p:nvSpPr>
        <p:spPr bwMode="gray">
          <a:xfrm flipV="1">
            <a:off x="7358384" y="4658785"/>
            <a:ext cx="551426" cy="437573"/>
          </a:xfrm>
          <a:custGeom>
            <a:avLst/>
            <a:gdLst>
              <a:gd name="T0" fmla="*/ 1076 w 1076"/>
              <a:gd name="T1" fmla="*/ 654 h 809"/>
              <a:gd name="T2" fmla="*/ 1025 w 1076"/>
              <a:gd name="T3" fmla="*/ 574 h 809"/>
              <a:gd name="T4" fmla="*/ 970 w 1076"/>
              <a:gd name="T5" fmla="*/ 498 h 809"/>
              <a:gd name="T6" fmla="*/ 910 w 1076"/>
              <a:gd name="T7" fmla="*/ 426 h 809"/>
              <a:gd name="T8" fmla="*/ 846 w 1076"/>
              <a:gd name="T9" fmla="*/ 361 h 809"/>
              <a:gd name="T10" fmla="*/ 775 w 1076"/>
              <a:gd name="T11" fmla="*/ 299 h 809"/>
              <a:gd name="T12" fmla="*/ 701 w 1076"/>
              <a:gd name="T13" fmla="*/ 242 h 809"/>
              <a:gd name="T14" fmla="*/ 622 w 1076"/>
              <a:gd name="T15" fmla="*/ 189 h 809"/>
              <a:gd name="T16" fmla="*/ 540 w 1076"/>
              <a:gd name="T17" fmla="*/ 144 h 809"/>
              <a:gd name="T18" fmla="*/ 454 w 1076"/>
              <a:gd name="T19" fmla="*/ 103 h 809"/>
              <a:gd name="T20" fmla="*/ 367 w 1076"/>
              <a:gd name="T21" fmla="*/ 69 h 809"/>
              <a:gd name="T22" fmla="*/ 279 w 1076"/>
              <a:gd name="T23" fmla="*/ 43 h 809"/>
              <a:gd name="T24" fmla="*/ 187 w 1076"/>
              <a:gd name="T25" fmla="*/ 22 h 809"/>
              <a:gd name="T26" fmla="*/ 96 w 1076"/>
              <a:gd name="T27" fmla="*/ 7 h 809"/>
              <a:gd name="T28" fmla="*/ 0 w 1076"/>
              <a:gd name="T29" fmla="*/ 0 h 809"/>
              <a:gd name="T30" fmla="*/ 8 w 1076"/>
              <a:gd name="T31" fmla="*/ 155 h 809"/>
              <a:gd name="T32" fmla="*/ 0 w 1076"/>
              <a:gd name="T33" fmla="*/ 309 h 809"/>
              <a:gd name="T34" fmla="*/ 84 w 1076"/>
              <a:gd name="T35" fmla="*/ 318 h 809"/>
              <a:gd name="T36" fmla="*/ 164 w 1076"/>
              <a:gd name="T37" fmla="*/ 332 h 809"/>
              <a:gd name="T38" fmla="*/ 244 w 1076"/>
              <a:gd name="T39" fmla="*/ 353 h 809"/>
              <a:gd name="T40" fmla="*/ 320 w 1076"/>
              <a:gd name="T41" fmla="*/ 382 h 809"/>
              <a:gd name="T42" fmla="*/ 394 w 1076"/>
              <a:gd name="T43" fmla="*/ 416 h 809"/>
              <a:gd name="T44" fmla="*/ 468 w 1076"/>
              <a:gd name="T45" fmla="*/ 456 h 809"/>
              <a:gd name="T46" fmla="*/ 537 w 1076"/>
              <a:gd name="T47" fmla="*/ 504 h 809"/>
              <a:gd name="T48" fmla="*/ 601 w 1076"/>
              <a:gd name="T49" fmla="*/ 555 h 809"/>
              <a:gd name="T50" fmla="*/ 660 w 1076"/>
              <a:gd name="T51" fmla="*/ 611 h 809"/>
              <a:gd name="T52" fmla="*/ 715 w 1076"/>
              <a:gd name="T53" fmla="*/ 672 h 809"/>
              <a:gd name="T54" fmla="*/ 763 w 1076"/>
              <a:gd name="T55" fmla="*/ 738 h 809"/>
              <a:gd name="T56" fmla="*/ 808 w 1076"/>
              <a:gd name="T57" fmla="*/ 809 h 809"/>
              <a:gd name="T58" fmla="*/ 809 w 1076"/>
              <a:gd name="T59" fmla="*/ 809 h 809"/>
              <a:gd name="T60" fmla="*/ 945 w 1076"/>
              <a:gd name="T61" fmla="*/ 738 h 809"/>
              <a:gd name="T62" fmla="*/ 1075 w 1076"/>
              <a:gd name="T63" fmla="*/ 654 h 809"/>
              <a:gd name="T64" fmla="*/ 1076 w 1076"/>
              <a:gd name="T65" fmla="*/ 654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6" h="809">
                <a:moveTo>
                  <a:pt x="1076" y="654"/>
                </a:moveTo>
                <a:lnTo>
                  <a:pt x="1025" y="574"/>
                </a:lnTo>
                <a:lnTo>
                  <a:pt x="970" y="498"/>
                </a:lnTo>
                <a:lnTo>
                  <a:pt x="910" y="426"/>
                </a:lnTo>
                <a:lnTo>
                  <a:pt x="846" y="361"/>
                </a:lnTo>
                <a:lnTo>
                  <a:pt x="775" y="299"/>
                </a:lnTo>
                <a:lnTo>
                  <a:pt x="701" y="242"/>
                </a:lnTo>
                <a:lnTo>
                  <a:pt x="622" y="189"/>
                </a:lnTo>
                <a:lnTo>
                  <a:pt x="540" y="144"/>
                </a:lnTo>
                <a:lnTo>
                  <a:pt x="454" y="103"/>
                </a:lnTo>
                <a:lnTo>
                  <a:pt x="367" y="69"/>
                </a:lnTo>
                <a:lnTo>
                  <a:pt x="279" y="43"/>
                </a:lnTo>
                <a:lnTo>
                  <a:pt x="187" y="22"/>
                </a:lnTo>
                <a:lnTo>
                  <a:pt x="96" y="7"/>
                </a:lnTo>
                <a:lnTo>
                  <a:pt x="0" y="0"/>
                </a:lnTo>
                <a:lnTo>
                  <a:pt x="8" y="155"/>
                </a:lnTo>
                <a:lnTo>
                  <a:pt x="0" y="309"/>
                </a:lnTo>
                <a:lnTo>
                  <a:pt x="84" y="318"/>
                </a:lnTo>
                <a:lnTo>
                  <a:pt x="164" y="332"/>
                </a:lnTo>
                <a:lnTo>
                  <a:pt x="244" y="353"/>
                </a:lnTo>
                <a:lnTo>
                  <a:pt x="320" y="382"/>
                </a:lnTo>
                <a:lnTo>
                  <a:pt x="394" y="416"/>
                </a:lnTo>
                <a:lnTo>
                  <a:pt x="468" y="456"/>
                </a:lnTo>
                <a:lnTo>
                  <a:pt x="537" y="504"/>
                </a:lnTo>
                <a:lnTo>
                  <a:pt x="601" y="555"/>
                </a:lnTo>
                <a:lnTo>
                  <a:pt x="660" y="611"/>
                </a:lnTo>
                <a:lnTo>
                  <a:pt x="715" y="672"/>
                </a:lnTo>
                <a:lnTo>
                  <a:pt x="763" y="738"/>
                </a:lnTo>
                <a:lnTo>
                  <a:pt x="808" y="809"/>
                </a:lnTo>
                <a:lnTo>
                  <a:pt x="809" y="809"/>
                </a:lnTo>
                <a:lnTo>
                  <a:pt x="945" y="738"/>
                </a:lnTo>
                <a:lnTo>
                  <a:pt x="1075" y="654"/>
                </a:lnTo>
                <a:lnTo>
                  <a:pt x="1076" y="654"/>
                </a:lnTo>
                <a:close/>
              </a:path>
            </a:pathLst>
          </a:custGeom>
          <a:solidFill>
            <a:srgbClr val="A5A5A5"/>
          </a:solid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500" b="0" i="0" u="none" strike="noStrike" kern="0" cap="none" spc="0" normalizeH="0" baseline="0" noProof="0">
              <a:ln>
                <a:noFill/>
              </a:ln>
              <a:solidFill>
                <a:srgbClr val="575757"/>
              </a:solidFill>
              <a:effectLst/>
              <a:uLnTx/>
              <a:uFillTx/>
              <a:latin typeface="Arial" panose="020B0604020202020204" pitchFamily="34" charset="0"/>
              <a:cs typeface="Arial" panose="020B0604020202020204" pitchFamily="34" charset="0"/>
            </a:endParaRPr>
          </a:p>
        </p:txBody>
      </p:sp>
      <p:grpSp>
        <p:nvGrpSpPr>
          <p:cNvPr id="162" name="Group 86">
            <a:extLst>
              <a:ext uri="{FF2B5EF4-FFF2-40B4-BE49-F238E27FC236}">
                <a16:creationId xmlns:a16="http://schemas.microsoft.com/office/drawing/2014/main" id="{EDDE442E-9186-416A-90C2-AB0669FDE021}"/>
              </a:ext>
            </a:extLst>
          </p:cNvPr>
          <p:cNvGrpSpPr/>
          <p:nvPr/>
        </p:nvGrpSpPr>
        <p:grpSpPr>
          <a:xfrm>
            <a:off x="7519869" y="4021832"/>
            <a:ext cx="570389" cy="803171"/>
            <a:chOff x="6278239" y="2321242"/>
            <a:chExt cx="1569228" cy="2093610"/>
          </a:xfrm>
          <a:solidFill>
            <a:srgbClr val="A5A5A5"/>
          </a:solidFill>
        </p:grpSpPr>
        <p:sp>
          <p:nvSpPr>
            <p:cNvPr id="163" name="Freeform 27">
              <a:extLst>
                <a:ext uri="{FF2B5EF4-FFF2-40B4-BE49-F238E27FC236}">
                  <a16:creationId xmlns:a16="http://schemas.microsoft.com/office/drawing/2014/main" id="{3B02F989-16F8-4D02-B95D-3CBE788D5944}"/>
                </a:ext>
              </a:extLst>
            </p:cNvPr>
            <p:cNvSpPr>
              <a:spLocks/>
            </p:cNvSpPr>
            <p:nvPr/>
          </p:nvSpPr>
          <p:spPr bwMode="gray">
            <a:xfrm flipV="1">
              <a:off x="6937494" y="2641188"/>
              <a:ext cx="625999" cy="1773664"/>
            </a:xfrm>
            <a:custGeom>
              <a:avLst/>
              <a:gdLst>
                <a:gd name="T0" fmla="*/ 268 w 444"/>
                <a:gd name="T1" fmla="*/ 1258 h 1258"/>
                <a:gd name="T2" fmla="*/ 313 w 444"/>
                <a:gd name="T3" fmla="*/ 1174 h 1258"/>
                <a:gd name="T4" fmla="*/ 351 w 444"/>
                <a:gd name="T5" fmla="*/ 1088 h 1258"/>
                <a:gd name="T6" fmla="*/ 382 w 444"/>
                <a:gd name="T7" fmla="*/ 1001 h 1258"/>
                <a:gd name="T8" fmla="*/ 407 w 444"/>
                <a:gd name="T9" fmla="*/ 911 h 1258"/>
                <a:gd name="T10" fmla="*/ 425 w 444"/>
                <a:gd name="T11" fmla="*/ 821 h 1258"/>
                <a:gd name="T12" fmla="*/ 437 w 444"/>
                <a:gd name="T13" fmla="*/ 728 h 1258"/>
                <a:gd name="T14" fmla="*/ 444 w 444"/>
                <a:gd name="T15" fmla="*/ 632 h 1258"/>
                <a:gd name="T16" fmla="*/ 442 w 444"/>
                <a:gd name="T17" fmla="*/ 538 h 1258"/>
                <a:gd name="T18" fmla="*/ 435 w 444"/>
                <a:gd name="T19" fmla="*/ 444 h 1258"/>
                <a:gd name="T20" fmla="*/ 420 w 444"/>
                <a:gd name="T21" fmla="*/ 352 h 1258"/>
                <a:gd name="T22" fmla="*/ 399 w 444"/>
                <a:gd name="T23" fmla="*/ 262 h 1258"/>
                <a:gd name="T24" fmla="*/ 372 w 444"/>
                <a:gd name="T25" fmla="*/ 173 h 1258"/>
                <a:gd name="T26" fmla="*/ 338 w 444"/>
                <a:gd name="T27" fmla="*/ 85 h 1258"/>
                <a:gd name="T28" fmla="*/ 297 w 444"/>
                <a:gd name="T29" fmla="*/ 0 h 1258"/>
                <a:gd name="T30" fmla="*/ 167 w 444"/>
                <a:gd name="T31" fmla="*/ 84 h 1258"/>
                <a:gd name="T32" fmla="*/ 29 w 444"/>
                <a:gd name="T33" fmla="*/ 154 h 1258"/>
                <a:gd name="T34" fmla="*/ 64 w 444"/>
                <a:gd name="T35" fmla="*/ 230 h 1258"/>
                <a:gd name="T36" fmla="*/ 92 w 444"/>
                <a:gd name="T37" fmla="*/ 307 h 1258"/>
                <a:gd name="T38" fmla="*/ 113 w 444"/>
                <a:gd name="T39" fmla="*/ 387 h 1258"/>
                <a:gd name="T40" fmla="*/ 126 w 444"/>
                <a:gd name="T41" fmla="*/ 467 h 1258"/>
                <a:gd name="T42" fmla="*/ 133 w 444"/>
                <a:gd name="T43" fmla="*/ 550 h 1258"/>
                <a:gd name="T44" fmla="*/ 135 w 444"/>
                <a:gd name="T45" fmla="*/ 632 h 1258"/>
                <a:gd name="T46" fmla="*/ 128 w 444"/>
                <a:gd name="T47" fmla="*/ 716 h 1258"/>
                <a:gd name="T48" fmla="*/ 116 w 444"/>
                <a:gd name="T49" fmla="*/ 797 h 1258"/>
                <a:gd name="T50" fmla="*/ 97 w 444"/>
                <a:gd name="T51" fmla="*/ 877 h 1258"/>
                <a:gd name="T52" fmla="*/ 72 w 444"/>
                <a:gd name="T53" fmla="*/ 954 h 1258"/>
                <a:gd name="T54" fmla="*/ 39 w 444"/>
                <a:gd name="T55" fmla="*/ 1030 h 1258"/>
                <a:gd name="T56" fmla="*/ 0 w 444"/>
                <a:gd name="T57" fmla="*/ 1103 h 1258"/>
                <a:gd name="T58" fmla="*/ 1 w 444"/>
                <a:gd name="T59" fmla="*/ 1103 h 1258"/>
                <a:gd name="T60" fmla="*/ 131 w 444"/>
                <a:gd name="T61" fmla="*/ 1187 h 1258"/>
                <a:gd name="T62" fmla="*/ 267 w 444"/>
                <a:gd name="T63" fmla="*/ 1258 h 1258"/>
                <a:gd name="T64" fmla="*/ 268 w 444"/>
                <a:gd name="T65" fmla="*/ 1258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4" h="1258">
                  <a:moveTo>
                    <a:pt x="268" y="1258"/>
                  </a:moveTo>
                  <a:lnTo>
                    <a:pt x="313" y="1174"/>
                  </a:lnTo>
                  <a:lnTo>
                    <a:pt x="351" y="1088"/>
                  </a:lnTo>
                  <a:lnTo>
                    <a:pt x="382" y="1001"/>
                  </a:lnTo>
                  <a:lnTo>
                    <a:pt x="407" y="911"/>
                  </a:lnTo>
                  <a:lnTo>
                    <a:pt x="425" y="821"/>
                  </a:lnTo>
                  <a:lnTo>
                    <a:pt x="437" y="728"/>
                  </a:lnTo>
                  <a:lnTo>
                    <a:pt x="444" y="632"/>
                  </a:lnTo>
                  <a:lnTo>
                    <a:pt x="442" y="538"/>
                  </a:lnTo>
                  <a:lnTo>
                    <a:pt x="435" y="444"/>
                  </a:lnTo>
                  <a:lnTo>
                    <a:pt x="420" y="352"/>
                  </a:lnTo>
                  <a:lnTo>
                    <a:pt x="399" y="262"/>
                  </a:lnTo>
                  <a:lnTo>
                    <a:pt x="372" y="173"/>
                  </a:lnTo>
                  <a:lnTo>
                    <a:pt x="338" y="85"/>
                  </a:lnTo>
                  <a:lnTo>
                    <a:pt x="297" y="0"/>
                  </a:lnTo>
                  <a:lnTo>
                    <a:pt x="167" y="84"/>
                  </a:lnTo>
                  <a:lnTo>
                    <a:pt x="29" y="154"/>
                  </a:lnTo>
                  <a:lnTo>
                    <a:pt x="64" y="230"/>
                  </a:lnTo>
                  <a:lnTo>
                    <a:pt x="92" y="307"/>
                  </a:lnTo>
                  <a:lnTo>
                    <a:pt x="113" y="387"/>
                  </a:lnTo>
                  <a:lnTo>
                    <a:pt x="126" y="467"/>
                  </a:lnTo>
                  <a:lnTo>
                    <a:pt x="133" y="550"/>
                  </a:lnTo>
                  <a:lnTo>
                    <a:pt x="135" y="632"/>
                  </a:lnTo>
                  <a:lnTo>
                    <a:pt x="128" y="716"/>
                  </a:lnTo>
                  <a:lnTo>
                    <a:pt x="116" y="797"/>
                  </a:lnTo>
                  <a:lnTo>
                    <a:pt x="97" y="877"/>
                  </a:lnTo>
                  <a:lnTo>
                    <a:pt x="72" y="954"/>
                  </a:lnTo>
                  <a:lnTo>
                    <a:pt x="39" y="1030"/>
                  </a:lnTo>
                  <a:lnTo>
                    <a:pt x="0" y="1103"/>
                  </a:lnTo>
                  <a:lnTo>
                    <a:pt x="1" y="1103"/>
                  </a:lnTo>
                  <a:lnTo>
                    <a:pt x="131" y="1187"/>
                  </a:lnTo>
                  <a:lnTo>
                    <a:pt x="267" y="1258"/>
                  </a:lnTo>
                  <a:lnTo>
                    <a:pt x="268" y="1258"/>
                  </a:lnTo>
                  <a:close/>
                </a:path>
              </a:pathLst>
            </a:custGeom>
            <a:grp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500" b="0" i="0" u="none" strike="noStrike" kern="0" cap="none" spc="0" normalizeH="0" baseline="0" noProof="0">
                <a:ln>
                  <a:noFill/>
                </a:ln>
                <a:solidFill>
                  <a:srgbClr val="575757"/>
                </a:solidFill>
                <a:effectLst/>
                <a:uLnTx/>
                <a:uFillTx/>
                <a:latin typeface="Arial" panose="020B0604020202020204" pitchFamily="34" charset="0"/>
                <a:cs typeface="Arial" panose="020B0604020202020204" pitchFamily="34" charset="0"/>
              </a:endParaRPr>
            </a:p>
          </p:txBody>
        </p:sp>
        <p:sp>
          <p:nvSpPr>
            <p:cNvPr id="164" name="Freeform 28">
              <a:extLst>
                <a:ext uri="{FF2B5EF4-FFF2-40B4-BE49-F238E27FC236}">
                  <a16:creationId xmlns:a16="http://schemas.microsoft.com/office/drawing/2014/main" id="{DFAF4DC2-D263-4667-B354-FAF9309B5204}"/>
                </a:ext>
              </a:extLst>
            </p:cNvPr>
            <p:cNvSpPr>
              <a:spLocks/>
            </p:cNvSpPr>
            <p:nvPr/>
          </p:nvSpPr>
          <p:spPr bwMode="gray">
            <a:xfrm rot="1909035" flipV="1">
              <a:off x="6278239" y="2321242"/>
              <a:ext cx="1569228" cy="1071530"/>
            </a:xfrm>
            <a:custGeom>
              <a:avLst/>
              <a:gdLst>
                <a:gd name="T0" fmla="*/ 8 w 1113"/>
                <a:gd name="T1" fmla="*/ 760 h 760"/>
                <a:gd name="T2" fmla="*/ 104 w 1113"/>
                <a:gd name="T3" fmla="*/ 756 h 760"/>
                <a:gd name="T4" fmla="*/ 197 w 1113"/>
                <a:gd name="T5" fmla="*/ 747 h 760"/>
                <a:gd name="T6" fmla="*/ 288 w 1113"/>
                <a:gd name="T7" fmla="*/ 730 h 760"/>
                <a:gd name="T8" fmla="*/ 377 w 1113"/>
                <a:gd name="T9" fmla="*/ 707 h 760"/>
                <a:gd name="T10" fmla="*/ 466 w 1113"/>
                <a:gd name="T11" fmla="*/ 677 h 760"/>
                <a:gd name="T12" fmla="*/ 553 w 1113"/>
                <a:gd name="T13" fmla="*/ 641 h 760"/>
                <a:gd name="T14" fmla="*/ 638 w 1113"/>
                <a:gd name="T15" fmla="*/ 599 h 760"/>
                <a:gd name="T16" fmla="*/ 719 w 1113"/>
                <a:gd name="T17" fmla="*/ 550 h 760"/>
                <a:gd name="T18" fmla="*/ 796 w 1113"/>
                <a:gd name="T19" fmla="*/ 497 h 760"/>
                <a:gd name="T20" fmla="*/ 868 w 1113"/>
                <a:gd name="T21" fmla="*/ 438 h 760"/>
                <a:gd name="T22" fmla="*/ 936 w 1113"/>
                <a:gd name="T23" fmla="*/ 375 h 760"/>
                <a:gd name="T24" fmla="*/ 1000 w 1113"/>
                <a:gd name="T25" fmla="*/ 307 h 760"/>
                <a:gd name="T26" fmla="*/ 1058 w 1113"/>
                <a:gd name="T27" fmla="*/ 233 h 760"/>
                <a:gd name="T28" fmla="*/ 1113 w 1113"/>
                <a:gd name="T29" fmla="*/ 155 h 760"/>
                <a:gd name="T30" fmla="*/ 974 w 1113"/>
                <a:gd name="T31" fmla="*/ 84 h 760"/>
                <a:gd name="T32" fmla="*/ 845 w 1113"/>
                <a:gd name="T33" fmla="*/ 0 h 760"/>
                <a:gd name="T34" fmla="*/ 796 w 1113"/>
                <a:gd name="T35" fmla="*/ 69 h 760"/>
                <a:gd name="T36" fmla="*/ 742 w 1113"/>
                <a:gd name="T37" fmla="*/ 131 h 760"/>
                <a:gd name="T38" fmla="*/ 685 w 1113"/>
                <a:gd name="T39" fmla="*/ 189 h 760"/>
                <a:gd name="T40" fmla="*/ 622 w 1113"/>
                <a:gd name="T41" fmla="*/ 241 h 760"/>
                <a:gd name="T42" fmla="*/ 555 w 1113"/>
                <a:gd name="T43" fmla="*/ 288 h 760"/>
                <a:gd name="T44" fmla="*/ 483 w 1113"/>
                <a:gd name="T45" fmla="*/ 332 h 760"/>
                <a:gd name="T46" fmla="*/ 409 w 1113"/>
                <a:gd name="T47" fmla="*/ 368 h 760"/>
                <a:gd name="T48" fmla="*/ 331 w 1113"/>
                <a:gd name="T49" fmla="*/ 397 h 760"/>
                <a:gd name="T50" fmla="*/ 253 w 1113"/>
                <a:gd name="T51" fmla="*/ 421 h 760"/>
                <a:gd name="T52" fmla="*/ 173 w 1113"/>
                <a:gd name="T53" fmla="*/ 438 h 760"/>
                <a:gd name="T54" fmla="*/ 92 w 1113"/>
                <a:gd name="T55" fmla="*/ 448 h 760"/>
                <a:gd name="T56" fmla="*/ 8 w 1113"/>
                <a:gd name="T57" fmla="*/ 451 h 760"/>
                <a:gd name="T58" fmla="*/ 0 w 1113"/>
                <a:gd name="T59" fmla="*/ 605 h 760"/>
                <a:gd name="T60" fmla="*/ 8 w 1113"/>
                <a:gd name="T61" fmla="*/ 760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3" h="760">
                  <a:moveTo>
                    <a:pt x="8" y="760"/>
                  </a:moveTo>
                  <a:lnTo>
                    <a:pt x="104" y="756"/>
                  </a:lnTo>
                  <a:lnTo>
                    <a:pt x="197" y="747"/>
                  </a:lnTo>
                  <a:lnTo>
                    <a:pt x="288" y="730"/>
                  </a:lnTo>
                  <a:lnTo>
                    <a:pt x="377" y="707"/>
                  </a:lnTo>
                  <a:lnTo>
                    <a:pt x="466" y="677"/>
                  </a:lnTo>
                  <a:lnTo>
                    <a:pt x="553" y="641"/>
                  </a:lnTo>
                  <a:lnTo>
                    <a:pt x="638" y="599"/>
                  </a:lnTo>
                  <a:lnTo>
                    <a:pt x="719" y="550"/>
                  </a:lnTo>
                  <a:lnTo>
                    <a:pt x="796" y="497"/>
                  </a:lnTo>
                  <a:lnTo>
                    <a:pt x="868" y="438"/>
                  </a:lnTo>
                  <a:lnTo>
                    <a:pt x="936" y="375"/>
                  </a:lnTo>
                  <a:lnTo>
                    <a:pt x="1000" y="307"/>
                  </a:lnTo>
                  <a:lnTo>
                    <a:pt x="1058" y="233"/>
                  </a:lnTo>
                  <a:lnTo>
                    <a:pt x="1113" y="155"/>
                  </a:lnTo>
                  <a:lnTo>
                    <a:pt x="974" y="84"/>
                  </a:lnTo>
                  <a:lnTo>
                    <a:pt x="845" y="0"/>
                  </a:lnTo>
                  <a:lnTo>
                    <a:pt x="796" y="69"/>
                  </a:lnTo>
                  <a:lnTo>
                    <a:pt x="742" y="131"/>
                  </a:lnTo>
                  <a:lnTo>
                    <a:pt x="685" y="189"/>
                  </a:lnTo>
                  <a:lnTo>
                    <a:pt x="622" y="241"/>
                  </a:lnTo>
                  <a:lnTo>
                    <a:pt x="555" y="288"/>
                  </a:lnTo>
                  <a:lnTo>
                    <a:pt x="483" y="332"/>
                  </a:lnTo>
                  <a:lnTo>
                    <a:pt x="409" y="368"/>
                  </a:lnTo>
                  <a:lnTo>
                    <a:pt x="331" y="397"/>
                  </a:lnTo>
                  <a:lnTo>
                    <a:pt x="253" y="421"/>
                  </a:lnTo>
                  <a:lnTo>
                    <a:pt x="173" y="438"/>
                  </a:lnTo>
                  <a:lnTo>
                    <a:pt x="92" y="448"/>
                  </a:lnTo>
                  <a:lnTo>
                    <a:pt x="8" y="451"/>
                  </a:lnTo>
                  <a:lnTo>
                    <a:pt x="0" y="605"/>
                  </a:lnTo>
                  <a:lnTo>
                    <a:pt x="8" y="760"/>
                  </a:lnTo>
                  <a:close/>
                </a:path>
              </a:pathLst>
            </a:custGeom>
            <a:grp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500" b="0" i="0" u="none" strike="noStrike" kern="0" cap="none" spc="0" normalizeH="0" baseline="0" noProof="0">
                <a:ln>
                  <a:noFill/>
                </a:ln>
                <a:solidFill>
                  <a:srgbClr val="575757"/>
                </a:solidFill>
                <a:effectLst/>
                <a:uLnTx/>
                <a:uFillTx/>
                <a:latin typeface="Arial" panose="020B0604020202020204" pitchFamily="34" charset="0"/>
                <a:cs typeface="Arial" panose="020B0604020202020204" pitchFamily="34" charset="0"/>
              </a:endParaRPr>
            </a:p>
          </p:txBody>
        </p:sp>
      </p:grpSp>
      <p:sp>
        <p:nvSpPr>
          <p:cNvPr id="165" name="Freeform 29">
            <a:extLst>
              <a:ext uri="{FF2B5EF4-FFF2-40B4-BE49-F238E27FC236}">
                <a16:creationId xmlns:a16="http://schemas.microsoft.com/office/drawing/2014/main" id="{5EFA25BA-5F52-463E-A5E1-D904090A2D0D}"/>
              </a:ext>
            </a:extLst>
          </p:cNvPr>
          <p:cNvSpPr>
            <a:spLocks/>
          </p:cNvSpPr>
          <p:nvPr/>
        </p:nvSpPr>
        <p:spPr bwMode="gray">
          <a:xfrm rot="1909035" flipV="1">
            <a:off x="7039589" y="3748627"/>
            <a:ext cx="551426" cy="437573"/>
          </a:xfrm>
          <a:custGeom>
            <a:avLst/>
            <a:gdLst>
              <a:gd name="T0" fmla="*/ 0 w 1076"/>
              <a:gd name="T1" fmla="*/ 155 h 809"/>
              <a:gd name="T2" fmla="*/ 51 w 1076"/>
              <a:gd name="T3" fmla="*/ 235 h 809"/>
              <a:gd name="T4" fmla="*/ 106 w 1076"/>
              <a:gd name="T5" fmla="*/ 311 h 809"/>
              <a:gd name="T6" fmla="*/ 166 w 1076"/>
              <a:gd name="T7" fmla="*/ 383 h 809"/>
              <a:gd name="T8" fmla="*/ 230 w 1076"/>
              <a:gd name="T9" fmla="*/ 448 h 809"/>
              <a:gd name="T10" fmla="*/ 301 w 1076"/>
              <a:gd name="T11" fmla="*/ 510 h 809"/>
              <a:gd name="T12" fmla="*/ 375 w 1076"/>
              <a:gd name="T13" fmla="*/ 567 h 809"/>
              <a:gd name="T14" fmla="*/ 454 w 1076"/>
              <a:gd name="T15" fmla="*/ 620 h 809"/>
              <a:gd name="T16" fmla="*/ 536 w 1076"/>
              <a:gd name="T17" fmla="*/ 665 h 809"/>
              <a:gd name="T18" fmla="*/ 622 w 1076"/>
              <a:gd name="T19" fmla="*/ 706 h 809"/>
              <a:gd name="T20" fmla="*/ 709 w 1076"/>
              <a:gd name="T21" fmla="*/ 740 h 809"/>
              <a:gd name="T22" fmla="*/ 797 w 1076"/>
              <a:gd name="T23" fmla="*/ 766 h 809"/>
              <a:gd name="T24" fmla="*/ 889 w 1076"/>
              <a:gd name="T25" fmla="*/ 787 h 809"/>
              <a:gd name="T26" fmla="*/ 980 w 1076"/>
              <a:gd name="T27" fmla="*/ 802 h 809"/>
              <a:gd name="T28" fmla="*/ 1076 w 1076"/>
              <a:gd name="T29" fmla="*/ 809 h 809"/>
              <a:gd name="T30" fmla="*/ 1068 w 1076"/>
              <a:gd name="T31" fmla="*/ 654 h 809"/>
              <a:gd name="T32" fmla="*/ 1076 w 1076"/>
              <a:gd name="T33" fmla="*/ 500 h 809"/>
              <a:gd name="T34" fmla="*/ 992 w 1076"/>
              <a:gd name="T35" fmla="*/ 491 h 809"/>
              <a:gd name="T36" fmla="*/ 912 w 1076"/>
              <a:gd name="T37" fmla="*/ 477 h 809"/>
              <a:gd name="T38" fmla="*/ 832 w 1076"/>
              <a:gd name="T39" fmla="*/ 456 h 809"/>
              <a:gd name="T40" fmla="*/ 756 w 1076"/>
              <a:gd name="T41" fmla="*/ 427 h 809"/>
              <a:gd name="T42" fmla="*/ 682 w 1076"/>
              <a:gd name="T43" fmla="*/ 393 h 809"/>
              <a:gd name="T44" fmla="*/ 608 w 1076"/>
              <a:gd name="T45" fmla="*/ 353 h 809"/>
              <a:gd name="T46" fmla="*/ 539 w 1076"/>
              <a:gd name="T47" fmla="*/ 305 h 809"/>
              <a:gd name="T48" fmla="*/ 475 w 1076"/>
              <a:gd name="T49" fmla="*/ 254 h 809"/>
              <a:gd name="T50" fmla="*/ 416 w 1076"/>
              <a:gd name="T51" fmla="*/ 198 h 809"/>
              <a:gd name="T52" fmla="*/ 361 w 1076"/>
              <a:gd name="T53" fmla="*/ 137 h 809"/>
              <a:gd name="T54" fmla="*/ 313 w 1076"/>
              <a:gd name="T55" fmla="*/ 71 h 809"/>
              <a:gd name="T56" fmla="*/ 268 w 1076"/>
              <a:gd name="T57" fmla="*/ 0 h 809"/>
              <a:gd name="T58" fmla="*/ 267 w 1076"/>
              <a:gd name="T59" fmla="*/ 0 h 809"/>
              <a:gd name="T60" fmla="*/ 131 w 1076"/>
              <a:gd name="T61" fmla="*/ 71 h 809"/>
              <a:gd name="T62" fmla="*/ 1 w 1076"/>
              <a:gd name="T63" fmla="*/ 155 h 809"/>
              <a:gd name="T64" fmla="*/ 0 w 1076"/>
              <a:gd name="T65" fmla="*/ 155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6" h="809">
                <a:moveTo>
                  <a:pt x="0" y="155"/>
                </a:moveTo>
                <a:lnTo>
                  <a:pt x="51" y="235"/>
                </a:lnTo>
                <a:lnTo>
                  <a:pt x="106" y="311"/>
                </a:lnTo>
                <a:lnTo>
                  <a:pt x="166" y="383"/>
                </a:lnTo>
                <a:lnTo>
                  <a:pt x="230" y="448"/>
                </a:lnTo>
                <a:lnTo>
                  <a:pt x="301" y="510"/>
                </a:lnTo>
                <a:lnTo>
                  <a:pt x="375" y="567"/>
                </a:lnTo>
                <a:lnTo>
                  <a:pt x="454" y="620"/>
                </a:lnTo>
                <a:lnTo>
                  <a:pt x="536" y="665"/>
                </a:lnTo>
                <a:lnTo>
                  <a:pt x="622" y="706"/>
                </a:lnTo>
                <a:lnTo>
                  <a:pt x="709" y="740"/>
                </a:lnTo>
                <a:lnTo>
                  <a:pt x="797" y="766"/>
                </a:lnTo>
                <a:lnTo>
                  <a:pt x="889" y="787"/>
                </a:lnTo>
                <a:lnTo>
                  <a:pt x="980" y="802"/>
                </a:lnTo>
                <a:lnTo>
                  <a:pt x="1076" y="809"/>
                </a:lnTo>
                <a:lnTo>
                  <a:pt x="1068" y="654"/>
                </a:lnTo>
                <a:lnTo>
                  <a:pt x="1076" y="500"/>
                </a:lnTo>
                <a:lnTo>
                  <a:pt x="992" y="491"/>
                </a:lnTo>
                <a:lnTo>
                  <a:pt x="912" y="477"/>
                </a:lnTo>
                <a:lnTo>
                  <a:pt x="832" y="456"/>
                </a:lnTo>
                <a:lnTo>
                  <a:pt x="756" y="427"/>
                </a:lnTo>
                <a:lnTo>
                  <a:pt x="682" y="393"/>
                </a:lnTo>
                <a:lnTo>
                  <a:pt x="608" y="353"/>
                </a:lnTo>
                <a:lnTo>
                  <a:pt x="539" y="305"/>
                </a:lnTo>
                <a:lnTo>
                  <a:pt x="475" y="254"/>
                </a:lnTo>
                <a:lnTo>
                  <a:pt x="416" y="198"/>
                </a:lnTo>
                <a:lnTo>
                  <a:pt x="361" y="137"/>
                </a:lnTo>
                <a:lnTo>
                  <a:pt x="313" y="71"/>
                </a:lnTo>
                <a:lnTo>
                  <a:pt x="268" y="0"/>
                </a:lnTo>
                <a:lnTo>
                  <a:pt x="267" y="0"/>
                </a:lnTo>
                <a:lnTo>
                  <a:pt x="131" y="71"/>
                </a:lnTo>
                <a:lnTo>
                  <a:pt x="1" y="155"/>
                </a:lnTo>
                <a:lnTo>
                  <a:pt x="0" y="155"/>
                </a:lnTo>
                <a:close/>
              </a:path>
            </a:pathLst>
          </a:custGeom>
          <a:solidFill>
            <a:srgbClr val="A5A5A5"/>
          </a:solid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500" b="0" i="0" u="none" strike="noStrike" kern="0" cap="none" spc="0" normalizeH="0" baseline="0" noProof="0">
              <a:ln>
                <a:noFill/>
              </a:ln>
              <a:solidFill>
                <a:srgbClr val="575757"/>
              </a:solidFill>
              <a:effectLst/>
              <a:uLnTx/>
              <a:uFillTx/>
              <a:latin typeface="Arial" panose="020B0604020202020204" pitchFamily="34" charset="0"/>
              <a:cs typeface="Arial" panose="020B0604020202020204" pitchFamily="34" charset="0"/>
            </a:endParaRPr>
          </a:p>
        </p:txBody>
      </p:sp>
      <p:grpSp>
        <p:nvGrpSpPr>
          <p:cNvPr id="166" name="bcgIcons_Simplicity">
            <a:extLst>
              <a:ext uri="{FF2B5EF4-FFF2-40B4-BE49-F238E27FC236}">
                <a16:creationId xmlns:a16="http://schemas.microsoft.com/office/drawing/2014/main" id="{EFAE16F3-5B91-4796-940E-7EB531FD1A8D}"/>
              </a:ext>
            </a:extLst>
          </p:cNvPr>
          <p:cNvGrpSpPr>
            <a:grpSpLocks noChangeAspect="1"/>
          </p:cNvGrpSpPr>
          <p:nvPr/>
        </p:nvGrpSpPr>
        <p:grpSpPr bwMode="auto">
          <a:xfrm>
            <a:off x="6042698" y="4764984"/>
            <a:ext cx="466655" cy="386080"/>
            <a:chOff x="932" y="0"/>
            <a:chExt cx="5066" cy="4320"/>
          </a:xfrm>
        </p:grpSpPr>
        <p:sp>
          <p:nvSpPr>
            <p:cNvPr id="167" name="AutoShape 23">
              <a:extLst>
                <a:ext uri="{FF2B5EF4-FFF2-40B4-BE49-F238E27FC236}">
                  <a16:creationId xmlns:a16="http://schemas.microsoft.com/office/drawing/2014/main" id="{88A7436E-1983-444D-B817-10E6E179D892}"/>
                </a:ext>
              </a:extLst>
            </p:cNvPr>
            <p:cNvSpPr>
              <a:spLocks noChangeAspect="1" noChangeArrowheads="1" noTextEdit="1"/>
            </p:cNvSpPr>
            <p:nvPr/>
          </p:nvSpPr>
          <p:spPr bwMode="auto">
            <a:xfrm>
              <a:off x="1682" y="0"/>
              <a:ext cx="431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68" name="Freeform 25">
              <a:extLst>
                <a:ext uri="{FF2B5EF4-FFF2-40B4-BE49-F238E27FC236}">
                  <a16:creationId xmlns:a16="http://schemas.microsoft.com/office/drawing/2014/main" id="{61328FA6-F18F-4D45-A4AD-5B237D2DC248}"/>
                </a:ext>
              </a:extLst>
            </p:cNvPr>
            <p:cNvSpPr>
              <a:spLocks noEditPoints="1"/>
            </p:cNvSpPr>
            <p:nvPr/>
          </p:nvSpPr>
          <p:spPr bwMode="auto">
            <a:xfrm>
              <a:off x="1151" y="351"/>
              <a:ext cx="3178" cy="3615"/>
            </a:xfrm>
            <a:custGeom>
              <a:avLst/>
              <a:gdLst>
                <a:gd name="T0" fmla="*/ 1693 w 1696"/>
                <a:gd name="T1" fmla="*/ 1152 h 1928"/>
                <a:gd name="T2" fmla="*/ 1394 w 1696"/>
                <a:gd name="T3" fmla="*/ 1637 h 1928"/>
                <a:gd name="T4" fmla="*/ 865 w 1696"/>
                <a:gd name="T5" fmla="*/ 1831 h 1928"/>
                <a:gd name="T6" fmla="*/ 924 w 1696"/>
                <a:gd name="T7" fmla="*/ 1891 h 1928"/>
                <a:gd name="T8" fmla="*/ 923 w 1696"/>
                <a:gd name="T9" fmla="*/ 1922 h 1928"/>
                <a:gd name="T10" fmla="*/ 908 w 1696"/>
                <a:gd name="T11" fmla="*/ 1928 h 1928"/>
                <a:gd name="T12" fmla="*/ 892 w 1696"/>
                <a:gd name="T13" fmla="*/ 1922 h 1928"/>
                <a:gd name="T14" fmla="*/ 796 w 1696"/>
                <a:gd name="T15" fmla="*/ 1823 h 1928"/>
                <a:gd name="T16" fmla="*/ 796 w 1696"/>
                <a:gd name="T17" fmla="*/ 1791 h 1928"/>
                <a:gd name="T18" fmla="*/ 895 w 1696"/>
                <a:gd name="T19" fmla="*/ 1695 h 1928"/>
                <a:gd name="T20" fmla="*/ 926 w 1696"/>
                <a:gd name="T21" fmla="*/ 1695 h 1928"/>
                <a:gd name="T22" fmla="*/ 926 w 1696"/>
                <a:gd name="T23" fmla="*/ 1726 h 1928"/>
                <a:gd name="T24" fmla="*/ 864 w 1696"/>
                <a:gd name="T25" fmla="*/ 1787 h 1928"/>
                <a:gd name="T26" fmla="*/ 1650 w 1696"/>
                <a:gd name="T27" fmla="*/ 1143 h 1928"/>
                <a:gd name="T28" fmla="*/ 1677 w 1696"/>
                <a:gd name="T29" fmla="*/ 1126 h 1928"/>
                <a:gd name="T30" fmla="*/ 1693 w 1696"/>
                <a:gd name="T31" fmla="*/ 1152 h 1928"/>
                <a:gd name="T32" fmla="*/ 900 w 1696"/>
                <a:gd name="T33" fmla="*/ 107 h 1928"/>
                <a:gd name="T34" fmla="*/ 804 w 1696"/>
                <a:gd name="T35" fmla="*/ 8 h 1928"/>
                <a:gd name="T36" fmla="*/ 773 w 1696"/>
                <a:gd name="T37" fmla="*/ 8 h 1928"/>
                <a:gd name="T38" fmla="*/ 772 w 1696"/>
                <a:gd name="T39" fmla="*/ 39 h 1928"/>
                <a:gd name="T40" fmla="*/ 831 w 1696"/>
                <a:gd name="T41" fmla="*/ 99 h 1928"/>
                <a:gd name="T42" fmla="*/ 302 w 1696"/>
                <a:gd name="T43" fmla="*/ 293 h 1928"/>
                <a:gd name="T44" fmla="*/ 3 w 1696"/>
                <a:gd name="T45" fmla="*/ 778 h 1928"/>
                <a:gd name="T46" fmla="*/ 19 w 1696"/>
                <a:gd name="T47" fmla="*/ 804 h 1928"/>
                <a:gd name="T48" fmla="*/ 24 w 1696"/>
                <a:gd name="T49" fmla="*/ 804 h 1928"/>
                <a:gd name="T50" fmla="*/ 46 w 1696"/>
                <a:gd name="T51" fmla="*/ 787 h 1928"/>
                <a:gd name="T52" fmla="*/ 832 w 1696"/>
                <a:gd name="T53" fmla="*/ 143 h 1928"/>
                <a:gd name="T54" fmla="*/ 770 w 1696"/>
                <a:gd name="T55" fmla="*/ 204 h 1928"/>
                <a:gd name="T56" fmla="*/ 770 w 1696"/>
                <a:gd name="T57" fmla="*/ 235 h 1928"/>
                <a:gd name="T58" fmla="*/ 786 w 1696"/>
                <a:gd name="T59" fmla="*/ 241 h 1928"/>
                <a:gd name="T60" fmla="*/ 801 w 1696"/>
                <a:gd name="T61" fmla="*/ 235 h 1928"/>
                <a:gd name="T62" fmla="*/ 900 w 1696"/>
                <a:gd name="T63" fmla="*/ 139 h 1928"/>
                <a:gd name="T64" fmla="*/ 900 w 1696"/>
                <a:gd name="T65" fmla="*/ 107 h 1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96" h="1928">
                  <a:moveTo>
                    <a:pt x="1693" y="1152"/>
                  </a:moveTo>
                  <a:cubicBezTo>
                    <a:pt x="1652" y="1342"/>
                    <a:pt x="1545" y="1514"/>
                    <a:pt x="1394" y="1637"/>
                  </a:cubicBezTo>
                  <a:cubicBezTo>
                    <a:pt x="1245" y="1759"/>
                    <a:pt x="1057" y="1827"/>
                    <a:pt x="865" y="1831"/>
                  </a:cubicBezTo>
                  <a:cubicBezTo>
                    <a:pt x="924" y="1891"/>
                    <a:pt x="924" y="1891"/>
                    <a:pt x="924" y="1891"/>
                  </a:cubicBezTo>
                  <a:cubicBezTo>
                    <a:pt x="932" y="1900"/>
                    <a:pt x="932" y="1914"/>
                    <a:pt x="923" y="1922"/>
                  </a:cubicBezTo>
                  <a:cubicBezTo>
                    <a:pt x="919" y="1926"/>
                    <a:pt x="913" y="1928"/>
                    <a:pt x="908" y="1928"/>
                  </a:cubicBezTo>
                  <a:cubicBezTo>
                    <a:pt x="902" y="1928"/>
                    <a:pt x="896" y="1926"/>
                    <a:pt x="892" y="1922"/>
                  </a:cubicBezTo>
                  <a:cubicBezTo>
                    <a:pt x="796" y="1823"/>
                    <a:pt x="796" y="1823"/>
                    <a:pt x="796" y="1823"/>
                  </a:cubicBezTo>
                  <a:cubicBezTo>
                    <a:pt x="787" y="1814"/>
                    <a:pt x="787" y="1800"/>
                    <a:pt x="796" y="1791"/>
                  </a:cubicBezTo>
                  <a:cubicBezTo>
                    <a:pt x="895" y="1695"/>
                    <a:pt x="895" y="1695"/>
                    <a:pt x="895" y="1695"/>
                  </a:cubicBezTo>
                  <a:cubicBezTo>
                    <a:pt x="904" y="1686"/>
                    <a:pt x="918" y="1687"/>
                    <a:pt x="926" y="1695"/>
                  </a:cubicBezTo>
                  <a:cubicBezTo>
                    <a:pt x="935" y="1704"/>
                    <a:pt x="934" y="1718"/>
                    <a:pt x="926" y="1726"/>
                  </a:cubicBezTo>
                  <a:cubicBezTo>
                    <a:pt x="864" y="1787"/>
                    <a:pt x="864" y="1787"/>
                    <a:pt x="864" y="1787"/>
                  </a:cubicBezTo>
                  <a:cubicBezTo>
                    <a:pt x="1240" y="1779"/>
                    <a:pt x="1569" y="1511"/>
                    <a:pt x="1650" y="1143"/>
                  </a:cubicBezTo>
                  <a:cubicBezTo>
                    <a:pt x="1653" y="1131"/>
                    <a:pt x="1665" y="1124"/>
                    <a:pt x="1677" y="1126"/>
                  </a:cubicBezTo>
                  <a:cubicBezTo>
                    <a:pt x="1689" y="1129"/>
                    <a:pt x="1696" y="1141"/>
                    <a:pt x="1693" y="1152"/>
                  </a:cubicBezTo>
                  <a:close/>
                  <a:moveTo>
                    <a:pt x="900" y="107"/>
                  </a:moveTo>
                  <a:cubicBezTo>
                    <a:pt x="804" y="8"/>
                    <a:pt x="804" y="8"/>
                    <a:pt x="804" y="8"/>
                  </a:cubicBezTo>
                  <a:cubicBezTo>
                    <a:pt x="795" y="0"/>
                    <a:pt x="782" y="0"/>
                    <a:pt x="773" y="8"/>
                  </a:cubicBezTo>
                  <a:cubicBezTo>
                    <a:pt x="764" y="17"/>
                    <a:pt x="764" y="30"/>
                    <a:pt x="772" y="39"/>
                  </a:cubicBezTo>
                  <a:cubicBezTo>
                    <a:pt x="831" y="99"/>
                    <a:pt x="831" y="99"/>
                    <a:pt x="831" y="99"/>
                  </a:cubicBezTo>
                  <a:cubicBezTo>
                    <a:pt x="639" y="103"/>
                    <a:pt x="451" y="172"/>
                    <a:pt x="302" y="293"/>
                  </a:cubicBezTo>
                  <a:cubicBezTo>
                    <a:pt x="151" y="416"/>
                    <a:pt x="44" y="588"/>
                    <a:pt x="3" y="778"/>
                  </a:cubicBezTo>
                  <a:cubicBezTo>
                    <a:pt x="0" y="789"/>
                    <a:pt x="7" y="801"/>
                    <a:pt x="19" y="804"/>
                  </a:cubicBezTo>
                  <a:cubicBezTo>
                    <a:pt x="21" y="804"/>
                    <a:pt x="23" y="804"/>
                    <a:pt x="24" y="804"/>
                  </a:cubicBezTo>
                  <a:cubicBezTo>
                    <a:pt x="34" y="804"/>
                    <a:pt x="43" y="797"/>
                    <a:pt x="46" y="787"/>
                  </a:cubicBezTo>
                  <a:cubicBezTo>
                    <a:pt x="127" y="419"/>
                    <a:pt x="456" y="151"/>
                    <a:pt x="832" y="143"/>
                  </a:cubicBezTo>
                  <a:cubicBezTo>
                    <a:pt x="770" y="204"/>
                    <a:pt x="770" y="204"/>
                    <a:pt x="770" y="204"/>
                  </a:cubicBezTo>
                  <a:cubicBezTo>
                    <a:pt x="762" y="212"/>
                    <a:pt x="761" y="226"/>
                    <a:pt x="770" y="235"/>
                  </a:cubicBezTo>
                  <a:cubicBezTo>
                    <a:pt x="774" y="239"/>
                    <a:pt x="780" y="241"/>
                    <a:pt x="786" y="241"/>
                  </a:cubicBezTo>
                  <a:cubicBezTo>
                    <a:pt x="791" y="241"/>
                    <a:pt x="797" y="239"/>
                    <a:pt x="801" y="235"/>
                  </a:cubicBezTo>
                  <a:cubicBezTo>
                    <a:pt x="900" y="139"/>
                    <a:pt x="900" y="139"/>
                    <a:pt x="900" y="139"/>
                  </a:cubicBezTo>
                  <a:cubicBezTo>
                    <a:pt x="909" y="130"/>
                    <a:pt x="909" y="116"/>
                    <a:pt x="900" y="107"/>
                  </a:cubicBezTo>
                  <a:close/>
                </a:path>
              </a:pathLst>
            </a:custGeom>
            <a:solidFill>
              <a:srgbClr val="1CD1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69" name="Freeform 26">
              <a:extLst>
                <a:ext uri="{FF2B5EF4-FFF2-40B4-BE49-F238E27FC236}">
                  <a16:creationId xmlns:a16="http://schemas.microsoft.com/office/drawing/2014/main" id="{A13BBAEB-713F-4D9C-91A5-2CBCED14B6FF}"/>
                </a:ext>
              </a:extLst>
            </p:cNvPr>
            <p:cNvSpPr>
              <a:spLocks noEditPoints="1"/>
            </p:cNvSpPr>
            <p:nvPr/>
          </p:nvSpPr>
          <p:spPr bwMode="auto">
            <a:xfrm>
              <a:off x="932" y="570"/>
              <a:ext cx="3616" cy="3176"/>
            </a:xfrm>
            <a:custGeom>
              <a:avLst/>
              <a:gdLst>
                <a:gd name="T0" fmla="*/ 1922 w 1930"/>
                <a:gd name="T1" fmla="*/ 804 h 1694"/>
                <a:gd name="T2" fmla="*/ 1823 w 1930"/>
                <a:gd name="T3" fmla="*/ 900 h 1694"/>
                <a:gd name="T4" fmla="*/ 1807 w 1930"/>
                <a:gd name="T5" fmla="*/ 907 h 1694"/>
                <a:gd name="T6" fmla="*/ 1791 w 1930"/>
                <a:gd name="T7" fmla="*/ 900 h 1694"/>
                <a:gd name="T8" fmla="*/ 1695 w 1930"/>
                <a:gd name="T9" fmla="*/ 801 h 1694"/>
                <a:gd name="T10" fmla="*/ 1695 w 1930"/>
                <a:gd name="T11" fmla="*/ 770 h 1694"/>
                <a:gd name="T12" fmla="*/ 1726 w 1930"/>
                <a:gd name="T13" fmla="*/ 770 h 1694"/>
                <a:gd name="T14" fmla="*/ 1787 w 1930"/>
                <a:gd name="T15" fmla="*/ 832 h 1694"/>
                <a:gd name="T16" fmla="*/ 1143 w 1930"/>
                <a:gd name="T17" fmla="*/ 46 h 1694"/>
                <a:gd name="T18" fmla="*/ 1126 w 1930"/>
                <a:gd name="T19" fmla="*/ 19 h 1694"/>
                <a:gd name="T20" fmla="*/ 1152 w 1930"/>
                <a:gd name="T21" fmla="*/ 3 h 1694"/>
                <a:gd name="T22" fmla="*/ 1637 w 1930"/>
                <a:gd name="T23" fmla="*/ 302 h 1694"/>
                <a:gd name="T24" fmla="*/ 1831 w 1930"/>
                <a:gd name="T25" fmla="*/ 831 h 1694"/>
                <a:gd name="T26" fmla="*/ 1891 w 1930"/>
                <a:gd name="T27" fmla="*/ 772 h 1694"/>
                <a:gd name="T28" fmla="*/ 1922 w 1930"/>
                <a:gd name="T29" fmla="*/ 773 h 1694"/>
                <a:gd name="T30" fmla="*/ 1922 w 1930"/>
                <a:gd name="T31" fmla="*/ 804 h 1694"/>
                <a:gd name="T32" fmla="*/ 787 w 1930"/>
                <a:gd name="T33" fmla="*/ 1651 h 1694"/>
                <a:gd name="T34" fmla="*/ 143 w 1930"/>
                <a:gd name="T35" fmla="*/ 864 h 1694"/>
                <a:gd name="T36" fmla="*/ 204 w 1930"/>
                <a:gd name="T37" fmla="*/ 926 h 1694"/>
                <a:gd name="T38" fmla="*/ 219 w 1930"/>
                <a:gd name="T39" fmla="*/ 932 h 1694"/>
                <a:gd name="T40" fmla="*/ 235 w 1930"/>
                <a:gd name="T41" fmla="*/ 926 h 1694"/>
                <a:gd name="T42" fmla="*/ 235 w 1930"/>
                <a:gd name="T43" fmla="*/ 895 h 1694"/>
                <a:gd name="T44" fmla="*/ 139 w 1930"/>
                <a:gd name="T45" fmla="*/ 796 h 1694"/>
                <a:gd name="T46" fmla="*/ 107 w 1930"/>
                <a:gd name="T47" fmla="*/ 796 h 1694"/>
                <a:gd name="T48" fmla="*/ 8 w 1930"/>
                <a:gd name="T49" fmla="*/ 892 h 1694"/>
                <a:gd name="T50" fmla="*/ 8 w 1930"/>
                <a:gd name="T51" fmla="*/ 923 h 1694"/>
                <a:gd name="T52" fmla="*/ 39 w 1930"/>
                <a:gd name="T53" fmla="*/ 924 h 1694"/>
                <a:gd name="T54" fmla="*/ 99 w 1930"/>
                <a:gd name="T55" fmla="*/ 865 h 1694"/>
                <a:gd name="T56" fmla="*/ 293 w 1930"/>
                <a:gd name="T57" fmla="*/ 1394 h 1694"/>
                <a:gd name="T58" fmla="*/ 778 w 1930"/>
                <a:gd name="T59" fmla="*/ 1693 h 1694"/>
                <a:gd name="T60" fmla="*/ 782 w 1930"/>
                <a:gd name="T61" fmla="*/ 1694 h 1694"/>
                <a:gd name="T62" fmla="*/ 804 w 1930"/>
                <a:gd name="T63" fmla="*/ 1677 h 1694"/>
                <a:gd name="T64" fmla="*/ 787 w 1930"/>
                <a:gd name="T65" fmla="*/ 1651 h 1694"/>
                <a:gd name="T66" fmla="*/ 1473 w 1930"/>
                <a:gd name="T67" fmla="*/ 848 h 1694"/>
                <a:gd name="T68" fmla="*/ 965 w 1930"/>
                <a:gd name="T69" fmla="*/ 1356 h 1694"/>
                <a:gd name="T70" fmla="*/ 457 w 1930"/>
                <a:gd name="T71" fmla="*/ 848 h 1694"/>
                <a:gd name="T72" fmla="*/ 965 w 1930"/>
                <a:gd name="T73" fmla="*/ 340 h 1694"/>
                <a:gd name="T74" fmla="*/ 1473 w 1930"/>
                <a:gd name="T75" fmla="*/ 848 h 1694"/>
                <a:gd name="T76" fmla="*/ 1290 w 1930"/>
                <a:gd name="T77" fmla="*/ 639 h 1694"/>
                <a:gd name="T78" fmla="*/ 1259 w 1930"/>
                <a:gd name="T79" fmla="*/ 640 h 1694"/>
                <a:gd name="T80" fmla="*/ 921 w 1930"/>
                <a:gd name="T81" fmla="*/ 988 h 1694"/>
                <a:gd name="T82" fmla="*/ 735 w 1930"/>
                <a:gd name="T83" fmla="*/ 819 h 1694"/>
                <a:gd name="T84" fmla="*/ 704 w 1930"/>
                <a:gd name="T85" fmla="*/ 820 h 1694"/>
                <a:gd name="T86" fmla="*/ 705 w 1930"/>
                <a:gd name="T87" fmla="*/ 851 h 1694"/>
                <a:gd name="T88" fmla="*/ 907 w 1930"/>
                <a:gd name="T89" fmla="*/ 1035 h 1694"/>
                <a:gd name="T90" fmla="*/ 922 w 1930"/>
                <a:gd name="T91" fmla="*/ 1041 h 1694"/>
                <a:gd name="T92" fmla="*/ 937 w 1930"/>
                <a:gd name="T93" fmla="*/ 1034 h 1694"/>
                <a:gd name="T94" fmla="*/ 1290 w 1930"/>
                <a:gd name="T95" fmla="*/ 671 h 1694"/>
                <a:gd name="T96" fmla="*/ 1290 w 1930"/>
                <a:gd name="T97" fmla="*/ 639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30" h="1694">
                  <a:moveTo>
                    <a:pt x="1922" y="804"/>
                  </a:moveTo>
                  <a:cubicBezTo>
                    <a:pt x="1823" y="900"/>
                    <a:pt x="1823" y="900"/>
                    <a:pt x="1823" y="900"/>
                  </a:cubicBezTo>
                  <a:cubicBezTo>
                    <a:pt x="1818" y="905"/>
                    <a:pt x="1813" y="907"/>
                    <a:pt x="1807" y="907"/>
                  </a:cubicBezTo>
                  <a:cubicBezTo>
                    <a:pt x="1801" y="907"/>
                    <a:pt x="1796" y="904"/>
                    <a:pt x="1791" y="900"/>
                  </a:cubicBezTo>
                  <a:cubicBezTo>
                    <a:pt x="1695" y="801"/>
                    <a:pt x="1695" y="801"/>
                    <a:pt x="1695" y="801"/>
                  </a:cubicBezTo>
                  <a:cubicBezTo>
                    <a:pt x="1686" y="792"/>
                    <a:pt x="1687" y="778"/>
                    <a:pt x="1695" y="770"/>
                  </a:cubicBezTo>
                  <a:cubicBezTo>
                    <a:pt x="1704" y="761"/>
                    <a:pt x="1718" y="762"/>
                    <a:pt x="1726" y="770"/>
                  </a:cubicBezTo>
                  <a:cubicBezTo>
                    <a:pt x="1787" y="832"/>
                    <a:pt x="1787" y="832"/>
                    <a:pt x="1787" y="832"/>
                  </a:cubicBezTo>
                  <a:cubicBezTo>
                    <a:pt x="1779" y="456"/>
                    <a:pt x="1511" y="127"/>
                    <a:pt x="1143" y="46"/>
                  </a:cubicBezTo>
                  <a:cubicBezTo>
                    <a:pt x="1131" y="43"/>
                    <a:pt x="1124" y="31"/>
                    <a:pt x="1126" y="19"/>
                  </a:cubicBezTo>
                  <a:cubicBezTo>
                    <a:pt x="1129" y="8"/>
                    <a:pt x="1141" y="0"/>
                    <a:pt x="1152" y="3"/>
                  </a:cubicBezTo>
                  <a:cubicBezTo>
                    <a:pt x="1342" y="44"/>
                    <a:pt x="1514" y="151"/>
                    <a:pt x="1637" y="302"/>
                  </a:cubicBezTo>
                  <a:cubicBezTo>
                    <a:pt x="1759" y="451"/>
                    <a:pt x="1827" y="639"/>
                    <a:pt x="1831" y="831"/>
                  </a:cubicBezTo>
                  <a:cubicBezTo>
                    <a:pt x="1891" y="772"/>
                    <a:pt x="1891" y="772"/>
                    <a:pt x="1891" y="772"/>
                  </a:cubicBezTo>
                  <a:cubicBezTo>
                    <a:pt x="1900" y="764"/>
                    <a:pt x="1914" y="764"/>
                    <a:pt x="1922" y="773"/>
                  </a:cubicBezTo>
                  <a:cubicBezTo>
                    <a:pt x="1930" y="781"/>
                    <a:pt x="1930" y="795"/>
                    <a:pt x="1922" y="804"/>
                  </a:cubicBezTo>
                  <a:close/>
                  <a:moveTo>
                    <a:pt x="787" y="1651"/>
                  </a:moveTo>
                  <a:cubicBezTo>
                    <a:pt x="419" y="1569"/>
                    <a:pt x="151" y="1240"/>
                    <a:pt x="143" y="864"/>
                  </a:cubicBezTo>
                  <a:cubicBezTo>
                    <a:pt x="204" y="926"/>
                    <a:pt x="204" y="926"/>
                    <a:pt x="204" y="926"/>
                  </a:cubicBezTo>
                  <a:cubicBezTo>
                    <a:pt x="208" y="930"/>
                    <a:pt x="214" y="932"/>
                    <a:pt x="219" y="932"/>
                  </a:cubicBezTo>
                  <a:cubicBezTo>
                    <a:pt x="225" y="932"/>
                    <a:pt x="230" y="930"/>
                    <a:pt x="235" y="926"/>
                  </a:cubicBezTo>
                  <a:cubicBezTo>
                    <a:pt x="243" y="918"/>
                    <a:pt x="244" y="904"/>
                    <a:pt x="235" y="895"/>
                  </a:cubicBezTo>
                  <a:cubicBezTo>
                    <a:pt x="139" y="796"/>
                    <a:pt x="139" y="796"/>
                    <a:pt x="139" y="796"/>
                  </a:cubicBezTo>
                  <a:cubicBezTo>
                    <a:pt x="130" y="787"/>
                    <a:pt x="116" y="787"/>
                    <a:pt x="107" y="796"/>
                  </a:cubicBezTo>
                  <a:cubicBezTo>
                    <a:pt x="8" y="892"/>
                    <a:pt x="8" y="892"/>
                    <a:pt x="8" y="892"/>
                  </a:cubicBezTo>
                  <a:cubicBezTo>
                    <a:pt x="0" y="901"/>
                    <a:pt x="0" y="915"/>
                    <a:pt x="8" y="923"/>
                  </a:cubicBezTo>
                  <a:cubicBezTo>
                    <a:pt x="16" y="932"/>
                    <a:pt x="30" y="932"/>
                    <a:pt x="39" y="924"/>
                  </a:cubicBezTo>
                  <a:cubicBezTo>
                    <a:pt x="99" y="865"/>
                    <a:pt x="99" y="865"/>
                    <a:pt x="99" y="865"/>
                  </a:cubicBezTo>
                  <a:cubicBezTo>
                    <a:pt x="103" y="1057"/>
                    <a:pt x="172" y="1245"/>
                    <a:pt x="293" y="1394"/>
                  </a:cubicBezTo>
                  <a:cubicBezTo>
                    <a:pt x="416" y="1545"/>
                    <a:pt x="588" y="1652"/>
                    <a:pt x="778" y="1693"/>
                  </a:cubicBezTo>
                  <a:cubicBezTo>
                    <a:pt x="779" y="1694"/>
                    <a:pt x="781" y="1694"/>
                    <a:pt x="782" y="1694"/>
                  </a:cubicBezTo>
                  <a:cubicBezTo>
                    <a:pt x="792" y="1694"/>
                    <a:pt x="802" y="1687"/>
                    <a:pt x="804" y="1677"/>
                  </a:cubicBezTo>
                  <a:cubicBezTo>
                    <a:pt x="806" y="1665"/>
                    <a:pt x="799" y="1653"/>
                    <a:pt x="787" y="1651"/>
                  </a:cubicBezTo>
                  <a:close/>
                  <a:moveTo>
                    <a:pt x="1473" y="848"/>
                  </a:moveTo>
                  <a:cubicBezTo>
                    <a:pt x="1473" y="1129"/>
                    <a:pt x="1246" y="1356"/>
                    <a:pt x="965" y="1356"/>
                  </a:cubicBezTo>
                  <a:cubicBezTo>
                    <a:pt x="684" y="1356"/>
                    <a:pt x="457" y="1129"/>
                    <a:pt x="457" y="848"/>
                  </a:cubicBezTo>
                  <a:cubicBezTo>
                    <a:pt x="457" y="567"/>
                    <a:pt x="684" y="340"/>
                    <a:pt x="965" y="340"/>
                  </a:cubicBezTo>
                  <a:cubicBezTo>
                    <a:pt x="1246" y="340"/>
                    <a:pt x="1473" y="567"/>
                    <a:pt x="1473" y="848"/>
                  </a:cubicBezTo>
                  <a:close/>
                  <a:moveTo>
                    <a:pt x="1290" y="639"/>
                  </a:moveTo>
                  <a:cubicBezTo>
                    <a:pt x="1281" y="631"/>
                    <a:pt x="1267" y="631"/>
                    <a:pt x="1259" y="640"/>
                  </a:cubicBezTo>
                  <a:cubicBezTo>
                    <a:pt x="921" y="988"/>
                    <a:pt x="921" y="988"/>
                    <a:pt x="921" y="988"/>
                  </a:cubicBezTo>
                  <a:cubicBezTo>
                    <a:pt x="735" y="819"/>
                    <a:pt x="735" y="819"/>
                    <a:pt x="735" y="819"/>
                  </a:cubicBezTo>
                  <a:cubicBezTo>
                    <a:pt x="726" y="810"/>
                    <a:pt x="712" y="811"/>
                    <a:pt x="704" y="820"/>
                  </a:cubicBezTo>
                  <a:cubicBezTo>
                    <a:pt x="696" y="829"/>
                    <a:pt x="696" y="843"/>
                    <a:pt x="705" y="851"/>
                  </a:cubicBezTo>
                  <a:cubicBezTo>
                    <a:pt x="907" y="1035"/>
                    <a:pt x="907" y="1035"/>
                    <a:pt x="907" y="1035"/>
                  </a:cubicBezTo>
                  <a:cubicBezTo>
                    <a:pt x="911" y="1039"/>
                    <a:pt x="916" y="1041"/>
                    <a:pt x="922" y="1041"/>
                  </a:cubicBezTo>
                  <a:cubicBezTo>
                    <a:pt x="927" y="1041"/>
                    <a:pt x="933" y="1039"/>
                    <a:pt x="937" y="1034"/>
                  </a:cubicBezTo>
                  <a:cubicBezTo>
                    <a:pt x="1290" y="671"/>
                    <a:pt x="1290" y="671"/>
                    <a:pt x="1290" y="671"/>
                  </a:cubicBezTo>
                  <a:cubicBezTo>
                    <a:pt x="1299" y="662"/>
                    <a:pt x="1299" y="648"/>
                    <a:pt x="1290" y="639"/>
                  </a:cubicBez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grpSp>
        <p:nvGrpSpPr>
          <p:cNvPr id="170" name="bcgIcons_InStock">
            <a:extLst>
              <a:ext uri="{FF2B5EF4-FFF2-40B4-BE49-F238E27FC236}">
                <a16:creationId xmlns:a16="http://schemas.microsoft.com/office/drawing/2014/main" id="{BAA51628-4DD6-4225-AF5C-70B9BCF06A89}"/>
              </a:ext>
            </a:extLst>
          </p:cNvPr>
          <p:cNvGrpSpPr>
            <a:grpSpLocks noChangeAspect="1"/>
          </p:cNvGrpSpPr>
          <p:nvPr/>
        </p:nvGrpSpPr>
        <p:grpSpPr bwMode="auto">
          <a:xfrm>
            <a:off x="8179560" y="4842909"/>
            <a:ext cx="397569" cy="386080"/>
            <a:chOff x="1682" y="0"/>
            <a:chExt cx="4316" cy="4320"/>
          </a:xfrm>
        </p:grpSpPr>
        <p:sp>
          <p:nvSpPr>
            <p:cNvPr id="171" name="AutoShape 8">
              <a:extLst>
                <a:ext uri="{FF2B5EF4-FFF2-40B4-BE49-F238E27FC236}">
                  <a16:creationId xmlns:a16="http://schemas.microsoft.com/office/drawing/2014/main" id="{D2174C89-D0EF-49A7-9D25-F0B813CB5984}"/>
                </a:ext>
              </a:extLst>
            </p:cNvPr>
            <p:cNvSpPr>
              <a:spLocks noChangeAspect="1" noChangeArrowheads="1" noTextEdit="1"/>
            </p:cNvSpPr>
            <p:nvPr/>
          </p:nvSpPr>
          <p:spPr bwMode="auto">
            <a:xfrm>
              <a:off x="1682" y="0"/>
              <a:ext cx="431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72" name="Freeform 10">
              <a:extLst>
                <a:ext uri="{FF2B5EF4-FFF2-40B4-BE49-F238E27FC236}">
                  <a16:creationId xmlns:a16="http://schemas.microsoft.com/office/drawing/2014/main" id="{B69A684C-E12B-41B6-9F5D-9FC8269D14B9}"/>
                </a:ext>
              </a:extLst>
            </p:cNvPr>
            <p:cNvSpPr>
              <a:spLocks noEditPoints="1"/>
            </p:cNvSpPr>
            <p:nvPr/>
          </p:nvSpPr>
          <p:spPr bwMode="auto">
            <a:xfrm>
              <a:off x="2087" y="1931"/>
              <a:ext cx="3506" cy="1750"/>
            </a:xfrm>
            <a:custGeom>
              <a:avLst/>
              <a:gdLst>
                <a:gd name="T0" fmla="*/ 1850 w 1872"/>
                <a:gd name="T1" fmla="*/ 44 h 933"/>
                <a:gd name="T2" fmla="*/ 22 w 1872"/>
                <a:gd name="T3" fmla="*/ 44 h 933"/>
                <a:gd name="T4" fmla="*/ 0 w 1872"/>
                <a:gd name="T5" fmla="*/ 22 h 933"/>
                <a:gd name="T6" fmla="*/ 22 w 1872"/>
                <a:gd name="T7" fmla="*/ 0 h 933"/>
                <a:gd name="T8" fmla="*/ 1850 w 1872"/>
                <a:gd name="T9" fmla="*/ 0 h 933"/>
                <a:gd name="T10" fmla="*/ 1872 w 1872"/>
                <a:gd name="T11" fmla="*/ 22 h 933"/>
                <a:gd name="T12" fmla="*/ 1850 w 1872"/>
                <a:gd name="T13" fmla="*/ 44 h 933"/>
                <a:gd name="T14" fmla="*/ 1872 w 1872"/>
                <a:gd name="T15" fmla="*/ 911 h 933"/>
                <a:gd name="T16" fmla="*/ 1850 w 1872"/>
                <a:gd name="T17" fmla="*/ 889 h 933"/>
                <a:gd name="T18" fmla="*/ 22 w 1872"/>
                <a:gd name="T19" fmla="*/ 889 h 933"/>
                <a:gd name="T20" fmla="*/ 0 w 1872"/>
                <a:gd name="T21" fmla="*/ 911 h 933"/>
                <a:gd name="T22" fmla="*/ 22 w 1872"/>
                <a:gd name="T23" fmla="*/ 933 h 933"/>
                <a:gd name="T24" fmla="*/ 1850 w 1872"/>
                <a:gd name="T25" fmla="*/ 933 h 933"/>
                <a:gd name="T26" fmla="*/ 1872 w 1872"/>
                <a:gd name="T27" fmla="*/ 911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72" h="933">
                  <a:moveTo>
                    <a:pt x="1850" y="44"/>
                  </a:moveTo>
                  <a:cubicBezTo>
                    <a:pt x="22" y="44"/>
                    <a:pt x="22" y="44"/>
                    <a:pt x="22" y="44"/>
                  </a:cubicBezTo>
                  <a:cubicBezTo>
                    <a:pt x="10" y="44"/>
                    <a:pt x="0" y="34"/>
                    <a:pt x="0" y="22"/>
                  </a:cubicBezTo>
                  <a:cubicBezTo>
                    <a:pt x="0" y="10"/>
                    <a:pt x="10" y="0"/>
                    <a:pt x="22" y="0"/>
                  </a:cubicBezTo>
                  <a:cubicBezTo>
                    <a:pt x="1850" y="0"/>
                    <a:pt x="1850" y="0"/>
                    <a:pt x="1850" y="0"/>
                  </a:cubicBezTo>
                  <a:cubicBezTo>
                    <a:pt x="1862" y="0"/>
                    <a:pt x="1872" y="10"/>
                    <a:pt x="1872" y="22"/>
                  </a:cubicBezTo>
                  <a:cubicBezTo>
                    <a:pt x="1872" y="34"/>
                    <a:pt x="1862" y="44"/>
                    <a:pt x="1850" y="44"/>
                  </a:cubicBezTo>
                  <a:close/>
                  <a:moveTo>
                    <a:pt x="1872" y="911"/>
                  </a:moveTo>
                  <a:cubicBezTo>
                    <a:pt x="1872" y="899"/>
                    <a:pt x="1862" y="889"/>
                    <a:pt x="1850" y="889"/>
                  </a:cubicBezTo>
                  <a:cubicBezTo>
                    <a:pt x="22" y="889"/>
                    <a:pt x="22" y="889"/>
                    <a:pt x="22" y="889"/>
                  </a:cubicBezTo>
                  <a:cubicBezTo>
                    <a:pt x="10" y="889"/>
                    <a:pt x="0" y="899"/>
                    <a:pt x="0" y="911"/>
                  </a:cubicBezTo>
                  <a:cubicBezTo>
                    <a:pt x="0" y="923"/>
                    <a:pt x="10" y="933"/>
                    <a:pt x="22" y="933"/>
                  </a:cubicBezTo>
                  <a:cubicBezTo>
                    <a:pt x="1850" y="933"/>
                    <a:pt x="1850" y="933"/>
                    <a:pt x="1850" y="933"/>
                  </a:cubicBezTo>
                  <a:cubicBezTo>
                    <a:pt x="1862" y="933"/>
                    <a:pt x="1872" y="923"/>
                    <a:pt x="1872" y="911"/>
                  </a:cubicBezTo>
                  <a:close/>
                </a:path>
              </a:pathLst>
            </a:custGeom>
            <a:solidFill>
              <a:srgbClr val="1CD1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73" name="Freeform 11">
              <a:extLst>
                <a:ext uri="{FF2B5EF4-FFF2-40B4-BE49-F238E27FC236}">
                  <a16:creationId xmlns:a16="http://schemas.microsoft.com/office/drawing/2014/main" id="{82097129-18D8-4D95-A2BF-003F47B0E05C}"/>
                </a:ext>
              </a:extLst>
            </p:cNvPr>
            <p:cNvSpPr>
              <a:spLocks noEditPoints="1"/>
            </p:cNvSpPr>
            <p:nvPr/>
          </p:nvSpPr>
          <p:spPr bwMode="auto">
            <a:xfrm>
              <a:off x="2169" y="718"/>
              <a:ext cx="3342" cy="2792"/>
            </a:xfrm>
            <a:custGeom>
              <a:avLst/>
              <a:gdLst>
                <a:gd name="T0" fmla="*/ 816 w 1784"/>
                <a:gd name="T1" fmla="*/ 901 h 1489"/>
                <a:gd name="T2" fmla="*/ 1091 w 1784"/>
                <a:gd name="T3" fmla="*/ 599 h 1489"/>
                <a:gd name="T4" fmla="*/ 1091 w 1784"/>
                <a:gd name="T5" fmla="*/ 392 h 1489"/>
                <a:gd name="T6" fmla="*/ 1271 w 1784"/>
                <a:gd name="T7" fmla="*/ 348 h 1489"/>
                <a:gd name="T8" fmla="*/ 1081 w 1784"/>
                <a:gd name="T9" fmla="*/ 151 h 1489"/>
                <a:gd name="T10" fmla="*/ 517 w 1784"/>
                <a:gd name="T11" fmla="*/ 1489 h 1489"/>
                <a:gd name="T12" fmla="*/ 517 w 1784"/>
                <a:gd name="T13" fmla="*/ 1008 h 1489"/>
                <a:gd name="T14" fmla="*/ 427 w 1784"/>
                <a:gd name="T15" fmla="*/ 1293 h 1489"/>
                <a:gd name="T16" fmla="*/ 419 w 1784"/>
                <a:gd name="T17" fmla="*/ 1290 h 1489"/>
                <a:gd name="T18" fmla="*/ 406 w 1784"/>
                <a:gd name="T19" fmla="*/ 1291 h 1489"/>
                <a:gd name="T20" fmla="*/ 345 w 1784"/>
                <a:gd name="T21" fmla="*/ 1350 h 1489"/>
                <a:gd name="T22" fmla="*/ 415 w 1784"/>
                <a:gd name="T23" fmla="*/ 1453 h 1489"/>
                <a:gd name="T24" fmla="*/ 484 w 1784"/>
                <a:gd name="T25" fmla="*/ 1381 h 1489"/>
                <a:gd name="T26" fmla="*/ 581 w 1784"/>
                <a:gd name="T27" fmla="*/ 1489 h 1489"/>
                <a:gd name="T28" fmla="*/ 1132 w 1784"/>
                <a:gd name="T29" fmla="*/ 1135 h 1489"/>
                <a:gd name="T30" fmla="*/ 1032 w 1784"/>
                <a:gd name="T31" fmla="*/ 1293 h 1489"/>
                <a:gd name="T32" fmla="*/ 1020 w 1784"/>
                <a:gd name="T33" fmla="*/ 1290 h 1489"/>
                <a:gd name="T34" fmla="*/ 1008 w 1784"/>
                <a:gd name="T35" fmla="*/ 1293 h 1489"/>
                <a:gd name="T36" fmla="*/ 951 w 1784"/>
                <a:gd name="T37" fmla="*/ 1381 h 1489"/>
                <a:gd name="T38" fmla="*/ 1042 w 1784"/>
                <a:gd name="T39" fmla="*/ 1431 h 1489"/>
                <a:gd name="T40" fmla="*/ 1090 w 1784"/>
                <a:gd name="T41" fmla="*/ 1350 h 1489"/>
                <a:gd name="T42" fmla="*/ 467 w 1784"/>
                <a:gd name="T43" fmla="*/ 589 h 1489"/>
                <a:gd name="T44" fmla="*/ 994 w 1784"/>
                <a:gd name="T45" fmla="*/ 459 h 1489"/>
                <a:gd name="T46" fmla="*/ 933 w 1784"/>
                <a:gd name="T47" fmla="*/ 401 h 1489"/>
                <a:gd name="T48" fmla="*/ 921 w 1784"/>
                <a:gd name="T49" fmla="*/ 399 h 1489"/>
                <a:gd name="T50" fmla="*/ 913 w 1784"/>
                <a:gd name="T51" fmla="*/ 403 h 1489"/>
                <a:gd name="T52" fmla="*/ 886 w 1784"/>
                <a:gd name="T53" fmla="*/ 490 h 1489"/>
                <a:gd name="T54" fmla="*/ 947 w 1784"/>
                <a:gd name="T55" fmla="*/ 474 h 1489"/>
                <a:gd name="T56" fmla="*/ 1784 w 1784"/>
                <a:gd name="T57" fmla="*/ 247 h 1489"/>
                <a:gd name="T58" fmla="*/ 1325 w 1784"/>
                <a:gd name="T59" fmla="*/ 247 h 1489"/>
                <a:gd name="T60" fmla="*/ 1688 w 1784"/>
                <a:gd name="T61" fmla="*/ 405 h 1489"/>
                <a:gd name="T62" fmla="*/ 1680 w 1784"/>
                <a:gd name="T63" fmla="*/ 400 h 1489"/>
                <a:gd name="T64" fmla="*/ 1668 w 1784"/>
                <a:gd name="T65" fmla="*/ 399 h 1489"/>
                <a:gd name="T66" fmla="*/ 1656 w 1784"/>
                <a:gd name="T67" fmla="*/ 405 h 1489"/>
                <a:gd name="T68" fmla="*/ 1650 w 1784"/>
                <a:gd name="T69" fmla="*/ 474 h 1489"/>
                <a:gd name="T70" fmla="*/ 1710 w 1784"/>
                <a:gd name="T71" fmla="*/ 490 h 1489"/>
                <a:gd name="T72" fmla="*/ 423 w 1784"/>
                <a:gd name="T73" fmla="*/ 589 h 1489"/>
                <a:gd name="T74" fmla="*/ 10 w 1784"/>
                <a:gd name="T75" fmla="*/ 237 h 1489"/>
                <a:gd name="T76" fmla="*/ 327 w 1784"/>
                <a:gd name="T77" fmla="*/ 405 h 1489"/>
                <a:gd name="T78" fmla="*/ 316 w 1784"/>
                <a:gd name="T79" fmla="*/ 399 h 1489"/>
                <a:gd name="T80" fmla="*/ 303 w 1784"/>
                <a:gd name="T81" fmla="*/ 400 h 1489"/>
                <a:gd name="T82" fmla="*/ 296 w 1784"/>
                <a:gd name="T83" fmla="*/ 405 h 1489"/>
                <a:gd name="T84" fmla="*/ 289 w 1784"/>
                <a:gd name="T85" fmla="*/ 541 h 1489"/>
                <a:gd name="T86" fmla="*/ 365 w 1784"/>
                <a:gd name="T87" fmla="*/ 497 h 1489"/>
                <a:gd name="T88" fmla="*/ 1774 w 1784"/>
                <a:gd name="T89" fmla="*/ 1489 h 1489"/>
                <a:gd name="T90" fmla="*/ 1774 w 1784"/>
                <a:gd name="T91" fmla="*/ 953 h 1489"/>
                <a:gd name="T92" fmla="*/ 1684 w 1784"/>
                <a:gd name="T93" fmla="*/ 1293 h 1489"/>
                <a:gd name="T94" fmla="*/ 1676 w 1784"/>
                <a:gd name="T95" fmla="*/ 1290 h 1489"/>
                <a:gd name="T96" fmla="*/ 1664 w 1784"/>
                <a:gd name="T97" fmla="*/ 1291 h 1489"/>
                <a:gd name="T98" fmla="*/ 1603 w 1784"/>
                <a:gd name="T99" fmla="*/ 1350 h 1489"/>
                <a:gd name="T100" fmla="*/ 1672 w 1784"/>
                <a:gd name="T101" fmla="*/ 1453 h 1489"/>
                <a:gd name="T102" fmla="*/ 1741 w 1784"/>
                <a:gd name="T103" fmla="*/ 1381 h 1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84" h="1489">
                  <a:moveTo>
                    <a:pt x="625" y="1071"/>
                  </a:moveTo>
                  <a:cubicBezTo>
                    <a:pt x="625" y="901"/>
                    <a:pt x="625" y="901"/>
                    <a:pt x="625" y="901"/>
                  </a:cubicBezTo>
                  <a:cubicBezTo>
                    <a:pt x="625" y="895"/>
                    <a:pt x="630" y="891"/>
                    <a:pt x="635" y="891"/>
                  </a:cubicBezTo>
                  <a:cubicBezTo>
                    <a:pt x="806" y="891"/>
                    <a:pt x="806" y="891"/>
                    <a:pt x="806" y="891"/>
                  </a:cubicBezTo>
                  <a:cubicBezTo>
                    <a:pt x="811" y="891"/>
                    <a:pt x="816" y="895"/>
                    <a:pt x="816" y="901"/>
                  </a:cubicBezTo>
                  <a:cubicBezTo>
                    <a:pt x="816" y="1071"/>
                    <a:pt x="816" y="1071"/>
                    <a:pt x="816" y="1071"/>
                  </a:cubicBezTo>
                  <a:cubicBezTo>
                    <a:pt x="816" y="1077"/>
                    <a:pt x="811" y="1081"/>
                    <a:pt x="806" y="1081"/>
                  </a:cubicBezTo>
                  <a:cubicBezTo>
                    <a:pt x="635" y="1081"/>
                    <a:pt x="635" y="1081"/>
                    <a:pt x="635" y="1081"/>
                  </a:cubicBezTo>
                  <a:cubicBezTo>
                    <a:pt x="630" y="1081"/>
                    <a:pt x="625" y="1077"/>
                    <a:pt x="625" y="1071"/>
                  </a:cubicBezTo>
                  <a:close/>
                  <a:moveTo>
                    <a:pt x="1091" y="599"/>
                  </a:moveTo>
                  <a:cubicBezTo>
                    <a:pt x="1271" y="599"/>
                    <a:pt x="1271" y="599"/>
                    <a:pt x="1271" y="599"/>
                  </a:cubicBezTo>
                  <a:cubicBezTo>
                    <a:pt x="1277" y="599"/>
                    <a:pt x="1281" y="594"/>
                    <a:pt x="1281" y="589"/>
                  </a:cubicBezTo>
                  <a:cubicBezTo>
                    <a:pt x="1281" y="402"/>
                    <a:pt x="1281" y="402"/>
                    <a:pt x="1281" y="402"/>
                  </a:cubicBezTo>
                  <a:cubicBezTo>
                    <a:pt x="1281" y="397"/>
                    <a:pt x="1277" y="392"/>
                    <a:pt x="1271" y="392"/>
                  </a:cubicBezTo>
                  <a:cubicBezTo>
                    <a:pt x="1091" y="392"/>
                    <a:pt x="1091" y="392"/>
                    <a:pt x="1091" y="392"/>
                  </a:cubicBezTo>
                  <a:cubicBezTo>
                    <a:pt x="1085" y="392"/>
                    <a:pt x="1081" y="397"/>
                    <a:pt x="1081" y="402"/>
                  </a:cubicBezTo>
                  <a:cubicBezTo>
                    <a:pt x="1081" y="589"/>
                    <a:pt x="1081" y="589"/>
                    <a:pt x="1081" y="589"/>
                  </a:cubicBezTo>
                  <a:cubicBezTo>
                    <a:pt x="1081" y="594"/>
                    <a:pt x="1085" y="599"/>
                    <a:pt x="1091" y="599"/>
                  </a:cubicBezTo>
                  <a:close/>
                  <a:moveTo>
                    <a:pt x="1091" y="348"/>
                  </a:moveTo>
                  <a:cubicBezTo>
                    <a:pt x="1271" y="348"/>
                    <a:pt x="1271" y="348"/>
                    <a:pt x="1271" y="348"/>
                  </a:cubicBezTo>
                  <a:cubicBezTo>
                    <a:pt x="1277" y="348"/>
                    <a:pt x="1281" y="344"/>
                    <a:pt x="1281" y="338"/>
                  </a:cubicBezTo>
                  <a:cubicBezTo>
                    <a:pt x="1281" y="151"/>
                    <a:pt x="1281" y="151"/>
                    <a:pt x="1281" y="151"/>
                  </a:cubicBezTo>
                  <a:cubicBezTo>
                    <a:pt x="1281" y="146"/>
                    <a:pt x="1277" y="141"/>
                    <a:pt x="1271" y="141"/>
                  </a:cubicBezTo>
                  <a:cubicBezTo>
                    <a:pt x="1091" y="141"/>
                    <a:pt x="1091" y="141"/>
                    <a:pt x="1091" y="141"/>
                  </a:cubicBezTo>
                  <a:cubicBezTo>
                    <a:pt x="1085" y="141"/>
                    <a:pt x="1081" y="146"/>
                    <a:pt x="1081" y="151"/>
                  </a:cubicBezTo>
                  <a:cubicBezTo>
                    <a:pt x="1081" y="338"/>
                    <a:pt x="1081" y="338"/>
                    <a:pt x="1081" y="338"/>
                  </a:cubicBezTo>
                  <a:cubicBezTo>
                    <a:pt x="1081" y="344"/>
                    <a:pt x="1085" y="348"/>
                    <a:pt x="1091" y="348"/>
                  </a:cubicBezTo>
                  <a:close/>
                  <a:moveTo>
                    <a:pt x="527" y="1018"/>
                  </a:moveTo>
                  <a:cubicBezTo>
                    <a:pt x="527" y="1479"/>
                    <a:pt x="527" y="1479"/>
                    <a:pt x="527" y="1479"/>
                  </a:cubicBezTo>
                  <a:cubicBezTo>
                    <a:pt x="527" y="1485"/>
                    <a:pt x="522" y="1489"/>
                    <a:pt x="517" y="1489"/>
                  </a:cubicBezTo>
                  <a:cubicBezTo>
                    <a:pt x="10" y="1489"/>
                    <a:pt x="10" y="1489"/>
                    <a:pt x="10" y="1489"/>
                  </a:cubicBezTo>
                  <a:cubicBezTo>
                    <a:pt x="4" y="1489"/>
                    <a:pt x="0" y="1485"/>
                    <a:pt x="0" y="1479"/>
                  </a:cubicBezTo>
                  <a:cubicBezTo>
                    <a:pt x="0" y="1018"/>
                    <a:pt x="0" y="1018"/>
                    <a:pt x="0" y="1018"/>
                  </a:cubicBezTo>
                  <a:cubicBezTo>
                    <a:pt x="0" y="1013"/>
                    <a:pt x="4" y="1008"/>
                    <a:pt x="10" y="1008"/>
                  </a:cubicBezTo>
                  <a:cubicBezTo>
                    <a:pt x="517" y="1008"/>
                    <a:pt x="517" y="1008"/>
                    <a:pt x="517" y="1008"/>
                  </a:cubicBezTo>
                  <a:cubicBezTo>
                    <a:pt x="522" y="1008"/>
                    <a:pt x="527" y="1013"/>
                    <a:pt x="527" y="1018"/>
                  </a:cubicBezTo>
                  <a:close/>
                  <a:moveTo>
                    <a:pt x="484" y="1350"/>
                  </a:moveTo>
                  <a:cubicBezTo>
                    <a:pt x="430" y="1296"/>
                    <a:pt x="430" y="1296"/>
                    <a:pt x="430" y="1296"/>
                  </a:cubicBezTo>
                  <a:cubicBezTo>
                    <a:pt x="430" y="1296"/>
                    <a:pt x="430" y="1296"/>
                    <a:pt x="430" y="1296"/>
                  </a:cubicBezTo>
                  <a:cubicBezTo>
                    <a:pt x="429" y="1295"/>
                    <a:pt x="428" y="1294"/>
                    <a:pt x="427" y="1293"/>
                  </a:cubicBezTo>
                  <a:cubicBezTo>
                    <a:pt x="427" y="1293"/>
                    <a:pt x="427" y="1293"/>
                    <a:pt x="427" y="1293"/>
                  </a:cubicBezTo>
                  <a:cubicBezTo>
                    <a:pt x="426" y="1292"/>
                    <a:pt x="424" y="1292"/>
                    <a:pt x="423" y="1291"/>
                  </a:cubicBezTo>
                  <a:cubicBezTo>
                    <a:pt x="423" y="1291"/>
                    <a:pt x="423" y="1291"/>
                    <a:pt x="423" y="1291"/>
                  </a:cubicBezTo>
                  <a:cubicBezTo>
                    <a:pt x="422" y="1291"/>
                    <a:pt x="420" y="1290"/>
                    <a:pt x="419" y="1290"/>
                  </a:cubicBezTo>
                  <a:cubicBezTo>
                    <a:pt x="419" y="1290"/>
                    <a:pt x="419" y="1290"/>
                    <a:pt x="419" y="1290"/>
                  </a:cubicBezTo>
                  <a:cubicBezTo>
                    <a:pt x="418" y="1290"/>
                    <a:pt x="416" y="1290"/>
                    <a:pt x="415" y="1290"/>
                  </a:cubicBezTo>
                  <a:cubicBezTo>
                    <a:pt x="413" y="1290"/>
                    <a:pt x="412" y="1290"/>
                    <a:pt x="411" y="1290"/>
                  </a:cubicBezTo>
                  <a:cubicBezTo>
                    <a:pt x="411" y="1290"/>
                    <a:pt x="411" y="1290"/>
                    <a:pt x="411" y="1290"/>
                  </a:cubicBezTo>
                  <a:cubicBezTo>
                    <a:pt x="409" y="1290"/>
                    <a:pt x="408" y="1291"/>
                    <a:pt x="407" y="1291"/>
                  </a:cubicBezTo>
                  <a:cubicBezTo>
                    <a:pt x="407" y="1291"/>
                    <a:pt x="406" y="1291"/>
                    <a:pt x="406" y="1291"/>
                  </a:cubicBezTo>
                  <a:cubicBezTo>
                    <a:pt x="405" y="1292"/>
                    <a:pt x="404" y="1292"/>
                    <a:pt x="403" y="1293"/>
                  </a:cubicBezTo>
                  <a:cubicBezTo>
                    <a:pt x="403" y="1293"/>
                    <a:pt x="403" y="1293"/>
                    <a:pt x="403" y="1293"/>
                  </a:cubicBezTo>
                  <a:cubicBezTo>
                    <a:pt x="401" y="1294"/>
                    <a:pt x="400" y="1295"/>
                    <a:pt x="399" y="1296"/>
                  </a:cubicBezTo>
                  <a:cubicBezTo>
                    <a:pt x="399" y="1296"/>
                    <a:pt x="399" y="1296"/>
                    <a:pt x="399" y="1296"/>
                  </a:cubicBezTo>
                  <a:cubicBezTo>
                    <a:pt x="345" y="1350"/>
                    <a:pt x="345" y="1350"/>
                    <a:pt x="345" y="1350"/>
                  </a:cubicBezTo>
                  <a:cubicBezTo>
                    <a:pt x="337" y="1359"/>
                    <a:pt x="337" y="1372"/>
                    <a:pt x="345" y="1381"/>
                  </a:cubicBezTo>
                  <a:cubicBezTo>
                    <a:pt x="354" y="1390"/>
                    <a:pt x="368" y="1390"/>
                    <a:pt x="376" y="1381"/>
                  </a:cubicBezTo>
                  <a:cubicBezTo>
                    <a:pt x="393" y="1365"/>
                    <a:pt x="393" y="1365"/>
                    <a:pt x="393" y="1365"/>
                  </a:cubicBezTo>
                  <a:cubicBezTo>
                    <a:pt x="393" y="1431"/>
                    <a:pt x="393" y="1431"/>
                    <a:pt x="393" y="1431"/>
                  </a:cubicBezTo>
                  <a:cubicBezTo>
                    <a:pt x="393" y="1443"/>
                    <a:pt x="403" y="1453"/>
                    <a:pt x="415" y="1453"/>
                  </a:cubicBezTo>
                  <a:cubicBezTo>
                    <a:pt x="427" y="1453"/>
                    <a:pt x="437" y="1443"/>
                    <a:pt x="437" y="1431"/>
                  </a:cubicBezTo>
                  <a:cubicBezTo>
                    <a:pt x="437" y="1365"/>
                    <a:pt x="437" y="1365"/>
                    <a:pt x="437" y="1365"/>
                  </a:cubicBezTo>
                  <a:cubicBezTo>
                    <a:pt x="453" y="1381"/>
                    <a:pt x="453" y="1381"/>
                    <a:pt x="453" y="1381"/>
                  </a:cubicBezTo>
                  <a:cubicBezTo>
                    <a:pt x="457" y="1385"/>
                    <a:pt x="463" y="1387"/>
                    <a:pt x="469" y="1387"/>
                  </a:cubicBezTo>
                  <a:cubicBezTo>
                    <a:pt x="474" y="1387"/>
                    <a:pt x="480" y="1385"/>
                    <a:pt x="484" y="1381"/>
                  </a:cubicBezTo>
                  <a:cubicBezTo>
                    <a:pt x="493" y="1372"/>
                    <a:pt x="493" y="1359"/>
                    <a:pt x="484" y="1350"/>
                  </a:cubicBezTo>
                  <a:close/>
                  <a:moveTo>
                    <a:pt x="1132" y="1135"/>
                  </a:moveTo>
                  <a:cubicBezTo>
                    <a:pt x="1132" y="1479"/>
                    <a:pt x="1132" y="1479"/>
                    <a:pt x="1132" y="1479"/>
                  </a:cubicBezTo>
                  <a:cubicBezTo>
                    <a:pt x="1132" y="1485"/>
                    <a:pt x="1128" y="1489"/>
                    <a:pt x="1122" y="1489"/>
                  </a:cubicBezTo>
                  <a:cubicBezTo>
                    <a:pt x="581" y="1489"/>
                    <a:pt x="581" y="1489"/>
                    <a:pt x="581" y="1489"/>
                  </a:cubicBezTo>
                  <a:cubicBezTo>
                    <a:pt x="575" y="1489"/>
                    <a:pt x="571" y="1485"/>
                    <a:pt x="571" y="1479"/>
                  </a:cubicBezTo>
                  <a:cubicBezTo>
                    <a:pt x="571" y="1135"/>
                    <a:pt x="571" y="1135"/>
                    <a:pt x="571" y="1135"/>
                  </a:cubicBezTo>
                  <a:cubicBezTo>
                    <a:pt x="571" y="1130"/>
                    <a:pt x="575" y="1125"/>
                    <a:pt x="581" y="1125"/>
                  </a:cubicBezTo>
                  <a:cubicBezTo>
                    <a:pt x="1122" y="1125"/>
                    <a:pt x="1122" y="1125"/>
                    <a:pt x="1122" y="1125"/>
                  </a:cubicBezTo>
                  <a:cubicBezTo>
                    <a:pt x="1128" y="1125"/>
                    <a:pt x="1132" y="1130"/>
                    <a:pt x="1132" y="1135"/>
                  </a:cubicBezTo>
                  <a:close/>
                  <a:moveTo>
                    <a:pt x="1090" y="1350"/>
                  </a:moveTo>
                  <a:cubicBezTo>
                    <a:pt x="1036" y="1296"/>
                    <a:pt x="1036" y="1296"/>
                    <a:pt x="1036" y="1296"/>
                  </a:cubicBezTo>
                  <a:cubicBezTo>
                    <a:pt x="1036" y="1296"/>
                    <a:pt x="1036" y="1296"/>
                    <a:pt x="1036" y="1296"/>
                  </a:cubicBezTo>
                  <a:cubicBezTo>
                    <a:pt x="1035" y="1295"/>
                    <a:pt x="1034" y="1294"/>
                    <a:pt x="1032" y="1293"/>
                  </a:cubicBezTo>
                  <a:cubicBezTo>
                    <a:pt x="1032" y="1293"/>
                    <a:pt x="1032" y="1293"/>
                    <a:pt x="1032" y="1293"/>
                  </a:cubicBezTo>
                  <a:cubicBezTo>
                    <a:pt x="1031" y="1292"/>
                    <a:pt x="1030" y="1292"/>
                    <a:pt x="1029" y="1291"/>
                  </a:cubicBezTo>
                  <a:cubicBezTo>
                    <a:pt x="1029" y="1291"/>
                    <a:pt x="1028" y="1291"/>
                    <a:pt x="1028" y="1291"/>
                  </a:cubicBezTo>
                  <a:cubicBezTo>
                    <a:pt x="1027" y="1291"/>
                    <a:pt x="1026" y="1290"/>
                    <a:pt x="1024" y="1290"/>
                  </a:cubicBezTo>
                  <a:cubicBezTo>
                    <a:pt x="1024" y="1290"/>
                    <a:pt x="1024" y="1290"/>
                    <a:pt x="1024" y="1290"/>
                  </a:cubicBezTo>
                  <a:cubicBezTo>
                    <a:pt x="1023" y="1290"/>
                    <a:pt x="1022" y="1290"/>
                    <a:pt x="1020" y="1290"/>
                  </a:cubicBezTo>
                  <a:cubicBezTo>
                    <a:pt x="1019" y="1290"/>
                    <a:pt x="1017" y="1290"/>
                    <a:pt x="1016" y="1290"/>
                  </a:cubicBezTo>
                  <a:cubicBezTo>
                    <a:pt x="1016" y="1290"/>
                    <a:pt x="1016" y="1290"/>
                    <a:pt x="1016" y="1290"/>
                  </a:cubicBezTo>
                  <a:cubicBezTo>
                    <a:pt x="1015" y="1290"/>
                    <a:pt x="1013" y="1291"/>
                    <a:pt x="1012" y="1291"/>
                  </a:cubicBezTo>
                  <a:cubicBezTo>
                    <a:pt x="1012" y="1291"/>
                    <a:pt x="1012" y="1291"/>
                    <a:pt x="1012" y="1291"/>
                  </a:cubicBezTo>
                  <a:cubicBezTo>
                    <a:pt x="1011" y="1292"/>
                    <a:pt x="1009" y="1292"/>
                    <a:pt x="1008" y="1293"/>
                  </a:cubicBezTo>
                  <a:cubicBezTo>
                    <a:pt x="1008" y="1293"/>
                    <a:pt x="1008" y="1293"/>
                    <a:pt x="1008" y="1293"/>
                  </a:cubicBezTo>
                  <a:cubicBezTo>
                    <a:pt x="1007" y="1294"/>
                    <a:pt x="1006" y="1295"/>
                    <a:pt x="1005" y="1296"/>
                  </a:cubicBezTo>
                  <a:cubicBezTo>
                    <a:pt x="1005" y="1296"/>
                    <a:pt x="1005" y="1296"/>
                    <a:pt x="1005" y="1296"/>
                  </a:cubicBezTo>
                  <a:cubicBezTo>
                    <a:pt x="951" y="1350"/>
                    <a:pt x="951" y="1350"/>
                    <a:pt x="951" y="1350"/>
                  </a:cubicBezTo>
                  <a:cubicBezTo>
                    <a:pt x="942" y="1359"/>
                    <a:pt x="942" y="1372"/>
                    <a:pt x="951" y="1381"/>
                  </a:cubicBezTo>
                  <a:cubicBezTo>
                    <a:pt x="959" y="1390"/>
                    <a:pt x="973" y="1390"/>
                    <a:pt x="982" y="1381"/>
                  </a:cubicBezTo>
                  <a:cubicBezTo>
                    <a:pt x="998" y="1365"/>
                    <a:pt x="998" y="1365"/>
                    <a:pt x="998" y="1365"/>
                  </a:cubicBezTo>
                  <a:cubicBezTo>
                    <a:pt x="998" y="1431"/>
                    <a:pt x="998" y="1431"/>
                    <a:pt x="998" y="1431"/>
                  </a:cubicBezTo>
                  <a:cubicBezTo>
                    <a:pt x="998" y="1443"/>
                    <a:pt x="1008" y="1453"/>
                    <a:pt x="1020" y="1453"/>
                  </a:cubicBezTo>
                  <a:cubicBezTo>
                    <a:pt x="1032" y="1453"/>
                    <a:pt x="1042" y="1443"/>
                    <a:pt x="1042" y="1431"/>
                  </a:cubicBezTo>
                  <a:cubicBezTo>
                    <a:pt x="1042" y="1365"/>
                    <a:pt x="1042" y="1365"/>
                    <a:pt x="1042" y="1365"/>
                  </a:cubicBezTo>
                  <a:cubicBezTo>
                    <a:pt x="1059" y="1381"/>
                    <a:pt x="1059" y="1381"/>
                    <a:pt x="1059" y="1381"/>
                  </a:cubicBezTo>
                  <a:cubicBezTo>
                    <a:pt x="1063" y="1385"/>
                    <a:pt x="1069" y="1387"/>
                    <a:pt x="1074" y="1387"/>
                  </a:cubicBezTo>
                  <a:cubicBezTo>
                    <a:pt x="1080" y="1387"/>
                    <a:pt x="1085" y="1385"/>
                    <a:pt x="1090" y="1381"/>
                  </a:cubicBezTo>
                  <a:cubicBezTo>
                    <a:pt x="1098" y="1372"/>
                    <a:pt x="1098" y="1359"/>
                    <a:pt x="1090" y="1350"/>
                  </a:cubicBezTo>
                  <a:close/>
                  <a:moveTo>
                    <a:pt x="1037" y="10"/>
                  </a:moveTo>
                  <a:cubicBezTo>
                    <a:pt x="1037" y="589"/>
                    <a:pt x="1037" y="589"/>
                    <a:pt x="1037" y="589"/>
                  </a:cubicBezTo>
                  <a:cubicBezTo>
                    <a:pt x="1037" y="594"/>
                    <a:pt x="1032" y="599"/>
                    <a:pt x="1027" y="599"/>
                  </a:cubicBezTo>
                  <a:cubicBezTo>
                    <a:pt x="477" y="599"/>
                    <a:pt x="477" y="599"/>
                    <a:pt x="477" y="599"/>
                  </a:cubicBezTo>
                  <a:cubicBezTo>
                    <a:pt x="472" y="599"/>
                    <a:pt x="467" y="594"/>
                    <a:pt x="467" y="589"/>
                  </a:cubicBezTo>
                  <a:cubicBezTo>
                    <a:pt x="467" y="10"/>
                    <a:pt x="467" y="10"/>
                    <a:pt x="467" y="10"/>
                  </a:cubicBezTo>
                  <a:cubicBezTo>
                    <a:pt x="467" y="5"/>
                    <a:pt x="472" y="0"/>
                    <a:pt x="477" y="0"/>
                  </a:cubicBezTo>
                  <a:cubicBezTo>
                    <a:pt x="1027" y="0"/>
                    <a:pt x="1027" y="0"/>
                    <a:pt x="1027" y="0"/>
                  </a:cubicBezTo>
                  <a:cubicBezTo>
                    <a:pt x="1032" y="0"/>
                    <a:pt x="1037" y="5"/>
                    <a:pt x="1037" y="10"/>
                  </a:cubicBezTo>
                  <a:close/>
                  <a:moveTo>
                    <a:pt x="994" y="459"/>
                  </a:moveTo>
                  <a:cubicBezTo>
                    <a:pt x="940" y="405"/>
                    <a:pt x="940" y="405"/>
                    <a:pt x="940" y="405"/>
                  </a:cubicBezTo>
                  <a:cubicBezTo>
                    <a:pt x="940" y="405"/>
                    <a:pt x="940" y="405"/>
                    <a:pt x="940" y="405"/>
                  </a:cubicBezTo>
                  <a:cubicBezTo>
                    <a:pt x="939" y="404"/>
                    <a:pt x="938" y="403"/>
                    <a:pt x="937" y="403"/>
                  </a:cubicBezTo>
                  <a:cubicBezTo>
                    <a:pt x="937" y="403"/>
                    <a:pt x="937" y="402"/>
                    <a:pt x="937" y="402"/>
                  </a:cubicBezTo>
                  <a:cubicBezTo>
                    <a:pt x="935" y="402"/>
                    <a:pt x="934" y="401"/>
                    <a:pt x="933" y="401"/>
                  </a:cubicBezTo>
                  <a:cubicBezTo>
                    <a:pt x="933" y="400"/>
                    <a:pt x="933" y="400"/>
                    <a:pt x="933" y="400"/>
                  </a:cubicBezTo>
                  <a:cubicBezTo>
                    <a:pt x="932" y="400"/>
                    <a:pt x="930" y="400"/>
                    <a:pt x="929" y="399"/>
                  </a:cubicBezTo>
                  <a:cubicBezTo>
                    <a:pt x="929" y="399"/>
                    <a:pt x="929" y="399"/>
                    <a:pt x="929" y="399"/>
                  </a:cubicBezTo>
                  <a:cubicBezTo>
                    <a:pt x="927" y="399"/>
                    <a:pt x="926" y="399"/>
                    <a:pt x="925" y="399"/>
                  </a:cubicBezTo>
                  <a:cubicBezTo>
                    <a:pt x="923" y="399"/>
                    <a:pt x="922" y="399"/>
                    <a:pt x="921" y="399"/>
                  </a:cubicBezTo>
                  <a:cubicBezTo>
                    <a:pt x="921" y="399"/>
                    <a:pt x="920" y="399"/>
                    <a:pt x="920" y="399"/>
                  </a:cubicBezTo>
                  <a:cubicBezTo>
                    <a:pt x="919" y="400"/>
                    <a:pt x="918" y="400"/>
                    <a:pt x="917" y="400"/>
                  </a:cubicBezTo>
                  <a:cubicBezTo>
                    <a:pt x="916" y="400"/>
                    <a:pt x="916" y="400"/>
                    <a:pt x="916" y="401"/>
                  </a:cubicBezTo>
                  <a:cubicBezTo>
                    <a:pt x="915" y="401"/>
                    <a:pt x="914" y="402"/>
                    <a:pt x="913" y="402"/>
                  </a:cubicBezTo>
                  <a:cubicBezTo>
                    <a:pt x="913" y="402"/>
                    <a:pt x="913" y="403"/>
                    <a:pt x="913" y="403"/>
                  </a:cubicBezTo>
                  <a:cubicBezTo>
                    <a:pt x="911" y="403"/>
                    <a:pt x="910" y="404"/>
                    <a:pt x="909" y="405"/>
                  </a:cubicBezTo>
                  <a:cubicBezTo>
                    <a:pt x="909" y="405"/>
                    <a:pt x="909" y="405"/>
                    <a:pt x="909" y="405"/>
                  </a:cubicBezTo>
                  <a:cubicBezTo>
                    <a:pt x="855" y="459"/>
                    <a:pt x="855" y="459"/>
                    <a:pt x="855" y="459"/>
                  </a:cubicBezTo>
                  <a:cubicBezTo>
                    <a:pt x="847" y="468"/>
                    <a:pt x="847" y="482"/>
                    <a:pt x="855" y="490"/>
                  </a:cubicBezTo>
                  <a:cubicBezTo>
                    <a:pt x="864" y="499"/>
                    <a:pt x="878" y="499"/>
                    <a:pt x="886" y="490"/>
                  </a:cubicBezTo>
                  <a:cubicBezTo>
                    <a:pt x="903" y="474"/>
                    <a:pt x="903" y="474"/>
                    <a:pt x="903" y="474"/>
                  </a:cubicBezTo>
                  <a:cubicBezTo>
                    <a:pt x="903" y="541"/>
                    <a:pt x="903" y="541"/>
                    <a:pt x="903" y="541"/>
                  </a:cubicBezTo>
                  <a:cubicBezTo>
                    <a:pt x="903" y="553"/>
                    <a:pt x="913" y="563"/>
                    <a:pt x="925" y="563"/>
                  </a:cubicBezTo>
                  <a:cubicBezTo>
                    <a:pt x="937" y="563"/>
                    <a:pt x="947" y="553"/>
                    <a:pt x="947" y="541"/>
                  </a:cubicBezTo>
                  <a:cubicBezTo>
                    <a:pt x="947" y="474"/>
                    <a:pt x="947" y="474"/>
                    <a:pt x="947" y="474"/>
                  </a:cubicBezTo>
                  <a:cubicBezTo>
                    <a:pt x="963" y="490"/>
                    <a:pt x="963" y="490"/>
                    <a:pt x="963" y="490"/>
                  </a:cubicBezTo>
                  <a:cubicBezTo>
                    <a:pt x="967" y="495"/>
                    <a:pt x="973" y="497"/>
                    <a:pt x="979" y="497"/>
                  </a:cubicBezTo>
                  <a:cubicBezTo>
                    <a:pt x="984" y="497"/>
                    <a:pt x="990" y="495"/>
                    <a:pt x="994" y="490"/>
                  </a:cubicBezTo>
                  <a:cubicBezTo>
                    <a:pt x="1003" y="482"/>
                    <a:pt x="1003" y="468"/>
                    <a:pt x="994" y="459"/>
                  </a:cubicBezTo>
                  <a:close/>
                  <a:moveTo>
                    <a:pt x="1784" y="247"/>
                  </a:moveTo>
                  <a:cubicBezTo>
                    <a:pt x="1784" y="589"/>
                    <a:pt x="1784" y="589"/>
                    <a:pt x="1784" y="589"/>
                  </a:cubicBezTo>
                  <a:cubicBezTo>
                    <a:pt x="1784" y="594"/>
                    <a:pt x="1780" y="599"/>
                    <a:pt x="1774" y="599"/>
                  </a:cubicBezTo>
                  <a:cubicBezTo>
                    <a:pt x="1335" y="599"/>
                    <a:pt x="1335" y="599"/>
                    <a:pt x="1335" y="599"/>
                  </a:cubicBezTo>
                  <a:cubicBezTo>
                    <a:pt x="1330" y="599"/>
                    <a:pt x="1325" y="594"/>
                    <a:pt x="1325" y="589"/>
                  </a:cubicBezTo>
                  <a:cubicBezTo>
                    <a:pt x="1325" y="247"/>
                    <a:pt x="1325" y="247"/>
                    <a:pt x="1325" y="247"/>
                  </a:cubicBezTo>
                  <a:cubicBezTo>
                    <a:pt x="1325" y="242"/>
                    <a:pt x="1330" y="237"/>
                    <a:pt x="1335" y="237"/>
                  </a:cubicBezTo>
                  <a:cubicBezTo>
                    <a:pt x="1774" y="237"/>
                    <a:pt x="1774" y="237"/>
                    <a:pt x="1774" y="237"/>
                  </a:cubicBezTo>
                  <a:cubicBezTo>
                    <a:pt x="1780" y="237"/>
                    <a:pt x="1784" y="242"/>
                    <a:pt x="1784" y="247"/>
                  </a:cubicBezTo>
                  <a:close/>
                  <a:moveTo>
                    <a:pt x="1741" y="459"/>
                  </a:moveTo>
                  <a:cubicBezTo>
                    <a:pt x="1688" y="405"/>
                    <a:pt x="1688" y="405"/>
                    <a:pt x="1688" y="405"/>
                  </a:cubicBezTo>
                  <a:cubicBezTo>
                    <a:pt x="1688" y="405"/>
                    <a:pt x="1688" y="405"/>
                    <a:pt x="1688" y="405"/>
                  </a:cubicBezTo>
                  <a:cubicBezTo>
                    <a:pt x="1687" y="404"/>
                    <a:pt x="1685" y="403"/>
                    <a:pt x="1684" y="403"/>
                  </a:cubicBezTo>
                  <a:cubicBezTo>
                    <a:pt x="1684" y="403"/>
                    <a:pt x="1684" y="402"/>
                    <a:pt x="1684" y="402"/>
                  </a:cubicBezTo>
                  <a:cubicBezTo>
                    <a:pt x="1683" y="402"/>
                    <a:pt x="1682" y="401"/>
                    <a:pt x="1680" y="401"/>
                  </a:cubicBezTo>
                  <a:cubicBezTo>
                    <a:pt x="1680" y="400"/>
                    <a:pt x="1680" y="400"/>
                    <a:pt x="1680" y="400"/>
                  </a:cubicBezTo>
                  <a:cubicBezTo>
                    <a:pt x="1679" y="400"/>
                    <a:pt x="1678" y="400"/>
                    <a:pt x="1676" y="399"/>
                  </a:cubicBezTo>
                  <a:cubicBezTo>
                    <a:pt x="1676" y="399"/>
                    <a:pt x="1676" y="399"/>
                    <a:pt x="1676" y="399"/>
                  </a:cubicBezTo>
                  <a:cubicBezTo>
                    <a:pt x="1675" y="399"/>
                    <a:pt x="1673" y="399"/>
                    <a:pt x="1672" y="399"/>
                  </a:cubicBezTo>
                  <a:cubicBezTo>
                    <a:pt x="1671" y="399"/>
                    <a:pt x="1669" y="399"/>
                    <a:pt x="1668" y="399"/>
                  </a:cubicBezTo>
                  <a:cubicBezTo>
                    <a:pt x="1668" y="399"/>
                    <a:pt x="1668" y="399"/>
                    <a:pt x="1668" y="399"/>
                  </a:cubicBezTo>
                  <a:cubicBezTo>
                    <a:pt x="1666" y="400"/>
                    <a:pt x="1665" y="400"/>
                    <a:pt x="1664" y="400"/>
                  </a:cubicBezTo>
                  <a:cubicBezTo>
                    <a:pt x="1664" y="400"/>
                    <a:pt x="1664" y="400"/>
                    <a:pt x="1664" y="401"/>
                  </a:cubicBezTo>
                  <a:cubicBezTo>
                    <a:pt x="1662" y="401"/>
                    <a:pt x="1661" y="402"/>
                    <a:pt x="1660" y="402"/>
                  </a:cubicBezTo>
                  <a:cubicBezTo>
                    <a:pt x="1660" y="402"/>
                    <a:pt x="1660" y="403"/>
                    <a:pt x="1660" y="403"/>
                  </a:cubicBezTo>
                  <a:cubicBezTo>
                    <a:pt x="1659" y="403"/>
                    <a:pt x="1657" y="404"/>
                    <a:pt x="1656" y="405"/>
                  </a:cubicBezTo>
                  <a:cubicBezTo>
                    <a:pt x="1656" y="405"/>
                    <a:pt x="1656" y="405"/>
                    <a:pt x="1656" y="405"/>
                  </a:cubicBezTo>
                  <a:cubicBezTo>
                    <a:pt x="1603" y="459"/>
                    <a:pt x="1603" y="459"/>
                    <a:pt x="1603" y="459"/>
                  </a:cubicBezTo>
                  <a:cubicBezTo>
                    <a:pt x="1594" y="468"/>
                    <a:pt x="1594" y="482"/>
                    <a:pt x="1603" y="490"/>
                  </a:cubicBezTo>
                  <a:cubicBezTo>
                    <a:pt x="1611" y="499"/>
                    <a:pt x="1625" y="499"/>
                    <a:pt x="1634" y="490"/>
                  </a:cubicBezTo>
                  <a:cubicBezTo>
                    <a:pt x="1650" y="474"/>
                    <a:pt x="1650" y="474"/>
                    <a:pt x="1650" y="474"/>
                  </a:cubicBezTo>
                  <a:cubicBezTo>
                    <a:pt x="1650" y="541"/>
                    <a:pt x="1650" y="541"/>
                    <a:pt x="1650" y="541"/>
                  </a:cubicBezTo>
                  <a:cubicBezTo>
                    <a:pt x="1650" y="553"/>
                    <a:pt x="1660" y="563"/>
                    <a:pt x="1672" y="563"/>
                  </a:cubicBezTo>
                  <a:cubicBezTo>
                    <a:pt x="1684" y="563"/>
                    <a:pt x="1694" y="553"/>
                    <a:pt x="1694" y="541"/>
                  </a:cubicBezTo>
                  <a:cubicBezTo>
                    <a:pt x="1694" y="474"/>
                    <a:pt x="1694" y="474"/>
                    <a:pt x="1694" y="474"/>
                  </a:cubicBezTo>
                  <a:cubicBezTo>
                    <a:pt x="1710" y="490"/>
                    <a:pt x="1710" y="490"/>
                    <a:pt x="1710" y="490"/>
                  </a:cubicBezTo>
                  <a:cubicBezTo>
                    <a:pt x="1715" y="495"/>
                    <a:pt x="1720" y="497"/>
                    <a:pt x="1726" y="497"/>
                  </a:cubicBezTo>
                  <a:cubicBezTo>
                    <a:pt x="1732" y="497"/>
                    <a:pt x="1737" y="495"/>
                    <a:pt x="1741" y="490"/>
                  </a:cubicBezTo>
                  <a:cubicBezTo>
                    <a:pt x="1750" y="482"/>
                    <a:pt x="1750" y="468"/>
                    <a:pt x="1741" y="459"/>
                  </a:cubicBezTo>
                  <a:close/>
                  <a:moveTo>
                    <a:pt x="423" y="247"/>
                  </a:moveTo>
                  <a:cubicBezTo>
                    <a:pt x="423" y="589"/>
                    <a:pt x="423" y="589"/>
                    <a:pt x="423" y="589"/>
                  </a:cubicBezTo>
                  <a:cubicBezTo>
                    <a:pt x="423" y="594"/>
                    <a:pt x="419" y="599"/>
                    <a:pt x="413" y="599"/>
                  </a:cubicBezTo>
                  <a:cubicBezTo>
                    <a:pt x="10" y="599"/>
                    <a:pt x="10" y="599"/>
                    <a:pt x="10" y="599"/>
                  </a:cubicBezTo>
                  <a:cubicBezTo>
                    <a:pt x="4" y="599"/>
                    <a:pt x="0" y="594"/>
                    <a:pt x="0" y="589"/>
                  </a:cubicBezTo>
                  <a:cubicBezTo>
                    <a:pt x="0" y="247"/>
                    <a:pt x="0" y="247"/>
                    <a:pt x="0" y="247"/>
                  </a:cubicBezTo>
                  <a:cubicBezTo>
                    <a:pt x="0" y="242"/>
                    <a:pt x="4" y="237"/>
                    <a:pt x="10" y="237"/>
                  </a:cubicBezTo>
                  <a:cubicBezTo>
                    <a:pt x="413" y="237"/>
                    <a:pt x="413" y="237"/>
                    <a:pt x="413" y="237"/>
                  </a:cubicBezTo>
                  <a:cubicBezTo>
                    <a:pt x="419" y="237"/>
                    <a:pt x="423" y="242"/>
                    <a:pt x="423" y="247"/>
                  </a:cubicBezTo>
                  <a:close/>
                  <a:moveTo>
                    <a:pt x="381" y="459"/>
                  </a:moveTo>
                  <a:cubicBezTo>
                    <a:pt x="327" y="405"/>
                    <a:pt x="327" y="405"/>
                    <a:pt x="327" y="405"/>
                  </a:cubicBezTo>
                  <a:cubicBezTo>
                    <a:pt x="327" y="405"/>
                    <a:pt x="327" y="405"/>
                    <a:pt x="327" y="405"/>
                  </a:cubicBezTo>
                  <a:cubicBezTo>
                    <a:pt x="326" y="404"/>
                    <a:pt x="325" y="403"/>
                    <a:pt x="324" y="403"/>
                  </a:cubicBezTo>
                  <a:cubicBezTo>
                    <a:pt x="323" y="403"/>
                    <a:pt x="323" y="402"/>
                    <a:pt x="323" y="402"/>
                  </a:cubicBezTo>
                  <a:cubicBezTo>
                    <a:pt x="322" y="402"/>
                    <a:pt x="321" y="401"/>
                    <a:pt x="320" y="401"/>
                  </a:cubicBezTo>
                  <a:cubicBezTo>
                    <a:pt x="320" y="400"/>
                    <a:pt x="320" y="400"/>
                    <a:pt x="319" y="400"/>
                  </a:cubicBezTo>
                  <a:cubicBezTo>
                    <a:pt x="318" y="400"/>
                    <a:pt x="317" y="400"/>
                    <a:pt x="316" y="399"/>
                  </a:cubicBezTo>
                  <a:cubicBezTo>
                    <a:pt x="316" y="399"/>
                    <a:pt x="315" y="399"/>
                    <a:pt x="315" y="399"/>
                  </a:cubicBezTo>
                  <a:cubicBezTo>
                    <a:pt x="314" y="399"/>
                    <a:pt x="313" y="399"/>
                    <a:pt x="311" y="399"/>
                  </a:cubicBezTo>
                  <a:cubicBezTo>
                    <a:pt x="310" y="399"/>
                    <a:pt x="309" y="399"/>
                    <a:pt x="307" y="399"/>
                  </a:cubicBezTo>
                  <a:cubicBezTo>
                    <a:pt x="307" y="399"/>
                    <a:pt x="307" y="399"/>
                    <a:pt x="307" y="399"/>
                  </a:cubicBezTo>
                  <a:cubicBezTo>
                    <a:pt x="306" y="400"/>
                    <a:pt x="304" y="400"/>
                    <a:pt x="303" y="400"/>
                  </a:cubicBezTo>
                  <a:cubicBezTo>
                    <a:pt x="303" y="400"/>
                    <a:pt x="303" y="400"/>
                    <a:pt x="303" y="401"/>
                  </a:cubicBezTo>
                  <a:cubicBezTo>
                    <a:pt x="302" y="401"/>
                    <a:pt x="301" y="402"/>
                    <a:pt x="299" y="402"/>
                  </a:cubicBezTo>
                  <a:cubicBezTo>
                    <a:pt x="299" y="402"/>
                    <a:pt x="299" y="403"/>
                    <a:pt x="299" y="403"/>
                  </a:cubicBezTo>
                  <a:cubicBezTo>
                    <a:pt x="298" y="403"/>
                    <a:pt x="297" y="404"/>
                    <a:pt x="296" y="405"/>
                  </a:cubicBezTo>
                  <a:cubicBezTo>
                    <a:pt x="296" y="405"/>
                    <a:pt x="296" y="405"/>
                    <a:pt x="296" y="405"/>
                  </a:cubicBezTo>
                  <a:cubicBezTo>
                    <a:pt x="242" y="459"/>
                    <a:pt x="242" y="459"/>
                    <a:pt x="242" y="459"/>
                  </a:cubicBezTo>
                  <a:cubicBezTo>
                    <a:pt x="233" y="468"/>
                    <a:pt x="233" y="482"/>
                    <a:pt x="242" y="490"/>
                  </a:cubicBezTo>
                  <a:cubicBezTo>
                    <a:pt x="250" y="499"/>
                    <a:pt x="264" y="499"/>
                    <a:pt x="273" y="490"/>
                  </a:cubicBezTo>
                  <a:cubicBezTo>
                    <a:pt x="289" y="474"/>
                    <a:pt x="289" y="474"/>
                    <a:pt x="289" y="474"/>
                  </a:cubicBezTo>
                  <a:cubicBezTo>
                    <a:pt x="289" y="541"/>
                    <a:pt x="289" y="541"/>
                    <a:pt x="289" y="541"/>
                  </a:cubicBezTo>
                  <a:cubicBezTo>
                    <a:pt x="289" y="553"/>
                    <a:pt x="299" y="563"/>
                    <a:pt x="311" y="563"/>
                  </a:cubicBezTo>
                  <a:cubicBezTo>
                    <a:pt x="323" y="563"/>
                    <a:pt x="333" y="553"/>
                    <a:pt x="333" y="541"/>
                  </a:cubicBezTo>
                  <a:cubicBezTo>
                    <a:pt x="333" y="474"/>
                    <a:pt x="333" y="474"/>
                    <a:pt x="333" y="474"/>
                  </a:cubicBezTo>
                  <a:cubicBezTo>
                    <a:pt x="350" y="490"/>
                    <a:pt x="350" y="490"/>
                    <a:pt x="350" y="490"/>
                  </a:cubicBezTo>
                  <a:cubicBezTo>
                    <a:pt x="354" y="495"/>
                    <a:pt x="360" y="497"/>
                    <a:pt x="365" y="497"/>
                  </a:cubicBezTo>
                  <a:cubicBezTo>
                    <a:pt x="371" y="497"/>
                    <a:pt x="377" y="495"/>
                    <a:pt x="381" y="490"/>
                  </a:cubicBezTo>
                  <a:cubicBezTo>
                    <a:pt x="389" y="482"/>
                    <a:pt x="389" y="468"/>
                    <a:pt x="381" y="459"/>
                  </a:cubicBezTo>
                  <a:close/>
                  <a:moveTo>
                    <a:pt x="1784" y="963"/>
                  </a:moveTo>
                  <a:cubicBezTo>
                    <a:pt x="1784" y="1479"/>
                    <a:pt x="1784" y="1479"/>
                    <a:pt x="1784" y="1479"/>
                  </a:cubicBezTo>
                  <a:cubicBezTo>
                    <a:pt x="1784" y="1485"/>
                    <a:pt x="1780" y="1489"/>
                    <a:pt x="1774" y="1489"/>
                  </a:cubicBezTo>
                  <a:cubicBezTo>
                    <a:pt x="1186" y="1489"/>
                    <a:pt x="1186" y="1489"/>
                    <a:pt x="1186" y="1489"/>
                  </a:cubicBezTo>
                  <a:cubicBezTo>
                    <a:pt x="1181" y="1489"/>
                    <a:pt x="1176" y="1485"/>
                    <a:pt x="1176" y="1479"/>
                  </a:cubicBezTo>
                  <a:cubicBezTo>
                    <a:pt x="1176" y="963"/>
                    <a:pt x="1176" y="963"/>
                    <a:pt x="1176" y="963"/>
                  </a:cubicBezTo>
                  <a:cubicBezTo>
                    <a:pt x="1176" y="958"/>
                    <a:pt x="1181" y="953"/>
                    <a:pt x="1186" y="953"/>
                  </a:cubicBezTo>
                  <a:cubicBezTo>
                    <a:pt x="1774" y="953"/>
                    <a:pt x="1774" y="953"/>
                    <a:pt x="1774" y="953"/>
                  </a:cubicBezTo>
                  <a:cubicBezTo>
                    <a:pt x="1780" y="953"/>
                    <a:pt x="1784" y="958"/>
                    <a:pt x="1784" y="963"/>
                  </a:cubicBezTo>
                  <a:close/>
                  <a:moveTo>
                    <a:pt x="1741" y="1350"/>
                  </a:moveTo>
                  <a:cubicBezTo>
                    <a:pt x="1688" y="1296"/>
                    <a:pt x="1688" y="1296"/>
                    <a:pt x="1688" y="1296"/>
                  </a:cubicBezTo>
                  <a:cubicBezTo>
                    <a:pt x="1688" y="1296"/>
                    <a:pt x="1688" y="1296"/>
                    <a:pt x="1688" y="1296"/>
                  </a:cubicBezTo>
                  <a:cubicBezTo>
                    <a:pt x="1687" y="1295"/>
                    <a:pt x="1685" y="1294"/>
                    <a:pt x="1684" y="1293"/>
                  </a:cubicBezTo>
                  <a:cubicBezTo>
                    <a:pt x="1684" y="1293"/>
                    <a:pt x="1684" y="1293"/>
                    <a:pt x="1684" y="1293"/>
                  </a:cubicBezTo>
                  <a:cubicBezTo>
                    <a:pt x="1683" y="1292"/>
                    <a:pt x="1682" y="1292"/>
                    <a:pt x="1680" y="1291"/>
                  </a:cubicBezTo>
                  <a:cubicBezTo>
                    <a:pt x="1680" y="1291"/>
                    <a:pt x="1680" y="1291"/>
                    <a:pt x="1680" y="1291"/>
                  </a:cubicBezTo>
                  <a:cubicBezTo>
                    <a:pt x="1679" y="1291"/>
                    <a:pt x="1678" y="1290"/>
                    <a:pt x="1676" y="1290"/>
                  </a:cubicBezTo>
                  <a:cubicBezTo>
                    <a:pt x="1676" y="1290"/>
                    <a:pt x="1676" y="1290"/>
                    <a:pt x="1676" y="1290"/>
                  </a:cubicBezTo>
                  <a:cubicBezTo>
                    <a:pt x="1675" y="1290"/>
                    <a:pt x="1673" y="1290"/>
                    <a:pt x="1672" y="1290"/>
                  </a:cubicBezTo>
                  <a:cubicBezTo>
                    <a:pt x="1671" y="1290"/>
                    <a:pt x="1669" y="1290"/>
                    <a:pt x="1668" y="1290"/>
                  </a:cubicBezTo>
                  <a:cubicBezTo>
                    <a:pt x="1668" y="1290"/>
                    <a:pt x="1668" y="1290"/>
                    <a:pt x="1668" y="1290"/>
                  </a:cubicBezTo>
                  <a:cubicBezTo>
                    <a:pt x="1666" y="1290"/>
                    <a:pt x="1665" y="1291"/>
                    <a:pt x="1664" y="1291"/>
                  </a:cubicBezTo>
                  <a:cubicBezTo>
                    <a:pt x="1664" y="1291"/>
                    <a:pt x="1664" y="1291"/>
                    <a:pt x="1664" y="1291"/>
                  </a:cubicBezTo>
                  <a:cubicBezTo>
                    <a:pt x="1662" y="1292"/>
                    <a:pt x="1661" y="1292"/>
                    <a:pt x="1660" y="1293"/>
                  </a:cubicBezTo>
                  <a:cubicBezTo>
                    <a:pt x="1660" y="1293"/>
                    <a:pt x="1660" y="1293"/>
                    <a:pt x="1660" y="1293"/>
                  </a:cubicBezTo>
                  <a:cubicBezTo>
                    <a:pt x="1659" y="1294"/>
                    <a:pt x="1658" y="1295"/>
                    <a:pt x="1656" y="1296"/>
                  </a:cubicBezTo>
                  <a:cubicBezTo>
                    <a:pt x="1656" y="1296"/>
                    <a:pt x="1656" y="1296"/>
                    <a:pt x="1656" y="1296"/>
                  </a:cubicBezTo>
                  <a:cubicBezTo>
                    <a:pt x="1603" y="1350"/>
                    <a:pt x="1603" y="1350"/>
                    <a:pt x="1603" y="1350"/>
                  </a:cubicBezTo>
                  <a:cubicBezTo>
                    <a:pt x="1594" y="1359"/>
                    <a:pt x="1594" y="1372"/>
                    <a:pt x="1603" y="1381"/>
                  </a:cubicBezTo>
                  <a:cubicBezTo>
                    <a:pt x="1611" y="1390"/>
                    <a:pt x="1625" y="1390"/>
                    <a:pt x="1634" y="1381"/>
                  </a:cubicBezTo>
                  <a:cubicBezTo>
                    <a:pt x="1650" y="1365"/>
                    <a:pt x="1650" y="1365"/>
                    <a:pt x="1650" y="1365"/>
                  </a:cubicBezTo>
                  <a:cubicBezTo>
                    <a:pt x="1650" y="1431"/>
                    <a:pt x="1650" y="1431"/>
                    <a:pt x="1650" y="1431"/>
                  </a:cubicBezTo>
                  <a:cubicBezTo>
                    <a:pt x="1650" y="1443"/>
                    <a:pt x="1660" y="1453"/>
                    <a:pt x="1672" y="1453"/>
                  </a:cubicBezTo>
                  <a:cubicBezTo>
                    <a:pt x="1684" y="1453"/>
                    <a:pt x="1694" y="1443"/>
                    <a:pt x="1694" y="1431"/>
                  </a:cubicBezTo>
                  <a:cubicBezTo>
                    <a:pt x="1694" y="1365"/>
                    <a:pt x="1694" y="1365"/>
                    <a:pt x="1694" y="1365"/>
                  </a:cubicBezTo>
                  <a:cubicBezTo>
                    <a:pt x="1710" y="1381"/>
                    <a:pt x="1710" y="1381"/>
                    <a:pt x="1710" y="1381"/>
                  </a:cubicBezTo>
                  <a:cubicBezTo>
                    <a:pt x="1715" y="1385"/>
                    <a:pt x="1720" y="1387"/>
                    <a:pt x="1726" y="1387"/>
                  </a:cubicBezTo>
                  <a:cubicBezTo>
                    <a:pt x="1732" y="1387"/>
                    <a:pt x="1737" y="1385"/>
                    <a:pt x="1741" y="1381"/>
                  </a:cubicBezTo>
                  <a:cubicBezTo>
                    <a:pt x="1750" y="1372"/>
                    <a:pt x="1750" y="1359"/>
                    <a:pt x="1741" y="135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grpSp>
        <p:nvGrpSpPr>
          <p:cNvPr id="174" name="bcgIcons_Directions">
            <a:extLst>
              <a:ext uri="{FF2B5EF4-FFF2-40B4-BE49-F238E27FC236}">
                <a16:creationId xmlns:a16="http://schemas.microsoft.com/office/drawing/2014/main" id="{A92F9DF9-B04E-4161-9C05-43CF1332E4E7}"/>
              </a:ext>
            </a:extLst>
          </p:cNvPr>
          <p:cNvGrpSpPr>
            <a:grpSpLocks noChangeAspect="1"/>
          </p:cNvGrpSpPr>
          <p:nvPr/>
        </p:nvGrpSpPr>
        <p:grpSpPr bwMode="auto">
          <a:xfrm>
            <a:off x="8986266" y="4842907"/>
            <a:ext cx="397568" cy="386081"/>
            <a:chOff x="1682" y="0"/>
            <a:chExt cx="4316" cy="4320"/>
          </a:xfrm>
        </p:grpSpPr>
        <p:sp>
          <p:nvSpPr>
            <p:cNvPr id="175" name="AutoShape 411">
              <a:extLst>
                <a:ext uri="{FF2B5EF4-FFF2-40B4-BE49-F238E27FC236}">
                  <a16:creationId xmlns:a16="http://schemas.microsoft.com/office/drawing/2014/main" id="{0414CE0C-BB36-4CB9-894F-9379D982051A}"/>
                </a:ext>
              </a:extLst>
            </p:cNvPr>
            <p:cNvSpPr>
              <a:spLocks noChangeAspect="1" noChangeArrowheads="1" noTextEdit="1"/>
            </p:cNvSpPr>
            <p:nvPr/>
          </p:nvSpPr>
          <p:spPr bwMode="auto">
            <a:xfrm>
              <a:off x="1682" y="0"/>
              <a:ext cx="431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76" name="Freeform 413">
              <a:extLst>
                <a:ext uri="{FF2B5EF4-FFF2-40B4-BE49-F238E27FC236}">
                  <a16:creationId xmlns:a16="http://schemas.microsoft.com/office/drawing/2014/main" id="{973CBFCA-D7A5-466C-B930-C6AFF7EED9BC}"/>
                </a:ext>
              </a:extLst>
            </p:cNvPr>
            <p:cNvSpPr>
              <a:spLocks/>
            </p:cNvSpPr>
            <p:nvPr/>
          </p:nvSpPr>
          <p:spPr bwMode="auto">
            <a:xfrm>
              <a:off x="2042" y="926"/>
              <a:ext cx="1751" cy="1842"/>
            </a:xfrm>
            <a:custGeom>
              <a:avLst/>
              <a:gdLst>
                <a:gd name="T0" fmla="*/ 827 w 935"/>
                <a:gd name="T1" fmla="*/ 982 h 982"/>
                <a:gd name="T2" fmla="*/ 846 w 935"/>
                <a:gd name="T3" fmla="*/ 896 h 982"/>
                <a:gd name="T4" fmla="*/ 714 w 935"/>
                <a:gd name="T5" fmla="*/ 671 h 982"/>
                <a:gd name="T6" fmla="*/ 300 w 935"/>
                <a:gd name="T7" fmla="*/ 419 h 982"/>
                <a:gd name="T8" fmla="*/ 294 w 935"/>
                <a:gd name="T9" fmla="*/ 419 h 982"/>
                <a:gd name="T10" fmla="*/ 277 w 935"/>
                <a:gd name="T11" fmla="*/ 427 h 982"/>
                <a:gd name="T12" fmla="*/ 275 w 935"/>
                <a:gd name="T13" fmla="*/ 452 h 982"/>
                <a:gd name="T14" fmla="*/ 359 w 935"/>
                <a:gd name="T15" fmla="*/ 598 h 982"/>
                <a:gd name="T16" fmla="*/ 335 w 935"/>
                <a:gd name="T17" fmla="*/ 685 h 982"/>
                <a:gd name="T18" fmla="*/ 303 w 935"/>
                <a:gd name="T19" fmla="*/ 694 h 982"/>
                <a:gd name="T20" fmla="*/ 247 w 935"/>
                <a:gd name="T21" fmla="*/ 662 h 982"/>
                <a:gd name="T22" fmla="*/ 67 w 935"/>
                <a:gd name="T23" fmla="*/ 346 h 982"/>
                <a:gd name="T24" fmla="*/ 89 w 935"/>
                <a:gd name="T25" fmla="*/ 260 h 982"/>
                <a:gd name="T26" fmla="*/ 398 w 935"/>
                <a:gd name="T27" fmla="*/ 69 h 982"/>
                <a:gd name="T28" fmla="*/ 486 w 935"/>
                <a:gd name="T29" fmla="*/ 90 h 982"/>
                <a:gd name="T30" fmla="*/ 465 w 935"/>
                <a:gd name="T31" fmla="*/ 178 h 982"/>
                <a:gd name="T32" fmla="*/ 335 w 935"/>
                <a:gd name="T33" fmla="*/ 258 h 982"/>
                <a:gd name="T34" fmla="*/ 325 w 935"/>
                <a:gd name="T35" fmla="*/ 280 h 982"/>
                <a:gd name="T36" fmla="*/ 341 w 935"/>
                <a:gd name="T37" fmla="*/ 298 h 982"/>
                <a:gd name="T38" fmla="*/ 741 w 935"/>
                <a:gd name="T39" fmla="*/ 516 h 982"/>
                <a:gd name="T40" fmla="*/ 910 w 935"/>
                <a:gd name="T41" fmla="*/ 727 h 982"/>
                <a:gd name="T42" fmla="*/ 935 w 935"/>
                <a:gd name="T43" fmla="*/ 681 h 982"/>
                <a:gd name="T44" fmla="*/ 771 w 935"/>
                <a:gd name="T45" fmla="*/ 483 h 982"/>
                <a:gd name="T46" fmla="*/ 399 w 935"/>
                <a:gd name="T47" fmla="*/ 270 h 982"/>
                <a:gd name="T48" fmla="*/ 489 w 935"/>
                <a:gd name="T49" fmla="*/ 215 h 982"/>
                <a:gd name="T50" fmla="*/ 524 w 935"/>
                <a:gd name="T51" fmla="*/ 66 h 982"/>
                <a:gd name="T52" fmla="*/ 375 w 935"/>
                <a:gd name="T53" fmla="*/ 31 h 982"/>
                <a:gd name="T54" fmla="*/ 66 w 935"/>
                <a:gd name="T55" fmla="*/ 223 h 982"/>
                <a:gd name="T56" fmla="*/ 29 w 935"/>
                <a:gd name="T57" fmla="*/ 368 h 982"/>
                <a:gd name="T58" fmla="*/ 209 w 935"/>
                <a:gd name="T59" fmla="*/ 683 h 982"/>
                <a:gd name="T60" fmla="*/ 303 w 935"/>
                <a:gd name="T61" fmla="*/ 738 h 982"/>
                <a:gd name="T62" fmla="*/ 357 w 935"/>
                <a:gd name="T63" fmla="*/ 724 h 982"/>
                <a:gd name="T64" fmla="*/ 397 w 935"/>
                <a:gd name="T65" fmla="*/ 576 h 982"/>
                <a:gd name="T66" fmla="*/ 341 w 935"/>
                <a:gd name="T67" fmla="*/ 479 h 982"/>
                <a:gd name="T68" fmla="*/ 827 w 935"/>
                <a:gd name="T69" fmla="*/ 982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5" h="982">
                  <a:moveTo>
                    <a:pt x="827" y="982"/>
                  </a:moveTo>
                  <a:cubicBezTo>
                    <a:pt x="832" y="953"/>
                    <a:pt x="839" y="924"/>
                    <a:pt x="846" y="896"/>
                  </a:cubicBezTo>
                  <a:cubicBezTo>
                    <a:pt x="816" y="813"/>
                    <a:pt x="772" y="738"/>
                    <a:pt x="714" y="671"/>
                  </a:cubicBezTo>
                  <a:cubicBezTo>
                    <a:pt x="612" y="555"/>
                    <a:pt x="469" y="468"/>
                    <a:pt x="300" y="419"/>
                  </a:cubicBezTo>
                  <a:cubicBezTo>
                    <a:pt x="298" y="419"/>
                    <a:pt x="296" y="419"/>
                    <a:pt x="294" y="419"/>
                  </a:cubicBezTo>
                  <a:cubicBezTo>
                    <a:pt x="287" y="419"/>
                    <a:pt x="281" y="422"/>
                    <a:pt x="277" y="427"/>
                  </a:cubicBezTo>
                  <a:cubicBezTo>
                    <a:pt x="271" y="434"/>
                    <a:pt x="270" y="444"/>
                    <a:pt x="275" y="452"/>
                  </a:cubicBezTo>
                  <a:cubicBezTo>
                    <a:pt x="359" y="598"/>
                    <a:pt x="359" y="598"/>
                    <a:pt x="359" y="598"/>
                  </a:cubicBezTo>
                  <a:cubicBezTo>
                    <a:pt x="376" y="629"/>
                    <a:pt x="365" y="668"/>
                    <a:pt x="335" y="685"/>
                  </a:cubicBezTo>
                  <a:cubicBezTo>
                    <a:pt x="325" y="691"/>
                    <a:pt x="314" y="694"/>
                    <a:pt x="303" y="694"/>
                  </a:cubicBezTo>
                  <a:cubicBezTo>
                    <a:pt x="280" y="694"/>
                    <a:pt x="259" y="682"/>
                    <a:pt x="247" y="662"/>
                  </a:cubicBezTo>
                  <a:cubicBezTo>
                    <a:pt x="67" y="346"/>
                    <a:pt x="67" y="346"/>
                    <a:pt x="67" y="346"/>
                  </a:cubicBezTo>
                  <a:cubicBezTo>
                    <a:pt x="50" y="316"/>
                    <a:pt x="60" y="278"/>
                    <a:pt x="89" y="260"/>
                  </a:cubicBezTo>
                  <a:cubicBezTo>
                    <a:pt x="398" y="69"/>
                    <a:pt x="398" y="69"/>
                    <a:pt x="398" y="69"/>
                  </a:cubicBezTo>
                  <a:cubicBezTo>
                    <a:pt x="428" y="50"/>
                    <a:pt x="468" y="60"/>
                    <a:pt x="486" y="90"/>
                  </a:cubicBezTo>
                  <a:cubicBezTo>
                    <a:pt x="505" y="120"/>
                    <a:pt x="495" y="159"/>
                    <a:pt x="465" y="178"/>
                  </a:cubicBezTo>
                  <a:cubicBezTo>
                    <a:pt x="335" y="258"/>
                    <a:pt x="335" y="258"/>
                    <a:pt x="335" y="258"/>
                  </a:cubicBezTo>
                  <a:cubicBezTo>
                    <a:pt x="328" y="263"/>
                    <a:pt x="324" y="271"/>
                    <a:pt x="325" y="280"/>
                  </a:cubicBezTo>
                  <a:cubicBezTo>
                    <a:pt x="326" y="288"/>
                    <a:pt x="332" y="296"/>
                    <a:pt x="341" y="298"/>
                  </a:cubicBezTo>
                  <a:cubicBezTo>
                    <a:pt x="495" y="343"/>
                    <a:pt x="634" y="418"/>
                    <a:pt x="741" y="516"/>
                  </a:cubicBezTo>
                  <a:cubicBezTo>
                    <a:pt x="810" y="577"/>
                    <a:pt x="866" y="648"/>
                    <a:pt x="910" y="727"/>
                  </a:cubicBezTo>
                  <a:cubicBezTo>
                    <a:pt x="918" y="712"/>
                    <a:pt x="926" y="696"/>
                    <a:pt x="935" y="681"/>
                  </a:cubicBezTo>
                  <a:cubicBezTo>
                    <a:pt x="890" y="608"/>
                    <a:pt x="836" y="542"/>
                    <a:pt x="771" y="483"/>
                  </a:cubicBezTo>
                  <a:cubicBezTo>
                    <a:pt x="669" y="391"/>
                    <a:pt x="542" y="318"/>
                    <a:pt x="399" y="270"/>
                  </a:cubicBezTo>
                  <a:cubicBezTo>
                    <a:pt x="489" y="215"/>
                    <a:pt x="489" y="215"/>
                    <a:pt x="489" y="215"/>
                  </a:cubicBezTo>
                  <a:cubicBezTo>
                    <a:pt x="539" y="184"/>
                    <a:pt x="555" y="117"/>
                    <a:pt x="524" y="66"/>
                  </a:cubicBezTo>
                  <a:cubicBezTo>
                    <a:pt x="492" y="16"/>
                    <a:pt x="426" y="0"/>
                    <a:pt x="375" y="31"/>
                  </a:cubicBezTo>
                  <a:cubicBezTo>
                    <a:pt x="66" y="223"/>
                    <a:pt x="66" y="223"/>
                    <a:pt x="66" y="223"/>
                  </a:cubicBezTo>
                  <a:cubicBezTo>
                    <a:pt x="16" y="253"/>
                    <a:pt x="0" y="317"/>
                    <a:pt x="29" y="368"/>
                  </a:cubicBezTo>
                  <a:cubicBezTo>
                    <a:pt x="209" y="683"/>
                    <a:pt x="209" y="683"/>
                    <a:pt x="209" y="683"/>
                  </a:cubicBezTo>
                  <a:cubicBezTo>
                    <a:pt x="228" y="717"/>
                    <a:pt x="264" y="738"/>
                    <a:pt x="303" y="738"/>
                  </a:cubicBezTo>
                  <a:cubicBezTo>
                    <a:pt x="322" y="738"/>
                    <a:pt x="340" y="733"/>
                    <a:pt x="357" y="724"/>
                  </a:cubicBezTo>
                  <a:cubicBezTo>
                    <a:pt x="408" y="694"/>
                    <a:pt x="426" y="628"/>
                    <a:pt x="397" y="576"/>
                  </a:cubicBezTo>
                  <a:cubicBezTo>
                    <a:pt x="341" y="479"/>
                    <a:pt x="341" y="479"/>
                    <a:pt x="341" y="479"/>
                  </a:cubicBezTo>
                  <a:cubicBezTo>
                    <a:pt x="497" y="534"/>
                    <a:pt x="747" y="669"/>
                    <a:pt x="827" y="982"/>
                  </a:cubicBezTo>
                  <a:close/>
                </a:path>
              </a:pathLst>
            </a:custGeom>
            <a:solidFill>
              <a:srgbClr val="1CD1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77" name="Freeform 414">
              <a:extLst>
                <a:ext uri="{FF2B5EF4-FFF2-40B4-BE49-F238E27FC236}">
                  <a16:creationId xmlns:a16="http://schemas.microsoft.com/office/drawing/2014/main" id="{62DC836A-BEB5-4A04-8D9A-D09950C17C99}"/>
                </a:ext>
              </a:extLst>
            </p:cNvPr>
            <p:cNvSpPr>
              <a:spLocks/>
            </p:cNvSpPr>
            <p:nvPr/>
          </p:nvSpPr>
          <p:spPr bwMode="auto">
            <a:xfrm>
              <a:off x="3638" y="926"/>
              <a:ext cx="2000" cy="2440"/>
            </a:xfrm>
            <a:custGeom>
              <a:avLst/>
              <a:gdLst>
                <a:gd name="T0" fmla="*/ 1002 w 1068"/>
                <a:gd name="T1" fmla="*/ 223 h 1301"/>
                <a:gd name="T2" fmla="*/ 693 w 1068"/>
                <a:gd name="T3" fmla="*/ 31 h 1301"/>
                <a:gd name="T4" fmla="*/ 544 w 1068"/>
                <a:gd name="T5" fmla="*/ 66 h 1301"/>
                <a:gd name="T6" fmla="*/ 579 w 1068"/>
                <a:gd name="T7" fmla="*/ 215 h 1301"/>
                <a:gd name="T8" fmla="*/ 669 w 1068"/>
                <a:gd name="T9" fmla="*/ 270 h 1301"/>
                <a:gd name="T10" fmla="*/ 297 w 1068"/>
                <a:gd name="T11" fmla="*/ 483 h 1301"/>
                <a:gd name="T12" fmla="*/ 82 w 1068"/>
                <a:gd name="T13" fmla="*/ 780 h 1301"/>
                <a:gd name="T14" fmla="*/ 0 w 1068"/>
                <a:gd name="T15" fmla="*/ 1193 h 1301"/>
                <a:gd name="T16" fmla="*/ 108 w 1068"/>
                <a:gd name="T17" fmla="*/ 1301 h 1301"/>
                <a:gd name="T18" fmla="*/ 216 w 1068"/>
                <a:gd name="T19" fmla="*/ 1193 h 1301"/>
                <a:gd name="T20" fmla="*/ 727 w 1068"/>
                <a:gd name="T21" fmla="*/ 479 h 1301"/>
                <a:gd name="T22" fmla="*/ 671 w 1068"/>
                <a:gd name="T23" fmla="*/ 576 h 1301"/>
                <a:gd name="T24" fmla="*/ 711 w 1068"/>
                <a:gd name="T25" fmla="*/ 724 h 1301"/>
                <a:gd name="T26" fmla="*/ 765 w 1068"/>
                <a:gd name="T27" fmla="*/ 738 h 1301"/>
                <a:gd name="T28" fmla="*/ 859 w 1068"/>
                <a:gd name="T29" fmla="*/ 683 h 1301"/>
                <a:gd name="T30" fmla="*/ 1039 w 1068"/>
                <a:gd name="T31" fmla="*/ 368 h 1301"/>
                <a:gd name="T32" fmla="*/ 1002 w 1068"/>
                <a:gd name="T33" fmla="*/ 223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8" h="1301">
                  <a:moveTo>
                    <a:pt x="1002" y="223"/>
                  </a:moveTo>
                  <a:cubicBezTo>
                    <a:pt x="693" y="31"/>
                    <a:pt x="693" y="31"/>
                    <a:pt x="693" y="31"/>
                  </a:cubicBezTo>
                  <a:cubicBezTo>
                    <a:pt x="642" y="0"/>
                    <a:pt x="576" y="16"/>
                    <a:pt x="544" y="66"/>
                  </a:cubicBezTo>
                  <a:cubicBezTo>
                    <a:pt x="513" y="117"/>
                    <a:pt x="529" y="184"/>
                    <a:pt x="579" y="215"/>
                  </a:cubicBezTo>
                  <a:cubicBezTo>
                    <a:pt x="669" y="270"/>
                    <a:pt x="669" y="270"/>
                    <a:pt x="669" y="270"/>
                  </a:cubicBezTo>
                  <a:cubicBezTo>
                    <a:pt x="526" y="318"/>
                    <a:pt x="399" y="391"/>
                    <a:pt x="297" y="483"/>
                  </a:cubicBezTo>
                  <a:cubicBezTo>
                    <a:pt x="204" y="567"/>
                    <a:pt x="132" y="667"/>
                    <a:pt x="82" y="780"/>
                  </a:cubicBezTo>
                  <a:cubicBezTo>
                    <a:pt x="28" y="903"/>
                    <a:pt x="0" y="1042"/>
                    <a:pt x="0" y="1193"/>
                  </a:cubicBezTo>
                  <a:cubicBezTo>
                    <a:pt x="0" y="1252"/>
                    <a:pt x="49" y="1301"/>
                    <a:pt x="108" y="1301"/>
                  </a:cubicBezTo>
                  <a:cubicBezTo>
                    <a:pt x="168" y="1301"/>
                    <a:pt x="216" y="1252"/>
                    <a:pt x="216" y="1193"/>
                  </a:cubicBezTo>
                  <a:cubicBezTo>
                    <a:pt x="216" y="726"/>
                    <a:pt x="540" y="545"/>
                    <a:pt x="727" y="479"/>
                  </a:cubicBezTo>
                  <a:cubicBezTo>
                    <a:pt x="671" y="576"/>
                    <a:pt x="671" y="576"/>
                    <a:pt x="671" y="576"/>
                  </a:cubicBezTo>
                  <a:cubicBezTo>
                    <a:pt x="642" y="628"/>
                    <a:pt x="660" y="694"/>
                    <a:pt x="711" y="724"/>
                  </a:cubicBezTo>
                  <a:cubicBezTo>
                    <a:pt x="728" y="733"/>
                    <a:pt x="746" y="738"/>
                    <a:pt x="765" y="738"/>
                  </a:cubicBezTo>
                  <a:cubicBezTo>
                    <a:pt x="804" y="738"/>
                    <a:pt x="840" y="717"/>
                    <a:pt x="859" y="683"/>
                  </a:cubicBezTo>
                  <a:cubicBezTo>
                    <a:pt x="1039" y="368"/>
                    <a:pt x="1039" y="368"/>
                    <a:pt x="1039" y="368"/>
                  </a:cubicBezTo>
                  <a:cubicBezTo>
                    <a:pt x="1068" y="317"/>
                    <a:pt x="1052" y="253"/>
                    <a:pt x="1002" y="22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sp>
        <p:nvSpPr>
          <p:cNvPr id="178" name="TextBox 106">
            <a:extLst>
              <a:ext uri="{FF2B5EF4-FFF2-40B4-BE49-F238E27FC236}">
                <a16:creationId xmlns:a16="http://schemas.microsoft.com/office/drawing/2014/main" id="{EA56A16E-A5BC-4006-8DAB-74C43DD0399D}"/>
              </a:ext>
            </a:extLst>
          </p:cNvPr>
          <p:cNvSpPr txBox="1"/>
          <p:nvPr/>
        </p:nvSpPr>
        <p:spPr>
          <a:xfrm>
            <a:off x="6606591" y="5085238"/>
            <a:ext cx="678000" cy="21544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defPPr>
              <a:defRPr lang="fr-FR"/>
            </a:defPPr>
            <a:lvl1pPr marR="0" lvl="0" indent="0" defTabSz="914377" fontAlgn="auto">
              <a:lnSpc>
                <a:spcPct val="100000"/>
              </a:lnSpc>
              <a:spcBef>
                <a:spcPts val="0"/>
              </a:spcBef>
              <a:spcAft>
                <a:spcPts val="0"/>
              </a:spcAft>
              <a:buClrTx/>
              <a:buSzTx/>
              <a:buFontTx/>
              <a:buNone/>
              <a:tabLst/>
              <a:defRPr sz="1100" b="1" kern="0">
                <a:solidFill>
                  <a:srgbClr val="575757"/>
                </a:solidFill>
                <a:latin typeface="Arial" panose="020B0604020202020204" pitchFamily="34" charset="0"/>
                <a:cs typeface="Arial" panose="020B0604020202020204" pitchFamily="34" charset="0"/>
              </a:defRPr>
            </a:lvl1p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1CD19D">
                    <a:lumMod val="75000"/>
                  </a:srgbClr>
                </a:solidFill>
                <a:effectLst/>
                <a:uLnTx/>
                <a:uFillTx/>
                <a:latin typeface="Arial" panose="020B0604020202020204" pitchFamily="34" charset="0"/>
                <a:cs typeface="Arial" panose="020B0604020202020204" pitchFamily="34" charset="0"/>
              </a:rPr>
              <a:t>Planification du sprint </a:t>
            </a:r>
          </a:p>
        </p:txBody>
      </p:sp>
      <p:sp>
        <p:nvSpPr>
          <p:cNvPr id="179" name="Oval 20">
            <a:extLst>
              <a:ext uri="{FF2B5EF4-FFF2-40B4-BE49-F238E27FC236}">
                <a16:creationId xmlns:a16="http://schemas.microsoft.com/office/drawing/2014/main" id="{38CFA2AC-3E05-48DE-92BB-73DFBB8AEB74}"/>
              </a:ext>
            </a:extLst>
          </p:cNvPr>
          <p:cNvSpPr>
            <a:spLocks noChangeArrowheads="1"/>
          </p:cNvSpPr>
          <p:nvPr/>
        </p:nvSpPr>
        <p:spPr bwMode="auto">
          <a:xfrm>
            <a:off x="6473176" y="5116072"/>
            <a:ext cx="131846" cy="139151"/>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6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rPr>
              <a:t>2</a:t>
            </a:r>
          </a:p>
        </p:txBody>
      </p:sp>
      <p:sp>
        <p:nvSpPr>
          <p:cNvPr id="180" name="TextBox 113">
            <a:extLst>
              <a:ext uri="{FF2B5EF4-FFF2-40B4-BE49-F238E27FC236}">
                <a16:creationId xmlns:a16="http://schemas.microsoft.com/office/drawing/2014/main" id="{6FC36248-23F7-4627-9861-46055ED6E649}"/>
              </a:ext>
            </a:extLst>
          </p:cNvPr>
          <p:cNvSpPr txBox="1"/>
          <p:nvPr/>
        </p:nvSpPr>
        <p:spPr>
          <a:xfrm>
            <a:off x="6010650" y="5080055"/>
            <a:ext cx="598368" cy="21544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377">
              <a:defRPr/>
            </a:pPr>
            <a:r>
              <a:rPr lang="fr-FR" sz="700" b="1" kern="0">
                <a:solidFill>
                  <a:srgbClr val="1CD19D">
                    <a:lumMod val="75000"/>
                  </a:srgbClr>
                </a:solidFill>
                <a:latin typeface="Arial" panose="020B0604020202020204" pitchFamily="34" charset="0"/>
                <a:cs typeface="Arial" panose="020B0604020202020204" pitchFamily="34" charset="0"/>
              </a:rPr>
              <a:t>Revue du backlog</a:t>
            </a:r>
          </a:p>
        </p:txBody>
      </p:sp>
      <p:sp>
        <p:nvSpPr>
          <p:cNvPr id="181" name="Oval 20">
            <a:extLst>
              <a:ext uri="{FF2B5EF4-FFF2-40B4-BE49-F238E27FC236}">
                <a16:creationId xmlns:a16="http://schemas.microsoft.com/office/drawing/2014/main" id="{DF80AB15-C4AF-421F-9B5E-4A7A922CCCDE}"/>
              </a:ext>
            </a:extLst>
          </p:cNvPr>
          <p:cNvSpPr>
            <a:spLocks noChangeArrowheads="1"/>
          </p:cNvSpPr>
          <p:nvPr/>
        </p:nvSpPr>
        <p:spPr bwMode="auto">
          <a:xfrm>
            <a:off x="5852553" y="5110577"/>
            <a:ext cx="131846" cy="139151"/>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6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rPr>
              <a:t>1</a:t>
            </a:r>
          </a:p>
        </p:txBody>
      </p:sp>
      <p:sp>
        <p:nvSpPr>
          <p:cNvPr id="182" name="TextBox 143">
            <a:extLst>
              <a:ext uri="{FF2B5EF4-FFF2-40B4-BE49-F238E27FC236}">
                <a16:creationId xmlns:a16="http://schemas.microsoft.com/office/drawing/2014/main" id="{DFD4DAA4-104A-4963-A19E-5F4B766C1ED8}"/>
              </a:ext>
            </a:extLst>
          </p:cNvPr>
          <p:cNvSpPr txBox="1"/>
          <p:nvPr/>
        </p:nvSpPr>
        <p:spPr>
          <a:xfrm>
            <a:off x="8068134" y="4127767"/>
            <a:ext cx="1072763" cy="21544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377">
              <a:defRPr/>
            </a:pPr>
            <a:r>
              <a:rPr lang="fr-FR" sz="700" b="1" kern="0">
                <a:solidFill>
                  <a:srgbClr val="1CD19D">
                    <a:lumMod val="75000"/>
                  </a:srgbClr>
                </a:solidFill>
                <a:latin typeface="Arial" panose="020B0604020202020204" pitchFamily="34" charset="0"/>
                <a:cs typeface="Arial" panose="020B0604020202020204" pitchFamily="34" charset="0"/>
              </a:rPr>
              <a:t>Réunion quotidienne (daily meeting) </a:t>
            </a:r>
          </a:p>
        </p:txBody>
      </p:sp>
      <p:sp>
        <p:nvSpPr>
          <p:cNvPr id="183" name="Oval 20">
            <a:extLst>
              <a:ext uri="{FF2B5EF4-FFF2-40B4-BE49-F238E27FC236}">
                <a16:creationId xmlns:a16="http://schemas.microsoft.com/office/drawing/2014/main" id="{2FAE3C45-3256-4616-949C-13EE4A0CF147}"/>
              </a:ext>
            </a:extLst>
          </p:cNvPr>
          <p:cNvSpPr>
            <a:spLocks noChangeArrowheads="1"/>
          </p:cNvSpPr>
          <p:nvPr/>
        </p:nvSpPr>
        <p:spPr bwMode="auto">
          <a:xfrm>
            <a:off x="7934717" y="4158288"/>
            <a:ext cx="131846" cy="139151"/>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6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rPr>
              <a:t>3</a:t>
            </a:r>
          </a:p>
        </p:txBody>
      </p:sp>
      <p:sp>
        <p:nvSpPr>
          <p:cNvPr id="184" name="TextBox 148">
            <a:extLst>
              <a:ext uri="{FF2B5EF4-FFF2-40B4-BE49-F238E27FC236}">
                <a16:creationId xmlns:a16="http://schemas.microsoft.com/office/drawing/2014/main" id="{4A0B059D-3253-4145-9DC2-E270B8D27BFD}"/>
              </a:ext>
            </a:extLst>
          </p:cNvPr>
          <p:cNvSpPr txBox="1"/>
          <p:nvPr/>
        </p:nvSpPr>
        <p:spPr>
          <a:xfrm>
            <a:off x="7329637" y="3598165"/>
            <a:ext cx="757969" cy="21544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377">
              <a:defRPr/>
            </a:pPr>
            <a:r>
              <a:rPr lang="fr-FR" sz="700" b="1" kern="0">
                <a:solidFill>
                  <a:srgbClr val="1CD19D">
                    <a:lumMod val="75000"/>
                  </a:srgbClr>
                </a:solidFill>
                <a:latin typeface="Arial" panose="020B0604020202020204" pitchFamily="34" charset="0"/>
                <a:cs typeface="Arial" panose="020B0604020202020204" pitchFamily="34" charset="0"/>
              </a:rPr>
              <a:t>Revue de sprint (Sprint review)</a:t>
            </a:r>
          </a:p>
        </p:txBody>
      </p:sp>
      <p:sp>
        <p:nvSpPr>
          <p:cNvPr id="185" name="Oval 20">
            <a:extLst>
              <a:ext uri="{FF2B5EF4-FFF2-40B4-BE49-F238E27FC236}">
                <a16:creationId xmlns:a16="http://schemas.microsoft.com/office/drawing/2014/main" id="{C71B8C61-57B8-49B4-BE13-34BE28DE6788}"/>
              </a:ext>
            </a:extLst>
          </p:cNvPr>
          <p:cNvSpPr>
            <a:spLocks noChangeArrowheads="1"/>
          </p:cNvSpPr>
          <p:nvPr/>
        </p:nvSpPr>
        <p:spPr bwMode="auto">
          <a:xfrm>
            <a:off x="7161932" y="3638695"/>
            <a:ext cx="131846" cy="139151"/>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6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rPr>
              <a:t>4</a:t>
            </a:r>
          </a:p>
        </p:txBody>
      </p:sp>
      <p:sp>
        <p:nvSpPr>
          <p:cNvPr id="186" name="TextBox 151">
            <a:extLst>
              <a:ext uri="{FF2B5EF4-FFF2-40B4-BE49-F238E27FC236}">
                <a16:creationId xmlns:a16="http://schemas.microsoft.com/office/drawing/2014/main" id="{E08A214B-3C4A-451D-8E44-6ADB0E01A9F7}"/>
              </a:ext>
            </a:extLst>
          </p:cNvPr>
          <p:cNvSpPr txBox="1"/>
          <p:nvPr/>
        </p:nvSpPr>
        <p:spPr>
          <a:xfrm>
            <a:off x="6135231" y="4066783"/>
            <a:ext cx="666620" cy="10772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377">
              <a:defRPr/>
            </a:pPr>
            <a:r>
              <a:rPr lang="fr-FR" sz="700" b="1" kern="0">
                <a:solidFill>
                  <a:srgbClr val="1CD19D">
                    <a:lumMod val="75000"/>
                  </a:srgbClr>
                </a:solidFill>
                <a:latin typeface="Arial" panose="020B0604020202020204" pitchFamily="34" charset="0"/>
                <a:cs typeface="Arial" panose="020B0604020202020204" pitchFamily="34" charset="0"/>
              </a:rPr>
              <a:t>Rétrospective</a:t>
            </a:r>
          </a:p>
        </p:txBody>
      </p:sp>
      <p:sp>
        <p:nvSpPr>
          <p:cNvPr id="187" name="Oval 20">
            <a:extLst>
              <a:ext uri="{FF2B5EF4-FFF2-40B4-BE49-F238E27FC236}">
                <a16:creationId xmlns:a16="http://schemas.microsoft.com/office/drawing/2014/main" id="{729D4766-C75D-43E3-8409-13E71431B436}"/>
              </a:ext>
            </a:extLst>
          </p:cNvPr>
          <p:cNvSpPr>
            <a:spLocks noChangeArrowheads="1"/>
          </p:cNvSpPr>
          <p:nvPr/>
        </p:nvSpPr>
        <p:spPr bwMode="auto">
          <a:xfrm>
            <a:off x="5985939" y="4052880"/>
            <a:ext cx="131846" cy="139151"/>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6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rPr>
              <a:t>5</a:t>
            </a:r>
          </a:p>
        </p:txBody>
      </p:sp>
      <p:sp>
        <p:nvSpPr>
          <p:cNvPr id="188" name="AutoShape 9">
            <a:extLst>
              <a:ext uri="{FF2B5EF4-FFF2-40B4-BE49-F238E27FC236}">
                <a16:creationId xmlns:a16="http://schemas.microsoft.com/office/drawing/2014/main" id="{5D470908-ECFF-4393-ABC4-C261EB64BF23}"/>
              </a:ext>
            </a:extLst>
          </p:cNvPr>
          <p:cNvSpPr>
            <a:spLocks noChangeAspect="1" noChangeArrowheads="1" noTextEdit="1"/>
          </p:cNvSpPr>
          <p:nvPr/>
        </p:nvSpPr>
        <p:spPr bwMode="auto">
          <a:xfrm>
            <a:off x="6934262" y="4357772"/>
            <a:ext cx="269391" cy="277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fr-FR" sz="600" kern="0">
              <a:solidFill>
                <a:srgbClr val="000000"/>
              </a:solidFill>
              <a:latin typeface="Arial" panose="020B0604020202020204" pitchFamily="34" charset="0"/>
              <a:cs typeface="Arial" panose="020B0604020202020204" pitchFamily="34" charset="0"/>
            </a:endParaRPr>
          </a:p>
        </p:txBody>
      </p:sp>
      <p:sp>
        <p:nvSpPr>
          <p:cNvPr id="189" name="Freeform 11">
            <a:extLst>
              <a:ext uri="{FF2B5EF4-FFF2-40B4-BE49-F238E27FC236}">
                <a16:creationId xmlns:a16="http://schemas.microsoft.com/office/drawing/2014/main" id="{F10807B2-DE47-480E-88BF-61C354A267FB}"/>
              </a:ext>
            </a:extLst>
          </p:cNvPr>
          <p:cNvSpPr>
            <a:spLocks/>
          </p:cNvSpPr>
          <p:nvPr/>
        </p:nvSpPr>
        <p:spPr bwMode="auto">
          <a:xfrm>
            <a:off x="7002988" y="4455021"/>
            <a:ext cx="97081" cy="76556"/>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90" name="Freeform 12">
            <a:extLst>
              <a:ext uri="{FF2B5EF4-FFF2-40B4-BE49-F238E27FC236}">
                <a16:creationId xmlns:a16="http://schemas.microsoft.com/office/drawing/2014/main" id="{3EDCC2EA-1BA5-4F29-9E1B-7D33D5016AF3}"/>
              </a:ext>
            </a:extLst>
          </p:cNvPr>
          <p:cNvSpPr>
            <a:spLocks noEditPoints="1"/>
          </p:cNvSpPr>
          <p:nvPr/>
        </p:nvSpPr>
        <p:spPr bwMode="auto">
          <a:xfrm>
            <a:off x="6963791" y="4388567"/>
            <a:ext cx="183606" cy="198927"/>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91" name="AutoShape 9">
            <a:extLst>
              <a:ext uri="{FF2B5EF4-FFF2-40B4-BE49-F238E27FC236}">
                <a16:creationId xmlns:a16="http://schemas.microsoft.com/office/drawing/2014/main" id="{074E4D03-F29F-4368-B266-C11499C4AE50}"/>
              </a:ext>
            </a:extLst>
          </p:cNvPr>
          <p:cNvSpPr>
            <a:spLocks noChangeAspect="1" noChangeArrowheads="1" noTextEdit="1"/>
          </p:cNvSpPr>
          <p:nvPr/>
        </p:nvSpPr>
        <p:spPr bwMode="auto">
          <a:xfrm>
            <a:off x="7204665" y="4357772"/>
            <a:ext cx="269391" cy="277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fr-FR" sz="600" kern="0">
              <a:solidFill>
                <a:srgbClr val="000000"/>
              </a:solidFill>
              <a:latin typeface="Arial" panose="020B0604020202020204" pitchFamily="34" charset="0"/>
              <a:cs typeface="Arial" panose="020B0604020202020204" pitchFamily="34" charset="0"/>
            </a:endParaRPr>
          </a:p>
        </p:txBody>
      </p:sp>
      <p:sp>
        <p:nvSpPr>
          <p:cNvPr id="192" name="Freeform 11">
            <a:extLst>
              <a:ext uri="{FF2B5EF4-FFF2-40B4-BE49-F238E27FC236}">
                <a16:creationId xmlns:a16="http://schemas.microsoft.com/office/drawing/2014/main" id="{3C05D6E3-BB17-439D-980F-30C30031BE45}"/>
              </a:ext>
            </a:extLst>
          </p:cNvPr>
          <p:cNvSpPr>
            <a:spLocks/>
          </p:cNvSpPr>
          <p:nvPr/>
        </p:nvSpPr>
        <p:spPr bwMode="auto">
          <a:xfrm>
            <a:off x="7273392" y="4455021"/>
            <a:ext cx="97081" cy="76556"/>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93" name="Freeform 12">
            <a:extLst>
              <a:ext uri="{FF2B5EF4-FFF2-40B4-BE49-F238E27FC236}">
                <a16:creationId xmlns:a16="http://schemas.microsoft.com/office/drawing/2014/main" id="{E3844F0D-C23A-48EC-922B-73FE4F652D55}"/>
              </a:ext>
            </a:extLst>
          </p:cNvPr>
          <p:cNvSpPr>
            <a:spLocks noEditPoints="1"/>
          </p:cNvSpPr>
          <p:nvPr/>
        </p:nvSpPr>
        <p:spPr bwMode="auto">
          <a:xfrm>
            <a:off x="7234195" y="4388567"/>
            <a:ext cx="183606" cy="198927"/>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94" name="AutoShape 9">
            <a:extLst>
              <a:ext uri="{FF2B5EF4-FFF2-40B4-BE49-F238E27FC236}">
                <a16:creationId xmlns:a16="http://schemas.microsoft.com/office/drawing/2014/main" id="{F4F8B95D-93EE-4002-8F0D-DD019BB8D6D3}"/>
              </a:ext>
            </a:extLst>
          </p:cNvPr>
          <p:cNvSpPr>
            <a:spLocks noChangeAspect="1" noChangeArrowheads="1" noTextEdit="1"/>
          </p:cNvSpPr>
          <p:nvPr/>
        </p:nvSpPr>
        <p:spPr bwMode="auto">
          <a:xfrm>
            <a:off x="7455253" y="4357772"/>
            <a:ext cx="269391" cy="277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fr-FR" sz="600" kern="0">
              <a:solidFill>
                <a:srgbClr val="000000"/>
              </a:solidFill>
              <a:latin typeface="Arial" panose="020B0604020202020204" pitchFamily="34" charset="0"/>
              <a:cs typeface="Arial" panose="020B0604020202020204" pitchFamily="34" charset="0"/>
            </a:endParaRPr>
          </a:p>
        </p:txBody>
      </p:sp>
      <p:sp>
        <p:nvSpPr>
          <p:cNvPr id="195" name="Freeform 11">
            <a:extLst>
              <a:ext uri="{FF2B5EF4-FFF2-40B4-BE49-F238E27FC236}">
                <a16:creationId xmlns:a16="http://schemas.microsoft.com/office/drawing/2014/main" id="{B1746B8C-A5C1-4AA6-9502-FBA34B2A2746}"/>
              </a:ext>
            </a:extLst>
          </p:cNvPr>
          <p:cNvSpPr>
            <a:spLocks/>
          </p:cNvSpPr>
          <p:nvPr/>
        </p:nvSpPr>
        <p:spPr bwMode="auto">
          <a:xfrm>
            <a:off x="7523980" y="4455021"/>
            <a:ext cx="97081" cy="76556"/>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96" name="Freeform 12">
            <a:extLst>
              <a:ext uri="{FF2B5EF4-FFF2-40B4-BE49-F238E27FC236}">
                <a16:creationId xmlns:a16="http://schemas.microsoft.com/office/drawing/2014/main" id="{BD9FFD52-63AF-41BD-9AE1-E3C869F8DE80}"/>
              </a:ext>
            </a:extLst>
          </p:cNvPr>
          <p:cNvSpPr>
            <a:spLocks noEditPoints="1"/>
          </p:cNvSpPr>
          <p:nvPr/>
        </p:nvSpPr>
        <p:spPr bwMode="auto">
          <a:xfrm>
            <a:off x="7484783" y="4388567"/>
            <a:ext cx="183606" cy="198927"/>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97" name="AutoShape 9">
            <a:extLst>
              <a:ext uri="{FF2B5EF4-FFF2-40B4-BE49-F238E27FC236}">
                <a16:creationId xmlns:a16="http://schemas.microsoft.com/office/drawing/2014/main" id="{28C4D702-A2F9-4F1E-9655-13C2CE667F55}"/>
              </a:ext>
            </a:extLst>
          </p:cNvPr>
          <p:cNvSpPr>
            <a:spLocks noChangeAspect="1" noChangeArrowheads="1" noTextEdit="1"/>
          </p:cNvSpPr>
          <p:nvPr/>
        </p:nvSpPr>
        <p:spPr bwMode="auto">
          <a:xfrm>
            <a:off x="6934262" y="4173375"/>
            <a:ext cx="269391" cy="277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fr-FR" sz="600" kern="0">
              <a:solidFill>
                <a:srgbClr val="000000"/>
              </a:solidFill>
              <a:latin typeface="Arial" panose="020B0604020202020204" pitchFamily="34" charset="0"/>
              <a:cs typeface="Arial" panose="020B0604020202020204" pitchFamily="34" charset="0"/>
            </a:endParaRPr>
          </a:p>
        </p:txBody>
      </p:sp>
      <p:sp>
        <p:nvSpPr>
          <p:cNvPr id="198" name="Freeform 11">
            <a:extLst>
              <a:ext uri="{FF2B5EF4-FFF2-40B4-BE49-F238E27FC236}">
                <a16:creationId xmlns:a16="http://schemas.microsoft.com/office/drawing/2014/main" id="{A660EE3B-6314-4AB9-88CB-15F6DB978863}"/>
              </a:ext>
            </a:extLst>
          </p:cNvPr>
          <p:cNvSpPr>
            <a:spLocks/>
          </p:cNvSpPr>
          <p:nvPr/>
        </p:nvSpPr>
        <p:spPr bwMode="auto">
          <a:xfrm>
            <a:off x="7002988" y="4270624"/>
            <a:ext cx="97081" cy="76556"/>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99" name="Freeform 12">
            <a:extLst>
              <a:ext uri="{FF2B5EF4-FFF2-40B4-BE49-F238E27FC236}">
                <a16:creationId xmlns:a16="http://schemas.microsoft.com/office/drawing/2014/main" id="{3A23F012-0898-4ECC-82E4-6DAA857DEA14}"/>
              </a:ext>
            </a:extLst>
          </p:cNvPr>
          <p:cNvSpPr>
            <a:spLocks noEditPoints="1"/>
          </p:cNvSpPr>
          <p:nvPr/>
        </p:nvSpPr>
        <p:spPr bwMode="auto">
          <a:xfrm>
            <a:off x="6963791" y="4204169"/>
            <a:ext cx="183606" cy="198927"/>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00" name="AutoShape 9">
            <a:extLst>
              <a:ext uri="{FF2B5EF4-FFF2-40B4-BE49-F238E27FC236}">
                <a16:creationId xmlns:a16="http://schemas.microsoft.com/office/drawing/2014/main" id="{DB1BAEA4-2FB4-479C-A4EB-26EFA7CAB7DC}"/>
              </a:ext>
            </a:extLst>
          </p:cNvPr>
          <p:cNvSpPr>
            <a:spLocks noChangeAspect="1" noChangeArrowheads="1" noTextEdit="1"/>
          </p:cNvSpPr>
          <p:nvPr/>
        </p:nvSpPr>
        <p:spPr bwMode="auto">
          <a:xfrm>
            <a:off x="7204665" y="4173375"/>
            <a:ext cx="269391" cy="277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fr-FR" sz="600" kern="0">
              <a:solidFill>
                <a:srgbClr val="000000"/>
              </a:solidFill>
              <a:latin typeface="Arial" panose="020B0604020202020204" pitchFamily="34" charset="0"/>
              <a:cs typeface="Arial" panose="020B0604020202020204" pitchFamily="34" charset="0"/>
            </a:endParaRPr>
          </a:p>
        </p:txBody>
      </p:sp>
      <p:sp>
        <p:nvSpPr>
          <p:cNvPr id="201" name="Freeform 11">
            <a:extLst>
              <a:ext uri="{FF2B5EF4-FFF2-40B4-BE49-F238E27FC236}">
                <a16:creationId xmlns:a16="http://schemas.microsoft.com/office/drawing/2014/main" id="{210AE812-0BA4-4B82-88D2-E0266F641AFE}"/>
              </a:ext>
            </a:extLst>
          </p:cNvPr>
          <p:cNvSpPr>
            <a:spLocks/>
          </p:cNvSpPr>
          <p:nvPr/>
        </p:nvSpPr>
        <p:spPr bwMode="auto">
          <a:xfrm>
            <a:off x="7273392" y="4270624"/>
            <a:ext cx="97081" cy="76556"/>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02" name="Freeform 12">
            <a:extLst>
              <a:ext uri="{FF2B5EF4-FFF2-40B4-BE49-F238E27FC236}">
                <a16:creationId xmlns:a16="http://schemas.microsoft.com/office/drawing/2014/main" id="{AB9AA64F-E21B-46D4-9A21-47E2BD9EBE57}"/>
              </a:ext>
            </a:extLst>
          </p:cNvPr>
          <p:cNvSpPr>
            <a:spLocks noEditPoints="1"/>
          </p:cNvSpPr>
          <p:nvPr/>
        </p:nvSpPr>
        <p:spPr bwMode="auto">
          <a:xfrm>
            <a:off x="7234195" y="4204169"/>
            <a:ext cx="183606" cy="198927"/>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03" name="AutoShape 9">
            <a:extLst>
              <a:ext uri="{FF2B5EF4-FFF2-40B4-BE49-F238E27FC236}">
                <a16:creationId xmlns:a16="http://schemas.microsoft.com/office/drawing/2014/main" id="{EFC3C6A4-E664-455A-A456-EF421FA60C1B}"/>
              </a:ext>
            </a:extLst>
          </p:cNvPr>
          <p:cNvSpPr>
            <a:spLocks noChangeAspect="1" noChangeArrowheads="1" noTextEdit="1"/>
          </p:cNvSpPr>
          <p:nvPr/>
        </p:nvSpPr>
        <p:spPr bwMode="auto">
          <a:xfrm>
            <a:off x="7455253" y="4173375"/>
            <a:ext cx="269391" cy="277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7">
              <a:defRPr/>
            </a:pPr>
            <a:endParaRPr lang="fr-FR" sz="600" kern="0">
              <a:solidFill>
                <a:srgbClr val="000000"/>
              </a:solidFill>
              <a:latin typeface="Arial" panose="020B0604020202020204" pitchFamily="34" charset="0"/>
              <a:cs typeface="Arial" panose="020B0604020202020204" pitchFamily="34" charset="0"/>
            </a:endParaRPr>
          </a:p>
        </p:txBody>
      </p:sp>
      <p:sp>
        <p:nvSpPr>
          <p:cNvPr id="204" name="Freeform 11">
            <a:extLst>
              <a:ext uri="{FF2B5EF4-FFF2-40B4-BE49-F238E27FC236}">
                <a16:creationId xmlns:a16="http://schemas.microsoft.com/office/drawing/2014/main" id="{2FB47F1F-A737-46EB-ADC8-8A77582316F7}"/>
              </a:ext>
            </a:extLst>
          </p:cNvPr>
          <p:cNvSpPr>
            <a:spLocks/>
          </p:cNvSpPr>
          <p:nvPr/>
        </p:nvSpPr>
        <p:spPr bwMode="auto">
          <a:xfrm>
            <a:off x="7523980" y="4270624"/>
            <a:ext cx="97081" cy="76556"/>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05" name="Freeform 12">
            <a:extLst>
              <a:ext uri="{FF2B5EF4-FFF2-40B4-BE49-F238E27FC236}">
                <a16:creationId xmlns:a16="http://schemas.microsoft.com/office/drawing/2014/main" id="{3557C625-97BF-49A6-8136-D9A252FEFE5A}"/>
              </a:ext>
            </a:extLst>
          </p:cNvPr>
          <p:cNvSpPr>
            <a:spLocks noEditPoints="1"/>
          </p:cNvSpPr>
          <p:nvPr/>
        </p:nvSpPr>
        <p:spPr bwMode="auto">
          <a:xfrm>
            <a:off x="7484783" y="4204169"/>
            <a:ext cx="183606" cy="198927"/>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6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06" name="TextBox 179">
            <a:extLst>
              <a:ext uri="{FF2B5EF4-FFF2-40B4-BE49-F238E27FC236}">
                <a16:creationId xmlns:a16="http://schemas.microsoft.com/office/drawing/2014/main" id="{15625434-C0C1-462D-8150-D5AB93985E98}"/>
              </a:ext>
            </a:extLst>
          </p:cNvPr>
          <p:cNvSpPr txBox="1"/>
          <p:nvPr/>
        </p:nvSpPr>
        <p:spPr>
          <a:xfrm>
            <a:off x="7063126" y="4625638"/>
            <a:ext cx="587346" cy="9233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377">
              <a:defRPr/>
            </a:pPr>
            <a:r>
              <a:rPr lang="fr-FR" sz="600" kern="0">
                <a:solidFill>
                  <a:srgbClr val="575757"/>
                </a:solidFill>
                <a:latin typeface="Arial" panose="020B0604020202020204" pitchFamily="34" charset="0"/>
                <a:cs typeface="Arial" panose="020B0604020202020204" pitchFamily="34" charset="0"/>
              </a:rPr>
              <a:t>Equipe étendue</a:t>
            </a:r>
          </a:p>
        </p:txBody>
      </p:sp>
      <p:sp>
        <p:nvSpPr>
          <p:cNvPr id="207" name="Ellipse 206">
            <a:extLst>
              <a:ext uri="{FF2B5EF4-FFF2-40B4-BE49-F238E27FC236}">
                <a16:creationId xmlns:a16="http://schemas.microsoft.com/office/drawing/2014/main" id="{168C0C32-508A-4ED0-84C7-BF825E436387}"/>
              </a:ext>
            </a:extLst>
          </p:cNvPr>
          <p:cNvSpPr/>
          <p:nvPr/>
        </p:nvSpPr>
        <p:spPr>
          <a:xfrm>
            <a:off x="1431909" y="2477089"/>
            <a:ext cx="646129" cy="682552"/>
          </a:xfrm>
          <a:prstGeom prst="ellipse">
            <a:avLst/>
          </a:prstGeom>
          <a:noFill/>
          <a:ln w="9525" cap="flat" cmpd="sng" algn="ctr">
            <a:solidFill>
              <a:srgbClr val="FFFFFF">
                <a:lumMod val="65000"/>
              </a:srgbClr>
            </a:solidFill>
            <a:prstDash val="solid"/>
            <a:miter lim="800000"/>
          </a:ln>
          <a:effectLst/>
        </p:spPr>
        <p:txBody>
          <a:bodyPr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208" name="ZoneTexte 207">
            <a:hlinkClick r:id="" action="ppaction://noaction"/>
            <a:extLst>
              <a:ext uri="{FF2B5EF4-FFF2-40B4-BE49-F238E27FC236}">
                <a16:creationId xmlns:a16="http://schemas.microsoft.com/office/drawing/2014/main" id="{7E666403-6E76-4EE5-B9A5-28695B226F55}"/>
              </a:ext>
            </a:extLst>
          </p:cNvPr>
          <p:cNvSpPr txBox="1"/>
          <p:nvPr/>
        </p:nvSpPr>
        <p:spPr>
          <a:xfrm>
            <a:off x="1414085" y="3184812"/>
            <a:ext cx="710272" cy="107722"/>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RTE</a:t>
            </a:r>
          </a:p>
        </p:txBody>
      </p:sp>
      <p:sp>
        <p:nvSpPr>
          <p:cNvPr id="209" name="ZoneTexte 208">
            <a:hlinkClick r:id="" action="ppaction://noaction"/>
            <a:extLst>
              <a:ext uri="{FF2B5EF4-FFF2-40B4-BE49-F238E27FC236}">
                <a16:creationId xmlns:a16="http://schemas.microsoft.com/office/drawing/2014/main" id="{B7AF1BD1-4F14-4BBB-9236-41FFBB0FC8BB}"/>
              </a:ext>
            </a:extLst>
          </p:cNvPr>
          <p:cNvSpPr txBox="1"/>
          <p:nvPr/>
        </p:nvSpPr>
        <p:spPr>
          <a:xfrm>
            <a:off x="1093050" y="2649650"/>
            <a:ext cx="710272" cy="215444"/>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Product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Manager</a:t>
            </a:r>
          </a:p>
        </p:txBody>
      </p:sp>
      <p:sp>
        <p:nvSpPr>
          <p:cNvPr id="210" name="ZoneTexte 209">
            <a:hlinkClick r:id="" action="ppaction://noaction"/>
            <a:extLst>
              <a:ext uri="{FF2B5EF4-FFF2-40B4-BE49-F238E27FC236}">
                <a16:creationId xmlns:a16="http://schemas.microsoft.com/office/drawing/2014/main" id="{6AC34F87-54BA-46D8-AEA8-3B70FD0DF741}"/>
              </a:ext>
            </a:extLst>
          </p:cNvPr>
          <p:cNvSpPr txBox="1"/>
          <p:nvPr/>
        </p:nvSpPr>
        <p:spPr>
          <a:xfrm>
            <a:off x="1706294" y="2651138"/>
            <a:ext cx="956932" cy="215444"/>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Architecte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Palier</a:t>
            </a:r>
          </a:p>
        </p:txBody>
      </p:sp>
      <p:grpSp>
        <p:nvGrpSpPr>
          <p:cNvPr id="211" name="Groupe 210">
            <a:extLst>
              <a:ext uri="{FF2B5EF4-FFF2-40B4-BE49-F238E27FC236}">
                <a16:creationId xmlns:a16="http://schemas.microsoft.com/office/drawing/2014/main" id="{7271400B-EA21-4F9F-B5E8-3E038B24EC41}"/>
              </a:ext>
            </a:extLst>
          </p:cNvPr>
          <p:cNvGrpSpPr/>
          <p:nvPr/>
        </p:nvGrpSpPr>
        <p:grpSpPr>
          <a:xfrm>
            <a:off x="1284506" y="2305250"/>
            <a:ext cx="350793" cy="406876"/>
            <a:chOff x="1977253" y="4430578"/>
            <a:chExt cx="440743" cy="453545"/>
          </a:xfrm>
        </p:grpSpPr>
        <p:sp>
          <p:nvSpPr>
            <p:cNvPr id="212" name="AutoShape 9">
              <a:extLst>
                <a:ext uri="{FF2B5EF4-FFF2-40B4-BE49-F238E27FC236}">
                  <a16:creationId xmlns:a16="http://schemas.microsoft.com/office/drawing/2014/main" id="{C441093D-0AC0-4F56-A7EA-F1648F183022}"/>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13" name="Freeform 11">
              <a:extLst>
                <a:ext uri="{FF2B5EF4-FFF2-40B4-BE49-F238E27FC236}">
                  <a16:creationId xmlns:a16="http://schemas.microsoft.com/office/drawing/2014/main" id="{04F84A97-A9DF-41D6-9563-33FB78BBE858}"/>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14" name="Freeform 12">
              <a:extLst>
                <a:ext uri="{FF2B5EF4-FFF2-40B4-BE49-F238E27FC236}">
                  <a16:creationId xmlns:a16="http://schemas.microsoft.com/office/drawing/2014/main" id="{1A1C7678-7419-4B4B-BEE2-AC74BC53758F}"/>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grpSp>
        <p:nvGrpSpPr>
          <p:cNvPr id="215" name="Groupe 214">
            <a:extLst>
              <a:ext uri="{FF2B5EF4-FFF2-40B4-BE49-F238E27FC236}">
                <a16:creationId xmlns:a16="http://schemas.microsoft.com/office/drawing/2014/main" id="{E15EDF56-C2A3-4937-8128-0147F43AC035}"/>
              </a:ext>
            </a:extLst>
          </p:cNvPr>
          <p:cNvGrpSpPr/>
          <p:nvPr/>
        </p:nvGrpSpPr>
        <p:grpSpPr>
          <a:xfrm>
            <a:off x="1822498" y="2310347"/>
            <a:ext cx="350793" cy="406876"/>
            <a:chOff x="1977253" y="4430578"/>
            <a:chExt cx="440743" cy="453545"/>
          </a:xfrm>
        </p:grpSpPr>
        <p:sp>
          <p:nvSpPr>
            <p:cNvPr id="216" name="AutoShape 9">
              <a:extLst>
                <a:ext uri="{FF2B5EF4-FFF2-40B4-BE49-F238E27FC236}">
                  <a16:creationId xmlns:a16="http://schemas.microsoft.com/office/drawing/2014/main" id="{7B6CD80B-971E-46CD-91CE-5C3B7331806C}"/>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17" name="Freeform 11">
              <a:extLst>
                <a:ext uri="{FF2B5EF4-FFF2-40B4-BE49-F238E27FC236}">
                  <a16:creationId xmlns:a16="http://schemas.microsoft.com/office/drawing/2014/main" id="{87AE1DF3-ED50-435D-8A07-223FBD59A9A8}"/>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18" name="Freeform 12">
              <a:extLst>
                <a:ext uri="{FF2B5EF4-FFF2-40B4-BE49-F238E27FC236}">
                  <a16:creationId xmlns:a16="http://schemas.microsoft.com/office/drawing/2014/main" id="{8CDDD624-28C3-450C-AB7E-C132EF665936}"/>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grpSp>
        <p:nvGrpSpPr>
          <p:cNvPr id="227" name="Groupe 226">
            <a:extLst>
              <a:ext uri="{FF2B5EF4-FFF2-40B4-BE49-F238E27FC236}">
                <a16:creationId xmlns:a16="http://schemas.microsoft.com/office/drawing/2014/main" id="{4DF2230F-6105-40CC-A676-EF3D020E8B5E}"/>
              </a:ext>
            </a:extLst>
          </p:cNvPr>
          <p:cNvGrpSpPr/>
          <p:nvPr/>
        </p:nvGrpSpPr>
        <p:grpSpPr>
          <a:xfrm>
            <a:off x="1577888" y="2859808"/>
            <a:ext cx="350793" cy="406876"/>
            <a:chOff x="1977253" y="4430578"/>
            <a:chExt cx="440743" cy="453545"/>
          </a:xfrm>
        </p:grpSpPr>
        <p:sp>
          <p:nvSpPr>
            <p:cNvPr id="228" name="AutoShape 9">
              <a:extLst>
                <a:ext uri="{FF2B5EF4-FFF2-40B4-BE49-F238E27FC236}">
                  <a16:creationId xmlns:a16="http://schemas.microsoft.com/office/drawing/2014/main" id="{717680F8-B093-482A-9422-6A7F3E07214D}"/>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29" name="Freeform 11">
              <a:extLst>
                <a:ext uri="{FF2B5EF4-FFF2-40B4-BE49-F238E27FC236}">
                  <a16:creationId xmlns:a16="http://schemas.microsoft.com/office/drawing/2014/main" id="{734760B4-A2D1-40AC-9880-7BA970984794}"/>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30" name="Freeform 12">
              <a:extLst>
                <a:ext uri="{FF2B5EF4-FFF2-40B4-BE49-F238E27FC236}">
                  <a16:creationId xmlns:a16="http://schemas.microsoft.com/office/drawing/2014/main" id="{549968F3-FC1B-4712-A00E-0D09138D8DC8}"/>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sp>
        <p:nvSpPr>
          <p:cNvPr id="231" name="ZoneTexte 230">
            <a:extLst>
              <a:ext uri="{FF2B5EF4-FFF2-40B4-BE49-F238E27FC236}">
                <a16:creationId xmlns:a16="http://schemas.microsoft.com/office/drawing/2014/main" id="{93D55F8E-15C4-4529-BC32-521D06A646B7}"/>
              </a:ext>
            </a:extLst>
          </p:cNvPr>
          <p:cNvSpPr txBox="1"/>
          <p:nvPr/>
        </p:nvSpPr>
        <p:spPr>
          <a:xfrm>
            <a:off x="1339848" y="2065620"/>
            <a:ext cx="1366107" cy="246221"/>
          </a:xfrm>
          <a:prstGeom prst="rect">
            <a:avLst/>
          </a:prstGeom>
          <a:noFill/>
        </p:spPr>
        <p:txBody>
          <a:bodyPr wrap="square" rtlCol="0">
            <a:spAutoFit/>
          </a:bodyPr>
          <a:lstStyle/>
          <a:p>
            <a:r>
              <a:rPr lang="fr-FR" sz="1000" b="1" i="1">
                <a:solidFill>
                  <a:srgbClr val="3F3F3F"/>
                </a:solidFill>
                <a:latin typeface="Arial" panose="020B0604020202020204"/>
              </a:rPr>
              <a:t>Equipe cœur</a:t>
            </a:r>
          </a:p>
        </p:txBody>
      </p:sp>
      <p:sp>
        <p:nvSpPr>
          <p:cNvPr id="232" name="ZoneTexte 231">
            <a:hlinkClick r:id="" action="ppaction://noaction"/>
            <a:extLst>
              <a:ext uri="{FF2B5EF4-FFF2-40B4-BE49-F238E27FC236}">
                <a16:creationId xmlns:a16="http://schemas.microsoft.com/office/drawing/2014/main" id="{0CD43161-B24B-48E0-B211-04C2AF1EF381}"/>
              </a:ext>
            </a:extLst>
          </p:cNvPr>
          <p:cNvSpPr txBox="1"/>
          <p:nvPr/>
        </p:nvSpPr>
        <p:spPr>
          <a:xfrm>
            <a:off x="2294762" y="2754538"/>
            <a:ext cx="956932" cy="107722"/>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Test Manager</a:t>
            </a:r>
          </a:p>
        </p:txBody>
      </p:sp>
      <p:grpSp>
        <p:nvGrpSpPr>
          <p:cNvPr id="233" name="Groupe 232">
            <a:extLst>
              <a:ext uri="{FF2B5EF4-FFF2-40B4-BE49-F238E27FC236}">
                <a16:creationId xmlns:a16="http://schemas.microsoft.com/office/drawing/2014/main" id="{E7C310A5-9601-49B2-8788-7B479C39E127}"/>
              </a:ext>
            </a:extLst>
          </p:cNvPr>
          <p:cNvGrpSpPr/>
          <p:nvPr/>
        </p:nvGrpSpPr>
        <p:grpSpPr>
          <a:xfrm>
            <a:off x="2541649" y="2400099"/>
            <a:ext cx="350793" cy="406876"/>
            <a:chOff x="1977253" y="4430578"/>
            <a:chExt cx="440743" cy="453545"/>
          </a:xfrm>
        </p:grpSpPr>
        <p:sp>
          <p:nvSpPr>
            <p:cNvPr id="234" name="AutoShape 9">
              <a:extLst>
                <a:ext uri="{FF2B5EF4-FFF2-40B4-BE49-F238E27FC236}">
                  <a16:creationId xmlns:a16="http://schemas.microsoft.com/office/drawing/2014/main" id="{7730FC7D-C5AB-4B57-BA8E-F330A1E25FAF}"/>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35" name="Freeform 11">
              <a:extLst>
                <a:ext uri="{FF2B5EF4-FFF2-40B4-BE49-F238E27FC236}">
                  <a16:creationId xmlns:a16="http://schemas.microsoft.com/office/drawing/2014/main" id="{DEA45BF8-5C63-400A-84FF-75476A135A28}"/>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36" name="Freeform 12">
              <a:extLst>
                <a:ext uri="{FF2B5EF4-FFF2-40B4-BE49-F238E27FC236}">
                  <a16:creationId xmlns:a16="http://schemas.microsoft.com/office/drawing/2014/main" id="{27DF24F5-1C15-410D-8ABD-083FCE7B7EAB}"/>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sp>
        <p:nvSpPr>
          <p:cNvPr id="237" name="ZoneTexte 236">
            <a:extLst>
              <a:ext uri="{FF2B5EF4-FFF2-40B4-BE49-F238E27FC236}">
                <a16:creationId xmlns:a16="http://schemas.microsoft.com/office/drawing/2014/main" id="{CC659FEC-F7E9-48C5-8281-66192E55E71C}"/>
              </a:ext>
            </a:extLst>
          </p:cNvPr>
          <p:cNvSpPr txBox="1"/>
          <p:nvPr/>
        </p:nvSpPr>
        <p:spPr>
          <a:xfrm>
            <a:off x="2961057" y="2063448"/>
            <a:ext cx="1366107" cy="246221"/>
          </a:xfrm>
          <a:prstGeom prst="rect">
            <a:avLst/>
          </a:prstGeom>
          <a:noFill/>
        </p:spPr>
        <p:txBody>
          <a:bodyPr wrap="square" rtlCol="0">
            <a:spAutoFit/>
          </a:bodyPr>
          <a:lstStyle/>
          <a:p>
            <a:r>
              <a:rPr lang="fr-FR" sz="1000" b="1" i="1">
                <a:solidFill>
                  <a:srgbClr val="3F3F3F"/>
                </a:solidFill>
                <a:latin typeface="Arial" panose="020B0604020202020204"/>
              </a:rPr>
              <a:t>Equipe étendue</a:t>
            </a:r>
          </a:p>
        </p:txBody>
      </p:sp>
      <p:sp>
        <p:nvSpPr>
          <p:cNvPr id="238" name="Organigramme : Extraire 237">
            <a:extLst>
              <a:ext uri="{FF2B5EF4-FFF2-40B4-BE49-F238E27FC236}">
                <a16:creationId xmlns:a16="http://schemas.microsoft.com/office/drawing/2014/main" id="{DDC919F6-6678-48CA-AF9C-FB96BBCBE53F}"/>
              </a:ext>
            </a:extLst>
          </p:cNvPr>
          <p:cNvSpPr/>
          <p:nvPr/>
        </p:nvSpPr>
        <p:spPr>
          <a:xfrm rot="5400000">
            <a:off x="3915041" y="2788972"/>
            <a:ext cx="990431" cy="226380"/>
          </a:xfrm>
          <a:prstGeom prst="flowChartExtract">
            <a:avLst/>
          </a:prstGeom>
          <a:solidFill>
            <a:srgbClr val="C1175C"/>
          </a:solidFill>
          <a:ln w="12700" cap="flat" cmpd="sng" algn="ctr">
            <a:solidFill>
              <a:srgbClr val="C1175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239" name="TextBox 151">
            <a:extLst>
              <a:ext uri="{FF2B5EF4-FFF2-40B4-BE49-F238E27FC236}">
                <a16:creationId xmlns:a16="http://schemas.microsoft.com/office/drawing/2014/main" id="{2F4921B4-F268-4202-B0BA-802EDB465F83}"/>
              </a:ext>
            </a:extLst>
          </p:cNvPr>
          <p:cNvSpPr txBox="1"/>
          <p:nvPr/>
        </p:nvSpPr>
        <p:spPr>
          <a:xfrm>
            <a:off x="5065050" y="3181440"/>
            <a:ext cx="666620" cy="21544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377">
              <a:defRPr/>
            </a:pPr>
            <a:r>
              <a:rPr lang="fr-FR" sz="700" b="1" kern="0">
                <a:solidFill>
                  <a:srgbClr val="C1175C"/>
                </a:solidFill>
                <a:latin typeface="Arial" panose="020B0604020202020204" pitchFamily="34" charset="0"/>
                <a:cs typeface="Arial" panose="020B0604020202020204" pitchFamily="34" charset="0"/>
              </a:rPr>
              <a:t>Planning de Palier</a:t>
            </a:r>
          </a:p>
        </p:txBody>
      </p:sp>
      <p:sp>
        <p:nvSpPr>
          <p:cNvPr id="240" name="Oval 20">
            <a:extLst>
              <a:ext uri="{FF2B5EF4-FFF2-40B4-BE49-F238E27FC236}">
                <a16:creationId xmlns:a16="http://schemas.microsoft.com/office/drawing/2014/main" id="{321E6499-C987-4FD3-941A-0289A162443E}"/>
              </a:ext>
            </a:extLst>
          </p:cNvPr>
          <p:cNvSpPr>
            <a:spLocks noChangeArrowheads="1"/>
          </p:cNvSpPr>
          <p:nvPr/>
        </p:nvSpPr>
        <p:spPr bwMode="auto">
          <a:xfrm>
            <a:off x="5443602" y="3296289"/>
            <a:ext cx="131846" cy="139151"/>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6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rPr>
              <a:t>1</a:t>
            </a:r>
          </a:p>
        </p:txBody>
      </p:sp>
      <p:sp>
        <p:nvSpPr>
          <p:cNvPr id="241" name="Oval 20">
            <a:extLst>
              <a:ext uri="{FF2B5EF4-FFF2-40B4-BE49-F238E27FC236}">
                <a16:creationId xmlns:a16="http://schemas.microsoft.com/office/drawing/2014/main" id="{84F4E1C1-78CA-4E11-9A2C-35DCCCA8A03E}"/>
              </a:ext>
            </a:extLst>
          </p:cNvPr>
          <p:cNvSpPr>
            <a:spLocks noChangeArrowheads="1"/>
          </p:cNvSpPr>
          <p:nvPr/>
        </p:nvSpPr>
        <p:spPr bwMode="auto">
          <a:xfrm>
            <a:off x="8536518" y="2145085"/>
            <a:ext cx="131846" cy="139151"/>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6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rPr>
              <a:t>6</a:t>
            </a:r>
          </a:p>
        </p:txBody>
      </p:sp>
      <p:sp>
        <p:nvSpPr>
          <p:cNvPr id="242" name="Oval 20">
            <a:extLst>
              <a:ext uri="{FF2B5EF4-FFF2-40B4-BE49-F238E27FC236}">
                <a16:creationId xmlns:a16="http://schemas.microsoft.com/office/drawing/2014/main" id="{EC1CA1D1-CA3F-480F-81C0-8187B4085920}"/>
              </a:ext>
            </a:extLst>
          </p:cNvPr>
          <p:cNvSpPr>
            <a:spLocks noChangeArrowheads="1"/>
          </p:cNvSpPr>
          <p:nvPr/>
        </p:nvSpPr>
        <p:spPr bwMode="auto">
          <a:xfrm>
            <a:off x="5854174" y="2565916"/>
            <a:ext cx="128340" cy="139151"/>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6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rPr>
              <a:t>2</a:t>
            </a:r>
          </a:p>
        </p:txBody>
      </p:sp>
      <p:sp>
        <p:nvSpPr>
          <p:cNvPr id="243" name="TextBox 151">
            <a:extLst>
              <a:ext uri="{FF2B5EF4-FFF2-40B4-BE49-F238E27FC236}">
                <a16:creationId xmlns:a16="http://schemas.microsoft.com/office/drawing/2014/main" id="{AE87E5A1-1B56-477C-9488-A570015F7D5C}"/>
              </a:ext>
            </a:extLst>
          </p:cNvPr>
          <p:cNvSpPr txBox="1"/>
          <p:nvPr/>
        </p:nvSpPr>
        <p:spPr>
          <a:xfrm>
            <a:off x="8564691" y="3399569"/>
            <a:ext cx="763047" cy="10772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377">
              <a:defRPr/>
            </a:pPr>
            <a:r>
              <a:rPr lang="fr-FR" sz="700" b="1" kern="0">
                <a:solidFill>
                  <a:srgbClr val="C1175C"/>
                </a:solidFill>
                <a:latin typeface="Arial" panose="020B0604020202020204" pitchFamily="34" charset="0"/>
                <a:cs typeface="Arial" panose="020B0604020202020204" pitchFamily="34" charset="0"/>
              </a:rPr>
              <a:t>Revue de Palier</a:t>
            </a:r>
          </a:p>
        </p:txBody>
      </p:sp>
      <p:sp>
        <p:nvSpPr>
          <p:cNvPr id="244" name="Oval 20">
            <a:extLst>
              <a:ext uri="{FF2B5EF4-FFF2-40B4-BE49-F238E27FC236}">
                <a16:creationId xmlns:a16="http://schemas.microsoft.com/office/drawing/2014/main" id="{0070FD88-E7AF-4293-B60F-3B0574CA17D1}"/>
              </a:ext>
            </a:extLst>
          </p:cNvPr>
          <p:cNvSpPr>
            <a:spLocks noChangeArrowheads="1"/>
          </p:cNvSpPr>
          <p:nvPr/>
        </p:nvSpPr>
        <p:spPr bwMode="auto">
          <a:xfrm>
            <a:off x="8401411" y="3383672"/>
            <a:ext cx="131846" cy="139151"/>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6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rPr>
              <a:t>5</a:t>
            </a:r>
          </a:p>
        </p:txBody>
      </p:sp>
      <p:sp>
        <p:nvSpPr>
          <p:cNvPr id="245" name="TextBox 151">
            <a:extLst>
              <a:ext uri="{FF2B5EF4-FFF2-40B4-BE49-F238E27FC236}">
                <a16:creationId xmlns:a16="http://schemas.microsoft.com/office/drawing/2014/main" id="{3CDB1504-B9DE-4282-9704-13E4F1B51810}"/>
              </a:ext>
            </a:extLst>
          </p:cNvPr>
          <p:cNvSpPr txBox="1"/>
          <p:nvPr/>
        </p:nvSpPr>
        <p:spPr>
          <a:xfrm>
            <a:off x="5957186" y="2583923"/>
            <a:ext cx="1041252" cy="10772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defTabSz="914377">
              <a:defRPr/>
            </a:pPr>
            <a:r>
              <a:rPr lang="fr-FR" sz="700" b="1" kern="0">
                <a:solidFill>
                  <a:srgbClr val="C1175C"/>
                </a:solidFill>
                <a:latin typeface="Arial" panose="020B0604020202020204" pitchFamily="34" charset="0"/>
                <a:cs typeface="Arial" panose="020B0604020202020204" pitchFamily="34" charset="0"/>
              </a:rPr>
              <a:t>Synchro de plateaux</a:t>
            </a:r>
          </a:p>
        </p:txBody>
      </p:sp>
      <p:sp>
        <p:nvSpPr>
          <p:cNvPr id="246" name="Rectangle : coins arrondis 245">
            <a:extLst>
              <a:ext uri="{FF2B5EF4-FFF2-40B4-BE49-F238E27FC236}">
                <a16:creationId xmlns:a16="http://schemas.microsoft.com/office/drawing/2014/main" id="{CD5C8392-9C6F-45AC-93BF-4C7C880D4F5B}"/>
              </a:ext>
            </a:extLst>
          </p:cNvPr>
          <p:cNvSpPr/>
          <p:nvPr/>
        </p:nvSpPr>
        <p:spPr>
          <a:xfrm>
            <a:off x="5922268" y="2846026"/>
            <a:ext cx="2411235" cy="53729"/>
          </a:xfrm>
          <a:prstGeom prst="roundRect">
            <a:avLst>
              <a:gd name="adj" fmla="val 50000"/>
            </a:avLst>
          </a:prstGeom>
          <a:solidFill>
            <a:srgbClr val="C1175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247" name="Oval 20">
            <a:extLst>
              <a:ext uri="{FF2B5EF4-FFF2-40B4-BE49-F238E27FC236}">
                <a16:creationId xmlns:a16="http://schemas.microsoft.com/office/drawing/2014/main" id="{E56F4D91-44FC-4AFE-981C-399F0111950B}"/>
              </a:ext>
            </a:extLst>
          </p:cNvPr>
          <p:cNvSpPr>
            <a:spLocks noChangeArrowheads="1"/>
          </p:cNvSpPr>
          <p:nvPr/>
        </p:nvSpPr>
        <p:spPr bwMode="auto">
          <a:xfrm>
            <a:off x="5854174" y="2808399"/>
            <a:ext cx="128340" cy="139151"/>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6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rPr>
              <a:t>3</a:t>
            </a:r>
          </a:p>
        </p:txBody>
      </p:sp>
      <p:sp>
        <p:nvSpPr>
          <p:cNvPr id="248" name="TextBox 151">
            <a:extLst>
              <a:ext uri="{FF2B5EF4-FFF2-40B4-BE49-F238E27FC236}">
                <a16:creationId xmlns:a16="http://schemas.microsoft.com/office/drawing/2014/main" id="{BE3B25E3-9DBB-47CD-B903-3614C014554D}"/>
              </a:ext>
            </a:extLst>
          </p:cNvPr>
          <p:cNvSpPr txBox="1"/>
          <p:nvPr/>
        </p:nvSpPr>
        <p:spPr>
          <a:xfrm>
            <a:off x="6516218" y="2919614"/>
            <a:ext cx="1041252" cy="10772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defTabSz="914377">
              <a:defRPr/>
            </a:pPr>
            <a:r>
              <a:rPr lang="fr-FR" sz="700" b="1" kern="0">
                <a:solidFill>
                  <a:srgbClr val="C1175C"/>
                </a:solidFill>
                <a:latin typeface="Arial" panose="020B0604020202020204" pitchFamily="34" charset="0"/>
                <a:cs typeface="Arial" panose="020B0604020202020204" pitchFamily="34" charset="0"/>
              </a:rPr>
              <a:t>Synchro des POs</a:t>
            </a:r>
          </a:p>
        </p:txBody>
      </p:sp>
      <p:sp>
        <p:nvSpPr>
          <p:cNvPr id="249" name="Rectangle : coins arrondis 248">
            <a:extLst>
              <a:ext uri="{FF2B5EF4-FFF2-40B4-BE49-F238E27FC236}">
                <a16:creationId xmlns:a16="http://schemas.microsoft.com/office/drawing/2014/main" id="{AEBAFBB4-9472-45CA-8C6F-D28A2D364575}"/>
              </a:ext>
            </a:extLst>
          </p:cNvPr>
          <p:cNvSpPr/>
          <p:nvPr/>
        </p:nvSpPr>
        <p:spPr>
          <a:xfrm>
            <a:off x="5922268" y="3095376"/>
            <a:ext cx="2411235" cy="53729"/>
          </a:xfrm>
          <a:prstGeom prst="roundRect">
            <a:avLst>
              <a:gd name="adj" fmla="val 50000"/>
            </a:avLst>
          </a:prstGeom>
          <a:solidFill>
            <a:srgbClr val="C1175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250" name="Oval 20">
            <a:extLst>
              <a:ext uri="{FF2B5EF4-FFF2-40B4-BE49-F238E27FC236}">
                <a16:creationId xmlns:a16="http://schemas.microsoft.com/office/drawing/2014/main" id="{A4A1C169-1BBD-4ABD-8E38-FB0F97BFDCA1}"/>
              </a:ext>
            </a:extLst>
          </p:cNvPr>
          <p:cNvSpPr>
            <a:spLocks noChangeArrowheads="1"/>
          </p:cNvSpPr>
          <p:nvPr/>
        </p:nvSpPr>
        <p:spPr bwMode="auto">
          <a:xfrm>
            <a:off x="5854174" y="3057749"/>
            <a:ext cx="128340" cy="139151"/>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6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rPr>
              <a:t>4</a:t>
            </a:r>
          </a:p>
        </p:txBody>
      </p:sp>
      <p:sp>
        <p:nvSpPr>
          <p:cNvPr id="251" name="TextBox 151">
            <a:extLst>
              <a:ext uri="{FF2B5EF4-FFF2-40B4-BE49-F238E27FC236}">
                <a16:creationId xmlns:a16="http://schemas.microsoft.com/office/drawing/2014/main" id="{DFC9637D-C51D-47E7-8125-E4437414CD6E}"/>
              </a:ext>
            </a:extLst>
          </p:cNvPr>
          <p:cNvSpPr txBox="1"/>
          <p:nvPr/>
        </p:nvSpPr>
        <p:spPr>
          <a:xfrm>
            <a:off x="6516218" y="3164202"/>
            <a:ext cx="1041252" cy="10772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defTabSz="914377">
              <a:defRPr/>
            </a:pPr>
            <a:r>
              <a:rPr lang="fr-FR" sz="700" b="1" kern="0">
                <a:solidFill>
                  <a:srgbClr val="C1175C"/>
                </a:solidFill>
                <a:latin typeface="Arial" panose="020B0604020202020204" pitchFamily="34" charset="0"/>
                <a:cs typeface="Arial" panose="020B0604020202020204" pitchFamily="34" charset="0"/>
              </a:rPr>
              <a:t>Synchro des Scrums</a:t>
            </a:r>
          </a:p>
        </p:txBody>
      </p:sp>
      <p:grpSp>
        <p:nvGrpSpPr>
          <p:cNvPr id="252" name="Groupe 251">
            <a:extLst>
              <a:ext uri="{FF2B5EF4-FFF2-40B4-BE49-F238E27FC236}">
                <a16:creationId xmlns:a16="http://schemas.microsoft.com/office/drawing/2014/main" id="{1C2D2203-0842-4E64-907F-AD6AB243BDD3}"/>
              </a:ext>
            </a:extLst>
          </p:cNvPr>
          <p:cNvGrpSpPr/>
          <p:nvPr/>
        </p:nvGrpSpPr>
        <p:grpSpPr>
          <a:xfrm>
            <a:off x="8102818" y="2221342"/>
            <a:ext cx="77782" cy="1286811"/>
            <a:chOff x="5443312" y="1560327"/>
            <a:chExt cx="72000" cy="937083"/>
          </a:xfrm>
        </p:grpSpPr>
        <p:cxnSp>
          <p:nvCxnSpPr>
            <p:cNvPr id="253" name="Connecteur droit 252">
              <a:extLst>
                <a:ext uri="{FF2B5EF4-FFF2-40B4-BE49-F238E27FC236}">
                  <a16:creationId xmlns:a16="http://schemas.microsoft.com/office/drawing/2014/main" id="{0B32264B-A766-4BDF-AA51-BF73FF76919F}"/>
                </a:ext>
              </a:extLst>
            </p:cNvPr>
            <p:cNvCxnSpPr>
              <a:cxnSpLocks/>
              <a:stCxn id="254" idx="4"/>
            </p:cNvCxnSpPr>
            <p:nvPr/>
          </p:nvCxnSpPr>
          <p:spPr>
            <a:xfrm>
              <a:off x="5479312" y="1621945"/>
              <a:ext cx="0" cy="875465"/>
            </a:xfrm>
            <a:prstGeom prst="line">
              <a:avLst/>
            </a:prstGeom>
            <a:noFill/>
            <a:ln w="6350" cap="flat" cmpd="sng" algn="ctr">
              <a:solidFill>
                <a:srgbClr val="A5A5A5"/>
              </a:solidFill>
              <a:prstDash val="solid"/>
              <a:miter lim="800000"/>
            </a:ln>
            <a:effectLst/>
          </p:spPr>
        </p:cxnSp>
        <p:sp>
          <p:nvSpPr>
            <p:cNvPr id="254" name="Ellipse 253">
              <a:extLst>
                <a:ext uri="{FF2B5EF4-FFF2-40B4-BE49-F238E27FC236}">
                  <a16:creationId xmlns:a16="http://schemas.microsoft.com/office/drawing/2014/main" id="{2D4603D9-A2D1-49F8-B8FA-A0586615F25B}"/>
                </a:ext>
              </a:extLst>
            </p:cNvPr>
            <p:cNvSpPr/>
            <p:nvPr/>
          </p:nvSpPr>
          <p:spPr>
            <a:xfrm>
              <a:off x="5443312" y="1560327"/>
              <a:ext cx="72000" cy="61618"/>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sp>
        <p:nvSpPr>
          <p:cNvPr id="255" name="TextBox 151">
            <a:extLst>
              <a:ext uri="{FF2B5EF4-FFF2-40B4-BE49-F238E27FC236}">
                <a16:creationId xmlns:a16="http://schemas.microsoft.com/office/drawing/2014/main" id="{D3AC396C-CECD-4D63-B09D-6FFFB55F0F0E}"/>
              </a:ext>
            </a:extLst>
          </p:cNvPr>
          <p:cNvSpPr txBox="1"/>
          <p:nvPr/>
        </p:nvSpPr>
        <p:spPr>
          <a:xfrm>
            <a:off x="8699821" y="2141149"/>
            <a:ext cx="763047" cy="10772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377">
              <a:defRPr/>
            </a:pPr>
            <a:r>
              <a:rPr lang="fr-FR" sz="700" b="1" kern="0">
                <a:solidFill>
                  <a:srgbClr val="C1175C"/>
                </a:solidFill>
                <a:latin typeface="Arial" panose="020B0604020202020204" pitchFamily="34" charset="0"/>
                <a:cs typeface="Arial" panose="020B0604020202020204" pitchFamily="34" charset="0"/>
              </a:rPr>
              <a:t>Rétrospective</a:t>
            </a:r>
          </a:p>
        </p:txBody>
      </p:sp>
      <p:sp>
        <p:nvSpPr>
          <p:cNvPr id="270" name="ZoneTexte 269">
            <a:hlinkClick r:id="" action="ppaction://noaction"/>
            <a:extLst>
              <a:ext uri="{FF2B5EF4-FFF2-40B4-BE49-F238E27FC236}">
                <a16:creationId xmlns:a16="http://schemas.microsoft.com/office/drawing/2014/main" id="{306D9119-78C7-4819-A0AB-AB3C32D14AA3}"/>
              </a:ext>
            </a:extLst>
          </p:cNvPr>
          <p:cNvSpPr txBox="1"/>
          <p:nvPr/>
        </p:nvSpPr>
        <p:spPr>
          <a:xfrm>
            <a:off x="3356261" y="2653081"/>
            <a:ext cx="956932" cy="215444"/>
          </a:xfrm>
          <a:prstGeom prst="rect">
            <a:avLst/>
          </a:prstGeom>
          <a:noFill/>
        </p:spPr>
        <p:txBody>
          <a:bodyPr wrap="square" lIns="36000" tIns="0" rIns="36000" bIns="0" rtlCol="0">
            <a:spAutoFit/>
          </a:bodyPr>
          <a:lstStyle/>
          <a:p>
            <a:pPr algn="ctr"/>
            <a:r>
              <a:rPr lang="fr-FR" sz="700" b="1" dirty="0">
                <a:solidFill>
                  <a:srgbClr val="3F3F3F"/>
                </a:solidFill>
                <a:latin typeface="Arial" panose="020B0604020202020204"/>
              </a:rPr>
              <a:t>Référent </a:t>
            </a:r>
            <a:br>
              <a:rPr lang="fr-FR" sz="700" b="1" dirty="0">
                <a:solidFill>
                  <a:srgbClr val="3F3F3F"/>
                </a:solidFill>
                <a:latin typeface="Arial" panose="020B0604020202020204"/>
              </a:rPr>
            </a:br>
            <a:r>
              <a:rPr lang="fr-FR" sz="700" b="1" dirty="0">
                <a:solidFill>
                  <a:srgbClr val="3F3F3F"/>
                </a:solidFill>
                <a:latin typeface="Arial" panose="020B0604020202020204"/>
              </a:rPr>
              <a:t>Opération</a:t>
            </a:r>
          </a:p>
        </p:txBody>
      </p:sp>
      <p:grpSp>
        <p:nvGrpSpPr>
          <p:cNvPr id="271" name="Groupe 270">
            <a:extLst>
              <a:ext uri="{FF2B5EF4-FFF2-40B4-BE49-F238E27FC236}">
                <a16:creationId xmlns:a16="http://schemas.microsoft.com/office/drawing/2014/main" id="{E0DE52AB-3BBF-4B44-87E6-80F1B26FA2B5}"/>
              </a:ext>
            </a:extLst>
          </p:cNvPr>
          <p:cNvGrpSpPr/>
          <p:nvPr/>
        </p:nvGrpSpPr>
        <p:grpSpPr>
          <a:xfrm>
            <a:off x="3632766" y="2332147"/>
            <a:ext cx="350793" cy="406876"/>
            <a:chOff x="1977253" y="4430578"/>
            <a:chExt cx="440743" cy="453545"/>
          </a:xfrm>
        </p:grpSpPr>
        <p:sp>
          <p:nvSpPr>
            <p:cNvPr id="272" name="AutoShape 9">
              <a:extLst>
                <a:ext uri="{FF2B5EF4-FFF2-40B4-BE49-F238E27FC236}">
                  <a16:creationId xmlns:a16="http://schemas.microsoft.com/office/drawing/2014/main" id="{5AF27BEC-F0D6-4A60-98B6-0B9FBC8F8DB2}"/>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73" name="Freeform 11">
              <a:extLst>
                <a:ext uri="{FF2B5EF4-FFF2-40B4-BE49-F238E27FC236}">
                  <a16:creationId xmlns:a16="http://schemas.microsoft.com/office/drawing/2014/main" id="{BC6EA4B4-1704-48B6-823C-1C57D2A79D7F}"/>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74" name="Freeform 12">
              <a:extLst>
                <a:ext uri="{FF2B5EF4-FFF2-40B4-BE49-F238E27FC236}">
                  <a16:creationId xmlns:a16="http://schemas.microsoft.com/office/drawing/2014/main" id="{BB98A3B6-9AEE-4BCE-A534-8E61A40A24F1}"/>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sp>
        <p:nvSpPr>
          <p:cNvPr id="280" name="ZoneTexte 279">
            <a:hlinkClick r:id="" action="ppaction://noaction"/>
            <a:extLst>
              <a:ext uri="{FF2B5EF4-FFF2-40B4-BE49-F238E27FC236}">
                <a16:creationId xmlns:a16="http://schemas.microsoft.com/office/drawing/2014/main" id="{634A2A07-B63C-478A-86B8-037EC8A81D1D}"/>
              </a:ext>
            </a:extLst>
          </p:cNvPr>
          <p:cNvSpPr txBox="1"/>
          <p:nvPr/>
        </p:nvSpPr>
        <p:spPr>
          <a:xfrm>
            <a:off x="2757118" y="3229241"/>
            <a:ext cx="956932" cy="107722"/>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PMO</a:t>
            </a:r>
          </a:p>
        </p:txBody>
      </p:sp>
      <p:grpSp>
        <p:nvGrpSpPr>
          <p:cNvPr id="281" name="Groupe 280">
            <a:extLst>
              <a:ext uri="{FF2B5EF4-FFF2-40B4-BE49-F238E27FC236}">
                <a16:creationId xmlns:a16="http://schemas.microsoft.com/office/drawing/2014/main" id="{4A0EC451-B95E-4D86-9E4E-189581F783B9}"/>
              </a:ext>
            </a:extLst>
          </p:cNvPr>
          <p:cNvGrpSpPr/>
          <p:nvPr/>
        </p:nvGrpSpPr>
        <p:grpSpPr>
          <a:xfrm>
            <a:off x="3054754" y="2877603"/>
            <a:ext cx="350793" cy="406876"/>
            <a:chOff x="1977253" y="4430578"/>
            <a:chExt cx="440743" cy="453545"/>
          </a:xfrm>
        </p:grpSpPr>
        <p:sp>
          <p:nvSpPr>
            <p:cNvPr id="282" name="AutoShape 9">
              <a:extLst>
                <a:ext uri="{FF2B5EF4-FFF2-40B4-BE49-F238E27FC236}">
                  <a16:creationId xmlns:a16="http://schemas.microsoft.com/office/drawing/2014/main" id="{86DADC1E-09F1-4765-83C4-E492AFB9EB67}"/>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83" name="Freeform 11">
              <a:extLst>
                <a:ext uri="{FF2B5EF4-FFF2-40B4-BE49-F238E27FC236}">
                  <a16:creationId xmlns:a16="http://schemas.microsoft.com/office/drawing/2014/main" id="{0175E8C4-6B15-4C86-9AE1-8E7C93052F30}"/>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84" name="Freeform 12">
              <a:extLst>
                <a:ext uri="{FF2B5EF4-FFF2-40B4-BE49-F238E27FC236}">
                  <a16:creationId xmlns:a16="http://schemas.microsoft.com/office/drawing/2014/main" id="{3B93A39B-7FDB-4118-9EFE-7526FABF9E7C}"/>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grpSp>
        <p:nvGrpSpPr>
          <p:cNvPr id="256" name="Groupe 255">
            <a:extLst>
              <a:ext uri="{FF2B5EF4-FFF2-40B4-BE49-F238E27FC236}">
                <a16:creationId xmlns:a16="http://schemas.microsoft.com/office/drawing/2014/main" id="{A351F2E0-9F11-44DC-A52A-019F19B2F247}"/>
              </a:ext>
            </a:extLst>
          </p:cNvPr>
          <p:cNvGrpSpPr/>
          <p:nvPr/>
        </p:nvGrpSpPr>
        <p:grpSpPr>
          <a:xfrm>
            <a:off x="3635018" y="2864727"/>
            <a:ext cx="350793" cy="406876"/>
            <a:chOff x="1977253" y="4430578"/>
            <a:chExt cx="440743" cy="453545"/>
          </a:xfrm>
        </p:grpSpPr>
        <p:sp>
          <p:nvSpPr>
            <p:cNvPr id="257" name="AutoShape 9">
              <a:extLst>
                <a:ext uri="{FF2B5EF4-FFF2-40B4-BE49-F238E27FC236}">
                  <a16:creationId xmlns:a16="http://schemas.microsoft.com/office/drawing/2014/main" id="{5FD7C554-C665-46BE-82A3-CF0D33F7BFC3}"/>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58" name="Freeform 11">
              <a:extLst>
                <a:ext uri="{FF2B5EF4-FFF2-40B4-BE49-F238E27FC236}">
                  <a16:creationId xmlns:a16="http://schemas.microsoft.com/office/drawing/2014/main" id="{8CF06FA2-45A5-42E2-AFD5-242195D8C1FA}"/>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59" name="Freeform 12">
              <a:extLst>
                <a:ext uri="{FF2B5EF4-FFF2-40B4-BE49-F238E27FC236}">
                  <a16:creationId xmlns:a16="http://schemas.microsoft.com/office/drawing/2014/main" id="{DF7FB6B7-5A21-4598-821F-C115C4CFE02F}"/>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sp>
        <p:nvSpPr>
          <p:cNvPr id="261" name="ZoneTexte 260">
            <a:hlinkClick r:id="" action="ppaction://noaction"/>
            <a:extLst>
              <a:ext uri="{FF2B5EF4-FFF2-40B4-BE49-F238E27FC236}">
                <a16:creationId xmlns:a16="http://schemas.microsoft.com/office/drawing/2014/main" id="{41F2D80E-41A1-45CA-8BDE-90D4FEA126AF}"/>
              </a:ext>
            </a:extLst>
          </p:cNvPr>
          <p:cNvSpPr txBox="1"/>
          <p:nvPr/>
        </p:nvSpPr>
        <p:spPr>
          <a:xfrm>
            <a:off x="3376195" y="3205335"/>
            <a:ext cx="956932" cy="107722"/>
          </a:xfrm>
          <a:prstGeom prst="rect">
            <a:avLst/>
          </a:prstGeom>
          <a:noFill/>
        </p:spPr>
        <p:txBody>
          <a:bodyPr wrap="square" lIns="36000" tIns="0" rIns="36000" bIns="0" rtlCol="0">
            <a:spAutoFit/>
          </a:bodyPr>
          <a:lstStyle/>
          <a:p>
            <a:pPr algn="ctr"/>
            <a:r>
              <a:rPr lang="fr-FR" sz="700" b="1">
                <a:solidFill>
                  <a:srgbClr val="3F3F3F"/>
                </a:solidFill>
                <a:latin typeface="Arial" panose="020B0604020202020204"/>
              </a:rPr>
              <a:t>Intégrateur système</a:t>
            </a:r>
          </a:p>
        </p:txBody>
      </p:sp>
      <p:sp>
        <p:nvSpPr>
          <p:cNvPr id="219" name="Oval 20">
            <a:extLst>
              <a:ext uri="{FF2B5EF4-FFF2-40B4-BE49-F238E27FC236}">
                <a16:creationId xmlns:a16="http://schemas.microsoft.com/office/drawing/2014/main" id="{AA00DB7D-832E-46CD-94B0-8E047F6C0C6B}"/>
              </a:ext>
            </a:extLst>
          </p:cNvPr>
          <p:cNvSpPr>
            <a:spLocks noChangeArrowheads="1"/>
          </p:cNvSpPr>
          <p:nvPr/>
        </p:nvSpPr>
        <p:spPr bwMode="auto">
          <a:xfrm>
            <a:off x="5065050" y="5104816"/>
            <a:ext cx="131846" cy="139151"/>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6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rPr>
              <a:t>0</a:t>
            </a:r>
          </a:p>
        </p:txBody>
      </p:sp>
      <p:sp>
        <p:nvSpPr>
          <p:cNvPr id="220" name="TextBox 113">
            <a:extLst>
              <a:ext uri="{FF2B5EF4-FFF2-40B4-BE49-F238E27FC236}">
                <a16:creationId xmlns:a16="http://schemas.microsoft.com/office/drawing/2014/main" id="{8B18F95A-C0D4-4A2D-B7EF-3E47211954DA}"/>
              </a:ext>
            </a:extLst>
          </p:cNvPr>
          <p:cNvSpPr txBox="1"/>
          <p:nvPr/>
        </p:nvSpPr>
        <p:spPr>
          <a:xfrm>
            <a:off x="5239846" y="5075170"/>
            <a:ext cx="710271" cy="21544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377">
              <a:defRPr/>
            </a:pPr>
            <a:r>
              <a:rPr lang="fr-FR" sz="700" b="1" kern="0">
                <a:solidFill>
                  <a:srgbClr val="1CD19D">
                    <a:lumMod val="75000"/>
                  </a:srgbClr>
                </a:solidFill>
                <a:latin typeface="Arial" panose="020B0604020202020204" pitchFamily="34" charset="0"/>
                <a:cs typeface="Arial" panose="020B0604020202020204" pitchFamily="34" charset="0"/>
              </a:rPr>
              <a:t>Cérémonie</a:t>
            </a:r>
            <a:br>
              <a:rPr lang="fr-FR" sz="700" b="1" kern="0">
                <a:solidFill>
                  <a:srgbClr val="1CD19D">
                    <a:lumMod val="75000"/>
                  </a:srgbClr>
                </a:solidFill>
                <a:latin typeface="Arial" panose="020B0604020202020204" pitchFamily="34" charset="0"/>
                <a:cs typeface="Arial" panose="020B0604020202020204" pitchFamily="34" charset="0"/>
              </a:rPr>
            </a:br>
            <a:r>
              <a:rPr lang="fr-FR" sz="700" b="1" kern="0">
                <a:solidFill>
                  <a:srgbClr val="1CD19D">
                    <a:lumMod val="75000"/>
                  </a:srgbClr>
                </a:solidFill>
                <a:latin typeface="Arial" panose="020B0604020202020204" pitchFamily="34" charset="0"/>
                <a:cs typeface="Arial" panose="020B0604020202020204" pitchFamily="34" charset="0"/>
              </a:rPr>
              <a:t>des 3 Amigos</a:t>
            </a:r>
          </a:p>
        </p:txBody>
      </p:sp>
    </p:spTree>
    <p:extLst>
      <p:ext uri="{BB962C8B-B14F-4D97-AF65-F5344CB8AC3E}">
        <p14:creationId xmlns:p14="http://schemas.microsoft.com/office/powerpoint/2010/main" val="27616695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3298130A-56C5-4407-8365-44CCB777FA4C}"/>
              </a:ext>
            </a:extLst>
          </p:cNvPr>
          <p:cNvSpPr>
            <a:spLocks noGrp="1"/>
          </p:cNvSpPr>
          <p:nvPr>
            <p:ph type="sldNum" sz="quarter" idx="12"/>
          </p:nvPr>
        </p:nvSpPr>
        <p:spPr>
          <a:xfrm>
            <a:off x="11495120" y="6349076"/>
            <a:ext cx="422208" cy="365125"/>
          </a:xfrm>
        </p:spPr>
        <p:txBody>
          <a:bodyPr/>
          <a:lstStyle/>
          <a:p>
            <a:fld id="{33D6E5A2-EC83-451F-A719-9AC1370DD5CF}" type="slidenum">
              <a:rPr lang="fr-FR" smtClean="0"/>
              <a:pPr/>
              <a:t>39</a:t>
            </a:fld>
            <a:endParaRPr kumimoji="0" lang="fr-FR"/>
          </a:p>
        </p:txBody>
      </p:sp>
      <p:sp>
        <p:nvSpPr>
          <p:cNvPr id="4" name="Espace réservé du texte 1">
            <a:extLst>
              <a:ext uri="{FF2B5EF4-FFF2-40B4-BE49-F238E27FC236}">
                <a16:creationId xmlns:a16="http://schemas.microsoft.com/office/drawing/2014/main" id="{7C463F60-FB56-4F0E-A8FD-C3A7C4D99246}"/>
              </a:ext>
            </a:extLst>
          </p:cNvPr>
          <p:cNvSpPr txBox="1">
            <a:spLocks/>
          </p:cNvSpPr>
          <p:nvPr/>
        </p:nvSpPr>
        <p:spPr>
          <a:xfrm>
            <a:off x="721002" y="273226"/>
            <a:ext cx="10227229" cy="485775"/>
          </a:xfrm>
          <a:prstGeom prst="rect">
            <a:avLst/>
          </a:prstGeom>
        </p:spPr>
        <p:txBody>
          <a:bodyPr vert="horz" lIns="91440" tIns="45720" rIns="91440" bIns="45720" rtlCol="0"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lang="fr-FR" sz="2215" b="0" kern="1200">
                <a:solidFill>
                  <a:schemeClr val="tx2"/>
                </a:solidFill>
                <a:latin typeface="+mn-lt"/>
                <a:ea typeface="+mn-ea"/>
                <a:cs typeface="+mn-cs"/>
              </a:defRPr>
            </a:lvl1pPr>
            <a:lvl2pPr marL="269095"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20"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27"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34"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6045"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962"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878"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796"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14400">
              <a:spcBef>
                <a:spcPct val="0"/>
              </a:spcBef>
              <a:defRPr/>
            </a:pPr>
            <a:r>
              <a:rPr lang="fr-FR" sz="2000" cap="all">
                <a:latin typeface="+mj-lt"/>
                <a:ea typeface="+mj-ea"/>
                <a:cs typeface="+mj-cs"/>
              </a:rPr>
              <a:t>Description des rôles cœur d’une organisation agile – Niveau Equipe</a:t>
            </a:r>
          </a:p>
        </p:txBody>
      </p:sp>
      <p:sp>
        <p:nvSpPr>
          <p:cNvPr id="5" name="Rectangle 4">
            <a:extLst>
              <a:ext uri="{FF2B5EF4-FFF2-40B4-BE49-F238E27FC236}">
                <a16:creationId xmlns:a16="http://schemas.microsoft.com/office/drawing/2014/main" id="{CEBC8672-CD7E-448C-83D7-2001BE2FA7B5}"/>
              </a:ext>
            </a:extLst>
          </p:cNvPr>
          <p:cNvSpPr/>
          <p:nvPr/>
        </p:nvSpPr>
        <p:spPr>
          <a:xfrm>
            <a:off x="2214175" y="1718059"/>
            <a:ext cx="9492050" cy="1169551"/>
          </a:xfrm>
          <a:prstGeom prst="rect">
            <a:avLst/>
          </a:prstGeom>
        </p:spPr>
        <p:txBody>
          <a:bodyPr wrap="square">
            <a:spAutoFit/>
          </a:bodyPr>
          <a:lstStyle/>
          <a:p>
            <a:pPr algn="just"/>
            <a:r>
              <a:rPr lang="fr-FR" sz="1000" kern="0">
                <a:solidFill>
                  <a:srgbClr val="3C3C3C"/>
                </a:solidFill>
                <a:latin typeface="Arial" panose="020B0604020202020204"/>
                <a:cs typeface="Calibri"/>
              </a:rPr>
              <a:t>Au sein de l’Equipe agile, </a:t>
            </a:r>
            <a:r>
              <a:rPr lang="fr-FR" sz="1000" b="1">
                <a:solidFill>
                  <a:srgbClr val="1CD19D"/>
                </a:solidFill>
                <a:latin typeface="Arial" panose="020B0604020202020204" pitchFamily="34" charset="0"/>
                <a:cs typeface="Arial" panose="020B0604020202020204" pitchFamily="34" charset="0"/>
              </a:rPr>
              <a:t>le Product </a:t>
            </a:r>
            <a:r>
              <a:rPr lang="fr-FR" sz="1000" b="1" err="1">
                <a:solidFill>
                  <a:srgbClr val="1CD19D"/>
                </a:solidFill>
                <a:latin typeface="Arial" panose="020B0604020202020204" pitchFamily="34" charset="0"/>
                <a:cs typeface="Arial" panose="020B0604020202020204" pitchFamily="34" charset="0"/>
              </a:rPr>
              <a:t>Owner</a:t>
            </a:r>
            <a:r>
              <a:rPr lang="fr-FR" sz="1000">
                <a:solidFill>
                  <a:srgbClr val="000000"/>
                </a:solidFill>
                <a:latin typeface="Arial" panose="020B0604020202020204" pitchFamily="34" charset="0"/>
                <a:cs typeface="Arial" panose="020B0604020202020204" pitchFamily="34" charset="0"/>
              </a:rPr>
              <a:t> </a:t>
            </a:r>
            <a:r>
              <a:rPr lang="fr-FR" sz="1000" kern="0">
                <a:solidFill>
                  <a:srgbClr val="3C3C3C"/>
                </a:solidFill>
                <a:latin typeface="Arial" panose="020B0604020202020204"/>
                <a:cs typeface="Calibri"/>
              </a:rPr>
              <a:t>porte la Vision du Produit développé. Il est </a:t>
            </a:r>
            <a:r>
              <a:rPr lang="fr-FR" sz="1000">
                <a:solidFill>
                  <a:srgbClr val="060606"/>
                </a:solidFill>
                <a:latin typeface="Arial" panose="020B0604020202020204"/>
              </a:rPr>
              <a:t>responsable de la cohérence fonctionnelle / métier des développements réalisés </a:t>
            </a:r>
            <a:r>
              <a:rPr lang="fr-FR" sz="1000" kern="0">
                <a:solidFill>
                  <a:srgbClr val="3C3C3C"/>
                </a:solidFill>
                <a:latin typeface="Arial" panose="020B0604020202020204"/>
                <a:cs typeface="Calibri"/>
              </a:rPr>
              <a:t>et en est garant auprès des Utilisateurs. </a:t>
            </a:r>
          </a:p>
          <a:p>
            <a:r>
              <a:rPr lang="fr-FR" sz="1000" kern="0">
                <a:solidFill>
                  <a:srgbClr val="3C3C3C"/>
                </a:solidFill>
                <a:latin typeface="Arial" panose="020B0604020202020204"/>
                <a:cs typeface="Calibri"/>
              </a:rPr>
              <a:t>Il priorise le </a:t>
            </a:r>
            <a:r>
              <a:rPr lang="fr-FR" sz="1000" kern="0" err="1">
                <a:solidFill>
                  <a:srgbClr val="3C3C3C"/>
                </a:solidFill>
                <a:latin typeface="Arial" panose="020B0604020202020204"/>
                <a:cs typeface="Calibri"/>
              </a:rPr>
              <a:t>Backlog</a:t>
            </a:r>
            <a:r>
              <a:rPr lang="fr-FR" sz="1000" kern="0">
                <a:solidFill>
                  <a:srgbClr val="3C3C3C"/>
                </a:solidFill>
                <a:latin typeface="Arial" panose="020B0604020202020204"/>
                <a:cs typeface="Calibri"/>
              </a:rPr>
              <a:t> de User Stories Il est en relation quotidienne avec l’Equipe </a:t>
            </a:r>
            <a:r>
              <a:rPr lang="fr-FR" sz="1000" kern="0">
                <a:latin typeface="Arial" panose="020B0604020202020204"/>
                <a:cs typeface="Calibri"/>
              </a:rPr>
              <a:t>de construction </a:t>
            </a:r>
            <a:r>
              <a:rPr lang="fr-FR" sz="1000" kern="0">
                <a:solidFill>
                  <a:srgbClr val="3C3C3C"/>
                </a:solidFill>
                <a:latin typeface="Arial" panose="020B0604020202020204"/>
                <a:cs typeface="Calibri"/>
              </a:rPr>
              <a:t>et le Scrum Master. Il se coordonne avec le Product Manager dans la définition du </a:t>
            </a:r>
            <a:r>
              <a:rPr lang="fr-FR" sz="1000" kern="0" err="1">
                <a:solidFill>
                  <a:srgbClr val="3C3C3C"/>
                </a:solidFill>
                <a:latin typeface="Arial" panose="020B0604020202020204"/>
                <a:cs typeface="Calibri"/>
              </a:rPr>
              <a:t>Backlog</a:t>
            </a:r>
            <a:r>
              <a:rPr lang="fr-FR" sz="1000" kern="0">
                <a:solidFill>
                  <a:srgbClr val="3C3C3C"/>
                </a:solidFill>
                <a:latin typeface="Arial" panose="020B0604020202020204"/>
                <a:cs typeface="Calibri"/>
              </a:rPr>
              <a:t> de Fonctionnalités.</a:t>
            </a:r>
            <a:r>
              <a:rPr lang="fr-FR" sz="1000">
                <a:solidFill>
                  <a:srgbClr val="060606"/>
                </a:solidFill>
                <a:latin typeface="Arial" panose="020B0604020202020204"/>
              </a:rPr>
              <a:t> Il est responsable du bon niveau de maturité du </a:t>
            </a:r>
            <a:r>
              <a:rPr lang="fr-FR" sz="1000" err="1">
                <a:solidFill>
                  <a:srgbClr val="060606"/>
                </a:solidFill>
                <a:latin typeface="Arial" panose="020B0604020202020204"/>
              </a:rPr>
              <a:t>backlog</a:t>
            </a:r>
            <a:r>
              <a:rPr lang="fr-FR" sz="1000">
                <a:solidFill>
                  <a:srgbClr val="060606"/>
                </a:solidFill>
                <a:latin typeface="Arial" panose="020B0604020202020204"/>
              </a:rPr>
              <a:t> : pour chaque US, niveau suffisant de spécification avant le démarrage des développements, validation itérative, préparation des démonstrations pour les utilisateurs finaux, acceptation ou refus des US développées.</a:t>
            </a:r>
            <a:br>
              <a:rPr lang="fr-FR" sz="1000">
                <a:solidFill>
                  <a:srgbClr val="060606"/>
                </a:solidFill>
                <a:latin typeface="Arial" panose="020B0604020202020204"/>
              </a:rPr>
            </a:br>
            <a:r>
              <a:rPr lang="fr-FR" sz="1000">
                <a:solidFill>
                  <a:srgbClr val="060606"/>
                </a:solidFill>
                <a:latin typeface="Arial" panose="020B0604020202020204"/>
              </a:rPr>
              <a:t>Il est présent en appui de l’équipe de </a:t>
            </a:r>
            <a:r>
              <a:rPr lang="fr-FR" sz="1000">
                <a:latin typeface="Arial" panose="020B0604020202020204"/>
              </a:rPr>
              <a:t>construction</a:t>
            </a:r>
            <a:r>
              <a:rPr lang="fr-FR" sz="1000">
                <a:solidFill>
                  <a:srgbClr val="060606"/>
                </a:solidFill>
                <a:latin typeface="Arial" panose="020B0604020202020204"/>
              </a:rPr>
              <a:t> pour expliciter les enjeux fonctionnels et préciser les points métier. À ce titre, cela peut l’amener à échanger avec les acteurs métier (MOA) pendant les paliers / sprints.</a:t>
            </a:r>
            <a:endParaRPr lang="fr-FR" sz="1000" kern="0">
              <a:solidFill>
                <a:srgbClr val="3C3C3C"/>
              </a:solidFill>
              <a:latin typeface="Arial" panose="020B0604020202020204"/>
              <a:cs typeface="Calibri"/>
            </a:endParaRPr>
          </a:p>
        </p:txBody>
      </p:sp>
      <p:sp>
        <p:nvSpPr>
          <p:cNvPr id="6" name="TextBox 75">
            <a:extLst>
              <a:ext uri="{FF2B5EF4-FFF2-40B4-BE49-F238E27FC236}">
                <a16:creationId xmlns:a16="http://schemas.microsoft.com/office/drawing/2014/main" id="{0C922778-37E0-482D-9073-3922D92D238F}"/>
              </a:ext>
            </a:extLst>
          </p:cNvPr>
          <p:cNvSpPr txBox="1"/>
          <p:nvPr/>
        </p:nvSpPr>
        <p:spPr>
          <a:xfrm>
            <a:off x="916369" y="1462032"/>
            <a:ext cx="2540056" cy="319039"/>
          </a:xfrm>
          <a:prstGeom prst="rect">
            <a:avLst/>
          </a:prstGeom>
          <a:noFill/>
        </p:spPr>
        <p:txBody>
          <a:bodyPr wrap="square" lIns="75344" tIns="74157" rIns="75344" bIns="74157" rtlCol="0" anchor="t">
            <a:spAutoFit/>
          </a:bodyPr>
          <a:lstStyle/>
          <a:p>
            <a:pPr defTabSz="914377">
              <a:defRPr/>
            </a:pPr>
            <a:r>
              <a:rPr lang="fr-FR" sz="1100" b="1" i="1" kern="0">
                <a:solidFill>
                  <a:srgbClr val="3F3F3F"/>
                </a:solidFill>
                <a:latin typeface="Arial" panose="020B0604020202020204"/>
                <a:cs typeface="Arial" pitchFamily="34" charset="0"/>
                <a:sym typeface="Arial" panose="020B0604020202020204" pitchFamily="34" charset="0"/>
              </a:rPr>
              <a:t>Product </a:t>
            </a:r>
            <a:r>
              <a:rPr lang="fr-FR" sz="1100" b="1" i="1" kern="0" err="1">
                <a:solidFill>
                  <a:srgbClr val="3F3F3F"/>
                </a:solidFill>
                <a:latin typeface="Arial" panose="020B0604020202020204"/>
                <a:cs typeface="Arial" pitchFamily="34" charset="0"/>
                <a:sym typeface="Arial" panose="020B0604020202020204" pitchFamily="34" charset="0"/>
              </a:rPr>
              <a:t>Owner</a:t>
            </a:r>
            <a:r>
              <a:rPr lang="fr-FR" sz="1100" b="1" i="1" kern="0">
                <a:solidFill>
                  <a:srgbClr val="3F3F3F"/>
                </a:solidFill>
                <a:latin typeface="Arial" panose="020B0604020202020204"/>
                <a:cs typeface="Arial" pitchFamily="34" charset="0"/>
                <a:sym typeface="Arial" panose="020B0604020202020204" pitchFamily="34" charset="0"/>
              </a:rPr>
              <a:t> </a:t>
            </a:r>
            <a:endParaRPr lang="fr-FR" sz="1100" b="1" i="1" kern="0">
              <a:solidFill>
                <a:srgbClr val="1CD19D"/>
              </a:solidFill>
              <a:latin typeface="Arial" panose="020B0604020202020204"/>
              <a:cs typeface="Arial" pitchFamily="34" charset="0"/>
              <a:sym typeface="Arial" panose="020B0604020202020204" pitchFamily="34" charset="0"/>
            </a:endParaRPr>
          </a:p>
        </p:txBody>
      </p:sp>
      <p:sp>
        <p:nvSpPr>
          <p:cNvPr id="7" name="TextBox 75">
            <a:extLst>
              <a:ext uri="{FF2B5EF4-FFF2-40B4-BE49-F238E27FC236}">
                <a16:creationId xmlns:a16="http://schemas.microsoft.com/office/drawing/2014/main" id="{0AFA1CEF-B5C2-4378-8DA2-0F67F9A76E9E}"/>
              </a:ext>
            </a:extLst>
          </p:cNvPr>
          <p:cNvSpPr txBox="1"/>
          <p:nvPr/>
        </p:nvSpPr>
        <p:spPr>
          <a:xfrm>
            <a:off x="928796" y="2884024"/>
            <a:ext cx="1297806" cy="319039"/>
          </a:xfrm>
          <a:prstGeom prst="rect">
            <a:avLst/>
          </a:prstGeom>
          <a:noFill/>
        </p:spPr>
        <p:txBody>
          <a:bodyPr wrap="square" lIns="75344" tIns="74157" rIns="75344" bIns="74157" rtlCol="0" anchor="t">
            <a:spAutoFit/>
          </a:bodyPr>
          <a:lstStyle/>
          <a:p>
            <a:pPr defTabSz="914377">
              <a:defRPr/>
            </a:pPr>
            <a:r>
              <a:rPr lang="en-US" sz="1100" b="1" i="1" kern="0">
                <a:solidFill>
                  <a:srgbClr val="3F3F3F"/>
                </a:solidFill>
                <a:latin typeface="Arial" panose="020B0604020202020204"/>
                <a:cs typeface="Arial" pitchFamily="34" charset="0"/>
                <a:sym typeface="Arial" panose="020B0604020202020204" pitchFamily="34" charset="0"/>
              </a:rPr>
              <a:t>Scrum Master</a:t>
            </a:r>
            <a:r>
              <a:rPr lang="fr-FR" sz="1100" b="1" i="1" kern="0">
                <a:solidFill>
                  <a:srgbClr val="1CD19D"/>
                </a:solidFill>
                <a:latin typeface="Arial" panose="020B0604020202020204"/>
                <a:cs typeface="Arial" pitchFamily="34" charset="0"/>
                <a:sym typeface="Arial" panose="020B0604020202020204" pitchFamily="34" charset="0"/>
              </a:rPr>
              <a:t> </a:t>
            </a:r>
            <a:endParaRPr lang="en-US" sz="1100" b="1" i="1" kern="0">
              <a:solidFill>
                <a:srgbClr val="3F3F3F"/>
              </a:solidFill>
              <a:latin typeface="Arial" panose="020B0604020202020204"/>
              <a:cs typeface="Arial" pitchFamily="34" charset="0"/>
              <a:sym typeface="Arial" panose="020B0604020202020204" pitchFamily="34" charset="0"/>
            </a:endParaRPr>
          </a:p>
        </p:txBody>
      </p:sp>
      <p:sp>
        <p:nvSpPr>
          <p:cNvPr id="8" name="Rectangle 7">
            <a:extLst>
              <a:ext uri="{FF2B5EF4-FFF2-40B4-BE49-F238E27FC236}">
                <a16:creationId xmlns:a16="http://schemas.microsoft.com/office/drawing/2014/main" id="{007B3C76-56D0-4851-A2A3-67E30EC89778}"/>
              </a:ext>
            </a:extLst>
          </p:cNvPr>
          <p:cNvSpPr/>
          <p:nvPr/>
        </p:nvSpPr>
        <p:spPr>
          <a:xfrm>
            <a:off x="2214175" y="2999432"/>
            <a:ext cx="9492049" cy="1015663"/>
          </a:xfrm>
          <a:prstGeom prst="rect">
            <a:avLst/>
          </a:prstGeom>
        </p:spPr>
        <p:txBody>
          <a:bodyPr wrap="square">
            <a:spAutoFit/>
          </a:bodyPr>
          <a:lstStyle/>
          <a:p>
            <a:r>
              <a:rPr lang="fr-FR" sz="1000" b="1">
                <a:solidFill>
                  <a:srgbClr val="1CD19D"/>
                </a:solidFill>
                <a:latin typeface="Arial" panose="020B0604020202020204" pitchFamily="34" charset="0"/>
                <a:cs typeface="Arial" panose="020B0604020202020204" pitchFamily="34" charset="0"/>
              </a:rPr>
              <a:t>Le Scrum Master</a:t>
            </a:r>
            <a:r>
              <a:rPr lang="fr-FR" sz="1000">
                <a:solidFill>
                  <a:srgbClr val="000000"/>
                </a:solidFill>
                <a:latin typeface="Arial" panose="020B0604020202020204" pitchFamily="34" charset="0"/>
                <a:cs typeface="Arial" panose="020B0604020202020204" pitchFamily="34" charset="0"/>
              </a:rPr>
              <a:t>, </a:t>
            </a:r>
            <a:r>
              <a:rPr lang="fr-FR" sz="1000" kern="0">
                <a:solidFill>
                  <a:srgbClr val="3C3C3C"/>
                </a:solidFill>
                <a:latin typeface="Arial" panose="020B0604020202020204"/>
                <a:cs typeface="Calibri"/>
              </a:rPr>
              <a:t>s’assure que la méthode agile est correctement mise en œuvre au sein du plateau. Il suit l’avancement du développement sur la durée de l’Itération et remonte les alertes au Product </a:t>
            </a:r>
            <a:r>
              <a:rPr lang="fr-FR" sz="1000" kern="0" err="1">
                <a:solidFill>
                  <a:srgbClr val="3C3C3C"/>
                </a:solidFill>
                <a:latin typeface="Arial" panose="020B0604020202020204"/>
                <a:cs typeface="Calibri"/>
              </a:rPr>
              <a:t>Owner</a:t>
            </a:r>
            <a:r>
              <a:rPr lang="fr-FR" sz="1000" kern="0">
                <a:solidFill>
                  <a:srgbClr val="3C3C3C"/>
                </a:solidFill>
                <a:latin typeface="Arial" panose="020B0604020202020204"/>
                <a:cs typeface="Calibri"/>
              </a:rPr>
              <a:t>. Il acculture l’Equipe à l’agile et joue le rôle de facilitateur pour accroitre la performance et favoriser l’amélioration continue. Il aide les équipes à s’auto-gérer dans l’atteinte de leurs objectifs.</a:t>
            </a:r>
            <a:r>
              <a:rPr lang="fr-FR" sz="1000">
                <a:solidFill>
                  <a:srgbClr val="060606"/>
                </a:solidFill>
                <a:latin typeface="Arial" panose="020B0604020202020204"/>
              </a:rPr>
              <a:t> Il anime les instances de niveau plateau. Il s’assure au sein de ces instances, que l’ensemble des participants ont la capacité de s’exprimer (points d’attention ; apports fonctionnels / techniques).</a:t>
            </a:r>
          </a:p>
          <a:p>
            <a:r>
              <a:rPr lang="fr-FR" sz="1000">
                <a:solidFill>
                  <a:srgbClr val="060606"/>
                </a:solidFill>
                <a:latin typeface="Arial" panose="020B0604020202020204"/>
              </a:rPr>
              <a:t>Il anticipe les obstacles (ex. interdépendances) pour le </a:t>
            </a:r>
            <a:r>
              <a:rPr lang="fr-FR" sz="1000" err="1">
                <a:solidFill>
                  <a:srgbClr val="060606"/>
                </a:solidFill>
                <a:latin typeface="Arial" panose="020B0604020202020204"/>
              </a:rPr>
              <a:t>delivery</a:t>
            </a:r>
            <a:r>
              <a:rPr lang="fr-FR" sz="1000">
                <a:solidFill>
                  <a:srgbClr val="060606"/>
                </a:solidFill>
                <a:latin typeface="Arial" panose="020B0604020202020204"/>
              </a:rPr>
              <a:t> afin de sécuriser les échéances projets et palier. Il suit la mise en œuvre et est garant de la démarche d’amélioration continue.</a:t>
            </a:r>
            <a:endParaRPr lang="fr-FR" sz="1000" kern="0">
              <a:solidFill>
                <a:srgbClr val="3C3C3C"/>
              </a:solidFill>
              <a:latin typeface="Arial" panose="020B0604020202020204"/>
              <a:cs typeface="Calibri"/>
            </a:endParaRPr>
          </a:p>
        </p:txBody>
      </p:sp>
      <p:sp>
        <p:nvSpPr>
          <p:cNvPr id="9" name="Rectangle : coins arrondis 8">
            <a:extLst>
              <a:ext uri="{FF2B5EF4-FFF2-40B4-BE49-F238E27FC236}">
                <a16:creationId xmlns:a16="http://schemas.microsoft.com/office/drawing/2014/main" id="{D5022E50-DB24-4482-8EF6-810518F514FB}"/>
              </a:ext>
            </a:extLst>
          </p:cNvPr>
          <p:cNvSpPr/>
          <p:nvPr/>
        </p:nvSpPr>
        <p:spPr>
          <a:xfrm>
            <a:off x="822458" y="1075748"/>
            <a:ext cx="2931653" cy="259080"/>
          </a:xfrm>
          <a:prstGeom prst="roundRect">
            <a:avLst>
              <a:gd name="adj" fmla="val 50000"/>
            </a:avLst>
          </a:prstGeom>
          <a:solidFill>
            <a:srgbClr val="1CD19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chemeClr val="bg1"/>
                </a:solidFill>
                <a:effectLst/>
                <a:uLnTx/>
                <a:uFillTx/>
                <a:latin typeface="Arial" panose="020B0604020202020204"/>
                <a:ea typeface="+mn-ea"/>
                <a:cs typeface="+mn-cs"/>
              </a:rPr>
              <a:t>Niveau Equipe agile</a:t>
            </a:r>
          </a:p>
        </p:txBody>
      </p:sp>
      <p:pic>
        <p:nvPicPr>
          <p:cNvPr id="10" name="Picture 2" descr="team Icon 793109">
            <a:extLst>
              <a:ext uri="{FF2B5EF4-FFF2-40B4-BE49-F238E27FC236}">
                <a16:creationId xmlns:a16="http://schemas.microsoft.com/office/drawing/2014/main" id="{32FAD497-054A-4421-B5CA-E06E0D3BF5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7671" y="1110577"/>
            <a:ext cx="164023" cy="164023"/>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75">
            <a:extLst>
              <a:ext uri="{FF2B5EF4-FFF2-40B4-BE49-F238E27FC236}">
                <a16:creationId xmlns:a16="http://schemas.microsoft.com/office/drawing/2014/main" id="{1FDBF365-94D0-4573-B15D-668A475D47BC}"/>
              </a:ext>
            </a:extLst>
          </p:cNvPr>
          <p:cNvSpPr txBox="1"/>
          <p:nvPr/>
        </p:nvSpPr>
        <p:spPr>
          <a:xfrm>
            <a:off x="916369" y="4171070"/>
            <a:ext cx="2540056" cy="319039"/>
          </a:xfrm>
          <a:prstGeom prst="rect">
            <a:avLst/>
          </a:prstGeom>
          <a:noFill/>
        </p:spPr>
        <p:txBody>
          <a:bodyPr wrap="square" lIns="75344" tIns="74157" rIns="75344" bIns="74157" rtlCol="0" anchor="t">
            <a:spAutoFit/>
          </a:bodyPr>
          <a:lstStyle/>
          <a:p>
            <a:pPr defTabSz="914377">
              <a:defRPr/>
            </a:pPr>
            <a:r>
              <a:rPr lang="fr-FR" sz="1100" b="1" i="1" kern="0">
                <a:solidFill>
                  <a:srgbClr val="3F3F3F"/>
                </a:solidFill>
                <a:latin typeface="Arial" panose="020B0604020202020204"/>
                <a:cs typeface="Arial" pitchFamily="34" charset="0"/>
                <a:sym typeface="Arial" panose="020B0604020202020204" pitchFamily="34" charset="0"/>
              </a:rPr>
              <a:t>L’équipe</a:t>
            </a:r>
            <a:r>
              <a:rPr lang="en-US" sz="1100" b="1" i="1" kern="0">
                <a:solidFill>
                  <a:srgbClr val="3F3F3F"/>
                </a:solidFill>
                <a:latin typeface="Arial" panose="020B0604020202020204"/>
                <a:cs typeface="Arial" pitchFamily="34" charset="0"/>
                <a:sym typeface="Arial" panose="020B0604020202020204" pitchFamily="34" charset="0"/>
              </a:rPr>
              <a:t> de </a:t>
            </a:r>
            <a:r>
              <a:rPr lang="fr-FR" sz="1100" b="1" i="1" kern="0">
                <a:latin typeface="Arial" panose="020B0604020202020204"/>
                <a:cs typeface="Arial" pitchFamily="34" charset="0"/>
                <a:sym typeface="Arial" panose="020B0604020202020204" pitchFamily="34" charset="0"/>
              </a:rPr>
              <a:t>construction </a:t>
            </a:r>
          </a:p>
        </p:txBody>
      </p:sp>
      <p:sp>
        <p:nvSpPr>
          <p:cNvPr id="12" name="Rectangle 11">
            <a:extLst>
              <a:ext uri="{FF2B5EF4-FFF2-40B4-BE49-F238E27FC236}">
                <a16:creationId xmlns:a16="http://schemas.microsoft.com/office/drawing/2014/main" id="{8A9A25B0-27B7-4DB9-8BAA-C58D4793B33C}"/>
              </a:ext>
            </a:extLst>
          </p:cNvPr>
          <p:cNvSpPr/>
          <p:nvPr/>
        </p:nvSpPr>
        <p:spPr>
          <a:xfrm>
            <a:off x="2214177" y="4509437"/>
            <a:ext cx="9492047" cy="1169551"/>
          </a:xfrm>
          <a:prstGeom prst="rect">
            <a:avLst/>
          </a:prstGeom>
        </p:spPr>
        <p:txBody>
          <a:bodyPr wrap="square">
            <a:spAutoFit/>
          </a:bodyPr>
          <a:lstStyle/>
          <a:p>
            <a:r>
              <a:rPr lang="fr-FR" sz="1000" b="1">
                <a:solidFill>
                  <a:srgbClr val="1CD19D"/>
                </a:solidFill>
                <a:latin typeface="Arial" panose="020B0604020202020204" pitchFamily="34" charset="0"/>
                <a:cs typeface="Arial" panose="020B0604020202020204" pitchFamily="34" charset="0"/>
              </a:rPr>
              <a:t>L’équipe de construction </a:t>
            </a:r>
            <a:r>
              <a:rPr lang="fr-FR" sz="1000" kern="0">
                <a:solidFill>
                  <a:srgbClr val="3C3C3C"/>
                </a:solidFill>
                <a:latin typeface="Arial" panose="020B0604020202020204"/>
                <a:cs typeface="Calibri"/>
              </a:rPr>
              <a:t>conçoit, développe, et teste les User Stories et est responsable de leur intégration au Produit. Elle est pluridisciplinaire (conception, développement, test) et multi-compétente pour lui permettre d’aller jusqu’à la livraison d’une User Story. Avec le Product </a:t>
            </a:r>
            <a:r>
              <a:rPr lang="fr-FR" sz="1000" kern="0" err="1">
                <a:solidFill>
                  <a:srgbClr val="3C3C3C"/>
                </a:solidFill>
                <a:latin typeface="Arial" panose="020B0604020202020204"/>
                <a:cs typeface="Calibri"/>
              </a:rPr>
              <a:t>Owner</a:t>
            </a:r>
            <a:r>
              <a:rPr lang="fr-FR" sz="1000" kern="0">
                <a:solidFill>
                  <a:srgbClr val="3C3C3C"/>
                </a:solidFill>
                <a:latin typeface="Arial" panose="020B0604020202020204"/>
                <a:cs typeface="Calibri"/>
              </a:rPr>
              <a:t> et le Scrum Master, </a:t>
            </a:r>
            <a:r>
              <a:rPr lang="fr-FR" sz="1000" kern="0">
                <a:latin typeface="Arial" panose="020B0604020202020204"/>
                <a:cs typeface="Calibri"/>
              </a:rPr>
              <a:t>l’Equipe de construction</a:t>
            </a:r>
            <a:r>
              <a:rPr lang="fr-FR" sz="1000" kern="0">
                <a:solidFill>
                  <a:srgbClr val="FF0000"/>
                </a:solidFill>
                <a:latin typeface="Arial" panose="020B0604020202020204"/>
                <a:cs typeface="Calibri"/>
              </a:rPr>
              <a:t> </a:t>
            </a:r>
            <a:r>
              <a:rPr lang="fr-FR" sz="1000" kern="0">
                <a:solidFill>
                  <a:srgbClr val="3C3C3C"/>
                </a:solidFill>
                <a:latin typeface="Arial" panose="020B0604020202020204"/>
                <a:cs typeface="Calibri"/>
              </a:rPr>
              <a:t>constitue l’équipe cœur agile. </a:t>
            </a:r>
            <a:r>
              <a:rPr lang="fr-FR" sz="1000">
                <a:solidFill>
                  <a:srgbClr val="060606"/>
                </a:solidFill>
                <a:latin typeface="Arial" panose="020B0604020202020204"/>
              </a:rPr>
              <a:t>Elle reporte au fur et à mesure de la réalisation de ses actions son avancement au Scrum Master (interdépendances, obstacles), au Product </a:t>
            </a:r>
            <a:r>
              <a:rPr lang="fr-FR" sz="1000" err="1">
                <a:solidFill>
                  <a:srgbClr val="060606"/>
                </a:solidFill>
                <a:latin typeface="Arial" panose="020B0604020202020204"/>
              </a:rPr>
              <a:t>Owner</a:t>
            </a:r>
            <a:r>
              <a:rPr lang="fr-FR" sz="1000">
                <a:solidFill>
                  <a:srgbClr val="060606"/>
                </a:solidFill>
                <a:latin typeface="Arial" panose="020B0604020202020204"/>
              </a:rPr>
              <a:t> (enjeux fonctionnels et métiers) et au Tech Lead (enjeux techniques et architecturaux).</a:t>
            </a:r>
          </a:p>
          <a:p>
            <a:r>
              <a:rPr lang="fr-FR" sz="1000">
                <a:solidFill>
                  <a:srgbClr val="060606"/>
                </a:solidFill>
                <a:latin typeface="Arial" panose="020B0604020202020204"/>
              </a:rPr>
              <a:t>Elle définit une première planification de niveau palier lors de la planification de palier puis la décline de manière plus précise lors des sprints plannings.</a:t>
            </a:r>
          </a:p>
          <a:p>
            <a:r>
              <a:rPr lang="fr-FR" sz="1000">
                <a:solidFill>
                  <a:srgbClr val="060606"/>
                </a:solidFill>
                <a:latin typeface="Arial" panose="020B0604020202020204"/>
              </a:rPr>
              <a:t>Elle inscrit son travail dans une démarche d’amélioration continue matérialisée par les rétrospectives et revues de sprint ainsi que la rétrospective et revue de niveau palier, à la fin de celui-ci.</a:t>
            </a:r>
            <a:endParaRPr lang="fr-FR" sz="1000" kern="0">
              <a:solidFill>
                <a:srgbClr val="3C3C3C"/>
              </a:solidFill>
              <a:latin typeface="Arial" panose="020B0604020202020204"/>
              <a:cs typeface="Calibri"/>
            </a:endParaRPr>
          </a:p>
        </p:txBody>
      </p:sp>
      <p:grpSp>
        <p:nvGrpSpPr>
          <p:cNvPr id="13" name="Groupe 12">
            <a:extLst>
              <a:ext uri="{FF2B5EF4-FFF2-40B4-BE49-F238E27FC236}">
                <a16:creationId xmlns:a16="http://schemas.microsoft.com/office/drawing/2014/main" id="{64FA53B6-60EB-4B8F-801E-2DF303DD9A0E}"/>
              </a:ext>
            </a:extLst>
          </p:cNvPr>
          <p:cNvGrpSpPr/>
          <p:nvPr/>
        </p:nvGrpSpPr>
        <p:grpSpPr>
          <a:xfrm>
            <a:off x="1088166" y="3276804"/>
            <a:ext cx="771323" cy="771323"/>
            <a:chOff x="879677" y="3558474"/>
            <a:chExt cx="964800" cy="964800"/>
          </a:xfrm>
        </p:grpSpPr>
        <p:sp>
          <p:nvSpPr>
            <p:cNvPr id="14" name="Oval 6">
              <a:extLst>
                <a:ext uri="{FF2B5EF4-FFF2-40B4-BE49-F238E27FC236}">
                  <a16:creationId xmlns:a16="http://schemas.microsoft.com/office/drawing/2014/main" id="{370A5F87-A667-4440-BB99-12F4311CCA6A}"/>
                </a:ext>
              </a:extLst>
            </p:cNvPr>
            <p:cNvSpPr/>
            <p:nvPr/>
          </p:nvSpPr>
          <p:spPr>
            <a:xfrm>
              <a:off x="879677" y="3558474"/>
              <a:ext cx="964800" cy="964800"/>
            </a:xfrm>
            <a:prstGeom prst="ellipse">
              <a:avLst/>
            </a:prstGeom>
            <a:grpFill/>
            <a:ln w="30480" cap="flat" cmpd="sng" algn="ctr">
              <a:solidFill>
                <a:srgbClr val="3F3F3F"/>
              </a:solidFill>
              <a:prstDash val="solid"/>
              <a:miter lim="800000"/>
            </a:ln>
            <a:effectLst/>
          </p:spPr>
          <p:txBody>
            <a:bodyPr wrap="none" lIns="0" tIns="1024128" rIns="0" bIns="0" rtlCol="0" anchor="b"/>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p:txBody>
        </p:sp>
        <p:pic>
          <p:nvPicPr>
            <p:cNvPr id="15" name="Picture 2" descr="avatar Icon 542083">
              <a:extLst>
                <a:ext uri="{FF2B5EF4-FFF2-40B4-BE49-F238E27FC236}">
                  <a16:creationId xmlns:a16="http://schemas.microsoft.com/office/drawing/2014/main" id="{8B68657A-3D84-44F8-A8A6-EAE3B68297D6}"/>
                </a:ext>
              </a:extLst>
            </p:cNvPr>
            <p:cNvPicPr>
              <a:picLocks noChangeAspect="1" noChangeArrowheads="1"/>
            </p:cNvPicPr>
            <p:nvPr/>
          </p:nvPicPr>
          <p:blipFill>
            <a:blip r:embed="rId3">
              <a:duotone>
                <a:srgbClr val="707070">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058324" y="3760801"/>
              <a:ext cx="590550" cy="59055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6" name="Groupe 15">
            <a:extLst>
              <a:ext uri="{FF2B5EF4-FFF2-40B4-BE49-F238E27FC236}">
                <a16:creationId xmlns:a16="http://schemas.microsoft.com/office/drawing/2014/main" id="{23546B7C-9540-45B0-8668-CE7FBDEA7927}"/>
              </a:ext>
            </a:extLst>
          </p:cNvPr>
          <p:cNvGrpSpPr/>
          <p:nvPr/>
        </p:nvGrpSpPr>
        <p:grpSpPr>
          <a:xfrm>
            <a:off x="1192038" y="1766933"/>
            <a:ext cx="771323" cy="698472"/>
            <a:chOff x="879677" y="2180492"/>
            <a:chExt cx="964800" cy="964800"/>
          </a:xfrm>
        </p:grpSpPr>
        <p:sp>
          <p:nvSpPr>
            <p:cNvPr id="17" name="Oval 6">
              <a:extLst>
                <a:ext uri="{FF2B5EF4-FFF2-40B4-BE49-F238E27FC236}">
                  <a16:creationId xmlns:a16="http://schemas.microsoft.com/office/drawing/2014/main" id="{A26133DD-1B05-4030-BD9B-A9751C3F1E87}"/>
                </a:ext>
              </a:extLst>
            </p:cNvPr>
            <p:cNvSpPr/>
            <p:nvPr/>
          </p:nvSpPr>
          <p:spPr>
            <a:xfrm>
              <a:off x="879677" y="2180492"/>
              <a:ext cx="964800" cy="964800"/>
            </a:xfrm>
            <a:prstGeom prst="ellipse">
              <a:avLst/>
            </a:prstGeom>
            <a:grpFill/>
            <a:ln w="30480" cap="flat" cmpd="sng" algn="ctr">
              <a:solidFill>
                <a:srgbClr val="3F3F3F"/>
              </a:solidFill>
              <a:prstDash val="solid"/>
              <a:miter lim="800000"/>
            </a:ln>
            <a:effectLst/>
          </p:spPr>
          <p:txBody>
            <a:bodyPr wrap="none" lIns="0" tIns="1024128" rIns="0" bIns="0" rtlCol="0" anchor="b"/>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p:txBody>
        </p:sp>
        <p:pic>
          <p:nvPicPr>
            <p:cNvPr id="18" name="Picture 8" descr="avatar Icon 581964">
              <a:extLst>
                <a:ext uri="{FF2B5EF4-FFF2-40B4-BE49-F238E27FC236}">
                  <a16:creationId xmlns:a16="http://schemas.microsoft.com/office/drawing/2014/main" id="{92B057A0-3143-4943-820D-A60B10D60CC7}"/>
                </a:ext>
              </a:extLst>
            </p:cNvPr>
            <p:cNvPicPr>
              <a:picLocks noChangeAspect="1" noChangeArrowheads="1"/>
            </p:cNvPicPr>
            <p:nvPr/>
          </p:nvPicPr>
          <p:blipFill>
            <a:blip r:embed="rId4">
              <a:duotone>
                <a:srgbClr val="707070">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066802" y="2351070"/>
              <a:ext cx="590550" cy="59055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 name="Groupe 18">
            <a:extLst>
              <a:ext uri="{FF2B5EF4-FFF2-40B4-BE49-F238E27FC236}">
                <a16:creationId xmlns:a16="http://schemas.microsoft.com/office/drawing/2014/main" id="{34FF4C1B-8325-45E8-9CAB-6B116EC9E40B}"/>
              </a:ext>
            </a:extLst>
          </p:cNvPr>
          <p:cNvGrpSpPr/>
          <p:nvPr/>
        </p:nvGrpSpPr>
        <p:grpSpPr>
          <a:xfrm>
            <a:off x="1192038" y="4557513"/>
            <a:ext cx="771323" cy="771323"/>
            <a:chOff x="879677" y="5188564"/>
            <a:chExt cx="964800" cy="964800"/>
          </a:xfrm>
        </p:grpSpPr>
        <p:sp>
          <p:nvSpPr>
            <p:cNvPr id="20" name="Oval 6">
              <a:extLst>
                <a:ext uri="{FF2B5EF4-FFF2-40B4-BE49-F238E27FC236}">
                  <a16:creationId xmlns:a16="http://schemas.microsoft.com/office/drawing/2014/main" id="{2B5AAB18-CBE7-4397-ABE0-2E582DC75BB6}"/>
                </a:ext>
              </a:extLst>
            </p:cNvPr>
            <p:cNvSpPr/>
            <p:nvPr/>
          </p:nvSpPr>
          <p:spPr>
            <a:xfrm>
              <a:off x="879677" y="5188564"/>
              <a:ext cx="964800" cy="964800"/>
            </a:xfrm>
            <a:prstGeom prst="ellipse">
              <a:avLst/>
            </a:prstGeom>
            <a:grpFill/>
            <a:ln w="30480" cap="flat" cmpd="sng" algn="ctr">
              <a:solidFill>
                <a:srgbClr val="3F3F3F"/>
              </a:solidFill>
              <a:prstDash val="solid"/>
              <a:miter lim="800000"/>
            </a:ln>
            <a:effectLst/>
          </p:spPr>
          <p:txBody>
            <a:bodyPr wrap="none" lIns="0" tIns="1024128" rIns="0" bIns="0" rtlCol="0" anchor="b"/>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p:txBody>
        </p:sp>
        <p:pic>
          <p:nvPicPr>
            <p:cNvPr id="21" name="Picture 10" descr="avatar Icon 583617">
              <a:extLst>
                <a:ext uri="{FF2B5EF4-FFF2-40B4-BE49-F238E27FC236}">
                  <a16:creationId xmlns:a16="http://schemas.microsoft.com/office/drawing/2014/main" id="{3679DF97-6A8A-42B1-8274-A5A36B812AAB}"/>
                </a:ext>
              </a:extLst>
            </p:cNvPr>
            <p:cNvPicPr>
              <a:picLocks noChangeAspect="1" noChangeArrowheads="1"/>
            </p:cNvPicPr>
            <p:nvPr/>
          </p:nvPicPr>
          <p:blipFill>
            <a:blip r:embed="rId5">
              <a:duotone>
                <a:srgbClr val="707070">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049906" y="5413025"/>
              <a:ext cx="295488" cy="29548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4" descr="avatar Icon 583818">
              <a:extLst>
                <a:ext uri="{FF2B5EF4-FFF2-40B4-BE49-F238E27FC236}">
                  <a16:creationId xmlns:a16="http://schemas.microsoft.com/office/drawing/2014/main" id="{A3AD944C-F83D-47F4-B4DC-71CD257A7EC0}"/>
                </a:ext>
              </a:extLst>
            </p:cNvPr>
            <p:cNvPicPr>
              <a:picLocks noChangeAspect="1" noChangeArrowheads="1"/>
            </p:cNvPicPr>
            <p:nvPr/>
          </p:nvPicPr>
          <p:blipFill>
            <a:blip r:embed="rId6">
              <a:duotone>
                <a:srgbClr val="707070">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389444" y="5400325"/>
              <a:ext cx="314228" cy="314228"/>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2" descr="avatar Icon 583618">
              <a:extLst>
                <a:ext uri="{FF2B5EF4-FFF2-40B4-BE49-F238E27FC236}">
                  <a16:creationId xmlns:a16="http://schemas.microsoft.com/office/drawing/2014/main" id="{F8FC0845-4001-48A6-8C83-0E73C2556991}"/>
                </a:ext>
              </a:extLst>
            </p:cNvPr>
            <p:cNvPicPr>
              <a:picLocks noChangeAspect="1" noChangeArrowheads="1"/>
            </p:cNvPicPr>
            <p:nvPr/>
          </p:nvPicPr>
          <p:blipFill>
            <a:blip r:embed="rId7">
              <a:duotone>
                <a:srgbClr val="707070">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232151" y="5756865"/>
              <a:ext cx="263073" cy="263073"/>
            </a:xfrm>
            <a:prstGeom prst="rect">
              <a:avLst/>
            </a:prstGeom>
            <a:noFill/>
            <a:extLst>
              <a:ext uri="{909E8E84-426E-40DD-AFC4-6F175D3DCCD1}">
                <a14:hiddenFill xmlns:a14="http://schemas.microsoft.com/office/drawing/2010/main">
                  <a:solidFill>
                    <a:srgbClr val="FFFFFF"/>
                  </a:solidFill>
                </a14:hiddenFill>
              </a:ext>
            </a:extLst>
          </p:spPr>
        </p:pic>
      </p:grpSp>
      <p:sp>
        <p:nvSpPr>
          <p:cNvPr id="24" name="TextBox 75">
            <a:extLst>
              <a:ext uri="{FF2B5EF4-FFF2-40B4-BE49-F238E27FC236}">
                <a16:creationId xmlns:a16="http://schemas.microsoft.com/office/drawing/2014/main" id="{D33E375C-DA2B-4C7E-B2A7-835BB45EBB08}"/>
              </a:ext>
            </a:extLst>
          </p:cNvPr>
          <p:cNvSpPr txBox="1"/>
          <p:nvPr/>
        </p:nvSpPr>
        <p:spPr>
          <a:xfrm>
            <a:off x="3746589" y="1046882"/>
            <a:ext cx="1559287" cy="334428"/>
          </a:xfrm>
          <a:prstGeom prst="rect">
            <a:avLst/>
          </a:prstGeom>
          <a:noFill/>
        </p:spPr>
        <p:txBody>
          <a:bodyPr wrap="square" lIns="75344" tIns="74157" rIns="75344" bIns="74157" rtlCol="0" anchor="t">
            <a:spAutoFit/>
          </a:bodyPr>
          <a:lstStyle/>
          <a:p>
            <a:pPr algn="ctr" defTabSz="914377">
              <a:defRPr/>
            </a:pPr>
            <a:r>
              <a:rPr lang="fr-FR" sz="1200" b="1" i="1" kern="0">
                <a:solidFill>
                  <a:srgbClr val="3F3F3F">
                    <a:lumMod val="50000"/>
                  </a:srgbClr>
                </a:solidFill>
                <a:latin typeface="Arial" panose="020B0604020202020204"/>
                <a:cs typeface="Arial" pitchFamily="34" charset="0"/>
                <a:sym typeface="Arial" panose="020B0604020202020204" pitchFamily="34" charset="0"/>
              </a:rPr>
              <a:t>Rôles cœur</a:t>
            </a:r>
          </a:p>
        </p:txBody>
      </p:sp>
      <p:sp>
        <p:nvSpPr>
          <p:cNvPr id="32" name="Rectangle 31">
            <a:extLst>
              <a:ext uri="{FF2B5EF4-FFF2-40B4-BE49-F238E27FC236}">
                <a16:creationId xmlns:a16="http://schemas.microsoft.com/office/drawing/2014/main" id="{D6BAEC42-2C2F-457D-A0F5-58C0357B6C3D}"/>
              </a:ext>
            </a:extLst>
          </p:cNvPr>
          <p:cNvSpPr/>
          <p:nvPr/>
        </p:nvSpPr>
        <p:spPr>
          <a:xfrm>
            <a:off x="2740562" y="5649313"/>
            <a:ext cx="8543454" cy="415498"/>
          </a:xfrm>
          <a:prstGeom prst="rect">
            <a:avLst/>
          </a:prstGeom>
        </p:spPr>
        <p:txBody>
          <a:bodyPr wrap="square">
            <a:spAutoFit/>
          </a:bodyPr>
          <a:lstStyle/>
          <a:p>
            <a:pPr algn="just" fontAlgn="base"/>
            <a:r>
              <a:rPr lang="fr-FR" sz="1000" b="1">
                <a:solidFill>
                  <a:srgbClr val="1CD19D"/>
                </a:solidFill>
                <a:latin typeface="Arial" panose="020B0604020202020204" pitchFamily="34" charset="0"/>
                <a:cs typeface="Arial" panose="020B0604020202020204" pitchFamily="34" charset="0"/>
              </a:rPr>
              <a:t>Le Tech Lead </a:t>
            </a:r>
            <a:r>
              <a:rPr lang="fr-FR" sz="1000" b="1">
                <a:latin typeface="Arial" panose="020B0604020202020204" pitchFamily="34" charset="0"/>
                <a:cs typeface="Arial" panose="020B0604020202020204" pitchFamily="34" charset="0"/>
              </a:rPr>
              <a:t>e</a:t>
            </a:r>
            <a:r>
              <a:rPr lang="fr-FR" sz="1000" kern="0">
                <a:latin typeface="Arial" panose="020B0604020202020204"/>
                <a:cs typeface="Calibri"/>
              </a:rPr>
              <a:t>st un rôle optionnel endossé par un membre de l’équipe de construction. Il a en </a:t>
            </a:r>
            <a:r>
              <a:rPr lang="fr-FR" sz="1000" kern="0">
                <a:solidFill>
                  <a:srgbClr val="3C3C3C"/>
                </a:solidFill>
                <a:latin typeface="Arial" panose="020B0604020202020204"/>
                <a:cs typeface="Calibri"/>
              </a:rPr>
              <a:t>charge de la cohérence technique et le respect des normes techniques. Il est un relai des architectes palier et architecture d’entreprise. </a:t>
            </a:r>
          </a:p>
        </p:txBody>
      </p:sp>
      <p:sp>
        <p:nvSpPr>
          <p:cNvPr id="33" name="Rectangle 32">
            <a:extLst>
              <a:ext uri="{FF2B5EF4-FFF2-40B4-BE49-F238E27FC236}">
                <a16:creationId xmlns:a16="http://schemas.microsoft.com/office/drawing/2014/main" id="{3B7FF2B3-2497-47A7-A995-BF1FA18CCDA6}"/>
              </a:ext>
            </a:extLst>
          </p:cNvPr>
          <p:cNvSpPr/>
          <p:nvPr/>
        </p:nvSpPr>
        <p:spPr>
          <a:xfrm>
            <a:off x="2740562" y="6070502"/>
            <a:ext cx="8543454" cy="707886"/>
          </a:xfrm>
          <a:prstGeom prst="rect">
            <a:avLst/>
          </a:prstGeom>
        </p:spPr>
        <p:txBody>
          <a:bodyPr wrap="square">
            <a:spAutoFit/>
          </a:bodyPr>
          <a:lstStyle/>
          <a:p>
            <a:pPr algn="just" fontAlgn="base"/>
            <a:r>
              <a:rPr lang="fr-FR" sz="1000" b="1">
                <a:solidFill>
                  <a:srgbClr val="1CD19D"/>
                </a:solidFill>
                <a:latin typeface="Arial" panose="020B0604020202020204" pitchFamily="34" charset="0"/>
                <a:cs typeface="Arial" panose="020B0604020202020204" pitchFamily="34" charset="0"/>
              </a:rPr>
              <a:t>Le Test Lead </a:t>
            </a:r>
            <a:r>
              <a:rPr lang="fr-FR" sz="1000" kern="0">
                <a:latin typeface="Arial" panose="020B0604020202020204"/>
                <a:cs typeface="Calibri"/>
              </a:rPr>
              <a:t>est un rôle optionnel endossé par un membre de l’équipe de construction</a:t>
            </a:r>
            <a:r>
              <a:rPr lang="fr-FR" sz="1000" kern="0">
                <a:solidFill>
                  <a:srgbClr val="3C3C3C"/>
                </a:solidFill>
                <a:latin typeface="Arial" panose="020B0604020202020204"/>
                <a:cs typeface="Calibri"/>
              </a:rPr>
              <a:t>. </a:t>
            </a:r>
            <a:r>
              <a:rPr lang="fr-FR" sz="1000">
                <a:latin typeface="Arial" panose="020B0604020202020204" pitchFamily="34" charset="0"/>
                <a:cs typeface="Arial" panose="020B0604020202020204" pitchFamily="34" charset="0"/>
              </a:rPr>
              <a:t>Il est responsable de la déclinaison de la stratégie de test transverse du PI et s’assure de sa mise en œuvre au niveau de l’équipe. Il réalise (accompagné par d’autres membres de l’équipe) les tests fonctionnels des User Story (Q2) et fournit du support pour les autres types de tests (Q1, Q3 ou Q4). Lors des phases d’intégration, il collabore avec les Tests Lead des autres équipes pour réaliser les tests des</a:t>
            </a:r>
            <a:r>
              <a:rPr lang="fr-FR" sz="1000">
                <a:solidFill>
                  <a:srgbClr val="FF0000"/>
                </a:solidFill>
                <a:latin typeface="Arial" panose="020B0604020202020204" pitchFamily="34" charset="0"/>
                <a:cs typeface="Arial" panose="020B0604020202020204" pitchFamily="34" charset="0"/>
              </a:rPr>
              <a:t> </a:t>
            </a:r>
            <a:r>
              <a:rPr lang="fr-FR" sz="1000" err="1">
                <a:latin typeface="Arial" panose="020B0604020202020204" pitchFamily="34" charset="0"/>
                <a:cs typeface="Arial" panose="020B0604020202020204" pitchFamily="34" charset="0"/>
              </a:rPr>
              <a:t>Features</a:t>
            </a:r>
            <a:endParaRPr lang="fr-FR" sz="1000" ker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08489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1EA56E-AC29-4760-864E-247727D9869C}"/>
              </a:ext>
            </a:extLst>
          </p:cNvPr>
          <p:cNvSpPr>
            <a:spLocks noGrp="1"/>
          </p:cNvSpPr>
          <p:nvPr>
            <p:ph type="title"/>
          </p:nvPr>
        </p:nvSpPr>
        <p:spPr/>
        <p:txBody>
          <a:bodyPr/>
          <a:lstStyle/>
          <a:p>
            <a:r>
              <a:rPr lang="fr-FR"/>
              <a:t>LES ACTEURS / </a:t>
            </a:r>
            <a:r>
              <a:rPr lang="fr-FR" err="1"/>
              <a:t>RoLES</a:t>
            </a:r>
            <a:r>
              <a:rPr lang="fr-FR"/>
              <a:t> METIERS : appui à la recette</a:t>
            </a:r>
          </a:p>
        </p:txBody>
      </p:sp>
      <p:grpSp>
        <p:nvGrpSpPr>
          <p:cNvPr id="7" name="Groupe 20">
            <a:extLst>
              <a:ext uri="{FF2B5EF4-FFF2-40B4-BE49-F238E27FC236}">
                <a16:creationId xmlns:a16="http://schemas.microsoft.com/office/drawing/2014/main" id="{B5C51072-9FFD-4BB3-98F1-D33BE72C979C}"/>
              </a:ext>
            </a:extLst>
          </p:cNvPr>
          <p:cNvGrpSpPr>
            <a:grpSpLocks/>
          </p:cNvGrpSpPr>
          <p:nvPr/>
        </p:nvGrpSpPr>
        <p:grpSpPr bwMode="auto">
          <a:xfrm>
            <a:off x="823979" y="3489325"/>
            <a:ext cx="10744628" cy="1327150"/>
            <a:chOff x="838200" y="4115391"/>
            <a:chExt cx="9763339" cy="1327416"/>
          </a:xfrm>
        </p:grpSpPr>
        <p:sp>
          <p:nvSpPr>
            <p:cNvPr id="8" name="Rounded Rectangle 15">
              <a:extLst>
                <a:ext uri="{FF2B5EF4-FFF2-40B4-BE49-F238E27FC236}">
                  <a16:creationId xmlns:a16="http://schemas.microsoft.com/office/drawing/2014/main" id="{CFAB62F4-2214-4D01-B899-665368F724C3}"/>
                </a:ext>
              </a:extLst>
            </p:cNvPr>
            <p:cNvSpPr/>
            <p:nvPr/>
          </p:nvSpPr>
          <p:spPr>
            <a:xfrm>
              <a:off x="2775544" y="4115391"/>
              <a:ext cx="7825995" cy="1327416"/>
            </a:xfrm>
            <a:prstGeom prst="roundRect">
              <a:avLst>
                <a:gd name="adj" fmla="val 6292"/>
              </a:avLst>
            </a:prstGeom>
            <a:solidFill>
              <a:srgbClr val="FFFFFF"/>
            </a:solidFill>
            <a:ln>
              <a:solidFill>
                <a:srgbClr val="FFFFFF">
                  <a:lumMod val="85000"/>
                </a:srgbClr>
              </a:solidFill>
            </a:ln>
            <a:effectLst/>
          </p:spPr>
          <p:txBody>
            <a:bodyPr lIns="36000" tIns="36000" rIns="0" bIns="0" anchor="ctr"/>
            <a:lstStyle/>
            <a:p>
              <a:pPr marL="174625" indent="-174625">
                <a:buFont typeface="Wingdings" panose="05000000000000000000" pitchFamily="2" charset="2"/>
                <a:buChar char="§"/>
                <a:defRPr/>
              </a:pPr>
              <a:r>
                <a:rPr lang="fr-FR" sz="1400" kern="0">
                  <a:solidFill>
                    <a:srgbClr val="57585A"/>
                  </a:solidFill>
                  <a:latin typeface="Calibri"/>
                </a:rPr>
                <a:t>Délégataires de l’exécution de la recette, de la préproduction.</a:t>
              </a:r>
            </a:p>
            <a:p>
              <a:pPr marL="174625" indent="-174625">
                <a:buFont typeface="Wingdings" panose="05000000000000000000" pitchFamily="2" charset="2"/>
                <a:buChar char="§"/>
                <a:defRPr/>
              </a:pPr>
              <a:r>
                <a:rPr lang="fr-FR" sz="1400" kern="0">
                  <a:solidFill>
                    <a:srgbClr val="57585A"/>
                  </a:solidFill>
                  <a:latin typeface="Calibri"/>
                </a:rPr>
                <a:t>Vérification du bon fonctionnement de la solution dans des environnements au plus proche des environnements de production. </a:t>
              </a:r>
            </a:p>
            <a:p>
              <a:pPr marL="174625" indent="-174625">
                <a:buFont typeface="Wingdings" panose="05000000000000000000" pitchFamily="2" charset="2"/>
                <a:buChar char="§"/>
                <a:defRPr/>
              </a:pPr>
              <a:r>
                <a:rPr lang="fr-FR" sz="1400" kern="0">
                  <a:solidFill>
                    <a:srgbClr val="57585A"/>
                  </a:solidFill>
                  <a:latin typeface="Calibri"/>
                </a:rPr>
                <a:t>Conformité de la solution SI avec le cahier des charges fonctionnel et les spécifications fonctionnelles générales, en s’appuyant sur les cahiers de recette fournis par les MOA.</a:t>
              </a:r>
            </a:p>
            <a:p>
              <a:pPr marL="174625" indent="-174625">
                <a:buFont typeface="Wingdings" panose="05000000000000000000" pitchFamily="2" charset="2"/>
                <a:buChar char="§"/>
                <a:defRPr/>
              </a:pPr>
              <a:r>
                <a:rPr lang="fr-FR" sz="1400" kern="0">
                  <a:solidFill>
                    <a:srgbClr val="57585A"/>
                  </a:solidFill>
                  <a:latin typeface="Calibri"/>
                </a:rPr>
                <a:t>Non-régression de la solution et de la qualité de service.</a:t>
              </a:r>
            </a:p>
          </p:txBody>
        </p:sp>
        <p:sp>
          <p:nvSpPr>
            <p:cNvPr id="9" name="Rounded Rectangle 16">
              <a:extLst>
                <a:ext uri="{FF2B5EF4-FFF2-40B4-BE49-F238E27FC236}">
                  <a16:creationId xmlns:a16="http://schemas.microsoft.com/office/drawing/2014/main" id="{3B07C1EF-9236-4714-AA76-17A24A42C541}"/>
                </a:ext>
              </a:extLst>
            </p:cNvPr>
            <p:cNvSpPr/>
            <p:nvPr/>
          </p:nvSpPr>
          <p:spPr>
            <a:xfrm>
              <a:off x="838200" y="4115391"/>
              <a:ext cx="1804175" cy="1327416"/>
            </a:xfrm>
            <a:prstGeom prst="roundRect">
              <a:avLst>
                <a:gd name="adj" fmla="val 6292"/>
              </a:avLst>
            </a:prstGeom>
            <a:solidFill>
              <a:srgbClr val="0061A3"/>
            </a:solidFill>
            <a:ln>
              <a:solidFill>
                <a:srgbClr val="FFFFFF">
                  <a:lumMod val="85000"/>
                </a:srgbClr>
              </a:solidFill>
            </a:ln>
            <a:effectLst/>
          </p:spPr>
          <p:txBody>
            <a:bodyPr lIns="36000" tIns="36000" rIns="0" bIns="0" anchor="ctr"/>
            <a:lstStyle/>
            <a:p>
              <a:pPr algn="ctr">
                <a:defRPr/>
              </a:pPr>
              <a:r>
                <a:rPr lang="fr-FR" sz="1600" b="1" kern="0">
                  <a:solidFill>
                    <a:srgbClr val="FFFFFF"/>
                  </a:solidFill>
                  <a:latin typeface="Calibri"/>
                </a:rPr>
                <a:t>Les CAF </a:t>
              </a:r>
            </a:p>
            <a:p>
              <a:pPr algn="ctr">
                <a:defRPr/>
              </a:pPr>
              <a:r>
                <a:rPr lang="fr-FR" sz="1600" b="1" kern="0">
                  <a:solidFill>
                    <a:srgbClr val="FFFFFF"/>
                  </a:solidFill>
                  <a:latin typeface="Calibri"/>
                </a:rPr>
                <a:t>de recette et de préproduction</a:t>
              </a:r>
            </a:p>
          </p:txBody>
        </p:sp>
      </p:grpSp>
      <p:grpSp>
        <p:nvGrpSpPr>
          <p:cNvPr id="13" name="Groupe 19">
            <a:extLst>
              <a:ext uri="{FF2B5EF4-FFF2-40B4-BE49-F238E27FC236}">
                <a16:creationId xmlns:a16="http://schemas.microsoft.com/office/drawing/2014/main" id="{19A0C27C-C3D0-489D-9CF0-4252F56EDEA8}"/>
              </a:ext>
            </a:extLst>
          </p:cNvPr>
          <p:cNvGrpSpPr>
            <a:grpSpLocks/>
          </p:cNvGrpSpPr>
          <p:nvPr/>
        </p:nvGrpSpPr>
        <p:grpSpPr bwMode="auto">
          <a:xfrm>
            <a:off x="823979" y="1179277"/>
            <a:ext cx="10744628" cy="923925"/>
            <a:chOff x="838200" y="3107329"/>
            <a:chExt cx="9763339" cy="923925"/>
          </a:xfrm>
        </p:grpSpPr>
        <p:sp>
          <p:nvSpPr>
            <p:cNvPr id="14" name="Rounded Rectangle 6">
              <a:extLst>
                <a:ext uri="{FF2B5EF4-FFF2-40B4-BE49-F238E27FC236}">
                  <a16:creationId xmlns:a16="http://schemas.microsoft.com/office/drawing/2014/main" id="{D7492584-DDEC-4E0D-90B2-53A23ED9441A}"/>
                </a:ext>
              </a:extLst>
            </p:cNvPr>
            <p:cNvSpPr/>
            <p:nvPr/>
          </p:nvSpPr>
          <p:spPr>
            <a:xfrm>
              <a:off x="2775544" y="3108917"/>
              <a:ext cx="7825995" cy="922337"/>
            </a:xfrm>
            <a:prstGeom prst="roundRect">
              <a:avLst>
                <a:gd name="adj" fmla="val 6292"/>
              </a:avLst>
            </a:prstGeom>
            <a:solidFill>
              <a:srgbClr val="FFFFFF"/>
            </a:solidFill>
            <a:ln w="9525">
              <a:solidFill>
                <a:srgbClr val="D9D9D9"/>
              </a:solidFill>
              <a:round/>
              <a:headEnd/>
              <a:tailEnd/>
            </a:ln>
          </p:spPr>
          <p:txBody>
            <a:bodyPr lIns="36000" tIns="36000" rIns="0" bIns="0" anchor="ctr"/>
            <a:lstStyle/>
            <a:p>
              <a:pPr marL="174625" indent="-174625">
                <a:buFont typeface="Wingdings" panose="05000000000000000000" pitchFamily="2" charset="2"/>
                <a:buChar char="§"/>
                <a:defRPr/>
              </a:pPr>
              <a:endParaRPr lang="fr-FR" sz="1400" kern="0">
                <a:solidFill>
                  <a:srgbClr val="57585A"/>
                </a:solidFill>
                <a:latin typeface="Calibri"/>
              </a:endParaRPr>
            </a:p>
          </p:txBody>
        </p:sp>
        <p:sp>
          <p:nvSpPr>
            <p:cNvPr id="15" name="Rounded Rectangle 7">
              <a:extLst>
                <a:ext uri="{FF2B5EF4-FFF2-40B4-BE49-F238E27FC236}">
                  <a16:creationId xmlns:a16="http://schemas.microsoft.com/office/drawing/2014/main" id="{72EEBCE2-4204-45BC-AEF2-E4225B1ECE1D}"/>
                </a:ext>
              </a:extLst>
            </p:cNvPr>
            <p:cNvSpPr/>
            <p:nvPr/>
          </p:nvSpPr>
          <p:spPr>
            <a:xfrm>
              <a:off x="838200" y="3107329"/>
              <a:ext cx="1804175" cy="923925"/>
            </a:xfrm>
            <a:prstGeom prst="roundRect">
              <a:avLst>
                <a:gd name="adj" fmla="val 6292"/>
              </a:avLst>
            </a:prstGeom>
            <a:solidFill>
              <a:srgbClr val="0061A3"/>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600" b="1">
                  <a:solidFill>
                    <a:prstClr val="white"/>
                  </a:solidFill>
                  <a:latin typeface="Calibri" panose="020F0502020204030204" pitchFamily="34" charset="0"/>
                  <a:cs typeface="Calibri" panose="020F0502020204030204" pitchFamily="34" charset="0"/>
                </a:rPr>
                <a:t>Le Service National de Gestion de la Recette (SNGR)</a:t>
              </a:r>
            </a:p>
          </p:txBody>
        </p:sp>
      </p:grpSp>
      <p:grpSp>
        <p:nvGrpSpPr>
          <p:cNvPr id="19" name="Groupe 18">
            <a:extLst>
              <a:ext uri="{FF2B5EF4-FFF2-40B4-BE49-F238E27FC236}">
                <a16:creationId xmlns:a16="http://schemas.microsoft.com/office/drawing/2014/main" id="{03DB8273-8F9F-4D5C-A3E4-37A715D387AC}"/>
              </a:ext>
            </a:extLst>
          </p:cNvPr>
          <p:cNvGrpSpPr/>
          <p:nvPr/>
        </p:nvGrpSpPr>
        <p:grpSpPr>
          <a:xfrm>
            <a:off x="823979" y="2199119"/>
            <a:ext cx="10744628" cy="1227862"/>
            <a:chOff x="1060211" y="4894053"/>
            <a:chExt cx="9553774" cy="1227862"/>
          </a:xfrm>
        </p:grpSpPr>
        <p:sp>
          <p:nvSpPr>
            <p:cNvPr id="20" name="Rounded Rectangle 9">
              <a:extLst>
                <a:ext uri="{FF2B5EF4-FFF2-40B4-BE49-F238E27FC236}">
                  <a16:creationId xmlns:a16="http://schemas.microsoft.com/office/drawing/2014/main" id="{806FE5C6-A758-4C04-B53A-9DB36CEF5629}"/>
                </a:ext>
              </a:extLst>
            </p:cNvPr>
            <p:cNvSpPr>
              <a:spLocks noChangeArrowheads="1"/>
            </p:cNvSpPr>
            <p:nvPr/>
          </p:nvSpPr>
          <p:spPr bwMode="auto">
            <a:xfrm>
              <a:off x="2955971" y="4894053"/>
              <a:ext cx="7658014" cy="1227862"/>
            </a:xfrm>
            <a:prstGeom prst="roundRect">
              <a:avLst>
                <a:gd name="adj" fmla="val 6292"/>
              </a:avLst>
            </a:prstGeom>
            <a:solidFill>
              <a:srgbClr val="FFFFFF"/>
            </a:solidFill>
            <a:ln w="9525">
              <a:solidFill>
                <a:srgbClr val="D9D9D9"/>
              </a:solidFill>
              <a:round/>
              <a:headEnd/>
              <a:tailEnd/>
            </a:ln>
          </p:spPr>
          <p:txBody>
            <a:bodyPr lIns="36000" tIns="36000" rIns="0" bIns="0" anchor="ctr"/>
            <a:lstStyle>
              <a:lvl1pPr marL="228600"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marL="174625" marR="0" lvl="0" indent="-174625" defTabSz="914400" eaLnBrk="0" fontAlgn="auto" latinLnBrk="0" hangingPunct="0">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0" cap="none" spc="0" normalizeH="0" baseline="0" noProof="0">
                  <a:ln>
                    <a:noFill/>
                  </a:ln>
                  <a:solidFill>
                    <a:srgbClr val="57585A"/>
                  </a:solidFill>
                  <a:effectLst/>
                  <a:uLnTx/>
                  <a:uFillTx/>
                  <a:latin typeface="Calibri"/>
                  <a:cs typeface="Arial" pitchFamily="34" charset="0"/>
                </a:rPr>
                <a:t>Chargé de la planification détaillée de chaque recette et suivre le plan de tests, la priorisation des travaux ;</a:t>
              </a:r>
            </a:p>
            <a:p>
              <a:pPr marL="174625" marR="0" lvl="0" indent="-174625" defTabSz="914400" eaLnBrk="0" fontAlgn="auto" latinLnBrk="0" hangingPunct="0">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0" cap="none" spc="0" normalizeH="0" baseline="0" noProof="0">
                  <a:ln>
                    <a:noFill/>
                  </a:ln>
                  <a:solidFill>
                    <a:srgbClr val="57585A"/>
                  </a:solidFill>
                  <a:effectLst/>
                  <a:uLnTx/>
                  <a:uFillTx/>
                  <a:latin typeface="Calibri"/>
                  <a:cs typeface="Arial" pitchFamily="34" charset="0"/>
                </a:rPr>
                <a:t>Garantit la mise en place des environnements (le plus proche possible de l’environnement de production) dès validation du cahier des charges.et l’exécution de traitements en cours de recette ;</a:t>
              </a:r>
            </a:p>
            <a:p>
              <a:pPr marL="174625" marR="0" lvl="0" indent="-174625" defTabSz="914400" eaLnBrk="0" fontAlgn="auto" latinLnBrk="0" hangingPunct="0">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0" cap="none" spc="0" normalizeH="0" baseline="0" noProof="0">
                  <a:ln>
                    <a:noFill/>
                  </a:ln>
                  <a:solidFill>
                    <a:srgbClr val="57585A"/>
                  </a:solidFill>
                  <a:effectLst/>
                  <a:uLnTx/>
                  <a:uFillTx/>
                  <a:latin typeface="Calibri"/>
                  <a:cs typeface="Arial" pitchFamily="34" charset="0"/>
                </a:rPr>
                <a:t>Effectue un suivi opérationnel des recettes et des anomalies ;</a:t>
              </a:r>
            </a:p>
            <a:p>
              <a:pPr marL="174625" marR="0" lvl="0" indent="-174625" defTabSz="914400" eaLnBrk="0" fontAlgn="auto" latinLnBrk="0" hangingPunct="0">
                <a:lnSpc>
                  <a:spcPct val="100000"/>
                </a:lnSpc>
                <a:spcBef>
                  <a:spcPts val="0"/>
                </a:spcBef>
                <a:spcAft>
                  <a:spcPts val="0"/>
                </a:spcAft>
                <a:buClrTx/>
                <a:buSzTx/>
                <a:buFont typeface="Wingdings" panose="05000000000000000000" pitchFamily="2" charset="2"/>
                <a:buChar char="§"/>
                <a:tabLst/>
                <a:defRPr/>
              </a:pPr>
              <a:r>
                <a:rPr kumimoji="0" lang="fr-FR" sz="1400" b="0" i="0" u="none" strike="noStrike" kern="0" cap="none" spc="0" normalizeH="0" baseline="0" noProof="0">
                  <a:ln>
                    <a:noFill/>
                  </a:ln>
                  <a:solidFill>
                    <a:srgbClr val="57585A"/>
                  </a:solidFill>
                  <a:effectLst/>
                  <a:uLnTx/>
                  <a:uFillTx/>
                  <a:latin typeface="Calibri"/>
                  <a:cs typeface="Arial" pitchFamily="34" charset="0"/>
                </a:rPr>
                <a:t>Coordonne l’élaboration des bilans et PV de recette.</a:t>
              </a:r>
            </a:p>
          </p:txBody>
        </p:sp>
        <p:sp>
          <p:nvSpPr>
            <p:cNvPr id="21" name="Rounded Rectangle 10">
              <a:extLst>
                <a:ext uri="{FF2B5EF4-FFF2-40B4-BE49-F238E27FC236}">
                  <a16:creationId xmlns:a16="http://schemas.microsoft.com/office/drawing/2014/main" id="{602A7364-216C-4849-870D-6459B4B77FC4}"/>
                </a:ext>
              </a:extLst>
            </p:cNvPr>
            <p:cNvSpPr/>
            <p:nvPr/>
          </p:nvSpPr>
          <p:spPr>
            <a:xfrm>
              <a:off x="1060211" y="4894053"/>
              <a:ext cx="1765449" cy="1227862"/>
            </a:xfrm>
            <a:prstGeom prst="roundRect">
              <a:avLst>
                <a:gd name="adj" fmla="val 6292"/>
              </a:avLst>
            </a:prstGeom>
            <a:solidFill>
              <a:srgbClr val="0061A3"/>
            </a:solidFill>
            <a:ln>
              <a:noFill/>
            </a:ln>
          </p:spPr>
          <p:style>
            <a:lnRef idx="3">
              <a:schemeClr val="lt1"/>
            </a:lnRef>
            <a:fillRef idx="1">
              <a:schemeClr val="accent1"/>
            </a:fillRef>
            <a:effectRef idx="1">
              <a:schemeClr val="accent1"/>
            </a:effectRef>
            <a:fontRef idx="minor">
              <a:schemeClr val="lt1"/>
            </a:fontRef>
          </p:style>
          <p:txBody>
            <a:bodyPr anchor="ctr"/>
            <a:lstStyle/>
            <a:p>
              <a:pPr algn="ctr"/>
              <a:r>
                <a:rPr lang="fr-FR" sz="1600" b="1">
                  <a:solidFill>
                    <a:prstClr val="white"/>
                  </a:solidFill>
                  <a:latin typeface="Calibri" panose="020F0502020204030204" pitchFamily="34" charset="0"/>
                  <a:cs typeface="Calibri" panose="020F0502020204030204" pitchFamily="34" charset="0"/>
                </a:rPr>
                <a:t>Coordonnateur SNGR</a:t>
              </a:r>
            </a:p>
          </p:txBody>
        </p:sp>
      </p:grpSp>
      <p:sp>
        <p:nvSpPr>
          <p:cNvPr id="22" name="Rectangle 21">
            <a:extLst>
              <a:ext uri="{FF2B5EF4-FFF2-40B4-BE49-F238E27FC236}">
                <a16:creationId xmlns:a16="http://schemas.microsoft.com/office/drawing/2014/main" id="{EC93F5FD-707E-4EC9-92CF-E815FC68FE72}"/>
              </a:ext>
            </a:extLst>
          </p:cNvPr>
          <p:cNvSpPr/>
          <p:nvPr/>
        </p:nvSpPr>
        <p:spPr>
          <a:xfrm>
            <a:off x="3047999" y="1179277"/>
            <a:ext cx="8520607" cy="523220"/>
          </a:xfrm>
          <a:prstGeom prst="rect">
            <a:avLst/>
          </a:prstGeom>
        </p:spPr>
        <p:txBody>
          <a:bodyPr wrap="square">
            <a:spAutoFit/>
          </a:bodyPr>
          <a:lstStyle/>
          <a:p>
            <a:pPr marL="174625" indent="-174625">
              <a:buFont typeface="Wingdings" panose="05000000000000000000" pitchFamily="2" charset="2"/>
              <a:buChar char="§"/>
              <a:defRPr/>
            </a:pPr>
            <a:r>
              <a:rPr lang="fr-FR" sz="1400" kern="0">
                <a:solidFill>
                  <a:srgbClr val="57585A"/>
                </a:solidFill>
                <a:latin typeface="Calibri"/>
              </a:rPr>
              <a:t>Mission nationale confiée aux Caf chargée de la planification, de la coordination des activités de recette et de préproduction avec les CAF délégataires</a:t>
            </a:r>
          </a:p>
        </p:txBody>
      </p:sp>
    </p:spTree>
    <p:extLst>
      <p:ext uri="{BB962C8B-B14F-4D97-AF65-F5344CB8AC3E}">
        <p14:creationId xmlns:p14="http://schemas.microsoft.com/office/powerpoint/2010/main" val="28289408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C76C8D38-ED8E-4D92-B50D-7EF18107A0EE}"/>
              </a:ext>
            </a:extLst>
          </p:cNvPr>
          <p:cNvSpPr>
            <a:spLocks noGrp="1"/>
          </p:cNvSpPr>
          <p:nvPr>
            <p:ph type="sldNum" sz="quarter" idx="12"/>
          </p:nvPr>
        </p:nvSpPr>
        <p:spPr>
          <a:xfrm>
            <a:off x="11729576" y="6351950"/>
            <a:ext cx="422208" cy="365125"/>
          </a:xfrm>
        </p:spPr>
        <p:txBody>
          <a:bodyPr/>
          <a:lstStyle/>
          <a:p>
            <a:fld id="{33D6E5A2-EC83-451F-A719-9AC1370DD5CF}" type="slidenum">
              <a:rPr lang="fr-FR" smtClean="0"/>
              <a:pPr/>
              <a:t>40</a:t>
            </a:fld>
            <a:endParaRPr kumimoji="0" lang="fr-FR"/>
          </a:p>
        </p:txBody>
      </p:sp>
      <p:sp>
        <p:nvSpPr>
          <p:cNvPr id="4" name="Rectangle 3">
            <a:extLst>
              <a:ext uri="{FF2B5EF4-FFF2-40B4-BE49-F238E27FC236}">
                <a16:creationId xmlns:a16="http://schemas.microsoft.com/office/drawing/2014/main" id="{FCAEEF99-701E-4936-A1BA-D0675A42E91E}"/>
              </a:ext>
            </a:extLst>
          </p:cNvPr>
          <p:cNvSpPr/>
          <p:nvPr/>
        </p:nvSpPr>
        <p:spPr>
          <a:xfrm>
            <a:off x="2154909" y="1667779"/>
            <a:ext cx="9484641" cy="707886"/>
          </a:xfrm>
          <a:prstGeom prst="rect">
            <a:avLst/>
          </a:prstGeom>
        </p:spPr>
        <p:txBody>
          <a:bodyPr wrap="square">
            <a:spAutoFit/>
          </a:bodyPr>
          <a:lstStyle/>
          <a:p>
            <a:pPr algn="just"/>
            <a:r>
              <a:rPr lang="fr-FR" sz="1000" kern="0">
                <a:solidFill>
                  <a:srgbClr val="3C3C3C"/>
                </a:solidFill>
                <a:latin typeface="Arial" panose="020B0604020202020204"/>
                <a:cs typeface="Calibri"/>
              </a:rPr>
              <a:t>Au sein d’un palier, </a:t>
            </a:r>
            <a:r>
              <a:rPr lang="fr-FR" sz="1000" b="1" kern="0">
                <a:solidFill>
                  <a:srgbClr val="C1175C"/>
                </a:solidFill>
                <a:latin typeface="Arial" panose="020B0604020202020204"/>
                <a:cs typeface="Calibri"/>
              </a:rPr>
              <a:t>le Product Manager </a:t>
            </a:r>
            <a:r>
              <a:rPr lang="fr-FR" sz="1000" kern="0">
                <a:solidFill>
                  <a:srgbClr val="3C3C3C"/>
                </a:solidFill>
                <a:latin typeface="Arial" panose="020B0604020202020204"/>
                <a:cs typeface="Calibri"/>
              </a:rPr>
              <a:t>porte la Vision du Produit et la définition de la Roadmap. Il anime le cercle des Product </a:t>
            </a:r>
            <a:r>
              <a:rPr lang="fr-FR" sz="1000" kern="0" err="1">
                <a:solidFill>
                  <a:srgbClr val="3C3C3C"/>
                </a:solidFill>
                <a:latin typeface="Arial" panose="020B0604020202020204"/>
                <a:cs typeface="Calibri"/>
              </a:rPr>
              <a:t>Owner</a:t>
            </a:r>
            <a:r>
              <a:rPr lang="fr-FR" sz="1000" kern="0">
                <a:solidFill>
                  <a:srgbClr val="3C3C3C"/>
                </a:solidFill>
                <a:latin typeface="Arial" panose="020B0604020202020204"/>
                <a:cs typeface="Calibri"/>
              </a:rPr>
              <a:t> pour l’aligner sur la Vision. Il gère le </a:t>
            </a:r>
            <a:r>
              <a:rPr lang="fr-FR" sz="1000" kern="0" err="1">
                <a:solidFill>
                  <a:srgbClr val="3C3C3C"/>
                </a:solidFill>
                <a:latin typeface="Arial" panose="020B0604020202020204"/>
                <a:cs typeface="Calibri"/>
              </a:rPr>
              <a:t>Backlog</a:t>
            </a:r>
            <a:r>
              <a:rPr lang="fr-FR" sz="1000" kern="0">
                <a:solidFill>
                  <a:srgbClr val="3C3C3C"/>
                </a:solidFill>
                <a:latin typeface="Arial" panose="020B0604020202020204"/>
                <a:cs typeface="Calibri"/>
              </a:rPr>
              <a:t> de Fonctionnalités demandées par le Métier et le priorise. Il assure le cadrage des Fonctionnalités métier (non-</a:t>
            </a:r>
            <a:r>
              <a:rPr lang="fr-FR" sz="1000" kern="0" err="1">
                <a:solidFill>
                  <a:srgbClr val="3C3C3C"/>
                </a:solidFill>
                <a:latin typeface="Arial" panose="020B0604020202020204"/>
                <a:cs typeface="Calibri"/>
              </a:rPr>
              <a:t>enablers</a:t>
            </a:r>
            <a:r>
              <a:rPr lang="fr-FR" sz="1000" kern="0">
                <a:solidFill>
                  <a:srgbClr val="3C3C3C"/>
                </a:solidFill>
                <a:latin typeface="Arial" panose="020B0604020202020204"/>
                <a:cs typeface="Calibri"/>
              </a:rPr>
              <a:t>). Il est en relation permanente avec l’Architecture Palier. En binôme avec le RTE, il reporte de l’avancement des travaux.</a:t>
            </a:r>
          </a:p>
          <a:p>
            <a:pPr algn="just"/>
            <a:r>
              <a:rPr lang="fr-FR" sz="1000" kern="0">
                <a:solidFill>
                  <a:srgbClr val="3C3C3C"/>
                </a:solidFill>
                <a:latin typeface="Arial" panose="020B0604020202020204"/>
                <a:cs typeface="Calibri"/>
              </a:rPr>
              <a:t>Ce rôle possède des compétences mixtes SI et Métier. </a:t>
            </a:r>
            <a:endParaRPr lang="fr-FR" sz="1000" kern="0">
              <a:solidFill>
                <a:srgbClr val="3C3C3C"/>
              </a:solidFill>
              <a:highlight>
                <a:srgbClr val="FFFF00"/>
              </a:highlight>
              <a:latin typeface="Arial" panose="020B0604020202020204"/>
              <a:cs typeface="Calibri"/>
            </a:endParaRPr>
          </a:p>
        </p:txBody>
      </p:sp>
      <p:sp>
        <p:nvSpPr>
          <p:cNvPr id="5" name="Espace réservé du texte 1">
            <a:extLst>
              <a:ext uri="{FF2B5EF4-FFF2-40B4-BE49-F238E27FC236}">
                <a16:creationId xmlns:a16="http://schemas.microsoft.com/office/drawing/2014/main" id="{7C29C91E-7687-4D2C-8250-F7F14813C5DE}"/>
              </a:ext>
            </a:extLst>
          </p:cNvPr>
          <p:cNvSpPr txBox="1">
            <a:spLocks/>
          </p:cNvSpPr>
          <p:nvPr/>
        </p:nvSpPr>
        <p:spPr>
          <a:xfrm>
            <a:off x="658417" y="264750"/>
            <a:ext cx="10047683" cy="485775"/>
          </a:xfrm>
          <a:prstGeom prst="rect">
            <a:avLst/>
          </a:prstGeom>
        </p:spPr>
        <p:txBody>
          <a:bodyPr vert="horz" lIns="91440" tIns="45720" rIns="91440" bIns="45720" rtlCol="0"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lang="fr-FR" sz="2215" b="0" kern="1200">
                <a:solidFill>
                  <a:schemeClr val="tx2"/>
                </a:solidFill>
                <a:latin typeface="+mn-lt"/>
                <a:ea typeface="+mn-ea"/>
                <a:cs typeface="+mn-cs"/>
              </a:defRPr>
            </a:lvl1pPr>
            <a:lvl2pPr marL="269095"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20"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27"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34"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6045"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962"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878"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796"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defTabSz="914400">
              <a:spcBef>
                <a:spcPct val="0"/>
              </a:spcBef>
              <a:defRPr/>
            </a:pPr>
            <a:r>
              <a:rPr lang="fr-FR" sz="2000" cap="all">
                <a:latin typeface="+mj-lt"/>
                <a:ea typeface="+mj-ea"/>
                <a:cs typeface="+mj-cs"/>
              </a:rPr>
              <a:t>Description des rôles cœur d’une organisation agile – Niveau Palier</a:t>
            </a:r>
          </a:p>
        </p:txBody>
      </p:sp>
      <p:sp>
        <p:nvSpPr>
          <p:cNvPr id="6" name="Rectangle : coins arrondis 5">
            <a:extLst>
              <a:ext uri="{FF2B5EF4-FFF2-40B4-BE49-F238E27FC236}">
                <a16:creationId xmlns:a16="http://schemas.microsoft.com/office/drawing/2014/main" id="{0F31590C-302F-49E9-B063-488E6AB8028E}"/>
              </a:ext>
            </a:extLst>
          </p:cNvPr>
          <p:cNvSpPr/>
          <p:nvPr/>
        </p:nvSpPr>
        <p:spPr>
          <a:xfrm>
            <a:off x="763192" y="947522"/>
            <a:ext cx="2931653" cy="259080"/>
          </a:xfrm>
          <a:prstGeom prst="roundRect">
            <a:avLst>
              <a:gd name="adj" fmla="val 50000"/>
            </a:avLst>
          </a:prstGeom>
          <a:solidFill>
            <a:srgbClr val="C1175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FFFFFF"/>
                </a:solidFill>
                <a:effectLst/>
                <a:uLnTx/>
                <a:uFillTx/>
                <a:latin typeface="Arial" panose="020B0604020202020204"/>
                <a:ea typeface="+mn-ea"/>
                <a:cs typeface="+mn-cs"/>
              </a:rPr>
              <a:t>Niveau Palier</a:t>
            </a:r>
          </a:p>
        </p:txBody>
      </p:sp>
      <p:sp>
        <p:nvSpPr>
          <p:cNvPr id="7" name="TextBox 75">
            <a:extLst>
              <a:ext uri="{FF2B5EF4-FFF2-40B4-BE49-F238E27FC236}">
                <a16:creationId xmlns:a16="http://schemas.microsoft.com/office/drawing/2014/main" id="{62BDA7CB-32EE-42E0-AFB4-6C0553AAF7A5}"/>
              </a:ext>
            </a:extLst>
          </p:cNvPr>
          <p:cNvSpPr txBox="1"/>
          <p:nvPr/>
        </p:nvSpPr>
        <p:spPr>
          <a:xfrm>
            <a:off x="858813" y="1333806"/>
            <a:ext cx="1721451" cy="319039"/>
          </a:xfrm>
          <a:prstGeom prst="rect">
            <a:avLst/>
          </a:prstGeom>
          <a:noFill/>
        </p:spPr>
        <p:txBody>
          <a:bodyPr wrap="square" lIns="75344" tIns="74157" rIns="75344" bIns="74157" rtlCol="0" anchor="t">
            <a:spAutoFit/>
          </a:bodyPr>
          <a:lstStyle/>
          <a:p>
            <a:pPr defTabSz="914377">
              <a:defRPr/>
            </a:pPr>
            <a:r>
              <a:rPr lang="fr-FR" sz="1100" b="1" i="1" kern="0">
                <a:solidFill>
                  <a:srgbClr val="3F3F3F"/>
                </a:solidFill>
                <a:latin typeface="Arial" panose="020B0604020202020204"/>
                <a:cs typeface="Arial" pitchFamily="34" charset="0"/>
                <a:sym typeface="Arial" panose="020B0604020202020204" pitchFamily="34" charset="0"/>
              </a:rPr>
              <a:t>Le Product Manager </a:t>
            </a:r>
          </a:p>
        </p:txBody>
      </p:sp>
      <p:pic>
        <p:nvPicPr>
          <p:cNvPr id="8" name="Picture 4" descr="avatar Icon 542087">
            <a:extLst>
              <a:ext uri="{FF2B5EF4-FFF2-40B4-BE49-F238E27FC236}">
                <a16:creationId xmlns:a16="http://schemas.microsoft.com/office/drawing/2014/main" id="{2C724CD7-9887-43AB-BB81-78A7D8BEAD16}"/>
              </a:ext>
            </a:extLst>
          </p:cNvPr>
          <p:cNvPicPr>
            <a:picLocks noChangeAspect="1" noChangeArrowheads="1"/>
          </p:cNvPicPr>
          <p:nvPr/>
        </p:nvPicPr>
        <p:blipFill>
          <a:blip r:embed="rId2">
            <a:duotone>
              <a:srgbClr val="707070">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256396" y="3162950"/>
            <a:ext cx="509119" cy="50911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avatar Icon 581469">
            <a:extLst>
              <a:ext uri="{FF2B5EF4-FFF2-40B4-BE49-F238E27FC236}">
                <a16:creationId xmlns:a16="http://schemas.microsoft.com/office/drawing/2014/main" id="{9F2D67D2-2714-457B-87B8-A45000C240E8}"/>
              </a:ext>
            </a:extLst>
          </p:cNvPr>
          <p:cNvPicPr>
            <a:picLocks noChangeAspect="1" noChangeArrowheads="1"/>
          </p:cNvPicPr>
          <p:nvPr/>
        </p:nvPicPr>
        <p:blipFill>
          <a:blip r:embed="rId3">
            <a:duotone>
              <a:srgbClr val="707070">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247324" y="1740489"/>
            <a:ext cx="536077" cy="536077"/>
          </a:xfrm>
          <a:prstGeom prst="rect">
            <a:avLst/>
          </a:prstGeom>
          <a:noFill/>
          <a:extLst>
            <a:ext uri="{909E8E84-426E-40DD-AFC4-6F175D3DCCD1}">
              <a14:hiddenFill xmlns:a14="http://schemas.microsoft.com/office/drawing/2010/main">
                <a:solidFill>
                  <a:srgbClr val="FFFFFF"/>
                </a:solidFill>
              </a14:hiddenFill>
            </a:ext>
          </a:extLst>
        </p:spPr>
      </p:pic>
      <p:sp>
        <p:nvSpPr>
          <p:cNvPr id="10" name="Oval 6">
            <a:extLst>
              <a:ext uri="{FF2B5EF4-FFF2-40B4-BE49-F238E27FC236}">
                <a16:creationId xmlns:a16="http://schemas.microsoft.com/office/drawing/2014/main" id="{705B6BCF-A79A-4850-847C-2932EC0FDFA6}"/>
              </a:ext>
            </a:extLst>
          </p:cNvPr>
          <p:cNvSpPr/>
          <p:nvPr/>
        </p:nvSpPr>
        <p:spPr>
          <a:xfrm>
            <a:off x="1127910" y="1634970"/>
            <a:ext cx="771323" cy="771323"/>
          </a:xfrm>
          <a:prstGeom prst="ellipse">
            <a:avLst/>
          </a:prstGeom>
          <a:grpFill/>
          <a:ln w="30480" cap="flat" cmpd="sng" algn="ctr">
            <a:solidFill>
              <a:srgbClr val="3F3F3F"/>
            </a:solidFill>
            <a:prstDash val="solid"/>
            <a:miter lim="800000"/>
          </a:ln>
          <a:effectLst/>
        </p:spPr>
        <p:txBody>
          <a:bodyPr wrap="none" lIns="0" tIns="1024128" rIns="0" bIns="0" rtlCol="0" anchor="b"/>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p:txBody>
      </p:sp>
      <p:sp>
        <p:nvSpPr>
          <p:cNvPr id="11" name="TextBox 75">
            <a:extLst>
              <a:ext uri="{FF2B5EF4-FFF2-40B4-BE49-F238E27FC236}">
                <a16:creationId xmlns:a16="http://schemas.microsoft.com/office/drawing/2014/main" id="{061E03DA-C4BD-4D86-AA0C-E0CF01E47168}"/>
              </a:ext>
            </a:extLst>
          </p:cNvPr>
          <p:cNvSpPr txBox="1"/>
          <p:nvPr/>
        </p:nvSpPr>
        <p:spPr>
          <a:xfrm>
            <a:off x="3694845" y="918656"/>
            <a:ext cx="1559287" cy="334428"/>
          </a:xfrm>
          <a:prstGeom prst="rect">
            <a:avLst/>
          </a:prstGeom>
          <a:noFill/>
        </p:spPr>
        <p:txBody>
          <a:bodyPr wrap="square" lIns="75344" tIns="74157" rIns="75344" bIns="74157" rtlCol="0" anchor="t">
            <a:spAutoFit/>
          </a:bodyPr>
          <a:lstStyle/>
          <a:p>
            <a:pPr algn="ctr" defTabSz="914377">
              <a:defRPr/>
            </a:pPr>
            <a:r>
              <a:rPr lang="fr-FR" sz="1200" b="1" i="1" kern="0">
                <a:solidFill>
                  <a:srgbClr val="3F3F3F">
                    <a:lumMod val="50000"/>
                  </a:srgbClr>
                </a:solidFill>
                <a:latin typeface="Arial" panose="020B0604020202020204"/>
                <a:cs typeface="Arial" pitchFamily="34" charset="0"/>
                <a:sym typeface="Arial" panose="020B0604020202020204" pitchFamily="34" charset="0"/>
              </a:rPr>
              <a:t>Rôles cœur</a:t>
            </a:r>
          </a:p>
        </p:txBody>
      </p:sp>
      <p:pic>
        <p:nvPicPr>
          <p:cNvPr id="12" name="Picture 6" descr="team Icon 1189428">
            <a:extLst>
              <a:ext uri="{FF2B5EF4-FFF2-40B4-BE49-F238E27FC236}">
                <a16:creationId xmlns:a16="http://schemas.microsoft.com/office/drawing/2014/main" id="{2922E343-ACB5-4E5C-9C40-DDE61E9D3A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2650" y="926363"/>
            <a:ext cx="301398" cy="301398"/>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75">
            <a:extLst>
              <a:ext uri="{FF2B5EF4-FFF2-40B4-BE49-F238E27FC236}">
                <a16:creationId xmlns:a16="http://schemas.microsoft.com/office/drawing/2014/main" id="{15CE0B4C-61CB-4029-B2A4-0CBE980C7F25}"/>
              </a:ext>
            </a:extLst>
          </p:cNvPr>
          <p:cNvSpPr txBox="1"/>
          <p:nvPr/>
        </p:nvSpPr>
        <p:spPr>
          <a:xfrm>
            <a:off x="858813" y="2667174"/>
            <a:ext cx="2213461" cy="319039"/>
          </a:xfrm>
          <a:prstGeom prst="rect">
            <a:avLst/>
          </a:prstGeom>
          <a:noFill/>
        </p:spPr>
        <p:txBody>
          <a:bodyPr wrap="square" lIns="75344" tIns="74157" rIns="75344" bIns="74157" rtlCol="0" anchor="t">
            <a:spAutoFit/>
          </a:bodyPr>
          <a:lstStyle/>
          <a:p>
            <a:pPr defTabSz="914377">
              <a:defRPr/>
            </a:pPr>
            <a:r>
              <a:rPr lang="fr-FR" sz="1100" b="1" i="1" kern="0">
                <a:solidFill>
                  <a:srgbClr val="3F3F3F"/>
                </a:solidFill>
                <a:latin typeface="Arial" panose="020B0604020202020204"/>
                <a:cs typeface="Arial" pitchFamily="34" charset="0"/>
                <a:sym typeface="Arial" panose="020B0604020202020204" pitchFamily="34" charset="0"/>
              </a:rPr>
              <a:t>Le Release Train </a:t>
            </a:r>
            <a:r>
              <a:rPr lang="fr-FR" sz="1100" b="1" i="1" kern="0" err="1">
                <a:solidFill>
                  <a:srgbClr val="3F3F3F"/>
                </a:solidFill>
                <a:latin typeface="Arial" panose="020B0604020202020204"/>
                <a:cs typeface="Arial" pitchFamily="34" charset="0"/>
                <a:sym typeface="Arial" panose="020B0604020202020204" pitchFamily="34" charset="0"/>
              </a:rPr>
              <a:t>Engineer</a:t>
            </a:r>
            <a:r>
              <a:rPr lang="fr-FR" sz="1100" b="1" i="1" kern="0">
                <a:solidFill>
                  <a:srgbClr val="3F3F3F"/>
                </a:solidFill>
                <a:latin typeface="Arial" panose="020B0604020202020204"/>
                <a:cs typeface="Arial" pitchFamily="34" charset="0"/>
                <a:sym typeface="Arial" panose="020B0604020202020204" pitchFamily="34" charset="0"/>
              </a:rPr>
              <a:t> </a:t>
            </a:r>
            <a:endParaRPr lang="fr-FR" sz="1100" b="1" i="1" kern="0">
              <a:solidFill>
                <a:srgbClr val="C1175C"/>
              </a:solidFill>
              <a:latin typeface="Arial" panose="020B0604020202020204"/>
              <a:cs typeface="Arial" pitchFamily="34" charset="0"/>
              <a:sym typeface="Arial" panose="020B0604020202020204" pitchFamily="34" charset="0"/>
            </a:endParaRPr>
          </a:p>
        </p:txBody>
      </p:sp>
      <p:sp>
        <p:nvSpPr>
          <p:cNvPr id="14" name="Rectangle 13">
            <a:extLst>
              <a:ext uri="{FF2B5EF4-FFF2-40B4-BE49-F238E27FC236}">
                <a16:creationId xmlns:a16="http://schemas.microsoft.com/office/drawing/2014/main" id="{6720C27D-1AFC-4D8E-8B61-C7A0D3A1C1B7}"/>
              </a:ext>
            </a:extLst>
          </p:cNvPr>
          <p:cNvSpPr/>
          <p:nvPr/>
        </p:nvSpPr>
        <p:spPr>
          <a:xfrm>
            <a:off x="2154907" y="3005984"/>
            <a:ext cx="9379865" cy="861774"/>
          </a:xfrm>
          <a:prstGeom prst="rect">
            <a:avLst/>
          </a:prstGeom>
        </p:spPr>
        <p:txBody>
          <a:bodyPr wrap="square">
            <a:spAutoFit/>
          </a:bodyPr>
          <a:lstStyle/>
          <a:p>
            <a:pPr algn="just" fontAlgn="base"/>
            <a:r>
              <a:rPr lang="fr-FR" sz="1000" b="1" kern="0">
                <a:solidFill>
                  <a:srgbClr val="C1175C"/>
                </a:solidFill>
                <a:latin typeface="Arial" panose="020B0604020202020204"/>
                <a:cs typeface="Calibri"/>
              </a:rPr>
              <a:t>Le Release Train </a:t>
            </a:r>
            <a:r>
              <a:rPr lang="fr-FR" sz="1000" b="1" kern="0" err="1">
                <a:solidFill>
                  <a:srgbClr val="C1175C"/>
                </a:solidFill>
                <a:latin typeface="Arial" panose="020B0604020202020204"/>
                <a:cs typeface="Calibri"/>
              </a:rPr>
              <a:t>Engineer</a:t>
            </a:r>
            <a:r>
              <a:rPr lang="fr-FR" sz="1000" b="1" kern="0">
                <a:solidFill>
                  <a:srgbClr val="C1175C"/>
                </a:solidFill>
                <a:latin typeface="Arial" panose="020B0604020202020204"/>
                <a:cs typeface="Calibri"/>
              </a:rPr>
              <a:t> (RTE)</a:t>
            </a:r>
            <a:r>
              <a:rPr lang="fr-FR" sz="1000" kern="0">
                <a:solidFill>
                  <a:srgbClr val="3C3C3C"/>
                </a:solidFill>
                <a:latin typeface="Arial" panose="020B0604020202020204"/>
                <a:cs typeface="Calibri"/>
              </a:rPr>
              <a:t> fait partie des 3 rôles clés de la gouvernance du niveau palier (en collaboration avec le Product Manager et l’Architecte Palier).</a:t>
            </a:r>
          </a:p>
          <a:p>
            <a:pPr algn="just" fontAlgn="base"/>
            <a:r>
              <a:rPr lang="fr-FR" sz="1000" kern="0">
                <a:solidFill>
                  <a:srgbClr val="3C3C3C"/>
                </a:solidFill>
                <a:latin typeface="Arial" panose="020B0604020202020204"/>
                <a:cs typeface="Calibri"/>
              </a:rPr>
              <a:t>Le RTE s’occupe du cadre méthodologique agile au niveau d’un palier. </a:t>
            </a:r>
            <a:r>
              <a:rPr lang="fr-FR" sz="1000" kern="0">
                <a:solidFill>
                  <a:srgbClr val="3C3C3C"/>
                </a:solidFill>
                <a:latin typeface="Arial" panose="020B0604020202020204" pitchFamily="34" charset="0"/>
                <a:cs typeface="Arial" panose="020B0604020202020204" pitchFamily="34" charset="0"/>
              </a:rPr>
              <a:t>Il a un </a:t>
            </a:r>
            <a:r>
              <a:rPr lang="fr-FR" sz="1000">
                <a:solidFill>
                  <a:srgbClr val="060606"/>
                </a:solidFill>
                <a:latin typeface="Arial" panose="020B0604020202020204" pitchFamily="34" charset="0"/>
                <a:cs typeface="Arial" panose="020B0604020202020204" pitchFamily="34" charset="0"/>
              </a:rPr>
              <a:t>rôle d’animation et de coordination de l’ensemble des acteurs concourant à l’atteinte des objectifs du palier. Il est en charge de la coordination des moyens et activités du palier pour la production et l’évolution des Produits. Il est également responsable de la production des indicateurs de performance et de la préconisation d’actions d’amélioration continue.</a:t>
            </a:r>
          </a:p>
          <a:p>
            <a:pPr algn="just">
              <a:lnSpc>
                <a:spcPct val="100000"/>
              </a:lnSpc>
            </a:pPr>
            <a:r>
              <a:rPr lang="fr-FR" sz="1000">
                <a:solidFill>
                  <a:srgbClr val="060606"/>
                </a:solidFill>
                <a:latin typeface="Arial" panose="020B0604020202020204" pitchFamily="34" charset="0"/>
                <a:cs typeface="Arial" panose="020B0604020202020204" pitchFamily="34" charset="0"/>
              </a:rPr>
              <a:t>Il a auprès des acteurs du palier un rôle de facilitateur pour diffuser la culture Lean et Agile afin d’accroître la performance et favoriser l’amélioration continue.</a:t>
            </a:r>
            <a:endParaRPr lang="fr-FR" sz="1050" kern="0">
              <a:solidFill>
                <a:srgbClr val="3C3C3C"/>
              </a:solidFill>
              <a:highlight>
                <a:srgbClr val="FFFF00"/>
              </a:highlight>
              <a:latin typeface="Arial" panose="020B0604020202020204"/>
              <a:cs typeface="Calibri"/>
            </a:endParaRPr>
          </a:p>
        </p:txBody>
      </p:sp>
      <p:sp>
        <p:nvSpPr>
          <p:cNvPr id="15" name="Oval 6">
            <a:extLst>
              <a:ext uri="{FF2B5EF4-FFF2-40B4-BE49-F238E27FC236}">
                <a16:creationId xmlns:a16="http://schemas.microsoft.com/office/drawing/2014/main" id="{ECEA95D6-189E-4128-99E1-07DB7D8B2C8F}"/>
              </a:ext>
            </a:extLst>
          </p:cNvPr>
          <p:cNvSpPr/>
          <p:nvPr/>
        </p:nvSpPr>
        <p:spPr>
          <a:xfrm>
            <a:off x="1127910" y="3026610"/>
            <a:ext cx="771323" cy="771323"/>
          </a:xfrm>
          <a:prstGeom prst="ellipse">
            <a:avLst/>
          </a:prstGeom>
          <a:grpFill/>
          <a:ln w="30480" cap="flat" cmpd="sng" algn="ctr">
            <a:solidFill>
              <a:srgbClr val="3F3F3F"/>
            </a:solidFill>
            <a:prstDash val="solid"/>
            <a:miter lim="800000"/>
          </a:ln>
          <a:effectLst/>
        </p:spPr>
        <p:txBody>
          <a:bodyPr wrap="none" lIns="0" tIns="1024128" rIns="0" bIns="0" rtlCol="0" anchor="b"/>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p:txBody>
      </p:sp>
      <p:pic>
        <p:nvPicPr>
          <p:cNvPr id="16" name="Picture 4" descr="avatar Icon 542087">
            <a:extLst>
              <a:ext uri="{FF2B5EF4-FFF2-40B4-BE49-F238E27FC236}">
                <a16:creationId xmlns:a16="http://schemas.microsoft.com/office/drawing/2014/main" id="{CA68C918-DC30-4419-B3B9-F60EBAE60082}"/>
              </a:ext>
            </a:extLst>
          </p:cNvPr>
          <p:cNvPicPr>
            <a:picLocks noChangeAspect="1" noChangeArrowheads="1"/>
          </p:cNvPicPr>
          <p:nvPr/>
        </p:nvPicPr>
        <p:blipFill>
          <a:blip r:embed="rId2">
            <a:duotone>
              <a:srgbClr val="707070">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256396" y="4470382"/>
            <a:ext cx="509119" cy="509119"/>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75">
            <a:extLst>
              <a:ext uri="{FF2B5EF4-FFF2-40B4-BE49-F238E27FC236}">
                <a16:creationId xmlns:a16="http://schemas.microsoft.com/office/drawing/2014/main" id="{B34BBFDD-90FE-4144-935D-D52B346D9DCC}"/>
              </a:ext>
            </a:extLst>
          </p:cNvPr>
          <p:cNvSpPr txBox="1"/>
          <p:nvPr/>
        </p:nvSpPr>
        <p:spPr>
          <a:xfrm>
            <a:off x="858813" y="3983004"/>
            <a:ext cx="1721451" cy="319039"/>
          </a:xfrm>
          <a:prstGeom prst="rect">
            <a:avLst/>
          </a:prstGeom>
          <a:noFill/>
        </p:spPr>
        <p:txBody>
          <a:bodyPr wrap="square" lIns="75344" tIns="74157" rIns="75344" bIns="74157" rtlCol="0" anchor="t">
            <a:spAutoFit/>
          </a:bodyPr>
          <a:lstStyle/>
          <a:p>
            <a:pPr defTabSz="914377">
              <a:defRPr/>
            </a:pPr>
            <a:r>
              <a:rPr lang="fr-FR" sz="1100" b="1" i="1" kern="0">
                <a:solidFill>
                  <a:srgbClr val="3F3F3F"/>
                </a:solidFill>
                <a:latin typeface="Arial" panose="020B0604020202020204"/>
                <a:cs typeface="Arial" pitchFamily="34" charset="0"/>
                <a:sym typeface="Arial" panose="020B0604020202020204" pitchFamily="34" charset="0"/>
              </a:rPr>
              <a:t>L’Architecte Palier  </a:t>
            </a:r>
          </a:p>
        </p:txBody>
      </p:sp>
      <p:sp>
        <p:nvSpPr>
          <p:cNvPr id="18" name="Rectangle 17">
            <a:extLst>
              <a:ext uri="{FF2B5EF4-FFF2-40B4-BE49-F238E27FC236}">
                <a16:creationId xmlns:a16="http://schemas.microsoft.com/office/drawing/2014/main" id="{CE1C5399-2AFD-4E65-9EB9-0AB79D02F114}"/>
              </a:ext>
            </a:extLst>
          </p:cNvPr>
          <p:cNvSpPr/>
          <p:nvPr/>
        </p:nvSpPr>
        <p:spPr>
          <a:xfrm>
            <a:off x="2154908" y="4244694"/>
            <a:ext cx="9379865" cy="1061829"/>
          </a:xfrm>
          <a:prstGeom prst="rect">
            <a:avLst/>
          </a:prstGeom>
        </p:spPr>
        <p:txBody>
          <a:bodyPr wrap="square">
            <a:spAutoFit/>
          </a:bodyPr>
          <a:lstStyle/>
          <a:p>
            <a:r>
              <a:rPr lang="fr-FR" sz="1000" b="1" kern="0">
                <a:solidFill>
                  <a:srgbClr val="C1175C"/>
                </a:solidFill>
                <a:latin typeface="Arial" panose="020B0604020202020204"/>
                <a:cs typeface="Calibri"/>
              </a:rPr>
              <a:t>L’Architecte Palier</a:t>
            </a:r>
            <a:r>
              <a:rPr lang="fr-FR" sz="1050" kern="0">
                <a:solidFill>
                  <a:srgbClr val="3C3C3C"/>
                </a:solidFill>
                <a:latin typeface="Arial" panose="020B0604020202020204"/>
                <a:cs typeface="Calibri"/>
              </a:rPr>
              <a:t> définit l’architecture du système au niveau du palier. Il veille à l’adéquation de la solution qu’il propose avec les attentes « métier » du client et est le garant de la faisabilité de la réalisation du projet. Il intègre les normes et principes d’architecture de la DSI lors de la conception et de la priorisation du </a:t>
            </a:r>
            <a:r>
              <a:rPr lang="fr-FR" sz="1050" kern="0" err="1">
                <a:solidFill>
                  <a:srgbClr val="3C3C3C"/>
                </a:solidFill>
                <a:latin typeface="Arial" panose="020B0604020202020204"/>
                <a:cs typeface="Calibri"/>
              </a:rPr>
              <a:t>Backlog</a:t>
            </a:r>
            <a:r>
              <a:rPr lang="fr-FR" sz="1050" kern="0">
                <a:solidFill>
                  <a:srgbClr val="3C3C3C"/>
                </a:solidFill>
                <a:latin typeface="Arial" panose="020B0604020202020204"/>
                <a:cs typeface="Calibri"/>
              </a:rPr>
              <a:t>. Il s’assure ensuite de leur bonne compréhension, en contrôle leur bonne mise en œuvre et participe à l’évolution des principes d’architecture, notamment en remontant les </a:t>
            </a:r>
            <a:r>
              <a:rPr lang="fr-FR" sz="1050">
                <a:solidFill>
                  <a:srgbClr val="060606"/>
                </a:solidFill>
                <a:latin typeface="Arial" panose="020B0604020202020204"/>
              </a:rPr>
              <a:t>interrogations et difficultés des équipes. Il est co-responsable de la résilience (fiabilité, robustesse, évolutivité) du Palier avec le management de Produit et est responsable de l’identification, du cadrage et de la bonne priorisation des </a:t>
            </a:r>
            <a:r>
              <a:rPr lang="fr-FR" sz="1050" err="1">
                <a:solidFill>
                  <a:srgbClr val="060606"/>
                </a:solidFill>
                <a:latin typeface="Arial" panose="020B0604020202020204"/>
              </a:rPr>
              <a:t>Enablers</a:t>
            </a:r>
            <a:r>
              <a:rPr lang="fr-FR" sz="1050">
                <a:solidFill>
                  <a:srgbClr val="060606"/>
                </a:solidFill>
                <a:latin typeface="Arial" panose="020B0604020202020204"/>
              </a:rPr>
              <a:t> dans le </a:t>
            </a:r>
            <a:r>
              <a:rPr lang="fr-FR" sz="1050" err="1">
                <a:solidFill>
                  <a:srgbClr val="060606"/>
                </a:solidFill>
                <a:latin typeface="Arial" panose="020B0604020202020204"/>
              </a:rPr>
              <a:t>Backlog</a:t>
            </a:r>
            <a:r>
              <a:rPr lang="fr-FR" sz="1050">
                <a:solidFill>
                  <a:srgbClr val="060606"/>
                </a:solidFill>
                <a:latin typeface="Arial" panose="020B0604020202020204"/>
              </a:rPr>
              <a:t> du Palier. </a:t>
            </a:r>
            <a:endParaRPr lang="fr-FR" sz="1050" kern="0">
              <a:solidFill>
                <a:srgbClr val="3C3C3C"/>
              </a:solidFill>
              <a:latin typeface="Arial" panose="020B0604020202020204"/>
              <a:cs typeface="Calibri"/>
            </a:endParaRPr>
          </a:p>
        </p:txBody>
      </p:sp>
      <p:sp>
        <p:nvSpPr>
          <p:cNvPr id="19" name="Oval 6">
            <a:extLst>
              <a:ext uri="{FF2B5EF4-FFF2-40B4-BE49-F238E27FC236}">
                <a16:creationId xmlns:a16="http://schemas.microsoft.com/office/drawing/2014/main" id="{FBD7F6ED-4800-435A-B54D-9CE0AED55FE7}"/>
              </a:ext>
            </a:extLst>
          </p:cNvPr>
          <p:cNvSpPr/>
          <p:nvPr/>
        </p:nvSpPr>
        <p:spPr>
          <a:xfrm>
            <a:off x="1127910" y="4342444"/>
            <a:ext cx="771323" cy="771323"/>
          </a:xfrm>
          <a:prstGeom prst="ellipse">
            <a:avLst/>
          </a:prstGeom>
          <a:grpFill/>
          <a:ln w="30480" cap="flat" cmpd="sng" algn="ctr">
            <a:solidFill>
              <a:srgbClr val="3F3F3F"/>
            </a:solidFill>
            <a:prstDash val="solid"/>
            <a:miter lim="800000"/>
          </a:ln>
          <a:effectLst/>
        </p:spPr>
        <p:txBody>
          <a:bodyPr wrap="none" lIns="0" tIns="1024128" rIns="0" bIns="0" rtlCol="0" anchor="b"/>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p:txBody>
      </p:sp>
      <p:sp>
        <p:nvSpPr>
          <p:cNvPr id="20" name="Rectangle 19">
            <a:extLst>
              <a:ext uri="{FF2B5EF4-FFF2-40B4-BE49-F238E27FC236}">
                <a16:creationId xmlns:a16="http://schemas.microsoft.com/office/drawing/2014/main" id="{A2510FF7-A7CF-4FE0-8FBD-68CCFE1EDB51}"/>
              </a:ext>
            </a:extLst>
          </p:cNvPr>
          <p:cNvSpPr/>
          <p:nvPr/>
        </p:nvSpPr>
        <p:spPr>
          <a:xfrm>
            <a:off x="2154907" y="5706702"/>
            <a:ext cx="9202398" cy="1015663"/>
          </a:xfrm>
          <a:prstGeom prst="rect">
            <a:avLst/>
          </a:prstGeom>
        </p:spPr>
        <p:txBody>
          <a:bodyPr wrap="square">
            <a:spAutoFit/>
          </a:bodyPr>
          <a:lstStyle/>
          <a:p>
            <a:pPr lvl="0">
              <a:buClr>
                <a:schemeClr val="dk2"/>
              </a:buClr>
              <a:buSzPts val="900"/>
            </a:pPr>
            <a:r>
              <a:rPr lang="fr-FR" sz="1000" b="1" kern="0">
                <a:solidFill>
                  <a:srgbClr val="C1175C"/>
                </a:solidFill>
                <a:latin typeface="Arial" panose="020B0604020202020204"/>
                <a:cs typeface="Calibri"/>
              </a:rPr>
              <a:t>Le Test Manager </a:t>
            </a:r>
            <a:r>
              <a:rPr lang="fr-FR" sz="1000" kern="0">
                <a:latin typeface="Arial" panose="020B0604020202020204" pitchFamily="34" charset="0"/>
                <a:cs typeface="Arial" panose="020B0604020202020204" pitchFamily="34" charset="0"/>
              </a:rPr>
              <a:t>a </a:t>
            </a:r>
            <a:r>
              <a:rPr lang="fr-FR" sz="1000">
                <a:latin typeface="Arial" panose="020B0604020202020204" pitchFamily="34" charset="0"/>
                <a:cs typeface="Arial" panose="020B0604020202020204" pitchFamily="34" charset="0"/>
              </a:rPr>
              <a:t>en charge de définir la stratégie de test qui couvre les besoins inscrits dans la </a:t>
            </a:r>
            <a:r>
              <a:rPr lang="fr-FR" sz="1000" err="1">
                <a:latin typeface="Arial" panose="020B0604020202020204" pitchFamily="34" charset="0"/>
                <a:cs typeface="Arial" panose="020B0604020202020204" pitchFamily="34" charset="0"/>
              </a:rPr>
              <a:t>backlog</a:t>
            </a:r>
            <a:r>
              <a:rPr lang="fr-FR" sz="1000">
                <a:latin typeface="Arial" panose="020B0604020202020204" pitchFamily="34" charset="0"/>
                <a:cs typeface="Arial" panose="020B0604020202020204" pitchFamily="34" charset="0"/>
              </a:rPr>
              <a:t> pour le PI à venir. Il partage la stratégie avec l’ensemble des acteurs et plus particulièrement avec les Tests Leaders des équipes.  Il contribue à la résolution des difficultés liées aux activités de test au sein des équipes. </a:t>
            </a:r>
            <a:r>
              <a:rPr lang="fr-FR" sz="1000">
                <a:latin typeface="Arial" panose="020B0604020202020204" pitchFamily="34" charset="0"/>
                <a:ea typeface="Arial"/>
                <a:cs typeface="Arial" panose="020B0604020202020204" pitchFamily="34" charset="0"/>
                <a:sym typeface="Arial"/>
              </a:rPr>
              <a:t>Responsable, au niveau des équipes Agiles, de la mise en </a:t>
            </a:r>
            <a:r>
              <a:rPr lang="fr-FR" sz="1000" err="1">
                <a:latin typeface="Arial" panose="020B0604020202020204" pitchFamily="34" charset="0"/>
                <a:ea typeface="Arial"/>
                <a:cs typeface="Arial" panose="020B0604020202020204" pitchFamily="34" charset="0"/>
                <a:sym typeface="Arial"/>
              </a:rPr>
              <a:t>oeuvre</a:t>
            </a:r>
            <a:r>
              <a:rPr lang="fr-FR" sz="1000">
                <a:latin typeface="Arial" panose="020B0604020202020204" pitchFamily="34" charset="0"/>
                <a:ea typeface="Arial"/>
                <a:cs typeface="Arial" panose="020B0604020202020204" pitchFamily="34" charset="0"/>
                <a:sym typeface="Arial"/>
              </a:rPr>
              <a:t> de la politique de tests DSI, il participe aux cérémonies de synchronisation (équipe et palier) afin de sécuriser les activités de tests. </a:t>
            </a:r>
            <a:r>
              <a:rPr lang="fr-FR" sz="1000">
                <a:latin typeface="Arial" panose="020B0604020202020204" pitchFamily="34" charset="0"/>
                <a:cs typeface="Arial" panose="020B0604020202020204" pitchFamily="34" charset="0"/>
                <a:sym typeface="Arial"/>
              </a:rPr>
              <a:t>En collaboration avec le RTE il sécurise la qualité des livraisons, r</a:t>
            </a:r>
            <a:r>
              <a:rPr lang="fr-FR" sz="1000">
                <a:latin typeface="Arial" panose="020B0604020202020204" pitchFamily="34" charset="0"/>
                <a:ea typeface="Arial"/>
                <a:cs typeface="Arial" panose="020B0604020202020204" pitchFamily="34" charset="0"/>
                <a:sym typeface="Arial"/>
              </a:rPr>
              <a:t>éalise l’estimation et le suivi des charges alloués aux activités de  tests,</a:t>
            </a:r>
            <a:r>
              <a:rPr lang="fr-FR" sz="1000">
                <a:latin typeface="Arial" panose="020B0604020202020204" pitchFamily="34" charset="0"/>
                <a:cs typeface="Arial" panose="020B0604020202020204" pitchFamily="34" charset="0"/>
                <a:sym typeface="Arial"/>
              </a:rPr>
              <a:t> contribue à la production des tableaux de bord et à la production des indicateurs qualité. Il participe aux rétrospectives et propose les actions d’industrialisation des tests.</a:t>
            </a:r>
            <a:endParaRPr lang="fr-FR" sz="1000" kern="0">
              <a:solidFill>
                <a:srgbClr val="3C3C3C"/>
              </a:solidFill>
              <a:highlight>
                <a:srgbClr val="00FFFF"/>
              </a:highlight>
              <a:latin typeface="Arial" panose="020B0604020202020204" pitchFamily="34" charset="0"/>
              <a:cs typeface="Arial" panose="020B0604020202020204" pitchFamily="34" charset="0"/>
            </a:endParaRPr>
          </a:p>
        </p:txBody>
      </p:sp>
      <p:sp>
        <p:nvSpPr>
          <p:cNvPr id="21" name="TextBox 75">
            <a:extLst>
              <a:ext uri="{FF2B5EF4-FFF2-40B4-BE49-F238E27FC236}">
                <a16:creationId xmlns:a16="http://schemas.microsoft.com/office/drawing/2014/main" id="{DC9F3375-D108-4DDC-A5C0-E7DF0A9642C3}"/>
              </a:ext>
            </a:extLst>
          </p:cNvPr>
          <p:cNvSpPr txBox="1"/>
          <p:nvPr/>
        </p:nvSpPr>
        <p:spPr>
          <a:xfrm>
            <a:off x="853218" y="5306523"/>
            <a:ext cx="2847190" cy="319039"/>
          </a:xfrm>
          <a:prstGeom prst="rect">
            <a:avLst/>
          </a:prstGeom>
          <a:noFill/>
        </p:spPr>
        <p:txBody>
          <a:bodyPr wrap="square" lIns="75344" tIns="74157" rIns="75344" bIns="74157" rtlCol="0" anchor="t">
            <a:spAutoFit/>
          </a:bodyPr>
          <a:lstStyle/>
          <a:p>
            <a:pPr defTabSz="914377">
              <a:defRPr/>
            </a:pPr>
            <a:r>
              <a:rPr lang="fr-FR" sz="1100" b="1" i="1" kern="0">
                <a:solidFill>
                  <a:srgbClr val="3F3F3F"/>
                </a:solidFill>
                <a:latin typeface="Arial" panose="020B0604020202020204"/>
                <a:cs typeface="Arial" pitchFamily="34" charset="0"/>
                <a:sym typeface="Arial" panose="020B0604020202020204" pitchFamily="34" charset="0"/>
              </a:rPr>
              <a:t>Le Test manager</a:t>
            </a:r>
            <a:endParaRPr lang="fr-FR" sz="1100" b="1" i="1" kern="0">
              <a:solidFill>
                <a:srgbClr val="C1175C"/>
              </a:solidFill>
              <a:latin typeface="Arial" panose="020B0604020202020204"/>
              <a:cs typeface="Arial" pitchFamily="34" charset="0"/>
              <a:sym typeface="Arial" panose="020B0604020202020204" pitchFamily="34" charset="0"/>
            </a:endParaRPr>
          </a:p>
        </p:txBody>
      </p:sp>
      <p:sp>
        <p:nvSpPr>
          <p:cNvPr id="22" name="Oval 6">
            <a:extLst>
              <a:ext uri="{FF2B5EF4-FFF2-40B4-BE49-F238E27FC236}">
                <a16:creationId xmlns:a16="http://schemas.microsoft.com/office/drawing/2014/main" id="{D979EE6F-F0FF-4531-9EDF-002EC071AEC3}"/>
              </a:ext>
            </a:extLst>
          </p:cNvPr>
          <p:cNvSpPr/>
          <p:nvPr/>
        </p:nvSpPr>
        <p:spPr>
          <a:xfrm>
            <a:off x="1112882" y="5719863"/>
            <a:ext cx="786351" cy="786351"/>
          </a:xfrm>
          <a:prstGeom prst="ellipse">
            <a:avLst/>
          </a:prstGeom>
          <a:grpFill/>
          <a:ln w="30480" cap="flat" cmpd="sng" algn="ctr">
            <a:solidFill>
              <a:srgbClr val="3F3F3F"/>
            </a:solidFill>
            <a:prstDash val="solid"/>
            <a:miter lim="800000"/>
          </a:ln>
          <a:effectLst/>
        </p:spPr>
        <p:txBody>
          <a:bodyPr wrap="none" lIns="0" tIns="1024128" rIns="0" bIns="0" rtlCol="0" anchor="b"/>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p:txBody>
      </p:sp>
      <p:pic>
        <p:nvPicPr>
          <p:cNvPr id="23" name="Picture 16" descr="beard Icon 542136">
            <a:extLst>
              <a:ext uri="{FF2B5EF4-FFF2-40B4-BE49-F238E27FC236}">
                <a16:creationId xmlns:a16="http://schemas.microsoft.com/office/drawing/2014/main" id="{16BF0B40-8378-40F3-A69A-5657136DF945}"/>
              </a:ext>
            </a:extLst>
          </p:cNvPr>
          <p:cNvPicPr>
            <a:picLocks noChangeAspect="1" noChangeArrowheads="1"/>
          </p:cNvPicPr>
          <p:nvPr/>
        </p:nvPicPr>
        <p:blipFill>
          <a:blip r:embed="rId5">
            <a:duotone>
              <a:srgbClr val="707070">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224877" y="5868616"/>
            <a:ext cx="534506" cy="534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19620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1">
            <a:extLst>
              <a:ext uri="{FF2B5EF4-FFF2-40B4-BE49-F238E27FC236}">
                <a16:creationId xmlns:a16="http://schemas.microsoft.com/office/drawing/2014/main" id="{158D93FF-DD8B-4934-86FA-3C7F79A36D2E}"/>
              </a:ext>
            </a:extLst>
          </p:cNvPr>
          <p:cNvSpPr txBox="1">
            <a:spLocks/>
          </p:cNvSpPr>
          <p:nvPr/>
        </p:nvSpPr>
        <p:spPr>
          <a:xfrm>
            <a:off x="532498" y="235947"/>
            <a:ext cx="10679174" cy="485775"/>
          </a:xfrm>
          <a:prstGeom prst="rect">
            <a:avLst/>
          </a:prstGeom>
        </p:spPr>
        <p:txBody>
          <a:bodyPr vert="horz" lIns="91440" tIns="45720" rIns="91440" bIns="45720" rtlCol="0"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lang="fr-FR" sz="2215" b="0" kern="1200">
                <a:solidFill>
                  <a:schemeClr val="tx2"/>
                </a:solidFill>
                <a:latin typeface="+mn-lt"/>
                <a:ea typeface="+mn-ea"/>
                <a:cs typeface="+mn-cs"/>
              </a:defRPr>
            </a:lvl1pPr>
            <a:lvl2pPr marL="269095"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20"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27"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34"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6045"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962"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878"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796"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14400">
              <a:spcBef>
                <a:spcPct val="0"/>
              </a:spcBef>
              <a:defRPr/>
            </a:pPr>
            <a:r>
              <a:rPr lang="fr-FR" sz="2000" cap="all">
                <a:latin typeface="+mj-lt"/>
                <a:ea typeface="+mj-ea"/>
                <a:cs typeface="+mj-cs"/>
              </a:rPr>
              <a:t>Description des rôles | Description des rôles additionnels</a:t>
            </a:r>
          </a:p>
        </p:txBody>
      </p:sp>
      <p:sp>
        <p:nvSpPr>
          <p:cNvPr id="6" name="Rectangle : coins arrondis 5">
            <a:extLst>
              <a:ext uri="{FF2B5EF4-FFF2-40B4-BE49-F238E27FC236}">
                <a16:creationId xmlns:a16="http://schemas.microsoft.com/office/drawing/2014/main" id="{12582F1D-4D79-4C3A-9002-B7466D4BCEC5}"/>
              </a:ext>
            </a:extLst>
          </p:cNvPr>
          <p:cNvSpPr/>
          <p:nvPr/>
        </p:nvSpPr>
        <p:spPr>
          <a:xfrm>
            <a:off x="677467" y="905664"/>
            <a:ext cx="2931653" cy="259080"/>
          </a:xfrm>
          <a:prstGeom prst="roundRect">
            <a:avLst>
              <a:gd name="adj" fmla="val 50000"/>
            </a:avLst>
          </a:prstGeom>
          <a:solidFill>
            <a:srgbClr val="1CD19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FFFFFF"/>
                </a:solidFill>
                <a:effectLst/>
                <a:uLnTx/>
                <a:uFillTx/>
                <a:latin typeface="Arial" panose="020B0604020202020204"/>
                <a:ea typeface="+mn-ea"/>
                <a:cs typeface="+mn-cs"/>
              </a:rPr>
              <a:t>Niveaux Equipe</a:t>
            </a:r>
          </a:p>
        </p:txBody>
      </p:sp>
      <p:pic>
        <p:nvPicPr>
          <p:cNvPr id="7" name="Picture 2" descr="team Icon 793109">
            <a:extLst>
              <a:ext uri="{FF2B5EF4-FFF2-40B4-BE49-F238E27FC236}">
                <a16:creationId xmlns:a16="http://schemas.microsoft.com/office/drawing/2014/main" id="{80706B87-6DBA-436F-88EA-BDC877A019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2680" y="940493"/>
            <a:ext cx="164023" cy="16402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5">
            <a:extLst>
              <a:ext uri="{FF2B5EF4-FFF2-40B4-BE49-F238E27FC236}">
                <a16:creationId xmlns:a16="http://schemas.microsoft.com/office/drawing/2014/main" id="{62CE29FB-12A2-48BD-91EE-762FBE71C4CE}"/>
              </a:ext>
            </a:extLst>
          </p:cNvPr>
          <p:cNvSpPr txBox="1"/>
          <p:nvPr/>
        </p:nvSpPr>
        <p:spPr>
          <a:xfrm>
            <a:off x="4545607" y="831507"/>
            <a:ext cx="2062792" cy="334428"/>
          </a:xfrm>
          <a:prstGeom prst="rect">
            <a:avLst/>
          </a:prstGeom>
          <a:noFill/>
        </p:spPr>
        <p:txBody>
          <a:bodyPr wrap="square" lIns="75344" tIns="74157" rIns="75344" bIns="74157" rtlCol="0" anchor="t">
            <a:spAutoFit/>
          </a:bodyPr>
          <a:lstStyle/>
          <a:p>
            <a:pPr algn="ctr" defTabSz="914377">
              <a:defRPr/>
            </a:pPr>
            <a:r>
              <a:rPr lang="fr-FR" sz="1200" b="1" i="1" kern="0">
                <a:solidFill>
                  <a:srgbClr val="3F3F3F">
                    <a:lumMod val="50000"/>
                  </a:srgbClr>
                </a:solidFill>
                <a:latin typeface="Arial" panose="020B0604020202020204"/>
                <a:cs typeface="Arial" pitchFamily="34" charset="0"/>
                <a:sym typeface="Arial" panose="020B0604020202020204" pitchFamily="34" charset="0"/>
              </a:rPr>
              <a:t>Rôles additionnels</a:t>
            </a:r>
          </a:p>
        </p:txBody>
      </p:sp>
      <p:sp>
        <p:nvSpPr>
          <p:cNvPr id="9" name="Rectangle 8">
            <a:extLst>
              <a:ext uri="{FF2B5EF4-FFF2-40B4-BE49-F238E27FC236}">
                <a16:creationId xmlns:a16="http://schemas.microsoft.com/office/drawing/2014/main" id="{552BA491-6208-43DD-8D53-12FA4CB4EDDD}"/>
              </a:ext>
            </a:extLst>
          </p:cNvPr>
          <p:cNvSpPr/>
          <p:nvPr/>
        </p:nvSpPr>
        <p:spPr>
          <a:xfrm>
            <a:off x="2127081" y="1578327"/>
            <a:ext cx="9293393" cy="415498"/>
          </a:xfrm>
          <a:prstGeom prst="rect">
            <a:avLst/>
          </a:prstGeom>
        </p:spPr>
        <p:txBody>
          <a:bodyPr wrap="square">
            <a:spAutoFit/>
          </a:bodyPr>
          <a:lstStyle/>
          <a:p>
            <a:pPr>
              <a:buClr>
                <a:srgbClr val="909090"/>
              </a:buClr>
              <a:buSzPts val="1800"/>
            </a:pPr>
            <a:r>
              <a:rPr lang="fr-FR" sz="1000" b="1" kern="0">
                <a:latin typeface="Arial" panose="020B0604020202020204"/>
                <a:ea typeface="Calibri"/>
                <a:cs typeface="Calibri"/>
                <a:sym typeface="Calibri"/>
              </a:rPr>
              <a:t>Le référent DevOps </a:t>
            </a:r>
            <a:r>
              <a:rPr lang="fr-FR" sz="1000" kern="0">
                <a:solidFill>
                  <a:srgbClr val="3C3C3C"/>
                </a:solidFill>
                <a:latin typeface="Arial" panose="020B0604020202020204"/>
                <a:cs typeface="Calibri"/>
                <a:sym typeface="Calibri"/>
              </a:rPr>
              <a:t>fournit les méthodes et outils pour augmenter la fréquence et la qualité des déploiements, réduire le délai d’intégration des corrections, réduire la fréquence et la gravité des erreurs lors de la mise en production, améliore le temps moyen de récupération.</a:t>
            </a:r>
            <a:endParaRPr lang="fr-FR" sz="1000" kern="0">
              <a:solidFill>
                <a:srgbClr val="3C3C3C"/>
              </a:solidFill>
              <a:latin typeface="Arial" panose="020B0604020202020204"/>
              <a:cs typeface="Calibri"/>
              <a:sym typeface="Arial"/>
            </a:endParaRPr>
          </a:p>
        </p:txBody>
      </p:sp>
      <p:sp>
        <p:nvSpPr>
          <p:cNvPr id="10" name="TextBox 75">
            <a:extLst>
              <a:ext uri="{FF2B5EF4-FFF2-40B4-BE49-F238E27FC236}">
                <a16:creationId xmlns:a16="http://schemas.microsoft.com/office/drawing/2014/main" id="{0AFA8364-2DA4-473B-B512-D4C9DFC95279}"/>
              </a:ext>
            </a:extLst>
          </p:cNvPr>
          <p:cNvSpPr txBox="1"/>
          <p:nvPr/>
        </p:nvSpPr>
        <p:spPr>
          <a:xfrm>
            <a:off x="783579" y="1215463"/>
            <a:ext cx="1559287" cy="319039"/>
          </a:xfrm>
          <a:prstGeom prst="rect">
            <a:avLst/>
          </a:prstGeom>
          <a:noFill/>
        </p:spPr>
        <p:txBody>
          <a:bodyPr wrap="square" lIns="75344" tIns="74157" rIns="75344" bIns="74157" rtlCol="0" anchor="t">
            <a:spAutoFit/>
          </a:bodyPr>
          <a:lstStyle/>
          <a:p>
            <a:pPr defTabSz="914377">
              <a:defRPr/>
            </a:pPr>
            <a:r>
              <a:rPr lang="fr-FR" sz="1100" b="1" i="1" kern="0">
                <a:solidFill>
                  <a:srgbClr val="3F3F3F"/>
                </a:solidFill>
                <a:latin typeface="Arial" panose="020B0604020202020204"/>
                <a:cs typeface="Arial" pitchFamily="34" charset="0"/>
                <a:sym typeface="Arial" panose="020B0604020202020204" pitchFamily="34" charset="0"/>
              </a:rPr>
              <a:t>Le référent DevOps</a:t>
            </a:r>
          </a:p>
        </p:txBody>
      </p:sp>
      <p:sp>
        <p:nvSpPr>
          <p:cNvPr id="11" name="Oval 6">
            <a:extLst>
              <a:ext uri="{FF2B5EF4-FFF2-40B4-BE49-F238E27FC236}">
                <a16:creationId xmlns:a16="http://schemas.microsoft.com/office/drawing/2014/main" id="{906B52CB-A0E9-4EBD-A2CE-74C8715A18F2}"/>
              </a:ext>
            </a:extLst>
          </p:cNvPr>
          <p:cNvSpPr/>
          <p:nvPr/>
        </p:nvSpPr>
        <p:spPr>
          <a:xfrm>
            <a:off x="1100081" y="1547397"/>
            <a:ext cx="842120" cy="722747"/>
          </a:xfrm>
          <a:prstGeom prst="ellipse">
            <a:avLst/>
          </a:prstGeom>
          <a:grpFill/>
          <a:ln w="30480" cap="flat" cmpd="sng" algn="ctr">
            <a:solidFill>
              <a:srgbClr val="3F3F3F"/>
            </a:solidFill>
            <a:prstDash val="solid"/>
            <a:miter lim="800000"/>
          </a:ln>
          <a:effectLst/>
        </p:spPr>
        <p:txBody>
          <a:bodyPr wrap="none" lIns="0" tIns="1024128" rIns="0" bIns="0" rtlCol="0" anchor="b"/>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p:txBody>
      </p:sp>
      <p:pic>
        <p:nvPicPr>
          <p:cNvPr id="19" name="Picture 4" descr="avatar Icon 542087">
            <a:extLst>
              <a:ext uri="{FF2B5EF4-FFF2-40B4-BE49-F238E27FC236}">
                <a16:creationId xmlns:a16="http://schemas.microsoft.com/office/drawing/2014/main" id="{A7C9FFD3-E0EA-4CD9-839D-885CC35E7F2F}"/>
              </a:ext>
            </a:extLst>
          </p:cNvPr>
          <p:cNvPicPr>
            <a:picLocks noChangeAspect="1" noChangeArrowheads="1"/>
          </p:cNvPicPr>
          <p:nvPr/>
        </p:nvPicPr>
        <p:blipFill>
          <a:blip r:embed="rId3">
            <a:duotone>
              <a:srgbClr val="707070">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244151" y="1691597"/>
            <a:ext cx="548017" cy="463810"/>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 coins arrondis 35">
            <a:extLst>
              <a:ext uri="{FF2B5EF4-FFF2-40B4-BE49-F238E27FC236}">
                <a16:creationId xmlns:a16="http://schemas.microsoft.com/office/drawing/2014/main" id="{FE097F1B-966A-48FD-8E4C-8FB28CA36B76}"/>
              </a:ext>
            </a:extLst>
          </p:cNvPr>
          <p:cNvSpPr/>
          <p:nvPr/>
        </p:nvSpPr>
        <p:spPr>
          <a:xfrm>
            <a:off x="2728423" y="905664"/>
            <a:ext cx="1805723" cy="259080"/>
          </a:xfrm>
          <a:prstGeom prst="roundRect">
            <a:avLst>
              <a:gd name="adj" fmla="val 50000"/>
            </a:avLst>
          </a:prstGeom>
          <a:solidFill>
            <a:srgbClr val="C1175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FFFFFF"/>
                </a:solidFill>
                <a:effectLst/>
                <a:uLnTx/>
                <a:uFillTx/>
                <a:latin typeface="Arial" panose="020B0604020202020204"/>
                <a:ea typeface="+mn-ea"/>
                <a:cs typeface="+mn-cs"/>
              </a:rPr>
              <a:t>et ou Palier</a:t>
            </a:r>
          </a:p>
        </p:txBody>
      </p:sp>
      <p:sp>
        <p:nvSpPr>
          <p:cNvPr id="37" name="Rectangle 36">
            <a:extLst>
              <a:ext uri="{FF2B5EF4-FFF2-40B4-BE49-F238E27FC236}">
                <a16:creationId xmlns:a16="http://schemas.microsoft.com/office/drawing/2014/main" id="{6B44E9F0-762A-4E7C-BDD6-5558F81A5ABE}"/>
              </a:ext>
            </a:extLst>
          </p:cNvPr>
          <p:cNvSpPr/>
          <p:nvPr/>
        </p:nvSpPr>
        <p:spPr>
          <a:xfrm>
            <a:off x="2138777" y="2657540"/>
            <a:ext cx="9434098" cy="553998"/>
          </a:xfrm>
          <a:prstGeom prst="rect">
            <a:avLst/>
          </a:prstGeom>
        </p:spPr>
        <p:txBody>
          <a:bodyPr wrap="square">
            <a:spAutoFit/>
          </a:bodyPr>
          <a:lstStyle/>
          <a:p>
            <a:pPr algn="just"/>
            <a:r>
              <a:rPr lang="fr-FR" sz="1000" b="1" kern="0">
                <a:latin typeface="Arial" panose="020B0604020202020204"/>
                <a:cs typeface="Calibri"/>
              </a:rPr>
              <a:t>Le PMO </a:t>
            </a:r>
            <a:r>
              <a:rPr lang="fr-FR" sz="1000" kern="0">
                <a:solidFill>
                  <a:srgbClr val="3C3C3C"/>
                </a:solidFill>
                <a:latin typeface="Arial" panose="020B0604020202020204"/>
                <a:cs typeface="Calibri"/>
              </a:rPr>
              <a:t>suit l’avancement des développements du palier en lien avec le Product Manager. Il analyse notamment l’avancement des projets selon le prisme budgétaire et produit des indicateurs consolidés afin de pouvoir effectuer un </a:t>
            </a:r>
            <a:r>
              <a:rPr lang="fr-FR" sz="1000" kern="0" err="1">
                <a:solidFill>
                  <a:srgbClr val="3C3C3C"/>
                </a:solidFill>
                <a:latin typeface="Arial" panose="020B0604020202020204"/>
                <a:cs typeface="Calibri"/>
              </a:rPr>
              <a:t>reporting</a:t>
            </a:r>
            <a:r>
              <a:rPr lang="fr-FR" sz="1000" kern="0">
                <a:solidFill>
                  <a:srgbClr val="3C3C3C"/>
                </a:solidFill>
                <a:latin typeface="Arial" panose="020B0604020202020204"/>
                <a:cs typeface="Calibri"/>
              </a:rPr>
              <a:t> au niveau DSI. Il dispose d’une vision transverse qui peut être trans-palier et contribue à la préparation des instances de direction.</a:t>
            </a:r>
          </a:p>
        </p:txBody>
      </p:sp>
      <p:sp>
        <p:nvSpPr>
          <p:cNvPr id="38" name="TextBox 75">
            <a:extLst>
              <a:ext uri="{FF2B5EF4-FFF2-40B4-BE49-F238E27FC236}">
                <a16:creationId xmlns:a16="http://schemas.microsoft.com/office/drawing/2014/main" id="{708EE34E-EC7D-4578-9907-D77916CE853B}"/>
              </a:ext>
            </a:extLst>
          </p:cNvPr>
          <p:cNvSpPr txBox="1"/>
          <p:nvPr/>
        </p:nvSpPr>
        <p:spPr>
          <a:xfrm>
            <a:off x="842680" y="2323567"/>
            <a:ext cx="3024017" cy="319039"/>
          </a:xfrm>
          <a:prstGeom prst="rect">
            <a:avLst/>
          </a:prstGeom>
          <a:noFill/>
        </p:spPr>
        <p:txBody>
          <a:bodyPr wrap="square" lIns="75344" tIns="74157" rIns="75344" bIns="74157" rtlCol="0" anchor="t">
            <a:spAutoFit/>
          </a:bodyPr>
          <a:lstStyle/>
          <a:p>
            <a:pPr defTabSz="914377">
              <a:defRPr/>
            </a:pPr>
            <a:r>
              <a:rPr lang="fr-FR" sz="1100" b="1" i="1" kern="0">
                <a:solidFill>
                  <a:srgbClr val="3F3F3F"/>
                </a:solidFill>
                <a:latin typeface="Arial" panose="020B0604020202020204"/>
                <a:cs typeface="Arial" pitchFamily="34" charset="0"/>
                <a:sym typeface="Arial" panose="020B0604020202020204" pitchFamily="34" charset="0"/>
              </a:rPr>
              <a:t>Le PMO</a:t>
            </a:r>
          </a:p>
        </p:txBody>
      </p:sp>
      <p:pic>
        <p:nvPicPr>
          <p:cNvPr id="39" name="Picture 6" descr="avatar Icon 581469">
            <a:extLst>
              <a:ext uri="{FF2B5EF4-FFF2-40B4-BE49-F238E27FC236}">
                <a16:creationId xmlns:a16="http://schemas.microsoft.com/office/drawing/2014/main" id="{F386C1A6-6B83-4D4D-A25F-AF1FD6F4253B}"/>
              </a:ext>
            </a:extLst>
          </p:cNvPr>
          <p:cNvPicPr>
            <a:picLocks noChangeAspect="1" noChangeArrowheads="1"/>
          </p:cNvPicPr>
          <p:nvPr/>
        </p:nvPicPr>
        <p:blipFill>
          <a:blip r:embed="rId4">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31191" y="2789242"/>
            <a:ext cx="536077" cy="536077"/>
          </a:xfrm>
          <a:prstGeom prst="rect">
            <a:avLst/>
          </a:prstGeom>
          <a:noFill/>
          <a:extLst>
            <a:ext uri="{909E8E84-426E-40DD-AFC4-6F175D3DCCD1}">
              <a14:hiddenFill xmlns:a14="http://schemas.microsoft.com/office/drawing/2010/main">
                <a:solidFill>
                  <a:srgbClr val="FFFFFF"/>
                </a:solidFill>
              </a14:hiddenFill>
            </a:ext>
          </a:extLst>
        </p:spPr>
      </p:pic>
      <p:sp>
        <p:nvSpPr>
          <p:cNvPr id="40" name="Oval 6">
            <a:extLst>
              <a:ext uri="{FF2B5EF4-FFF2-40B4-BE49-F238E27FC236}">
                <a16:creationId xmlns:a16="http://schemas.microsoft.com/office/drawing/2014/main" id="{66E73127-EE73-42B0-9ADF-7D5F2964BFFE}"/>
              </a:ext>
            </a:extLst>
          </p:cNvPr>
          <p:cNvSpPr/>
          <p:nvPr/>
        </p:nvSpPr>
        <p:spPr>
          <a:xfrm>
            <a:off x="1111778" y="2683723"/>
            <a:ext cx="714592" cy="711465"/>
          </a:xfrm>
          <a:prstGeom prst="ellipse">
            <a:avLst/>
          </a:prstGeom>
          <a:grpFill/>
          <a:ln w="30480" cap="flat" cmpd="sng" algn="ctr">
            <a:solidFill>
              <a:schemeClr val="tx2"/>
            </a:solidFill>
            <a:prstDash val="solid"/>
            <a:miter lim="800000"/>
          </a:ln>
          <a:effectLst/>
        </p:spPr>
        <p:txBody>
          <a:bodyPr wrap="none" lIns="0" tIns="1024128" rIns="0" bIns="0" rtlCol="0" anchor="b"/>
          <a:lstStyle/>
          <a:p>
            <a:pPr algn="ctr">
              <a:lnSpc>
                <a:spcPct val="95000"/>
              </a:lnSpc>
              <a:defRPr/>
            </a:pPr>
            <a:endParaRPr lang="en-US" sz="1280" kern="0">
              <a:solidFill>
                <a:prstClr val="white">
                  <a:lumMod val="50000"/>
                </a:prstClr>
              </a:solidFill>
              <a:latin typeface="Arial"/>
              <a:cs typeface="Arial" panose="020B0604020202020204" pitchFamily="34" charset="0"/>
              <a:sym typeface="Arial" panose="020B0604020202020204" pitchFamily="34" charset="0"/>
            </a:endParaRPr>
          </a:p>
          <a:p>
            <a:pPr algn="ctr">
              <a:lnSpc>
                <a:spcPct val="95000"/>
              </a:lnSpc>
              <a:defRPr/>
            </a:pPr>
            <a:endParaRPr lang="en-US" sz="1280" kern="0">
              <a:solidFill>
                <a:prstClr val="white">
                  <a:lumMod val="50000"/>
                </a:prstClr>
              </a:solidFill>
              <a:latin typeface="Arial"/>
              <a:cs typeface="Arial" panose="020B0604020202020204" pitchFamily="34" charset="0"/>
              <a:sym typeface="Arial" panose="020B0604020202020204" pitchFamily="34" charset="0"/>
            </a:endParaRPr>
          </a:p>
          <a:p>
            <a:pPr algn="ctr">
              <a:lnSpc>
                <a:spcPct val="95000"/>
              </a:lnSpc>
              <a:defRPr/>
            </a:pPr>
            <a:endParaRPr lang="en-US" sz="1280" kern="0">
              <a:solidFill>
                <a:prstClr val="white">
                  <a:lumMod val="50000"/>
                </a:prstClr>
              </a:solidFill>
              <a:latin typeface="Arial"/>
              <a:cs typeface="Arial" panose="020B0604020202020204" pitchFamily="34" charset="0"/>
              <a:sym typeface="Arial" panose="020B0604020202020204" pitchFamily="34" charset="0"/>
            </a:endParaRPr>
          </a:p>
          <a:p>
            <a:pPr algn="ctr">
              <a:lnSpc>
                <a:spcPct val="95000"/>
              </a:lnSpc>
              <a:defRPr/>
            </a:pPr>
            <a:endParaRPr lang="en-US" sz="1280" kern="0">
              <a:solidFill>
                <a:prstClr val="white">
                  <a:lumMod val="50000"/>
                </a:prstClr>
              </a:solidFill>
              <a:latin typeface="Arial"/>
              <a:cs typeface="Arial" panose="020B0604020202020204" pitchFamily="34" charset="0"/>
              <a:sym typeface="Arial" panose="020B0604020202020204" pitchFamily="34" charset="0"/>
            </a:endParaRPr>
          </a:p>
          <a:p>
            <a:pPr algn="ctr">
              <a:lnSpc>
                <a:spcPct val="95000"/>
              </a:lnSpc>
              <a:defRPr/>
            </a:pPr>
            <a:endParaRPr lang="en-US" sz="1280" kern="0">
              <a:solidFill>
                <a:prstClr val="white">
                  <a:lumMod val="50000"/>
                </a:prstClr>
              </a:solidFill>
              <a:latin typeface="Arial"/>
              <a:cs typeface="Arial" panose="020B0604020202020204" pitchFamily="34" charset="0"/>
              <a:sym typeface="Arial" panose="020B0604020202020204" pitchFamily="34" charset="0"/>
            </a:endParaRPr>
          </a:p>
          <a:p>
            <a:pPr algn="ctr">
              <a:lnSpc>
                <a:spcPct val="95000"/>
              </a:lnSpc>
              <a:defRPr/>
            </a:pPr>
            <a:endParaRPr lang="en-US" sz="1280" kern="0">
              <a:solidFill>
                <a:prstClr val="white">
                  <a:lumMod val="50000"/>
                </a:prstClr>
              </a:solidFill>
              <a:latin typeface="Arial"/>
              <a:cs typeface="Arial" panose="020B0604020202020204" pitchFamily="34" charset="0"/>
              <a:sym typeface="Arial" panose="020B0604020202020204" pitchFamily="34" charset="0"/>
            </a:endParaRPr>
          </a:p>
        </p:txBody>
      </p:sp>
      <p:sp>
        <p:nvSpPr>
          <p:cNvPr id="41" name="Rectangle 40">
            <a:extLst>
              <a:ext uri="{FF2B5EF4-FFF2-40B4-BE49-F238E27FC236}">
                <a16:creationId xmlns:a16="http://schemas.microsoft.com/office/drawing/2014/main" id="{540DF6F8-0479-4058-BC06-3D722DF55DC2}"/>
              </a:ext>
            </a:extLst>
          </p:cNvPr>
          <p:cNvSpPr/>
          <p:nvPr/>
        </p:nvSpPr>
        <p:spPr>
          <a:xfrm>
            <a:off x="2197878" y="3877938"/>
            <a:ext cx="8434322" cy="400110"/>
          </a:xfrm>
          <a:prstGeom prst="rect">
            <a:avLst/>
          </a:prstGeom>
        </p:spPr>
        <p:txBody>
          <a:bodyPr wrap="square">
            <a:spAutoFit/>
          </a:bodyPr>
          <a:lstStyle/>
          <a:p>
            <a:pPr algn="just"/>
            <a:r>
              <a:rPr lang="fr-FR" sz="1000" b="1" kern="0">
                <a:latin typeface="Arial" panose="020B0604020202020204"/>
                <a:cs typeface="Calibri"/>
              </a:rPr>
              <a:t>L’assistant PO (ou Proxy PO) </a:t>
            </a:r>
            <a:r>
              <a:rPr lang="fr-FR" sz="1000" kern="0">
                <a:latin typeface="Arial" panose="020B0604020202020204"/>
                <a:cs typeface="Calibri"/>
              </a:rPr>
              <a:t>est un rôle optionnel. Il renforce la capacité à faire du PO en cas de besoin notamment dans l’écriture des </a:t>
            </a:r>
            <a:r>
              <a:rPr lang="fr-FR" sz="1000" kern="0" err="1">
                <a:latin typeface="Arial" panose="020B0604020202020204"/>
                <a:cs typeface="Calibri"/>
              </a:rPr>
              <a:t>users</a:t>
            </a:r>
            <a:r>
              <a:rPr lang="fr-FR" sz="1000" kern="0">
                <a:latin typeface="Arial" panose="020B0604020202020204"/>
                <a:cs typeface="Calibri"/>
              </a:rPr>
              <a:t> stories.</a:t>
            </a:r>
            <a:endParaRPr lang="fr-FR" sz="1000" kern="0">
              <a:solidFill>
                <a:srgbClr val="3C3C3C"/>
              </a:solidFill>
              <a:latin typeface="Arial" panose="020B0604020202020204"/>
              <a:cs typeface="Calibri"/>
            </a:endParaRPr>
          </a:p>
        </p:txBody>
      </p:sp>
      <p:sp>
        <p:nvSpPr>
          <p:cNvPr id="42" name="TextBox 75">
            <a:extLst>
              <a:ext uri="{FF2B5EF4-FFF2-40B4-BE49-F238E27FC236}">
                <a16:creationId xmlns:a16="http://schemas.microsoft.com/office/drawing/2014/main" id="{6D361B9A-9C6E-4BD9-8D53-10B4E5FF7EA5}"/>
              </a:ext>
            </a:extLst>
          </p:cNvPr>
          <p:cNvSpPr txBox="1"/>
          <p:nvPr/>
        </p:nvSpPr>
        <p:spPr>
          <a:xfrm>
            <a:off x="901781" y="3524915"/>
            <a:ext cx="2559353" cy="319039"/>
          </a:xfrm>
          <a:prstGeom prst="rect">
            <a:avLst/>
          </a:prstGeom>
          <a:noFill/>
        </p:spPr>
        <p:txBody>
          <a:bodyPr wrap="square" lIns="75344" tIns="74157" rIns="75344" bIns="74157" rtlCol="0" anchor="t">
            <a:spAutoFit/>
          </a:bodyPr>
          <a:lstStyle/>
          <a:p>
            <a:pPr defTabSz="914377">
              <a:defRPr/>
            </a:pPr>
            <a:r>
              <a:rPr lang="fr-FR" sz="1100" b="1" i="1" kern="0">
                <a:solidFill>
                  <a:srgbClr val="3F3F3F"/>
                </a:solidFill>
                <a:latin typeface="Arial" panose="020B0604020202020204"/>
                <a:cs typeface="Arial" pitchFamily="34" charset="0"/>
                <a:sym typeface="Arial" panose="020B0604020202020204" pitchFamily="34" charset="0"/>
              </a:rPr>
              <a:t>L’assistant PO ou Proxy PO</a:t>
            </a:r>
          </a:p>
        </p:txBody>
      </p:sp>
      <p:pic>
        <p:nvPicPr>
          <p:cNvPr id="43" name="Picture 6" descr="avatar Icon 581469">
            <a:extLst>
              <a:ext uri="{FF2B5EF4-FFF2-40B4-BE49-F238E27FC236}">
                <a16:creationId xmlns:a16="http://schemas.microsoft.com/office/drawing/2014/main" id="{B8A42F6B-4680-4998-BD3B-CA7E932F1BC9}"/>
              </a:ext>
            </a:extLst>
          </p:cNvPr>
          <p:cNvPicPr>
            <a:picLocks noChangeAspect="1" noChangeArrowheads="1"/>
          </p:cNvPicPr>
          <p:nvPr/>
        </p:nvPicPr>
        <p:blipFill>
          <a:blip r:embed="rId4">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90292" y="3990590"/>
            <a:ext cx="536077" cy="536077"/>
          </a:xfrm>
          <a:prstGeom prst="rect">
            <a:avLst/>
          </a:prstGeom>
          <a:noFill/>
          <a:extLst>
            <a:ext uri="{909E8E84-426E-40DD-AFC4-6F175D3DCCD1}">
              <a14:hiddenFill xmlns:a14="http://schemas.microsoft.com/office/drawing/2010/main">
                <a:solidFill>
                  <a:srgbClr val="FFFFFF"/>
                </a:solidFill>
              </a14:hiddenFill>
            </a:ext>
          </a:extLst>
        </p:spPr>
      </p:pic>
      <p:sp>
        <p:nvSpPr>
          <p:cNvPr id="44" name="Oval 6">
            <a:extLst>
              <a:ext uri="{FF2B5EF4-FFF2-40B4-BE49-F238E27FC236}">
                <a16:creationId xmlns:a16="http://schemas.microsoft.com/office/drawing/2014/main" id="{4C28CFB7-6106-4E4F-B729-E0EAA94E8311}"/>
              </a:ext>
            </a:extLst>
          </p:cNvPr>
          <p:cNvSpPr/>
          <p:nvPr/>
        </p:nvSpPr>
        <p:spPr>
          <a:xfrm>
            <a:off x="1170878" y="3885072"/>
            <a:ext cx="771323" cy="665678"/>
          </a:xfrm>
          <a:prstGeom prst="ellipse">
            <a:avLst/>
          </a:prstGeom>
          <a:grpFill/>
          <a:ln w="30480" cap="flat" cmpd="sng" algn="ctr">
            <a:solidFill>
              <a:schemeClr val="tx2"/>
            </a:solidFill>
            <a:prstDash val="solid"/>
            <a:miter lim="800000"/>
          </a:ln>
          <a:effectLst/>
        </p:spPr>
        <p:txBody>
          <a:bodyPr wrap="none" lIns="0" tIns="1024128" rIns="0" bIns="0" rtlCol="0" anchor="b"/>
          <a:lstStyle/>
          <a:p>
            <a:pPr algn="ctr">
              <a:lnSpc>
                <a:spcPct val="95000"/>
              </a:lnSpc>
              <a:defRPr/>
            </a:pPr>
            <a:endParaRPr lang="en-US" sz="1280" kern="0">
              <a:solidFill>
                <a:prstClr val="white">
                  <a:lumMod val="50000"/>
                </a:prstClr>
              </a:solidFill>
              <a:latin typeface="Arial"/>
              <a:cs typeface="Arial" panose="020B0604020202020204" pitchFamily="34" charset="0"/>
              <a:sym typeface="Arial" panose="020B0604020202020204" pitchFamily="34" charset="0"/>
            </a:endParaRPr>
          </a:p>
          <a:p>
            <a:pPr algn="ctr">
              <a:lnSpc>
                <a:spcPct val="95000"/>
              </a:lnSpc>
              <a:defRPr/>
            </a:pPr>
            <a:endParaRPr lang="en-US" sz="1280" kern="0">
              <a:solidFill>
                <a:prstClr val="white">
                  <a:lumMod val="50000"/>
                </a:prstClr>
              </a:solidFill>
              <a:latin typeface="Arial"/>
              <a:cs typeface="Arial" panose="020B0604020202020204" pitchFamily="34" charset="0"/>
              <a:sym typeface="Arial" panose="020B0604020202020204" pitchFamily="34" charset="0"/>
            </a:endParaRPr>
          </a:p>
          <a:p>
            <a:pPr algn="ctr">
              <a:lnSpc>
                <a:spcPct val="95000"/>
              </a:lnSpc>
              <a:defRPr/>
            </a:pPr>
            <a:endParaRPr lang="en-US" sz="1280" kern="0">
              <a:solidFill>
                <a:prstClr val="white">
                  <a:lumMod val="50000"/>
                </a:prstClr>
              </a:solidFill>
              <a:latin typeface="Arial"/>
              <a:cs typeface="Arial" panose="020B0604020202020204" pitchFamily="34" charset="0"/>
              <a:sym typeface="Arial" panose="020B0604020202020204" pitchFamily="34" charset="0"/>
            </a:endParaRPr>
          </a:p>
          <a:p>
            <a:pPr algn="ctr">
              <a:lnSpc>
                <a:spcPct val="95000"/>
              </a:lnSpc>
              <a:defRPr/>
            </a:pPr>
            <a:endParaRPr lang="en-US" sz="1280" kern="0">
              <a:solidFill>
                <a:prstClr val="white">
                  <a:lumMod val="50000"/>
                </a:prstClr>
              </a:solidFill>
              <a:latin typeface="Arial"/>
              <a:cs typeface="Arial" panose="020B0604020202020204" pitchFamily="34" charset="0"/>
              <a:sym typeface="Arial" panose="020B0604020202020204" pitchFamily="34" charset="0"/>
            </a:endParaRPr>
          </a:p>
          <a:p>
            <a:pPr algn="ctr">
              <a:lnSpc>
                <a:spcPct val="95000"/>
              </a:lnSpc>
              <a:defRPr/>
            </a:pPr>
            <a:endParaRPr lang="en-US" sz="1280" kern="0">
              <a:solidFill>
                <a:prstClr val="white">
                  <a:lumMod val="50000"/>
                </a:prstClr>
              </a:solidFill>
              <a:latin typeface="Arial"/>
              <a:cs typeface="Arial" panose="020B0604020202020204" pitchFamily="34" charset="0"/>
              <a:sym typeface="Arial" panose="020B0604020202020204" pitchFamily="34" charset="0"/>
            </a:endParaRPr>
          </a:p>
          <a:p>
            <a:pPr algn="ctr">
              <a:lnSpc>
                <a:spcPct val="95000"/>
              </a:lnSpc>
              <a:defRPr/>
            </a:pPr>
            <a:endParaRPr lang="en-US" sz="1280" kern="0">
              <a:solidFill>
                <a:prstClr val="white">
                  <a:lumMod val="50000"/>
                </a:prstClr>
              </a:solidFill>
              <a:latin typeface="Arial"/>
              <a:cs typeface="Arial" panose="020B0604020202020204" pitchFamily="34" charset="0"/>
              <a:sym typeface="Arial" panose="020B0604020202020204" pitchFamily="34" charset="0"/>
            </a:endParaRPr>
          </a:p>
        </p:txBody>
      </p:sp>
      <p:sp>
        <p:nvSpPr>
          <p:cNvPr id="45" name="Rectangle 44">
            <a:extLst>
              <a:ext uri="{FF2B5EF4-FFF2-40B4-BE49-F238E27FC236}">
                <a16:creationId xmlns:a16="http://schemas.microsoft.com/office/drawing/2014/main" id="{A470A60A-6726-4D6F-B337-ACA0A7943E69}"/>
              </a:ext>
            </a:extLst>
          </p:cNvPr>
          <p:cNvSpPr/>
          <p:nvPr/>
        </p:nvSpPr>
        <p:spPr>
          <a:xfrm>
            <a:off x="2092804" y="5147755"/>
            <a:ext cx="9293393" cy="415498"/>
          </a:xfrm>
          <a:prstGeom prst="rect">
            <a:avLst/>
          </a:prstGeom>
        </p:spPr>
        <p:txBody>
          <a:bodyPr wrap="square">
            <a:spAutoFit/>
          </a:bodyPr>
          <a:lstStyle/>
          <a:p>
            <a:pPr algn="just">
              <a:buClr>
                <a:srgbClr val="909090"/>
              </a:buClr>
              <a:buSzPts val="1800"/>
            </a:pPr>
            <a:r>
              <a:rPr lang="fr-FR" sz="1050" b="1" kern="0" dirty="0">
                <a:latin typeface="Arial" panose="020B0604020202020204"/>
                <a:cs typeface="Calibri"/>
                <a:sym typeface="Calibri"/>
              </a:rPr>
              <a:t>Le référent opération </a:t>
            </a:r>
            <a:r>
              <a:rPr lang="fr-FR" sz="1050" kern="0" dirty="0">
                <a:latin typeface="Arial" panose="020B0604020202020204"/>
                <a:cs typeface="Calibri"/>
                <a:sym typeface="Calibri"/>
              </a:rPr>
              <a:t>est le point d’accueil pour la Direction des Opérations et Ingénierie technique, en charge de déterminer les acteurs nécessaires : référent production, architecte technique</a:t>
            </a:r>
            <a:endParaRPr lang="fr-FR" sz="1000" kern="0" dirty="0">
              <a:latin typeface="Arial" panose="020B0604020202020204"/>
              <a:cs typeface="Calibri"/>
              <a:sym typeface="Arial"/>
            </a:endParaRPr>
          </a:p>
        </p:txBody>
      </p:sp>
      <p:sp>
        <p:nvSpPr>
          <p:cNvPr id="46" name="Oval 6">
            <a:extLst>
              <a:ext uri="{FF2B5EF4-FFF2-40B4-BE49-F238E27FC236}">
                <a16:creationId xmlns:a16="http://schemas.microsoft.com/office/drawing/2014/main" id="{4D1B3AF6-BFAA-4F0E-AA8C-9E577B1F0EBE}"/>
              </a:ext>
            </a:extLst>
          </p:cNvPr>
          <p:cNvSpPr/>
          <p:nvPr/>
        </p:nvSpPr>
        <p:spPr>
          <a:xfrm>
            <a:off x="1065804" y="5010972"/>
            <a:ext cx="833717" cy="671047"/>
          </a:xfrm>
          <a:prstGeom prst="ellipse">
            <a:avLst/>
          </a:prstGeom>
          <a:grpFill/>
          <a:ln w="30480" cap="flat" cmpd="sng" algn="ctr">
            <a:solidFill>
              <a:srgbClr val="3F3F3F"/>
            </a:solidFill>
            <a:prstDash val="solid"/>
            <a:miter lim="800000"/>
          </a:ln>
          <a:effectLst/>
        </p:spPr>
        <p:txBody>
          <a:bodyPr wrap="none" lIns="0" tIns="1024128" rIns="0" bIns="0" rtlCol="0" anchor="b"/>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p:txBody>
      </p:sp>
      <p:pic>
        <p:nvPicPr>
          <p:cNvPr id="47" name="Picture 4" descr="avatar Icon 542087">
            <a:extLst>
              <a:ext uri="{FF2B5EF4-FFF2-40B4-BE49-F238E27FC236}">
                <a16:creationId xmlns:a16="http://schemas.microsoft.com/office/drawing/2014/main" id="{FAD9F5DF-8893-4F7B-AA85-1B3ED3060905}"/>
              </a:ext>
            </a:extLst>
          </p:cNvPr>
          <p:cNvPicPr>
            <a:picLocks noChangeAspect="1" noChangeArrowheads="1"/>
          </p:cNvPicPr>
          <p:nvPr/>
        </p:nvPicPr>
        <p:blipFill>
          <a:blip r:embed="rId3">
            <a:duotone>
              <a:srgbClr val="707070">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191798" y="5131285"/>
            <a:ext cx="548017" cy="463810"/>
          </a:xfrm>
          <a:prstGeom prst="rect">
            <a:avLst/>
          </a:prstGeom>
          <a:noFill/>
          <a:extLst>
            <a:ext uri="{909E8E84-426E-40DD-AFC4-6F175D3DCCD1}">
              <a14:hiddenFill xmlns:a14="http://schemas.microsoft.com/office/drawing/2010/main">
                <a:solidFill>
                  <a:srgbClr val="FFFFFF"/>
                </a:solidFill>
              </a14:hiddenFill>
            </a:ext>
          </a:extLst>
        </p:spPr>
      </p:pic>
      <p:sp>
        <p:nvSpPr>
          <p:cNvPr id="48" name="TextBox 75">
            <a:extLst>
              <a:ext uri="{FF2B5EF4-FFF2-40B4-BE49-F238E27FC236}">
                <a16:creationId xmlns:a16="http://schemas.microsoft.com/office/drawing/2014/main" id="{7DA603C8-7DD0-4226-8532-BCA299E0EE65}"/>
              </a:ext>
            </a:extLst>
          </p:cNvPr>
          <p:cNvSpPr txBox="1"/>
          <p:nvPr/>
        </p:nvSpPr>
        <p:spPr>
          <a:xfrm>
            <a:off x="842680" y="4656394"/>
            <a:ext cx="2559353" cy="319039"/>
          </a:xfrm>
          <a:prstGeom prst="rect">
            <a:avLst/>
          </a:prstGeom>
          <a:noFill/>
        </p:spPr>
        <p:txBody>
          <a:bodyPr wrap="square" lIns="75344" tIns="74157" rIns="75344" bIns="74157" rtlCol="0" anchor="t">
            <a:spAutoFit/>
          </a:bodyPr>
          <a:lstStyle/>
          <a:p>
            <a:pPr defTabSz="914377">
              <a:defRPr/>
            </a:pPr>
            <a:r>
              <a:rPr lang="fr-FR" sz="1100" b="1" i="1" kern="0">
                <a:latin typeface="Arial" panose="020B0604020202020204"/>
                <a:cs typeface="Arial" pitchFamily="34" charset="0"/>
                <a:sym typeface="Arial" panose="020B0604020202020204" pitchFamily="34" charset="0"/>
              </a:rPr>
              <a:t>Le référent opération</a:t>
            </a:r>
          </a:p>
        </p:txBody>
      </p:sp>
      <p:sp>
        <p:nvSpPr>
          <p:cNvPr id="26" name="Oval 6">
            <a:extLst>
              <a:ext uri="{FF2B5EF4-FFF2-40B4-BE49-F238E27FC236}">
                <a16:creationId xmlns:a16="http://schemas.microsoft.com/office/drawing/2014/main" id="{BB7104F1-7EE6-487E-8ACD-023E62ADF22E}"/>
              </a:ext>
            </a:extLst>
          </p:cNvPr>
          <p:cNvSpPr/>
          <p:nvPr/>
        </p:nvSpPr>
        <p:spPr>
          <a:xfrm>
            <a:off x="1065804" y="6139258"/>
            <a:ext cx="833717" cy="595717"/>
          </a:xfrm>
          <a:prstGeom prst="ellipse">
            <a:avLst/>
          </a:prstGeom>
          <a:grpFill/>
          <a:ln w="30480" cap="flat" cmpd="sng" algn="ctr">
            <a:solidFill>
              <a:srgbClr val="3F3F3F"/>
            </a:solidFill>
            <a:prstDash val="solid"/>
            <a:miter lim="800000"/>
          </a:ln>
          <a:effectLst/>
        </p:spPr>
        <p:txBody>
          <a:bodyPr wrap="none" lIns="0" tIns="1024128" rIns="0" bIns="0" rtlCol="0" anchor="b"/>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p:txBody>
      </p:sp>
      <p:pic>
        <p:nvPicPr>
          <p:cNvPr id="29" name="Picture 4" descr="avatar Icon 542087">
            <a:extLst>
              <a:ext uri="{FF2B5EF4-FFF2-40B4-BE49-F238E27FC236}">
                <a16:creationId xmlns:a16="http://schemas.microsoft.com/office/drawing/2014/main" id="{797B3347-E9F7-4371-9174-9F5DC7409AC1}"/>
              </a:ext>
            </a:extLst>
          </p:cNvPr>
          <p:cNvPicPr>
            <a:picLocks noChangeAspect="1" noChangeArrowheads="1"/>
          </p:cNvPicPr>
          <p:nvPr/>
        </p:nvPicPr>
        <p:blipFill>
          <a:blip r:embed="rId3">
            <a:duotone>
              <a:srgbClr val="707070">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208653" y="6229334"/>
            <a:ext cx="548017" cy="463810"/>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75">
            <a:extLst>
              <a:ext uri="{FF2B5EF4-FFF2-40B4-BE49-F238E27FC236}">
                <a16:creationId xmlns:a16="http://schemas.microsoft.com/office/drawing/2014/main" id="{D81E0F51-E7E3-492E-80D5-763A67920ED1}"/>
              </a:ext>
            </a:extLst>
          </p:cNvPr>
          <p:cNvSpPr txBox="1"/>
          <p:nvPr/>
        </p:nvSpPr>
        <p:spPr>
          <a:xfrm>
            <a:off x="783579" y="5737244"/>
            <a:ext cx="2559353" cy="319039"/>
          </a:xfrm>
          <a:prstGeom prst="rect">
            <a:avLst/>
          </a:prstGeom>
          <a:noFill/>
        </p:spPr>
        <p:txBody>
          <a:bodyPr wrap="square" lIns="75344" tIns="74157" rIns="75344" bIns="74157" rtlCol="0" anchor="t">
            <a:spAutoFit/>
          </a:bodyPr>
          <a:lstStyle/>
          <a:p>
            <a:pPr defTabSz="914377">
              <a:defRPr/>
            </a:pPr>
            <a:r>
              <a:rPr lang="fr-FR" sz="1100" b="1" i="1" kern="0">
                <a:latin typeface="Arial" panose="020B0604020202020204"/>
                <a:cs typeface="Arial" pitchFamily="34" charset="0"/>
                <a:sym typeface="Arial" panose="020B0604020202020204" pitchFamily="34" charset="0"/>
              </a:rPr>
              <a:t>L’intégrateur système</a:t>
            </a:r>
          </a:p>
        </p:txBody>
      </p:sp>
      <p:sp>
        <p:nvSpPr>
          <p:cNvPr id="32" name="Rectangle 31">
            <a:extLst>
              <a:ext uri="{FF2B5EF4-FFF2-40B4-BE49-F238E27FC236}">
                <a16:creationId xmlns:a16="http://schemas.microsoft.com/office/drawing/2014/main" id="{1C7633DA-4056-4E0D-A817-D2DC2751D073}"/>
              </a:ext>
            </a:extLst>
          </p:cNvPr>
          <p:cNvSpPr/>
          <p:nvPr/>
        </p:nvSpPr>
        <p:spPr>
          <a:xfrm>
            <a:off x="2138777" y="6229334"/>
            <a:ext cx="9293393" cy="415498"/>
          </a:xfrm>
          <a:prstGeom prst="rect">
            <a:avLst/>
          </a:prstGeom>
        </p:spPr>
        <p:txBody>
          <a:bodyPr wrap="square">
            <a:spAutoFit/>
          </a:bodyPr>
          <a:lstStyle/>
          <a:p>
            <a:pPr lvl="0">
              <a:buClr>
                <a:srgbClr val="909090"/>
              </a:buClr>
              <a:buSzPts val="1800"/>
            </a:pPr>
            <a:r>
              <a:rPr lang="fr-FR" sz="1050" b="1" kern="0">
                <a:latin typeface="Arial" panose="020B0604020202020204"/>
                <a:ea typeface="Calibri"/>
                <a:cs typeface="Calibri"/>
                <a:sym typeface="Calibri"/>
              </a:rPr>
              <a:t>L’intégrateur système </a:t>
            </a:r>
            <a:r>
              <a:rPr lang="fr-FR" sz="1050" kern="0">
                <a:latin typeface="Arial" panose="020B0604020202020204"/>
                <a:ea typeface="Calibri"/>
                <a:cs typeface="Calibri"/>
                <a:sym typeface="Calibri"/>
              </a:rPr>
              <a:t>est chargé de la bonne intégration des composants développés dans les environnements de qualification et de production (également nommé référent production), de la mise en place des interfaces avec l’éco système pour rendre opérationnelles les fonctionnalités livrées.</a:t>
            </a:r>
            <a:endParaRPr lang="fr-FR" sz="1050" kern="0">
              <a:solidFill>
                <a:srgbClr val="3F3F3F"/>
              </a:solidFill>
              <a:latin typeface="Arial" panose="020B0604020202020204"/>
              <a:ea typeface="Calibri"/>
              <a:cs typeface="Calibri"/>
              <a:sym typeface="Calibri"/>
            </a:endParaRPr>
          </a:p>
        </p:txBody>
      </p:sp>
      <p:sp>
        <p:nvSpPr>
          <p:cNvPr id="27" name="Espace réservé du numéro de diapositive 2">
            <a:extLst>
              <a:ext uri="{FF2B5EF4-FFF2-40B4-BE49-F238E27FC236}">
                <a16:creationId xmlns:a16="http://schemas.microsoft.com/office/drawing/2014/main" id="{DD7FC467-CFD5-4BB6-8311-AB10B5643BF3}"/>
              </a:ext>
            </a:extLst>
          </p:cNvPr>
          <p:cNvSpPr>
            <a:spLocks noGrp="1"/>
          </p:cNvSpPr>
          <p:nvPr>
            <p:ph type="sldNum" sz="quarter" idx="12"/>
          </p:nvPr>
        </p:nvSpPr>
        <p:spPr>
          <a:xfrm>
            <a:off x="11639550" y="6351950"/>
            <a:ext cx="422208" cy="365125"/>
          </a:xfrm>
        </p:spPr>
        <p:txBody>
          <a:bodyPr/>
          <a:lstStyle/>
          <a:p>
            <a:fld id="{33D6E5A2-EC83-451F-A719-9AC1370DD5CF}" type="slidenum">
              <a:rPr lang="fr-FR" smtClean="0"/>
              <a:pPr/>
              <a:t>41</a:t>
            </a:fld>
            <a:endParaRPr kumimoji="0" lang="fr-FR"/>
          </a:p>
        </p:txBody>
      </p:sp>
    </p:spTree>
    <p:extLst>
      <p:ext uri="{BB962C8B-B14F-4D97-AF65-F5344CB8AC3E}">
        <p14:creationId xmlns:p14="http://schemas.microsoft.com/office/powerpoint/2010/main" val="12364813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8259DB5F-8BA3-4398-BFB8-CE8F1162F391}"/>
              </a:ext>
            </a:extLst>
          </p:cNvPr>
          <p:cNvSpPr>
            <a:spLocks noGrp="1"/>
          </p:cNvSpPr>
          <p:nvPr>
            <p:ph type="sldNum" sz="quarter" idx="12"/>
          </p:nvPr>
        </p:nvSpPr>
        <p:spPr>
          <a:xfrm>
            <a:off x="11489166" y="6393988"/>
            <a:ext cx="422208" cy="365125"/>
          </a:xfrm>
        </p:spPr>
        <p:txBody>
          <a:bodyPr/>
          <a:lstStyle/>
          <a:p>
            <a:fld id="{33D6E5A2-EC83-451F-A719-9AC1370DD5CF}" type="slidenum">
              <a:rPr lang="fr-FR" smtClean="0"/>
              <a:pPr/>
              <a:t>42</a:t>
            </a:fld>
            <a:endParaRPr kumimoji="0" lang="fr-FR"/>
          </a:p>
        </p:txBody>
      </p:sp>
      <p:sp>
        <p:nvSpPr>
          <p:cNvPr id="4" name="Espace réservé du texte 1">
            <a:extLst>
              <a:ext uri="{FF2B5EF4-FFF2-40B4-BE49-F238E27FC236}">
                <a16:creationId xmlns:a16="http://schemas.microsoft.com/office/drawing/2014/main" id="{158D93FF-DD8B-4934-86FA-3C7F79A36D2E}"/>
              </a:ext>
            </a:extLst>
          </p:cNvPr>
          <p:cNvSpPr txBox="1">
            <a:spLocks/>
          </p:cNvSpPr>
          <p:nvPr/>
        </p:nvSpPr>
        <p:spPr>
          <a:xfrm>
            <a:off x="628063" y="263917"/>
            <a:ext cx="8231587" cy="485775"/>
          </a:xfrm>
          <a:prstGeom prst="rect">
            <a:avLst/>
          </a:prstGeom>
        </p:spPr>
        <p:txBody>
          <a:bodyPr vert="horz" lIns="91440" tIns="45720" rIns="91440" bIns="45720" rtlCol="0"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lang="fr-FR" sz="2215" b="0" kern="1200">
                <a:solidFill>
                  <a:schemeClr val="tx2"/>
                </a:solidFill>
                <a:latin typeface="+mn-lt"/>
                <a:ea typeface="+mn-ea"/>
                <a:cs typeface="+mn-cs"/>
              </a:defRPr>
            </a:lvl1pPr>
            <a:lvl2pPr marL="269095"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20"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27"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34"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6045"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962"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878"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796"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defTabSz="914400">
              <a:spcBef>
                <a:spcPct val="0"/>
              </a:spcBef>
              <a:defRPr/>
            </a:pPr>
            <a:r>
              <a:rPr lang="fr-FR" sz="2000" cap="all">
                <a:latin typeface="+mj-lt"/>
                <a:ea typeface="+mj-ea"/>
                <a:cs typeface="+mj-cs"/>
              </a:rPr>
              <a:t>Description des rôles | Description des rôles additionnels</a:t>
            </a:r>
          </a:p>
        </p:txBody>
      </p:sp>
      <p:sp>
        <p:nvSpPr>
          <p:cNvPr id="6" name="Rectangle : coins arrondis 5">
            <a:extLst>
              <a:ext uri="{FF2B5EF4-FFF2-40B4-BE49-F238E27FC236}">
                <a16:creationId xmlns:a16="http://schemas.microsoft.com/office/drawing/2014/main" id="{12582F1D-4D79-4C3A-9002-B7466D4BCEC5}"/>
              </a:ext>
            </a:extLst>
          </p:cNvPr>
          <p:cNvSpPr/>
          <p:nvPr/>
        </p:nvSpPr>
        <p:spPr>
          <a:xfrm>
            <a:off x="702834" y="911924"/>
            <a:ext cx="2931653" cy="259080"/>
          </a:xfrm>
          <a:prstGeom prst="roundRect">
            <a:avLst>
              <a:gd name="adj" fmla="val 50000"/>
            </a:avLst>
          </a:prstGeom>
          <a:solidFill>
            <a:srgbClr val="1CD19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FFFFFF"/>
                </a:solidFill>
                <a:effectLst/>
                <a:uLnTx/>
                <a:uFillTx/>
                <a:latin typeface="Arial" panose="020B0604020202020204"/>
                <a:ea typeface="+mn-ea"/>
                <a:cs typeface="+mn-cs"/>
              </a:rPr>
              <a:t>Niveaux Equipe</a:t>
            </a:r>
          </a:p>
        </p:txBody>
      </p:sp>
      <p:pic>
        <p:nvPicPr>
          <p:cNvPr id="7" name="Picture 2" descr="team Icon 793109">
            <a:extLst>
              <a:ext uri="{FF2B5EF4-FFF2-40B4-BE49-F238E27FC236}">
                <a16:creationId xmlns:a16="http://schemas.microsoft.com/office/drawing/2014/main" id="{80706B87-6DBA-436F-88EA-BDC877A019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047" y="946753"/>
            <a:ext cx="164023" cy="16402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5">
            <a:extLst>
              <a:ext uri="{FF2B5EF4-FFF2-40B4-BE49-F238E27FC236}">
                <a16:creationId xmlns:a16="http://schemas.microsoft.com/office/drawing/2014/main" id="{62CE29FB-12A2-48BD-91EE-762FBE71C4CE}"/>
              </a:ext>
            </a:extLst>
          </p:cNvPr>
          <p:cNvSpPr txBox="1"/>
          <p:nvPr/>
        </p:nvSpPr>
        <p:spPr>
          <a:xfrm>
            <a:off x="4645653" y="887264"/>
            <a:ext cx="2062792" cy="334428"/>
          </a:xfrm>
          <a:prstGeom prst="rect">
            <a:avLst/>
          </a:prstGeom>
          <a:noFill/>
        </p:spPr>
        <p:txBody>
          <a:bodyPr wrap="square" lIns="75344" tIns="74157" rIns="75344" bIns="74157" rtlCol="0" anchor="t">
            <a:spAutoFit/>
          </a:bodyPr>
          <a:lstStyle/>
          <a:p>
            <a:pPr algn="ctr" defTabSz="914377">
              <a:defRPr/>
            </a:pPr>
            <a:r>
              <a:rPr lang="fr-FR" sz="1200" b="1" i="1" kern="0">
                <a:solidFill>
                  <a:srgbClr val="3F3F3F">
                    <a:lumMod val="50000"/>
                  </a:srgbClr>
                </a:solidFill>
                <a:latin typeface="Arial" panose="020B0604020202020204"/>
                <a:cs typeface="Arial" pitchFamily="34" charset="0"/>
                <a:sym typeface="Arial" panose="020B0604020202020204" pitchFamily="34" charset="0"/>
              </a:rPr>
              <a:t>Rôles additionnels</a:t>
            </a:r>
          </a:p>
        </p:txBody>
      </p:sp>
      <p:sp>
        <p:nvSpPr>
          <p:cNvPr id="36" name="Rectangle : coins arrondis 35">
            <a:extLst>
              <a:ext uri="{FF2B5EF4-FFF2-40B4-BE49-F238E27FC236}">
                <a16:creationId xmlns:a16="http://schemas.microsoft.com/office/drawing/2014/main" id="{FE097F1B-966A-48FD-8E4C-8FB28CA36B76}"/>
              </a:ext>
            </a:extLst>
          </p:cNvPr>
          <p:cNvSpPr/>
          <p:nvPr/>
        </p:nvSpPr>
        <p:spPr>
          <a:xfrm>
            <a:off x="2753790" y="911924"/>
            <a:ext cx="1805723" cy="259080"/>
          </a:xfrm>
          <a:prstGeom prst="roundRect">
            <a:avLst>
              <a:gd name="adj" fmla="val 50000"/>
            </a:avLst>
          </a:prstGeom>
          <a:solidFill>
            <a:srgbClr val="C1175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FFFFFF"/>
                </a:solidFill>
                <a:effectLst/>
                <a:uLnTx/>
                <a:uFillTx/>
                <a:latin typeface="Arial" panose="020B0604020202020204"/>
                <a:ea typeface="+mn-ea"/>
                <a:cs typeface="+mn-cs"/>
              </a:rPr>
              <a:t>et ou Palier</a:t>
            </a:r>
          </a:p>
        </p:txBody>
      </p:sp>
      <p:sp>
        <p:nvSpPr>
          <p:cNvPr id="46" name="Rectangle 45">
            <a:extLst>
              <a:ext uri="{FF2B5EF4-FFF2-40B4-BE49-F238E27FC236}">
                <a16:creationId xmlns:a16="http://schemas.microsoft.com/office/drawing/2014/main" id="{B05F95A5-3965-4F2B-B311-34D1B8E1B053}"/>
              </a:ext>
            </a:extLst>
          </p:cNvPr>
          <p:cNvSpPr/>
          <p:nvPr/>
        </p:nvSpPr>
        <p:spPr>
          <a:xfrm>
            <a:off x="2211996" y="2133002"/>
            <a:ext cx="9062535" cy="561692"/>
          </a:xfrm>
          <a:prstGeom prst="rect">
            <a:avLst/>
          </a:prstGeom>
        </p:spPr>
        <p:txBody>
          <a:bodyPr wrap="square">
            <a:spAutoFit/>
          </a:bodyPr>
          <a:lstStyle/>
          <a:p>
            <a:pPr>
              <a:buClr>
                <a:srgbClr val="909090"/>
              </a:buClr>
              <a:buSzPts val="1800"/>
            </a:pPr>
            <a:r>
              <a:rPr lang="fr-FR" sz="1000" b="1" kern="0">
                <a:latin typeface="Arial" panose="020B0604020202020204" pitchFamily="34" charset="0"/>
                <a:ea typeface="Calibri"/>
                <a:cs typeface="Arial" panose="020B0604020202020204" pitchFamily="34" charset="0"/>
                <a:sym typeface="Calibri"/>
              </a:rPr>
              <a:t>Le Testeur spécialisé </a:t>
            </a:r>
            <a:r>
              <a:rPr lang="fr-FR" sz="1000" spc="-13">
                <a:solidFill>
                  <a:prstClr val="black"/>
                </a:solidFill>
                <a:latin typeface="Arial" panose="020B0604020202020204" pitchFamily="34" charset="0"/>
                <a:cs typeface="Arial" panose="020B0604020202020204" pitchFamily="34" charset="0"/>
              </a:rPr>
              <a:t>(performance, sécurité, mobile…) réalise les tests des exigences non fonctionnelles (Q4) selon l’analyse de risques du produit et les exigences non fonctionnelles exprimées par le métier et l’IT</a:t>
            </a:r>
          </a:p>
          <a:p>
            <a:pPr>
              <a:buClr>
                <a:srgbClr val="909090"/>
              </a:buClr>
              <a:buSzPts val="1800"/>
            </a:pPr>
            <a:endParaRPr lang="fr-FR" sz="1050" kern="0">
              <a:solidFill>
                <a:srgbClr val="3C3C3C"/>
              </a:solidFill>
              <a:latin typeface="Arial" panose="020B0604020202020204"/>
              <a:cs typeface="Calibri"/>
              <a:sym typeface="Arial"/>
            </a:endParaRPr>
          </a:p>
        </p:txBody>
      </p:sp>
      <p:sp>
        <p:nvSpPr>
          <p:cNvPr id="47" name="TextBox 75">
            <a:extLst>
              <a:ext uri="{FF2B5EF4-FFF2-40B4-BE49-F238E27FC236}">
                <a16:creationId xmlns:a16="http://schemas.microsoft.com/office/drawing/2014/main" id="{74E00FE4-E48B-4F2B-B330-C12222E5B039}"/>
              </a:ext>
            </a:extLst>
          </p:cNvPr>
          <p:cNvSpPr txBox="1"/>
          <p:nvPr/>
        </p:nvSpPr>
        <p:spPr>
          <a:xfrm>
            <a:off x="628063" y="1685037"/>
            <a:ext cx="2847190" cy="319039"/>
          </a:xfrm>
          <a:prstGeom prst="rect">
            <a:avLst/>
          </a:prstGeom>
          <a:noFill/>
        </p:spPr>
        <p:txBody>
          <a:bodyPr wrap="square" lIns="75344" tIns="74157" rIns="75344" bIns="74157" rtlCol="0" anchor="t">
            <a:spAutoFit/>
          </a:bodyPr>
          <a:lstStyle/>
          <a:p>
            <a:pPr defTabSz="914377">
              <a:defRPr/>
            </a:pPr>
            <a:r>
              <a:rPr lang="fr-FR" sz="1100" b="1" i="1" kern="0">
                <a:solidFill>
                  <a:srgbClr val="3F3F3F"/>
                </a:solidFill>
                <a:latin typeface="Arial" panose="020B0604020202020204"/>
                <a:cs typeface="Arial" pitchFamily="34" charset="0"/>
                <a:sym typeface="Arial" panose="020B0604020202020204" pitchFamily="34" charset="0"/>
              </a:rPr>
              <a:t>Le Testeur spécialisé</a:t>
            </a:r>
            <a:endParaRPr lang="fr-FR" sz="1100" b="1" i="1" kern="0">
              <a:solidFill>
                <a:srgbClr val="C1175C"/>
              </a:solidFill>
              <a:latin typeface="Arial" panose="020B0604020202020204"/>
              <a:cs typeface="Arial" pitchFamily="34" charset="0"/>
              <a:sym typeface="Arial" panose="020B0604020202020204" pitchFamily="34" charset="0"/>
            </a:endParaRPr>
          </a:p>
        </p:txBody>
      </p:sp>
      <p:sp>
        <p:nvSpPr>
          <p:cNvPr id="48" name="Oval 6">
            <a:extLst>
              <a:ext uri="{FF2B5EF4-FFF2-40B4-BE49-F238E27FC236}">
                <a16:creationId xmlns:a16="http://schemas.microsoft.com/office/drawing/2014/main" id="{E79607FC-A097-4594-A7E6-643F4241BABB}"/>
              </a:ext>
            </a:extLst>
          </p:cNvPr>
          <p:cNvSpPr/>
          <p:nvPr/>
        </p:nvSpPr>
        <p:spPr>
          <a:xfrm>
            <a:off x="1140175" y="2006123"/>
            <a:ext cx="786351" cy="786351"/>
          </a:xfrm>
          <a:prstGeom prst="ellipse">
            <a:avLst/>
          </a:prstGeom>
          <a:grpFill/>
          <a:ln w="30480" cap="flat" cmpd="sng" algn="ctr">
            <a:solidFill>
              <a:srgbClr val="3F3F3F"/>
            </a:solidFill>
            <a:prstDash val="solid"/>
            <a:miter lim="800000"/>
          </a:ln>
          <a:effectLst/>
        </p:spPr>
        <p:txBody>
          <a:bodyPr wrap="none" lIns="0" tIns="1024128" rIns="0" bIns="0" rtlCol="0" anchor="b"/>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p:txBody>
      </p:sp>
      <p:sp>
        <p:nvSpPr>
          <p:cNvPr id="51" name="Rectangle 50">
            <a:extLst>
              <a:ext uri="{FF2B5EF4-FFF2-40B4-BE49-F238E27FC236}">
                <a16:creationId xmlns:a16="http://schemas.microsoft.com/office/drawing/2014/main" id="{FE33F0AE-6614-42BB-8B78-947CC7EAF843}"/>
              </a:ext>
            </a:extLst>
          </p:cNvPr>
          <p:cNvSpPr/>
          <p:nvPr/>
        </p:nvSpPr>
        <p:spPr>
          <a:xfrm>
            <a:off x="2211997" y="3416030"/>
            <a:ext cx="8900610" cy="561692"/>
          </a:xfrm>
          <a:prstGeom prst="rect">
            <a:avLst/>
          </a:prstGeom>
        </p:spPr>
        <p:txBody>
          <a:bodyPr wrap="square">
            <a:spAutoFit/>
          </a:bodyPr>
          <a:lstStyle/>
          <a:p>
            <a:pPr>
              <a:buClr>
                <a:srgbClr val="909090"/>
              </a:buClr>
              <a:buSzPts val="1800"/>
            </a:pPr>
            <a:r>
              <a:rPr lang="fr-FR" sz="1000" b="1" kern="0">
                <a:latin typeface="Arial" panose="020B0604020202020204" pitchFamily="34" charset="0"/>
                <a:ea typeface="Calibri"/>
                <a:cs typeface="Arial" panose="020B0604020202020204" pitchFamily="34" charset="0"/>
                <a:sym typeface="Calibri"/>
              </a:rPr>
              <a:t>L’automaticien</a:t>
            </a:r>
            <a:r>
              <a:rPr lang="fr-FR" sz="1000" b="1" kern="0">
                <a:solidFill>
                  <a:srgbClr val="1CD19D"/>
                </a:solidFill>
                <a:latin typeface="Arial" panose="020B0604020202020204" pitchFamily="34" charset="0"/>
                <a:ea typeface="Calibri"/>
                <a:cs typeface="Arial" panose="020B0604020202020204" pitchFamily="34" charset="0"/>
                <a:sym typeface="Calibri"/>
              </a:rPr>
              <a:t> </a:t>
            </a:r>
            <a:r>
              <a:rPr lang="fr-FR" sz="1000" spc="-13">
                <a:solidFill>
                  <a:prstClr val="black"/>
                </a:solidFill>
                <a:latin typeface="Arial" panose="020B0604020202020204" pitchFamily="34" charset="0"/>
                <a:cs typeface="Arial" panose="020B0604020202020204" pitchFamily="34" charset="0"/>
              </a:rPr>
              <a:t>est en charge de produire les scripts d’automatisation des tests axés sur le fonctionnel et les usages métiers (Q2 et Q3) avec le support du PO et du Testeur</a:t>
            </a:r>
          </a:p>
          <a:p>
            <a:pPr>
              <a:buClr>
                <a:srgbClr val="909090"/>
              </a:buClr>
              <a:buSzPts val="1800"/>
            </a:pPr>
            <a:endParaRPr lang="fr-FR" sz="1050" kern="0">
              <a:solidFill>
                <a:srgbClr val="3C3C3C"/>
              </a:solidFill>
              <a:latin typeface="Arial" panose="020B0604020202020204"/>
              <a:cs typeface="Calibri"/>
              <a:sym typeface="Arial"/>
            </a:endParaRPr>
          </a:p>
        </p:txBody>
      </p:sp>
      <p:sp>
        <p:nvSpPr>
          <p:cNvPr id="52" name="TextBox 75">
            <a:extLst>
              <a:ext uri="{FF2B5EF4-FFF2-40B4-BE49-F238E27FC236}">
                <a16:creationId xmlns:a16="http://schemas.microsoft.com/office/drawing/2014/main" id="{F0C0689D-7D52-4BD9-B944-BCF0F003CFF7}"/>
              </a:ext>
            </a:extLst>
          </p:cNvPr>
          <p:cNvSpPr txBox="1"/>
          <p:nvPr/>
        </p:nvSpPr>
        <p:spPr>
          <a:xfrm>
            <a:off x="680716" y="2966381"/>
            <a:ext cx="2847190" cy="319039"/>
          </a:xfrm>
          <a:prstGeom prst="rect">
            <a:avLst/>
          </a:prstGeom>
          <a:noFill/>
        </p:spPr>
        <p:txBody>
          <a:bodyPr wrap="square" lIns="75344" tIns="74157" rIns="75344" bIns="74157" rtlCol="0" anchor="t">
            <a:spAutoFit/>
          </a:bodyPr>
          <a:lstStyle/>
          <a:p>
            <a:pPr defTabSz="914377">
              <a:defRPr/>
            </a:pPr>
            <a:r>
              <a:rPr lang="fr-FR" sz="1100" b="1" i="1" kern="0">
                <a:solidFill>
                  <a:srgbClr val="3F3F3F"/>
                </a:solidFill>
                <a:latin typeface="Arial" panose="020B0604020202020204"/>
                <a:cs typeface="Arial" pitchFamily="34" charset="0"/>
                <a:sym typeface="Arial" panose="020B0604020202020204" pitchFamily="34" charset="0"/>
              </a:rPr>
              <a:t>L’automaticien</a:t>
            </a:r>
            <a:endParaRPr lang="fr-FR" sz="1100" b="1" i="1" kern="0">
              <a:solidFill>
                <a:srgbClr val="C1175C"/>
              </a:solidFill>
              <a:latin typeface="Arial" panose="020B0604020202020204"/>
              <a:cs typeface="Arial" pitchFamily="34" charset="0"/>
              <a:sym typeface="Arial" panose="020B0604020202020204" pitchFamily="34" charset="0"/>
            </a:endParaRPr>
          </a:p>
        </p:txBody>
      </p:sp>
      <p:sp>
        <p:nvSpPr>
          <p:cNvPr id="53" name="Oval 6">
            <a:extLst>
              <a:ext uri="{FF2B5EF4-FFF2-40B4-BE49-F238E27FC236}">
                <a16:creationId xmlns:a16="http://schemas.microsoft.com/office/drawing/2014/main" id="{072B9BD6-C4AF-4550-A438-DE983032E86C}"/>
              </a:ext>
            </a:extLst>
          </p:cNvPr>
          <p:cNvSpPr/>
          <p:nvPr/>
        </p:nvSpPr>
        <p:spPr>
          <a:xfrm>
            <a:off x="1140175" y="3289151"/>
            <a:ext cx="786351" cy="786351"/>
          </a:xfrm>
          <a:prstGeom prst="ellipse">
            <a:avLst/>
          </a:prstGeom>
          <a:grpFill/>
          <a:ln w="30480" cap="flat" cmpd="sng" algn="ctr">
            <a:solidFill>
              <a:srgbClr val="3F3F3F"/>
            </a:solidFill>
            <a:prstDash val="solid"/>
            <a:miter lim="800000"/>
          </a:ln>
          <a:effectLst/>
        </p:spPr>
        <p:txBody>
          <a:bodyPr wrap="none" lIns="0" tIns="1024128" rIns="0" bIns="0" rtlCol="0" anchor="b"/>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1280" b="0" i="0" u="none" strike="noStrike" kern="0" cap="none" spc="0" normalizeH="0" baseline="0" noProof="0">
              <a:ln>
                <a:noFill/>
              </a:ln>
              <a:solidFill>
                <a:prstClr val="white">
                  <a:lumMod val="50000"/>
                </a:prstClr>
              </a:solidFill>
              <a:effectLst/>
              <a:uLnTx/>
              <a:uFillTx/>
              <a:latin typeface="Arial"/>
              <a:cs typeface="Arial" panose="020B0604020202020204" pitchFamily="34" charset="0"/>
              <a:sym typeface="Arial" panose="020B0604020202020204" pitchFamily="34" charset="0"/>
            </a:endParaRPr>
          </a:p>
        </p:txBody>
      </p:sp>
      <p:pic>
        <p:nvPicPr>
          <p:cNvPr id="56" name="Picture 6" descr="avatar Icon 581469">
            <a:extLst>
              <a:ext uri="{FF2B5EF4-FFF2-40B4-BE49-F238E27FC236}">
                <a16:creationId xmlns:a16="http://schemas.microsoft.com/office/drawing/2014/main" id="{6D7629F2-C212-44A7-8401-369C3D30B7E3}"/>
              </a:ext>
            </a:extLst>
          </p:cNvPr>
          <p:cNvPicPr>
            <a:picLocks noChangeAspect="1" noChangeArrowheads="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65311" y="2160400"/>
            <a:ext cx="536077" cy="536077"/>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4" descr="avatar Icon 542087">
            <a:extLst>
              <a:ext uri="{FF2B5EF4-FFF2-40B4-BE49-F238E27FC236}">
                <a16:creationId xmlns:a16="http://schemas.microsoft.com/office/drawing/2014/main" id="{50C6EE49-0430-4104-AD73-FF650DB07B47}"/>
              </a:ext>
            </a:extLst>
          </p:cNvPr>
          <p:cNvPicPr>
            <a:picLocks noChangeAspect="1" noChangeArrowheads="1"/>
          </p:cNvPicPr>
          <p:nvPr/>
        </p:nvPicPr>
        <p:blipFill>
          <a:blip r:embed="rId4">
            <a:duotone>
              <a:srgbClr val="707070">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1299319" y="3450421"/>
            <a:ext cx="463810" cy="4638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55191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C19D8F-D0E8-4B4D-805F-E95AEA3D04C2}"/>
              </a:ext>
            </a:extLst>
          </p:cNvPr>
          <p:cNvSpPr>
            <a:spLocks noGrp="1"/>
          </p:cNvSpPr>
          <p:nvPr>
            <p:ph type="title"/>
          </p:nvPr>
        </p:nvSpPr>
        <p:spPr/>
        <p:txBody>
          <a:bodyPr/>
          <a:lstStyle/>
          <a:p>
            <a:pPr lvl="0" defTabSz="685835">
              <a:lnSpc>
                <a:spcPct val="90000"/>
              </a:lnSpc>
              <a:spcBef>
                <a:spcPts val="0"/>
              </a:spcBef>
            </a:pPr>
            <a:r>
              <a:rPr lang="fr-FR"/>
              <a:t>Introduction D’une étape « cadrage agile » : préparation du 1 er palier</a:t>
            </a:r>
          </a:p>
        </p:txBody>
      </p:sp>
      <p:sp>
        <p:nvSpPr>
          <p:cNvPr id="3" name="Espace réservé du numéro de diapositive 2">
            <a:extLst>
              <a:ext uri="{FF2B5EF4-FFF2-40B4-BE49-F238E27FC236}">
                <a16:creationId xmlns:a16="http://schemas.microsoft.com/office/drawing/2014/main" id="{2F404F5D-0C18-4EDE-B62D-05F98F79D157}"/>
              </a:ext>
            </a:extLst>
          </p:cNvPr>
          <p:cNvSpPr>
            <a:spLocks noGrp="1"/>
          </p:cNvSpPr>
          <p:nvPr>
            <p:ph type="sldNum" sz="quarter" idx="12"/>
          </p:nvPr>
        </p:nvSpPr>
        <p:spPr>
          <a:xfrm>
            <a:off x="11650049" y="6389667"/>
            <a:ext cx="422208" cy="365125"/>
          </a:xfrm>
        </p:spPr>
        <p:txBody>
          <a:bodyPr/>
          <a:lstStyle/>
          <a:p>
            <a:fld id="{33D6E5A2-EC83-451F-A719-9AC1370DD5CF}" type="slidenum">
              <a:rPr lang="fr-FR" smtClean="0"/>
              <a:pPr/>
              <a:t>43</a:t>
            </a:fld>
            <a:endParaRPr kumimoji="0" lang="fr-FR"/>
          </a:p>
        </p:txBody>
      </p:sp>
      <p:grpSp>
        <p:nvGrpSpPr>
          <p:cNvPr id="72" name="Groupe 71">
            <a:extLst>
              <a:ext uri="{FF2B5EF4-FFF2-40B4-BE49-F238E27FC236}">
                <a16:creationId xmlns:a16="http://schemas.microsoft.com/office/drawing/2014/main" id="{1DFE587A-195F-4E67-AE62-041103A30E77}"/>
              </a:ext>
            </a:extLst>
          </p:cNvPr>
          <p:cNvGrpSpPr/>
          <p:nvPr/>
        </p:nvGrpSpPr>
        <p:grpSpPr>
          <a:xfrm>
            <a:off x="1410958" y="896509"/>
            <a:ext cx="9478448" cy="5763127"/>
            <a:chOff x="1662964" y="958349"/>
            <a:chExt cx="8319722" cy="5092130"/>
          </a:xfrm>
        </p:grpSpPr>
        <p:sp>
          <p:nvSpPr>
            <p:cNvPr id="4" name="Trapèze 3">
              <a:extLst>
                <a:ext uri="{FF2B5EF4-FFF2-40B4-BE49-F238E27FC236}">
                  <a16:creationId xmlns:a16="http://schemas.microsoft.com/office/drawing/2014/main" id="{AFF38444-3923-4375-9E09-2929FDD19563}"/>
                </a:ext>
              </a:extLst>
            </p:cNvPr>
            <p:cNvSpPr/>
            <p:nvPr/>
          </p:nvSpPr>
          <p:spPr>
            <a:xfrm>
              <a:off x="2925809" y="2575294"/>
              <a:ext cx="419916" cy="1112975"/>
            </a:xfrm>
            <a:prstGeom prst="trapezoid">
              <a:avLst>
                <a:gd name="adj" fmla="val 45185"/>
              </a:avLst>
            </a:prstGeom>
            <a:gradFill flip="none" rotWithShape="1">
              <a:gsLst>
                <a:gs pos="0">
                  <a:srgbClr val="FFFFFF">
                    <a:lumMod val="75000"/>
                    <a:tint val="66000"/>
                    <a:satMod val="160000"/>
                  </a:srgbClr>
                </a:gs>
                <a:gs pos="50000">
                  <a:srgbClr val="FFFFFF">
                    <a:lumMod val="75000"/>
                    <a:tint val="44500"/>
                    <a:satMod val="160000"/>
                  </a:srgbClr>
                </a:gs>
                <a:gs pos="100000">
                  <a:srgbClr val="FFFFFF">
                    <a:lumMod val="75000"/>
                    <a:tint val="23500"/>
                    <a:satMod val="160000"/>
                  </a:srgbClr>
                </a:gs>
              </a:gsLst>
              <a:lin ang="16200000" scaled="1"/>
              <a:tileRect/>
            </a:gradFill>
            <a:ln w="12700" cap="flat" cmpd="sng" algn="ctr">
              <a:noFill/>
              <a:prstDash val="solid"/>
              <a:miter lim="800000"/>
            </a:ln>
            <a:effectLst/>
          </p:spPr>
          <p:txBody>
            <a:bodyPr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200" b="0" i="0" u="none" strike="noStrike" kern="0" cap="none" spc="0" normalizeH="0" baseline="0" noProof="0">
                <a:ln>
                  <a:noFill/>
                </a:ln>
                <a:solidFill>
                  <a:srgbClr val="FFFFFF"/>
                </a:solidFill>
                <a:effectLst/>
                <a:uLnTx/>
                <a:uFillTx/>
                <a:latin typeface="Arial" panose="020B0604020202020204"/>
                <a:ea typeface="+mn-ea"/>
                <a:cs typeface="+mn-cs"/>
              </a:endParaRPr>
            </a:p>
          </p:txBody>
        </p:sp>
        <p:cxnSp>
          <p:nvCxnSpPr>
            <p:cNvPr id="5" name="Connecteur droit 4">
              <a:extLst>
                <a:ext uri="{FF2B5EF4-FFF2-40B4-BE49-F238E27FC236}">
                  <a16:creationId xmlns:a16="http://schemas.microsoft.com/office/drawing/2014/main" id="{47150C2C-9158-4F3B-A5DF-51BDC13A3D35}"/>
                </a:ext>
              </a:extLst>
            </p:cNvPr>
            <p:cNvCxnSpPr>
              <a:cxnSpLocks/>
            </p:cNvCxnSpPr>
            <p:nvPr/>
          </p:nvCxnSpPr>
          <p:spPr>
            <a:xfrm>
              <a:off x="2154445" y="2363682"/>
              <a:ext cx="7725417" cy="0"/>
            </a:xfrm>
            <a:prstGeom prst="line">
              <a:avLst/>
            </a:prstGeom>
            <a:noFill/>
            <a:ln w="6350" cap="flat" cmpd="sng" algn="ctr">
              <a:solidFill>
                <a:srgbClr val="3F3F3F"/>
              </a:solidFill>
              <a:prstDash val="solid"/>
              <a:miter lim="800000"/>
              <a:tailEnd type="triangle"/>
            </a:ln>
            <a:effectLst/>
          </p:spPr>
        </p:cxnSp>
        <p:grpSp>
          <p:nvGrpSpPr>
            <p:cNvPr id="6" name="Groupe 5">
              <a:extLst>
                <a:ext uri="{FF2B5EF4-FFF2-40B4-BE49-F238E27FC236}">
                  <a16:creationId xmlns:a16="http://schemas.microsoft.com/office/drawing/2014/main" id="{C966C563-08FF-4921-B2F3-E1019FE919A0}"/>
                </a:ext>
              </a:extLst>
            </p:cNvPr>
            <p:cNvGrpSpPr/>
            <p:nvPr/>
          </p:nvGrpSpPr>
          <p:grpSpPr>
            <a:xfrm>
              <a:off x="6052174" y="2110906"/>
              <a:ext cx="106796" cy="626040"/>
              <a:chOff x="5443312" y="1560327"/>
              <a:chExt cx="72000" cy="937083"/>
            </a:xfrm>
          </p:grpSpPr>
          <p:cxnSp>
            <p:nvCxnSpPr>
              <p:cNvPr id="7" name="Connecteur droit 6">
                <a:extLst>
                  <a:ext uri="{FF2B5EF4-FFF2-40B4-BE49-F238E27FC236}">
                    <a16:creationId xmlns:a16="http://schemas.microsoft.com/office/drawing/2014/main" id="{FAB7D1C3-F8B8-44CC-B272-0A60232B86E5}"/>
                  </a:ext>
                </a:extLst>
              </p:cNvPr>
              <p:cNvCxnSpPr>
                <a:cxnSpLocks/>
                <a:stCxn id="8" idx="4"/>
              </p:cNvCxnSpPr>
              <p:nvPr/>
            </p:nvCxnSpPr>
            <p:spPr>
              <a:xfrm>
                <a:off x="5479312" y="1621945"/>
                <a:ext cx="0" cy="875465"/>
              </a:xfrm>
              <a:prstGeom prst="line">
                <a:avLst/>
              </a:prstGeom>
              <a:noFill/>
              <a:ln w="6350" cap="flat" cmpd="sng" algn="ctr">
                <a:solidFill>
                  <a:srgbClr val="A5A5A5"/>
                </a:solidFill>
                <a:prstDash val="solid"/>
                <a:miter lim="800000"/>
              </a:ln>
              <a:effectLst/>
            </p:spPr>
          </p:cxnSp>
          <p:sp>
            <p:nvSpPr>
              <p:cNvPr id="8" name="Ellipse 7">
                <a:extLst>
                  <a:ext uri="{FF2B5EF4-FFF2-40B4-BE49-F238E27FC236}">
                    <a16:creationId xmlns:a16="http://schemas.microsoft.com/office/drawing/2014/main" id="{58A121B8-0899-495E-8AA1-CF81B94D9ECF}"/>
                  </a:ext>
                </a:extLst>
              </p:cNvPr>
              <p:cNvSpPr/>
              <p:nvPr/>
            </p:nvSpPr>
            <p:spPr>
              <a:xfrm>
                <a:off x="5443312" y="1560327"/>
                <a:ext cx="72000" cy="61618"/>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pic>
          <p:nvPicPr>
            <p:cNvPr id="9" name="Image 8">
              <a:hlinkClick r:id="" action="ppaction://noaction"/>
              <a:extLst>
                <a:ext uri="{FF2B5EF4-FFF2-40B4-BE49-F238E27FC236}">
                  <a16:creationId xmlns:a16="http://schemas.microsoft.com/office/drawing/2014/main" id="{287801AE-E844-4C20-BA15-E275B72C60EE}"/>
                </a:ext>
              </a:extLst>
            </p:cNvPr>
            <p:cNvPicPr>
              <a:picLocks noChangeAspect="1"/>
            </p:cNvPicPr>
            <p:nvPr/>
          </p:nvPicPr>
          <p:blipFill>
            <a:blip r:embed="rId2" cstate="print">
              <a:clrChange>
                <a:clrFrom>
                  <a:srgbClr val="FCFCFC"/>
                </a:clrFrom>
                <a:clrTo>
                  <a:srgbClr val="FCFCFC">
                    <a:alpha val="0"/>
                  </a:srgbClr>
                </a:clrTo>
              </a:clrChange>
            </a:blip>
            <a:stretch>
              <a:fillRect/>
            </a:stretch>
          </p:blipFill>
          <p:spPr>
            <a:xfrm>
              <a:off x="4673195" y="2077205"/>
              <a:ext cx="328277" cy="293068"/>
            </a:xfrm>
            <a:prstGeom prst="rect">
              <a:avLst/>
            </a:prstGeom>
          </p:spPr>
        </p:pic>
        <p:pic>
          <p:nvPicPr>
            <p:cNvPr id="10" name="Image 9">
              <a:extLst>
                <a:ext uri="{FF2B5EF4-FFF2-40B4-BE49-F238E27FC236}">
                  <a16:creationId xmlns:a16="http://schemas.microsoft.com/office/drawing/2014/main" id="{36C36F02-4952-4DCD-81A9-66D21AC6452C}"/>
                </a:ext>
              </a:extLst>
            </p:cNvPr>
            <p:cNvPicPr>
              <a:picLocks noChangeAspect="1"/>
            </p:cNvPicPr>
            <p:nvPr/>
          </p:nvPicPr>
          <p:blipFill>
            <a:blip r:embed="rId2" cstate="print">
              <a:clrChange>
                <a:clrFrom>
                  <a:srgbClr val="FCFCFC"/>
                </a:clrFrom>
                <a:clrTo>
                  <a:srgbClr val="FCFCFC">
                    <a:alpha val="0"/>
                  </a:srgbClr>
                </a:clrTo>
              </a:clrChange>
            </a:blip>
            <a:stretch>
              <a:fillRect/>
            </a:stretch>
          </p:blipFill>
          <p:spPr>
            <a:xfrm>
              <a:off x="5440286" y="2069707"/>
              <a:ext cx="328277" cy="293068"/>
            </a:xfrm>
            <a:prstGeom prst="rect">
              <a:avLst/>
            </a:prstGeom>
          </p:spPr>
        </p:pic>
        <p:pic>
          <p:nvPicPr>
            <p:cNvPr id="11" name="Image 10">
              <a:hlinkClick r:id="" action="ppaction://noaction"/>
              <a:extLst>
                <a:ext uri="{FF2B5EF4-FFF2-40B4-BE49-F238E27FC236}">
                  <a16:creationId xmlns:a16="http://schemas.microsoft.com/office/drawing/2014/main" id="{49AB3146-3E11-436C-8C28-8A556EEF573B}"/>
                </a:ext>
              </a:extLst>
            </p:cNvPr>
            <p:cNvPicPr>
              <a:picLocks noChangeAspect="1"/>
            </p:cNvPicPr>
            <p:nvPr/>
          </p:nvPicPr>
          <p:blipFill>
            <a:blip r:embed="rId2" cstate="print">
              <a:clrChange>
                <a:clrFrom>
                  <a:srgbClr val="FCFCFC"/>
                </a:clrFrom>
                <a:clrTo>
                  <a:srgbClr val="FCFCFC">
                    <a:alpha val="0"/>
                  </a:srgbClr>
                </a:clrTo>
              </a:clrChange>
            </a:blip>
            <a:stretch>
              <a:fillRect/>
            </a:stretch>
          </p:blipFill>
          <p:spPr>
            <a:xfrm>
              <a:off x="6336765" y="2077205"/>
              <a:ext cx="328277" cy="293068"/>
            </a:xfrm>
            <a:prstGeom prst="rect">
              <a:avLst/>
            </a:prstGeom>
          </p:spPr>
        </p:pic>
        <p:pic>
          <p:nvPicPr>
            <p:cNvPr id="12" name="Image 11">
              <a:hlinkClick r:id="" action="ppaction://noaction"/>
              <a:extLst>
                <a:ext uri="{FF2B5EF4-FFF2-40B4-BE49-F238E27FC236}">
                  <a16:creationId xmlns:a16="http://schemas.microsoft.com/office/drawing/2014/main" id="{1770748F-DE77-41AC-9CBA-A49A4DEE661D}"/>
                </a:ext>
              </a:extLst>
            </p:cNvPr>
            <p:cNvPicPr>
              <a:picLocks noChangeAspect="1"/>
            </p:cNvPicPr>
            <p:nvPr/>
          </p:nvPicPr>
          <p:blipFill>
            <a:blip r:embed="rId2" cstate="print">
              <a:clrChange>
                <a:clrFrom>
                  <a:srgbClr val="FCFCFC"/>
                </a:clrFrom>
                <a:clrTo>
                  <a:srgbClr val="FCFCFC">
                    <a:alpha val="0"/>
                  </a:srgbClr>
                </a:clrTo>
              </a:clrChange>
            </a:blip>
            <a:stretch>
              <a:fillRect/>
            </a:stretch>
          </p:blipFill>
          <p:spPr>
            <a:xfrm>
              <a:off x="7315623" y="2077205"/>
              <a:ext cx="328277" cy="293068"/>
            </a:xfrm>
            <a:prstGeom prst="rect">
              <a:avLst/>
            </a:prstGeom>
          </p:spPr>
        </p:pic>
        <p:sp>
          <p:nvSpPr>
            <p:cNvPr id="13" name="Rectangle : coins arrondis 12">
              <a:extLst>
                <a:ext uri="{FF2B5EF4-FFF2-40B4-BE49-F238E27FC236}">
                  <a16:creationId xmlns:a16="http://schemas.microsoft.com/office/drawing/2014/main" id="{3C9C92DB-C2FB-41B1-B00E-6684A0249146}"/>
                </a:ext>
              </a:extLst>
            </p:cNvPr>
            <p:cNvSpPr/>
            <p:nvPr/>
          </p:nvSpPr>
          <p:spPr>
            <a:xfrm rot="16200000">
              <a:off x="8060785" y="2329022"/>
              <a:ext cx="679008" cy="118428"/>
            </a:xfrm>
            <a:prstGeom prst="roundRect">
              <a:avLst>
                <a:gd name="adj" fmla="val 50000"/>
              </a:avLst>
            </a:prstGeom>
            <a:solidFill>
              <a:srgbClr val="70707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4" name="ZoneTexte 13">
              <a:extLst>
                <a:ext uri="{FF2B5EF4-FFF2-40B4-BE49-F238E27FC236}">
                  <a16:creationId xmlns:a16="http://schemas.microsoft.com/office/drawing/2014/main" id="{F3EA7C0E-7C89-4144-85D8-E7FF21F3EC61}"/>
                </a:ext>
              </a:extLst>
            </p:cNvPr>
            <p:cNvSpPr txBox="1"/>
            <p:nvPr/>
          </p:nvSpPr>
          <p:spPr>
            <a:xfrm>
              <a:off x="4306175" y="1905287"/>
              <a:ext cx="1038305" cy="198693"/>
            </a:xfrm>
            <a:prstGeom prst="rect">
              <a:avLst/>
            </a:prstGeom>
            <a:noFill/>
          </p:spPr>
          <p:txBody>
            <a:bodyPr wrap="square" rtlCol="0">
              <a:spAutoFit/>
            </a:bodyPr>
            <a:lstStyle/>
            <a:p>
              <a:pPr algn="ctr">
                <a:defRPr/>
              </a:pPr>
              <a:r>
                <a:rPr lang="fr-FR" sz="700" b="1">
                  <a:solidFill>
                    <a:srgbClr val="3F3F3F"/>
                  </a:solidFill>
                  <a:latin typeface="Arial" panose="020B0604020202020204"/>
                </a:rPr>
                <a:t>Sprint 1</a:t>
              </a:r>
            </a:p>
          </p:txBody>
        </p:sp>
        <p:sp>
          <p:nvSpPr>
            <p:cNvPr id="15" name="Rectangle : coins arrondis 14">
              <a:extLst>
                <a:ext uri="{FF2B5EF4-FFF2-40B4-BE49-F238E27FC236}">
                  <a16:creationId xmlns:a16="http://schemas.microsoft.com/office/drawing/2014/main" id="{7A706B31-FE86-49FD-BD6C-443D6D52BA52}"/>
                </a:ext>
              </a:extLst>
            </p:cNvPr>
            <p:cNvSpPr/>
            <p:nvPr/>
          </p:nvSpPr>
          <p:spPr>
            <a:xfrm rot="16200000">
              <a:off x="4092313" y="2334649"/>
              <a:ext cx="679009" cy="118428"/>
            </a:xfrm>
            <a:prstGeom prst="roundRect">
              <a:avLst>
                <a:gd name="adj" fmla="val 50000"/>
              </a:avLst>
            </a:prstGeom>
            <a:solidFill>
              <a:srgbClr val="70707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6" name="Rectangle : coins arrondis 15">
              <a:extLst>
                <a:ext uri="{FF2B5EF4-FFF2-40B4-BE49-F238E27FC236}">
                  <a16:creationId xmlns:a16="http://schemas.microsoft.com/office/drawing/2014/main" id="{246BB446-2C09-4B3C-B16B-7E77D3361C69}"/>
                </a:ext>
              </a:extLst>
            </p:cNvPr>
            <p:cNvSpPr/>
            <p:nvPr/>
          </p:nvSpPr>
          <p:spPr>
            <a:xfrm rot="16200000">
              <a:off x="7949196" y="2374188"/>
              <a:ext cx="421205" cy="67814"/>
            </a:xfrm>
            <a:prstGeom prst="roundRect">
              <a:avLst>
                <a:gd name="adj" fmla="val 50000"/>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7" name="Rectangle : coins arrondis 16">
              <a:extLst>
                <a:ext uri="{FF2B5EF4-FFF2-40B4-BE49-F238E27FC236}">
                  <a16:creationId xmlns:a16="http://schemas.microsoft.com/office/drawing/2014/main" id="{33751D09-0224-4CE6-9238-4C90D0A6DD2E}"/>
                </a:ext>
              </a:extLst>
            </p:cNvPr>
            <p:cNvSpPr/>
            <p:nvPr/>
          </p:nvSpPr>
          <p:spPr>
            <a:xfrm rot="16200000">
              <a:off x="8412525" y="2379010"/>
              <a:ext cx="421205" cy="67814"/>
            </a:xfrm>
            <a:prstGeom prst="roundRect">
              <a:avLst>
                <a:gd name="adj" fmla="val 50000"/>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8" name="ZoneTexte 17">
              <a:extLst>
                <a:ext uri="{FF2B5EF4-FFF2-40B4-BE49-F238E27FC236}">
                  <a16:creationId xmlns:a16="http://schemas.microsoft.com/office/drawing/2014/main" id="{8CC9FE7A-3567-4EAE-84E4-2BD936C04BFE}"/>
                </a:ext>
              </a:extLst>
            </p:cNvPr>
            <p:cNvSpPr txBox="1"/>
            <p:nvPr/>
          </p:nvSpPr>
          <p:spPr>
            <a:xfrm>
              <a:off x="7606573" y="2685170"/>
              <a:ext cx="886453" cy="152840"/>
            </a:xfrm>
            <a:prstGeom prst="rect">
              <a:avLst/>
            </a:prstGeom>
            <a:noFill/>
          </p:spPr>
          <p:txBody>
            <a:bodyPr wrap="square" rtlCol="0">
              <a:spAutoFit/>
            </a:bodyPr>
            <a:lstStyle/>
            <a:p>
              <a:pPr algn="ctr">
                <a:defRPr/>
              </a:pPr>
              <a:r>
                <a:rPr lang="fr-FR" sz="400" b="1">
                  <a:solidFill>
                    <a:srgbClr val="3F3F3F"/>
                  </a:solidFill>
                  <a:latin typeface="Arial" panose="020B0604020202020204"/>
                </a:rPr>
                <a:t>Pré-palier</a:t>
              </a:r>
            </a:p>
          </p:txBody>
        </p:sp>
        <p:sp>
          <p:nvSpPr>
            <p:cNvPr id="19" name="ZoneTexte 18">
              <a:extLst>
                <a:ext uri="{FF2B5EF4-FFF2-40B4-BE49-F238E27FC236}">
                  <a16:creationId xmlns:a16="http://schemas.microsoft.com/office/drawing/2014/main" id="{2E955A65-EFB0-4141-B155-2F17990927DF}"/>
                </a:ext>
              </a:extLst>
            </p:cNvPr>
            <p:cNvSpPr txBox="1"/>
            <p:nvPr/>
          </p:nvSpPr>
          <p:spPr>
            <a:xfrm>
              <a:off x="8331175" y="2680734"/>
              <a:ext cx="886453" cy="152840"/>
            </a:xfrm>
            <a:prstGeom prst="rect">
              <a:avLst/>
            </a:prstGeom>
            <a:noFill/>
          </p:spPr>
          <p:txBody>
            <a:bodyPr wrap="square" rtlCol="0">
              <a:spAutoFit/>
            </a:bodyPr>
            <a:lstStyle/>
            <a:p>
              <a:pPr algn="ctr">
                <a:defRPr/>
              </a:pPr>
              <a:r>
                <a:rPr lang="fr-FR" sz="400" b="1">
                  <a:solidFill>
                    <a:srgbClr val="3F3F3F"/>
                  </a:solidFill>
                  <a:latin typeface="Arial" panose="020B0604020202020204"/>
                </a:rPr>
                <a:t>Post-palier</a:t>
              </a:r>
            </a:p>
          </p:txBody>
        </p:sp>
        <p:sp>
          <p:nvSpPr>
            <p:cNvPr id="20" name="ZoneTexte 19">
              <a:extLst>
                <a:ext uri="{FF2B5EF4-FFF2-40B4-BE49-F238E27FC236}">
                  <a16:creationId xmlns:a16="http://schemas.microsoft.com/office/drawing/2014/main" id="{2EDE03F0-5B1F-4273-B0BD-B6B8ECF358B5}"/>
                </a:ext>
              </a:extLst>
            </p:cNvPr>
            <p:cNvSpPr txBox="1"/>
            <p:nvPr/>
          </p:nvSpPr>
          <p:spPr>
            <a:xfrm>
              <a:off x="7964860" y="1789419"/>
              <a:ext cx="886453" cy="213977"/>
            </a:xfrm>
            <a:prstGeom prst="rect">
              <a:avLst/>
            </a:prstGeom>
            <a:noFill/>
          </p:spPr>
          <p:txBody>
            <a:bodyPr wrap="square" rtlCol="0">
              <a:spAutoFit/>
            </a:bodyPr>
            <a:lstStyle/>
            <a:p>
              <a:pPr algn="ctr">
                <a:defRPr/>
              </a:pPr>
              <a:r>
                <a:rPr lang="fr-FR" sz="800" b="1" i="1">
                  <a:solidFill>
                    <a:srgbClr val="3F3F3F"/>
                  </a:solidFill>
                  <a:latin typeface="Arial" panose="020B0604020202020204"/>
                </a:rPr>
                <a:t>MVP</a:t>
              </a:r>
            </a:p>
          </p:txBody>
        </p:sp>
        <p:grpSp>
          <p:nvGrpSpPr>
            <p:cNvPr id="21" name="Groupe 20">
              <a:extLst>
                <a:ext uri="{FF2B5EF4-FFF2-40B4-BE49-F238E27FC236}">
                  <a16:creationId xmlns:a16="http://schemas.microsoft.com/office/drawing/2014/main" id="{804AA56F-C885-478A-8662-22BEAE4E7E36}"/>
                </a:ext>
              </a:extLst>
            </p:cNvPr>
            <p:cNvGrpSpPr/>
            <p:nvPr/>
          </p:nvGrpSpPr>
          <p:grpSpPr>
            <a:xfrm>
              <a:off x="5012899" y="2110906"/>
              <a:ext cx="106796" cy="626040"/>
              <a:chOff x="5443312" y="1560327"/>
              <a:chExt cx="72000" cy="937083"/>
            </a:xfrm>
          </p:grpSpPr>
          <p:cxnSp>
            <p:nvCxnSpPr>
              <p:cNvPr id="22" name="Connecteur droit 21">
                <a:extLst>
                  <a:ext uri="{FF2B5EF4-FFF2-40B4-BE49-F238E27FC236}">
                    <a16:creationId xmlns:a16="http://schemas.microsoft.com/office/drawing/2014/main" id="{53D68A34-FEF6-4837-962C-A8BE16522F92}"/>
                  </a:ext>
                </a:extLst>
              </p:cNvPr>
              <p:cNvCxnSpPr>
                <a:cxnSpLocks/>
                <a:stCxn id="23" idx="4"/>
              </p:cNvCxnSpPr>
              <p:nvPr/>
            </p:nvCxnSpPr>
            <p:spPr>
              <a:xfrm>
                <a:off x="5479312" y="1621945"/>
                <a:ext cx="0" cy="875465"/>
              </a:xfrm>
              <a:prstGeom prst="line">
                <a:avLst/>
              </a:prstGeom>
              <a:noFill/>
              <a:ln w="6350" cap="flat" cmpd="sng" algn="ctr">
                <a:solidFill>
                  <a:srgbClr val="A5A5A5"/>
                </a:solidFill>
                <a:prstDash val="solid"/>
                <a:miter lim="800000"/>
              </a:ln>
              <a:effectLst/>
            </p:spPr>
          </p:cxnSp>
          <p:sp>
            <p:nvSpPr>
              <p:cNvPr id="23" name="Ellipse 22">
                <a:extLst>
                  <a:ext uri="{FF2B5EF4-FFF2-40B4-BE49-F238E27FC236}">
                    <a16:creationId xmlns:a16="http://schemas.microsoft.com/office/drawing/2014/main" id="{E915C317-2898-418C-A270-17C5B583D548}"/>
                  </a:ext>
                </a:extLst>
              </p:cNvPr>
              <p:cNvSpPr/>
              <p:nvPr/>
            </p:nvSpPr>
            <p:spPr>
              <a:xfrm>
                <a:off x="5443312" y="1560327"/>
                <a:ext cx="72000" cy="61618"/>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grpSp>
          <p:nvGrpSpPr>
            <p:cNvPr id="24" name="Groupe 23">
              <a:extLst>
                <a:ext uri="{FF2B5EF4-FFF2-40B4-BE49-F238E27FC236}">
                  <a16:creationId xmlns:a16="http://schemas.microsoft.com/office/drawing/2014/main" id="{0940A21A-B93F-44AD-B830-86D75B5650BC}"/>
                </a:ext>
              </a:extLst>
            </p:cNvPr>
            <p:cNvGrpSpPr/>
            <p:nvPr/>
          </p:nvGrpSpPr>
          <p:grpSpPr>
            <a:xfrm>
              <a:off x="6928179" y="2110906"/>
              <a:ext cx="106796" cy="626040"/>
              <a:chOff x="5443312" y="1560327"/>
              <a:chExt cx="72000" cy="937083"/>
            </a:xfrm>
          </p:grpSpPr>
          <p:cxnSp>
            <p:nvCxnSpPr>
              <p:cNvPr id="25" name="Connecteur droit 24">
                <a:extLst>
                  <a:ext uri="{FF2B5EF4-FFF2-40B4-BE49-F238E27FC236}">
                    <a16:creationId xmlns:a16="http://schemas.microsoft.com/office/drawing/2014/main" id="{E8A7FF06-4C72-40C5-803D-13B2A4C7B12E}"/>
                  </a:ext>
                </a:extLst>
              </p:cNvPr>
              <p:cNvCxnSpPr>
                <a:cxnSpLocks/>
                <a:stCxn id="26" idx="4"/>
              </p:cNvCxnSpPr>
              <p:nvPr/>
            </p:nvCxnSpPr>
            <p:spPr>
              <a:xfrm>
                <a:off x="5479312" y="1621945"/>
                <a:ext cx="0" cy="875465"/>
              </a:xfrm>
              <a:prstGeom prst="line">
                <a:avLst/>
              </a:prstGeom>
              <a:noFill/>
              <a:ln w="6350" cap="flat" cmpd="sng" algn="ctr">
                <a:solidFill>
                  <a:srgbClr val="A5A5A5"/>
                </a:solidFill>
                <a:prstDash val="solid"/>
                <a:miter lim="800000"/>
              </a:ln>
              <a:effectLst/>
            </p:spPr>
          </p:cxnSp>
          <p:sp>
            <p:nvSpPr>
              <p:cNvPr id="26" name="Ellipse 25">
                <a:extLst>
                  <a:ext uri="{FF2B5EF4-FFF2-40B4-BE49-F238E27FC236}">
                    <a16:creationId xmlns:a16="http://schemas.microsoft.com/office/drawing/2014/main" id="{00F272D0-712C-4C1F-96BE-9A5C541C312E}"/>
                  </a:ext>
                </a:extLst>
              </p:cNvPr>
              <p:cNvSpPr/>
              <p:nvPr/>
            </p:nvSpPr>
            <p:spPr>
              <a:xfrm>
                <a:off x="5443312" y="1560327"/>
                <a:ext cx="72000" cy="61618"/>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grpSp>
          <p:nvGrpSpPr>
            <p:cNvPr id="27" name="Groupe 26">
              <a:extLst>
                <a:ext uri="{FF2B5EF4-FFF2-40B4-BE49-F238E27FC236}">
                  <a16:creationId xmlns:a16="http://schemas.microsoft.com/office/drawing/2014/main" id="{CC19038D-C056-48C7-B5A8-C61FB3983D9A}"/>
                </a:ext>
              </a:extLst>
            </p:cNvPr>
            <p:cNvGrpSpPr/>
            <p:nvPr/>
          </p:nvGrpSpPr>
          <p:grpSpPr>
            <a:xfrm>
              <a:off x="7877404" y="2110906"/>
              <a:ext cx="106796" cy="626040"/>
              <a:chOff x="5443312" y="1560327"/>
              <a:chExt cx="72000" cy="937083"/>
            </a:xfrm>
          </p:grpSpPr>
          <p:cxnSp>
            <p:nvCxnSpPr>
              <p:cNvPr id="28" name="Connecteur droit 27">
                <a:extLst>
                  <a:ext uri="{FF2B5EF4-FFF2-40B4-BE49-F238E27FC236}">
                    <a16:creationId xmlns:a16="http://schemas.microsoft.com/office/drawing/2014/main" id="{5438F5B3-4E41-44C1-A561-0A001AA9246E}"/>
                  </a:ext>
                </a:extLst>
              </p:cNvPr>
              <p:cNvCxnSpPr>
                <a:cxnSpLocks/>
                <a:stCxn id="29" idx="4"/>
              </p:cNvCxnSpPr>
              <p:nvPr/>
            </p:nvCxnSpPr>
            <p:spPr>
              <a:xfrm>
                <a:off x="5479312" y="1621945"/>
                <a:ext cx="0" cy="875465"/>
              </a:xfrm>
              <a:prstGeom prst="line">
                <a:avLst/>
              </a:prstGeom>
              <a:noFill/>
              <a:ln w="6350" cap="flat" cmpd="sng" algn="ctr">
                <a:solidFill>
                  <a:srgbClr val="A5A5A5"/>
                </a:solidFill>
                <a:prstDash val="solid"/>
                <a:miter lim="800000"/>
              </a:ln>
              <a:effectLst/>
            </p:spPr>
          </p:cxnSp>
          <p:sp>
            <p:nvSpPr>
              <p:cNvPr id="29" name="Ellipse 28">
                <a:extLst>
                  <a:ext uri="{FF2B5EF4-FFF2-40B4-BE49-F238E27FC236}">
                    <a16:creationId xmlns:a16="http://schemas.microsoft.com/office/drawing/2014/main" id="{5474D984-A858-496E-B87C-9F9C4AC12AD9}"/>
                  </a:ext>
                </a:extLst>
              </p:cNvPr>
              <p:cNvSpPr/>
              <p:nvPr/>
            </p:nvSpPr>
            <p:spPr>
              <a:xfrm>
                <a:off x="5443312" y="1560327"/>
                <a:ext cx="72000" cy="61618"/>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sp>
          <p:nvSpPr>
            <p:cNvPr id="30" name="Trapèze 29">
              <a:extLst>
                <a:ext uri="{FF2B5EF4-FFF2-40B4-BE49-F238E27FC236}">
                  <a16:creationId xmlns:a16="http://schemas.microsoft.com/office/drawing/2014/main" id="{0957F9E4-505C-444D-B019-244B33C59F2F}"/>
                </a:ext>
              </a:extLst>
            </p:cNvPr>
            <p:cNvSpPr/>
            <p:nvPr/>
          </p:nvSpPr>
          <p:spPr>
            <a:xfrm>
              <a:off x="2091903" y="2575294"/>
              <a:ext cx="419916" cy="330212"/>
            </a:xfrm>
            <a:prstGeom prst="trapezoid">
              <a:avLst>
                <a:gd name="adj" fmla="val 45185"/>
              </a:avLst>
            </a:prstGeom>
            <a:gradFill flip="none" rotWithShape="1">
              <a:gsLst>
                <a:gs pos="0">
                  <a:srgbClr val="FFFFFF">
                    <a:lumMod val="75000"/>
                    <a:tint val="66000"/>
                    <a:satMod val="160000"/>
                  </a:srgbClr>
                </a:gs>
                <a:gs pos="50000">
                  <a:srgbClr val="FFFFFF">
                    <a:lumMod val="75000"/>
                    <a:tint val="44500"/>
                    <a:satMod val="160000"/>
                  </a:srgbClr>
                </a:gs>
                <a:gs pos="100000">
                  <a:srgbClr val="FFFFFF">
                    <a:lumMod val="75000"/>
                    <a:tint val="23500"/>
                    <a:satMod val="160000"/>
                  </a:srgbClr>
                </a:gs>
              </a:gsLst>
              <a:lin ang="16200000" scaled="1"/>
              <a:tileRect/>
            </a:gradFill>
            <a:ln w="12700" cap="flat" cmpd="sng" algn="ctr">
              <a:noFill/>
              <a:prstDash val="solid"/>
              <a:miter lim="800000"/>
            </a:ln>
            <a:effectLst/>
          </p:spPr>
          <p:txBody>
            <a:bodyPr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2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31" name="ZoneTexte 30">
              <a:extLst>
                <a:ext uri="{FF2B5EF4-FFF2-40B4-BE49-F238E27FC236}">
                  <a16:creationId xmlns:a16="http://schemas.microsoft.com/office/drawing/2014/main" id="{0162A776-2C0D-4467-96CB-89E8C734969E}"/>
                </a:ext>
              </a:extLst>
            </p:cNvPr>
            <p:cNvSpPr txBox="1"/>
            <p:nvPr/>
          </p:nvSpPr>
          <p:spPr>
            <a:xfrm>
              <a:off x="1849106" y="3020829"/>
              <a:ext cx="1099729" cy="870216"/>
            </a:xfrm>
            <a:prstGeom prst="rect">
              <a:avLst/>
            </a:prstGeom>
            <a:noFill/>
          </p:spPr>
          <p:txBody>
            <a:bodyPr wrap="square" rtlCol="0">
              <a:spAutoFit/>
            </a:bodyPr>
            <a:lstStyle/>
            <a:p>
              <a:pPr>
                <a:defRPr/>
              </a:pPr>
              <a:r>
                <a:rPr lang="fr-FR" sz="1100">
                  <a:solidFill>
                    <a:srgbClr val="3F3F3F"/>
                  </a:solidFill>
                  <a:latin typeface="Arial" panose="020B0604020202020204"/>
                </a:rPr>
                <a:t>    Initialisation</a:t>
              </a:r>
              <a:endParaRPr lang="fr-FR" sz="1200">
                <a:solidFill>
                  <a:srgbClr val="3F3F3F"/>
                </a:solidFill>
                <a:latin typeface="Arial" panose="020B0604020202020204"/>
              </a:endParaRPr>
            </a:p>
            <a:p>
              <a:pPr marL="171450" indent="-171450">
                <a:buFont typeface="Arial" panose="020B0604020202020204" pitchFamily="34" charset="0"/>
                <a:buChar char="•"/>
                <a:defRPr/>
              </a:pPr>
              <a:endParaRPr lang="fr-FR" sz="200">
                <a:solidFill>
                  <a:srgbClr val="3F3F3F"/>
                </a:solidFill>
                <a:latin typeface="Arial" panose="020B0604020202020204"/>
              </a:endParaRPr>
            </a:p>
            <a:p>
              <a:pPr marL="171450" indent="-171450">
                <a:buFont typeface="Arial" panose="020B0604020202020204" pitchFamily="34" charset="0"/>
                <a:buChar char="•"/>
                <a:defRPr/>
              </a:pPr>
              <a:r>
                <a:rPr lang="fr-FR" sz="900">
                  <a:solidFill>
                    <a:srgbClr val="3F3F3F"/>
                  </a:solidFill>
                  <a:latin typeface="Arial" panose="020B0604020202020204"/>
                </a:rPr>
                <a:t>Contrat d’engagement (1</a:t>
              </a:r>
              <a:r>
                <a:rPr lang="fr-FR" sz="900" baseline="30000">
                  <a:solidFill>
                    <a:srgbClr val="3F3F3F"/>
                  </a:solidFill>
                  <a:latin typeface="Arial" panose="020B0604020202020204"/>
                </a:rPr>
                <a:t>ère</a:t>
              </a:r>
              <a:r>
                <a:rPr lang="fr-FR" sz="900">
                  <a:solidFill>
                    <a:srgbClr val="3F3F3F"/>
                  </a:solidFill>
                  <a:latin typeface="Arial" panose="020B0604020202020204"/>
                </a:rPr>
                <a:t> partie)</a:t>
              </a:r>
            </a:p>
            <a:p>
              <a:pPr marL="171450" indent="-171450">
                <a:buFont typeface="Arial" panose="020B0604020202020204" pitchFamily="34" charset="0"/>
                <a:buChar char="•"/>
                <a:defRPr/>
              </a:pPr>
              <a:r>
                <a:rPr lang="fr-FR" sz="900">
                  <a:solidFill>
                    <a:srgbClr val="3F3F3F"/>
                  </a:solidFill>
                  <a:latin typeface="Arial" panose="020B0604020202020204"/>
                </a:rPr>
                <a:t>MVP projet</a:t>
              </a:r>
            </a:p>
            <a:p>
              <a:pPr marL="171450" indent="-171450">
                <a:buFont typeface="Arial" panose="020B0604020202020204" pitchFamily="34" charset="0"/>
                <a:buChar char="•"/>
                <a:defRPr/>
              </a:pPr>
              <a:endParaRPr lang="fr-FR" sz="900">
                <a:solidFill>
                  <a:srgbClr val="3F3F3F"/>
                </a:solidFill>
                <a:latin typeface="Arial" panose="020B0604020202020204"/>
              </a:endParaRPr>
            </a:p>
          </p:txBody>
        </p:sp>
        <p:cxnSp>
          <p:nvCxnSpPr>
            <p:cNvPr id="32" name="Connecteur droit avec flèche 31">
              <a:extLst>
                <a:ext uri="{FF2B5EF4-FFF2-40B4-BE49-F238E27FC236}">
                  <a16:creationId xmlns:a16="http://schemas.microsoft.com/office/drawing/2014/main" id="{7387C800-10CB-406D-A074-12560258BDAE}"/>
                </a:ext>
              </a:extLst>
            </p:cNvPr>
            <p:cNvCxnSpPr>
              <a:cxnSpLocks/>
            </p:cNvCxnSpPr>
            <p:nvPr/>
          </p:nvCxnSpPr>
          <p:spPr>
            <a:xfrm>
              <a:off x="4420935" y="2947297"/>
              <a:ext cx="5458927" cy="0"/>
            </a:xfrm>
            <a:prstGeom prst="straightConnector1">
              <a:avLst/>
            </a:prstGeom>
            <a:noFill/>
            <a:ln w="6350" cap="flat" cmpd="sng" algn="ctr">
              <a:solidFill>
                <a:srgbClr val="1CD19D"/>
              </a:solidFill>
              <a:prstDash val="solid"/>
              <a:miter lim="800000"/>
              <a:headEnd type="triangle"/>
              <a:tailEnd type="triangle"/>
            </a:ln>
            <a:effectLst/>
          </p:spPr>
        </p:cxnSp>
        <p:pic>
          <p:nvPicPr>
            <p:cNvPr id="34" name="Picture 2" descr="Document Icon 3602814">
              <a:extLst>
                <a:ext uri="{FF2B5EF4-FFF2-40B4-BE49-F238E27FC236}">
                  <a16:creationId xmlns:a16="http://schemas.microsoft.com/office/drawing/2014/main" id="{267BB42D-4787-4722-84E2-C9710EB5FA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8647" y="2981135"/>
              <a:ext cx="230350" cy="244550"/>
            </a:xfrm>
            <a:prstGeom prst="rect">
              <a:avLst/>
            </a:prstGeom>
            <a:noFill/>
            <a:extLst>
              <a:ext uri="{909E8E84-426E-40DD-AFC4-6F175D3DCCD1}">
                <a14:hiddenFill xmlns:a14="http://schemas.microsoft.com/office/drawing/2010/main">
                  <a:solidFill>
                    <a:srgbClr val="FFFFFF"/>
                  </a:solidFill>
                </a14:hiddenFill>
              </a:ext>
            </a:extLst>
          </p:spPr>
        </p:pic>
        <p:sp>
          <p:nvSpPr>
            <p:cNvPr id="35" name="ZoneTexte 34">
              <a:extLst>
                <a:ext uri="{FF2B5EF4-FFF2-40B4-BE49-F238E27FC236}">
                  <a16:creationId xmlns:a16="http://schemas.microsoft.com/office/drawing/2014/main" id="{01DCD88A-F9D1-4FDA-A0AC-7BF1667B5839}"/>
                </a:ext>
              </a:extLst>
            </p:cNvPr>
            <p:cNvSpPr txBox="1"/>
            <p:nvPr/>
          </p:nvSpPr>
          <p:spPr>
            <a:xfrm>
              <a:off x="2571691" y="3841789"/>
              <a:ext cx="1205616" cy="747842"/>
            </a:xfrm>
            <a:prstGeom prst="rect">
              <a:avLst/>
            </a:prstGeom>
            <a:noFill/>
          </p:spPr>
          <p:txBody>
            <a:bodyPr wrap="square" rtlCol="0">
              <a:spAutoFit/>
            </a:bodyPr>
            <a:lstStyle/>
            <a:p>
              <a:pPr algn="ctr">
                <a:defRPr/>
              </a:pPr>
              <a:r>
                <a:rPr lang="fr-FR" sz="1100">
                  <a:solidFill>
                    <a:srgbClr val="3F3F3F"/>
                  </a:solidFill>
                  <a:latin typeface="Arial" panose="020B0604020202020204"/>
                </a:rPr>
                <a:t>    Affinage</a:t>
              </a:r>
            </a:p>
            <a:p>
              <a:pPr algn="ctr">
                <a:defRPr/>
              </a:pPr>
              <a:endParaRPr lang="fr-FR" sz="200">
                <a:solidFill>
                  <a:srgbClr val="3F3F3F"/>
                </a:solidFill>
                <a:latin typeface="Arial" panose="020B0604020202020204"/>
              </a:endParaRPr>
            </a:p>
            <a:p>
              <a:pPr marL="171450" indent="-171450">
                <a:buFont typeface="Arial" panose="020B0604020202020204" pitchFamily="34" charset="0"/>
                <a:buChar char="•"/>
                <a:defRPr/>
              </a:pPr>
              <a:r>
                <a:rPr lang="fr-FR" sz="900">
                  <a:solidFill>
                    <a:srgbClr val="3F3F3F"/>
                  </a:solidFill>
                  <a:latin typeface="Arial" panose="020B0604020202020204"/>
                </a:rPr>
                <a:t>MVP palier</a:t>
              </a:r>
            </a:p>
            <a:p>
              <a:pPr marL="171450" indent="-171450">
                <a:buFont typeface="Arial" panose="020B0604020202020204" pitchFamily="34" charset="0"/>
                <a:buChar char="•"/>
                <a:defRPr/>
              </a:pPr>
              <a:r>
                <a:rPr lang="fr-FR" sz="900">
                  <a:solidFill>
                    <a:srgbClr val="3F3F3F"/>
                  </a:solidFill>
                  <a:latin typeface="Arial" panose="020B0604020202020204"/>
                </a:rPr>
                <a:t>V1 architecture</a:t>
              </a:r>
            </a:p>
            <a:p>
              <a:pPr marL="171450" indent="-171450">
                <a:buFont typeface="Arial" panose="020B0604020202020204" pitchFamily="34" charset="0"/>
                <a:buChar char="•"/>
                <a:defRPr/>
              </a:pPr>
              <a:r>
                <a:rPr lang="fr-FR" sz="900">
                  <a:solidFill>
                    <a:srgbClr val="3F3F3F"/>
                  </a:solidFill>
                  <a:latin typeface="Arial" panose="020B0604020202020204"/>
                </a:rPr>
                <a:t>V1 plan palier</a:t>
              </a:r>
            </a:p>
            <a:p>
              <a:pPr marL="171450" indent="-171450">
                <a:buFont typeface="Arial" panose="020B0604020202020204" pitchFamily="34" charset="0"/>
                <a:buChar char="•"/>
                <a:defRPr/>
              </a:pPr>
              <a:r>
                <a:rPr lang="fr-FR" sz="900">
                  <a:solidFill>
                    <a:srgbClr val="3F3F3F"/>
                  </a:solidFill>
                  <a:latin typeface="Arial" panose="020B0604020202020204"/>
                </a:rPr>
                <a:t>V1 stratégie de test</a:t>
              </a:r>
              <a:endParaRPr lang="fr-FR" sz="800">
                <a:solidFill>
                  <a:srgbClr val="3F3F3F"/>
                </a:solidFill>
                <a:latin typeface="Arial" panose="020B0604020202020204"/>
              </a:endParaRPr>
            </a:p>
          </p:txBody>
        </p:sp>
        <p:sp>
          <p:nvSpPr>
            <p:cNvPr id="36" name="ZoneTexte 35">
              <a:extLst>
                <a:ext uri="{FF2B5EF4-FFF2-40B4-BE49-F238E27FC236}">
                  <a16:creationId xmlns:a16="http://schemas.microsoft.com/office/drawing/2014/main" id="{F44E4653-B5CD-47F8-A5C6-98F0E45C6C22}"/>
                </a:ext>
              </a:extLst>
            </p:cNvPr>
            <p:cNvSpPr txBox="1"/>
            <p:nvPr/>
          </p:nvSpPr>
          <p:spPr>
            <a:xfrm>
              <a:off x="3214210" y="4666744"/>
              <a:ext cx="1640599" cy="870216"/>
            </a:xfrm>
            <a:prstGeom prst="rect">
              <a:avLst/>
            </a:prstGeom>
            <a:noFill/>
          </p:spPr>
          <p:txBody>
            <a:bodyPr wrap="square" rtlCol="0">
              <a:spAutoFit/>
            </a:bodyPr>
            <a:lstStyle/>
            <a:p>
              <a:pPr algn="ctr">
                <a:defRPr/>
              </a:pPr>
              <a:r>
                <a:rPr lang="fr-FR" sz="1100">
                  <a:solidFill>
                    <a:srgbClr val="3F3F3F"/>
                  </a:solidFill>
                  <a:latin typeface="Arial" panose="020B0604020202020204"/>
                </a:rPr>
                <a:t>    Sécurisation</a:t>
              </a:r>
            </a:p>
            <a:p>
              <a:pPr algn="ctr">
                <a:defRPr/>
              </a:pPr>
              <a:endParaRPr lang="fr-FR" sz="200">
                <a:solidFill>
                  <a:srgbClr val="3F3F3F"/>
                </a:solidFill>
                <a:latin typeface="Arial" panose="020B0604020202020204"/>
              </a:endParaRPr>
            </a:p>
            <a:p>
              <a:pPr marL="171450" indent="-171450">
                <a:buFont typeface="Arial" panose="020B0604020202020204" pitchFamily="34" charset="0"/>
                <a:buChar char="•"/>
                <a:defRPr/>
              </a:pPr>
              <a:r>
                <a:rPr lang="fr-FR" sz="900">
                  <a:solidFill>
                    <a:srgbClr val="3F3F3F"/>
                  </a:solidFill>
                  <a:latin typeface="Arial" panose="020B0604020202020204"/>
                </a:rPr>
                <a:t>Fiche descriptive palier (MVP, architecture, plan palier, stratégie de test)</a:t>
              </a:r>
            </a:p>
            <a:p>
              <a:pPr marL="171450" indent="-171450">
                <a:buFont typeface="Arial" panose="020B0604020202020204" pitchFamily="34" charset="0"/>
                <a:buChar char="•"/>
                <a:defRPr/>
              </a:pPr>
              <a:r>
                <a:rPr lang="fr-FR" sz="900">
                  <a:solidFill>
                    <a:srgbClr val="3F3F3F"/>
                  </a:solidFill>
                  <a:latin typeface="Arial" panose="020B0604020202020204"/>
                </a:rPr>
                <a:t>Contrat d’engagement (2</a:t>
              </a:r>
              <a:r>
                <a:rPr lang="fr-FR" sz="900" baseline="30000">
                  <a:solidFill>
                    <a:srgbClr val="3F3F3F"/>
                  </a:solidFill>
                  <a:latin typeface="Arial" panose="020B0604020202020204"/>
                </a:rPr>
                <a:t>ème partie</a:t>
              </a:r>
              <a:r>
                <a:rPr lang="fr-FR" sz="900">
                  <a:solidFill>
                    <a:srgbClr val="3F3F3F"/>
                  </a:solidFill>
                  <a:latin typeface="Arial" panose="020B0604020202020204"/>
                </a:rPr>
                <a:t>)</a:t>
              </a:r>
              <a:endParaRPr lang="fr-FR" sz="900" baseline="30000">
                <a:solidFill>
                  <a:srgbClr val="3F3F3F"/>
                </a:solidFill>
                <a:latin typeface="Arial" panose="020B0604020202020204"/>
              </a:endParaRPr>
            </a:p>
          </p:txBody>
        </p:sp>
        <p:sp>
          <p:nvSpPr>
            <p:cNvPr id="39" name="ZoneTexte 38">
              <a:extLst>
                <a:ext uri="{FF2B5EF4-FFF2-40B4-BE49-F238E27FC236}">
                  <a16:creationId xmlns:a16="http://schemas.microsoft.com/office/drawing/2014/main" id="{50EFB7FE-23D4-4BFF-A389-7096BA6340AA}"/>
                </a:ext>
              </a:extLst>
            </p:cNvPr>
            <p:cNvSpPr txBox="1"/>
            <p:nvPr/>
          </p:nvSpPr>
          <p:spPr>
            <a:xfrm>
              <a:off x="3953592" y="1707628"/>
              <a:ext cx="886453" cy="213977"/>
            </a:xfrm>
            <a:prstGeom prst="rect">
              <a:avLst/>
            </a:prstGeom>
            <a:noFill/>
          </p:spPr>
          <p:txBody>
            <a:bodyPr wrap="square" rtlCol="0">
              <a:spAutoFit/>
            </a:bodyPr>
            <a:lstStyle/>
            <a:p>
              <a:pPr algn="ctr">
                <a:defRPr/>
              </a:pPr>
              <a:r>
                <a:rPr lang="fr-FR" sz="800" b="1" i="1">
                  <a:solidFill>
                    <a:srgbClr val="3F3F3F"/>
                  </a:solidFill>
                  <a:latin typeface="Arial" panose="020B0604020202020204"/>
                </a:rPr>
                <a:t>PI Planning</a:t>
              </a:r>
            </a:p>
          </p:txBody>
        </p:sp>
        <p:sp>
          <p:nvSpPr>
            <p:cNvPr id="40" name="Trapèze 39">
              <a:extLst>
                <a:ext uri="{FF2B5EF4-FFF2-40B4-BE49-F238E27FC236}">
                  <a16:creationId xmlns:a16="http://schemas.microsoft.com/office/drawing/2014/main" id="{D3FB6F92-657C-4339-9E86-4AF97A9E5EF6}"/>
                </a:ext>
              </a:extLst>
            </p:cNvPr>
            <p:cNvSpPr/>
            <p:nvPr/>
          </p:nvSpPr>
          <p:spPr>
            <a:xfrm>
              <a:off x="3754283" y="2575293"/>
              <a:ext cx="419916" cy="1858243"/>
            </a:xfrm>
            <a:prstGeom prst="trapezoid">
              <a:avLst>
                <a:gd name="adj" fmla="val 45185"/>
              </a:avLst>
            </a:prstGeom>
            <a:gradFill flip="none" rotWithShape="1">
              <a:gsLst>
                <a:gs pos="0">
                  <a:srgbClr val="FFFFFF">
                    <a:lumMod val="75000"/>
                    <a:tint val="66000"/>
                    <a:satMod val="160000"/>
                  </a:srgbClr>
                </a:gs>
                <a:gs pos="50000">
                  <a:srgbClr val="FFFFFF">
                    <a:lumMod val="75000"/>
                    <a:tint val="44500"/>
                    <a:satMod val="160000"/>
                  </a:srgbClr>
                </a:gs>
                <a:gs pos="100000">
                  <a:srgbClr val="FFFFFF">
                    <a:lumMod val="75000"/>
                    <a:tint val="23500"/>
                    <a:satMod val="160000"/>
                  </a:srgbClr>
                </a:gs>
              </a:gsLst>
              <a:lin ang="16200000" scaled="1"/>
              <a:tileRect/>
            </a:gradFill>
            <a:ln w="12700" cap="flat" cmpd="sng" algn="ctr">
              <a:noFill/>
              <a:prstDash val="solid"/>
              <a:miter lim="800000"/>
            </a:ln>
            <a:effectLst/>
          </p:spPr>
          <p:txBody>
            <a:bodyPr lIns="36000" tIns="36000" rIns="36000" b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200" b="0" i="0" u="none" strike="noStrike" kern="0" cap="none" spc="0" normalizeH="0" baseline="0" noProof="0">
                <a:ln>
                  <a:noFill/>
                </a:ln>
                <a:solidFill>
                  <a:srgbClr val="FFFFFF"/>
                </a:solidFill>
                <a:effectLst/>
                <a:uLnTx/>
                <a:uFillTx/>
                <a:latin typeface="Arial" panose="020B0604020202020204"/>
                <a:ea typeface="+mn-ea"/>
                <a:cs typeface="+mn-cs"/>
              </a:endParaRPr>
            </a:p>
          </p:txBody>
        </p:sp>
        <p:pic>
          <p:nvPicPr>
            <p:cNvPr id="41" name="Picture 2" descr="Document Icon 3602814">
              <a:extLst>
                <a:ext uri="{FF2B5EF4-FFF2-40B4-BE49-F238E27FC236}">
                  <a16:creationId xmlns:a16="http://schemas.microsoft.com/office/drawing/2014/main" id="{42C075D1-7983-4B93-BF47-FE01550528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5460" y="3762060"/>
              <a:ext cx="230350" cy="244550"/>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2" descr="Document Icon 3602814">
              <a:extLst>
                <a:ext uri="{FF2B5EF4-FFF2-40B4-BE49-F238E27FC236}">
                  <a16:creationId xmlns:a16="http://schemas.microsoft.com/office/drawing/2014/main" id="{1E588BD5-BEA0-41B0-B57C-8F5E623C2F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5886" y="4616637"/>
              <a:ext cx="230350" cy="244550"/>
            </a:xfrm>
            <a:prstGeom prst="rect">
              <a:avLst/>
            </a:prstGeom>
            <a:noFill/>
            <a:extLst>
              <a:ext uri="{909E8E84-426E-40DD-AFC4-6F175D3DCCD1}">
                <a14:hiddenFill xmlns:a14="http://schemas.microsoft.com/office/drawing/2010/main">
                  <a:solidFill>
                    <a:srgbClr val="FFFFFF"/>
                  </a:solidFill>
                </a14:hiddenFill>
              </a:ext>
            </a:extLst>
          </p:spPr>
        </p:pic>
        <p:grpSp>
          <p:nvGrpSpPr>
            <p:cNvPr id="43" name="Groupe 42">
              <a:extLst>
                <a:ext uri="{FF2B5EF4-FFF2-40B4-BE49-F238E27FC236}">
                  <a16:creationId xmlns:a16="http://schemas.microsoft.com/office/drawing/2014/main" id="{37802FA4-035E-4422-8C2B-9FD08CCB32E9}"/>
                </a:ext>
              </a:extLst>
            </p:cNvPr>
            <p:cNvGrpSpPr/>
            <p:nvPr/>
          </p:nvGrpSpPr>
          <p:grpSpPr>
            <a:xfrm>
              <a:off x="2162705" y="2189434"/>
              <a:ext cx="383131" cy="406750"/>
              <a:chOff x="476743" y="2285423"/>
              <a:chExt cx="409538" cy="409538"/>
            </a:xfrm>
          </p:grpSpPr>
          <p:pic>
            <p:nvPicPr>
              <p:cNvPr id="44" name="Image 43">
                <a:extLst>
                  <a:ext uri="{FF2B5EF4-FFF2-40B4-BE49-F238E27FC236}">
                    <a16:creationId xmlns:a16="http://schemas.microsoft.com/office/drawing/2014/main" id="{89D5F58D-C3B9-4DA5-B29A-C3E19D6BDAB4}"/>
                  </a:ext>
                </a:extLst>
              </p:cNvPr>
              <p:cNvPicPr>
                <a:picLocks noChangeAspect="1"/>
              </p:cNvPicPr>
              <p:nvPr/>
            </p:nvPicPr>
            <p:blipFill>
              <a:blip r:embed="rId4" cstate="print">
                <a:duotone>
                  <a:srgbClr val="F2F2F2">
                    <a:shade val="45000"/>
                    <a:satMod val="135000"/>
                  </a:srgbClr>
                  <a:prstClr val="white"/>
                </a:duotone>
                <a:extLst>
                  <a:ext uri="{28A0092B-C50C-407E-A947-70E740481C1C}">
                    <a14:useLocalDpi xmlns:a14="http://schemas.microsoft.com/office/drawing/2010/main" val="0"/>
                  </a:ext>
                </a:extLst>
              </a:blip>
              <a:stretch>
                <a:fillRect/>
              </a:stretch>
            </p:blipFill>
            <p:spPr>
              <a:xfrm>
                <a:off x="476743" y="2285423"/>
                <a:ext cx="409538" cy="409538"/>
              </a:xfrm>
              <a:prstGeom prst="rect">
                <a:avLst/>
              </a:prstGeom>
            </p:spPr>
          </p:pic>
          <p:sp>
            <p:nvSpPr>
              <p:cNvPr id="45" name="Ellipse 44">
                <a:extLst>
                  <a:ext uri="{FF2B5EF4-FFF2-40B4-BE49-F238E27FC236}">
                    <a16:creationId xmlns:a16="http://schemas.microsoft.com/office/drawing/2014/main" id="{93C5D727-7315-4B7A-AC7F-EDA5852D8AB7}"/>
                  </a:ext>
                </a:extLst>
              </p:cNvPr>
              <p:cNvSpPr/>
              <p:nvPr/>
            </p:nvSpPr>
            <p:spPr>
              <a:xfrm>
                <a:off x="514061" y="2346783"/>
                <a:ext cx="231818" cy="195463"/>
              </a:xfrm>
              <a:prstGeom prst="ellipse">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grpSp>
          <p:nvGrpSpPr>
            <p:cNvPr id="46" name="Groupe 45">
              <a:extLst>
                <a:ext uri="{FF2B5EF4-FFF2-40B4-BE49-F238E27FC236}">
                  <a16:creationId xmlns:a16="http://schemas.microsoft.com/office/drawing/2014/main" id="{6519E4A9-909D-4853-B836-47E31C10E87B}"/>
                </a:ext>
              </a:extLst>
            </p:cNvPr>
            <p:cNvGrpSpPr/>
            <p:nvPr/>
          </p:nvGrpSpPr>
          <p:grpSpPr>
            <a:xfrm>
              <a:off x="3000026" y="2189434"/>
              <a:ext cx="383131" cy="406750"/>
              <a:chOff x="1371775" y="2285423"/>
              <a:chExt cx="409538" cy="409538"/>
            </a:xfrm>
          </p:grpSpPr>
          <p:pic>
            <p:nvPicPr>
              <p:cNvPr id="47" name="Image 46">
                <a:extLst>
                  <a:ext uri="{FF2B5EF4-FFF2-40B4-BE49-F238E27FC236}">
                    <a16:creationId xmlns:a16="http://schemas.microsoft.com/office/drawing/2014/main" id="{8BEBFC2B-D0B9-4640-BC22-C3F7CE8502A3}"/>
                  </a:ext>
                </a:extLst>
              </p:cNvPr>
              <p:cNvPicPr>
                <a:picLocks noChangeAspect="1"/>
              </p:cNvPicPr>
              <p:nvPr/>
            </p:nvPicPr>
            <p:blipFill>
              <a:blip r:embed="rId4" cstate="print">
                <a:duotone>
                  <a:srgbClr val="F2F2F2">
                    <a:shade val="45000"/>
                    <a:satMod val="135000"/>
                  </a:srgbClr>
                  <a:prstClr val="white"/>
                </a:duotone>
                <a:extLst>
                  <a:ext uri="{28A0092B-C50C-407E-A947-70E740481C1C}">
                    <a14:useLocalDpi xmlns:a14="http://schemas.microsoft.com/office/drawing/2010/main" val="0"/>
                  </a:ext>
                </a:extLst>
              </a:blip>
              <a:stretch>
                <a:fillRect/>
              </a:stretch>
            </p:blipFill>
            <p:spPr>
              <a:xfrm>
                <a:off x="1371775" y="2285423"/>
                <a:ext cx="409538" cy="409538"/>
              </a:xfrm>
              <a:prstGeom prst="rect">
                <a:avLst/>
              </a:prstGeom>
            </p:spPr>
          </p:pic>
          <p:sp>
            <p:nvSpPr>
              <p:cNvPr id="48" name="Ellipse 47">
                <a:extLst>
                  <a:ext uri="{FF2B5EF4-FFF2-40B4-BE49-F238E27FC236}">
                    <a16:creationId xmlns:a16="http://schemas.microsoft.com/office/drawing/2014/main" id="{24736E65-2125-4155-AD78-900EAED3C23C}"/>
                  </a:ext>
                </a:extLst>
              </p:cNvPr>
              <p:cNvSpPr/>
              <p:nvPr/>
            </p:nvSpPr>
            <p:spPr>
              <a:xfrm>
                <a:off x="1406712" y="2351544"/>
                <a:ext cx="231818" cy="195463"/>
              </a:xfrm>
              <a:prstGeom prst="ellipse">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grpSp>
          <p:nvGrpSpPr>
            <p:cNvPr id="49" name="Groupe 48">
              <a:extLst>
                <a:ext uri="{FF2B5EF4-FFF2-40B4-BE49-F238E27FC236}">
                  <a16:creationId xmlns:a16="http://schemas.microsoft.com/office/drawing/2014/main" id="{C17DCBE3-5276-4B18-9773-748341F9CDED}"/>
                </a:ext>
              </a:extLst>
            </p:cNvPr>
            <p:cNvGrpSpPr/>
            <p:nvPr/>
          </p:nvGrpSpPr>
          <p:grpSpPr>
            <a:xfrm>
              <a:off x="3837347" y="2189434"/>
              <a:ext cx="383131" cy="406750"/>
              <a:chOff x="2266807" y="2285423"/>
              <a:chExt cx="409538" cy="409538"/>
            </a:xfrm>
          </p:grpSpPr>
          <p:pic>
            <p:nvPicPr>
              <p:cNvPr id="50" name="Image 49">
                <a:extLst>
                  <a:ext uri="{FF2B5EF4-FFF2-40B4-BE49-F238E27FC236}">
                    <a16:creationId xmlns:a16="http://schemas.microsoft.com/office/drawing/2014/main" id="{38A42F3B-60D0-4E59-BE2F-D0505017D6FC}"/>
                  </a:ext>
                </a:extLst>
              </p:cNvPr>
              <p:cNvPicPr>
                <a:picLocks noChangeAspect="1"/>
              </p:cNvPicPr>
              <p:nvPr/>
            </p:nvPicPr>
            <p:blipFill>
              <a:blip r:embed="rId4" cstate="print">
                <a:duotone>
                  <a:srgbClr val="F2F2F2">
                    <a:shade val="45000"/>
                    <a:satMod val="135000"/>
                  </a:srgbClr>
                  <a:prstClr val="white"/>
                </a:duotone>
                <a:extLst>
                  <a:ext uri="{28A0092B-C50C-407E-A947-70E740481C1C}">
                    <a14:useLocalDpi xmlns:a14="http://schemas.microsoft.com/office/drawing/2010/main" val="0"/>
                  </a:ext>
                </a:extLst>
              </a:blip>
              <a:stretch>
                <a:fillRect/>
              </a:stretch>
            </p:blipFill>
            <p:spPr>
              <a:xfrm>
                <a:off x="2266807" y="2285423"/>
                <a:ext cx="409538" cy="409538"/>
              </a:xfrm>
              <a:prstGeom prst="rect">
                <a:avLst/>
              </a:prstGeom>
            </p:spPr>
          </p:pic>
          <p:sp>
            <p:nvSpPr>
              <p:cNvPr id="51" name="Ellipse 50">
                <a:extLst>
                  <a:ext uri="{FF2B5EF4-FFF2-40B4-BE49-F238E27FC236}">
                    <a16:creationId xmlns:a16="http://schemas.microsoft.com/office/drawing/2014/main" id="{AC0133D3-3991-43F4-8ABB-07D5FA5562B4}"/>
                  </a:ext>
                </a:extLst>
              </p:cNvPr>
              <p:cNvSpPr/>
              <p:nvPr/>
            </p:nvSpPr>
            <p:spPr>
              <a:xfrm>
                <a:off x="2306105" y="2351544"/>
                <a:ext cx="231818" cy="195463"/>
              </a:xfrm>
              <a:prstGeom prst="ellipse">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pic>
          <p:nvPicPr>
            <p:cNvPr id="55" name="Picture 2" descr="cycle Icon 406586">
              <a:extLst>
                <a:ext uri="{FF2B5EF4-FFF2-40B4-BE49-F238E27FC236}">
                  <a16:creationId xmlns:a16="http://schemas.microsoft.com/office/drawing/2014/main" id="{1CDB2D80-39B8-4EE3-A315-31AE8021DA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59021" y="2088823"/>
              <a:ext cx="516181" cy="548002"/>
            </a:xfrm>
            <a:prstGeom prst="rect">
              <a:avLst/>
            </a:prstGeom>
            <a:noFill/>
            <a:extLst>
              <a:ext uri="{909E8E84-426E-40DD-AFC4-6F175D3DCCD1}">
                <a14:hiddenFill xmlns:a14="http://schemas.microsoft.com/office/drawing/2010/main">
                  <a:solidFill>
                    <a:srgbClr val="FFFFFF"/>
                  </a:solidFill>
                </a14:hiddenFill>
              </a:ext>
            </a:extLst>
          </p:spPr>
        </p:pic>
        <p:sp>
          <p:nvSpPr>
            <p:cNvPr id="56" name="ZoneTexte 55">
              <a:extLst>
                <a:ext uri="{FF2B5EF4-FFF2-40B4-BE49-F238E27FC236}">
                  <a16:creationId xmlns:a16="http://schemas.microsoft.com/office/drawing/2014/main" id="{55859224-9633-41FE-83DA-DD3E338FC4B7}"/>
                </a:ext>
              </a:extLst>
            </p:cNvPr>
            <p:cNvSpPr txBox="1"/>
            <p:nvPr/>
          </p:nvSpPr>
          <p:spPr>
            <a:xfrm>
              <a:off x="5056055" y="1905287"/>
              <a:ext cx="1038305" cy="198693"/>
            </a:xfrm>
            <a:prstGeom prst="rect">
              <a:avLst/>
            </a:prstGeom>
            <a:noFill/>
          </p:spPr>
          <p:txBody>
            <a:bodyPr wrap="square" rtlCol="0">
              <a:spAutoFit/>
            </a:bodyPr>
            <a:lstStyle/>
            <a:p>
              <a:pPr algn="ctr">
                <a:defRPr/>
              </a:pPr>
              <a:r>
                <a:rPr lang="fr-FR" sz="700" b="1">
                  <a:solidFill>
                    <a:srgbClr val="3F3F3F"/>
                  </a:solidFill>
                  <a:latin typeface="Arial" panose="020B0604020202020204"/>
                </a:rPr>
                <a:t>Sprint 2</a:t>
              </a:r>
            </a:p>
          </p:txBody>
        </p:sp>
        <p:sp>
          <p:nvSpPr>
            <p:cNvPr id="57" name="ZoneTexte 56">
              <a:extLst>
                <a:ext uri="{FF2B5EF4-FFF2-40B4-BE49-F238E27FC236}">
                  <a16:creationId xmlns:a16="http://schemas.microsoft.com/office/drawing/2014/main" id="{40977653-DF67-4607-82E3-9498CD715EF0}"/>
                </a:ext>
              </a:extLst>
            </p:cNvPr>
            <p:cNvSpPr txBox="1"/>
            <p:nvPr/>
          </p:nvSpPr>
          <p:spPr>
            <a:xfrm>
              <a:off x="5964322" y="1905287"/>
              <a:ext cx="1038305" cy="198693"/>
            </a:xfrm>
            <a:prstGeom prst="rect">
              <a:avLst/>
            </a:prstGeom>
            <a:noFill/>
          </p:spPr>
          <p:txBody>
            <a:bodyPr wrap="square" rtlCol="0">
              <a:spAutoFit/>
            </a:bodyPr>
            <a:lstStyle/>
            <a:p>
              <a:pPr algn="ctr">
                <a:defRPr/>
              </a:pPr>
              <a:r>
                <a:rPr lang="fr-FR" sz="700" b="1">
                  <a:solidFill>
                    <a:srgbClr val="3F3F3F"/>
                  </a:solidFill>
                  <a:latin typeface="Arial" panose="020B0604020202020204"/>
                </a:rPr>
                <a:t>Sprint 3</a:t>
              </a:r>
            </a:p>
          </p:txBody>
        </p:sp>
        <p:sp>
          <p:nvSpPr>
            <p:cNvPr id="58" name="ZoneTexte 57">
              <a:extLst>
                <a:ext uri="{FF2B5EF4-FFF2-40B4-BE49-F238E27FC236}">
                  <a16:creationId xmlns:a16="http://schemas.microsoft.com/office/drawing/2014/main" id="{2D1E5DD2-60FF-480F-A8A1-D2360DC895FF}"/>
                </a:ext>
              </a:extLst>
            </p:cNvPr>
            <p:cNvSpPr txBox="1"/>
            <p:nvPr/>
          </p:nvSpPr>
          <p:spPr>
            <a:xfrm>
              <a:off x="6908522" y="1905287"/>
              <a:ext cx="1038305" cy="198693"/>
            </a:xfrm>
            <a:prstGeom prst="rect">
              <a:avLst/>
            </a:prstGeom>
            <a:noFill/>
          </p:spPr>
          <p:txBody>
            <a:bodyPr wrap="square" rtlCol="0">
              <a:spAutoFit/>
            </a:bodyPr>
            <a:lstStyle/>
            <a:p>
              <a:pPr algn="ctr">
                <a:defRPr/>
              </a:pPr>
              <a:r>
                <a:rPr lang="fr-FR" sz="700" b="1">
                  <a:solidFill>
                    <a:srgbClr val="3F3F3F"/>
                  </a:solidFill>
                  <a:latin typeface="Arial" panose="020B0604020202020204"/>
                </a:rPr>
                <a:t>Sprint 4</a:t>
              </a:r>
            </a:p>
          </p:txBody>
        </p:sp>
        <p:cxnSp>
          <p:nvCxnSpPr>
            <p:cNvPr id="59" name="Connecteur droit 58">
              <a:extLst>
                <a:ext uri="{FF2B5EF4-FFF2-40B4-BE49-F238E27FC236}">
                  <a16:creationId xmlns:a16="http://schemas.microsoft.com/office/drawing/2014/main" id="{DA598CD5-F66D-4D37-98BE-180CDA1BAE61}"/>
                </a:ext>
              </a:extLst>
            </p:cNvPr>
            <p:cNvCxnSpPr>
              <a:cxnSpLocks/>
            </p:cNvCxnSpPr>
            <p:nvPr/>
          </p:nvCxnSpPr>
          <p:spPr>
            <a:xfrm flipV="1">
              <a:off x="1716701" y="2362775"/>
              <a:ext cx="420295" cy="1"/>
            </a:xfrm>
            <a:prstGeom prst="line">
              <a:avLst/>
            </a:prstGeom>
            <a:noFill/>
            <a:ln w="6350" cap="flat" cmpd="sng" algn="ctr">
              <a:solidFill>
                <a:srgbClr val="3F3F3F"/>
              </a:solidFill>
              <a:prstDash val="dash"/>
              <a:miter lim="800000"/>
            </a:ln>
            <a:effectLst/>
          </p:spPr>
        </p:cxnSp>
        <p:sp>
          <p:nvSpPr>
            <p:cNvPr id="66" name="Rectangle : coins arrondis 65">
              <a:extLst>
                <a:ext uri="{FF2B5EF4-FFF2-40B4-BE49-F238E27FC236}">
                  <a16:creationId xmlns:a16="http://schemas.microsoft.com/office/drawing/2014/main" id="{F84BA857-469F-4380-A444-336DAECC1844}"/>
                </a:ext>
              </a:extLst>
            </p:cNvPr>
            <p:cNvSpPr/>
            <p:nvPr/>
          </p:nvSpPr>
          <p:spPr>
            <a:xfrm>
              <a:off x="1662964" y="958349"/>
              <a:ext cx="8319722" cy="5092130"/>
            </a:xfrm>
            <a:prstGeom prst="roundRect">
              <a:avLst>
                <a:gd name="adj" fmla="val 1840"/>
              </a:avLst>
            </a:prstGeom>
            <a:noFill/>
            <a:ln w="9525" cap="flat" cmpd="sng" algn="ctr">
              <a:solidFill>
                <a:srgbClr val="1CD19D"/>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sp>
        <p:nvSpPr>
          <p:cNvPr id="77" name="Pentagone 20">
            <a:extLst>
              <a:ext uri="{FF2B5EF4-FFF2-40B4-BE49-F238E27FC236}">
                <a16:creationId xmlns:a16="http://schemas.microsoft.com/office/drawing/2014/main" id="{ED273AAC-B043-4255-B019-857B291DE8E3}"/>
              </a:ext>
            </a:extLst>
          </p:cNvPr>
          <p:cNvSpPr/>
          <p:nvPr/>
        </p:nvSpPr>
        <p:spPr>
          <a:xfrm>
            <a:off x="939812" y="1339918"/>
            <a:ext cx="1167555" cy="400727"/>
          </a:xfrm>
          <a:prstGeom prst="homePlate">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1400">
                <a:solidFill>
                  <a:prstClr val="white"/>
                </a:solidFill>
                <a:latin typeface="Calibri" panose="020F0502020204030204" pitchFamily="34" charset="0"/>
                <a:cs typeface="Calibri" panose="020F0502020204030204" pitchFamily="34" charset="0"/>
              </a:rPr>
              <a:t>Préparation</a:t>
            </a:r>
          </a:p>
        </p:txBody>
      </p:sp>
      <p:sp>
        <p:nvSpPr>
          <p:cNvPr id="81" name="Flèche : chevron 80">
            <a:extLst>
              <a:ext uri="{FF2B5EF4-FFF2-40B4-BE49-F238E27FC236}">
                <a16:creationId xmlns:a16="http://schemas.microsoft.com/office/drawing/2014/main" id="{DEECA14F-6C78-4C83-B8E8-62A8EC31CAFB}"/>
              </a:ext>
            </a:extLst>
          </p:cNvPr>
          <p:cNvSpPr/>
          <p:nvPr/>
        </p:nvSpPr>
        <p:spPr>
          <a:xfrm>
            <a:off x="1963438" y="1333369"/>
            <a:ext cx="2652604" cy="413403"/>
          </a:xfrm>
          <a:prstGeom prst="chevron">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a:r>
              <a:rPr lang="fr-FR" sz="1400">
                <a:solidFill>
                  <a:prstClr val="white"/>
                </a:solidFill>
                <a:latin typeface="Calibri" panose="020F0502020204030204" pitchFamily="34" charset="0"/>
                <a:cs typeface="Calibri" panose="020F0502020204030204" pitchFamily="34" charset="0"/>
              </a:rPr>
              <a:t>Préparation agile (1</a:t>
            </a:r>
            <a:r>
              <a:rPr lang="fr-FR" sz="1400" baseline="30000">
                <a:solidFill>
                  <a:prstClr val="white"/>
                </a:solidFill>
                <a:latin typeface="Calibri" panose="020F0502020204030204" pitchFamily="34" charset="0"/>
                <a:cs typeface="Calibri" panose="020F0502020204030204" pitchFamily="34" charset="0"/>
              </a:rPr>
              <a:t>er</a:t>
            </a:r>
            <a:r>
              <a:rPr lang="fr-FR" sz="1400">
                <a:solidFill>
                  <a:prstClr val="white"/>
                </a:solidFill>
                <a:latin typeface="Calibri" panose="020F0502020204030204" pitchFamily="34" charset="0"/>
                <a:cs typeface="Calibri" panose="020F0502020204030204" pitchFamily="34" charset="0"/>
              </a:rPr>
              <a:t> palier)</a:t>
            </a:r>
          </a:p>
        </p:txBody>
      </p:sp>
      <p:sp>
        <p:nvSpPr>
          <p:cNvPr id="82" name="Chevron 32">
            <a:extLst>
              <a:ext uri="{FF2B5EF4-FFF2-40B4-BE49-F238E27FC236}">
                <a16:creationId xmlns:a16="http://schemas.microsoft.com/office/drawing/2014/main" id="{0845774E-B2D2-4D01-8F4D-46EDE20F1077}"/>
              </a:ext>
            </a:extLst>
          </p:cNvPr>
          <p:cNvSpPr/>
          <p:nvPr/>
        </p:nvSpPr>
        <p:spPr>
          <a:xfrm>
            <a:off x="4561826" y="1342998"/>
            <a:ext cx="6219216" cy="384912"/>
          </a:xfrm>
          <a:prstGeom prst="chevron">
            <a:avLst>
              <a:gd name="adj" fmla="val 23878"/>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r>
              <a:rPr lang="fr-FR" sz="1100">
                <a:solidFill>
                  <a:prstClr val="white"/>
                </a:solidFill>
                <a:latin typeface="Calibri" panose="020F0502020204030204" pitchFamily="34" charset="0"/>
                <a:cs typeface="Calibri" panose="020F0502020204030204" pitchFamily="34" charset="0"/>
              </a:rPr>
              <a:t>Déroulé du palier</a:t>
            </a:r>
          </a:p>
        </p:txBody>
      </p:sp>
      <p:sp>
        <p:nvSpPr>
          <p:cNvPr id="70" name="ZoneTexte 69">
            <a:extLst>
              <a:ext uri="{FF2B5EF4-FFF2-40B4-BE49-F238E27FC236}">
                <a16:creationId xmlns:a16="http://schemas.microsoft.com/office/drawing/2014/main" id="{A3938CB4-01D3-440E-8551-A3CED2F6B6AE}"/>
              </a:ext>
            </a:extLst>
          </p:cNvPr>
          <p:cNvSpPr txBox="1"/>
          <p:nvPr/>
        </p:nvSpPr>
        <p:spPr>
          <a:xfrm>
            <a:off x="8166151" y="3973412"/>
            <a:ext cx="947550" cy="268390"/>
          </a:xfrm>
          <a:prstGeom prst="rect">
            <a:avLst/>
          </a:prstGeom>
          <a:noFill/>
        </p:spPr>
        <p:txBody>
          <a:bodyPr wrap="square" rtlCol="0">
            <a:spAutoFit/>
          </a:bodyPr>
          <a:lstStyle/>
          <a:p>
            <a:pPr algn="ctr">
              <a:defRPr/>
            </a:pPr>
            <a:r>
              <a:rPr lang="fr-FR" sz="500" b="1">
                <a:solidFill>
                  <a:srgbClr val="3F3F3F"/>
                </a:solidFill>
                <a:latin typeface="Arial" panose="020B0604020202020204"/>
              </a:rPr>
              <a:t>Pré-palier</a:t>
            </a:r>
          </a:p>
        </p:txBody>
      </p:sp>
      <p:sp>
        <p:nvSpPr>
          <p:cNvPr id="71" name="ZoneTexte 70">
            <a:extLst>
              <a:ext uri="{FF2B5EF4-FFF2-40B4-BE49-F238E27FC236}">
                <a16:creationId xmlns:a16="http://schemas.microsoft.com/office/drawing/2014/main" id="{1709C197-A181-40DE-A0EF-CA8C468C42FC}"/>
              </a:ext>
            </a:extLst>
          </p:cNvPr>
          <p:cNvSpPr txBox="1"/>
          <p:nvPr/>
        </p:nvSpPr>
        <p:spPr>
          <a:xfrm>
            <a:off x="8940695" y="3968946"/>
            <a:ext cx="947550" cy="268390"/>
          </a:xfrm>
          <a:prstGeom prst="rect">
            <a:avLst/>
          </a:prstGeom>
          <a:noFill/>
        </p:spPr>
        <p:txBody>
          <a:bodyPr wrap="square" rtlCol="0">
            <a:spAutoFit/>
          </a:bodyPr>
          <a:lstStyle/>
          <a:p>
            <a:pPr algn="ctr">
              <a:defRPr/>
            </a:pPr>
            <a:r>
              <a:rPr lang="fr-FR" sz="500" b="1">
                <a:solidFill>
                  <a:srgbClr val="3F3F3F"/>
                </a:solidFill>
                <a:latin typeface="Arial" panose="020B0604020202020204"/>
              </a:rPr>
              <a:t>Post-palier</a:t>
            </a:r>
          </a:p>
        </p:txBody>
      </p:sp>
      <p:sp>
        <p:nvSpPr>
          <p:cNvPr id="78" name="Rectangle 77">
            <a:extLst>
              <a:ext uri="{FF2B5EF4-FFF2-40B4-BE49-F238E27FC236}">
                <a16:creationId xmlns:a16="http://schemas.microsoft.com/office/drawing/2014/main" id="{A9695D1A-F760-4078-A3BE-E9A4E0B8306A}"/>
              </a:ext>
            </a:extLst>
          </p:cNvPr>
          <p:cNvSpPr/>
          <p:nvPr/>
        </p:nvSpPr>
        <p:spPr>
          <a:xfrm>
            <a:off x="5227454" y="3925355"/>
            <a:ext cx="5416656" cy="2153095"/>
          </a:xfrm>
          <a:prstGeom prst="rect">
            <a:avLst/>
          </a:prstGeom>
          <a:solidFill>
            <a:srgbClr val="55DDB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nvGrpSpPr>
          <p:cNvPr id="79" name="Groupe 78">
            <a:extLst>
              <a:ext uri="{FF2B5EF4-FFF2-40B4-BE49-F238E27FC236}">
                <a16:creationId xmlns:a16="http://schemas.microsoft.com/office/drawing/2014/main" id="{E23E660B-F660-40C8-A512-8B6830672A8A}"/>
              </a:ext>
            </a:extLst>
          </p:cNvPr>
          <p:cNvGrpSpPr/>
          <p:nvPr/>
        </p:nvGrpSpPr>
        <p:grpSpPr>
          <a:xfrm>
            <a:off x="5405320" y="4035607"/>
            <a:ext cx="486000" cy="485775"/>
            <a:chOff x="852097" y="1410981"/>
            <a:chExt cx="914400" cy="914400"/>
          </a:xfrm>
        </p:grpSpPr>
        <p:sp>
          <p:nvSpPr>
            <p:cNvPr id="80" name="Ellipse 79">
              <a:extLst>
                <a:ext uri="{FF2B5EF4-FFF2-40B4-BE49-F238E27FC236}">
                  <a16:creationId xmlns:a16="http://schemas.microsoft.com/office/drawing/2014/main" id="{51FB2205-BC86-4639-A91F-E59D4799DB36}"/>
                </a:ext>
              </a:extLst>
            </p:cNvPr>
            <p:cNvSpPr/>
            <p:nvPr/>
          </p:nvSpPr>
          <p:spPr>
            <a:xfrm>
              <a:off x="852097" y="1410981"/>
              <a:ext cx="914400" cy="914400"/>
            </a:xfrm>
            <a:prstGeom prst="ellipse">
              <a:avLst/>
            </a:prstGeom>
            <a:solidFill>
              <a:srgbClr val="FFFFFF"/>
            </a:soli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nvGrpSpPr>
            <p:cNvPr id="83" name="Google Shape;1658;p25">
              <a:extLst>
                <a:ext uri="{FF2B5EF4-FFF2-40B4-BE49-F238E27FC236}">
                  <a16:creationId xmlns:a16="http://schemas.microsoft.com/office/drawing/2014/main" id="{3ECE5663-268A-4ABC-B39A-5335A065F083}"/>
                </a:ext>
              </a:extLst>
            </p:cNvPr>
            <p:cNvGrpSpPr/>
            <p:nvPr/>
          </p:nvGrpSpPr>
          <p:grpSpPr>
            <a:xfrm>
              <a:off x="1010454" y="1506346"/>
              <a:ext cx="597685" cy="654223"/>
              <a:chOff x="2959101" y="2779713"/>
              <a:chExt cx="234950" cy="257175"/>
            </a:xfrm>
          </p:grpSpPr>
          <p:sp>
            <p:nvSpPr>
              <p:cNvPr id="84" name="Google Shape;1659;p25">
                <a:extLst>
                  <a:ext uri="{FF2B5EF4-FFF2-40B4-BE49-F238E27FC236}">
                    <a16:creationId xmlns:a16="http://schemas.microsoft.com/office/drawing/2014/main" id="{59AB3408-4AFE-48E0-8338-4E4B2B667F23}"/>
                  </a:ext>
                </a:extLst>
              </p:cNvPr>
              <p:cNvSpPr/>
              <p:nvPr/>
            </p:nvSpPr>
            <p:spPr>
              <a:xfrm>
                <a:off x="2979738" y="2819401"/>
                <a:ext cx="49213" cy="53975"/>
              </a:xfrm>
              <a:custGeom>
                <a:avLst/>
                <a:gdLst/>
                <a:ahLst/>
                <a:cxnLst/>
                <a:rect l="l" t="t" r="r" b="b"/>
                <a:pathLst>
                  <a:path w="49" h="53" extrusionOk="0">
                    <a:moveTo>
                      <a:pt x="49" y="29"/>
                    </a:moveTo>
                    <a:cubicBezTo>
                      <a:pt x="49" y="25"/>
                      <a:pt x="49" y="25"/>
                      <a:pt x="49" y="25"/>
                    </a:cubicBezTo>
                    <a:cubicBezTo>
                      <a:pt x="49" y="11"/>
                      <a:pt x="38" y="0"/>
                      <a:pt x="24" y="0"/>
                    </a:cubicBezTo>
                    <a:cubicBezTo>
                      <a:pt x="11" y="0"/>
                      <a:pt x="0" y="11"/>
                      <a:pt x="0" y="25"/>
                    </a:cubicBezTo>
                    <a:cubicBezTo>
                      <a:pt x="0" y="29"/>
                      <a:pt x="0" y="29"/>
                      <a:pt x="0" y="29"/>
                    </a:cubicBezTo>
                    <a:cubicBezTo>
                      <a:pt x="0" y="42"/>
                      <a:pt x="11" y="53"/>
                      <a:pt x="24" y="53"/>
                    </a:cubicBezTo>
                    <a:cubicBezTo>
                      <a:pt x="38" y="53"/>
                      <a:pt x="49" y="42"/>
                      <a:pt x="49" y="29"/>
                    </a:cubicBezTo>
                    <a:close/>
                    <a:moveTo>
                      <a:pt x="24" y="10"/>
                    </a:moveTo>
                    <a:cubicBezTo>
                      <a:pt x="32" y="10"/>
                      <a:pt x="39" y="17"/>
                      <a:pt x="39" y="25"/>
                    </a:cubicBezTo>
                    <a:cubicBezTo>
                      <a:pt x="39" y="29"/>
                      <a:pt x="39" y="29"/>
                      <a:pt x="39" y="29"/>
                    </a:cubicBezTo>
                    <a:cubicBezTo>
                      <a:pt x="39" y="36"/>
                      <a:pt x="32" y="43"/>
                      <a:pt x="24" y="43"/>
                    </a:cubicBezTo>
                    <a:cubicBezTo>
                      <a:pt x="16" y="43"/>
                      <a:pt x="10" y="36"/>
                      <a:pt x="10" y="29"/>
                    </a:cubicBezTo>
                    <a:cubicBezTo>
                      <a:pt x="10" y="25"/>
                      <a:pt x="10" y="25"/>
                      <a:pt x="10" y="25"/>
                    </a:cubicBezTo>
                    <a:cubicBezTo>
                      <a:pt x="10" y="17"/>
                      <a:pt x="16" y="10"/>
                      <a:pt x="24" y="10"/>
                    </a:cubicBezTo>
                    <a:close/>
                  </a:path>
                </a:pathLst>
              </a:custGeom>
              <a:solidFill>
                <a:srgbClr val="3F3F3F"/>
              </a:solidFill>
              <a:ln>
                <a:noFill/>
              </a:ln>
            </p:spPr>
            <p:txBody>
              <a:bodyPr spcFirstLastPara="1" wrap="square" lIns="91425" tIns="45700" rIns="91425" bIns="4570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690F3C"/>
                  </a:solidFill>
                  <a:effectLst/>
                  <a:uLnTx/>
                  <a:uFillTx/>
                  <a:latin typeface="Arial"/>
                  <a:ea typeface="Arial"/>
                  <a:cs typeface="Arial"/>
                  <a:sym typeface="Arial"/>
                </a:endParaRPr>
              </a:p>
            </p:txBody>
          </p:sp>
          <p:sp>
            <p:nvSpPr>
              <p:cNvPr id="85" name="Google Shape;1660;p25">
                <a:extLst>
                  <a:ext uri="{FF2B5EF4-FFF2-40B4-BE49-F238E27FC236}">
                    <a16:creationId xmlns:a16="http://schemas.microsoft.com/office/drawing/2014/main" id="{DA76D104-294F-4A85-8BA8-2FE95A3104F2}"/>
                  </a:ext>
                </a:extLst>
              </p:cNvPr>
              <p:cNvSpPr/>
              <p:nvPr/>
            </p:nvSpPr>
            <p:spPr>
              <a:xfrm>
                <a:off x="2998788" y="2954338"/>
                <a:ext cx="9525" cy="82550"/>
              </a:xfrm>
              <a:prstGeom prst="rect">
                <a:avLst/>
              </a:prstGeom>
              <a:solidFill>
                <a:srgbClr val="3F3F3F"/>
              </a:solidFill>
              <a:ln>
                <a:noFill/>
              </a:ln>
            </p:spPr>
            <p:txBody>
              <a:bodyPr spcFirstLastPara="1" wrap="square" lIns="91425" tIns="45700" rIns="91425" bIns="4570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690F3C"/>
                  </a:solidFill>
                  <a:effectLst/>
                  <a:uLnTx/>
                  <a:uFillTx/>
                  <a:latin typeface="Arial"/>
                  <a:ea typeface="Arial"/>
                  <a:cs typeface="Arial"/>
                  <a:sym typeface="Arial"/>
                </a:endParaRPr>
              </a:p>
            </p:txBody>
          </p:sp>
          <p:sp>
            <p:nvSpPr>
              <p:cNvPr id="86" name="Google Shape;1661;p25">
                <a:extLst>
                  <a:ext uri="{FF2B5EF4-FFF2-40B4-BE49-F238E27FC236}">
                    <a16:creationId xmlns:a16="http://schemas.microsoft.com/office/drawing/2014/main" id="{7B6A7DEF-070B-4EEB-A142-2148B9A836A0}"/>
                  </a:ext>
                </a:extLst>
              </p:cNvPr>
              <p:cNvSpPr/>
              <p:nvPr/>
            </p:nvSpPr>
            <p:spPr>
              <a:xfrm>
                <a:off x="2959101" y="2871788"/>
                <a:ext cx="90488" cy="165100"/>
              </a:xfrm>
              <a:custGeom>
                <a:avLst/>
                <a:gdLst/>
                <a:ahLst/>
                <a:cxnLst/>
                <a:rect l="l" t="t" r="r" b="b"/>
                <a:pathLst>
                  <a:path w="89" h="165" extrusionOk="0">
                    <a:moveTo>
                      <a:pt x="73" y="6"/>
                    </a:moveTo>
                    <a:cubicBezTo>
                      <a:pt x="54" y="0"/>
                      <a:pt x="34" y="0"/>
                      <a:pt x="16" y="6"/>
                    </a:cubicBezTo>
                    <a:cubicBezTo>
                      <a:pt x="6" y="9"/>
                      <a:pt x="0" y="18"/>
                      <a:pt x="0" y="28"/>
                    </a:cubicBezTo>
                    <a:cubicBezTo>
                      <a:pt x="0" y="77"/>
                      <a:pt x="0" y="77"/>
                      <a:pt x="0" y="77"/>
                    </a:cubicBezTo>
                    <a:cubicBezTo>
                      <a:pt x="0" y="84"/>
                      <a:pt x="6" y="89"/>
                      <a:pt x="12" y="89"/>
                    </a:cubicBezTo>
                    <a:cubicBezTo>
                      <a:pt x="18" y="89"/>
                      <a:pt x="18" y="89"/>
                      <a:pt x="18" y="89"/>
                    </a:cubicBezTo>
                    <a:cubicBezTo>
                      <a:pt x="18" y="165"/>
                      <a:pt x="18" y="165"/>
                      <a:pt x="18" y="165"/>
                    </a:cubicBezTo>
                    <a:cubicBezTo>
                      <a:pt x="28" y="165"/>
                      <a:pt x="28" y="165"/>
                      <a:pt x="28" y="165"/>
                    </a:cubicBezTo>
                    <a:cubicBezTo>
                      <a:pt x="28" y="36"/>
                      <a:pt x="28" y="36"/>
                      <a:pt x="28" y="36"/>
                    </a:cubicBezTo>
                    <a:cubicBezTo>
                      <a:pt x="18" y="36"/>
                      <a:pt x="18" y="36"/>
                      <a:pt x="18" y="36"/>
                    </a:cubicBezTo>
                    <a:cubicBezTo>
                      <a:pt x="18" y="79"/>
                      <a:pt x="18" y="79"/>
                      <a:pt x="18" y="79"/>
                    </a:cubicBezTo>
                    <a:cubicBezTo>
                      <a:pt x="12" y="79"/>
                      <a:pt x="12" y="79"/>
                      <a:pt x="12" y="79"/>
                    </a:cubicBezTo>
                    <a:cubicBezTo>
                      <a:pt x="11" y="79"/>
                      <a:pt x="10" y="78"/>
                      <a:pt x="10" y="77"/>
                    </a:cubicBezTo>
                    <a:cubicBezTo>
                      <a:pt x="10" y="28"/>
                      <a:pt x="10" y="28"/>
                      <a:pt x="10" y="28"/>
                    </a:cubicBezTo>
                    <a:cubicBezTo>
                      <a:pt x="10" y="22"/>
                      <a:pt x="14" y="17"/>
                      <a:pt x="19" y="15"/>
                    </a:cubicBezTo>
                    <a:cubicBezTo>
                      <a:pt x="35" y="10"/>
                      <a:pt x="53" y="10"/>
                      <a:pt x="70" y="16"/>
                    </a:cubicBezTo>
                    <a:cubicBezTo>
                      <a:pt x="75" y="17"/>
                      <a:pt x="78" y="22"/>
                      <a:pt x="78" y="28"/>
                    </a:cubicBezTo>
                    <a:cubicBezTo>
                      <a:pt x="78" y="77"/>
                      <a:pt x="78" y="77"/>
                      <a:pt x="78" y="77"/>
                    </a:cubicBezTo>
                    <a:cubicBezTo>
                      <a:pt x="78" y="78"/>
                      <a:pt x="78" y="79"/>
                      <a:pt x="76" y="79"/>
                    </a:cubicBezTo>
                    <a:cubicBezTo>
                      <a:pt x="71" y="79"/>
                      <a:pt x="71" y="79"/>
                      <a:pt x="71" y="79"/>
                    </a:cubicBezTo>
                    <a:cubicBezTo>
                      <a:pt x="71" y="36"/>
                      <a:pt x="71" y="36"/>
                      <a:pt x="71" y="36"/>
                    </a:cubicBezTo>
                    <a:cubicBezTo>
                      <a:pt x="61" y="36"/>
                      <a:pt x="61" y="36"/>
                      <a:pt x="61" y="36"/>
                    </a:cubicBezTo>
                    <a:cubicBezTo>
                      <a:pt x="61" y="165"/>
                      <a:pt x="61" y="165"/>
                      <a:pt x="61" y="165"/>
                    </a:cubicBezTo>
                    <a:cubicBezTo>
                      <a:pt x="71" y="165"/>
                      <a:pt x="71" y="165"/>
                      <a:pt x="71" y="165"/>
                    </a:cubicBezTo>
                    <a:cubicBezTo>
                      <a:pt x="71" y="89"/>
                      <a:pt x="71" y="89"/>
                      <a:pt x="71" y="89"/>
                    </a:cubicBezTo>
                    <a:cubicBezTo>
                      <a:pt x="76" y="89"/>
                      <a:pt x="76" y="89"/>
                      <a:pt x="76" y="89"/>
                    </a:cubicBezTo>
                    <a:cubicBezTo>
                      <a:pt x="83" y="89"/>
                      <a:pt x="89" y="84"/>
                      <a:pt x="89" y="77"/>
                    </a:cubicBezTo>
                    <a:cubicBezTo>
                      <a:pt x="89" y="28"/>
                      <a:pt x="89" y="28"/>
                      <a:pt x="89" y="28"/>
                    </a:cubicBezTo>
                    <a:cubicBezTo>
                      <a:pt x="89" y="18"/>
                      <a:pt x="82" y="9"/>
                      <a:pt x="73" y="6"/>
                    </a:cubicBezTo>
                    <a:close/>
                  </a:path>
                </a:pathLst>
              </a:custGeom>
              <a:solidFill>
                <a:srgbClr val="3F3F3F"/>
              </a:solidFill>
              <a:ln>
                <a:noFill/>
              </a:ln>
            </p:spPr>
            <p:txBody>
              <a:bodyPr spcFirstLastPara="1" wrap="square" lIns="91425" tIns="45700" rIns="91425" bIns="4570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690F3C"/>
                  </a:solidFill>
                  <a:effectLst/>
                  <a:uLnTx/>
                  <a:uFillTx/>
                  <a:latin typeface="Arial"/>
                  <a:ea typeface="Arial"/>
                  <a:cs typeface="Arial"/>
                  <a:sym typeface="Arial"/>
                </a:endParaRPr>
              </a:p>
            </p:txBody>
          </p:sp>
          <p:sp>
            <p:nvSpPr>
              <p:cNvPr id="87" name="Google Shape;1662;p25">
                <a:extLst>
                  <a:ext uri="{FF2B5EF4-FFF2-40B4-BE49-F238E27FC236}">
                    <a16:creationId xmlns:a16="http://schemas.microsoft.com/office/drawing/2014/main" id="{B5791D4E-ADE7-4F0F-BF0D-92F8886C3C0B}"/>
                  </a:ext>
                </a:extLst>
              </p:cNvPr>
              <p:cNvSpPr/>
              <p:nvPr/>
            </p:nvSpPr>
            <p:spPr>
              <a:xfrm>
                <a:off x="3032126" y="2779713"/>
                <a:ext cx="111125" cy="101600"/>
              </a:xfrm>
              <a:custGeom>
                <a:avLst/>
                <a:gdLst/>
                <a:ahLst/>
                <a:cxnLst/>
                <a:rect l="l" t="t" r="r" b="b"/>
                <a:pathLst>
                  <a:path w="111" h="101" extrusionOk="0">
                    <a:moveTo>
                      <a:pt x="111" y="60"/>
                    </a:moveTo>
                    <a:cubicBezTo>
                      <a:pt x="111" y="18"/>
                      <a:pt x="111" y="18"/>
                      <a:pt x="111" y="18"/>
                    </a:cubicBezTo>
                    <a:cubicBezTo>
                      <a:pt x="111" y="8"/>
                      <a:pt x="103" y="0"/>
                      <a:pt x="93" y="0"/>
                    </a:cubicBezTo>
                    <a:cubicBezTo>
                      <a:pt x="18" y="0"/>
                      <a:pt x="18" y="0"/>
                      <a:pt x="18" y="0"/>
                    </a:cubicBezTo>
                    <a:cubicBezTo>
                      <a:pt x="8" y="0"/>
                      <a:pt x="0" y="8"/>
                      <a:pt x="0" y="18"/>
                    </a:cubicBezTo>
                    <a:cubicBezTo>
                      <a:pt x="0" y="60"/>
                      <a:pt x="0" y="60"/>
                      <a:pt x="0" y="60"/>
                    </a:cubicBezTo>
                    <a:cubicBezTo>
                      <a:pt x="0" y="69"/>
                      <a:pt x="7" y="76"/>
                      <a:pt x="15" y="77"/>
                    </a:cubicBezTo>
                    <a:cubicBezTo>
                      <a:pt x="15" y="96"/>
                      <a:pt x="15" y="96"/>
                      <a:pt x="15" y="96"/>
                    </a:cubicBezTo>
                    <a:cubicBezTo>
                      <a:pt x="15" y="98"/>
                      <a:pt x="16" y="100"/>
                      <a:pt x="18" y="100"/>
                    </a:cubicBezTo>
                    <a:cubicBezTo>
                      <a:pt x="19" y="101"/>
                      <a:pt x="19" y="101"/>
                      <a:pt x="20" y="101"/>
                    </a:cubicBezTo>
                    <a:cubicBezTo>
                      <a:pt x="21" y="101"/>
                      <a:pt x="23" y="100"/>
                      <a:pt x="24" y="99"/>
                    </a:cubicBezTo>
                    <a:cubicBezTo>
                      <a:pt x="41" y="78"/>
                      <a:pt x="41" y="78"/>
                      <a:pt x="41" y="78"/>
                    </a:cubicBezTo>
                    <a:cubicBezTo>
                      <a:pt x="93" y="78"/>
                      <a:pt x="93" y="78"/>
                      <a:pt x="93" y="78"/>
                    </a:cubicBezTo>
                    <a:cubicBezTo>
                      <a:pt x="103" y="78"/>
                      <a:pt x="111" y="70"/>
                      <a:pt x="111" y="60"/>
                    </a:cubicBezTo>
                    <a:close/>
                    <a:moveTo>
                      <a:pt x="20" y="68"/>
                    </a:moveTo>
                    <a:cubicBezTo>
                      <a:pt x="18" y="68"/>
                      <a:pt x="18" y="68"/>
                      <a:pt x="18" y="68"/>
                    </a:cubicBezTo>
                    <a:cubicBezTo>
                      <a:pt x="14" y="68"/>
                      <a:pt x="11" y="64"/>
                      <a:pt x="11" y="60"/>
                    </a:cubicBezTo>
                    <a:cubicBezTo>
                      <a:pt x="11" y="18"/>
                      <a:pt x="11" y="18"/>
                      <a:pt x="11" y="18"/>
                    </a:cubicBezTo>
                    <a:cubicBezTo>
                      <a:pt x="11" y="14"/>
                      <a:pt x="14" y="10"/>
                      <a:pt x="18" y="10"/>
                    </a:cubicBezTo>
                    <a:cubicBezTo>
                      <a:pt x="93" y="10"/>
                      <a:pt x="93" y="10"/>
                      <a:pt x="93" y="10"/>
                    </a:cubicBezTo>
                    <a:cubicBezTo>
                      <a:pt x="97" y="10"/>
                      <a:pt x="101" y="14"/>
                      <a:pt x="101" y="18"/>
                    </a:cubicBezTo>
                    <a:cubicBezTo>
                      <a:pt x="101" y="60"/>
                      <a:pt x="101" y="60"/>
                      <a:pt x="101" y="60"/>
                    </a:cubicBezTo>
                    <a:cubicBezTo>
                      <a:pt x="101" y="64"/>
                      <a:pt x="97" y="68"/>
                      <a:pt x="93" y="68"/>
                    </a:cubicBezTo>
                    <a:cubicBezTo>
                      <a:pt x="39" y="68"/>
                      <a:pt x="39" y="68"/>
                      <a:pt x="39" y="68"/>
                    </a:cubicBezTo>
                    <a:cubicBezTo>
                      <a:pt x="37" y="68"/>
                      <a:pt x="36" y="68"/>
                      <a:pt x="35" y="69"/>
                    </a:cubicBezTo>
                    <a:cubicBezTo>
                      <a:pt x="25" y="82"/>
                      <a:pt x="25" y="82"/>
                      <a:pt x="25" y="82"/>
                    </a:cubicBezTo>
                    <a:cubicBezTo>
                      <a:pt x="25" y="73"/>
                      <a:pt x="25" y="73"/>
                      <a:pt x="25" y="73"/>
                    </a:cubicBezTo>
                    <a:cubicBezTo>
                      <a:pt x="25" y="70"/>
                      <a:pt x="22" y="68"/>
                      <a:pt x="20" y="68"/>
                    </a:cubicBezTo>
                    <a:close/>
                  </a:path>
                </a:pathLst>
              </a:custGeom>
              <a:solidFill>
                <a:srgbClr val="3F3F3F"/>
              </a:solidFill>
              <a:ln>
                <a:noFill/>
              </a:ln>
            </p:spPr>
            <p:txBody>
              <a:bodyPr spcFirstLastPara="1" wrap="square" lIns="91425" tIns="45700" rIns="91425" bIns="4570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690F3C"/>
                  </a:solidFill>
                  <a:effectLst/>
                  <a:uLnTx/>
                  <a:uFillTx/>
                  <a:latin typeface="Arial"/>
                  <a:ea typeface="Arial"/>
                  <a:cs typeface="Arial"/>
                  <a:sym typeface="Arial"/>
                </a:endParaRPr>
              </a:p>
            </p:txBody>
          </p:sp>
          <p:sp>
            <p:nvSpPr>
              <p:cNvPr id="88" name="Google Shape;1663;p25">
                <a:extLst>
                  <a:ext uri="{FF2B5EF4-FFF2-40B4-BE49-F238E27FC236}">
                    <a16:creationId xmlns:a16="http://schemas.microsoft.com/office/drawing/2014/main" id="{996D6E16-48C5-42CB-AA54-50CB199AC3A7}"/>
                  </a:ext>
                </a:extLst>
              </p:cNvPr>
              <p:cNvSpPr/>
              <p:nvPr/>
            </p:nvSpPr>
            <p:spPr>
              <a:xfrm>
                <a:off x="3082926" y="2809876"/>
                <a:ext cx="46038" cy="34925"/>
              </a:xfrm>
              <a:custGeom>
                <a:avLst/>
                <a:gdLst/>
                <a:ahLst/>
                <a:cxnLst/>
                <a:rect l="l" t="t" r="r" b="b"/>
                <a:pathLst>
                  <a:path w="46" h="35" extrusionOk="0">
                    <a:moveTo>
                      <a:pt x="10" y="18"/>
                    </a:moveTo>
                    <a:cubicBezTo>
                      <a:pt x="10" y="13"/>
                      <a:pt x="13" y="10"/>
                      <a:pt x="17" y="10"/>
                    </a:cubicBezTo>
                    <a:cubicBezTo>
                      <a:pt x="46" y="10"/>
                      <a:pt x="46" y="10"/>
                      <a:pt x="46" y="10"/>
                    </a:cubicBezTo>
                    <a:cubicBezTo>
                      <a:pt x="46" y="0"/>
                      <a:pt x="46" y="0"/>
                      <a:pt x="46" y="0"/>
                    </a:cubicBezTo>
                    <a:cubicBezTo>
                      <a:pt x="17" y="0"/>
                      <a:pt x="17" y="0"/>
                      <a:pt x="17" y="0"/>
                    </a:cubicBezTo>
                    <a:cubicBezTo>
                      <a:pt x="8" y="0"/>
                      <a:pt x="0" y="8"/>
                      <a:pt x="0" y="18"/>
                    </a:cubicBezTo>
                    <a:cubicBezTo>
                      <a:pt x="0" y="35"/>
                      <a:pt x="0" y="35"/>
                      <a:pt x="0" y="35"/>
                    </a:cubicBezTo>
                    <a:cubicBezTo>
                      <a:pt x="10" y="35"/>
                      <a:pt x="10" y="35"/>
                      <a:pt x="10" y="35"/>
                    </a:cubicBezTo>
                    <a:lnTo>
                      <a:pt x="10" y="18"/>
                    </a:lnTo>
                    <a:close/>
                  </a:path>
                </a:pathLst>
              </a:custGeom>
              <a:solidFill>
                <a:srgbClr val="3F3F3F"/>
              </a:solidFill>
              <a:ln>
                <a:noFill/>
              </a:ln>
            </p:spPr>
            <p:txBody>
              <a:bodyPr spcFirstLastPara="1" wrap="square" lIns="91425" tIns="45700" rIns="91425" bIns="4570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690F3C"/>
                  </a:solidFill>
                  <a:effectLst/>
                  <a:uLnTx/>
                  <a:uFillTx/>
                  <a:latin typeface="Arial"/>
                  <a:ea typeface="Arial"/>
                  <a:cs typeface="Arial"/>
                  <a:sym typeface="Arial"/>
                </a:endParaRPr>
              </a:p>
            </p:txBody>
          </p:sp>
          <p:sp>
            <p:nvSpPr>
              <p:cNvPr id="89" name="Google Shape;1664;p25">
                <a:extLst>
                  <a:ext uri="{FF2B5EF4-FFF2-40B4-BE49-F238E27FC236}">
                    <a16:creationId xmlns:a16="http://schemas.microsoft.com/office/drawing/2014/main" id="{F516F7DB-53C0-4E83-8085-0DD30858E9A3}"/>
                  </a:ext>
                </a:extLst>
              </p:cNvPr>
              <p:cNvSpPr/>
              <p:nvPr/>
            </p:nvSpPr>
            <p:spPr>
              <a:xfrm>
                <a:off x="3082926" y="2809876"/>
                <a:ext cx="111125" cy="101600"/>
              </a:xfrm>
              <a:custGeom>
                <a:avLst/>
                <a:gdLst/>
                <a:ahLst/>
                <a:cxnLst/>
                <a:rect l="l" t="t" r="r" b="b"/>
                <a:pathLst>
                  <a:path w="110" h="101" extrusionOk="0">
                    <a:moveTo>
                      <a:pt x="93" y="0"/>
                    </a:moveTo>
                    <a:cubicBezTo>
                      <a:pt x="64" y="0"/>
                      <a:pt x="64" y="0"/>
                      <a:pt x="64" y="0"/>
                    </a:cubicBezTo>
                    <a:cubicBezTo>
                      <a:pt x="64" y="10"/>
                      <a:pt x="64" y="10"/>
                      <a:pt x="64" y="10"/>
                    </a:cubicBezTo>
                    <a:cubicBezTo>
                      <a:pt x="93" y="10"/>
                      <a:pt x="93" y="10"/>
                      <a:pt x="93" y="10"/>
                    </a:cubicBezTo>
                    <a:cubicBezTo>
                      <a:pt x="97" y="10"/>
                      <a:pt x="100" y="13"/>
                      <a:pt x="100" y="18"/>
                    </a:cubicBezTo>
                    <a:cubicBezTo>
                      <a:pt x="100" y="60"/>
                      <a:pt x="100" y="60"/>
                      <a:pt x="100" y="60"/>
                    </a:cubicBezTo>
                    <a:cubicBezTo>
                      <a:pt x="100" y="64"/>
                      <a:pt x="97" y="68"/>
                      <a:pt x="93" y="68"/>
                    </a:cubicBezTo>
                    <a:cubicBezTo>
                      <a:pt x="91" y="68"/>
                      <a:pt x="91" y="68"/>
                      <a:pt x="91" y="68"/>
                    </a:cubicBezTo>
                    <a:cubicBezTo>
                      <a:pt x="88" y="68"/>
                      <a:pt x="86" y="70"/>
                      <a:pt x="86" y="73"/>
                    </a:cubicBezTo>
                    <a:cubicBezTo>
                      <a:pt x="86" y="82"/>
                      <a:pt x="86" y="82"/>
                      <a:pt x="86" y="82"/>
                    </a:cubicBezTo>
                    <a:cubicBezTo>
                      <a:pt x="76" y="69"/>
                      <a:pt x="76" y="69"/>
                      <a:pt x="76" y="69"/>
                    </a:cubicBezTo>
                    <a:cubicBezTo>
                      <a:pt x="75" y="68"/>
                      <a:pt x="73" y="68"/>
                      <a:pt x="72" y="68"/>
                    </a:cubicBezTo>
                    <a:cubicBezTo>
                      <a:pt x="17" y="68"/>
                      <a:pt x="17" y="68"/>
                      <a:pt x="17" y="68"/>
                    </a:cubicBezTo>
                    <a:cubicBezTo>
                      <a:pt x="13" y="68"/>
                      <a:pt x="10" y="64"/>
                      <a:pt x="10" y="60"/>
                    </a:cubicBezTo>
                    <a:cubicBezTo>
                      <a:pt x="10" y="50"/>
                      <a:pt x="10" y="50"/>
                      <a:pt x="10" y="50"/>
                    </a:cubicBezTo>
                    <a:cubicBezTo>
                      <a:pt x="0" y="50"/>
                      <a:pt x="0" y="50"/>
                      <a:pt x="0" y="50"/>
                    </a:cubicBezTo>
                    <a:cubicBezTo>
                      <a:pt x="0" y="60"/>
                      <a:pt x="0" y="60"/>
                      <a:pt x="0" y="60"/>
                    </a:cubicBezTo>
                    <a:cubicBezTo>
                      <a:pt x="0" y="70"/>
                      <a:pt x="8" y="78"/>
                      <a:pt x="17" y="78"/>
                    </a:cubicBezTo>
                    <a:cubicBezTo>
                      <a:pt x="69" y="78"/>
                      <a:pt x="69" y="78"/>
                      <a:pt x="69" y="78"/>
                    </a:cubicBezTo>
                    <a:cubicBezTo>
                      <a:pt x="87" y="99"/>
                      <a:pt x="87" y="99"/>
                      <a:pt x="87" y="99"/>
                    </a:cubicBezTo>
                    <a:cubicBezTo>
                      <a:pt x="88" y="100"/>
                      <a:pt x="89" y="101"/>
                      <a:pt x="91" y="101"/>
                    </a:cubicBezTo>
                    <a:cubicBezTo>
                      <a:pt x="91" y="101"/>
                      <a:pt x="92" y="101"/>
                      <a:pt x="93" y="100"/>
                    </a:cubicBezTo>
                    <a:cubicBezTo>
                      <a:pt x="95" y="100"/>
                      <a:pt x="96" y="98"/>
                      <a:pt x="96" y="96"/>
                    </a:cubicBezTo>
                    <a:cubicBezTo>
                      <a:pt x="96" y="77"/>
                      <a:pt x="96" y="77"/>
                      <a:pt x="96" y="77"/>
                    </a:cubicBezTo>
                    <a:cubicBezTo>
                      <a:pt x="104" y="76"/>
                      <a:pt x="110" y="68"/>
                      <a:pt x="110" y="60"/>
                    </a:cubicBezTo>
                    <a:cubicBezTo>
                      <a:pt x="110" y="18"/>
                      <a:pt x="110" y="18"/>
                      <a:pt x="110" y="18"/>
                    </a:cubicBezTo>
                    <a:cubicBezTo>
                      <a:pt x="110" y="8"/>
                      <a:pt x="102" y="0"/>
                      <a:pt x="93" y="0"/>
                    </a:cubicBezTo>
                    <a:close/>
                  </a:path>
                </a:pathLst>
              </a:custGeom>
              <a:solidFill>
                <a:srgbClr val="3F3F3F"/>
              </a:solidFill>
              <a:ln>
                <a:noFill/>
              </a:ln>
            </p:spPr>
            <p:txBody>
              <a:bodyPr spcFirstLastPara="1" wrap="square" lIns="91425" tIns="45700" rIns="91425" bIns="4570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690F3C"/>
                  </a:solidFill>
                  <a:effectLst/>
                  <a:uLnTx/>
                  <a:uFillTx/>
                  <a:latin typeface="Arial"/>
                  <a:ea typeface="Arial"/>
                  <a:cs typeface="Arial"/>
                  <a:sym typeface="Arial"/>
                </a:endParaRPr>
              </a:p>
            </p:txBody>
          </p:sp>
        </p:grpSp>
      </p:grpSp>
      <p:sp>
        <p:nvSpPr>
          <p:cNvPr id="90" name="ZoneTexte 89">
            <a:extLst>
              <a:ext uri="{FF2B5EF4-FFF2-40B4-BE49-F238E27FC236}">
                <a16:creationId xmlns:a16="http://schemas.microsoft.com/office/drawing/2014/main" id="{F155B4F0-8495-4D29-AB97-E99A0D99223E}"/>
              </a:ext>
            </a:extLst>
          </p:cNvPr>
          <p:cNvSpPr txBox="1"/>
          <p:nvPr/>
        </p:nvSpPr>
        <p:spPr>
          <a:xfrm>
            <a:off x="5975487" y="3973412"/>
            <a:ext cx="4262352" cy="430887"/>
          </a:xfrm>
          <a:prstGeom prst="rect">
            <a:avLst/>
          </a:prstGeom>
          <a:noFill/>
        </p:spPr>
        <p:txBody>
          <a:bodyPr wrap="square" rtlCol="0">
            <a:spAutoFit/>
          </a:bodyPr>
          <a:lstStyle/>
          <a:p>
            <a:pPr algn="just"/>
            <a:r>
              <a:rPr lang="fr-FR" sz="1100">
                <a:solidFill>
                  <a:srgbClr val="FFFFFF"/>
                </a:solidFill>
                <a:latin typeface="Arial" panose="020B0604020202020204"/>
              </a:rPr>
              <a:t>La phase de préparation du 1</a:t>
            </a:r>
            <a:r>
              <a:rPr lang="fr-FR" sz="1100" baseline="30000">
                <a:solidFill>
                  <a:srgbClr val="FFFFFF"/>
                </a:solidFill>
                <a:latin typeface="Arial" panose="020B0604020202020204"/>
              </a:rPr>
              <a:t>er</a:t>
            </a:r>
            <a:r>
              <a:rPr lang="fr-FR" sz="1100">
                <a:solidFill>
                  <a:srgbClr val="FFFFFF"/>
                </a:solidFill>
                <a:latin typeface="Arial" panose="020B0604020202020204"/>
              </a:rPr>
              <a:t> palier constitue </a:t>
            </a:r>
            <a:r>
              <a:rPr lang="fr-FR" sz="1100" b="1">
                <a:solidFill>
                  <a:srgbClr val="FFFFFF"/>
                </a:solidFill>
                <a:latin typeface="Arial" panose="020B0604020202020204"/>
              </a:rPr>
              <a:t>la rampe de lancement du projet agile</a:t>
            </a:r>
            <a:r>
              <a:rPr lang="fr-FR" sz="1100">
                <a:solidFill>
                  <a:srgbClr val="FFFFFF"/>
                </a:solidFill>
                <a:latin typeface="Arial" panose="020B0604020202020204"/>
              </a:rPr>
              <a:t>. Elle poursuit plusieurs objectifs :</a:t>
            </a:r>
          </a:p>
        </p:txBody>
      </p:sp>
      <p:sp>
        <p:nvSpPr>
          <p:cNvPr id="91" name="Triangle isocèle 90">
            <a:extLst>
              <a:ext uri="{FF2B5EF4-FFF2-40B4-BE49-F238E27FC236}">
                <a16:creationId xmlns:a16="http://schemas.microsoft.com/office/drawing/2014/main" id="{9B5F4085-8BD4-41EE-848A-047B0C98E588}"/>
              </a:ext>
            </a:extLst>
          </p:cNvPr>
          <p:cNvSpPr/>
          <p:nvPr/>
        </p:nvSpPr>
        <p:spPr>
          <a:xfrm rot="16200000">
            <a:off x="4104507" y="4829629"/>
            <a:ext cx="1931870" cy="276585"/>
          </a:xfrm>
          <a:prstGeom prst="triangle">
            <a:avLst/>
          </a:prstGeom>
          <a:solidFill>
            <a:srgbClr val="55DDB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92" name="ZoneTexte 91">
            <a:extLst>
              <a:ext uri="{FF2B5EF4-FFF2-40B4-BE49-F238E27FC236}">
                <a16:creationId xmlns:a16="http://schemas.microsoft.com/office/drawing/2014/main" id="{7A273CE9-CAF2-4E41-9801-10273C8C55E8}"/>
              </a:ext>
            </a:extLst>
          </p:cNvPr>
          <p:cNvSpPr txBox="1"/>
          <p:nvPr/>
        </p:nvSpPr>
        <p:spPr>
          <a:xfrm>
            <a:off x="5276932" y="4591300"/>
            <a:ext cx="5319190" cy="1446550"/>
          </a:xfrm>
          <a:prstGeom prst="rect">
            <a:avLst/>
          </a:prstGeom>
          <a:noFill/>
        </p:spPr>
        <p:txBody>
          <a:bodyPr wrap="square" rtlCol="0">
            <a:spAutoFit/>
          </a:bodyPr>
          <a:lstStyle/>
          <a:p>
            <a:pPr marL="171450" indent="-171450" algn="just">
              <a:buFont typeface="Arial" panose="020B0604020202020204" pitchFamily="34" charset="0"/>
              <a:buChar char="•"/>
            </a:pPr>
            <a:r>
              <a:rPr lang="fr-FR" sz="1100" b="1">
                <a:solidFill>
                  <a:srgbClr val="FFFFFF"/>
                </a:solidFill>
                <a:latin typeface="Arial" panose="020B0604020202020204"/>
              </a:rPr>
              <a:t>Délimiter une solution à un besoin métier créatrice d’un maximum de valeur en un minimum d’efforts grâce à une préparation de 1</a:t>
            </a:r>
            <a:r>
              <a:rPr lang="fr-FR" sz="1100" b="1" baseline="30000">
                <a:solidFill>
                  <a:srgbClr val="FFFFFF"/>
                </a:solidFill>
                <a:latin typeface="Arial" panose="020B0604020202020204"/>
              </a:rPr>
              <a:t>er</a:t>
            </a:r>
            <a:r>
              <a:rPr lang="fr-FR" sz="1100" b="1">
                <a:solidFill>
                  <a:srgbClr val="FFFFFF"/>
                </a:solidFill>
                <a:latin typeface="Arial" panose="020B0604020202020204"/>
              </a:rPr>
              <a:t> palier fondée sur la notion de MVP composée de grandes séquences d’activités, de livrables et d’instances contextualisées CNAF</a:t>
            </a:r>
          </a:p>
          <a:p>
            <a:pPr algn="just"/>
            <a:endParaRPr lang="fr-FR" sz="1100" b="1">
              <a:solidFill>
                <a:srgbClr val="FFFFFF"/>
              </a:solidFill>
              <a:latin typeface="Arial" panose="020B0604020202020204"/>
            </a:endParaRPr>
          </a:p>
          <a:p>
            <a:pPr marL="171450" indent="-171450" algn="just">
              <a:buFont typeface="Arial" panose="020B0604020202020204" pitchFamily="34" charset="0"/>
              <a:buChar char="•"/>
            </a:pPr>
            <a:r>
              <a:rPr lang="fr-FR" sz="1100" b="1">
                <a:solidFill>
                  <a:srgbClr val="FFFFFF"/>
                </a:solidFill>
                <a:latin typeface="Arial" panose="020B0604020202020204"/>
              </a:rPr>
              <a:t>Déterminer les attendus de chaque partie prenante pendant la préparation et le déroulé du palier via un contrat d’engagement en deux parties distinctes</a:t>
            </a:r>
          </a:p>
        </p:txBody>
      </p:sp>
    </p:spTree>
    <p:extLst>
      <p:ext uri="{BB962C8B-B14F-4D97-AF65-F5344CB8AC3E}">
        <p14:creationId xmlns:p14="http://schemas.microsoft.com/office/powerpoint/2010/main" val="20496240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F863D1-2113-40EF-B9A5-EDD9DA3C1B73}"/>
              </a:ext>
            </a:extLst>
          </p:cNvPr>
          <p:cNvSpPr>
            <a:spLocks noGrp="1"/>
          </p:cNvSpPr>
          <p:nvPr>
            <p:ph type="title"/>
          </p:nvPr>
        </p:nvSpPr>
        <p:spPr>
          <a:xfrm>
            <a:off x="774235" y="186484"/>
            <a:ext cx="10744628" cy="648072"/>
          </a:xfrm>
        </p:spPr>
        <p:txBody>
          <a:bodyPr/>
          <a:lstStyle/>
          <a:p>
            <a:pPr lvl="0" defTabSz="685835">
              <a:lnSpc>
                <a:spcPct val="90000"/>
              </a:lnSpc>
              <a:spcBef>
                <a:spcPts val="0"/>
              </a:spcBef>
            </a:pPr>
            <a:r>
              <a:rPr lang="fr-FR"/>
              <a:t>Préparation du 1er Palier : Synthèse du contenu de chaque séquence</a:t>
            </a:r>
          </a:p>
        </p:txBody>
      </p:sp>
      <p:sp>
        <p:nvSpPr>
          <p:cNvPr id="3" name="Espace réservé du numéro de diapositive 2">
            <a:extLst>
              <a:ext uri="{FF2B5EF4-FFF2-40B4-BE49-F238E27FC236}">
                <a16:creationId xmlns:a16="http://schemas.microsoft.com/office/drawing/2014/main" id="{3046AF34-C175-499C-98AB-B999C740840E}"/>
              </a:ext>
            </a:extLst>
          </p:cNvPr>
          <p:cNvSpPr>
            <a:spLocks noGrp="1"/>
          </p:cNvSpPr>
          <p:nvPr>
            <p:ph type="sldNum" sz="quarter" idx="12"/>
          </p:nvPr>
        </p:nvSpPr>
        <p:spPr/>
        <p:txBody>
          <a:bodyPr/>
          <a:lstStyle/>
          <a:p>
            <a:fld id="{33D6E5A2-EC83-451F-A719-9AC1370DD5CF}" type="slidenum">
              <a:rPr lang="fr-FR" smtClean="0"/>
              <a:pPr/>
              <a:t>44</a:t>
            </a:fld>
            <a:endParaRPr kumimoji="0" lang="fr-FR"/>
          </a:p>
        </p:txBody>
      </p:sp>
      <p:graphicFrame>
        <p:nvGraphicFramePr>
          <p:cNvPr id="5" name="Google Shape;739;p69">
            <a:extLst>
              <a:ext uri="{FF2B5EF4-FFF2-40B4-BE49-F238E27FC236}">
                <a16:creationId xmlns:a16="http://schemas.microsoft.com/office/drawing/2014/main" id="{89A8F31B-E5B7-4B12-A01E-F36741639CF9}"/>
              </a:ext>
            </a:extLst>
          </p:cNvPr>
          <p:cNvGraphicFramePr/>
          <p:nvPr>
            <p:extLst>
              <p:ext uri="{D42A27DB-BD31-4B8C-83A1-F6EECF244321}">
                <p14:modId xmlns:p14="http://schemas.microsoft.com/office/powerpoint/2010/main" val="2937910245"/>
              </p:ext>
            </p:extLst>
          </p:nvPr>
        </p:nvGraphicFramePr>
        <p:xfrm>
          <a:off x="1975303" y="1183987"/>
          <a:ext cx="8407800" cy="5216378"/>
        </p:xfrm>
        <a:graphic>
          <a:graphicData uri="http://schemas.openxmlformats.org/drawingml/2006/table">
            <a:tbl>
              <a:tblPr>
                <a:noFill/>
              </a:tblPr>
              <a:tblGrid>
                <a:gridCol w="1401300">
                  <a:extLst>
                    <a:ext uri="{9D8B030D-6E8A-4147-A177-3AD203B41FA5}">
                      <a16:colId xmlns:a16="http://schemas.microsoft.com/office/drawing/2014/main" val="20000"/>
                    </a:ext>
                  </a:extLst>
                </a:gridCol>
                <a:gridCol w="1401300">
                  <a:extLst>
                    <a:ext uri="{9D8B030D-6E8A-4147-A177-3AD203B41FA5}">
                      <a16:colId xmlns:a16="http://schemas.microsoft.com/office/drawing/2014/main" val="20002"/>
                    </a:ext>
                  </a:extLst>
                </a:gridCol>
                <a:gridCol w="1401300">
                  <a:extLst>
                    <a:ext uri="{9D8B030D-6E8A-4147-A177-3AD203B41FA5}">
                      <a16:colId xmlns:a16="http://schemas.microsoft.com/office/drawing/2014/main" val="20007"/>
                    </a:ext>
                  </a:extLst>
                </a:gridCol>
                <a:gridCol w="1401300">
                  <a:extLst>
                    <a:ext uri="{9D8B030D-6E8A-4147-A177-3AD203B41FA5}">
                      <a16:colId xmlns:a16="http://schemas.microsoft.com/office/drawing/2014/main" val="20011"/>
                    </a:ext>
                  </a:extLst>
                </a:gridCol>
                <a:gridCol w="1401300">
                  <a:extLst>
                    <a:ext uri="{9D8B030D-6E8A-4147-A177-3AD203B41FA5}">
                      <a16:colId xmlns:a16="http://schemas.microsoft.com/office/drawing/2014/main" val="20015"/>
                    </a:ext>
                  </a:extLst>
                </a:gridCol>
                <a:gridCol w="1401300">
                  <a:extLst>
                    <a:ext uri="{9D8B030D-6E8A-4147-A177-3AD203B41FA5}">
                      <a16:colId xmlns:a16="http://schemas.microsoft.com/office/drawing/2014/main" val="20017"/>
                    </a:ext>
                  </a:extLst>
                </a:gridCol>
              </a:tblGrid>
              <a:tr h="407505">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0" marR="0" lvl="0" indent="0" algn="ctr" rtl="0">
                        <a:lnSpc>
                          <a:spcPct val="100000"/>
                        </a:lnSpc>
                        <a:spcBef>
                          <a:spcPts val="0"/>
                        </a:spcBef>
                        <a:spcAft>
                          <a:spcPts val="0"/>
                        </a:spcAft>
                        <a:buClr>
                          <a:srgbClr val="000000"/>
                        </a:buClr>
                        <a:buSzPts val="1200"/>
                        <a:buFont typeface="Arial"/>
                        <a:buNone/>
                      </a:pPr>
                      <a:r>
                        <a:rPr lang="fr-FR" sz="1200" b="1" u="none" strike="noStrike" cap="none">
                          <a:solidFill>
                            <a:srgbClr val="FFFFFF"/>
                          </a:solidFill>
                        </a:rPr>
                        <a:t>Semaine 1</a:t>
                      </a:r>
                    </a:p>
                  </a:txBody>
                  <a:tcPr marL="36000" marR="36000" marT="36000" marB="36000"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0" lvl="0" indent="0" algn="ctr" rtl="0">
                        <a:spcBef>
                          <a:spcPts val="0"/>
                        </a:spcBef>
                        <a:spcAft>
                          <a:spcPts val="0"/>
                        </a:spcAft>
                        <a:buNone/>
                      </a:pPr>
                      <a:r>
                        <a:rPr lang="fr-FR" sz="1200" b="1">
                          <a:solidFill>
                            <a:srgbClr val="FFFFFF"/>
                          </a:solidFill>
                        </a:rPr>
                        <a:t>Semaine 2</a:t>
                      </a:r>
                    </a:p>
                  </a:txBody>
                  <a:tcPr marL="36000" marR="36000" marT="36000" marB="36000"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0" marR="0" lvl="0" indent="0" algn="ctr" rtl="0">
                        <a:lnSpc>
                          <a:spcPct val="100000"/>
                        </a:lnSpc>
                        <a:spcBef>
                          <a:spcPts val="0"/>
                        </a:spcBef>
                        <a:spcAft>
                          <a:spcPts val="0"/>
                        </a:spcAft>
                        <a:buClr>
                          <a:srgbClr val="000000"/>
                        </a:buClr>
                        <a:buSzPts val="1200"/>
                        <a:buFont typeface="Arial"/>
                        <a:buNone/>
                      </a:pPr>
                      <a:r>
                        <a:rPr lang="fr-FR" sz="1200" b="1" u="none" strike="noStrike" cap="none">
                          <a:solidFill>
                            <a:srgbClr val="FFFFFF"/>
                          </a:solidFill>
                        </a:rPr>
                        <a:t>Semaine 3</a:t>
                      </a:r>
                    </a:p>
                  </a:txBody>
                  <a:tcPr marL="36000" marR="36000" marT="36000" marB="36000"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0" lvl="0" indent="0" algn="ctr" rtl="0">
                        <a:spcBef>
                          <a:spcPts val="0"/>
                        </a:spcBef>
                        <a:spcAft>
                          <a:spcPts val="0"/>
                        </a:spcAft>
                        <a:buNone/>
                      </a:pPr>
                      <a:r>
                        <a:rPr lang="fr-FR" sz="1200" b="1">
                          <a:solidFill>
                            <a:srgbClr val="FFFFFF"/>
                          </a:solidFill>
                        </a:rPr>
                        <a:t>Semaine 4</a:t>
                      </a:r>
                    </a:p>
                  </a:txBody>
                  <a:tcPr marL="36000" marR="36000" marT="36000" marB="36000"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0" lvl="0" indent="0" algn="ctr" defTabSz="685800" rtl="0" eaLnBrk="1" latinLnBrk="0" hangingPunct="1">
                        <a:spcBef>
                          <a:spcPts val="0"/>
                        </a:spcBef>
                        <a:spcAft>
                          <a:spcPts val="0"/>
                        </a:spcAft>
                        <a:buNone/>
                      </a:pPr>
                      <a:r>
                        <a:rPr lang="fr-FR" sz="1200" b="1" kern="1200">
                          <a:solidFill>
                            <a:srgbClr val="FFFFFF"/>
                          </a:solidFill>
                          <a:latin typeface="+mn-lt"/>
                          <a:ea typeface="+mn-ea"/>
                          <a:cs typeface="+mn-cs"/>
                        </a:rPr>
                        <a:t>Semaine 5</a:t>
                      </a:r>
                    </a:p>
                  </a:txBody>
                  <a:tcPr marL="36000" marR="36000" marT="36000" marB="36000"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0" lvl="0" indent="0" algn="ctr" defTabSz="685800" rtl="0" eaLnBrk="1" latinLnBrk="0" hangingPunct="1">
                        <a:spcBef>
                          <a:spcPts val="0"/>
                        </a:spcBef>
                        <a:spcAft>
                          <a:spcPts val="0"/>
                        </a:spcAft>
                        <a:buNone/>
                      </a:pPr>
                      <a:r>
                        <a:rPr lang="fr-FR" sz="1200" b="1" kern="1200">
                          <a:solidFill>
                            <a:srgbClr val="FFFFFF"/>
                          </a:solidFill>
                          <a:latin typeface="+mn-lt"/>
                          <a:ea typeface="+mn-ea"/>
                          <a:cs typeface="+mn-cs"/>
                        </a:rPr>
                        <a:t>Semaine 6</a:t>
                      </a:r>
                    </a:p>
                  </a:txBody>
                  <a:tcPr marL="36000" marR="36000" marT="36000" marB="36000" anchor="ctr">
                    <a:lnL w="12700" cap="flat" cmpd="sng" algn="ctr">
                      <a:solidFill>
                        <a:srgbClr val="FFFFFF">
                          <a:lumMod val="75000"/>
                        </a:srgbClr>
                      </a:solidFill>
                      <a:prstDash val="solid"/>
                      <a:round/>
                      <a:headEnd type="none" w="med" len="med"/>
                      <a:tailEnd type="none" w="med" len="med"/>
                    </a:lnL>
                    <a:lnR w="12700" cap="flat" cmpd="sng" algn="ctr">
                      <a:solidFill>
                        <a:srgbClr val="FFFFFF">
                          <a:lumMod val="7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12700" cap="flat" cmpd="sng" algn="ctr">
                      <a:solidFill>
                        <a:srgbClr val="FFFFFF">
                          <a:lumMod val="75000"/>
                        </a:srgbClr>
                      </a:solidFill>
                      <a:prstDash val="solid"/>
                      <a:round/>
                      <a:headEnd type="none" w="med" len="med"/>
                      <a:tailEnd type="none" w="med" len="med"/>
                    </a:lnB>
                    <a:lnTlToBr w="12700" cmpd="sng">
                      <a:noFill/>
                      <a:prstDash val="solid"/>
                    </a:lnTlToBr>
                    <a:lnBlToTr w="12700" cmpd="sng">
                      <a:noFill/>
                      <a:prstDash val="solid"/>
                    </a:lnBlToTr>
                    <a:solidFill>
                      <a:srgbClr val="1CD19D"/>
                    </a:solidFill>
                  </a:tcPr>
                </a:tc>
                <a:extLst>
                  <a:ext uri="{0D108BD9-81ED-4DB2-BD59-A6C34878D82A}">
                    <a16:rowId xmlns:a16="http://schemas.microsoft.com/office/drawing/2014/main" val="10000"/>
                  </a:ext>
                </a:extLst>
              </a:tr>
              <a:tr h="4808873">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0" marR="0" lvl="0" indent="0" algn="ctr" rtl="0">
                        <a:lnSpc>
                          <a:spcPct val="100000"/>
                        </a:lnSpc>
                        <a:spcBef>
                          <a:spcPts val="0"/>
                        </a:spcBef>
                        <a:spcAft>
                          <a:spcPts val="0"/>
                        </a:spcAft>
                        <a:buNone/>
                      </a:pPr>
                      <a:endParaRPr lang="fr-FR" sz="800">
                        <a:solidFill>
                          <a:srgbClr val="FFFFFF"/>
                        </a:solidFill>
                      </a:endParaRPr>
                    </a:p>
                  </a:txBody>
                  <a:tcPr marL="36000" marR="36000" marT="36000" marB="36000" anchor="ctr">
                    <a:lnL w="3175" cap="flat" cmpd="sng" algn="ctr">
                      <a:solidFill>
                        <a:srgbClr val="FFFFFF">
                          <a:lumMod val="85000"/>
                        </a:srgbClr>
                      </a:solidFill>
                      <a:prstDash val="solid"/>
                      <a:round/>
                      <a:headEnd type="none" w="med" len="med"/>
                      <a:tailEnd type="none" w="med" len="med"/>
                    </a:lnL>
                    <a:lnR w="3175" cap="flat" cmpd="sng" algn="ctr">
                      <a:solidFill>
                        <a:srgbClr val="FFFFFF">
                          <a:lumMod val="8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3175"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0" lvl="0" indent="0" algn="ctr" rtl="0">
                        <a:spcBef>
                          <a:spcPts val="0"/>
                        </a:spcBef>
                        <a:spcAft>
                          <a:spcPts val="0"/>
                        </a:spcAft>
                        <a:buNone/>
                      </a:pPr>
                      <a:endParaRPr lang="fr-FR" sz="800">
                        <a:solidFill>
                          <a:srgbClr val="FFFFFF"/>
                        </a:solidFill>
                      </a:endParaRPr>
                    </a:p>
                  </a:txBody>
                  <a:tcPr marL="36000" marR="36000" marT="36000" marB="36000" anchor="ctr">
                    <a:lnL w="3175" cap="flat" cmpd="sng" algn="ctr">
                      <a:solidFill>
                        <a:srgbClr val="FFFFFF">
                          <a:lumMod val="85000"/>
                        </a:srgbClr>
                      </a:solidFill>
                      <a:prstDash val="solid"/>
                      <a:round/>
                      <a:headEnd type="none" w="med" len="med"/>
                      <a:tailEnd type="none" w="med" len="med"/>
                    </a:lnL>
                    <a:lnR w="3175" cap="flat" cmpd="sng" algn="ctr">
                      <a:solidFill>
                        <a:srgbClr val="FFFFFF">
                          <a:lumMod val="8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3175"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0" lvl="0" indent="0" algn="ctr" rtl="0">
                        <a:spcBef>
                          <a:spcPts val="0"/>
                        </a:spcBef>
                        <a:spcAft>
                          <a:spcPts val="0"/>
                        </a:spcAft>
                        <a:buNone/>
                      </a:pPr>
                      <a:endParaRPr lang="fr-FR" sz="800">
                        <a:solidFill>
                          <a:srgbClr val="FFFFFF"/>
                        </a:solidFill>
                      </a:endParaRPr>
                    </a:p>
                  </a:txBody>
                  <a:tcPr marL="36000" marR="36000" marT="36000" marB="36000" anchor="ctr">
                    <a:lnL w="3175" cap="flat" cmpd="sng" algn="ctr">
                      <a:solidFill>
                        <a:srgbClr val="FFFFFF">
                          <a:lumMod val="85000"/>
                        </a:srgbClr>
                      </a:solidFill>
                      <a:prstDash val="solid"/>
                      <a:round/>
                      <a:headEnd type="none" w="med" len="med"/>
                      <a:tailEnd type="none" w="med" len="med"/>
                    </a:lnL>
                    <a:lnR w="3175" cap="flat" cmpd="sng" algn="ctr">
                      <a:solidFill>
                        <a:srgbClr val="FFFFFF">
                          <a:lumMod val="8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3175"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0" lvl="0" indent="0" algn="ctr" rtl="0">
                        <a:spcBef>
                          <a:spcPts val="0"/>
                        </a:spcBef>
                        <a:spcAft>
                          <a:spcPts val="0"/>
                        </a:spcAft>
                        <a:buNone/>
                      </a:pPr>
                      <a:endParaRPr lang="fr-FR" sz="800">
                        <a:solidFill>
                          <a:srgbClr val="FFFFFF"/>
                        </a:solidFill>
                      </a:endParaRPr>
                    </a:p>
                  </a:txBody>
                  <a:tcPr marL="36000" marR="36000" marT="36000" marB="36000" anchor="ctr">
                    <a:lnL w="3175" cap="flat" cmpd="sng" algn="ctr">
                      <a:solidFill>
                        <a:srgbClr val="FFFFFF">
                          <a:lumMod val="85000"/>
                        </a:srgbClr>
                      </a:solidFill>
                      <a:prstDash val="solid"/>
                      <a:round/>
                      <a:headEnd type="none" w="med" len="med"/>
                      <a:tailEnd type="none" w="med" len="med"/>
                    </a:lnL>
                    <a:lnR w="3175" cap="flat" cmpd="sng" algn="ctr">
                      <a:solidFill>
                        <a:srgbClr val="FFFFFF">
                          <a:lumMod val="8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3175"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0" lvl="0" indent="0" algn="ctr" defTabSz="685800" rtl="0" eaLnBrk="1" latinLnBrk="0" hangingPunct="1">
                        <a:spcBef>
                          <a:spcPts val="0"/>
                        </a:spcBef>
                        <a:spcAft>
                          <a:spcPts val="0"/>
                        </a:spcAft>
                        <a:buNone/>
                      </a:pPr>
                      <a:endParaRPr lang="fr-FR" sz="1200" b="1" kern="1200">
                        <a:ln>
                          <a:solidFill>
                            <a:schemeClr val="bg1">
                              <a:lumMod val="75000"/>
                            </a:schemeClr>
                          </a:solidFill>
                        </a:ln>
                        <a:solidFill>
                          <a:srgbClr val="FFFFFF"/>
                        </a:solidFill>
                        <a:latin typeface="+mn-lt"/>
                        <a:ea typeface="+mn-ea"/>
                        <a:cs typeface="+mn-cs"/>
                      </a:endParaRPr>
                    </a:p>
                  </a:txBody>
                  <a:tcPr marL="36000" marR="36000" marT="36000" marB="36000" anchor="ctr">
                    <a:lnL w="3175" cap="flat" cmpd="sng" algn="ctr">
                      <a:solidFill>
                        <a:srgbClr val="FFFFFF">
                          <a:lumMod val="85000"/>
                        </a:srgbClr>
                      </a:solidFill>
                      <a:prstDash val="solid"/>
                      <a:round/>
                      <a:headEnd type="none" w="med" len="med"/>
                      <a:tailEnd type="none" w="med" len="med"/>
                    </a:lnL>
                    <a:lnR w="3175" cap="flat" cmpd="sng" algn="ctr">
                      <a:solidFill>
                        <a:srgbClr val="FFFFFF">
                          <a:lumMod val="8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3175"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0" lvl="0" indent="0" algn="ctr" defTabSz="685800" rtl="0" eaLnBrk="1" latinLnBrk="0" hangingPunct="1">
                        <a:spcBef>
                          <a:spcPts val="0"/>
                        </a:spcBef>
                        <a:spcAft>
                          <a:spcPts val="0"/>
                        </a:spcAft>
                        <a:buNone/>
                      </a:pPr>
                      <a:endParaRPr lang="fr-FR" sz="1200" b="1" kern="1200">
                        <a:solidFill>
                          <a:srgbClr val="FFFFFF"/>
                        </a:solidFill>
                        <a:latin typeface="+mn-lt"/>
                        <a:ea typeface="+mn-ea"/>
                        <a:cs typeface="+mn-cs"/>
                      </a:endParaRPr>
                    </a:p>
                  </a:txBody>
                  <a:tcPr marL="36000" marR="36000" marT="36000" marB="36000" anchor="ctr">
                    <a:lnL w="3175" cap="flat" cmpd="sng" algn="ctr">
                      <a:solidFill>
                        <a:srgbClr val="FFFFFF">
                          <a:lumMod val="85000"/>
                        </a:srgbClr>
                      </a:solidFill>
                      <a:prstDash val="solid"/>
                      <a:round/>
                      <a:headEnd type="none" w="med" len="med"/>
                      <a:tailEnd type="none" w="med" len="med"/>
                    </a:lnL>
                    <a:lnR w="3175" cap="flat" cmpd="sng" algn="ctr">
                      <a:solidFill>
                        <a:srgbClr val="FFFFFF">
                          <a:lumMod val="85000"/>
                        </a:srgbClr>
                      </a:solidFill>
                      <a:prstDash val="solid"/>
                      <a:round/>
                      <a:headEnd type="none" w="med" len="med"/>
                      <a:tailEnd type="none" w="med" len="med"/>
                    </a:lnR>
                    <a:lnT w="12700" cap="flat" cmpd="sng" algn="ctr">
                      <a:solidFill>
                        <a:srgbClr val="FFFFFF">
                          <a:lumMod val="75000"/>
                        </a:srgbClr>
                      </a:solidFill>
                      <a:prstDash val="solid"/>
                      <a:round/>
                      <a:headEnd type="none" w="med" len="med"/>
                      <a:tailEnd type="none" w="med" len="med"/>
                    </a:lnT>
                    <a:lnB w="3175" cap="flat" cmpd="sng" algn="ctr">
                      <a:solidFill>
                        <a:srgbClr val="FFFFFF">
                          <a:lumMod val="8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grpSp>
        <p:nvGrpSpPr>
          <p:cNvPr id="6" name="Groupe 5">
            <a:extLst>
              <a:ext uri="{FF2B5EF4-FFF2-40B4-BE49-F238E27FC236}">
                <a16:creationId xmlns:a16="http://schemas.microsoft.com/office/drawing/2014/main" id="{C81DCD89-0587-4A6E-B1F3-29E013620E85}"/>
              </a:ext>
            </a:extLst>
          </p:cNvPr>
          <p:cNvGrpSpPr/>
          <p:nvPr/>
        </p:nvGrpSpPr>
        <p:grpSpPr>
          <a:xfrm>
            <a:off x="1975302" y="1633751"/>
            <a:ext cx="8421697" cy="369269"/>
            <a:chOff x="304723" y="1568940"/>
            <a:chExt cx="8582760" cy="272410"/>
          </a:xfrm>
        </p:grpSpPr>
        <p:sp>
          <p:nvSpPr>
            <p:cNvPr id="7" name="Flèche : pentagone 6">
              <a:extLst>
                <a:ext uri="{FF2B5EF4-FFF2-40B4-BE49-F238E27FC236}">
                  <a16:creationId xmlns:a16="http://schemas.microsoft.com/office/drawing/2014/main" id="{469EABC8-4847-4213-9061-740B2557197A}"/>
                </a:ext>
              </a:extLst>
            </p:cNvPr>
            <p:cNvSpPr/>
            <p:nvPr/>
          </p:nvSpPr>
          <p:spPr>
            <a:xfrm>
              <a:off x="304723" y="1570004"/>
              <a:ext cx="1452840" cy="271346"/>
            </a:xfrm>
            <a:prstGeom prst="homePlate">
              <a:avLst>
                <a:gd name="adj" fmla="val 20351"/>
              </a:avLst>
            </a:prstGeom>
            <a:solidFill>
              <a:srgbClr val="FFFFFF">
                <a:lumMod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800" b="1" i="0" u="none" strike="noStrike" kern="0" cap="none" spc="0" normalizeH="0" baseline="0" noProof="0">
                  <a:ln>
                    <a:noFill/>
                  </a:ln>
                  <a:solidFill>
                    <a:srgbClr val="3F3F3F"/>
                  </a:solidFill>
                  <a:effectLst/>
                  <a:uLnTx/>
                  <a:uFillTx/>
                  <a:latin typeface="Arial" panose="020B0604020202020204"/>
                  <a:ea typeface="+mn-ea"/>
                  <a:cs typeface="+mn-cs"/>
                </a:rPr>
                <a:t>Initialisation</a:t>
              </a:r>
            </a:p>
          </p:txBody>
        </p:sp>
        <p:sp>
          <p:nvSpPr>
            <p:cNvPr id="8" name="Flèche : chevron 7">
              <a:extLst>
                <a:ext uri="{FF2B5EF4-FFF2-40B4-BE49-F238E27FC236}">
                  <a16:creationId xmlns:a16="http://schemas.microsoft.com/office/drawing/2014/main" id="{8ED7E494-9C0A-4139-BED0-300B482B54B5}"/>
                </a:ext>
              </a:extLst>
            </p:cNvPr>
            <p:cNvSpPr/>
            <p:nvPr/>
          </p:nvSpPr>
          <p:spPr>
            <a:xfrm>
              <a:off x="1725945" y="1568940"/>
              <a:ext cx="2876552" cy="271308"/>
            </a:xfrm>
            <a:prstGeom prst="chevron">
              <a:avLst>
                <a:gd name="adj" fmla="val 22628"/>
              </a:avLst>
            </a:prstGeom>
            <a:solidFill>
              <a:srgbClr val="FFFFFF">
                <a:lumMod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800" b="1" i="0" u="none" strike="noStrike" kern="0" cap="none" spc="0" normalizeH="0" baseline="0" noProof="0">
                  <a:ln>
                    <a:noFill/>
                  </a:ln>
                  <a:solidFill>
                    <a:srgbClr val="3F3F3F"/>
                  </a:solidFill>
                  <a:effectLst/>
                  <a:uLnTx/>
                  <a:uFillTx/>
                  <a:latin typeface="Arial" panose="020B0604020202020204"/>
                  <a:ea typeface="+mn-ea"/>
                  <a:cs typeface="+mn-cs"/>
                </a:rPr>
                <a:t>Affinage</a:t>
              </a:r>
            </a:p>
          </p:txBody>
        </p:sp>
        <p:sp>
          <p:nvSpPr>
            <p:cNvPr id="9" name="Flèche : chevron 8">
              <a:extLst>
                <a:ext uri="{FF2B5EF4-FFF2-40B4-BE49-F238E27FC236}">
                  <a16:creationId xmlns:a16="http://schemas.microsoft.com/office/drawing/2014/main" id="{9CB3A96A-2BE6-4AB0-AAD0-0595CA757510}"/>
                </a:ext>
              </a:extLst>
            </p:cNvPr>
            <p:cNvSpPr/>
            <p:nvPr/>
          </p:nvSpPr>
          <p:spPr>
            <a:xfrm>
              <a:off x="4555744" y="1568940"/>
              <a:ext cx="4331739" cy="271308"/>
            </a:xfrm>
            <a:prstGeom prst="chevron">
              <a:avLst>
                <a:gd name="adj" fmla="val 22628"/>
              </a:avLst>
            </a:prstGeom>
            <a:solidFill>
              <a:srgbClr val="FFFFFF">
                <a:lumMod val="8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800" b="1" i="0" u="none" strike="noStrike" kern="0" cap="none" spc="0" normalizeH="0" baseline="0" noProof="0">
                  <a:ln>
                    <a:noFill/>
                  </a:ln>
                  <a:solidFill>
                    <a:srgbClr val="3F3F3F"/>
                  </a:solidFill>
                  <a:effectLst/>
                  <a:uLnTx/>
                  <a:uFillTx/>
                  <a:latin typeface="Arial" panose="020B0604020202020204"/>
                  <a:ea typeface="+mn-ea"/>
                  <a:cs typeface="+mn-cs"/>
                </a:rPr>
                <a:t>Sécurisation / Préparation</a:t>
              </a:r>
            </a:p>
          </p:txBody>
        </p:sp>
      </p:grpSp>
      <p:sp>
        <p:nvSpPr>
          <p:cNvPr id="10" name="ZoneTexte 9">
            <a:extLst>
              <a:ext uri="{FF2B5EF4-FFF2-40B4-BE49-F238E27FC236}">
                <a16:creationId xmlns:a16="http://schemas.microsoft.com/office/drawing/2014/main" id="{32B0079A-B5F8-4EA2-94B8-7FF410ED28D9}"/>
              </a:ext>
            </a:extLst>
          </p:cNvPr>
          <p:cNvSpPr txBox="1"/>
          <p:nvPr/>
        </p:nvSpPr>
        <p:spPr>
          <a:xfrm>
            <a:off x="5767790" y="6499474"/>
            <a:ext cx="623135" cy="200055"/>
          </a:xfrm>
          <a:prstGeom prst="rect">
            <a:avLst/>
          </a:prstGeom>
          <a:noFill/>
        </p:spPr>
        <p:txBody>
          <a:bodyPr wrap="square" rtlCol="0">
            <a:spAutoFit/>
          </a:bodyPr>
          <a:lstStyle/>
          <a:p>
            <a:r>
              <a:rPr lang="fr-FR" sz="700" b="1">
                <a:solidFill>
                  <a:srgbClr val="3F3F3F"/>
                </a:solidFill>
                <a:latin typeface="Arial" panose="020B0604020202020204"/>
              </a:rPr>
              <a:t>Instances</a:t>
            </a:r>
            <a:endParaRPr lang="fr-FR" sz="600" b="1">
              <a:solidFill>
                <a:srgbClr val="3F3F3F"/>
              </a:solidFill>
              <a:latin typeface="Arial" panose="020B0604020202020204"/>
            </a:endParaRPr>
          </a:p>
        </p:txBody>
      </p:sp>
      <p:sp>
        <p:nvSpPr>
          <p:cNvPr id="11" name="ZoneTexte 10">
            <a:extLst>
              <a:ext uri="{FF2B5EF4-FFF2-40B4-BE49-F238E27FC236}">
                <a16:creationId xmlns:a16="http://schemas.microsoft.com/office/drawing/2014/main" id="{02C5C05F-D887-4858-8DF3-67998A0700FE}"/>
              </a:ext>
            </a:extLst>
          </p:cNvPr>
          <p:cNvSpPr txBox="1"/>
          <p:nvPr/>
        </p:nvSpPr>
        <p:spPr>
          <a:xfrm>
            <a:off x="6912196" y="6499473"/>
            <a:ext cx="916971" cy="200055"/>
          </a:xfrm>
          <a:prstGeom prst="rect">
            <a:avLst/>
          </a:prstGeom>
          <a:noFill/>
        </p:spPr>
        <p:txBody>
          <a:bodyPr wrap="square" rtlCol="0">
            <a:spAutoFit/>
          </a:bodyPr>
          <a:lstStyle/>
          <a:p>
            <a:r>
              <a:rPr lang="fr-FR" sz="700" b="1">
                <a:solidFill>
                  <a:srgbClr val="3F3F3F"/>
                </a:solidFill>
                <a:latin typeface="Arial" panose="020B0604020202020204"/>
              </a:rPr>
              <a:t>Livrables</a:t>
            </a:r>
            <a:endParaRPr lang="fr-FR" sz="600" b="1">
              <a:solidFill>
                <a:srgbClr val="3F3F3F"/>
              </a:solidFill>
              <a:latin typeface="Arial" panose="020B0604020202020204"/>
            </a:endParaRPr>
          </a:p>
        </p:txBody>
      </p:sp>
      <p:sp>
        <p:nvSpPr>
          <p:cNvPr id="12" name="ZoneTexte 11">
            <a:extLst>
              <a:ext uri="{FF2B5EF4-FFF2-40B4-BE49-F238E27FC236}">
                <a16:creationId xmlns:a16="http://schemas.microsoft.com/office/drawing/2014/main" id="{D311F47A-9110-4A84-82EA-04ACFC105420}"/>
              </a:ext>
            </a:extLst>
          </p:cNvPr>
          <p:cNvSpPr txBox="1"/>
          <p:nvPr/>
        </p:nvSpPr>
        <p:spPr>
          <a:xfrm>
            <a:off x="668477" y="2001526"/>
            <a:ext cx="805731" cy="830997"/>
          </a:xfrm>
          <a:prstGeom prst="rect">
            <a:avLst/>
          </a:prstGeom>
          <a:noFill/>
          <a:ln>
            <a:solidFill>
              <a:srgbClr val="690F3C"/>
            </a:solidFill>
          </a:ln>
        </p:spPr>
        <p:txBody>
          <a:bodyPr wrap="square" rtlCol="0">
            <a:spAutoFit/>
          </a:bodyPr>
          <a:lstStyle/>
          <a:p>
            <a:pPr algn="ctr"/>
            <a:r>
              <a:rPr lang="fr-FR" sz="800" b="1">
                <a:solidFill>
                  <a:srgbClr val="3F3F3F"/>
                </a:solidFill>
                <a:latin typeface="Arial" panose="020B0604020202020204"/>
              </a:rPr>
              <a:t>Préparation (Tronc commun</a:t>
            </a:r>
          </a:p>
          <a:p>
            <a:pPr algn="ctr"/>
            <a:r>
              <a:rPr lang="fr-FR" sz="800" b="1">
                <a:solidFill>
                  <a:srgbClr val="3F3F3F"/>
                </a:solidFill>
                <a:latin typeface="Arial" panose="020B0604020202020204"/>
              </a:rPr>
              <a:t>Préparation  Agile / Cycle en V)</a:t>
            </a:r>
          </a:p>
        </p:txBody>
      </p:sp>
      <p:pic>
        <p:nvPicPr>
          <p:cNvPr id="13" name="Picture 4" descr="Meeting Icon 1153942">
            <a:extLst>
              <a:ext uri="{FF2B5EF4-FFF2-40B4-BE49-F238E27FC236}">
                <a16:creationId xmlns:a16="http://schemas.microsoft.com/office/drawing/2014/main" id="{74978AED-77FC-45D6-BAD9-BA946DD4F9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5485" y="3070318"/>
            <a:ext cx="465938" cy="465938"/>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DC998C4C-BF9B-4A9F-A9FF-CBA6D54A7899}"/>
              </a:ext>
            </a:extLst>
          </p:cNvPr>
          <p:cNvSpPr/>
          <p:nvPr/>
        </p:nvSpPr>
        <p:spPr>
          <a:xfrm>
            <a:off x="2243781" y="3577934"/>
            <a:ext cx="956336" cy="507831"/>
          </a:xfrm>
          <a:prstGeom prst="rect">
            <a:avLst/>
          </a:prstGeom>
        </p:spPr>
        <p:txBody>
          <a:bodyPr wrap="square">
            <a:spAutoFit/>
          </a:bodyPr>
          <a:lstStyle/>
          <a:p>
            <a:pPr defTabSz="685800">
              <a:defRPr/>
            </a:pPr>
            <a:r>
              <a:rPr lang="fr-FR" sz="900" b="1">
                <a:solidFill>
                  <a:srgbClr val="3F3F3F"/>
                </a:solidFill>
                <a:latin typeface="Arial" panose="020B0604020202020204"/>
              </a:rPr>
              <a:t>Kick-off </a:t>
            </a:r>
            <a:r>
              <a:rPr lang="fr-FR" sz="900" b="1">
                <a:solidFill>
                  <a:srgbClr val="1CD19D"/>
                </a:solidFill>
                <a:latin typeface="Arial" panose="020B0604020202020204"/>
              </a:rPr>
              <a:t>préparation</a:t>
            </a:r>
            <a:r>
              <a:rPr lang="fr-FR" sz="900" b="1">
                <a:solidFill>
                  <a:srgbClr val="3F3F3F"/>
                </a:solidFill>
                <a:latin typeface="Arial" panose="020B0604020202020204"/>
              </a:rPr>
              <a:t> du 1er palier</a:t>
            </a:r>
          </a:p>
        </p:txBody>
      </p:sp>
      <p:pic>
        <p:nvPicPr>
          <p:cNvPr id="15" name="Picture 6" descr="Product Delivered Icon 3082654">
            <a:extLst>
              <a:ext uri="{FF2B5EF4-FFF2-40B4-BE49-F238E27FC236}">
                <a16:creationId xmlns:a16="http://schemas.microsoft.com/office/drawing/2014/main" id="{6182F4C3-D6EF-4FF7-8F44-3BDFB4DB62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5485" y="4594537"/>
            <a:ext cx="465938" cy="465938"/>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C7A3B85F-2625-4AF2-9CC8-39B4939D8C4C}"/>
              </a:ext>
            </a:extLst>
          </p:cNvPr>
          <p:cNvSpPr/>
          <p:nvPr/>
        </p:nvSpPr>
        <p:spPr>
          <a:xfrm>
            <a:off x="1961407" y="2055927"/>
            <a:ext cx="1700537" cy="954107"/>
          </a:xfrm>
          <a:prstGeom prst="rect">
            <a:avLst/>
          </a:prstGeom>
          <a:solidFill>
            <a:srgbClr val="FFFFFF"/>
          </a:solidFill>
        </p:spPr>
        <p:txBody>
          <a:bodyPr wrap="square">
            <a:spAutoFit/>
          </a:bodyPr>
          <a:lstStyle/>
          <a:p>
            <a:pPr marL="0" marR="0" lvl="0" indent="-720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700" b="0" i="0" u="none" strike="noStrike" kern="0" cap="none" spc="0" normalizeH="0" baseline="0" noProof="0">
                <a:ln>
                  <a:noFill/>
                </a:ln>
                <a:solidFill>
                  <a:srgbClr val="3F3F3F"/>
                </a:solidFill>
                <a:effectLst/>
                <a:uLnTx/>
                <a:uFillTx/>
                <a:latin typeface="Arial" panose="020B0604020202020204"/>
              </a:rPr>
              <a:t>MVP Projet : FEB + Référentiel d’exigences métier priorisées</a:t>
            </a:r>
          </a:p>
          <a:p>
            <a:pPr marL="0" marR="0" lvl="0" indent="-720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700" b="0" i="0" u="none" strike="noStrike" kern="0" cap="none" spc="0" normalizeH="0" baseline="0" noProof="0">
                <a:ln>
                  <a:noFill/>
                </a:ln>
                <a:solidFill>
                  <a:srgbClr val="3F3F3F"/>
                </a:solidFill>
                <a:effectLst/>
                <a:uLnTx/>
                <a:uFillTx/>
                <a:latin typeface="Arial" panose="020B0604020202020204"/>
              </a:rPr>
              <a:t>Plan projet </a:t>
            </a:r>
            <a:r>
              <a:rPr kumimoji="0" lang="fr-FR" sz="700" b="0" i="0" u="none" strike="noStrike" kern="0" cap="none" spc="0" normalizeH="0" baseline="0" noProof="0">
                <a:ln>
                  <a:noFill/>
                </a:ln>
                <a:effectLst/>
                <a:uLnTx/>
                <a:uFillTx/>
                <a:latin typeface="Arial" panose="020B0604020202020204"/>
              </a:rPr>
              <a:t>(choix modèle orga)</a:t>
            </a:r>
          </a:p>
          <a:p>
            <a:pPr marL="0" marR="0" lvl="0" indent="-720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700" b="0" i="0" u="none" strike="noStrike" kern="0" cap="none" spc="0" normalizeH="0" baseline="0" noProof="0">
                <a:ln>
                  <a:noFill/>
                </a:ln>
                <a:solidFill>
                  <a:srgbClr val="3F3F3F"/>
                </a:solidFill>
                <a:effectLst/>
                <a:uLnTx/>
                <a:uFillTx/>
                <a:latin typeface="Arial" panose="020B0604020202020204"/>
              </a:rPr>
              <a:t>Schéma d’architecture existante &amp; cible </a:t>
            </a:r>
          </a:p>
          <a:p>
            <a:pPr marL="0" marR="0" lvl="0" indent="-720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700" b="0" i="0" u="none" strike="noStrike" kern="0" cap="none" spc="0" normalizeH="0" baseline="0" noProof="0">
                <a:ln>
                  <a:noFill/>
                </a:ln>
                <a:solidFill>
                  <a:srgbClr val="3F3F3F"/>
                </a:solidFill>
                <a:effectLst/>
                <a:uLnTx/>
                <a:uFillTx/>
                <a:latin typeface="Arial" panose="020B0604020202020204"/>
              </a:rPr>
              <a:t>Cartographie des services (existants &amp; nouveaux)</a:t>
            </a:r>
          </a:p>
          <a:p>
            <a:pPr marL="0" marR="0" lvl="0" indent="-720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700" kern="0">
                <a:latin typeface="Arial" panose="020B0604020202020204"/>
              </a:rPr>
              <a:t>Stratégie de test V0</a:t>
            </a:r>
            <a:endParaRPr kumimoji="0" lang="fr-FR" sz="700" b="0" i="0" u="none" strike="noStrike" kern="0" cap="none" spc="0" normalizeH="0" baseline="0" noProof="0">
              <a:ln>
                <a:noFill/>
              </a:ln>
              <a:effectLst/>
              <a:uLnTx/>
              <a:uFillTx/>
              <a:latin typeface="Arial" panose="020B0604020202020204"/>
            </a:endParaRPr>
          </a:p>
        </p:txBody>
      </p:sp>
      <p:sp>
        <p:nvSpPr>
          <p:cNvPr id="17" name="Rectangle : coins arrondis 16">
            <a:extLst>
              <a:ext uri="{FF2B5EF4-FFF2-40B4-BE49-F238E27FC236}">
                <a16:creationId xmlns:a16="http://schemas.microsoft.com/office/drawing/2014/main" id="{E61A9868-B348-4A82-BE57-D1F702944B47}"/>
              </a:ext>
            </a:extLst>
          </p:cNvPr>
          <p:cNvSpPr/>
          <p:nvPr/>
        </p:nvSpPr>
        <p:spPr>
          <a:xfrm>
            <a:off x="6739932" y="3388023"/>
            <a:ext cx="1699533" cy="542080"/>
          </a:xfrm>
          <a:prstGeom prst="roundRect">
            <a:avLst>
              <a:gd name="adj" fmla="val 15069"/>
            </a:avLst>
          </a:prstGeom>
          <a:solidFill>
            <a:srgbClr val="3F3F3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prstClr val="white"/>
                </a:solidFill>
                <a:effectLst/>
                <a:uLnTx/>
                <a:uFillTx/>
                <a:latin typeface="Arial" panose="020B0604020202020204"/>
                <a:ea typeface="+mn-ea"/>
                <a:cs typeface="+mn-cs"/>
              </a:rPr>
              <a:t>Sécurisation des prérequis et planification du palier</a:t>
            </a:r>
          </a:p>
        </p:txBody>
      </p:sp>
      <p:pic>
        <p:nvPicPr>
          <p:cNvPr id="18" name="Picture 4" descr="Meeting Icon 1153942">
            <a:extLst>
              <a:ext uri="{FF2B5EF4-FFF2-40B4-BE49-F238E27FC236}">
                <a16:creationId xmlns:a16="http://schemas.microsoft.com/office/drawing/2014/main" id="{3B0339DF-C51A-48C3-AEFC-F1EA4B7845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8482" y="3071226"/>
            <a:ext cx="465938" cy="465938"/>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E6E41FF4-3D19-425D-9796-FF9404BEC1A6}"/>
              </a:ext>
            </a:extLst>
          </p:cNvPr>
          <p:cNvSpPr/>
          <p:nvPr/>
        </p:nvSpPr>
        <p:spPr>
          <a:xfrm>
            <a:off x="5972975" y="3571249"/>
            <a:ext cx="956336" cy="507831"/>
          </a:xfrm>
          <a:prstGeom prst="rect">
            <a:avLst/>
          </a:prstGeom>
        </p:spPr>
        <p:txBody>
          <a:bodyPr wrap="square">
            <a:spAutoFit/>
          </a:bodyPr>
          <a:lstStyle/>
          <a:p>
            <a:pPr defTabSz="685800">
              <a:defRPr/>
            </a:pPr>
            <a:r>
              <a:rPr lang="fr-FR" sz="900" b="1">
                <a:solidFill>
                  <a:srgbClr val="3F3F3F"/>
                </a:solidFill>
                <a:latin typeface="Arial" panose="020B0604020202020204"/>
              </a:rPr>
              <a:t>Session de partage de </a:t>
            </a:r>
            <a:r>
              <a:rPr lang="fr-FR" sz="900" b="1">
                <a:solidFill>
                  <a:srgbClr val="1CD19D"/>
                </a:solidFill>
                <a:latin typeface="Arial" panose="020B0604020202020204"/>
              </a:rPr>
              <a:t>l’affinage</a:t>
            </a:r>
          </a:p>
        </p:txBody>
      </p:sp>
      <p:pic>
        <p:nvPicPr>
          <p:cNvPr id="20" name="Picture 4" descr="Meeting Icon 1153942">
            <a:extLst>
              <a:ext uri="{FF2B5EF4-FFF2-40B4-BE49-F238E27FC236}">
                <a16:creationId xmlns:a16="http://schemas.microsoft.com/office/drawing/2014/main" id="{7264EFC4-38D7-40A8-BA45-655F1EB36E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7290" y="3071226"/>
            <a:ext cx="465938" cy="465938"/>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369588FE-04B7-4ECC-A858-7F847002548E}"/>
              </a:ext>
            </a:extLst>
          </p:cNvPr>
          <p:cNvSpPr/>
          <p:nvPr/>
        </p:nvSpPr>
        <p:spPr>
          <a:xfrm>
            <a:off x="9313686" y="3578842"/>
            <a:ext cx="1069411" cy="507831"/>
          </a:xfrm>
          <a:prstGeom prst="rect">
            <a:avLst/>
          </a:prstGeom>
        </p:spPr>
        <p:txBody>
          <a:bodyPr wrap="square">
            <a:spAutoFit/>
          </a:bodyPr>
          <a:lstStyle/>
          <a:p>
            <a:pPr defTabSz="685800">
              <a:defRPr/>
            </a:pPr>
            <a:r>
              <a:rPr lang="fr-FR" sz="900" b="1">
                <a:solidFill>
                  <a:srgbClr val="1CD19D"/>
                </a:solidFill>
                <a:latin typeface="Arial" panose="020B0604020202020204"/>
              </a:rPr>
              <a:t>Revue finale </a:t>
            </a:r>
            <a:r>
              <a:rPr lang="fr-FR" sz="900" b="1">
                <a:solidFill>
                  <a:srgbClr val="3F3F3F"/>
                </a:solidFill>
                <a:latin typeface="Arial" panose="020B0604020202020204"/>
              </a:rPr>
              <a:t>de la préparation du 1</a:t>
            </a:r>
            <a:r>
              <a:rPr lang="fr-FR" sz="900" b="1" baseline="30000">
                <a:solidFill>
                  <a:srgbClr val="3F3F3F"/>
                </a:solidFill>
                <a:latin typeface="Arial" panose="020B0604020202020204"/>
              </a:rPr>
              <a:t>er</a:t>
            </a:r>
            <a:r>
              <a:rPr lang="fr-FR" sz="900" b="1">
                <a:solidFill>
                  <a:srgbClr val="3F3F3F"/>
                </a:solidFill>
                <a:latin typeface="Arial" panose="020B0604020202020204"/>
              </a:rPr>
              <a:t> Palier</a:t>
            </a:r>
          </a:p>
        </p:txBody>
      </p:sp>
      <p:pic>
        <p:nvPicPr>
          <p:cNvPr id="22" name="Picture 6" descr="Product Delivered Icon 3082654">
            <a:extLst>
              <a:ext uri="{FF2B5EF4-FFF2-40B4-BE49-F238E27FC236}">
                <a16:creationId xmlns:a16="http://schemas.microsoft.com/office/drawing/2014/main" id="{284F9CC8-5D4E-4DB7-B87D-BB429EEABB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8482" y="4594537"/>
            <a:ext cx="465938" cy="465938"/>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a:extLst>
              <a:ext uri="{FF2B5EF4-FFF2-40B4-BE49-F238E27FC236}">
                <a16:creationId xmlns:a16="http://schemas.microsoft.com/office/drawing/2014/main" id="{94C9A8D7-5955-41BA-BE69-36C7811B110C}"/>
              </a:ext>
            </a:extLst>
          </p:cNvPr>
          <p:cNvSpPr/>
          <p:nvPr/>
        </p:nvSpPr>
        <p:spPr>
          <a:xfrm>
            <a:off x="6098482" y="5084088"/>
            <a:ext cx="1699532" cy="754053"/>
          </a:xfrm>
          <a:prstGeom prst="rect">
            <a:avLst/>
          </a:prstGeom>
          <a:solidFill>
            <a:srgbClr val="FFFFFF"/>
          </a:solid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1" i="0" u="none" strike="noStrike" kern="0" cap="none" spc="0" normalizeH="0" baseline="0" noProof="0">
                <a:ln>
                  <a:noFill/>
                </a:ln>
                <a:solidFill>
                  <a:srgbClr val="1CD19D"/>
                </a:solidFill>
                <a:effectLst/>
                <a:uLnTx/>
                <a:uFillTx/>
                <a:latin typeface="Arial" panose="020B0604020202020204"/>
              </a:rPr>
              <a:t>MVP V1</a:t>
            </a:r>
          </a:p>
          <a:p>
            <a:pPr marL="0" marR="0" lvl="0" indent="-720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700" b="0" i="0" u="none" strike="noStrike" kern="0" cap="none" spc="0" normalizeH="0" baseline="0" noProof="0" err="1">
                <a:ln>
                  <a:noFill/>
                </a:ln>
                <a:solidFill>
                  <a:srgbClr val="3F3F3F"/>
                </a:solidFill>
                <a:effectLst/>
                <a:uLnTx/>
                <a:uFillTx/>
                <a:latin typeface="Arial" panose="020B0604020202020204"/>
              </a:rPr>
              <a:t>Backlog</a:t>
            </a:r>
            <a:r>
              <a:rPr kumimoji="0" lang="fr-FR" sz="700" b="0" i="0" u="none" strike="noStrike" kern="0" cap="none" spc="0" normalizeH="0" baseline="0" noProof="0">
                <a:ln>
                  <a:noFill/>
                </a:ln>
                <a:solidFill>
                  <a:srgbClr val="3F3F3F"/>
                </a:solidFill>
                <a:effectLst/>
                <a:uLnTx/>
                <a:uFillTx/>
                <a:latin typeface="Arial" panose="020B0604020202020204"/>
              </a:rPr>
              <a:t> de </a:t>
            </a:r>
            <a:r>
              <a:rPr kumimoji="0" lang="fr-FR" sz="700" b="0" i="0" u="none" strike="noStrike" kern="0" cap="none" spc="0" normalizeH="0" baseline="0" noProof="0" err="1">
                <a:ln>
                  <a:noFill/>
                </a:ln>
                <a:solidFill>
                  <a:srgbClr val="3F3F3F"/>
                </a:solidFill>
                <a:effectLst/>
                <a:uLnTx/>
                <a:uFillTx/>
                <a:latin typeface="Arial" panose="020B0604020202020204"/>
              </a:rPr>
              <a:t>Features</a:t>
            </a:r>
            <a:r>
              <a:rPr kumimoji="0" lang="fr-FR" sz="700" b="0" i="0" u="none" strike="noStrike" kern="0" cap="none" spc="0" normalizeH="0" baseline="0" noProof="0">
                <a:ln>
                  <a:noFill/>
                </a:ln>
                <a:solidFill>
                  <a:srgbClr val="3F3F3F"/>
                </a:solidFill>
                <a:effectLst/>
                <a:uLnTx/>
                <a:uFillTx/>
                <a:latin typeface="Arial" panose="020B0604020202020204"/>
              </a:rPr>
              <a:t> affinées</a:t>
            </a:r>
          </a:p>
          <a:p>
            <a:pPr marL="0" marR="0" lvl="0" indent="-720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700" b="0" i="0" u="none" strike="noStrike" kern="0" cap="none" spc="0" normalizeH="0" baseline="0" noProof="0" err="1">
                <a:ln>
                  <a:noFill/>
                </a:ln>
                <a:solidFill>
                  <a:srgbClr val="3F3F3F"/>
                </a:solidFill>
                <a:effectLst/>
                <a:uLnTx/>
                <a:uFillTx/>
                <a:latin typeface="Arial" panose="020B0604020202020204"/>
              </a:rPr>
              <a:t>Backlog</a:t>
            </a:r>
            <a:r>
              <a:rPr kumimoji="0" lang="fr-FR" sz="700" b="0" i="0" u="none" strike="noStrike" kern="0" cap="none" spc="0" normalizeH="0" baseline="0" noProof="0">
                <a:ln>
                  <a:noFill/>
                </a:ln>
                <a:solidFill>
                  <a:srgbClr val="3F3F3F"/>
                </a:solidFill>
                <a:effectLst/>
                <a:uLnTx/>
                <a:uFillTx/>
                <a:latin typeface="Arial" panose="020B0604020202020204"/>
              </a:rPr>
              <a:t> de US priorisées </a:t>
            </a:r>
          </a:p>
          <a:p>
            <a:pPr marL="0" marR="0" lvl="0" indent="-720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700" b="0" i="0" u="none" strike="noStrike" kern="0" cap="none" spc="0" normalizeH="0" baseline="0" noProof="0">
                <a:ln>
                  <a:noFill/>
                </a:ln>
                <a:solidFill>
                  <a:srgbClr val="3F3F3F"/>
                </a:solidFill>
                <a:effectLst/>
                <a:uLnTx/>
                <a:uFillTx/>
                <a:latin typeface="Arial" panose="020B0604020202020204"/>
              </a:rPr>
              <a:t>Architecture cible v1</a:t>
            </a:r>
          </a:p>
          <a:p>
            <a:pPr marL="0" marR="0" lvl="0" indent="-720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700" kern="0">
                <a:latin typeface="Arial" panose="020B0604020202020204"/>
              </a:rPr>
              <a:t>Stratégie de test V1</a:t>
            </a:r>
            <a:endParaRPr kumimoji="0" lang="fr-FR" sz="700" b="0" i="0" u="none" strike="noStrike" kern="0" cap="none" spc="0" normalizeH="0" baseline="0" noProof="0">
              <a:ln>
                <a:noFill/>
              </a:ln>
              <a:effectLst/>
              <a:uLnTx/>
              <a:uFillTx/>
              <a:latin typeface="Arial" panose="020B0604020202020204"/>
            </a:endParaRPr>
          </a:p>
          <a:p>
            <a:pPr marL="0" marR="0" lvl="0" indent="-720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700" b="0" i="0" u="none" strike="noStrike" kern="0" cap="none" spc="0" normalizeH="0" baseline="0" noProof="0">
                <a:ln>
                  <a:noFill/>
                </a:ln>
                <a:solidFill>
                  <a:srgbClr val="3F3F3F"/>
                </a:solidFill>
                <a:effectLst/>
                <a:uLnTx/>
                <a:uFillTx/>
                <a:latin typeface="Arial" panose="020B0604020202020204"/>
              </a:rPr>
              <a:t>Plan palier v1</a:t>
            </a:r>
          </a:p>
        </p:txBody>
      </p:sp>
      <p:pic>
        <p:nvPicPr>
          <p:cNvPr id="24" name="Picture 6" descr="Product Delivered Icon 3082654">
            <a:extLst>
              <a:ext uri="{FF2B5EF4-FFF2-40B4-BE49-F238E27FC236}">
                <a16:creationId xmlns:a16="http://schemas.microsoft.com/office/drawing/2014/main" id="{83319270-350D-41AF-AD3D-8924A0F7B9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67326" y="4594537"/>
            <a:ext cx="465938" cy="465938"/>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a:extLst>
              <a:ext uri="{FF2B5EF4-FFF2-40B4-BE49-F238E27FC236}">
                <a16:creationId xmlns:a16="http://schemas.microsoft.com/office/drawing/2014/main" id="{88FF9C5C-F9A2-49F1-9499-D8C7176EE26D}"/>
              </a:ext>
            </a:extLst>
          </p:cNvPr>
          <p:cNvSpPr/>
          <p:nvPr/>
        </p:nvSpPr>
        <p:spPr>
          <a:xfrm>
            <a:off x="9355292" y="5092341"/>
            <a:ext cx="1154732" cy="1477328"/>
          </a:xfrm>
          <a:prstGeom prst="rect">
            <a:avLst/>
          </a:prstGeom>
          <a:solidFill>
            <a:srgbClr val="FFFFFF"/>
          </a:solid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1" i="0" u="none" strike="noStrike" kern="0" cap="none" spc="0" normalizeH="0" baseline="0" noProof="0">
                <a:ln>
                  <a:noFill/>
                </a:ln>
                <a:solidFill>
                  <a:srgbClr val="1CD19D"/>
                </a:solidFill>
                <a:effectLst/>
                <a:uLnTx/>
                <a:uFillTx/>
                <a:latin typeface="Arial" panose="020B0604020202020204"/>
              </a:rPr>
              <a:t>Fiche descriptive palier</a:t>
            </a:r>
          </a:p>
          <a:p>
            <a:pPr marL="0" marR="0" lvl="0" indent="-720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700" b="0" i="0" u="none" strike="noStrike" kern="0" cap="none" spc="0" normalizeH="0" baseline="0" noProof="0">
                <a:ln>
                  <a:noFill/>
                </a:ln>
                <a:solidFill>
                  <a:srgbClr val="3F3F3F"/>
                </a:solidFill>
                <a:effectLst/>
                <a:uLnTx/>
                <a:uFillTx/>
                <a:latin typeface="Arial" panose="020B0604020202020204"/>
              </a:rPr>
              <a:t>Description MVP</a:t>
            </a:r>
          </a:p>
          <a:p>
            <a:pPr marL="0" marR="0" lvl="0" indent="-720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700" b="0" i="0" u="none" strike="noStrike" kern="0" cap="none" spc="0" normalizeH="0" baseline="0" noProof="0">
                <a:ln>
                  <a:noFill/>
                </a:ln>
                <a:solidFill>
                  <a:srgbClr val="3F3F3F"/>
                </a:solidFill>
                <a:effectLst/>
                <a:uLnTx/>
                <a:uFillTx/>
                <a:latin typeface="Arial" panose="020B0604020202020204"/>
              </a:rPr>
              <a:t>Schéma d’architecture cible et détaillée</a:t>
            </a:r>
          </a:p>
          <a:p>
            <a:pPr marL="0" marR="0" lvl="0" indent="-720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700" b="0" i="0" u="none" strike="noStrike" kern="0" cap="none" spc="0" normalizeH="0" baseline="0" noProof="0">
                <a:ln>
                  <a:noFill/>
                </a:ln>
                <a:solidFill>
                  <a:srgbClr val="3F3F3F"/>
                </a:solidFill>
                <a:effectLst/>
                <a:uLnTx/>
                <a:uFillTx/>
                <a:latin typeface="Arial" panose="020B0604020202020204"/>
              </a:rPr>
              <a:t>Plan Palier VF</a:t>
            </a:r>
            <a:endParaRPr kumimoji="0" lang="fr-FR" sz="700" b="0" i="0" u="none" strike="noStrike" kern="0" cap="none" spc="0" normalizeH="0" baseline="0" noProof="0">
              <a:ln>
                <a:noFill/>
              </a:ln>
              <a:solidFill>
                <a:srgbClr val="FF0000"/>
              </a:solidFill>
              <a:effectLst/>
              <a:uLnTx/>
              <a:uFillTx/>
              <a:latin typeface="Arial" panose="020B0604020202020204"/>
            </a:endParaRPr>
          </a:p>
          <a:p>
            <a:pPr marL="0" marR="0" lvl="0" indent="-720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700" kern="0">
                <a:latin typeface="Arial" panose="020B0604020202020204"/>
              </a:rPr>
              <a:t>Stratégie de test Palier VF</a:t>
            </a:r>
            <a:endParaRPr kumimoji="0" lang="fr-FR" sz="700" b="0" i="0" u="none" strike="noStrike" kern="0" cap="none" spc="0" normalizeH="0" baseline="0" noProof="0">
              <a:ln>
                <a:noFill/>
              </a:ln>
              <a:effectLst/>
              <a:uLnTx/>
              <a:uFillTx/>
              <a:latin typeface="Arial" panose="020B0604020202020204"/>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fr-FR" sz="800" b="1" i="0" u="none" strike="noStrike" kern="0" cap="none" spc="0" normalizeH="0" baseline="0" noProof="0">
                <a:ln>
                  <a:noFill/>
                </a:ln>
                <a:solidFill>
                  <a:srgbClr val="1CD19D"/>
                </a:solidFill>
                <a:effectLst/>
                <a:uLnTx/>
                <a:uFillTx/>
                <a:latin typeface="Arial" panose="020B0604020202020204"/>
              </a:rPr>
              <a:t>Sprint </a:t>
            </a:r>
            <a:r>
              <a:rPr kumimoji="0" lang="fr-FR" sz="800" b="1" i="0" u="none" strike="noStrike" kern="0" cap="none" spc="0" normalizeH="0" baseline="0" noProof="0" err="1">
                <a:ln>
                  <a:noFill/>
                </a:ln>
                <a:solidFill>
                  <a:srgbClr val="1CD19D"/>
                </a:solidFill>
                <a:effectLst/>
                <a:uLnTx/>
                <a:uFillTx/>
                <a:latin typeface="Arial" panose="020B0604020202020204"/>
              </a:rPr>
              <a:t>Backlog</a:t>
            </a:r>
            <a:endParaRPr kumimoji="0" lang="fr-FR" sz="800" b="1" i="0" u="none" strike="noStrike" kern="0" cap="none" spc="0" normalizeH="0" baseline="0" noProof="0">
              <a:ln>
                <a:noFill/>
              </a:ln>
              <a:solidFill>
                <a:srgbClr val="1CD19D"/>
              </a:solidFill>
              <a:effectLst/>
              <a:uLnTx/>
              <a:uFillTx/>
              <a:latin typeface="Arial" panose="020B0604020202020204"/>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fr-FR" sz="800" b="1" i="0" u="none" strike="noStrike" kern="0" cap="none" spc="0" normalizeH="0" baseline="0" noProof="0">
                <a:ln>
                  <a:noFill/>
                </a:ln>
                <a:solidFill>
                  <a:srgbClr val="1CD19D"/>
                </a:solidFill>
                <a:effectLst/>
                <a:uLnTx/>
                <a:uFillTx/>
                <a:latin typeface="Arial" panose="020B0604020202020204"/>
              </a:rPr>
              <a:t>Contrat d’engagement 2e partie</a:t>
            </a:r>
            <a:endParaRPr kumimoji="0" lang="fr-FR" sz="700" b="0" i="0" u="none" strike="noStrike" kern="0" cap="none" spc="0" normalizeH="0" baseline="0" noProof="0">
              <a:ln>
                <a:noFill/>
              </a:ln>
              <a:solidFill>
                <a:srgbClr val="3F3F3F"/>
              </a:solidFill>
              <a:effectLst/>
              <a:uLnTx/>
              <a:uFillTx/>
              <a:latin typeface="Arial" panose="020B0604020202020204"/>
            </a:endParaRPr>
          </a:p>
        </p:txBody>
      </p:sp>
      <p:cxnSp>
        <p:nvCxnSpPr>
          <p:cNvPr id="26" name="Connecteur droit avec flèche 25">
            <a:extLst>
              <a:ext uri="{FF2B5EF4-FFF2-40B4-BE49-F238E27FC236}">
                <a16:creationId xmlns:a16="http://schemas.microsoft.com/office/drawing/2014/main" id="{9F98867A-F561-49B0-8A8C-ADE112B21F3A}"/>
              </a:ext>
            </a:extLst>
          </p:cNvPr>
          <p:cNvCxnSpPr>
            <a:cxnSpLocks/>
          </p:cNvCxnSpPr>
          <p:nvPr/>
        </p:nvCxnSpPr>
        <p:spPr>
          <a:xfrm>
            <a:off x="6328414" y="4131932"/>
            <a:ext cx="0" cy="352008"/>
          </a:xfrm>
          <a:prstGeom prst="straightConnector1">
            <a:avLst/>
          </a:prstGeom>
          <a:noFill/>
          <a:ln w="6350" cap="flat" cmpd="sng" algn="ctr">
            <a:solidFill>
              <a:srgbClr val="BFBFBF"/>
            </a:solidFill>
            <a:prstDash val="solid"/>
            <a:miter lim="800000"/>
            <a:tailEnd type="triangle"/>
          </a:ln>
          <a:effectLst/>
        </p:spPr>
      </p:cxnSp>
      <p:cxnSp>
        <p:nvCxnSpPr>
          <p:cNvPr id="27" name="Connecteur droit avec flèche 26">
            <a:extLst>
              <a:ext uri="{FF2B5EF4-FFF2-40B4-BE49-F238E27FC236}">
                <a16:creationId xmlns:a16="http://schemas.microsoft.com/office/drawing/2014/main" id="{847A9001-C17E-4518-823F-A9C5413A7AC3}"/>
              </a:ext>
            </a:extLst>
          </p:cNvPr>
          <p:cNvCxnSpPr>
            <a:cxnSpLocks/>
            <a:stCxn id="12" idx="3"/>
          </p:cNvCxnSpPr>
          <p:nvPr/>
        </p:nvCxnSpPr>
        <p:spPr>
          <a:xfrm>
            <a:off x="1474208" y="2417025"/>
            <a:ext cx="473303" cy="0"/>
          </a:xfrm>
          <a:prstGeom prst="straightConnector1">
            <a:avLst/>
          </a:prstGeom>
          <a:noFill/>
          <a:ln w="6350" cap="flat" cmpd="sng" algn="ctr">
            <a:solidFill>
              <a:srgbClr val="BFBFBF"/>
            </a:solidFill>
            <a:prstDash val="solid"/>
            <a:miter lim="800000"/>
            <a:tailEnd type="triangle"/>
          </a:ln>
          <a:effectLst/>
        </p:spPr>
      </p:cxnSp>
      <p:pic>
        <p:nvPicPr>
          <p:cNvPr id="28" name="Picture 4" descr="Meeting Icon 1153942">
            <a:extLst>
              <a:ext uri="{FF2B5EF4-FFF2-40B4-BE49-F238E27FC236}">
                <a16:creationId xmlns:a16="http://schemas.microsoft.com/office/drawing/2014/main" id="{779A13B6-876F-4C49-91B1-99CD2F1905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7128" y="6481515"/>
            <a:ext cx="232707" cy="23270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6" descr="Product Delivered Icon 3082654">
            <a:extLst>
              <a:ext uri="{FF2B5EF4-FFF2-40B4-BE49-F238E27FC236}">
                <a16:creationId xmlns:a16="http://schemas.microsoft.com/office/drawing/2014/main" id="{4CD6392A-7850-4CF5-8CE8-C56F7B33AC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3827" y="6488507"/>
            <a:ext cx="232969" cy="232969"/>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descr="Meeting Icon 1153942">
            <a:extLst>
              <a:ext uri="{FF2B5EF4-FFF2-40B4-BE49-F238E27FC236}">
                <a16:creationId xmlns:a16="http://schemas.microsoft.com/office/drawing/2014/main" id="{1C2CE671-7F0F-4965-986F-11E21FA8E3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61077" y="3103874"/>
            <a:ext cx="465938" cy="465938"/>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30">
            <a:extLst>
              <a:ext uri="{FF2B5EF4-FFF2-40B4-BE49-F238E27FC236}">
                <a16:creationId xmlns:a16="http://schemas.microsoft.com/office/drawing/2014/main" id="{41363ED3-960B-49F5-A9DB-1CB32AA1B176}"/>
              </a:ext>
            </a:extLst>
          </p:cNvPr>
          <p:cNvSpPr/>
          <p:nvPr/>
        </p:nvSpPr>
        <p:spPr>
          <a:xfrm>
            <a:off x="8462126" y="3612398"/>
            <a:ext cx="956336" cy="369332"/>
          </a:xfrm>
          <a:prstGeom prst="rect">
            <a:avLst/>
          </a:prstGeom>
        </p:spPr>
        <p:txBody>
          <a:bodyPr wrap="square">
            <a:spAutoFit/>
          </a:bodyPr>
          <a:lstStyle/>
          <a:p>
            <a:pPr defTabSz="685800">
              <a:defRPr/>
            </a:pPr>
            <a:r>
              <a:rPr lang="fr-FR" sz="900" b="1">
                <a:solidFill>
                  <a:srgbClr val="1CD19D"/>
                </a:solidFill>
                <a:latin typeface="Arial" panose="020B0604020202020204"/>
              </a:rPr>
              <a:t>PI Planning </a:t>
            </a:r>
            <a:r>
              <a:rPr lang="fr-FR" sz="900" b="1">
                <a:solidFill>
                  <a:srgbClr val="3F3F3F"/>
                </a:solidFill>
                <a:latin typeface="Arial" panose="020B0604020202020204"/>
              </a:rPr>
              <a:t>du 1</a:t>
            </a:r>
            <a:r>
              <a:rPr lang="fr-FR" sz="900" b="1" baseline="30000">
                <a:solidFill>
                  <a:srgbClr val="3F3F3F"/>
                </a:solidFill>
                <a:latin typeface="Arial" panose="020B0604020202020204"/>
              </a:rPr>
              <a:t>er</a:t>
            </a:r>
            <a:r>
              <a:rPr lang="fr-FR" sz="900" b="1">
                <a:solidFill>
                  <a:srgbClr val="3F3F3F"/>
                </a:solidFill>
                <a:latin typeface="Arial" panose="020B0604020202020204"/>
              </a:rPr>
              <a:t> Palier</a:t>
            </a:r>
          </a:p>
        </p:txBody>
      </p:sp>
      <p:cxnSp>
        <p:nvCxnSpPr>
          <p:cNvPr id="32" name="Connecteur droit avec flèche 31">
            <a:extLst>
              <a:ext uri="{FF2B5EF4-FFF2-40B4-BE49-F238E27FC236}">
                <a16:creationId xmlns:a16="http://schemas.microsoft.com/office/drawing/2014/main" id="{D65C28E5-052A-4FA5-9512-BD24B7D5834B}"/>
              </a:ext>
            </a:extLst>
          </p:cNvPr>
          <p:cNvCxnSpPr>
            <a:cxnSpLocks/>
          </p:cNvCxnSpPr>
          <p:nvPr/>
        </p:nvCxnSpPr>
        <p:spPr>
          <a:xfrm flipV="1">
            <a:off x="9720259" y="4119473"/>
            <a:ext cx="0" cy="364467"/>
          </a:xfrm>
          <a:prstGeom prst="straightConnector1">
            <a:avLst/>
          </a:prstGeom>
          <a:noFill/>
          <a:ln w="6350" cap="flat" cmpd="sng" algn="ctr">
            <a:solidFill>
              <a:srgbClr val="BFBFBF"/>
            </a:solidFill>
            <a:prstDash val="solid"/>
            <a:miter lim="800000"/>
            <a:tailEnd type="triangle"/>
          </a:ln>
          <a:effectLst/>
        </p:spPr>
      </p:cxnSp>
      <p:sp>
        <p:nvSpPr>
          <p:cNvPr id="33" name="Rectangle : coins arrondis 32">
            <a:extLst>
              <a:ext uri="{FF2B5EF4-FFF2-40B4-BE49-F238E27FC236}">
                <a16:creationId xmlns:a16="http://schemas.microsoft.com/office/drawing/2014/main" id="{023EAEA7-8F7E-4535-A066-DBC4B6087E7C}"/>
              </a:ext>
            </a:extLst>
          </p:cNvPr>
          <p:cNvSpPr/>
          <p:nvPr/>
        </p:nvSpPr>
        <p:spPr>
          <a:xfrm>
            <a:off x="3097791" y="3376366"/>
            <a:ext cx="2902530" cy="270342"/>
          </a:xfrm>
          <a:prstGeom prst="roundRect">
            <a:avLst>
              <a:gd name="adj" fmla="val 25289"/>
            </a:avLst>
          </a:prstGeom>
          <a:solidFill>
            <a:srgbClr val="3F3F3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srgbClr val="FFFFFF"/>
                </a:solidFill>
                <a:effectLst/>
                <a:uLnTx/>
                <a:uFillTx/>
                <a:latin typeface="Arial" panose="020B0604020202020204"/>
                <a:ea typeface="+mn-ea"/>
                <a:cs typeface="+mn-cs"/>
              </a:rPr>
              <a:t>Affinage fonctionnel</a:t>
            </a:r>
          </a:p>
        </p:txBody>
      </p:sp>
      <p:sp>
        <p:nvSpPr>
          <p:cNvPr id="34" name="Rectangle : coins arrondis 33">
            <a:extLst>
              <a:ext uri="{FF2B5EF4-FFF2-40B4-BE49-F238E27FC236}">
                <a16:creationId xmlns:a16="http://schemas.microsoft.com/office/drawing/2014/main" id="{28C97D28-C0A9-4171-B6A2-1517FA80BEFB}"/>
              </a:ext>
            </a:extLst>
          </p:cNvPr>
          <p:cNvSpPr/>
          <p:nvPr/>
        </p:nvSpPr>
        <p:spPr>
          <a:xfrm>
            <a:off x="3197887" y="3717989"/>
            <a:ext cx="1292400" cy="465938"/>
          </a:xfrm>
          <a:prstGeom prst="roundRect">
            <a:avLst>
              <a:gd name="adj" fmla="val 12686"/>
            </a:avLst>
          </a:prstGeom>
          <a:solidFill>
            <a:srgbClr val="1CD19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FFFFFF"/>
                </a:solidFill>
                <a:effectLst/>
                <a:uLnTx/>
                <a:uFillTx/>
                <a:latin typeface="Arial" panose="020B0604020202020204"/>
                <a:ea typeface="+mn-ea"/>
                <a:cs typeface="+mn-cs"/>
              </a:rPr>
              <a:t>Découpage des exigences métier en </a:t>
            </a:r>
            <a:r>
              <a:rPr kumimoji="0" lang="fr-FR" sz="700" b="1" i="0" u="none" strike="noStrike" kern="0" cap="none" spc="0" normalizeH="0" baseline="0" noProof="0" err="1">
                <a:ln>
                  <a:noFill/>
                </a:ln>
                <a:solidFill>
                  <a:srgbClr val="FFFFFF"/>
                </a:solidFill>
                <a:effectLst/>
                <a:uLnTx/>
                <a:uFillTx/>
                <a:latin typeface="Arial" panose="020B0604020202020204"/>
                <a:ea typeface="+mn-ea"/>
                <a:cs typeface="+mn-cs"/>
              </a:rPr>
              <a:t>Features</a:t>
            </a:r>
            <a:r>
              <a:rPr kumimoji="0" lang="fr-FR" sz="700" b="1" i="0" u="none" strike="noStrike" kern="0" cap="none" spc="0" normalizeH="0" baseline="0" noProof="0">
                <a:ln>
                  <a:noFill/>
                </a:ln>
                <a:solidFill>
                  <a:srgbClr val="FFFFFF"/>
                </a:solidFill>
                <a:effectLst/>
                <a:uLnTx/>
                <a:uFillTx/>
                <a:latin typeface="Arial" panose="020B0604020202020204"/>
                <a:ea typeface="+mn-ea"/>
                <a:cs typeface="+mn-cs"/>
              </a:rPr>
              <a:t> affinées</a:t>
            </a:r>
          </a:p>
        </p:txBody>
      </p:sp>
      <p:sp>
        <p:nvSpPr>
          <p:cNvPr id="35" name="Rectangle : coins arrondis 34">
            <a:extLst>
              <a:ext uri="{FF2B5EF4-FFF2-40B4-BE49-F238E27FC236}">
                <a16:creationId xmlns:a16="http://schemas.microsoft.com/office/drawing/2014/main" id="{17BD97B0-A323-4CBA-98FC-7A412DA2434C}"/>
              </a:ext>
            </a:extLst>
          </p:cNvPr>
          <p:cNvSpPr/>
          <p:nvPr/>
        </p:nvSpPr>
        <p:spPr>
          <a:xfrm>
            <a:off x="4634561" y="3715985"/>
            <a:ext cx="1292750" cy="465939"/>
          </a:xfrm>
          <a:prstGeom prst="roundRect">
            <a:avLst>
              <a:gd name="adj" fmla="val 10886"/>
            </a:avLst>
          </a:prstGeom>
          <a:solidFill>
            <a:srgbClr val="1CD19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FFFFFF"/>
                </a:solidFill>
                <a:effectLst/>
                <a:uLnTx/>
                <a:uFillTx/>
                <a:latin typeface="Arial" panose="020B0604020202020204"/>
                <a:ea typeface="+mn-ea"/>
                <a:cs typeface="+mn-cs"/>
              </a:rPr>
              <a:t>Rédaction et priorisation des User Stories (fonctionnelles &amp; techniques)</a:t>
            </a:r>
          </a:p>
        </p:txBody>
      </p:sp>
      <p:sp>
        <p:nvSpPr>
          <p:cNvPr id="36" name="Rectangle : coins arrondis 35">
            <a:extLst>
              <a:ext uri="{FF2B5EF4-FFF2-40B4-BE49-F238E27FC236}">
                <a16:creationId xmlns:a16="http://schemas.microsoft.com/office/drawing/2014/main" id="{4FA12715-17B5-4E74-AD14-E814883BA225}"/>
              </a:ext>
            </a:extLst>
          </p:cNvPr>
          <p:cNvSpPr/>
          <p:nvPr/>
        </p:nvSpPr>
        <p:spPr>
          <a:xfrm>
            <a:off x="3097791" y="4478813"/>
            <a:ext cx="2902530" cy="270342"/>
          </a:xfrm>
          <a:prstGeom prst="roundRect">
            <a:avLst>
              <a:gd name="adj" fmla="val 25289"/>
            </a:avLst>
          </a:prstGeom>
          <a:solidFill>
            <a:srgbClr val="3F3F3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srgbClr val="FFFFFF"/>
                </a:solidFill>
                <a:effectLst/>
                <a:uLnTx/>
                <a:uFillTx/>
                <a:latin typeface="Arial" panose="020B0604020202020204"/>
                <a:ea typeface="+mn-ea"/>
                <a:cs typeface="+mn-cs"/>
              </a:rPr>
              <a:t>Affinage technique</a:t>
            </a:r>
          </a:p>
        </p:txBody>
      </p:sp>
      <p:sp>
        <p:nvSpPr>
          <p:cNvPr id="37" name="Rectangle : coins arrondis 36">
            <a:extLst>
              <a:ext uri="{FF2B5EF4-FFF2-40B4-BE49-F238E27FC236}">
                <a16:creationId xmlns:a16="http://schemas.microsoft.com/office/drawing/2014/main" id="{841D5B58-C4DE-4662-B07E-961CD02E0CF2}"/>
              </a:ext>
            </a:extLst>
          </p:cNvPr>
          <p:cNvSpPr/>
          <p:nvPr/>
        </p:nvSpPr>
        <p:spPr>
          <a:xfrm>
            <a:off x="3097791" y="5505482"/>
            <a:ext cx="2902530" cy="270342"/>
          </a:xfrm>
          <a:prstGeom prst="roundRect">
            <a:avLst>
              <a:gd name="adj" fmla="val 25289"/>
            </a:avLst>
          </a:prstGeom>
          <a:solidFill>
            <a:srgbClr val="3F3F3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srgbClr val="FFFFFF"/>
                </a:solidFill>
                <a:effectLst/>
                <a:uLnTx/>
                <a:uFillTx/>
                <a:latin typeface="Arial" panose="020B0604020202020204"/>
                <a:ea typeface="+mn-ea"/>
                <a:cs typeface="+mn-cs"/>
              </a:rPr>
              <a:t>Affinage organisationnel</a:t>
            </a:r>
          </a:p>
        </p:txBody>
      </p:sp>
      <p:sp>
        <p:nvSpPr>
          <p:cNvPr id="38" name="Rectangle : coins arrondis 37">
            <a:extLst>
              <a:ext uri="{FF2B5EF4-FFF2-40B4-BE49-F238E27FC236}">
                <a16:creationId xmlns:a16="http://schemas.microsoft.com/office/drawing/2014/main" id="{A49E8B9C-3D98-4BF2-94A0-6E37DA888D74}"/>
              </a:ext>
            </a:extLst>
          </p:cNvPr>
          <p:cNvSpPr/>
          <p:nvPr/>
        </p:nvSpPr>
        <p:spPr>
          <a:xfrm>
            <a:off x="3197887" y="4789080"/>
            <a:ext cx="1292400" cy="465939"/>
          </a:xfrm>
          <a:prstGeom prst="roundRect">
            <a:avLst>
              <a:gd name="adj" fmla="val 12686"/>
            </a:avLst>
          </a:prstGeom>
          <a:solidFill>
            <a:srgbClr val="1CD19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FFFFFF"/>
                </a:solidFill>
                <a:effectLst/>
                <a:uLnTx/>
                <a:uFillTx/>
                <a:latin typeface="Arial" panose="020B0604020202020204"/>
                <a:ea typeface="+mn-ea"/>
                <a:cs typeface="+mn-cs"/>
              </a:rPr>
              <a:t>Affinage des services participants et des technologies envisagées</a:t>
            </a:r>
          </a:p>
        </p:txBody>
      </p:sp>
      <p:sp>
        <p:nvSpPr>
          <p:cNvPr id="39" name="Rectangle : coins arrondis 38">
            <a:extLst>
              <a:ext uri="{FF2B5EF4-FFF2-40B4-BE49-F238E27FC236}">
                <a16:creationId xmlns:a16="http://schemas.microsoft.com/office/drawing/2014/main" id="{12C4B357-506A-4555-BC03-5DA464E6047F}"/>
              </a:ext>
            </a:extLst>
          </p:cNvPr>
          <p:cNvSpPr/>
          <p:nvPr/>
        </p:nvSpPr>
        <p:spPr>
          <a:xfrm>
            <a:off x="4634562" y="4789081"/>
            <a:ext cx="1292728" cy="465938"/>
          </a:xfrm>
          <a:prstGeom prst="roundRect">
            <a:avLst>
              <a:gd name="adj" fmla="val 16287"/>
            </a:avLst>
          </a:prstGeom>
          <a:solidFill>
            <a:srgbClr val="1CD19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FFFFFF"/>
                </a:solidFill>
                <a:effectLst/>
                <a:uLnTx/>
                <a:uFillTx/>
                <a:latin typeface="Arial" panose="020B0604020202020204"/>
                <a:ea typeface="+mn-ea"/>
                <a:cs typeface="+mn-cs"/>
              </a:rPr>
              <a:t>Validation de l’architecture au regard des US rédigées</a:t>
            </a:r>
          </a:p>
        </p:txBody>
      </p:sp>
      <p:cxnSp>
        <p:nvCxnSpPr>
          <p:cNvPr id="40" name="Connecteur : en angle 39">
            <a:extLst>
              <a:ext uri="{FF2B5EF4-FFF2-40B4-BE49-F238E27FC236}">
                <a16:creationId xmlns:a16="http://schemas.microsoft.com/office/drawing/2014/main" id="{FFA35BDE-B801-4CC7-9A4F-104F9B046EE9}"/>
              </a:ext>
            </a:extLst>
          </p:cNvPr>
          <p:cNvCxnSpPr>
            <a:cxnSpLocks/>
            <a:endCxn id="13" idx="1"/>
          </p:cNvCxnSpPr>
          <p:nvPr/>
        </p:nvCxnSpPr>
        <p:spPr>
          <a:xfrm rot="16200000" flipH="1">
            <a:off x="2233149" y="3080950"/>
            <a:ext cx="232969" cy="211704"/>
          </a:xfrm>
          <a:prstGeom prst="bentConnector2">
            <a:avLst/>
          </a:prstGeom>
          <a:noFill/>
          <a:ln w="6350" cap="flat" cmpd="sng" algn="ctr">
            <a:solidFill>
              <a:srgbClr val="FFFFFF">
                <a:lumMod val="75000"/>
              </a:srgbClr>
            </a:solidFill>
            <a:prstDash val="solid"/>
            <a:miter lim="800000"/>
            <a:tailEnd type="triangle"/>
          </a:ln>
          <a:effectLst/>
        </p:spPr>
      </p:cxnSp>
      <p:cxnSp>
        <p:nvCxnSpPr>
          <p:cNvPr id="41" name="Connecteur : en angle 40">
            <a:extLst>
              <a:ext uri="{FF2B5EF4-FFF2-40B4-BE49-F238E27FC236}">
                <a16:creationId xmlns:a16="http://schemas.microsoft.com/office/drawing/2014/main" id="{30D40772-A199-46FD-84BA-739A8F885690}"/>
              </a:ext>
            </a:extLst>
          </p:cNvPr>
          <p:cNvCxnSpPr>
            <a:stCxn id="31" idx="2"/>
            <a:endCxn id="24" idx="1"/>
          </p:cNvCxnSpPr>
          <p:nvPr/>
        </p:nvCxnSpPr>
        <p:spPr>
          <a:xfrm rot="16200000" flipH="1">
            <a:off x="8780922" y="4141102"/>
            <a:ext cx="845776" cy="527032"/>
          </a:xfrm>
          <a:prstGeom prst="bentConnector2">
            <a:avLst/>
          </a:prstGeom>
          <a:noFill/>
          <a:ln w="6350" cap="flat" cmpd="sng" algn="ctr">
            <a:solidFill>
              <a:srgbClr val="FFFFFF">
                <a:lumMod val="75000"/>
              </a:srgbClr>
            </a:solidFill>
            <a:prstDash val="solid"/>
            <a:miter lim="800000"/>
            <a:tailEnd type="triangle"/>
          </a:ln>
          <a:effectLst/>
        </p:spPr>
      </p:cxnSp>
      <p:pic>
        <p:nvPicPr>
          <p:cNvPr id="42" name="Picture 2" descr="cycle Icon 406586">
            <a:extLst>
              <a:ext uri="{FF2B5EF4-FFF2-40B4-BE49-F238E27FC236}">
                <a16:creationId xmlns:a16="http://schemas.microsoft.com/office/drawing/2014/main" id="{82306539-1D1A-4D0B-8201-BDB55D2F2F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0903" y="3817121"/>
            <a:ext cx="302352" cy="302352"/>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2" descr="cycle Icon 406586">
            <a:extLst>
              <a:ext uri="{FF2B5EF4-FFF2-40B4-BE49-F238E27FC236}">
                <a16:creationId xmlns:a16="http://schemas.microsoft.com/office/drawing/2014/main" id="{ABC03F6A-ABA7-4E0E-92AE-62F20D7873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2288" y="4859724"/>
            <a:ext cx="302352" cy="302352"/>
          </a:xfrm>
          <a:prstGeom prst="rect">
            <a:avLst/>
          </a:prstGeom>
          <a:noFill/>
          <a:extLst>
            <a:ext uri="{909E8E84-426E-40DD-AFC4-6F175D3DCCD1}">
              <a14:hiddenFill xmlns:a14="http://schemas.microsoft.com/office/drawing/2010/main">
                <a:solidFill>
                  <a:srgbClr val="FFFFFF"/>
                </a:solidFill>
              </a14:hiddenFill>
            </a:ext>
          </a:extLst>
        </p:spPr>
      </p:pic>
      <p:sp>
        <p:nvSpPr>
          <p:cNvPr id="52" name="Rectangle : coins arrondis 51">
            <a:extLst>
              <a:ext uri="{FF2B5EF4-FFF2-40B4-BE49-F238E27FC236}">
                <a16:creationId xmlns:a16="http://schemas.microsoft.com/office/drawing/2014/main" id="{7A7939C5-00C9-49D7-9D8F-204BA05ACEB3}"/>
              </a:ext>
            </a:extLst>
          </p:cNvPr>
          <p:cNvSpPr/>
          <p:nvPr/>
        </p:nvSpPr>
        <p:spPr>
          <a:xfrm>
            <a:off x="3141737" y="6057042"/>
            <a:ext cx="2902530" cy="270342"/>
          </a:xfrm>
          <a:prstGeom prst="roundRect">
            <a:avLst>
              <a:gd name="adj" fmla="val 25289"/>
            </a:avLst>
          </a:prstGeom>
          <a:solidFill>
            <a:srgbClr val="3F3F3F"/>
          </a:solidFill>
          <a:ln w="12700" cap="flat" cmpd="sng" algn="ctr">
            <a:noFill/>
            <a:prstDash val="solid"/>
            <a:miter lim="800000"/>
          </a:ln>
          <a:effectLst/>
        </p:spPr>
        <p:txBody>
          <a:bodyPr rtlCol="0" anchor="ctr"/>
          <a:lstStyle/>
          <a:p>
            <a:pPr algn="ctr" defTabSz="685800"/>
            <a:r>
              <a:rPr lang="fr-FR" sz="900" b="1" kern="0">
                <a:solidFill>
                  <a:srgbClr val="FFFFFF"/>
                </a:solidFill>
                <a:latin typeface="Arial" panose="020B0604020202020204"/>
              </a:rPr>
              <a:t>Affinage assurance qualité / tests</a:t>
            </a:r>
          </a:p>
        </p:txBody>
      </p:sp>
      <p:sp>
        <p:nvSpPr>
          <p:cNvPr id="53" name="Rectangle 52">
            <a:extLst>
              <a:ext uri="{FF2B5EF4-FFF2-40B4-BE49-F238E27FC236}">
                <a16:creationId xmlns:a16="http://schemas.microsoft.com/office/drawing/2014/main" id="{7555176B-BDCA-4B07-B0B8-8F270B6EB837}"/>
              </a:ext>
            </a:extLst>
          </p:cNvPr>
          <p:cNvSpPr/>
          <p:nvPr/>
        </p:nvSpPr>
        <p:spPr>
          <a:xfrm>
            <a:off x="2015245" y="5139123"/>
            <a:ext cx="1168746" cy="307777"/>
          </a:xfrm>
          <a:prstGeom prst="rect">
            <a:avLst/>
          </a:prstGeom>
          <a:solidFill>
            <a:srgbClr val="FFFFFF"/>
          </a:solidFill>
        </p:spPr>
        <p:txBody>
          <a:bodyPr wrap="square">
            <a:spAutoFit/>
          </a:bodyPr>
          <a:lstStyle/>
          <a:p>
            <a:pPr marL="0" marR="0" lvl="0" indent="-720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700" b="0" i="0" u="none" strike="noStrike" kern="0" cap="none" spc="0" normalizeH="0" baseline="0" noProof="0">
                <a:ln>
                  <a:noFill/>
                </a:ln>
                <a:solidFill>
                  <a:srgbClr val="3F3F3F"/>
                </a:solidFill>
                <a:effectLst/>
                <a:uLnTx/>
                <a:uFillTx/>
                <a:latin typeface="Arial" panose="020B0604020202020204"/>
              </a:rPr>
              <a:t>Contrat d’engagement 1</a:t>
            </a:r>
            <a:r>
              <a:rPr kumimoji="0" lang="fr-FR" sz="700" b="0" i="0" u="none" strike="noStrike" kern="0" cap="none" spc="0" normalizeH="0" baseline="30000" noProof="0">
                <a:ln>
                  <a:noFill/>
                </a:ln>
                <a:solidFill>
                  <a:srgbClr val="3F3F3F"/>
                </a:solidFill>
                <a:effectLst/>
                <a:uLnTx/>
                <a:uFillTx/>
                <a:latin typeface="Arial" panose="020B0604020202020204"/>
              </a:rPr>
              <a:t>ère</a:t>
            </a:r>
            <a:r>
              <a:rPr kumimoji="0" lang="fr-FR" sz="700" b="0" i="0" u="none" strike="noStrike" kern="0" cap="none" spc="0" normalizeH="0" baseline="0" noProof="0">
                <a:ln>
                  <a:noFill/>
                </a:ln>
                <a:solidFill>
                  <a:srgbClr val="3F3F3F"/>
                </a:solidFill>
                <a:effectLst/>
                <a:uLnTx/>
                <a:uFillTx/>
                <a:latin typeface="Arial" panose="020B0604020202020204"/>
              </a:rPr>
              <a:t> partie</a:t>
            </a:r>
          </a:p>
        </p:txBody>
      </p:sp>
      <p:cxnSp>
        <p:nvCxnSpPr>
          <p:cNvPr id="55" name="Connecteur droit avec flèche 54">
            <a:extLst>
              <a:ext uri="{FF2B5EF4-FFF2-40B4-BE49-F238E27FC236}">
                <a16:creationId xmlns:a16="http://schemas.microsoft.com/office/drawing/2014/main" id="{AE6D3287-DDCA-416C-B14F-54711B527B35}"/>
              </a:ext>
            </a:extLst>
          </p:cNvPr>
          <p:cNvCxnSpPr>
            <a:cxnSpLocks/>
          </p:cNvCxnSpPr>
          <p:nvPr/>
        </p:nvCxnSpPr>
        <p:spPr>
          <a:xfrm>
            <a:off x="2614328" y="4126805"/>
            <a:ext cx="0" cy="352008"/>
          </a:xfrm>
          <a:prstGeom prst="straightConnector1">
            <a:avLst/>
          </a:prstGeom>
          <a:noFill/>
          <a:ln w="6350" cap="flat" cmpd="sng" algn="ctr">
            <a:solidFill>
              <a:srgbClr val="BFBFBF"/>
            </a:solidFill>
            <a:prstDash val="solid"/>
            <a:miter lim="800000"/>
            <a:tailEnd type="triangle"/>
          </a:ln>
          <a:effectLst/>
        </p:spPr>
      </p:cxnSp>
    </p:spTree>
    <p:extLst>
      <p:ext uri="{BB962C8B-B14F-4D97-AF65-F5344CB8AC3E}">
        <p14:creationId xmlns:p14="http://schemas.microsoft.com/office/powerpoint/2010/main" val="28184899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AB47C4-5CF8-433D-9F57-D14390B5EB9E}"/>
              </a:ext>
            </a:extLst>
          </p:cNvPr>
          <p:cNvSpPr>
            <a:spLocks noGrp="1"/>
          </p:cNvSpPr>
          <p:nvPr>
            <p:ph type="title"/>
          </p:nvPr>
        </p:nvSpPr>
        <p:spPr>
          <a:xfrm>
            <a:off x="823979" y="230932"/>
            <a:ext cx="10744628" cy="648072"/>
          </a:xfrm>
        </p:spPr>
        <p:txBody>
          <a:bodyPr/>
          <a:lstStyle/>
          <a:p>
            <a:pPr lvl="0" defTabSz="685835">
              <a:lnSpc>
                <a:spcPct val="90000"/>
              </a:lnSpc>
              <a:spcBef>
                <a:spcPts val="0"/>
              </a:spcBef>
            </a:pPr>
            <a:r>
              <a:rPr lang="fr-FR" sz="1800"/>
              <a:t>Préparation du 1er Palier : Synthèse des instances</a:t>
            </a:r>
          </a:p>
        </p:txBody>
      </p:sp>
      <p:sp>
        <p:nvSpPr>
          <p:cNvPr id="3" name="Espace réservé du numéro de diapositive 2">
            <a:extLst>
              <a:ext uri="{FF2B5EF4-FFF2-40B4-BE49-F238E27FC236}">
                <a16:creationId xmlns:a16="http://schemas.microsoft.com/office/drawing/2014/main" id="{5D7D45C9-CAF3-42C4-A988-47B8F9CD4BD5}"/>
              </a:ext>
            </a:extLst>
          </p:cNvPr>
          <p:cNvSpPr>
            <a:spLocks noGrp="1"/>
          </p:cNvSpPr>
          <p:nvPr>
            <p:ph type="sldNum" sz="quarter" idx="12"/>
          </p:nvPr>
        </p:nvSpPr>
        <p:spPr/>
        <p:txBody>
          <a:bodyPr/>
          <a:lstStyle/>
          <a:p>
            <a:fld id="{33D6E5A2-EC83-451F-A719-9AC1370DD5CF}" type="slidenum">
              <a:rPr lang="fr-FR" smtClean="0"/>
              <a:pPr/>
              <a:t>45</a:t>
            </a:fld>
            <a:endParaRPr kumimoji="0" lang="fr-FR"/>
          </a:p>
        </p:txBody>
      </p:sp>
      <p:sp>
        <p:nvSpPr>
          <p:cNvPr id="7" name="Google Shape;1851;p13">
            <a:extLst>
              <a:ext uri="{FF2B5EF4-FFF2-40B4-BE49-F238E27FC236}">
                <a16:creationId xmlns:a16="http://schemas.microsoft.com/office/drawing/2014/main" id="{789782F6-EB47-4D9F-AE9F-68765243D0B4}"/>
              </a:ext>
            </a:extLst>
          </p:cNvPr>
          <p:cNvSpPr/>
          <p:nvPr/>
        </p:nvSpPr>
        <p:spPr>
          <a:xfrm>
            <a:off x="1826449" y="2533380"/>
            <a:ext cx="1216807" cy="2538902"/>
          </a:xfrm>
          <a:prstGeom prst="rect">
            <a:avLst/>
          </a:prstGeom>
          <a:solidFill>
            <a:srgbClr val="1CD19D"/>
          </a:solid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r>
              <a:rPr kumimoji="0" lang="fr-FR" sz="1100" b="1" i="0" u="none" strike="noStrike" kern="0" cap="none" spc="0" normalizeH="0" baseline="0" noProof="0">
                <a:ln>
                  <a:noFill/>
                </a:ln>
                <a:solidFill>
                  <a:srgbClr val="FFFFFF"/>
                </a:solidFill>
                <a:effectLst/>
                <a:uLnTx/>
                <a:uFillTx/>
                <a:latin typeface="Arial"/>
                <a:cs typeface="Arial"/>
                <a:sym typeface="Arial"/>
              </a:rPr>
              <a:t>Préparation du 1</a:t>
            </a:r>
            <a:r>
              <a:rPr kumimoji="0" lang="fr-FR" sz="1100" b="1" i="0" u="none" strike="noStrike" kern="0" cap="none" spc="0" normalizeH="0" baseline="30000" noProof="0">
                <a:ln>
                  <a:noFill/>
                </a:ln>
                <a:solidFill>
                  <a:srgbClr val="FFFFFF"/>
                </a:solidFill>
                <a:effectLst/>
                <a:uLnTx/>
                <a:uFillTx/>
                <a:latin typeface="Arial"/>
                <a:cs typeface="Arial"/>
                <a:sym typeface="Arial"/>
              </a:rPr>
              <a:t>er</a:t>
            </a:r>
            <a:r>
              <a:rPr kumimoji="0" lang="fr-FR" sz="1100" b="1" i="0" u="none" strike="noStrike" kern="0" cap="none" spc="0" normalizeH="0" baseline="0" noProof="0">
                <a:ln>
                  <a:noFill/>
                </a:ln>
                <a:solidFill>
                  <a:srgbClr val="FFFFFF"/>
                </a:solidFill>
                <a:effectLst/>
                <a:uLnTx/>
                <a:uFillTx/>
                <a:latin typeface="Arial"/>
                <a:cs typeface="Arial"/>
                <a:sym typeface="Arial"/>
              </a:rPr>
              <a:t> palier</a:t>
            </a:r>
          </a:p>
        </p:txBody>
      </p:sp>
      <p:sp>
        <p:nvSpPr>
          <p:cNvPr id="8" name="Google Shape;1856;p13">
            <a:extLst>
              <a:ext uri="{FF2B5EF4-FFF2-40B4-BE49-F238E27FC236}">
                <a16:creationId xmlns:a16="http://schemas.microsoft.com/office/drawing/2014/main" id="{368EFD60-91E1-47AB-BBCE-611BF65F8943}"/>
              </a:ext>
            </a:extLst>
          </p:cNvPr>
          <p:cNvSpPr/>
          <p:nvPr/>
        </p:nvSpPr>
        <p:spPr>
          <a:xfrm>
            <a:off x="3603623" y="3877682"/>
            <a:ext cx="2034310"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1CD19D"/>
              </a:buClr>
              <a:buSzPts val="1000"/>
              <a:buFont typeface="Arial"/>
              <a:buNone/>
              <a:tabLst/>
              <a:defRPr/>
            </a:pPr>
            <a:r>
              <a:rPr kumimoji="0" lang="fr-FR" sz="1000" b="1" i="0" u="none" strike="noStrike" kern="0" cap="none" spc="0" normalizeH="0" baseline="0" noProof="0">
                <a:ln>
                  <a:noFill/>
                </a:ln>
                <a:solidFill>
                  <a:srgbClr val="1CD19D"/>
                </a:solidFill>
                <a:effectLst/>
                <a:uLnTx/>
                <a:uFillTx/>
                <a:latin typeface="Arial"/>
                <a:cs typeface="Arial"/>
                <a:sym typeface="Arial"/>
              </a:rPr>
              <a:t>PI Planning </a:t>
            </a:r>
            <a:r>
              <a:rPr kumimoji="0" lang="fr-FR" sz="1000" b="1" i="0" u="none" strike="noStrike" kern="0" cap="none" spc="0" normalizeH="0" baseline="0" noProof="0">
                <a:ln>
                  <a:noFill/>
                </a:ln>
                <a:solidFill>
                  <a:srgbClr val="3F3F3F"/>
                </a:solidFill>
                <a:effectLst/>
                <a:uLnTx/>
                <a:uFillTx/>
                <a:latin typeface="Arial"/>
                <a:cs typeface="Arial"/>
                <a:sym typeface="Arial"/>
              </a:rPr>
              <a:t>du 1</a:t>
            </a:r>
            <a:r>
              <a:rPr kumimoji="0" lang="fr-FR" sz="1000" b="1" i="0" u="none" strike="noStrike" kern="0" cap="none" spc="0" normalizeH="0" baseline="30000" noProof="0">
                <a:ln>
                  <a:noFill/>
                </a:ln>
                <a:solidFill>
                  <a:srgbClr val="3F3F3F"/>
                </a:solidFill>
                <a:effectLst/>
                <a:uLnTx/>
                <a:uFillTx/>
                <a:latin typeface="Arial"/>
                <a:cs typeface="Arial"/>
                <a:sym typeface="Arial"/>
              </a:rPr>
              <a:t>er</a:t>
            </a:r>
            <a:r>
              <a:rPr kumimoji="0" lang="fr-FR" sz="1000" b="1" i="0" u="none" strike="noStrike" kern="0" cap="none" spc="0" normalizeH="0" baseline="0" noProof="0">
                <a:ln>
                  <a:noFill/>
                </a:ln>
                <a:solidFill>
                  <a:srgbClr val="3F3F3F"/>
                </a:solidFill>
                <a:effectLst/>
                <a:uLnTx/>
                <a:uFillTx/>
                <a:latin typeface="Arial"/>
                <a:cs typeface="Arial"/>
                <a:sym typeface="Arial"/>
              </a:rPr>
              <a:t> palier</a:t>
            </a:r>
            <a:endParaRPr kumimoji="0" lang="fr-FR" sz="1000" b="1" i="0" u="none" strike="noStrike" kern="0" cap="none" spc="0" normalizeH="0" baseline="0" noProof="0">
              <a:ln>
                <a:noFill/>
              </a:ln>
              <a:solidFill>
                <a:srgbClr val="1CD19D"/>
              </a:solidFill>
              <a:effectLst/>
              <a:uLnTx/>
              <a:uFillTx/>
              <a:latin typeface="Arial"/>
              <a:cs typeface="Arial"/>
              <a:sym typeface="Arial"/>
            </a:endParaRPr>
          </a:p>
        </p:txBody>
      </p:sp>
      <p:sp>
        <p:nvSpPr>
          <p:cNvPr id="9" name="Google Shape;1856;p13">
            <a:extLst>
              <a:ext uri="{FF2B5EF4-FFF2-40B4-BE49-F238E27FC236}">
                <a16:creationId xmlns:a16="http://schemas.microsoft.com/office/drawing/2014/main" id="{6305A6D5-A54C-4D43-A916-135D534A5049}"/>
              </a:ext>
            </a:extLst>
          </p:cNvPr>
          <p:cNvSpPr/>
          <p:nvPr/>
        </p:nvSpPr>
        <p:spPr>
          <a:xfrm>
            <a:off x="5728896" y="3877682"/>
            <a:ext cx="4274704"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3F3F3F"/>
                </a:solidFill>
                <a:effectLst/>
                <a:uLnTx/>
                <a:uFillTx/>
                <a:latin typeface="Arial"/>
                <a:cs typeface="Arial"/>
                <a:sym typeface="Arial"/>
              </a:rPr>
              <a:t>Vérification de la sécurisation de l’ensemble des prérequis et production des livrables finaux</a:t>
            </a:r>
          </a:p>
        </p:txBody>
      </p:sp>
      <p:sp>
        <p:nvSpPr>
          <p:cNvPr id="10" name="Google Shape;1856;p13">
            <a:extLst>
              <a:ext uri="{FF2B5EF4-FFF2-40B4-BE49-F238E27FC236}">
                <a16:creationId xmlns:a16="http://schemas.microsoft.com/office/drawing/2014/main" id="{9029DF9E-0D04-450A-952E-E1FDB1D9195A}"/>
              </a:ext>
            </a:extLst>
          </p:cNvPr>
          <p:cNvSpPr/>
          <p:nvPr/>
        </p:nvSpPr>
        <p:spPr>
          <a:xfrm>
            <a:off x="3603625" y="4556705"/>
            <a:ext cx="2034310"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1CD19D"/>
              </a:buClr>
              <a:buSzPts val="1000"/>
              <a:buFont typeface="Arial"/>
              <a:buNone/>
              <a:tabLst/>
              <a:defRPr/>
            </a:pPr>
            <a:r>
              <a:rPr kumimoji="0" lang="fr-FR" sz="1000" b="1" i="0" u="none" strike="noStrike" kern="0" cap="none" spc="0" normalizeH="0" baseline="0" noProof="0">
                <a:ln>
                  <a:noFill/>
                </a:ln>
                <a:solidFill>
                  <a:srgbClr val="1CD19D"/>
                </a:solidFill>
                <a:effectLst/>
                <a:uLnTx/>
                <a:uFillTx/>
                <a:latin typeface="Arial"/>
                <a:cs typeface="Arial"/>
                <a:sym typeface="Arial"/>
              </a:rPr>
              <a:t>Revue Finale </a:t>
            </a:r>
            <a:r>
              <a:rPr kumimoji="0" lang="fr-FR" sz="1000" b="1" i="0" u="none" strike="noStrike" kern="0" cap="none" spc="0" normalizeH="0" baseline="0" noProof="0">
                <a:ln>
                  <a:noFill/>
                </a:ln>
                <a:solidFill>
                  <a:srgbClr val="3F3F3F"/>
                </a:solidFill>
                <a:effectLst/>
                <a:uLnTx/>
                <a:uFillTx/>
                <a:latin typeface="Arial"/>
                <a:cs typeface="Arial"/>
                <a:sym typeface="Arial"/>
              </a:rPr>
              <a:t>de la préparation du 1</a:t>
            </a:r>
            <a:r>
              <a:rPr kumimoji="0" lang="fr-FR" sz="1000" b="1" i="0" u="none" strike="noStrike" kern="0" cap="none" spc="0" normalizeH="0" baseline="30000" noProof="0">
                <a:ln>
                  <a:noFill/>
                </a:ln>
                <a:solidFill>
                  <a:srgbClr val="3F3F3F"/>
                </a:solidFill>
                <a:effectLst/>
                <a:uLnTx/>
                <a:uFillTx/>
                <a:latin typeface="Arial"/>
                <a:cs typeface="Arial"/>
                <a:sym typeface="Arial"/>
              </a:rPr>
              <a:t>er</a:t>
            </a:r>
            <a:r>
              <a:rPr kumimoji="0" lang="fr-FR" sz="1000" b="1" i="0" u="none" strike="noStrike" kern="0" cap="none" spc="0" normalizeH="0" baseline="0" noProof="0">
                <a:ln>
                  <a:noFill/>
                </a:ln>
                <a:solidFill>
                  <a:srgbClr val="3F3F3F"/>
                </a:solidFill>
                <a:effectLst/>
                <a:uLnTx/>
                <a:uFillTx/>
                <a:latin typeface="Arial"/>
                <a:cs typeface="Arial"/>
                <a:sym typeface="Arial"/>
              </a:rPr>
              <a:t> Palier</a:t>
            </a:r>
          </a:p>
        </p:txBody>
      </p:sp>
      <p:sp>
        <p:nvSpPr>
          <p:cNvPr id="11" name="Google Shape;1856;p13">
            <a:extLst>
              <a:ext uri="{FF2B5EF4-FFF2-40B4-BE49-F238E27FC236}">
                <a16:creationId xmlns:a16="http://schemas.microsoft.com/office/drawing/2014/main" id="{8E2D4EDA-1A0D-4A84-B3DF-EB3DE1D36374}"/>
              </a:ext>
            </a:extLst>
          </p:cNvPr>
          <p:cNvSpPr/>
          <p:nvPr/>
        </p:nvSpPr>
        <p:spPr>
          <a:xfrm>
            <a:off x="5728896" y="4556705"/>
            <a:ext cx="4274703"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3F3F3F"/>
                </a:solidFill>
                <a:effectLst/>
                <a:uLnTx/>
                <a:uFillTx/>
                <a:latin typeface="Arial"/>
                <a:cs typeface="Arial"/>
                <a:sym typeface="Arial"/>
              </a:rPr>
              <a:t>Revue des livrables finaux et validation du lancement du 1</a:t>
            </a:r>
            <a:r>
              <a:rPr kumimoji="0" lang="fr-FR" sz="1000" b="0" i="0" u="none" strike="noStrike" kern="0" cap="none" spc="0" normalizeH="0" baseline="30000" noProof="0">
                <a:ln>
                  <a:noFill/>
                </a:ln>
                <a:solidFill>
                  <a:srgbClr val="3F3F3F"/>
                </a:solidFill>
                <a:effectLst/>
                <a:uLnTx/>
                <a:uFillTx/>
                <a:latin typeface="Arial"/>
                <a:cs typeface="Arial"/>
                <a:sym typeface="Arial"/>
              </a:rPr>
              <a:t>er</a:t>
            </a:r>
            <a:r>
              <a:rPr kumimoji="0" lang="fr-FR" sz="1000" b="0" i="0" u="none" strike="noStrike" kern="0" cap="none" spc="0" normalizeH="0" baseline="0" noProof="0">
                <a:ln>
                  <a:noFill/>
                </a:ln>
                <a:solidFill>
                  <a:srgbClr val="3F3F3F"/>
                </a:solidFill>
                <a:effectLst/>
                <a:uLnTx/>
                <a:uFillTx/>
                <a:latin typeface="Arial"/>
                <a:cs typeface="Arial"/>
                <a:sym typeface="Arial"/>
              </a:rPr>
              <a:t> palier</a:t>
            </a:r>
          </a:p>
          <a:p>
            <a:pPr marL="0" marR="0" lvl="0" indent="0" algn="l" defTabSz="914400" rtl="0" eaLnBrk="1" fontAlgn="auto" latinLnBrk="0" hangingPunct="1">
              <a:lnSpc>
                <a:spcPct val="100000"/>
              </a:lnSpc>
              <a:spcBef>
                <a:spcPts val="0"/>
              </a:spcBef>
              <a:spcAft>
                <a:spcPts val="0"/>
              </a:spcAft>
              <a:buClr>
                <a:srgbClr val="1CD19D"/>
              </a:buClr>
              <a:buSzPts val="1000"/>
              <a:buFont typeface="Arial"/>
              <a:buNone/>
              <a:tabLst/>
              <a:defRPr/>
            </a:pPr>
            <a:endParaRPr kumimoji="0" sz="1000" b="0" i="0" u="none" strike="noStrike" kern="0" cap="none" spc="0" normalizeH="0" baseline="0" noProof="0">
              <a:ln>
                <a:noFill/>
              </a:ln>
              <a:solidFill>
                <a:srgbClr val="4D4D4D"/>
              </a:solidFill>
              <a:effectLst/>
              <a:uLnTx/>
              <a:uFillTx/>
              <a:latin typeface="Arial"/>
              <a:cs typeface="Arial"/>
              <a:sym typeface="Arial"/>
            </a:endParaRPr>
          </a:p>
        </p:txBody>
      </p:sp>
      <p:sp>
        <p:nvSpPr>
          <p:cNvPr id="12" name="Google Shape;1853;p13">
            <a:extLst>
              <a:ext uri="{FF2B5EF4-FFF2-40B4-BE49-F238E27FC236}">
                <a16:creationId xmlns:a16="http://schemas.microsoft.com/office/drawing/2014/main" id="{78894E7D-E6F7-4AA3-A15F-4A5E0555D414}"/>
              </a:ext>
            </a:extLst>
          </p:cNvPr>
          <p:cNvSpPr/>
          <p:nvPr/>
        </p:nvSpPr>
        <p:spPr>
          <a:xfrm>
            <a:off x="3598163" y="2069836"/>
            <a:ext cx="2034310" cy="432000"/>
          </a:xfrm>
          <a:prstGeom prst="rect">
            <a:avLst/>
          </a:prstGeom>
          <a:solidFill>
            <a:srgbClr val="1CD19D"/>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FFFFFF"/>
              </a:buClr>
              <a:buSzPts val="1050"/>
              <a:buFont typeface="Arial"/>
              <a:buNone/>
              <a:tabLst/>
              <a:defRPr/>
            </a:pPr>
            <a:r>
              <a:rPr kumimoji="0" lang="fr-FR" sz="1050" b="1" i="0" u="none" strike="noStrike" kern="0" cap="none" spc="0" normalizeH="0" baseline="0" noProof="0">
                <a:ln>
                  <a:noFill/>
                </a:ln>
                <a:solidFill>
                  <a:srgbClr val="FFFFFF"/>
                </a:solidFill>
                <a:effectLst/>
                <a:uLnTx/>
                <a:uFillTx/>
                <a:latin typeface="Arial"/>
                <a:cs typeface="Arial"/>
                <a:sym typeface="Arial"/>
              </a:rPr>
              <a:t>Instances/Cérémonies</a:t>
            </a:r>
            <a:endParaRPr kumimoji="0" sz="1400" b="1" i="0" u="none" strike="noStrike" kern="0" cap="none" spc="0" normalizeH="0" baseline="0" noProof="0">
              <a:ln>
                <a:noFill/>
              </a:ln>
              <a:solidFill>
                <a:srgbClr val="000000"/>
              </a:solidFill>
              <a:effectLst/>
              <a:uLnTx/>
              <a:uFillTx/>
              <a:latin typeface="Arial"/>
              <a:cs typeface="Arial"/>
              <a:sym typeface="Arial"/>
            </a:endParaRPr>
          </a:p>
        </p:txBody>
      </p:sp>
      <p:sp>
        <p:nvSpPr>
          <p:cNvPr id="13" name="Google Shape;1859;p13">
            <a:extLst>
              <a:ext uri="{FF2B5EF4-FFF2-40B4-BE49-F238E27FC236}">
                <a16:creationId xmlns:a16="http://schemas.microsoft.com/office/drawing/2014/main" id="{537229FE-3F47-4D26-9C73-A6E6B9D3D3B8}"/>
              </a:ext>
            </a:extLst>
          </p:cNvPr>
          <p:cNvSpPr/>
          <p:nvPr/>
        </p:nvSpPr>
        <p:spPr>
          <a:xfrm>
            <a:off x="5728896" y="2069836"/>
            <a:ext cx="4294579" cy="432000"/>
          </a:xfrm>
          <a:prstGeom prst="rect">
            <a:avLst/>
          </a:prstGeom>
          <a:solidFill>
            <a:srgbClr val="1CD19D"/>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FFFFFF"/>
              </a:buClr>
              <a:buSzPts val="1050"/>
              <a:buFont typeface="Arial"/>
              <a:buNone/>
              <a:tabLst/>
              <a:defRPr/>
            </a:pPr>
            <a:r>
              <a:rPr kumimoji="0" lang="fr-FR" sz="1050" b="1" i="0" u="none" strike="noStrike" kern="0" cap="none" spc="0" normalizeH="0" baseline="0" noProof="0">
                <a:ln>
                  <a:noFill/>
                </a:ln>
                <a:solidFill>
                  <a:srgbClr val="FFFFFF"/>
                </a:solidFill>
                <a:effectLst/>
                <a:uLnTx/>
                <a:uFillTx/>
                <a:latin typeface="Arial"/>
                <a:cs typeface="Arial"/>
                <a:sym typeface="Arial"/>
              </a:rPr>
              <a:t>Objectifs</a:t>
            </a:r>
            <a:endParaRPr kumimoji="0" sz="1400" b="1"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1856;p13">
            <a:extLst>
              <a:ext uri="{FF2B5EF4-FFF2-40B4-BE49-F238E27FC236}">
                <a16:creationId xmlns:a16="http://schemas.microsoft.com/office/drawing/2014/main" id="{72E30A0A-2D32-432C-A134-BDA9021872F1}"/>
              </a:ext>
            </a:extLst>
          </p:cNvPr>
          <p:cNvSpPr/>
          <p:nvPr/>
        </p:nvSpPr>
        <p:spPr>
          <a:xfrm>
            <a:off x="3603622" y="2551459"/>
            <a:ext cx="2034310"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1CD19D"/>
              </a:buClr>
              <a:buSzPts val="1000"/>
              <a:buFont typeface="Arial"/>
              <a:buNone/>
              <a:tabLst/>
              <a:defRPr/>
            </a:pPr>
            <a:r>
              <a:rPr kumimoji="0" lang="fr-FR" sz="1000" b="1" i="0" u="none" strike="noStrike" kern="0" cap="none" spc="0" normalizeH="0" baseline="0" noProof="0">
                <a:ln>
                  <a:noFill/>
                </a:ln>
                <a:solidFill>
                  <a:srgbClr val="3F3F3F"/>
                </a:solidFill>
                <a:effectLst/>
                <a:uLnTx/>
                <a:uFillTx/>
                <a:latin typeface="Arial"/>
                <a:cs typeface="Arial"/>
                <a:sym typeface="Arial"/>
              </a:rPr>
              <a:t>Kick-off </a:t>
            </a:r>
            <a:r>
              <a:rPr kumimoji="0" lang="fr-FR" sz="1000" b="1" i="0" u="none" strike="noStrike" kern="0" cap="none" spc="0" normalizeH="0" baseline="0" noProof="0">
                <a:ln>
                  <a:noFill/>
                </a:ln>
                <a:solidFill>
                  <a:srgbClr val="1CD19D"/>
                </a:solidFill>
                <a:effectLst/>
                <a:uLnTx/>
                <a:uFillTx/>
                <a:latin typeface="Arial"/>
                <a:cs typeface="Arial"/>
                <a:sym typeface="Arial"/>
              </a:rPr>
              <a:t>préparation</a:t>
            </a:r>
            <a:r>
              <a:rPr kumimoji="0" lang="fr-FR" sz="1000" b="1" i="0" u="none" strike="noStrike" kern="0" cap="none" spc="0" normalizeH="0" baseline="0" noProof="0">
                <a:ln>
                  <a:noFill/>
                </a:ln>
                <a:solidFill>
                  <a:srgbClr val="3F3F3F"/>
                </a:solidFill>
                <a:effectLst/>
                <a:uLnTx/>
                <a:uFillTx/>
                <a:latin typeface="Arial"/>
                <a:cs typeface="Arial"/>
                <a:sym typeface="Arial"/>
              </a:rPr>
              <a:t> du 1er palier</a:t>
            </a:r>
          </a:p>
        </p:txBody>
      </p:sp>
      <p:sp>
        <p:nvSpPr>
          <p:cNvPr id="15" name="Google Shape;1856;p13">
            <a:extLst>
              <a:ext uri="{FF2B5EF4-FFF2-40B4-BE49-F238E27FC236}">
                <a16:creationId xmlns:a16="http://schemas.microsoft.com/office/drawing/2014/main" id="{6CC14C12-815B-4015-A421-4F048BF570A0}"/>
              </a:ext>
            </a:extLst>
          </p:cNvPr>
          <p:cNvSpPr/>
          <p:nvPr/>
        </p:nvSpPr>
        <p:spPr>
          <a:xfrm>
            <a:off x="5728897" y="2551459"/>
            <a:ext cx="4274703"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3F3F3F"/>
                </a:solidFill>
                <a:effectLst/>
                <a:uLnTx/>
                <a:uFillTx/>
                <a:latin typeface="Arial"/>
                <a:cs typeface="Arial"/>
                <a:sym typeface="Arial"/>
              </a:rPr>
              <a:t>Mobilisation des parties prenantes autour du besoin métier exprimé</a:t>
            </a:r>
          </a:p>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Validation du besoin métier</a:t>
            </a:r>
            <a:endParaRPr kumimoji="0" sz="1000" b="0" i="0" u="none" strike="noStrike" kern="0" cap="none" spc="0" normalizeH="0" baseline="0" noProof="0">
              <a:ln>
                <a:noFill/>
              </a:ln>
              <a:solidFill>
                <a:srgbClr val="4D4D4D"/>
              </a:solidFill>
              <a:effectLst/>
              <a:uLnTx/>
              <a:uFillTx/>
              <a:latin typeface="Arial"/>
              <a:cs typeface="Arial"/>
              <a:sym typeface="Arial"/>
            </a:endParaRPr>
          </a:p>
        </p:txBody>
      </p:sp>
      <p:sp>
        <p:nvSpPr>
          <p:cNvPr id="16" name="Google Shape;1856;p13">
            <a:extLst>
              <a:ext uri="{FF2B5EF4-FFF2-40B4-BE49-F238E27FC236}">
                <a16:creationId xmlns:a16="http://schemas.microsoft.com/office/drawing/2014/main" id="{04F6D657-9426-4D3E-A51C-038FF3EC290D}"/>
              </a:ext>
            </a:extLst>
          </p:cNvPr>
          <p:cNvSpPr/>
          <p:nvPr/>
        </p:nvSpPr>
        <p:spPr>
          <a:xfrm>
            <a:off x="3603625" y="3212350"/>
            <a:ext cx="2034310"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1CD19D"/>
              </a:buClr>
              <a:buSzPts val="1000"/>
              <a:buFont typeface="Arial"/>
              <a:buNone/>
              <a:tabLst/>
              <a:defRPr/>
            </a:pPr>
            <a:r>
              <a:rPr kumimoji="0" lang="fr-FR" sz="1000" b="1" i="0" u="none" strike="noStrike" kern="0" cap="none" spc="0" normalizeH="0" baseline="0" noProof="0">
                <a:ln>
                  <a:noFill/>
                </a:ln>
                <a:solidFill>
                  <a:srgbClr val="3F3F3F"/>
                </a:solidFill>
                <a:effectLst/>
                <a:uLnTx/>
                <a:uFillTx/>
                <a:latin typeface="Arial"/>
                <a:cs typeface="Arial"/>
                <a:sym typeface="Arial"/>
              </a:rPr>
              <a:t>Session de partage de </a:t>
            </a:r>
            <a:r>
              <a:rPr kumimoji="0" lang="fr-FR" sz="1000" b="1" i="0" u="none" strike="noStrike" kern="0" cap="none" spc="0" normalizeH="0" baseline="0" noProof="0">
                <a:ln>
                  <a:noFill/>
                </a:ln>
                <a:solidFill>
                  <a:srgbClr val="1CD19D"/>
                </a:solidFill>
                <a:effectLst/>
                <a:uLnTx/>
                <a:uFillTx/>
                <a:latin typeface="Arial"/>
                <a:cs typeface="Arial"/>
                <a:sym typeface="Arial"/>
              </a:rPr>
              <a:t>l’affinage</a:t>
            </a:r>
          </a:p>
        </p:txBody>
      </p:sp>
      <p:sp>
        <p:nvSpPr>
          <p:cNvPr id="17" name="Google Shape;1856;p13">
            <a:extLst>
              <a:ext uri="{FF2B5EF4-FFF2-40B4-BE49-F238E27FC236}">
                <a16:creationId xmlns:a16="http://schemas.microsoft.com/office/drawing/2014/main" id="{8DD636F6-41AF-4A0C-B45B-1E83482695CA}"/>
              </a:ext>
            </a:extLst>
          </p:cNvPr>
          <p:cNvSpPr/>
          <p:nvPr/>
        </p:nvSpPr>
        <p:spPr>
          <a:xfrm>
            <a:off x="5728896" y="3212350"/>
            <a:ext cx="4274703"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3F3F3F"/>
                </a:solidFill>
                <a:effectLst/>
                <a:uLnTx/>
                <a:uFillTx/>
                <a:latin typeface="Arial"/>
                <a:cs typeface="Arial"/>
                <a:sym typeface="Arial"/>
              </a:rPr>
              <a:t>Partage de la délimitation du périmètre du MVP et des premiers jalons techniques et organisationnels du palier</a:t>
            </a:r>
          </a:p>
        </p:txBody>
      </p:sp>
      <p:sp>
        <p:nvSpPr>
          <p:cNvPr id="18" name="Oval 20">
            <a:extLst>
              <a:ext uri="{FF2B5EF4-FFF2-40B4-BE49-F238E27FC236}">
                <a16:creationId xmlns:a16="http://schemas.microsoft.com/office/drawing/2014/main" id="{8DFBB2D1-23B8-4FA6-8FE0-39828FDE3F4D}"/>
              </a:ext>
            </a:extLst>
          </p:cNvPr>
          <p:cNvSpPr>
            <a:spLocks noChangeArrowheads="1"/>
          </p:cNvSpPr>
          <p:nvPr/>
        </p:nvSpPr>
        <p:spPr bwMode="auto">
          <a:xfrm>
            <a:off x="3181386" y="2695245"/>
            <a:ext cx="293171" cy="284432"/>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1</a:t>
            </a:r>
          </a:p>
        </p:txBody>
      </p:sp>
      <p:sp>
        <p:nvSpPr>
          <p:cNvPr id="19" name="Oval 20">
            <a:extLst>
              <a:ext uri="{FF2B5EF4-FFF2-40B4-BE49-F238E27FC236}">
                <a16:creationId xmlns:a16="http://schemas.microsoft.com/office/drawing/2014/main" id="{74B53914-FAB6-40D4-ACFD-956B405C6BF4}"/>
              </a:ext>
            </a:extLst>
          </p:cNvPr>
          <p:cNvSpPr>
            <a:spLocks noChangeArrowheads="1"/>
          </p:cNvSpPr>
          <p:nvPr/>
        </p:nvSpPr>
        <p:spPr bwMode="auto">
          <a:xfrm>
            <a:off x="3181386" y="3372509"/>
            <a:ext cx="293171" cy="284432"/>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2</a:t>
            </a:r>
          </a:p>
        </p:txBody>
      </p:sp>
      <p:sp>
        <p:nvSpPr>
          <p:cNvPr id="20" name="Oval 20">
            <a:extLst>
              <a:ext uri="{FF2B5EF4-FFF2-40B4-BE49-F238E27FC236}">
                <a16:creationId xmlns:a16="http://schemas.microsoft.com/office/drawing/2014/main" id="{024B961E-E4AB-4BDA-B056-04CE1A2FDA2C}"/>
              </a:ext>
            </a:extLst>
          </p:cNvPr>
          <p:cNvSpPr>
            <a:spLocks noChangeArrowheads="1"/>
          </p:cNvSpPr>
          <p:nvPr/>
        </p:nvSpPr>
        <p:spPr bwMode="auto">
          <a:xfrm>
            <a:off x="3181386" y="4021468"/>
            <a:ext cx="293171" cy="284432"/>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3</a:t>
            </a:r>
          </a:p>
        </p:txBody>
      </p:sp>
      <p:sp>
        <p:nvSpPr>
          <p:cNvPr id="21" name="Oval 20">
            <a:extLst>
              <a:ext uri="{FF2B5EF4-FFF2-40B4-BE49-F238E27FC236}">
                <a16:creationId xmlns:a16="http://schemas.microsoft.com/office/drawing/2014/main" id="{B9426D36-15DC-4B46-AE26-F96360F5E9CD}"/>
              </a:ext>
            </a:extLst>
          </p:cNvPr>
          <p:cNvSpPr>
            <a:spLocks noChangeArrowheads="1"/>
          </p:cNvSpPr>
          <p:nvPr/>
        </p:nvSpPr>
        <p:spPr bwMode="auto">
          <a:xfrm>
            <a:off x="3181386" y="4700491"/>
            <a:ext cx="293171" cy="284432"/>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4</a:t>
            </a:r>
          </a:p>
        </p:txBody>
      </p:sp>
      <p:pic>
        <p:nvPicPr>
          <p:cNvPr id="22" name="Picture 6" descr="team Icon 1189428">
            <a:extLst>
              <a:ext uri="{FF2B5EF4-FFF2-40B4-BE49-F238E27FC236}">
                <a16:creationId xmlns:a16="http://schemas.microsoft.com/office/drawing/2014/main" id="{A91FCDF4-E580-488E-86FF-43AEF02D6F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5628" y="3895725"/>
            <a:ext cx="838448" cy="838448"/>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a:extLst>
              <a:ext uri="{FF2B5EF4-FFF2-40B4-BE49-F238E27FC236}">
                <a16:creationId xmlns:a16="http://schemas.microsoft.com/office/drawing/2014/main" id="{C6C55FAA-3535-4F07-9598-A8D493AD540D}"/>
              </a:ext>
            </a:extLst>
          </p:cNvPr>
          <p:cNvSpPr/>
          <p:nvPr/>
        </p:nvSpPr>
        <p:spPr>
          <a:xfrm>
            <a:off x="2605849" y="1350130"/>
            <a:ext cx="7213494" cy="556950"/>
          </a:xfrm>
          <a:prstGeom prst="rect">
            <a:avLst/>
          </a:prstGeom>
        </p:spPr>
        <p:txBody>
          <a:bodyPr wrap="square">
            <a:noAutofit/>
          </a:bodyPr>
          <a:lstStyle/>
          <a:p>
            <a:pPr algn="ctr">
              <a:spcAft>
                <a:spcPts val="300"/>
              </a:spcAft>
              <a:defRPr/>
            </a:pPr>
            <a:r>
              <a:rPr lang="fr-FR" sz="1200" b="1" kern="0">
                <a:solidFill>
                  <a:srgbClr val="3F3F3F"/>
                </a:solidFill>
                <a:latin typeface="Arial" panose="020B0604020202020204"/>
              </a:rPr>
              <a:t>Quatre instances principales structurent la phase de préparation du 1</a:t>
            </a:r>
            <a:r>
              <a:rPr lang="fr-FR" sz="1200" b="1" kern="0" baseline="30000">
                <a:solidFill>
                  <a:srgbClr val="3F3F3F"/>
                </a:solidFill>
                <a:latin typeface="Arial" panose="020B0604020202020204"/>
              </a:rPr>
              <a:t>er</a:t>
            </a:r>
            <a:r>
              <a:rPr lang="fr-FR" sz="1200" b="1" kern="0">
                <a:solidFill>
                  <a:srgbClr val="3F3F3F"/>
                </a:solidFill>
                <a:latin typeface="Arial" panose="020B0604020202020204"/>
              </a:rPr>
              <a:t> palier. </a:t>
            </a:r>
          </a:p>
          <a:p>
            <a:pPr algn="ctr">
              <a:spcAft>
                <a:spcPts val="300"/>
              </a:spcAft>
              <a:defRPr/>
            </a:pPr>
            <a:r>
              <a:rPr lang="fr-FR" sz="1200" b="1" kern="0">
                <a:solidFill>
                  <a:srgbClr val="3F3F3F"/>
                </a:solidFill>
                <a:latin typeface="Arial" panose="020B0604020202020204"/>
              </a:rPr>
              <a:t>Elles ont, chacune, des objectifs spécifiques.</a:t>
            </a:r>
          </a:p>
        </p:txBody>
      </p:sp>
    </p:spTree>
    <p:extLst>
      <p:ext uri="{BB962C8B-B14F-4D97-AF65-F5344CB8AC3E}">
        <p14:creationId xmlns:p14="http://schemas.microsoft.com/office/powerpoint/2010/main" val="38786591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1540E8-5F38-4C79-8F1E-ADB0BFF7136D}"/>
              </a:ext>
            </a:extLst>
          </p:cNvPr>
          <p:cNvSpPr>
            <a:spLocks noGrp="1"/>
          </p:cNvSpPr>
          <p:nvPr>
            <p:ph type="title"/>
          </p:nvPr>
        </p:nvSpPr>
        <p:spPr>
          <a:xfrm>
            <a:off x="795404" y="221407"/>
            <a:ext cx="10744628" cy="648072"/>
          </a:xfrm>
        </p:spPr>
        <p:txBody>
          <a:bodyPr/>
          <a:lstStyle/>
          <a:p>
            <a:pPr lvl="0" defTabSz="685800">
              <a:lnSpc>
                <a:spcPct val="90000"/>
              </a:lnSpc>
              <a:spcBef>
                <a:spcPts val="0"/>
              </a:spcBef>
            </a:pPr>
            <a:r>
              <a:rPr lang="fr-FR" sz="1800"/>
              <a:t>Préparation du 1er Palier : Synthèse des livrables</a:t>
            </a:r>
            <a:endParaRPr lang="fr-FR" sz="1800" cap="none">
              <a:solidFill>
                <a:srgbClr val="3F3F3F"/>
              </a:solidFill>
              <a:latin typeface="Arial" panose="020B0604020202020204"/>
              <a:ea typeface="+mn-ea"/>
              <a:cs typeface="+mn-cs"/>
            </a:endParaRPr>
          </a:p>
        </p:txBody>
      </p:sp>
      <p:sp>
        <p:nvSpPr>
          <p:cNvPr id="3" name="Espace réservé du numéro de diapositive 2">
            <a:extLst>
              <a:ext uri="{FF2B5EF4-FFF2-40B4-BE49-F238E27FC236}">
                <a16:creationId xmlns:a16="http://schemas.microsoft.com/office/drawing/2014/main" id="{DC5122FD-E661-4B2B-890B-3018AF01BECF}"/>
              </a:ext>
            </a:extLst>
          </p:cNvPr>
          <p:cNvSpPr>
            <a:spLocks noGrp="1"/>
          </p:cNvSpPr>
          <p:nvPr>
            <p:ph type="sldNum" sz="quarter" idx="12"/>
          </p:nvPr>
        </p:nvSpPr>
        <p:spPr>
          <a:xfrm>
            <a:off x="11634326" y="6389493"/>
            <a:ext cx="422208" cy="365125"/>
          </a:xfrm>
        </p:spPr>
        <p:txBody>
          <a:bodyPr/>
          <a:lstStyle/>
          <a:p>
            <a:fld id="{33D6E5A2-EC83-451F-A719-9AC1370DD5CF}" type="slidenum">
              <a:rPr lang="fr-FR" smtClean="0"/>
              <a:pPr/>
              <a:t>46</a:t>
            </a:fld>
            <a:endParaRPr kumimoji="0" lang="fr-FR"/>
          </a:p>
        </p:txBody>
      </p:sp>
      <p:pic>
        <p:nvPicPr>
          <p:cNvPr id="15" name="Picture 6" descr="Product Delivered Icon 3082654">
            <a:extLst>
              <a:ext uri="{FF2B5EF4-FFF2-40B4-BE49-F238E27FC236}">
                <a16:creationId xmlns:a16="http://schemas.microsoft.com/office/drawing/2014/main" id="{66F4EDB7-0573-4863-9A26-96B3D8837B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0850" y="1415542"/>
            <a:ext cx="465938" cy="46593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Product Delivered Icon 3082654">
            <a:extLst>
              <a:ext uri="{FF2B5EF4-FFF2-40B4-BE49-F238E27FC236}">
                <a16:creationId xmlns:a16="http://schemas.microsoft.com/office/drawing/2014/main" id="{D1917CDD-7D94-4C4E-98FD-B7F1350808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9055" y="2682402"/>
            <a:ext cx="465938" cy="46593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Product Delivered Icon 3082654">
            <a:extLst>
              <a:ext uri="{FF2B5EF4-FFF2-40B4-BE49-F238E27FC236}">
                <a16:creationId xmlns:a16="http://schemas.microsoft.com/office/drawing/2014/main" id="{5C29E7DD-DCB2-446C-AD73-A176C40C07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5465" y="3816754"/>
            <a:ext cx="465938" cy="46593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Product Delivered Icon 3082654">
            <a:extLst>
              <a:ext uri="{FF2B5EF4-FFF2-40B4-BE49-F238E27FC236}">
                <a16:creationId xmlns:a16="http://schemas.microsoft.com/office/drawing/2014/main" id="{8C806C9E-2C29-43D9-AE2D-E30C758EBF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2841" y="5691319"/>
            <a:ext cx="465938" cy="465938"/>
          </a:xfrm>
          <a:prstGeom prst="rect">
            <a:avLst/>
          </a:prstGeom>
          <a:noFill/>
          <a:extLst>
            <a:ext uri="{909E8E84-426E-40DD-AFC4-6F175D3DCCD1}">
              <a14:hiddenFill xmlns:a14="http://schemas.microsoft.com/office/drawing/2010/main">
                <a:solidFill>
                  <a:srgbClr val="FFFFFF"/>
                </a:solidFill>
              </a14:hiddenFill>
            </a:ext>
          </a:extLst>
        </p:spPr>
      </p:pic>
      <p:sp>
        <p:nvSpPr>
          <p:cNvPr id="19" name="ZoneTexte 18">
            <a:extLst>
              <a:ext uri="{FF2B5EF4-FFF2-40B4-BE49-F238E27FC236}">
                <a16:creationId xmlns:a16="http://schemas.microsoft.com/office/drawing/2014/main" id="{C47E0B20-D351-45E0-BF44-C036BE6B4FEC}"/>
              </a:ext>
            </a:extLst>
          </p:cNvPr>
          <p:cNvSpPr txBox="1"/>
          <p:nvPr/>
        </p:nvSpPr>
        <p:spPr>
          <a:xfrm>
            <a:off x="797199" y="1881480"/>
            <a:ext cx="1493241" cy="276999"/>
          </a:xfrm>
          <a:prstGeom prst="rect">
            <a:avLst/>
          </a:prstGeom>
          <a:noFill/>
        </p:spPr>
        <p:txBody>
          <a:bodyPr wrap="square" rtlCol="0">
            <a:spAutoFit/>
          </a:bodyPr>
          <a:lstStyle/>
          <a:p>
            <a:pPr algn="ctr"/>
            <a:r>
              <a:rPr lang="fr-FR" sz="1200" b="1">
                <a:solidFill>
                  <a:srgbClr val="1CD19D"/>
                </a:solidFill>
                <a:latin typeface="Arial" panose="020B0604020202020204"/>
              </a:rPr>
              <a:t>Fonctionnel </a:t>
            </a:r>
          </a:p>
        </p:txBody>
      </p:sp>
      <p:sp>
        <p:nvSpPr>
          <p:cNvPr id="20" name="ZoneTexte 19">
            <a:extLst>
              <a:ext uri="{FF2B5EF4-FFF2-40B4-BE49-F238E27FC236}">
                <a16:creationId xmlns:a16="http://schemas.microsoft.com/office/drawing/2014/main" id="{B49CDF53-FD7F-4E3C-B32E-339F6B67CF33}"/>
              </a:ext>
            </a:extLst>
          </p:cNvPr>
          <p:cNvSpPr txBox="1"/>
          <p:nvPr/>
        </p:nvSpPr>
        <p:spPr>
          <a:xfrm>
            <a:off x="795404" y="3144867"/>
            <a:ext cx="1493241" cy="276999"/>
          </a:xfrm>
          <a:prstGeom prst="rect">
            <a:avLst/>
          </a:prstGeom>
          <a:noFill/>
        </p:spPr>
        <p:txBody>
          <a:bodyPr wrap="square" rtlCol="0">
            <a:spAutoFit/>
          </a:bodyPr>
          <a:lstStyle/>
          <a:p>
            <a:pPr algn="ctr"/>
            <a:r>
              <a:rPr lang="fr-FR" sz="1200" b="1">
                <a:solidFill>
                  <a:srgbClr val="1CD19D"/>
                </a:solidFill>
                <a:latin typeface="Arial" panose="020B0604020202020204"/>
              </a:rPr>
              <a:t>Technique</a:t>
            </a:r>
          </a:p>
        </p:txBody>
      </p:sp>
      <p:sp>
        <p:nvSpPr>
          <p:cNvPr id="21" name="Rectangle 20">
            <a:extLst>
              <a:ext uri="{FF2B5EF4-FFF2-40B4-BE49-F238E27FC236}">
                <a16:creationId xmlns:a16="http://schemas.microsoft.com/office/drawing/2014/main" id="{44AEC6F0-3141-4CDA-AF7B-CEBECEC76BEE}"/>
              </a:ext>
            </a:extLst>
          </p:cNvPr>
          <p:cNvSpPr/>
          <p:nvPr/>
        </p:nvSpPr>
        <p:spPr>
          <a:xfrm>
            <a:off x="815812" y="6152984"/>
            <a:ext cx="1519997" cy="461665"/>
          </a:xfrm>
          <a:prstGeom prst="rect">
            <a:avLst/>
          </a:prstGeom>
        </p:spPr>
        <p:txBody>
          <a:bodyPr wrap="square">
            <a:spAutoFit/>
          </a:bodyPr>
          <a:lstStyle/>
          <a:p>
            <a:pPr algn="ctr"/>
            <a:r>
              <a:rPr lang="fr-FR" sz="1200" b="1">
                <a:solidFill>
                  <a:srgbClr val="1CD19D"/>
                </a:solidFill>
                <a:latin typeface="Arial" panose="020B0604020202020204"/>
              </a:rPr>
              <a:t>Livrables transverses</a:t>
            </a:r>
          </a:p>
        </p:txBody>
      </p:sp>
      <p:cxnSp>
        <p:nvCxnSpPr>
          <p:cNvPr id="22" name="Connecteur droit 21">
            <a:extLst>
              <a:ext uri="{FF2B5EF4-FFF2-40B4-BE49-F238E27FC236}">
                <a16:creationId xmlns:a16="http://schemas.microsoft.com/office/drawing/2014/main" id="{E7C7253E-34C4-4CCC-919A-3232AF5551CD}"/>
              </a:ext>
            </a:extLst>
          </p:cNvPr>
          <p:cNvCxnSpPr>
            <a:cxnSpLocks/>
          </p:cNvCxnSpPr>
          <p:nvPr/>
        </p:nvCxnSpPr>
        <p:spPr>
          <a:xfrm>
            <a:off x="2368287" y="1049476"/>
            <a:ext cx="0" cy="1348933"/>
          </a:xfrm>
          <a:prstGeom prst="line">
            <a:avLst/>
          </a:prstGeom>
          <a:noFill/>
          <a:ln w="6350" cap="flat" cmpd="sng" algn="ctr">
            <a:solidFill>
              <a:srgbClr val="BFBFBF"/>
            </a:solidFill>
            <a:prstDash val="solid"/>
            <a:miter lim="800000"/>
          </a:ln>
          <a:effectLst/>
        </p:spPr>
      </p:cxnSp>
      <p:cxnSp>
        <p:nvCxnSpPr>
          <p:cNvPr id="23" name="Connecteur droit 22">
            <a:extLst>
              <a:ext uri="{FF2B5EF4-FFF2-40B4-BE49-F238E27FC236}">
                <a16:creationId xmlns:a16="http://schemas.microsoft.com/office/drawing/2014/main" id="{E441E3B0-0EA9-4D9B-A4A7-C31F198936B0}"/>
              </a:ext>
            </a:extLst>
          </p:cNvPr>
          <p:cNvCxnSpPr>
            <a:cxnSpLocks/>
          </p:cNvCxnSpPr>
          <p:nvPr/>
        </p:nvCxnSpPr>
        <p:spPr>
          <a:xfrm>
            <a:off x="2366492" y="2452676"/>
            <a:ext cx="0" cy="1328420"/>
          </a:xfrm>
          <a:prstGeom prst="line">
            <a:avLst/>
          </a:prstGeom>
          <a:noFill/>
          <a:ln w="6350" cap="flat" cmpd="sng" algn="ctr">
            <a:solidFill>
              <a:srgbClr val="BFBFBF"/>
            </a:solidFill>
            <a:prstDash val="solid"/>
            <a:miter lim="800000"/>
          </a:ln>
          <a:effectLst/>
        </p:spPr>
      </p:cxnSp>
      <p:cxnSp>
        <p:nvCxnSpPr>
          <p:cNvPr id="24" name="Connecteur droit 23">
            <a:extLst>
              <a:ext uri="{FF2B5EF4-FFF2-40B4-BE49-F238E27FC236}">
                <a16:creationId xmlns:a16="http://schemas.microsoft.com/office/drawing/2014/main" id="{981A0904-CA06-4208-9D79-476497D3B2A7}"/>
              </a:ext>
            </a:extLst>
          </p:cNvPr>
          <p:cNvCxnSpPr>
            <a:cxnSpLocks/>
          </p:cNvCxnSpPr>
          <p:nvPr/>
        </p:nvCxnSpPr>
        <p:spPr>
          <a:xfrm>
            <a:off x="2366491" y="3953753"/>
            <a:ext cx="0" cy="830511"/>
          </a:xfrm>
          <a:prstGeom prst="line">
            <a:avLst/>
          </a:prstGeom>
          <a:noFill/>
          <a:ln w="6350" cap="flat" cmpd="sng" algn="ctr">
            <a:solidFill>
              <a:srgbClr val="BFBFBF"/>
            </a:solidFill>
            <a:prstDash val="solid"/>
            <a:miter lim="800000"/>
          </a:ln>
          <a:effectLst/>
        </p:spPr>
      </p:cxnSp>
      <p:cxnSp>
        <p:nvCxnSpPr>
          <p:cNvPr id="25" name="Connecteur droit 24">
            <a:extLst>
              <a:ext uri="{FF2B5EF4-FFF2-40B4-BE49-F238E27FC236}">
                <a16:creationId xmlns:a16="http://schemas.microsoft.com/office/drawing/2014/main" id="{907A1A43-9859-4545-A022-08573EAC2AF3}"/>
              </a:ext>
            </a:extLst>
          </p:cNvPr>
          <p:cNvCxnSpPr>
            <a:cxnSpLocks/>
          </p:cNvCxnSpPr>
          <p:nvPr/>
        </p:nvCxnSpPr>
        <p:spPr>
          <a:xfrm>
            <a:off x="2368287" y="5780012"/>
            <a:ext cx="0" cy="578840"/>
          </a:xfrm>
          <a:prstGeom prst="line">
            <a:avLst/>
          </a:prstGeom>
          <a:noFill/>
          <a:ln w="6350" cap="flat" cmpd="sng" algn="ctr">
            <a:solidFill>
              <a:srgbClr val="BFBFBF"/>
            </a:solidFill>
            <a:prstDash val="solid"/>
            <a:miter lim="800000"/>
          </a:ln>
          <a:effectLst/>
        </p:spPr>
      </p:cxnSp>
      <p:graphicFrame>
        <p:nvGraphicFramePr>
          <p:cNvPr id="26" name="Tableau 25">
            <a:extLst>
              <a:ext uri="{FF2B5EF4-FFF2-40B4-BE49-F238E27FC236}">
                <a16:creationId xmlns:a16="http://schemas.microsoft.com/office/drawing/2014/main" id="{46817B36-95A7-4E58-82E3-A7896F960EF5}"/>
              </a:ext>
            </a:extLst>
          </p:cNvPr>
          <p:cNvGraphicFramePr>
            <a:graphicFrameLocks noGrp="1"/>
          </p:cNvGraphicFramePr>
          <p:nvPr>
            <p:extLst>
              <p:ext uri="{D42A27DB-BD31-4B8C-83A1-F6EECF244321}">
                <p14:modId xmlns:p14="http://schemas.microsoft.com/office/powerpoint/2010/main" val="60468624"/>
              </p:ext>
            </p:extLst>
          </p:nvPr>
        </p:nvGraphicFramePr>
        <p:xfrm>
          <a:off x="2523981" y="1166681"/>
          <a:ext cx="7372492" cy="1121068"/>
        </p:xfrm>
        <a:graphic>
          <a:graphicData uri="http://schemas.openxmlformats.org/drawingml/2006/table">
            <a:tbl>
              <a:tblPr firstRow="1" bandRow="1"/>
              <a:tblGrid>
                <a:gridCol w="1876739">
                  <a:extLst>
                    <a:ext uri="{9D8B030D-6E8A-4147-A177-3AD203B41FA5}">
                      <a16:colId xmlns:a16="http://schemas.microsoft.com/office/drawing/2014/main" val="3862085467"/>
                    </a:ext>
                  </a:extLst>
                </a:gridCol>
                <a:gridCol w="5495753">
                  <a:extLst>
                    <a:ext uri="{9D8B030D-6E8A-4147-A177-3AD203B41FA5}">
                      <a16:colId xmlns:a16="http://schemas.microsoft.com/office/drawing/2014/main" val="965562671"/>
                    </a:ext>
                  </a:extLst>
                </a:gridCol>
              </a:tblGrid>
              <a:tr h="280267">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r>
                        <a:rPr lang="fr-FR" sz="900" b="1">
                          <a:solidFill>
                            <a:schemeClr val="tx2"/>
                          </a:solidFill>
                        </a:rPr>
                        <a:t>Référentiel d’exigences métier </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171450" indent="-171450">
                        <a:buFont typeface="Arial" panose="020B0604020202020204" pitchFamily="34" charset="0"/>
                        <a:buChar char="•"/>
                      </a:pPr>
                      <a:r>
                        <a:rPr lang="fr-FR" sz="900">
                          <a:solidFill>
                            <a:schemeClr val="tx2"/>
                          </a:solidFill>
                        </a:rPr>
                        <a:t>Liste des exigences exprimées par le métier concernant le produit final</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426194"/>
                  </a:ext>
                </a:extLst>
              </a:tr>
              <a:tr h="280267">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r>
                        <a:rPr lang="fr-FR" sz="900" b="1" err="1">
                          <a:solidFill>
                            <a:schemeClr val="tx2"/>
                          </a:solidFill>
                        </a:rPr>
                        <a:t>Backlog</a:t>
                      </a:r>
                      <a:r>
                        <a:rPr lang="fr-FR" sz="900" b="1">
                          <a:solidFill>
                            <a:schemeClr val="tx2"/>
                          </a:solidFill>
                        </a:rPr>
                        <a:t> des </a:t>
                      </a:r>
                      <a:r>
                        <a:rPr lang="fr-FR" sz="900" b="1" err="1">
                          <a:solidFill>
                            <a:schemeClr val="tx2"/>
                          </a:solidFill>
                        </a:rPr>
                        <a:t>features</a:t>
                      </a:r>
                      <a:endParaRPr lang="fr-FR" sz="900" b="1">
                        <a:solidFill>
                          <a:schemeClr val="tx2"/>
                        </a:solidFill>
                      </a:endParaRP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171450" indent="-171450">
                        <a:buFont typeface="Arial" panose="020B0604020202020204" pitchFamily="34" charset="0"/>
                        <a:buChar char="•"/>
                      </a:pPr>
                      <a:r>
                        <a:rPr lang="fr-FR" sz="900">
                          <a:solidFill>
                            <a:schemeClr val="tx2"/>
                          </a:solidFill>
                        </a:rPr>
                        <a:t>Liste des Fonctionnalités déclinées des exigences métier</a:t>
                      </a:r>
                      <a:endParaRPr lang="fr-FR" sz="900">
                        <a:solidFill>
                          <a:srgbClr val="FF0000"/>
                        </a:solidFill>
                      </a:endParaRP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6186789"/>
                  </a:ext>
                </a:extLst>
              </a:tr>
              <a:tr h="280267">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r>
                        <a:rPr lang="fr-FR" sz="900" b="1" err="1">
                          <a:solidFill>
                            <a:schemeClr val="tx2"/>
                          </a:solidFill>
                        </a:rPr>
                        <a:t>Backlog</a:t>
                      </a:r>
                      <a:r>
                        <a:rPr lang="fr-FR" sz="900" b="1">
                          <a:solidFill>
                            <a:schemeClr val="tx2"/>
                          </a:solidFill>
                        </a:rPr>
                        <a:t> US </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171450" indent="-171450">
                        <a:buFont typeface="Arial" panose="020B0604020202020204" pitchFamily="34" charset="0"/>
                        <a:buChar char="•"/>
                      </a:pPr>
                      <a:r>
                        <a:rPr lang="fr-FR" sz="900">
                          <a:solidFill>
                            <a:schemeClr val="tx2"/>
                          </a:solidFill>
                        </a:rPr>
                        <a:t>Liste des User Stories par </a:t>
                      </a:r>
                      <a:r>
                        <a:rPr lang="fr-FR" sz="900" err="1">
                          <a:solidFill>
                            <a:schemeClr val="tx2"/>
                          </a:solidFill>
                        </a:rPr>
                        <a:t>Feature</a:t>
                      </a:r>
                      <a:r>
                        <a:rPr lang="fr-FR" sz="900">
                          <a:solidFill>
                            <a:schemeClr val="tx2"/>
                          </a:solidFill>
                        </a:rPr>
                        <a:t> issues de l’affinage</a:t>
                      </a:r>
                      <a:endParaRPr lang="fr-FR" sz="900">
                        <a:solidFill>
                          <a:srgbClr val="FF0000"/>
                        </a:solidFill>
                      </a:endParaRP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56642458"/>
                  </a:ext>
                </a:extLst>
              </a:tr>
              <a:tr h="280267">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r>
                        <a:rPr lang="fr-FR" sz="900" b="1">
                          <a:solidFill>
                            <a:schemeClr val="tx2"/>
                          </a:solidFill>
                        </a:rPr>
                        <a:t>Sprint </a:t>
                      </a:r>
                      <a:r>
                        <a:rPr lang="fr-FR" sz="900" b="1" err="1">
                          <a:solidFill>
                            <a:schemeClr val="tx2"/>
                          </a:solidFill>
                        </a:rPr>
                        <a:t>backlog</a:t>
                      </a:r>
                      <a:r>
                        <a:rPr lang="fr-FR" sz="900" b="1">
                          <a:solidFill>
                            <a:schemeClr val="tx2"/>
                          </a:solidFill>
                        </a:rPr>
                        <a:t> </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171450" indent="-171450">
                        <a:buFont typeface="Arial" panose="020B0604020202020204" pitchFamily="34" charset="0"/>
                        <a:buChar char="•"/>
                      </a:pPr>
                      <a:r>
                        <a:rPr lang="fr-FR" sz="900">
                          <a:solidFill>
                            <a:schemeClr val="tx2"/>
                          </a:solidFill>
                        </a:rPr>
                        <a:t>Liste des Sprints du palier dans lesquels sont positionné les US composant le MVP</a:t>
                      </a:r>
                      <a:endParaRPr lang="fr-FR" sz="900">
                        <a:solidFill>
                          <a:srgbClr val="FF0000"/>
                        </a:solidFill>
                      </a:endParaRP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3344477"/>
                  </a:ext>
                </a:extLst>
              </a:tr>
            </a:tbl>
          </a:graphicData>
        </a:graphic>
      </p:graphicFrame>
      <p:graphicFrame>
        <p:nvGraphicFramePr>
          <p:cNvPr id="27" name="Tableau 25">
            <a:extLst>
              <a:ext uri="{FF2B5EF4-FFF2-40B4-BE49-F238E27FC236}">
                <a16:creationId xmlns:a16="http://schemas.microsoft.com/office/drawing/2014/main" id="{ACCA4BD2-8393-415C-BC74-2E2BDB0180E8}"/>
              </a:ext>
            </a:extLst>
          </p:cNvPr>
          <p:cNvGraphicFramePr>
            <a:graphicFrameLocks noGrp="1"/>
          </p:cNvGraphicFramePr>
          <p:nvPr>
            <p:extLst>
              <p:ext uri="{D42A27DB-BD31-4B8C-83A1-F6EECF244321}">
                <p14:modId xmlns:p14="http://schemas.microsoft.com/office/powerpoint/2010/main" val="347485098"/>
              </p:ext>
            </p:extLst>
          </p:nvPr>
        </p:nvGraphicFramePr>
        <p:xfrm>
          <a:off x="2522186" y="2452676"/>
          <a:ext cx="6628831" cy="1328420"/>
        </p:xfrm>
        <a:graphic>
          <a:graphicData uri="http://schemas.openxmlformats.org/drawingml/2006/table">
            <a:tbl>
              <a:tblPr firstRow="1" bandRow="1"/>
              <a:tblGrid>
                <a:gridCol w="1687433">
                  <a:extLst>
                    <a:ext uri="{9D8B030D-6E8A-4147-A177-3AD203B41FA5}">
                      <a16:colId xmlns:a16="http://schemas.microsoft.com/office/drawing/2014/main" val="3862085467"/>
                    </a:ext>
                  </a:extLst>
                </a:gridCol>
                <a:gridCol w="4941398">
                  <a:extLst>
                    <a:ext uri="{9D8B030D-6E8A-4147-A177-3AD203B41FA5}">
                      <a16:colId xmlns:a16="http://schemas.microsoft.com/office/drawing/2014/main" val="965562671"/>
                    </a:ext>
                  </a:extLst>
                </a:gridCol>
              </a:tblGrid>
              <a:tr h="280267">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r>
                        <a:rPr lang="fr-FR" sz="900" b="1">
                          <a:solidFill>
                            <a:schemeClr val="tx2"/>
                          </a:solidFill>
                        </a:rPr>
                        <a:t>Schéma d’architecture existante</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171450" indent="-171450">
                        <a:buFont typeface="Arial" panose="020B0604020202020204" pitchFamily="34" charset="0"/>
                        <a:buChar char="•"/>
                      </a:pPr>
                      <a:r>
                        <a:rPr lang="fr-FR" sz="900">
                          <a:solidFill>
                            <a:schemeClr val="tx2"/>
                          </a:solidFill>
                        </a:rPr>
                        <a:t>Représentation permettant d’évaluer l’impact du projet sur l’architecture</a:t>
                      </a:r>
                      <a:endParaRPr lang="fr-FR" sz="900" b="1">
                        <a:solidFill>
                          <a:schemeClr val="tx2"/>
                        </a:solidFill>
                      </a:endParaRP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426194"/>
                  </a:ext>
                </a:extLst>
              </a:tr>
              <a:tr h="280267">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r>
                        <a:rPr lang="fr-FR" sz="900" b="1">
                          <a:solidFill>
                            <a:schemeClr val="tx2"/>
                          </a:solidFill>
                        </a:rPr>
                        <a:t>Schéma d’architecture cible</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171450" indent="-171450">
                        <a:buFont typeface="Arial" panose="020B0604020202020204" pitchFamily="34" charset="0"/>
                        <a:buChar char="•"/>
                      </a:pPr>
                      <a:r>
                        <a:rPr lang="fr-FR" sz="900">
                          <a:solidFill>
                            <a:schemeClr val="tx2"/>
                          </a:solidFill>
                        </a:rPr>
                        <a:t>Représentation globale de l’insertion du MVP dans l’architecture</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6186789"/>
                  </a:ext>
                </a:extLst>
              </a:tr>
              <a:tr h="297180">
                <a:tc rowSpan="2">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r>
                        <a:rPr lang="fr-FR" sz="900" b="1">
                          <a:solidFill>
                            <a:schemeClr val="tx2"/>
                          </a:solidFill>
                        </a:rPr>
                        <a:t>Schéma d’architecture détaillé</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171450" indent="-171450">
                        <a:buFont typeface="Arial" panose="020B0604020202020204" pitchFamily="34" charset="0"/>
                        <a:buChar char="•"/>
                      </a:pPr>
                      <a:r>
                        <a:rPr lang="fr-FR" sz="900">
                          <a:solidFill>
                            <a:schemeClr val="tx2"/>
                          </a:solidFill>
                        </a:rPr>
                        <a:t>Représentation détaillée des éléments d’architecture reliés au MVP</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56642458"/>
                  </a:ext>
                </a:extLst>
              </a:tr>
              <a:tr h="0">
                <a:tc vMerge="1">
                  <a:txBody>
                    <a:bodyPr/>
                    <a:lstStyle/>
                    <a:p>
                      <a:endParaRPr lang="fr-FR"/>
                    </a:p>
                  </a:txBody>
                  <a:tcPr/>
                </a:tc>
                <a:tc rowSpan="2">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171450" indent="-171450">
                        <a:buFont typeface="Arial" panose="020B0604020202020204" pitchFamily="34" charset="0"/>
                        <a:buChar char="•"/>
                      </a:pPr>
                      <a:r>
                        <a:rPr lang="fr-FR" sz="900">
                          <a:solidFill>
                            <a:schemeClr val="tx2"/>
                          </a:solidFill>
                        </a:rPr>
                        <a:t>Production technique finale rattachant les </a:t>
                      </a:r>
                      <a:r>
                        <a:rPr lang="fr-FR" sz="900" err="1">
                          <a:solidFill>
                            <a:schemeClr val="tx2"/>
                          </a:solidFill>
                        </a:rPr>
                        <a:t>Features</a:t>
                      </a:r>
                      <a:r>
                        <a:rPr lang="fr-FR" sz="900">
                          <a:solidFill>
                            <a:schemeClr val="tx2"/>
                          </a:solidFill>
                        </a:rPr>
                        <a:t> du palier au POS</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71450546"/>
                  </a:ext>
                </a:extLst>
              </a:tr>
              <a:tr h="0">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r>
                        <a:rPr lang="fr-FR" sz="900" b="1">
                          <a:solidFill>
                            <a:schemeClr val="tx2"/>
                          </a:solidFill>
                        </a:rPr>
                        <a:t>Cartographie des flux</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fr-FR"/>
                    </a:p>
                  </a:txBody>
                  <a:tcPr/>
                </a:tc>
                <a:extLst>
                  <a:ext uri="{0D108BD9-81ED-4DB2-BD59-A6C34878D82A}">
                    <a16:rowId xmlns:a16="http://schemas.microsoft.com/office/drawing/2014/main" val="3190718169"/>
                  </a:ext>
                </a:extLst>
              </a:tr>
            </a:tbl>
          </a:graphicData>
        </a:graphic>
      </p:graphicFrame>
      <p:graphicFrame>
        <p:nvGraphicFramePr>
          <p:cNvPr id="28" name="Tableau 25">
            <a:extLst>
              <a:ext uri="{FF2B5EF4-FFF2-40B4-BE49-F238E27FC236}">
                <a16:creationId xmlns:a16="http://schemas.microsoft.com/office/drawing/2014/main" id="{C23DEAF9-73F4-4142-99CD-DC57674B03C2}"/>
              </a:ext>
            </a:extLst>
          </p:cNvPr>
          <p:cNvGraphicFramePr>
            <a:graphicFrameLocks noGrp="1"/>
          </p:cNvGraphicFramePr>
          <p:nvPr>
            <p:extLst>
              <p:ext uri="{D42A27DB-BD31-4B8C-83A1-F6EECF244321}">
                <p14:modId xmlns:p14="http://schemas.microsoft.com/office/powerpoint/2010/main" val="820996589"/>
              </p:ext>
            </p:extLst>
          </p:nvPr>
        </p:nvGraphicFramePr>
        <p:xfrm>
          <a:off x="2522186" y="3953753"/>
          <a:ext cx="6628831" cy="918176"/>
        </p:xfrm>
        <a:graphic>
          <a:graphicData uri="http://schemas.openxmlformats.org/drawingml/2006/table">
            <a:tbl>
              <a:tblPr firstRow="1" bandRow="1"/>
              <a:tblGrid>
                <a:gridCol w="1687433">
                  <a:extLst>
                    <a:ext uri="{9D8B030D-6E8A-4147-A177-3AD203B41FA5}">
                      <a16:colId xmlns:a16="http://schemas.microsoft.com/office/drawing/2014/main" val="3862085467"/>
                    </a:ext>
                  </a:extLst>
                </a:gridCol>
                <a:gridCol w="4941398">
                  <a:extLst>
                    <a:ext uri="{9D8B030D-6E8A-4147-A177-3AD203B41FA5}">
                      <a16:colId xmlns:a16="http://schemas.microsoft.com/office/drawing/2014/main" val="965562671"/>
                    </a:ext>
                  </a:extLst>
                </a:gridCol>
              </a:tblGrid>
              <a:tr h="415256">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r>
                        <a:rPr lang="fr-FR" sz="900" b="1">
                          <a:solidFill>
                            <a:schemeClr val="tx2"/>
                          </a:solidFill>
                        </a:rPr>
                        <a:t>Plan Palier</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171450" indent="-171450">
                        <a:buFont typeface="Arial" panose="020B0604020202020204" pitchFamily="34" charset="0"/>
                        <a:buChar char="•"/>
                      </a:pPr>
                      <a:r>
                        <a:rPr lang="fr-FR" sz="900">
                          <a:solidFill>
                            <a:schemeClr val="tx2"/>
                          </a:solidFill>
                        </a:rPr>
                        <a:t>Document décrivant le cadre organisationnel fixant le socle du projet : équipes, risques, sites, budget, planning</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426194"/>
                  </a:ext>
                </a:extLst>
              </a:tr>
              <a:tr h="426646">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r>
                        <a:rPr lang="fr-FR" sz="900" b="1">
                          <a:solidFill>
                            <a:schemeClr val="tx2"/>
                          </a:solidFill>
                        </a:rPr>
                        <a:t>Contrat d’engagement</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171450" indent="-171450">
                        <a:buFont typeface="Arial" panose="020B0604020202020204" pitchFamily="34" charset="0"/>
                        <a:buChar char="•"/>
                      </a:pPr>
                      <a:r>
                        <a:rPr lang="fr-FR" sz="900">
                          <a:solidFill>
                            <a:schemeClr val="tx2"/>
                          </a:solidFill>
                        </a:rPr>
                        <a:t>Chaque partie prenante valide les engagements transverses et le RACI qui fixe les responsabilités de chacun lors de la phase de préparation du 1</a:t>
                      </a:r>
                      <a:r>
                        <a:rPr lang="fr-FR" sz="900" baseline="30000">
                          <a:solidFill>
                            <a:schemeClr val="tx2"/>
                          </a:solidFill>
                        </a:rPr>
                        <a:t>er</a:t>
                      </a:r>
                      <a:r>
                        <a:rPr lang="fr-FR" sz="900">
                          <a:solidFill>
                            <a:schemeClr val="tx2"/>
                          </a:solidFill>
                        </a:rPr>
                        <a:t> palier puis valide ses engagements sur le déroulé du palier (</a:t>
                      </a:r>
                      <a:r>
                        <a:rPr lang="fr-FR" sz="900" i="1">
                          <a:solidFill>
                            <a:schemeClr val="tx2"/>
                          </a:solidFill>
                        </a:rPr>
                        <a:t>voir le détail annexes 1.3)</a:t>
                      </a:r>
                      <a:endParaRPr lang="fr-FR" sz="900" b="1">
                        <a:solidFill>
                          <a:schemeClr val="tx2"/>
                        </a:solidFill>
                      </a:endParaRP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06186789"/>
                  </a:ext>
                </a:extLst>
              </a:tr>
            </a:tbl>
          </a:graphicData>
        </a:graphic>
      </p:graphicFrame>
      <p:graphicFrame>
        <p:nvGraphicFramePr>
          <p:cNvPr id="29" name="Tableau 25">
            <a:extLst>
              <a:ext uri="{FF2B5EF4-FFF2-40B4-BE49-F238E27FC236}">
                <a16:creationId xmlns:a16="http://schemas.microsoft.com/office/drawing/2014/main" id="{1EB47837-19A1-4115-85DE-5506B7E3F1D4}"/>
              </a:ext>
            </a:extLst>
          </p:cNvPr>
          <p:cNvGraphicFramePr>
            <a:graphicFrameLocks noGrp="1"/>
          </p:cNvGraphicFramePr>
          <p:nvPr>
            <p:extLst>
              <p:ext uri="{D42A27DB-BD31-4B8C-83A1-F6EECF244321}">
                <p14:modId xmlns:p14="http://schemas.microsoft.com/office/powerpoint/2010/main" val="4063946780"/>
              </p:ext>
            </p:extLst>
          </p:nvPr>
        </p:nvGraphicFramePr>
        <p:xfrm>
          <a:off x="2617580" y="5691319"/>
          <a:ext cx="6628831" cy="578840"/>
        </p:xfrm>
        <a:graphic>
          <a:graphicData uri="http://schemas.openxmlformats.org/drawingml/2006/table">
            <a:tbl>
              <a:tblPr firstRow="1" bandRow="1"/>
              <a:tblGrid>
                <a:gridCol w="1687433">
                  <a:extLst>
                    <a:ext uri="{9D8B030D-6E8A-4147-A177-3AD203B41FA5}">
                      <a16:colId xmlns:a16="http://schemas.microsoft.com/office/drawing/2014/main" val="3862085467"/>
                    </a:ext>
                  </a:extLst>
                </a:gridCol>
                <a:gridCol w="4941398">
                  <a:extLst>
                    <a:ext uri="{9D8B030D-6E8A-4147-A177-3AD203B41FA5}">
                      <a16:colId xmlns:a16="http://schemas.microsoft.com/office/drawing/2014/main" val="965562671"/>
                    </a:ext>
                  </a:extLst>
                </a:gridCol>
              </a:tblGrid>
              <a:tr h="578840">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fr-FR" sz="900" b="1">
                          <a:solidFill>
                            <a:schemeClr val="tx2"/>
                          </a:solidFill>
                        </a:rPr>
                        <a:t>Fiche descriptive palier</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171450" indent="-171450">
                        <a:buFont typeface="Arial" panose="020B0604020202020204" pitchFamily="34" charset="0"/>
                        <a:buChar char="•"/>
                      </a:pPr>
                      <a:r>
                        <a:rPr lang="fr-FR" sz="900">
                          <a:solidFill>
                            <a:schemeClr val="tx2"/>
                          </a:solidFill>
                        </a:rPr>
                        <a:t>La fiche descriptive permet d’avoir sur un seul et même document l’ensemble des informations fonctionnelles, techniques</a:t>
                      </a:r>
                      <a:r>
                        <a:rPr kumimoji="0" lang="fr-FR" sz="900" kern="1200">
                          <a:solidFill>
                            <a:schemeClr val="tx2"/>
                          </a:solidFill>
                          <a:latin typeface="Arial" panose="020B0604020202020204"/>
                          <a:ea typeface="+mn-ea"/>
                          <a:cs typeface="+mn-cs"/>
                        </a:rPr>
                        <a:t>, liées aux tests </a:t>
                      </a:r>
                      <a:r>
                        <a:rPr lang="fr-FR" sz="900">
                          <a:solidFill>
                            <a:schemeClr val="tx2"/>
                          </a:solidFill>
                        </a:rPr>
                        <a:t>et organisationnelles du palier </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426194"/>
                  </a:ext>
                </a:extLst>
              </a:tr>
            </a:tbl>
          </a:graphicData>
        </a:graphic>
      </p:graphicFrame>
      <p:sp>
        <p:nvSpPr>
          <p:cNvPr id="30" name="ZoneTexte 29">
            <a:extLst>
              <a:ext uri="{FF2B5EF4-FFF2-40B4-BE49-F238E27FC236}">
                <a16:creationId xmlns:a16="http://schemas.microsoft.com/office/drawing/2014/main" id="{EB0EEAD5-E1DA-45ED-9DFE-6769CC859201}"/>
              </a:ext>
            </a:extLst>
          </p:cNvPr>
          <p:cNvSpPr txBox="1"/>
          <p:nvPr/>
        </p:nvSpPr>
        <p:spPr>
          <a:xfrm>
            <a:off x="793608" y="4437095"/>
            <a:ext cx="1493241" cy="276999"/>
          </a:xfrm>
          <a:prstGeom prst="rect">
            <a:avLst/>
          </a:prstGeom>
          <a:noFill/>
        </p:spPr>
        <p:txBody>
          <a:bodyPr wrap="square" rtlCol="0">
            <a:spAutoFit/>
          </a:bodyPr>
          <a:lstStyle/>
          <a:p>
            <a:pPr algn="ctr"/>
            <a:r>
              <a:rPr lang="fr-FR" sz="1200" b="1">
                <a:solidFill>
                  <a:srgbClr val="1CD19D"/>
                </a:solidFill>
                <a:latin typeface="Arial" panose="020B0604020202020204"/>
              </a:rPr>
              <a:t>Organisationnel</a:t>
            </a:r>
          </a:p>
        </p:txBody>
      </p:sp>
      <p:pic>
        <p:nvPicPr>
          <p:cNvPr id="35" name="Picture 6" descr="Product Delivered Icon 3082654">
            <a:extLst>
              <a:ext uri="{FF2B5EF4-FFF2-40B4-BE49-F238E27FC236}">
                <a16:creationId xmlns:a16="http://schemas.microsoft.com/office/drawing/2014/main" id="{C8C2CDA0-5B79-41F9-9C1B-171BCE32DF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5465" y="4872702"/>
            <a:ext cx="465938" cy="465938"/>
          </a:xfrm>
          <a:prstGeom prst="rect">
            <a:avLst/>
          </a:prstGeom>
          <a:noFill/>
          <a:extLst>
            <a:ext uri="{909E8E84-426E-40DD-AFC4-6F175D3DCCD1}">
              <a14:hiddenFill xmlns:a14="http://schemas.microsoft.com/office/drawing/2010/main">
                <a:solidFill>
                  <a:srgbClr val="FFFFFF"/>
                </a:solidFill>
              </a14:hiddenFill>
            </a:ext>
          </a:extLst>
        </p:spPr>
      </p:pic>
      <p:cxnSp>
        <p:nvCxnSpPr>
          <p:cNvPr id="36" name="Connecteur droit 35">
            <a:extLst>
              <a:ext uri="{FF2B5EF4-FFF2-40B4-BE49-F238E27FC236}">
                <a16:creationId xmlns:a16="http://schemas.microsoft.com/office/drawing/2014/main" id="{567F770A-2408-41B1-8745-EE6049C7A645}"/>
              </a:ext>
            </a:extLst>
          </p:cNvPr>
          <p:cNvCxnSpPr>
            <a:cxnSpLocks/>
          </p:cNvCxnSpPr>
          <p:nvPr/>
        </p:nvCxnSpPr>
        <p:spPr>
          <a:xfrm>
            <a:off x="2367368" y="4938112"/>
            <a:ext cx="0" cy="578840"/>
          </a:xfrm>
          <a:prstGeom prst="line">
            <a:avLst/>
          </a:prstGeom>
          <a:noFill/>
          <a:ln w="6350" cap="flat" cmpd="sng" algn="ctr">
            <a:solidFill>
              <a:srgbClr val="BFBFBF"/>
            </a:solidFill>
            <a:prstDash val="solid"/>
            <a:miter lim="800000"/>
          </a:ln>
          <a:effectLst/>
        </p:spPr>
      </p:cxnSp>
      <p:graphicFrame>
        <p:nvGraphicFramePr>
          <p:cNvPr id="37" name="Tableau 25">
            <a:extLst>
              <a:ext uri="{FF2B5EF4-FFF2-40B4-BE49-F238E27FC236}">
                <a16:creationId xmlns:a16="http://schemas.microsoft.com/office/drawing/2014/main" id="{D1461989-E9F8-4E54-96A2-45C5B2E9B000}"/>
              </a:ext>
            </a:extLst>
          </p:cNvPr>
          <p:cNvGraphicFramePr>
            <a:graphicFrameLocks noGrp="1"/>
          </p:cNvGraphicFramePr>
          <p:nvPr>
            <p:extLst>
              <p:ext uri="{D42A27DB-BD31-4B8C-83A1-F6EECF244321}">
                <p14:modId xmlns:p14="http://schemas.microsoft.com/office/powerpoint/2010/main" val="2216632128"/>
              </p:ext>
            </p:extLst>
          </p:nvPr>
        </p:nvGraphicFramePr>
        <p:xfrm>
          <a:off x="2581999" y="4884187"/>
          <a:ext cx="6628831" cy="578840"/>
        </p:xfrm>
        <a:graphic>
          <a:graphicData uri="http://schemas.openxmlformats.org/drawingml/2006/table">
            <a:tbl>
              <a:tblPr firstRow="1" bandRow="1"/>
              <a:tblGrid>
                <a:gridCol w="1687433">
                  <a:extLst>
                    <a:ext uri="{9D8B030D-6E8A-4147-A177-3AD203B41FA5}">
                      <a16:colId xmlns:a16="http://schemas.microsoft.com/office/drawing/2014/main" val="3862085467"/>
                    </a:ext>
                  </a:extLst>
                </a:gridCol>
                <a:gridCol w="4941398">
                  <a:extLst>
                    <a:ext uri="{9D8B030D-6E8A-4147-A177-3AD203B41FA5}">
                      <a16:colId xmlns:a16="http://schemas.microsoft.com/office/drawing/2014/main" val="965562671"/>
                    </a:ext>
                  </a:extLst>
                </a:gridCol>
              </a:tblGrid>
              <a:tr h="578840">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FR" sz="900" b="1" kern="1200">
                          <a:solidFill>
                            <a:schemeClr val="tx2"/>
                          </a:solidFill>
                          <a:latin typeface="Arial" panose="020B0604020202020204"/>
                          <a:ea typeface="+mn-ea"/>
                          <a:cs typeface="+mn-cs"/>
                        </a:rPr>
                        <a:t>Stratégie de test</a:t>
                      </a: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kern="1200">
                          <a:solidFill>
                            <a:schemeClr val="tx1"/>
                          </a:solidFill>
                          <a:latin typeface="Arial" panose="020B0604020202020204"/>
                        </a:defRPr>
                      </a:lvl1pPr>
                      <a:lvl2pPr marL="457200" algn="l" defTabSz="914400" rtl="0" eaLnBrk="1" latinLnBrk="0" hangingPunct="1">
                        <a:defRPr kumimoji="0" lang="fr-FR" sz="1800" kern="1200">
                          <a:solidFill>
                            <a:schemeClr val="tx1"/>
                          </a:solidFill>
                          <a:latin typeface="Arial" panose="020B0604020202020204"/>
                        </a:defRPr>
                      </a:lvl2pPr>
                      <a:lvl3pPr marL="914400" algn="l" defTabSz="914400" rtl="0" eaLnBrk="1" latinLnBrk="0" hangingPunct="1">
                        <a:defRPr kumimoji="0" lang="fr-FR" sz="1800" kern="1200">
                          <a:solidFill>
                            <a:schemeClr val="tx1"/>
                          </a:solidFill>
                          <a:latin typeface="Arial" panose="020B0604020202020204"/>
                        </a:defRPr>
                      </a:lvl3pPr>
                      <a:lvl4pPr marL="1371600" algn="l" defTabSz="914400" rtl="0" eaLnBrk="1" latinLnBrk="0" hangingPunct="1">
                        <a:defRPr kumimoji="0" lang="fr-FR" sz="1800" kern="1200">
                          <a:solidFill>
                            <a:schemeClr val="tx1"/>
                          </a:solidFill>
                          <a:latin typeface="Arial" panose="020B0604020202020204"/>
                        </a:defRPr>
                      </a:lvl4pPr>
                      <a:lvl5pPr marL="1828800" algn="l" defTabSz="914400" rtl="0" eaLnBrk="1" latinLnBrk="0" hangingPunct="1">
                        <a:defRPr kumimoji="0" lang="fr-FR" sz="1800" kern="1200">
                          <a:solidFill>
                            <a:schemeClr val="tx1"/>
                          </a:solidFill>
                          <a:latin typeface="Arial" panose="020B0604020202020204"/>
                        </a:defRPr>
                      </a:lvl5pPr>
                      <a:lvl6pPr marL="2286000" algn="l" defTabSz="914400" rtl="0" eaLnBrk="1" latinLnBrk="0" hangingPunct="1">
                        <a:defRPr kumimoji="0" lang="fr-FR" sz="1800" kern="1200">
                          <a:solidFill>
                            <a:schemeClr val="tx1"/>
                          </a:solidFill>
                          <a:latin typeface="Arial" panose="020B0604020202020204"/>
                        </a:defRPr>
                      </a:lvl6pPr>
                      <a:lvl7pPr marL="2743200" algn="l" defTabSz="914400" rtl="0" eaLnBrk="1" latinLnBrk="0" hangingPunct="1">
                        <a:defRPr kumimoji="0" lang="fr-FR" sz="1800" kern="1200">
                          <a:solidFill>
                            <a:schemeClr val="tx1"/>
                          </a:solidFill>
                          <a:latin typeface="Arial" panose="020B0604020202020204"/>
                        </a:defRPr>
                      </a:lvl7pPr>
                      <a:lvl8pPr marL="3200400" algn="l" defTabSz="914400" rtl="0" eaLnBrk="1" latinLnBrk="0" hangingPunct="1">
                        <a:defRPr kumimoji="0" lang="fr-FR" sz="1800" kern="1200">
                          <a:solidFill>
                            <a:schemeClr val="tx1"/>
                          </a:solidFill>
                          <a:latin typeface="Arial" panose="020B0604020202020204"/>
                        </a:defRPr>
                      </a:lvl8pPr>
                      <a:lvl9pPr marL="3657600" algn="l" defTabSz="914400" rtl="0" eaLnBrk="1" latinLnBrk="0" hangingPunct="1">
                        <a:defRPr kumimoji="0" lang="fr-FR" sz="1800" kern="1200">
                          <a:solidFill>
                            <a:schemeClr val="tx1"/>
                          </a:solidFill>
                          <a:latin typeface="Arial" panose="020B0604020202020204"/>
                        </a:defRPr>
                      </a:lvl9pPr>
                    </a:lstStyle>
                    <a:p>
                      <a:pPr marL="0" indent="0">
                        <a:buFont typeface="Arial" panose="020B0604020202020204" pitchFamily="34" charset="0"/>
                        <a:buNone/>
                      </a:pPr>
                      <a:endParaRPr lang="fr-FR" sz="900">
                        <a:solidFill>
                          <a:schemeClr val="tx2"/>
                        </a:solidFill>
                        <a:highlight>
                          <a:srgbClr val="00FFFF"/>
                        </a:highlight>
                      </a:endParaRPr>
                    </a:p>
                  </a:txBody>
                  <a:tcPr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9426194"/>
                  </a:ext>
                </a:extLst>
              </a:tr>
            </a:tbl>
          </a:graphicData>
        </a:graphic>
      </p:graphicFrame>
      <p:sp>
        <p:nvSpPr>
          <p:cNvPr id="38" name="ZoneTexte 37">
            <a:extLst>
              <a:ext uri="{FF2B5EF4-FFF2-40B4-BE49-F238E27FC236}">
                <a16:creationId xmlns:a16="http://schemas.microsoft.com/office/drawing/2014/main" id="{B35C14BE-AAAD-4A06-9D3C-56E47F9233C3}"/>
              </a:ext>
            </a:extLst>
          </p:cNvPr>
          <p:cNvSpPr txBox="1"/>
          <p:nvPr/>
        </p:nvSpPr>
        <p:spPr>
          <a:xfrm>
            <a:off x="754537" y="5378452"/>
            <a:ext cx="1493241" cy="276999"/>
          </a:xfrm>
          <a:prstGeom prst="rect">
            <a:avLst/>
          </a:prstGeom>
          <a:noFill/>
        </p:spPr>
        <p:txBody>
          <a:bodyPr wrap="square" rtlCol="0">
            <a:spAutoFit/>
          </a:bodyPr>
          <a:lstStyle/>
          <a:p>
            <a:pPr algn="ctr"/>
            <a:r>
              <a:rPr lang="fr-FR" sz="1200" b="1">
                <a:solidFill>
                  <a:srgbClr val="1CD19D"/>
                </a:solidFill>
                <a:latin typeface="Arial" panose="020B0604020202020204"/>
              </a:rPr>
              <a:t>Test</a:t>
            </a:r>
          </a:p>
        </p:txBody>
      </p:sp>
    </p:spTree>
    <p:extLst>
      <p:ext uri="{BB962C8B-B14F-4D97-AF65-F5344CB8AC3E}">
        <p14:creationId xmlns:p14="http://schemas.microsoft.com/office/powerpoint/2010/main" val="31737442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0DEB2BD6-06EB-490C-928C-DC5190FF441A}"/>
              </a:ext>
            </a:extLst>
          </p:cNvPr>
          <p:cNvSpPr>
            <a:spLocks noGrp="1"/>
          </p:cNvSpPr>
          <p:nvPr>
            <p:ph type="sldNum" sz="quarter" idx="12"/>
          </p:nvPr>
        </p:nvSpPr>
        <p:spPr>
          <a:xfrm>
            <a:off x="11484283" y="6337497"/>
            <a:ext cx="422208" cy="365125"/>
          </a:xfrm>
        </p:spPr>
        <p:txBody>
          <a:bodyPr/>
          <a:lstStyle/>
          <a:p>
            <a:fld id="{33D6E5A2-EC83-451F-A719-9AC1370DD5CF}" type="slidenum">
              <a:rPr lang="fr-FR" smtClean="0"/>
              <a:pPr/>
              <a:t>47</a:t>
            </a:fld>
            <a:endParaRPr kumimoji="0" lang="fr-FR"/>
          </a:p>
        </p:txBody>
      </p:sp>
      <p:sp>
        <p:nvSpPr>
          <p:cNvPr id="4" name="Espace réservé du texte 1">
            <a:extLst>
              <a:ext uri="{FF2B5EF4-FFF2-40B4-BE49-F238E27FC236}">
                <a16:creationId xmlns:a16="http://schemas.microsoft.com/office/drawing/2014/main" id="{4C5B5FC5-8236-4340-AFAF-091762AC6A03}"/>
              </a:ext>
            </a:extLst>
          </p:cNvPr>
          <p:cNvSpPr txBox="1">
            <a:spLocks/>
          </p:cNvSpPr>
          <p:nvPr/>
        </p:nvSpPr>
        <p:spPr>
          <a:xfrm>
            <a:off x="750522" y="278729"/>
            <a:ext cx="8231588" cy="485775"/>
          </a:xfrm>
          <a:prstGeom prst="rect">
            <a:avLst/>
          </a:prstGeom>
        </p:spPr>
        <p:txBody>
          <a:bodyPr vert="horz" lIns="91440" tIns="45720" rIns="91440" bIns="45720" rtlCol="0"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lang="fr-FR" sz="1800" b="0" kern="1200">
                <a:solidFill>
                  <a:schemeClr val="tx2"/>
                </a:solidFill>
                <a:latin typeface="+mn-lt"/>
                <a:ea typeface="+mn-ea"/>
                <a:cs typeface="+mn-cs"/>
              </a:defRPr>
            </a:lvl1pPr>
            <a:lvl2pPr marL="269081"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Bef>
                <a:spcPts val="0"/>
              </a:spcBef>
              <a:defRPr/>
            </a:pPr>
            <a:r>
              <a:rPr lang="fr-FR" cap="all">
                <a:latin typeface="+mj-lt"/>
                <a:ea typeface="+mj-ea"/>
                <a:cs typeface="+mj-cs"/>
              </a:rPr>
              <a:t>Préparation du 1er Palier :  Contrat d’engagement</a:t>
            </a:r>
          </a:p>
        </p:txBody>
      </p:sp>
      <p:sp>
        <p:nvSpPr>
          <p:cNvPr id="5" name="Rectangle : coins arrondis 4">
            <a:extLst>
              <a:ext uri="{FF2B5EF4-FFF2-40B4-BE49-F238E27FC236}">
                <a16:creationId xmlns:a16="http://schemas.microsoft.com/office/drawing/2014/main" id="{6220B974-315A-4573-96EB-4F4C4ECCAD79}"/>
              </a:ext>
            </a:extLst>
          </p:cNvPr>
          <p:cNvSpPr/>
          <p:nvPr/>
        </p:nvSpPr>
        <p:spPr>
          <a:xfrm>
            <a:off x="750522" y="977999"/>
            <a:ext cx="3074512" cy="405136"/>
          </a:xfrm>
          <a:prstGeom prst="roundRect">
            <a:avLst>
              <a:gd name="adj" fmla="val 50000"/>
            </a:avLst>
          </a:prstGeom>
          <a:solidFill>
            <a:srgbClr val="3F3F3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FFFFFF"/>
                </a:solidFill>
                <a:effectLst/>
                <a:uLnTx/>
                <a:uFillTx/>
                <a:latin typeface="Arial" panose="020B0604020202020204"/>
                <a:ea typeface="+mn-ea"/>
                <a:cs typeface="+mn-cs"/>
              </a:rPr>
              <a:t>Qu’est-ce que le contrat d’engagement ? </a:t>
            </a:r>
          </a:p>
        </p:txBody>
      </p:sp>
      <p:sp>
        <p:nvSpPr>
          <p:cNvPr id="6" name="Rectangle : coins arrondis 5">
            <a:extLst>
              <a:ext uri="{FF2B5EF4-FFF2-40B4-BE49-F238E27FC236}">
                <a16:creationId xmlns:a16="http://schemas.microsoft.com/office/drawing/2014/main" id="{90098B8D-8CE3-47F4-B4CC-E3A9A066FD72}"/>
              </a:ext>
            </a:extLst>
          </p:cNvPr>
          <p:cNvSpPr/>
          <p:nvPr/>
        </p:nvSpPr>
        <p:spPr>
          <a:xfrm>
            <a:off x="750522" y="2750486"/>
            <a:ext cx="3074512" cy="405136"/>
          </a:xfrm>
          <a:prstGeom prst="roundRect">
            <a:avLst>
              <a:gd name="adj" fmla="val 50000"/>
            </a:avLst>
          </a:prstGeom>
          <a:solidFill>
            <a:srgbClr val="3F3F3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FFFFFF"/>
                </a:solidFill>
                <a:effectLst/>
                <a:uLnTx/>
                <a:uFillTx/>
                <a:latin typeface="Arial" panose="020B0604020202020204"/>
                <a:ea typeface="+mn-ea"/>
                <a:cs typeface="+mn-cs"/>
              </a:rPr>
              <a:t>Comment se structure-t-il ? </a:t>
            </a:r>
          </a:p>
        </p:txBody>
      </p:sp>
      <p:sp>
        <p:nvSpPr>
          <p:cNvPr id="7" name="ZoneTexte 6">
            <a:extLst>
              <a:ext uri="{FF2B5EF4-FFF2-40B4-BE49-F238E27FC236}">
                <a16:creationId xmlns:a16="http://schemas.microsoft.com/office/drawing/2014/main" id="{AC5E9147-7736-448C-8495-A550562457A9}"/>
              </a:ext>
            </a:extLst>
          </p:cNvPr>
          <p:cNvSpPr txBox="1"/>
          <p:nvPr/>
        </p:nvSpPr>
        <p:spPr>
          <a:xfrm>
            <a:off x="782476" y="1647157"/>
            <a:ext cx="8231587" cy="738664"/>
          </a:xfrm>
          <a:prstGeom prst="rect">
            <a:avLst/>
          </a:prstGeom>
          <a:noFill/>
        </p:spPr>
        <p:txBody>
          <a:bodyPr wrap="square">
            <a:spAutoFit/>
          </a:bodyPr>
          <a:lstStyle/>
          <a:p>
            <a:pPr algn="just">
              <a:spcAft>
                <a:spcPts val="300"/>
              </a:spcAft>
              <a:defRPr/>
            </a:pPr>
            <a:r>
              <a:rPr lang="fr-FR" sz="1050" kern="0">
                <a:solidFill>
                  <a:srgbClr val="3F3F3F">
                    <a:lumMod val="50000"/>
                  </a:srgbClr>
                </a:solidFill>
                <a:latin typeface="Arial" panose="020B0604020202020204"/>
              </a:rPr>
              <a:t>Le </a:t>
            </a:r>
            <a:r>
              <a:rPr lang="fr-FR" sz="1050" b="1" kern="0">
                <a:solidFill>
                  <a:srgbClr val="3F3F3F">
                    <a:lumMod val="50000"/>
                  </a:srgbClr>
                </a:solidFill>
                <a:latin typeface="Arial" panose="020B0604020202020204"/>
              </a:rPr>
              <a:t>contrat d’engagement </a:t>
            </a:r>
            <a:r>
              <a:rPr lang="fr-FR" sz="1050" kern="0">
                <a:solidFill>
                  <a:srgbClr val="3F3F3F">
                    <a:lumMod val="50000"/>
                  </a:srgbClr>
                </a:solidFill>
                <a:latin typeface="Arial" panose="020B0604020202020204"/>
              </a:rPr>
              <a:t>des parties prenantes est un acte nécessaire lors de la phase de préparation du 1</a:t>
            </a:r>
            <a:r>
              <a:rPr lang="fr-FR" sz="1050" kern="0" baseline="30000">
                <a:solidFill>
                  <a:srgbClr val="3F3F3F">
                    <a:lumMod val="50000"/>
                  </a:srgbClr>
                </a:solidFill>
                <a:latin typeface="Arial" panose="020B0604020202020204"/>
              </a:rPr>
              <a:t>er</a:t>
            </a:r>
            <a:r>
              <a:rPr lang="fr-FR" sz="1050" kern="0">
                <a:solidFill>
                  <a:srgbClr val="3F3F3F">
                    <a:lumMod val="50000"/>
                  </a:srgbClr>
                </a:solidFill>
                <a:latin typeface="Arial" panose="020B0604020202020204"/>
              </a:rPr>
              <a:t> Palier.</a:t>
            </a:r>
            <a:r>
              <a:rPr lang="fr-FR" sz="1050" b="1" kern="0">
                <a:solidFill>
                  <a:srgbClr val="3F3F3F">
                    <a:lumMod val="50000"/>
                  </a:srgbClr>
                </a:solidFill>
                <a:latin typeface="Arial" panose="020B0604020202020204"/>
              </a:rPr>
              <a:t> Il permet de garantir les attendus </a:t>
            </a:r>
            <a:r>
              <a:rPr lang="fr-FR" sz="1050" kern="0">
                <a:solidFill>
                  <a:srgbClr val="3F3F3F">
                    <a:lumMod val="50000"/>
                  </a:srgbClr>
                </a:solidFill>
                <a:latin typeface="Arial" panose="020B0604020202020204"/>
              </a:rPr>
              <a:t>de la part des acteurs principaux de ce palier et de les </a:t>
            </a:r>
            <a:r>
              <a:rPr lang="fr-FR" sz="1050" b="1" kern="0">
                <a:solidFill>
                  <a:srgbClr val="3F3F3F">
                    <a:lumMod val="50000"/>
                  </a:srgbClr>
                </a:solidFill>
                <a:latin typeface="Arial" panose="020B0604020202020204"/>
              </a:rPr>
              <a:t>valider</a:t>
            </a:r>
            <a:r>
              <a:rPr lang="fr-FR" sz="1050" kern="0">
                <a:solidFill>
                  <a:srgbClr val="3F3F3F">
                    <a:lumMod val="50000"/>
                  </a:srgbClr>
                </a:solidFill>
                <a:latin typeface="Arial" panose="020B0604020202020204"/>
              </a:rPr>
              <a:t> avant de lancer les travaux. Au travers des activités menées en atelier, la notion de </a:t>
            </a:r>
            <a:r>
              <a:rPr lang="fr-FR" sz="1050" b="1" kern="0">
                <a:solidFill>
                  <a:srgbClr val="3F3F3F">
                    <a:lumMod val="50000"/>
                  </a:srgbClr>
                </a:solidFill>
                <a:latin typeface="Arial" panose="020B0604020202020204"/>
              </a:rPr>
              <a:t>contrat d’engagement s’entend comme un dispositif composé de deux parties permettant de valider les attendus à deux niveaux de la phase de préparation du 1</a:t>
            </a:r>
            <a:r>
              <a:rPr lang="fr-FR" sz="1050" b="1" kern="0" baseline="30000">
                <a:solidFill>
                  <a:srgbClr val="3F3F3F">
                    <a:lumMod val="50000"/>
                  </a:srgbClr>
                </a:solidFill>
                <a:latin typeface="Arial" panose="020B0604020202020204"/>
              </a:rPr>
              <a:t>er</a:t>
            </a:r>
            <a:r>
              <a:rPr lang="fr-FR" sz="1050" b="1" kern="0">
                <a:solidFill>
                  <a:srgbClr val="3F3F3F">
                    <a:lumMod val="50000"/>
                  </a:srgbClr>
                </a:solidFill>
                <a:latin typeface="Arial" panose="020B0604020202020204"/>
              </a:rPr>
              <a:t> Palier.</a:t>
            </a:r>
          </a:p>
        </p:txBody>
      </p:sp>
      <p:sp>
        <p:nvSpPr>
          <p:cNvPr id="8" name="Rectangle : coins arrondis 7">
            <a:extLst>
              <a:ext uri="{FF2B5EF4-FFF2-40B4-BE49-F238E27FC236}">
                <a16:creationId xmlns:a16="http://schemas.microsoft.com/office/drawing/2014/main" id="{4EA7228C-C21D-46CD-9668-974584DCF9AE}"/>
              </a:ext>
            </a:extLst>
          </p:cNvPr>
          <p:cNvSpPr/>
          <p:nvPr/>
        </p:nvSpPr>
        <p:spPr>
          <a:xfrm>
            <a:off x="5350333" y="3741300"/>
            <a:ext cx="3867708" cy="1912701"/>
          </a:xfrm>
          <a:prstGeom prst="roundRect">
            <a:avLst/>
          </a:prstGeom>
          <a:noFill/>
          <a:ln w="38100" cap="flat" cmpd="sng" algn="ctr">
            <a:solidFill>
              <a:srgbClr val="1CD19D"/>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400" b="1" i="0" u="sng" strike="noStrike" kern="0" cap="none" spc="0" normalizeH="0" baseline="0" noProof="0">
              <a:ln>
                <a:noFill/>
              </a:ln>
              <a:solidFill>
                <a:srgbClr val="690F3C"/>
              </a:solidFill>
              <a:effectLst/>
              <a:uLnTx/>
              <a:uFillTx/>
              <a:latin typeface="Arial" panose="020B0604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sng" strike="noStrike" kern="0" cap="none" spc="0" normalizeH="0" baseline="0" noProof="0">
                <a:ln>
                  <a:noFill/>
                </a:ln>
                <a:solidFill>
                  <a:srgbClr val="690F3C"/>
                </a:solidFill>
                <a:effectLst/>
                <a:uLnTx/>
                <a:uFillTx/>
                <a:latin typeface="Arial" panose="020B0604020202020204"/>
                <a:ea typeface="+mn-ea"/>
                <a:cs typeface="+mn-cs"/>
              </a:rPr>
              <a:t>ENGAGEMENTS PALIER</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400" b="1" i="0" u="sng" strike="noStrike" kern="0" cap="none" spc="0" normalizeH="0" baseline="0" noProof="0">
              <a:ln>
                <a:noFill/>
              </a:ln>
              <a:solidFill>
                <a:srgbClr val="690F3C"/>
              </a:solidFill>
              <a:effectLst/>
              <a:uLnTx/>
              <a:uFillTx/>
              <a:latin typeface="Arial" panose="020B0604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400" b="1" i="0" u="sng" strike="noStrike" kern="0" cap="none" spc="0" normalizeH="0" baseline="0" noProof="0">
              <a:ln>
                <a:noFill/>
              </a:ln>
              <a:solidFill>
                <a:srgbClr val="690F3C"/>
              </a:solidFill>
              <a:effectLst/>
              <a:uLnTx/>
              <a:uFillTx/>
              <a:latin typeface="Arial" panose="020B0604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400" b="1" i="0" u="sng" strike="noStrike" kern="0" cap="none" spc="0" normalizeH="0" baseline="0" noProof="0">
              <a:ln>
                <a:noFill/>
              </a:ln>
              <a:solidFill>
                <a:srgbClr val="690F3C"/>
              </a:solidFill>
              <a:effectLst/>
              <a:uLnTx/>
              <a:uFillTx/>
              <a:latin typeface="Arial" panose="020B0604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690F3C"/>
                </a:solidFill>
                <a:effectLst/>
                <a:uLnTx/>
                <a:uFillTx/>
                <a:latin typeface="Arial" panose="020B0604020202020204"/>
                <a:ea typeface="+mn-ea"/>
                <a:cs typeface="+mn-cs"/>
              </a:rPr>
              <a:t>Les parties prenantes s’engagent </a:t>
            </a:r>
            <a:r>
              <a:rPr kumimoji="0" lang="fr-FR" sz="1000" b="1" i="0" u="none" strike="noStrike" kern="0" cap="none" spc="0" normalizeH="0" baseline="0" noProof="0">
                <a:ln>
                  <a:noFill/>
                </a:ln>
                <a:solidFill>
                  <a:srgbClr val="690F3C"/>
                </a:solidFill>
                <a:effectLst/>
                <a:uLnTx/>
                <a:uFillTx/>
                <a:latin typeface="Arial" panose="020B0604020202020204"/>
                <a:ea typeface="+mn-ea"/>
                <a:cs typeface="+mn-cs"/>
              </a:rPr>
              <a:t>sur les tâches qui sont attendues de leur part pendant le palier</a:t>
            </a:r>
            <a:r>
              <a:rPr kumimoji="0" lang="fr-FR" sz="1000" b="0" i="0" u="none" strike="noStrike" kern="0" cap="none" spc="0" normalizeH="0" baseline="0" noProof="0">
                <a:ln>
                  <a:noFill/>
                </a:ln>
                <a:solidFill>
                  <a:srgbClr val="690F3C"/>
                </a:solidFill>
                <a:effectLst/>
                <a:uLnTx/>
                <a:uFillTx/>
                <a:latin typeface="Arial" panose="020B0604020202020204"/>
                <a:ea typeface="+mn-ea"/>
                <a:cs typeface="+mn-cs"/>
              </a:rPr>
              <a:t>. La validation </a:t>
            </a:r>
            <a:r>
              <a:rPr kumimoji="0" lang="fr-FR" sz="1000" b="1" i="0" u="none" strike="noStrike" kern="0" cap="none" spc="0" normalizeH="0" baseline="0" noProof="0">
                <a:ln>
                  <a:noFill/>
                </a:ln>
                <a:solidFill>
                  <a:srgbClr val="690F3C"/>
                </a:solidFill>
                <a:effectLst/>
                <a:uLnTx/>
                <a:uFillTx/>
                <a:latin typeface="Arial" panose="020B0604020202020204"/>
                <a:ea typeface="+mn-ea"/>
                <a:cs typeface="+mn-cs"/>
              </a:rPr>
              <a:t>collégiale</a:t>
            </a:r>
            <a:r>
              <a:rPr kumimoji="0" lang="fr-FR" sz="1000" b="0" i="0" u="none" strike="noStrike" kern="0" cap="none" spc="0" normalizeH="0" baseline="0" noProof="0">
                <a:ln>
                  <a:noFill/>
                </a:ln>
                <a:solidFill>
                  <a:srgbClr val="690F3C"/>
                </a:solidFill>
                <a:effectLst/>
                <a:uLnTx/>
                <a:uFillTx/>
                <a:latin typeface="Arial" panose="020B0604020202020204"/>
                <a:ea typeface="+mn-ea"/>
                <a:cs typeface="+mn-cs"/>
              </a:rPr>
              <a:t> de ces modalités permettra de fixer </a:t>
            </a:r>
            <a:r>
              <a:rPr kumimoji="0" lang="fr-FR" sz="1000" b="1" i="0" u="none" strike="noStrike" kern="0" cap="none" spc="0" normalizeH="0" baseline="0" noProof="0">
                <a:ln>
                  <a:noFill/>
                </a:ln>
                <a:solidFill>
                  <a:srgbClr val="690F3C"/>
                </a:solidFill>
                <a:effectLst/>
                <a:uLnTx/>
                <a:uFillTx/>
                <a:latin typeface="Arial" panose="020B0604020202020204"/>
                <a:ea typeface="+mn-ea"/>
                <a:cs typeface="+mn-cs"/>
              </a:rPr>
              <a:t>un cadre de fonctionnement </a:t>
            </a:r>
            <a:r>
              <a:rPr kumimoji="0" lang="fr-FR" sz="1000" b="0" i="0" u="none" strike="noStrike" kern="0" cap="none" spc="0" normalizeH="0" baseline="0" noProof="0">
                <a:ln>
                  <a:noFill/>
                </a:ln>
                <a:solidFill>
                  <a:srgbClr val="690F3C"/>
                </a:solidFill>
                <a:effectLst/>
                <a:uLnTx/>
                <a:uFillTx/>
                <a:latin typeface="Arial" panose="020B0604020202020204"/>
                <a:ea typeface="+mn-ea"/>
                <a:cs typeface="+mn-cs"/>
              </a:rPr>
              <a:t>qui évitera la dilution des responsabilités et les retards imputables à des actions non attribuées.</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400" b="1" i="0" u="sng" strike="noStrike" kern="0" cap="none" spc="0" normalizeH="0" baseline="0" noProof="0">
              <a:ln>
                <a:noFill/>
              </a:ln>
              <a:solidFill>
                <a:srgbClr val="690F3C"/>
              </a:solidFill>
              <a:effectLst/>
              <a:uLnTx/>
              <a:uFillTx/>
              <a:latin typeface="Arial" panose="020B0604020202020204"/>
              <a:ea typeface="+mn-ea"/>
              <a:cs typeface="+mn-cs"/>
            </a:endParaRPr>
          </a:p>
        </p:txBody>
      </p:sp>
      <p:sp>
        <p:nvSpPr>
          <p:cNvPr id="9" name="ZoneTexte 8">
            <a:extLst>
              <a:ext uri="{FF2B5EF4-FFF2-40B4-BE49-F238E27FC236}">
                <a16:creationId xmlns:a16="http://schemas.microsoft.com/office/drawing/2014/main" id="{D2732A3A-EA79-4778-82FB-06A192E791CE}"/>
              </a:ext>
            </a:extLst>
          </p:cNvPr>
          <p:cNvSpPr txBox="1"/>
          <p:nvPr/>
        </p:nvSpPr>
        <p:spPr>
          <a:xfrm>
            <a:off x="1044608" y="3327454"/>
            <a:ext cx="2780426" cy="276999"/>
          </a:xfrm>
          <a:prstGeom prst="rect">
            <a:avLst/>
          </a:prstGeom>
          <a:noFill/>
        </p:spPr>
        <p:txBody>
          <a:bodyPr wrap="square" rtlCol="0">
            <a:spAutoFit/>
          </a:bodyPr>
          <a:lstStyle/>
          <a:p>
            <a:pPr algn="ctr"/>
            <a:r>
              <a:rPr lang="fr-FR" sz="1200" b="1">
                <a:solidFill>
                  <a:srgbClr val="690F3C"/>
                </a:solidFill>
                <a:latin typeface="Arial" panose="020B0604020202020204"/>
              </a:rPr>
              <a:t>Contrat d’engagement 1</a:t>
            </a:r>
            <a:r>
              <a:rPr lang="fr-FR" sz="1200" b="1" baseline="30000">
                <a:solidFill>
                  <a:srgbClr val="690F3C"/>
                </a:solidFill>
                <a:latin typeface="Arial" panose="020B0604020202020204"/>
              </a:rPr>
              <a:t>ère</a:t>
            </a:r>
            <a:r>
              <a:rPr lang="fr-FR" sz="1200" b="1">
                <a:solidFill>
                  <a:srgbClr val="690F3C"/>
                </a:solidFill>
                <a:latin typeface="Arial" panose="020B0604020202020204"/>
              </a:rPr>
              <a:t> Partie</a:t>
            </a:r>
          </a:p>
        </p:txBody>
      </p:sp>
      <p:sp>
        <p:nvSpPr>
          <p:cNvPr id="10" name="ZoneTexte 9">
            <a:extLst>
              <a:ext uri="{FF2B5EF4-FFF2-40B4-BE49-F238E27FC236}">
                <a16:creationId xmlns:a16="http://schemas.microsoft.com/office/drawing/2014/main" id="{05E1D453-0E7B-44D0-83CF-0C6D3A2B2107}"/>
              </a:ext>
            </a:extLst>
          </p:cNvPr>
          <p:cNvSpPr txBox="1"/>
          <p:nvPr/>
        </p:nvSpPr>
        <p:spPr>
          <a:xfrm>
            <a:off x="5922284" y="3327454"/>
            <a:ext cx="2780426" cy="276999"/>
          </a:xfrm>
          <a:prstGeom prst="rect">
            <a:avLst/>
          </a:prstGeom>
          <a:noFill/>
        </p:spPr>
        <p:txBody>
          <a:bodyPr wrap="square" rtlCol="0">
            <a:spAutoFit/>
          </a:bodyPr>
          <a:lstStyle/>
          <a:p>
            <a:pPr algn="ctr"/>
            <a:r>
              <a:rPr lang="fr-FR" sz="1200" b="1">
                <a:solidFill>
                  <a:srgbClr val="690F3C"/>
                </a:solidFill>
                <a:latin typeface="Arial" panose="020B0604020202020204"/>
              </a:rPr>
              <a:t>Contrat d’engagement 2</a:t>
            </a:r>
            <a:r>
              <a:rPr lang="fr-FR" sz="1200" b="1" baseline="30000">
                <a:solidFill>
                  <a:srgbClr val="690F3C"/>
                </a:solidFill>
                <a:latin typeface="Arial" panose="020B0604020202020204"/>
              </a:rPr>
              <a:t>e</a:t>
            </a:r>
            <a:r>
              <a:rPr lang="fr-FR" sz="1200" b="1">
                <a:solidFill>
                  <a:srgbClr val="690F3C"/>
                </a:solidFill>
                <a:latin typeface="Arial" panose="020B0604020202020204"/>
              </a:rPr>
              <a:t> Partie</a:t>
            </a:r>
          </a:p>
        </p:txBody>
      </p:sp>
      <p:sp>
        <p:nvSpPr>
          <p:cNvPr id="11" name="Rectangle : coins arrondis 10">
            <a:extLst>
              <a:ext uri="{FF2B5EF4-FFF2-40B4-BE49-F238E27FC236}">
                <a16:creationId xmlns:a16="http://schemas.microsoft.com/office/drawing/2014/main" id="{78DA1D73-7B33-4D68-B23B-E46E84C609A5}"/>
              </a:ext>
            </a:extLst>
          </p:cNvPr>
          <p:cNvSpPr/>
          <p:nvPr/>
        </p:nvSpPr>
        <p:spPr>
          <a:xfrm>
            <a:off x="750522" y="3741300"/>
            <a:ext cx="3867708" cy="1881922"/>
          </a:xfrm>
          <a:prstGeom prst="roundRect">
            <a:avLst/>
          </a:prstGeom>
          <a:noFill/>
          <a:ln w="38100">
            <a:solidFill>
              <a:srgbClr val="1CD19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u="sng">
                <a:solidFill>
                  <a:srgbClr val="690F3C"/>
                </a:solidFill>
              </a:rPr>
              <a:t>ENGAGEMENTS TRANSVERSES &amp; RACI PHASE DE PREPARATION DU 1</a:t>
            </a:r>
            <a:r>
              <a:rPr lang="fr-FR" sz="1200" b="1" u="sng" baseline="30000">
                <a:solidFill>
                  <a:srgbClr val="690F3C"/>
                </a:solidFill>
              </a:rPr>
              <a:t>er</a:t>
            </a:r>
            <a:r>
              <a:rPr lang="fr-FR" sz="1200" b="1" u="sng">
                <a:solidFill>
                  <a:srgbClr val="690F3C"/>
                </a:solidFill>
              </a:rPr>
              <a:t> PALIER</a:t>
            </a:r>
          </a:p>
          <a:p>
            <a:pPr algn="ctr"/>
            <a:endParaRPr lang="fr-FR" sz="1400" b="1" u="sng">
              <a:solidFill>
                <a:srgbClr val="690F3C"/>
              </a:solidFill>
            </a:endParaRPr>
          </a:p>
          <a:p>
            <a:pPr algn="ctr"/>
            <a:r>
              <a:rPr lang="fr-FR" sz="1000">
                <a:solidFill>
                  <a:srgbClr val="690F3C"/>
                </a:solidFill>
              </a:rPr>
              <a:t>Les parties prenantes au projet</a:t>
            </a:r>
            <a:r>
              <a:rPr lang="fr-FR" sz="1000" b="1">
                <a:solidFill>
                  <a:srgbClr val="690F3C"/>
                </a:solidFill>
              </a:rPr>
              <a:t> s’engagent sur des éléments transverses à toutes les parties prenantes</a:t>
            </a:r>
            <a:r>
              <a:rPr lang="fr-FR" sz="1000">
                <a:solidFill>
                  <a:srgbClr val="690F3C"/>
                </a:solidFill>
              </a:rPr>
              <a:t>. Ces </a:t>
            </a:r>
            <a:r>
              <a:rPr lang="fr-FR" sz="1000" b="1">
                <a:solidFill>
                  <a:srgbClr val="690F3C"/>
                </a:solidFill>
              </a:rPr>
              <a:t>éléments garantissent le bon déroulement des phases suivantes et un socle </a:t>
            </a:r>
            <a:r>
              <a:rPr lang="fr-FR" sz="1000">
                <a:solidFill>
                  <a:srgbClr val="690F3C"/>
                </a:solidFill>
              </a:rPr>
              <a:t>sur lequel s’appuyer pour élaborer les modalités de fonctionnement propres à chaque projet.</a:t>
            </a:r>
          </a:p>
          <a:p>
            <a:pPr algn="ctr"/>
            <a:r>
              <a:rPr lang="fr-FR" sz="1000">
                <a:solidFill>
                  <a:srgbClr val="690F3C"/>
                </a:solidFill>
              </a:rPr>
              <a:t>Chaque partie prenante valide également </a:t>
            </a:r>
            <a:r>
              <a:rPr lang="fr-FR" sz="1000" b="1">
                <a:solidFill>
                  <a:srgbClr val="690F3C"/>
                </a:solidFill>
              </a:rPr>
              <a:t>ses attendus lors de la phase de préparation du 1</a:t>
            </a:r>
            <a:r>
              <a:rPr lang="fr-FR" sz="1000" b="1" baseline="30000">
                <a:solidFill>
                  <a:srgbClr val="690F3C"/>
                </a:solidFill>
              </a:rPr>
              <a:t>er</a:t>
            </a:r>
            <a:r>
              <a:rPr lang="fr-FR" sz="1000" b="1">
                <a:solidFill>
                  <a:srgbClr val="690F3C"/>
                </a:solidFill>
              </a:rPr>
              <a:t> palier </a:t>
            </a:r>
            <a:r>
              <a:rPr lang="fr-FR" sz="1000">
                <a:solidFill>
                  <a:srgbClr val="690F3C"/>
                </a:solidFill>
              </a:rPr>
              <a:t>qui va suivre.</a:t>
            </a:r>
          </a:p>
        </p:txBody>
      </p:sp>
    </p:spTree>
    <p:extLst>
      <p:ext uri="{BB962C8B-B14F-4D97-AF65-F5344CB8AC3E}">
        <p14:creationId xmlns:p14="http://schemas.microsoft.com/office/powerpoint/2010/main" val="16569797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0E310AC9-9B70-42CF-937B-B785C6DAB1E3}"/>
              </a:ext>
            </a:extLst>
          </p:cNvPr>
          <p:cNvSpPr>
            <a:spLocks noGrp="1"/>
          </p:cNvSpPr>
          <p:nvPr>
            <p:ph type="sldNum" sz="quarter" idx="12"/>
          </p:nvPr>
        </p:nvSpPr>
        <p:spPr>
          <a:xfrm>
            <a:off x="11481925" y="6131874"/>
            <a:ext cx="422208" cy="365125"/>
          </a:xfrm>
        </p:spPr>
        <p:txBody>
          <a:bodyPr/>
          <a:lstStyle/>
          <a:p>
            <a:fld id="{33D6E5A2-EC83-451F-A719-9AC1370DD5CF}" type="slidenum">
              <a:rPr lang="fr-FR" smtClean="0"/>
              <a:pPr/>
              <a:t>48</a:t>
            </a:fld>
            <a:endParaRPr kumimoji="0" lang="fr-FR"/>
          </a:p>
        </p:txBody>
      </p:sp>
      <p:sp>
        <p:nvSpPr>
          <p:cNvPr id="4" name="Espace réservé du texte 1">
            <a:extLst>
              <a:ext uri="{FF2B5EF4-FFF2-40B4-BE49-F238E27FC236}">
                <a16:creationId xmlns:a16="http://schemas.microsoft.com/office/drawing/2014/main" id="{2951BA28-E0AD-421E-A812-3A3CCCD357CB}"/>
              </a:ext>
            </a:extLst>
          </p:cNvPr>
          <p:cNvSpPr txBox="1">
            <a:spLocks/>
          </p:cNvSpPr>
          <p:nvPr/>
        </p:nvSpPr>
        <p:spPr>
          <a:xfrm>
            <a:off x="753661" y="205809"/>
            <a:ext cx="10847784" cy="572005"/>
          </a:xfrm>
          <a:prstGeom prst="rect">
            <a:avLst/>
          </a:prstGeom>
        </p:spPr>
        <p:txBody>
          <a:bodyPr vert="horz" lIns="91440" tIns="45720" rIns="91440" bIns="45720" rtlCol="0"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lang="fr-FR" sz="2215" b="0" kern="1200">
                <a:solidFill>
                  <a:schemeClr val="tx2"/>
                </a:solidFill>
                <a:latin typeface="+mn-lt"/>
                <a:ea typeface="+mn-ea"/>
                <a:cs typeface="+mn-cs"/>
              </a:defRPr>
            </a:lvl1pPr>
            <a:lvl2pPr marL="269081"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Bef>
                <a:spcPts val="0"/>
              </a:spcBef>
            </a:pPr>
            <a:r>
              <a:rPr lang="fr-FR" cap="all"/>
              <a:t>Description des instances et cérémonies </a:t>
            </a:r>
            <a:endParaRPr lang="fr-FR" sz="1800">
              <a:solidFill>
                <a:srgbClr val="3F3F3F"/>
              </a:solidFill>
              <a:latin typeface="Arial" panose="020B0604020202020204"/>
            </a:endParaRPr>
          </a:p>
        </p:txBody>
      </p:sp>
      <p:cxnSp>
        <p:nvCxnSpPr>
          <p:cNvPr id="12" name="Connecteur droit 11">
            <a:extLst>
              <a:ext uri="{FF2B5EF4-FFF2-40B4-BE49-F238E27FC236}">
                <a16:creationId xmlns:a16="http://schemas.microsoft.com/office/drawing/2014/main" id="{C277BCBB-80EF-456F-84E7-FBEFDA786424}"/>
              </a:ext>
            </a:extLst>
          </p:cNvPr>
          <p:cNvCxnSpPr>
            <a:cxnSpLocks/>
          </p:cNvCxnSpPr>
          <p:nvPr/>
        </p:nvCxnSpPr>
        <p:spPr>
          <a:xfrm>
            <a:off x="2193263" y="3351884"/>
            <a:ext cx="7119765" cy="13274"/>
          </a:xfrm>
          <a:prstGeom prst="line">
            <a:avLst/>
          </a:prstGeom>
          <a:ln>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grpSp>
        <p:nvGrpSpPr>
          <p:cNvPr id="15" name="Groupe 14">
            <a:extLst>
              <a:ext uri="{FF2B5EF4-FFF2-40B4-BE49-F238E27FC236}">
                <a16:creationId xmlns:a16="http://schemas.microsoft.com/office/drawing/2014/main" id="{F47D0233-2B1E-480D-B093-BE11E6E0C4F1}"/>
              </a:ext>
            </a:extLst>
          </p:cNvPr>
          <p:cNvGrpSpPr/>
          <p:nvPr/>
        </p:nvGrpSpPr>
        <p:grpSpPr>
          <a:xfrm>
            <a:off x="2115485" y="855599"/>
            <a:ext cx="7196157" cy="2268601"/>
            <a:chOff x="3628864" y="2742875"/>
            <a:chExt cx="5261747" cy="1658775"/>
          </a:xfrm>
        </p:grpSpPr>
        <p:grpSp>
          <p:nvGrpSpPr>
            <p:cNvPr id="16" name="Groupe 15">
              <a:extLst>
                <a:ext uri="{FF2B5EF4-FFF2-40B4-BE49-F238E27FC236}">
                  <a16:creationId xmlns:a16="http://schemas.microsoft.com/office/drawing/2014/main" id="{933F5C26-C79D-4FC0-9E16-54C2C9A9ED8E}"/>
                </a:ext>
              </a:extLst>
            </p:cNvPr>
            <p:cNvGrpSpPr/>
            <p:nvPr/>
          </p:nvGrpSpPr>
          <p:grpSpPr>
            <a:xfrm>
              <a:off x="5848913" y="3120913"/>
              <a:ext cx="72000" cy="1094979"/>
              <a:chOff x="5443312" y="1560327"/>
              <a:chExt cx="72000" cy="937083"/>
            </a:xfrm>
          </p:grpSpPr>
          <p:cxnSp>
            <p:nvCxnSpPr>
              <p:cNvPr id="65" name="Connecteur droit 64">
                <a:extLst>
                  <a:ext uri="{FF2B5EF4-FFF2-40B4-BE49-F238E27FC236}">
                    <a16:creationId xmlns:a16="http://schemas.microsoft.com/office/drawing/2014/main" id="{23D9B49A-4230-440F-AC12-13D54B6D95E1}"/>
                  </a:ext>
                </a:extLst>
              </p:cNvPr>
              <p:cNvCxnSpPr>
                <a:cxnSpLocks/>
                <a:stCxn id="66" idx="4"/>
              </p:cNvCxnSpPr>
              <p:nvPr/>
            </p:nvCxnSpPr>
            <p:spPr>
              <a:xfrm>
                <a:off x="5479312" y="1621945"/>
                <a:ext cx="0" cy="875465"/>
              </a:xfrm>
              <a:prstGeom prst="line">
                <a:avLst/>
              </a:prstGeom>
              <a:noFill/>
              <a:ln w="6350" cap="flat" cmpd="sng" algn="ctr">
                <a:solidFill>
                  <a:srgbClr val="A5A5A5"/>
                </a:solidFill>
                <a:prstDash val="solid"/>
                <a:miter lim="800000"/>
              </a:ln>
              <a:effectLst/>
            </p:spPr>
          </p:cxnSp>
          <p:sp>
            <p:nvSpPr>
              <p:cNvPr id="66" name="Ellipse 65">
                <a:extLst>
                  <a:ext uri="{FF2B5EF4-FFF2-40B4-BE49-F238E27FC236}">
                    <a16:creationId xmlns:a16="http://schemas.microsoft.com/office/drawing/2014/main" id="{FD81799B-BE9A-4CB0-B5FE-EB4A8A4ACB08}"/>
                  </a:ext>
                </a:extLst>
              </p:cNvPr>
              <p:cNvSpPr/>
              <p:nvPr/>
            </p:nvSpPr>
            <p:spPr>
              <a:xfrm>
                <a:off x="5443312" y="1560327"/>
                <a:ext cx="72000" cy="61618"/>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grpSp>
          <p:nvGrpSpPr>
            <p:cNvPr id="17" name="Groupe 16">
              <a:extLst>
                <a:ext uri="{FF2B5EF4-FFF2-40B4-BE49-F238E27FC236}">
                  <a16:creationId xmlns:a16="http://schemas.microsoft.com/office/drawing/2014/main" id="{88684E69-B2B3-4745-B541-D99AEBB3149C}"/>
                </a:ext>
              </a:extLst>
            </p:cNvPr>
            <p:cNvGrpSpPr>
              <a:grpSpLocks noChangeAspect="1"/>
            </p:cNvGrpSpPr>
            <p:nvPr/>
          </p:nvGrpSpPr>
          <p:grpSpPr>
            <a:xfrm>
              <a:off x="3628864" y="3317576"/>
              <a:ext cx="876227" cy="618719"/>
              <a:chOff x="2868115" y="1458567"/>
              <a:chExt cx="857891" cy="625563"/>
            </a:xfrm>
          </p:grpSpPr>
          <p:pic>
            <p:nvPicPr>
              <p:cNvPr id="63" name="Picture 2">
                <a:extLst>
                  <a:ext uri="{FF2B5EF4-FFF2-40B4-BE49-F238E27FC236}">
                    <a16:creationId xmlns:a16="http://schemas.microsoft.com/office/drawing/2014/main" id="{F30E0B6F-58A0-49E6-8F58-4FD0BA3491B2}"/>
                  </a:ext>
                </a:extLst>
              </p:cNvPr>
              <p:cNvPicPr>
                <a:picLocks noChangeAspect="1"/>
              </p:cNvPicPr>
              <p:nvPr/>
            </p:nvPicPr>
            <p:blipFill rotWithShape="1">
              <a:blip r:embed="rId2" cstate="print">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a:ext>
                </a:extLst>
              </a:blip>
              <a:srcRect/>
              <a:stretch/>
            </p:blipFill>
            <p:spPr>
              <a:xfrm>
                <a:off x="2899300" y="1458567"/>
                <a:ext cx="752622" cy="401955"/>
              </a:xfrm>
              <a:prstGeom prst="rect">
                <a:avLst/>
              </a:prstGeom>
            </p:spPr>
          </p:pic>
          <p:sp>
            <p:nvSpPr>
              <p:cNvPr id="64" name="ZoneTexte 63">
                <a:extLst>
                  <a:ext uri="{FF2B5EF4-FFF2-40B4-BE49-F238E27FC236}">
                    <a16:creationId xmlns:a16="http://schemas.microsoft.com/office/drawing/2014/main" id="{7B7C3C6E-FD13-422D-9602-54BFFBF03BB5}"/>
                  </a:ext>
                </a:extLst>
              </p:cNvPr>
              <p:cNvSpPr txBox="1"/>
              <p:nvPr/>
            </p:nvSpPr>
            <p:spPr>
              <a:xfrm>
                <a:off x="2868115" y="1902105"/>
                <a:ext cx="857891" cy="182025"/>
              </a:xfrm>
              <a:prstGeom prst="rect">
                <a:avLst/>
              </a:prstGeom>
              <a:no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800" b="1" i="0" u="none" strike="noStrike" kern="0" cap="none" spc="0" normalizeH="0" baseline="0" noProof="0">
                    <a:ln>
                      <a:noFill/>
                    </a:ln>
                    <a:solidFill>
                      <a:srgbClr val="3F3F3F"/>
                    </a:solidFill>
                    <a:effectLst/>
                    <a:uLnTx/>
                    <a:uFillTx/>
                    <a:latin typeface="Arial" panose="020B0604020202020204"/>
                  </a:rPr>
                  <a:t>Backlog de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800" b="1" i="0" u="none" strike="noStrike" kern="0" cap="none" spc="0" normalizeH="0" baseline="0" noProof="0">
                    <a:ln>
                      <a:noFill/>
                    </a:ln>
                    <a:solidFill>
                      <a:srgbClr val="3F3F3F"/>
                    </a:solidFill>
                    <a:effectLst/>
                    <a:uLnTx/>
                    <a:uFillTx/>
                    <a:latin typeface="Arial" panose="020B0604020202020204"/>
                  </a:rPr>
                  <a:t>Fonctionnalités</a:t>
                </a:r>
              </a:p>
            </p:txBody>
          </p:sp>
        </p:grpSp>
        <p:pic>
          <p:nvPicPr>
            <p:cNvPr id="18" name="Image 17">
              <a:hlinkClick r:id="" action="ppaction://noaction"/>
              <a:extLst>
                <a:ext uri="{FF2B5EF4-FFF2-40B4-BE49-F238E27FC236}">
                  <a16:creationId xmlns:a16="http://schemas.microsoft.com/office/drawing/2014/main" id="{9F62DE36-B5EC-4B75-A50A-79FFA3EF215F}"/>
                </a:ext>
              </a:extLst>
            </p:cNvPr>
            <p:cNvPicPr>
              <a:picLocks noChangeAspect="1"/>
            </p:cNvPicPr>
            <p:nvPr/>
          </p:nvPicPr>
          <p:blipFill>
            <a:blip r:embed="rId3" cstate="print">
              <a:clrChange>
                <a:clrFrom>
                  <a:srgbClr val="FCFCFC"/>
                </a:clrFrom>
                <a:clrTo>
                  <a:srgbClr val="FCFCFC">
                    <a:alpha val="0"/>
                  </a:srgbClr>
                </a:clrTo>
              </a:clrChange>
            </a:blip>
            <a:stretch>
              <a:fillRect/>
            </a:stretch>
          </p:blipFill>
          <p:spPr>
            <a:xfrm>
              <a:off x="4919228" y="3146614"/>
              <a:ext cx="221319" cy="186109"/>
            </a:xfrm>
            <a:prstGeom prst="rect">
              <a:avLst/>
            </a:prstGeom>
          </p:spPr>
        </p:pic>
        <p:pic>
          <p:nvPicPr>
            <p:cNvPr id="19" name="Image 18">
              <a:extLst>
                <a:ext uri="{FF2B5EF4-FFF2-40B4-BE49-F238E27FC236}">
                  <a16:creationId xmlns:a16="http://schemas.microsoft.com/office/drawing/2014/main" id="{05C60557-EA9A-4A38-9C17-D3D748490FF5}"/>
                </a:ext>
              </a:extLst>
            </p:cNvPr>
            <p:cNvPicPr>
              <a:picLocks noChangeAspect="1"/>
            </p:cNvPicPr>
            <p:nvPr/>
          </p:nvPicPr>
          <p:blipFill>
            <a:blip r:embed="rId3" cstate="print">
              <a:clrChange>
                <a:clrFrom>
                  <a:srgbClr val="FCFCFC"/>
                </a:clrFrom>
                <a:clrTo>
                  <a:srgbClr val="FCFCFC">
                    <a:alpha val="0"/>
                  </a:srgbClr>
                </a:clrTo>
              </a:clrChange>
            </a:blip>
            <a:stretch>
              <a:fillRect/>
            </a:stretch>
          </p:blipFill>
          <p:spPr>
            <a:xfrm>
              <a:off x="5436388" y="3141852"/>
              <a:ext cx="221319" cy="186109"/>
            </a:xfrm>
            <a:prstGeom prst="rect">
              <a:avLst/>
            </a:prstGeom>
          </p:spPr>
        </p:pic>
        <p:pic>
          <p:nvPicPr>
            <p:cNvPr id="20" name="Image 19">
              <a:hlinkClick r:id="" action="ppaction://noaction"/>
              <a:extLst>
                <a:ext uri="{FF2B5EF4-FFF2-40B4-BE49-F238E27FC236}">
                  <a16:creationId xmlns:a16="http://schemas.microsoft.com/office/drawing/2014/main" id="{168201BE-9439-42CD-B8A6-AEDC11799D68}"/>
                </a:ext>
              </a:extLst>
            </p:cNvPr>
            <p:cNvPicPr>
              <a:picLocks noChangeAspect="1"/>
            </p:cNvPicPr>
            <p:nvPr/>
          </p:nvPicPr>
          <p:blipFill>
            <a:blip r:embed="rId3" cstate="print">
              <a:clrChange>
                <a:clrFrom>
                  <a:srgbClr val="FCFCFC"/>
                </a:clrFrom>
                <a:clrTo>
                  <a:srgbClr val="FCFCFC">
                    <a:alpha val="0"/>
                  </a:srgbClr>
                </a:clrTo>
              </a:clrChange>
            </a:blip>
            <a:stretch>
              <a:fillRect/>
            </a:stretch>
          </p:blipFill>
          <p:spPr>
            <a:xfrm>
              <a:off x="6145642" y="3146614"/>
              <a:ext cx="221319" cy="186109"/>
            </a:xfrm>
            <a:prstGeom prst="rect">
              <a:avLst/>
            </a:prstGeom>
          </p:spPr>
        </p:pic>
        <p:pic>
          <p:nvPicPr>
            <p:cNvPr id="21" name="Image 20">
              <a:hlinkClick r:id="" action="ppaction://noaction"/>
              <a:extLst>
                <a:ext uri="{FF2B5EF4-FFF2-40B4-BE49-F238E27FC236}">
                  <a16:creationId xmlns:a16="http://schemas.microsoft.com/office/drawing/2014/main" id="{A9628834-7AA6-4288-990F-49EA665EAA5F}"/>
                </a:ext>
              </a:extLst>
            </p:cNvPr>
            <p:cNvPicPr>
              <a:picLocks noChangeAspect="1"/>
            </p:cNvPicPr>
            <p:nvPr/>
          </p:nvPicPr>
          <p:blipFill>
            <a:blip r:embed="rId3" cstate="print">
              <a:clrChange>
                <a:clrFrom>
                  <a:srgbClr val="FCFCFC"/>
                </a:clrFrom>
                <a:clrTo>
                  <a:srgbClr val="FCFCFC">
                    <a:alpha val="0"/>
                  </a:srgbClr>
                </a:clrTo>
              </a:clrChange>
            </a:blip>
            <a:stretch>
              <a:fillRect/>
            </a:stretch>
          </p:blipFill>
          <p:spPr>
            <a:xfrm>
              <a:off x="6805571" y="3146614"/>
              <a:ext cx="221319" cy="186109"/>
            </a:xfrm>
            <a:prstGeom prst="rect">
              <a:avLst/>
            </a:prstGeom>
          </p:spPr>
        </p:pic>
        <p:pic>
          <p:nvPicPr>
            <p:cNvPr id="22" name="Image 21">
              <a:hlinkClick r:id="" action="ppaction://noaction"/>
              <a:extLst>
                <a:ext uri="{FF2B5EF4-FFF2-40B4-BE49-F238E27FC236}">
                  <a16:creationId xmlns:a16="http://schemas.microsoft.com/office/drawing/2014/main" id="{554333C7-A550-43B8-ABAE-DA06F8DC4E7D}"/>
                </a:ext>
              </a:extLst>
            </p:cNvPr>
            <p:cNvPicPr>
              <a:picLocks noChangeAspect="1"/>
            </p:cNvPicPr>
            <p:nvPr/>
          </p:nvPicPr>
          <p:blipFill>
            <a:blip r:embed="rId3" cstate="print">
              <a:clrChange>
                <a:clrFrom>
                  <a:srgbClr val="FCFCFC"/>
                </a:clrFrom>
                <a:clrTo>
                  <a:srgbClr val="FCFCFC">
                    <a:alpha val="0"/>
                  </a:srgbClr>
                </a:clrTo>
              </a:clrChange>
            </a:blip>
            <a:stretch>
              <a:fillRect/>
            </a:stretch>
          </p:blipFill>
          <p:spPr>
            <a:xfrm>
              <a:off x="7852025" y="3457628"/>
              <a:ext cx="539880" cy="453990"/>
            </a:xfrm>
            <a:prstGeom prst="rect">
              <a:avLst/>
            </a:prstGeom>
          </p:spPr>
        </p:pic>
        <p:sp>
          <p:nvSpPr>
            <p:cNvPr id="23" name="Rectangle : coins arrondis 22">
              <a:extLst>
                <a:ext uri="{FF2B5EF4-FFF2-40B4-BE49-F238E27FC236}">
                  <a16:creationId xmlns:a16="http://schemas.microsoft.com/office/drawing/2014/main" id="{42820EE4-2477-4EC8-8E68-71FBAF8462AA}"/>
                </a:ext>
              </a:extLst>
            </p:cNvPr>
            <p:cNvSpPr/>
            <p:nvPr/>
          </p:nvSpPr>
          <p:spPr>
            <a:xfrm rot="16200000">
              <a:off x="6943024" y="3635319"/>
              <a:ext cx="1187622" cy="79842"/>
            </a:xfrm>
            <a:prstGeom prst="roundRect">
              <a:avLst>
                <a:gd name="adj" fmla="val 50000"/>
              </a:avLst>
            </a:prstGeom>
            <a:solidFill>
              <a:srgbClr val="70707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24" name="ZoneTexte 23">
              <a:extLst>
                <a:ext uri="{FF2B5EF4-FFF2-40B4-BE49-F238E27FC236}">
                  <a16:creationId xmlns:a16="http://schemas.microsoft.com/office/drawing/2014/main" id="{A4D7DB05-61D2-4833-BA3D-9DC2254F801A}"/>
                </a:ext>
              </a:extLst>
            </p:cNvPr>
            <p:cNvSpPr txBox="1"/>
            <p:nvPr/>
          </p:nvSpPr>
          <p:spPr>
            <a:xfrm>
              <a:off x="5027248" y="2902346"/>
              <a:ext cx="700008" cy="18003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srgbClr val="3F3F3F"/>
                  </a:solidFill>
                  <a:effectLst/>
                  <a:uLnTx/>
                  <a:uFillTx/>
                  <a:latin typeface="Arial" panose="020B0604020202020204"/>
                </a:rPr>
                <a:t>Sprint (s)</a:t>
              </a:r>
            </a:p>
          </p:txBody>
        </p:sp>
        <p:sp>
          <p:nvSpPr>
            <p:cNvPr id="25" name="ZoneTexte 24">
              <a:extLst>
                <a:ext uri="{FF2B5EF4-FFF2-40B4-BE49-F238E27FC236}">
                  <a16:creationId xmlns:a16="http://schemas.microsoft.com/office/drawing/2014/main" id="{175E9CB1-D17F-487E-97F7-BAAB22D0188F}"/>
                </a:ext>
              </a:extLst>
            </p:cNvPr>
            <p:cNvSpPr txBox="1"/>
            <p:nvPr/>
          </p:nvSpPr>
          <p:spPr>
            <a:xfrm>
              <a:off x="7208651" y="2777797"/>
              <a:ext cx="597632" cy="18003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srgbClr val="3F3F3F"/>
                  </a:solidFill>
                  <a:effectLst/>
                  <a:uLnTx/>
                  <a:uFillTx/>
                  <a:latin typeface="Arial" panose="020B0604020202020204"/>
                </a:rPr>
                <a:t>Palier</a:t>
              </a:r>
            </a:p>
          </p:txBody>
        </p:sp>
        <p:sp>
          <p:nvSpPr>
            <p:cNvPr id="26" name="Rectangle : coins arrondis 25">
              <a:extLst>
                <a:ext uri="{FF2B5EF4-FFF2-40B4-BE49-F238E27FC236}">
                  <a16:creationId xmlns:a16="http://schemas.microsoft.com/office/drawing/2014/main" id="{FE939C98-B0CA-4822-807D-43D2886F1B85}"/>
                </a:ext>
              </a:extLst>
            </p:cNvPr>
            <p:cNvSpPr/>
            <p:nvPr/>
          </p:nvSpPr>
          <p:spPr>
            <a:xfrm rot="16200000">
              <a:off x="4162684" y="3638893"/>
              <a:ext cx="1187622" cy="79842"/>
            </a:xfrm>
            <a:prstGeom prst="roundRect">
              <a:avLst>
                <a:gd name="adj" fmla="val 50000"/>
              </a:avLst>
            </a:prstGeom>
            <a:solidFill>
              <a:srgbClr val="70707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27" name="ZoneTexte 26">
              <a:extLst>
                <a:ext uri="{FF2B5EF4-FFF2-40B4-BE49-F238E27FC236}">
                  <a16:creationId xmlns:a16="http://schemas.microsoft.com/office/drawing/2014/main" id="{00D9CDB2-01D9-4D4E-BA55-66EB7A6BB26E}"/>
                </a:ext>
              </a:extLst>
            </p:cNvPr>
            <p:cNvSpPr txBox="1"/>
            <p:nvPr/>
          </p:nvSpPr>
          <p:spPr>
            <a:xfrm>
              <a:off x="4442302" y="2742875"/>
              <a:ext cx="597632" cy="2925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srgbClr val="3F3F3F"/>
                  </a:solidFill>
                  <a:effectLst/>
                  <a:uLnTx/>
                  <a:uFillTx/>
                  <a:latin typeface="Arial" panose="020B0604020202020204"/>
                </a:rPr>
                <a:t>Début Palier</a:t>
              </a:r>
            </a:p>
          </p:txBody>
        </p:sp>
        <p:cxnSp>
          <p:nvCxnSpPr>
            <p:cNvPr id="28" name="Connecteur : en angle 27">
              <a:extLst>
                <a:ext uri="{FF2B5EF4-FFF2-40B4-BE49-F238E27FC236}">
                  <a16:creationId xmlns:a16="http://schemas.microsoft.com/office/drawing/2014/main" id="{ECCF901F-BCFC-4446-9D97-52C4575C9399}"/>
                </a:ext>
              </a:extLst>
            </p:cNvPr>
            <p:cNvCxnSpPr>
              <a:cxnSpLocks/>
              <a:stCxn id="29" idx="3"/>
            </p:cNvCxnSpPr>
            <p:nvPr/>
          </p:nvCxnSpPr>
          <p:spPr>
            <a:xfrm flipV="1">
              <a:off x="4104984" y="2855919"/>
              <a:ext cx="432719" cy="216463"/>
            </a:xfrm>
            <a:prstGeom prst="bentConnector3">
              <a:avLst>
                <a:gd name="adj1" fmla="val 50000"/>
              </a:avLst>
            </a:prstGeom>
            <a:noFill/>
            <a:ln w="6350" cap="flat" cmpd="sng" algn="ctr">
              <a:solidFill>
                <a:srgbClr val="BFBFBF"/>
              </a:solidFill>
              <a:prstDash val="solid"/>
              <a:miter lim="800000"/>
              <a:tailEnd type="triangle"/>
            </a:ln>
            <a:effectLst/>
          </p:spPr>
        </p:cxnSp>
        <p:sp>
          <p:nvSpPr>
            <p:cNvPr id="29" name="ZoneTexte 28">
              <a:extLst>
                <a:ext uri="{FF2B5EF4-FFF2-40B4-BE49-F238E27FC236}">
                  <a16:creationId xmlns:a16="http://schemas.microsoft.com/office/drawing/2014/main" id="{ADAD8799-DFDF-4B2F-8516-7648EFD1976A}"/>
                </a:ext>
              </a:extLst>
            </p:cNvPr>
            <p:cNvSpPr txBox="1"/>
            <p:nvPr/>
          </p:nvSpPr>
          <p:spPr>
            <a:xfrm>
              <a:off x="3639496" y="2948608"/>
              <a:ext cx="465488" cy="24754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1" i="0" u="none" strike="noStrike" kern="0" cap="none" spc="0" normalizeH="0" baseline="0" noProof="0">
                  <a:ln>
                    <a:noFill/>
                  </a:ln>
                  <a:solidFill>
                    <a:srgbClr val="3F3F3F"/>
                  </a:solidFill>
                  <a:effectLst/>
                  <a:uLnTx/>
                  <a:uFillTx/>
                  <a:latin typeface="Arial" panose="020B0604020202020204"/>
                </a:rPr>
                <a:t>Objectif palier</a:t>
              </a:r>
            </a:p>
          </p:txBody>
        </p:sp>
        <p:sp>
          <p:nvSpPr>
            <p:cNvPr id="30" name="Rectangle : coins arrondis 29">
              <a:extLst>
                <a:ext uri="{FF2B5EF4-FFF2-40B4-BE49-F238E27FC236}">
                  <a16:creationId xmlns:a16="http://schemas.microsoft.com/office/drawing/2014/main" id="{C501893B-3C76-4DA4-9D9E-13C962F8EC1D}"/>
                </a:ext>
              </a:extLst>
            </p:cNvPr>
            <p:cNvSpPr/>
            <p:nvPr/>
          </p:nvSpPr>
          <p:spPr>
            <a:xfrm rot="16200000">
              <a:off x="7006345" y="3651694"/>
              <a:ext cx="736712" cy="45719"/>
            </a:xfrm>
            <a:prstGeom prst="roundRect">
              <a:avLst>
                <a:gd name="adj" fmla="val 50000"/>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31" name="Rectangle : coins arrondis 30">
              <a:extLst>
                <a:ext uri="{FF2B5EF4-FFF2-40B4-BE49-F238E27FC236}">
                  <a16:creationId xmlns:a16="http://schemas.microsoft.com/office/drawing/2014/main" id="{F252EE8D-0DEF-4D47-B77F-3A239F551B7D}"/>
                </a:ext>
              </a:extLst>
            </p:cNvPr>
            <p:cNvSpPr/>
            <p:nvPr/>
          </p:nvSpPr>
          <p:spPr>
            <a:xfrm rot="16200000">
              <a:off x="7300691" y="3654756"/>
              <a:ext cx="736712" cy="45719"/>
            </a:xfrm>
            <a:prstGeom prst="roundRect">
              <a:avLst>
                <a:gd name="adj" fmla="val 50000"/>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32" name="ZoneTexte 31">
              <a:extLst>
                <a:ext uri="{FF2B5EF4-FFF2-40B4-BE49-F238E27FC236}">
                  <a16:creationId xmlns:a16="http://schemas.microsoft.com/office/drawing/2014/main" id="{6AA7D317-903C-4562-ADB3-7AFDAA6153A7}"/>
                </a:ext>
              </a:extLst>
            </p:cNvPr>
            <p:cNvSpPr txBox="1"/>
            <p:nvPr/>
          </p:nvSpPr>
          <p:spPr>
            <a:xfrm>
              <a:off x="7001725" y="4171611"/>
              <a:ext cx="597632" cy="1462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Pré-palier</a:t>
              </a:r>
            </a:p>
          </p:txBody>
        </p:sp>
        <p:sp>
          <p:nvSpPr>
            <p:cNvPr id="33" name="ZoneTexte 32">
              <a:extLst>
                <a:ext uri="{FF2B5EF4-FFF2-40B4-BE49-F238E27FC236}">
                  <a16:creationId xmlns:a16="http://schemas.microsoft.com/office/drawing/2014/main" id="{F5A97C5E-E0F9-4C14-81C7-7431A8BB79B3}"/>
                </a:ext>
              </a:extLst>
            </p:cNvPr>
            <p:cNvSpPr txBox="1"/>
            <p:nvPr/>
          </p:nvSpPr>
          <p:spPr>
            <a:xfrm>
              <a:off x="7490240" y="4168794"/>
              <a:ext cx="597632" cy="1462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Post-palier</a:t>
              </a:r>
            </a:p>
          </p:txBody>
        </p:sp>
        <p:sp>
          <p:nvSpPr>
            <p:cNvPr id="34" name="ZoneTexte 33">
              <a:extLst>
                <a:ext uri="{FF2B5EF4-FFF2-40B4-BE49-F238E27FC236}">
                  <a16:creationId xmlns:a16="http://schemas.microsoft.com/office/drawing/2014/main" id="{7DEA38E9-AE17-419F-9411-47FE8A63A6A2}"/>
                </a:ext>
              </a:extLst>
            </p:cNvPr>
            <p:cNvSpPr txBox="1"/>
            <p:nvPr/>
          </p:nvSpPr>
          <p:spPr>
            <a:xfrm>
              <a:off x="7213129" y="2915785"/>
              <a:ext cx="597632" cy="16878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900" b="0" i="1" u="none" strike="noStrike" kern="0" cap="none" spc="0" normalizeH="0" baseline="0" noProof="0">
                  <a:ln>
                    <a:noFill/>
                  </a:ln>
                  <a:solidFill>
                    <a:srgbClr val="3F3F3F"/>
                  </a:solidFill>
                  <a:effectLst/>
                  <a:uLnTx/>
                  <a:uFillTx/>
                  <a:latin typeface="Arial" panose="020B0604020202020204"/>
                </a:rPr>
                <a:t>MVP*</a:t>
              </a:r>
            </a:p>
          </p:txBody>
        </p:sp>
        <p:sp>
          <p:nvSpPr>
            <p:cNvPr id="35" name="ZoneTexte 34">
              <a:hlinkClick r:id="" action="ppaction://noaction"/>
              <a:extLst>
                <a:ext uri="{FF2B5EF4-FFF2-40B4-BE49-F238E27FC236}">
                  <a16:creationId xmlns:a16="http://schemas.microsoft.com/office/drawing/2014/main" id="{5843E42C-DAEA-4657-9A0A-D8170934D0A3}"/>
                </a:ext>
              </a:extLst>
            </p:cNvPr>
            <p:cNvSpPr txBox="1"/>
            <p:nvPr/>
          </p:nvSpPr>
          <p:spPr>
            <a:xfrm>
              <a:off x="5242490" y="3305373"/>
              <a:ext cx="586895" cy="78765"/>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1" u="none" strike="noStrike" kern="0" cap="none" spc="0" normalizeH="0" baseline="0" noProof="0">
                  <a:ln>
                    <a:noFill/>
                  </a:ln>
                  <a:solidFill>
                    <a:srgbClr val="3F3F3F"/>
                  </a:solidFill>
                  <a:effectLst/>
                  <a:uLnTx/>
                  <a:uFillTx/>
                  <a:latin typeface="Arial" panose="020B0604020202020204"/>
                </a:rPr>
                <a:t>Itérations</a:t>
              </a:r>
            </a:p>
          </p:txBody>
        </p:sp>
        <p:grpSp>
          <p:nvGrpSpPr>
            <p:cNvPr id="36" name="Groupe 35">
              <a:extLst>
                <a:ext uri="{FF2B5EF4-FFF2-40B4-BE49-F238E27FC236}">
                  <a16:creationId xmlns:a16="http://schemas.microsoft.com/office/drawing/2014/main" id="{F89B7DBA-72F3-4EBD-AF05-DE68EC8803C1}"/>
                </a:ext>
              </a:extLst>
            </p:cNvPr>
            <p:cNvGrpSpPr/>
            <p:nvPr/>
          </p:nvGrpSpPr>
          <p:grpSpPr>
            <a:xfrm>
              <a:off x="5148251" y="3120913"/>
              <a:ext cx="72000" cy="1094979"/>
              <a:chOff x="5443312" y="1560327"/>
              <a:chExt cx="72000" cy="937083"/>
            </a:xfrm>
          </p:grpSpPr>
          <p:cxnSp>
            <p:nvCxnSpPr>
              <p:cNvPr id="61" name="Connecteur droit 60">
                <a:extLst>
                  <a:ext uri="{FF2B5EF4-FFF2-40B4-BE49-F238E27FC236}">
                    <a16:creationId xmlns:a16="http://schemas.microsoft.com/office/drawing/2014/main" id="{CE327414-0151-46A7-8D43-013C96E9130C}"/>
                  </a:ext>
                </a:extLst>
              </p:cNvPr>
              <p:cNvCxnSpPr>
                <a:cxnSpLocks/>
                <a:stCxn id="62" idx="4"/>
              </p:cNvCxnSpPr>
              <p:nvPr/>
            </p:nvCxnSpPr>
            <p:spPr>
              <a:xfrm>
                <a:off x="5479312" y="1621945"/>
                <a:ext cx="0" cy="875465"/>
              </a:xfrm>
              <a:prstGeom prst="line">
                <a:avLst/>
              </a:prstGeom>
              <a:noFill/>
              <a:ln w="6350" cap="flat" cmpd="sng" algn="ctr">
                <a:solidFill>
                  <a:srgbClr val="A5A5A5"/>
                </a:solidFill>
                <a:prstDash val="solid"/>
                <a:miter lim="800000"/>
              </a:ln>
              <a:effectLst/>
            </p:spPr>
          </p:cxnSp>
          <p:sp>
            <p:nvSpPr>
              <p:cNvPr id="62" name="Ellipse 61">
                <a:extLst>
                  <a:ext uri="{FF2B5EF4-FFF2-40B4-BE49-F238E27FC236}">
                    <a16:creationId xmlns:a16="http://schemas.microsoft.com/office/drawing/2014/main" id="{A5B29DB9-17BE-40E4-AE15-38CA94D5B48E}"/>
                  </a:ext>
                </a:extLst>
              </p:cNvPr>
              <p:cNvSpPr/>
              <p:nvPr/>
            </p:nvSpPr>
            <p:spPr>
              <a:xfrm>
                <a:off x="5443312" y="1560327"/>
                <a:ext cx="72000" cy="61618"/>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grpSp>
          <p:nvGrpSpPr>
            <p:cNvPr id="37" name="Groupe 36">
              <a:extLst>
                <a:ext uri="{FF2B5EF4-FFF2-40B4-BE49-F238E27FC236}">
                  <a16:creationId xmlns:a16="http://schemas.microsoft.com/office/drawing/2014/main" id="{E266D322-DAC8-4095-A64B-72D17B121A19}"/>
                </a:ext>
              </a:extLst>
            </p:cNvPr>
            <p:cNvGrpSpPr/>
            <p:nvPr/>
          </p:nvGrpSpPr>
          <p:grpSpPr>
            <a:xfrm>
              <a:off x="6544363" y="3120913"/>
              <a:ext cx="72000" cy="1094979"/>
              <a:chOff x="5443312" y="1560327"/>
              <a:chExt cx="72000" cy="937083"/>
            </a:xfrm>
          </p:grpSpPr>
          <p:cxnSp>
            <p:nvCxnSpPr>
              <p:cNvPr id="59" name="Connecteur droit 58">
                <a:extLst>
                  <a:ext uri="{FF2B5EF4-FFF2-40B4-BE49-F238E27FC236}">
                    <a16:creationId xmlns:a16="http://schemas.microsoft.com/office/drawing/2014/main" id="{0FC1D994-D916-46D4-A157-89B82A9AB3ED}"/>
                  </a:ext>
                </a:extLst>
              </p:cNvPr>
              <p:cNvCxnSpPr>
                <a:cxnSpLocks/>
                <a:stCxn id="60" idx="4"/>
              </p:cNvCxnSpPr>
              <p:nvPr/>
            </p:nvCxnSpPr>
            <p:spPr>
              <a:xfrm>
                <a:off x="5479312" y="1621945"/>
                <a:ext cx="0" cy="875465"/>
              </a:xfrm>
              <a:prstGeom prst="line">
                <a:avLst/>
              </a:prstGeom>
              <a:noFill/>
              <a:ln w="6350" cap="flat" cmpd="sng" algn="ctr">
                <a:solidFill>
                  <a:srgbClr val="A5A5A5"/>
                </a:solidFill>
                <a:prstDash val="solid"/>
                <a:miter lim="800000"/>
              </a:ln>
              <a:effectLst/>
            </p:spPr>
          </p:cxnSp>
          <p:sp>
            <p:nvSpPr>
              <p:cNvPr id="60" name="Ellipse 59">
                <a:extLst>
                  <a:ext uri="{FF2B5EF4-FFF2-40B4-BE49-F238E27FC236}">
                    <a16:creationId xmlns:a16="http://schemas.microsoft.com/office/drawing/2014/main" id="{01C2161D-E814-4FFC-B916-1100EC7B5078}"/>
                  </a:ext>
                </a:extLst>
              </p:cNvPr>
              <p:cNvSpPr/>
              <p:nvPr/>
            </p:nvSpPr>
            <p:spPr>
              <a:xfrm>
                <a:off x="5443312" y="1560327"/>
                <a:ext cx="72000" cy="61618"/>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sp>
          <p:nvSpPr>
            <p:cNvPr id="38" name="ZoneTexte 37">
              <a:hlinkClick r:id="" action="ppaction://noaction"/>
              <a:extLst>
                <a:ext uri="{FF2B5EF4-FFF2-40B4-BE49-F238E27FC236}">
                  <a16:creationId xmlns:a16="http://schemas.microsoft.com/office/drawing/2014/main" id="{C7B3F8ED-0F96-4B4D-9824-809DC58C9B62}"/>
                </a:ext>
              </a:extLst>
            </p:cNvPr>
            <p:cNvSpPr txBox="1"/>
            <p:nvPr/>
          </p:nvSpPr>
          <p:spPr>
            <a:xfrm>
              <a:off x="8398756" y="3479265"/>
              <a:ext cx="491855" cy="81016"/>
            </a:xfrm>
            <a:prstGeom prst="rect">
              <a:avLst/>
            </a:prstGeom>
            <a:solidFill>
              <a:srgbClr val="FFFFFF"/>
            </a:solidFill>
          </p:spPr>
          <p:txBody>
            <a:bodyPr wrap="square" lIns="36000" tIns="0" rIns="36000" bIns="0" rtlCol="0">
              <a:spAutoFit/>
            </a:bodyPr>
            <a:lstStyle/>
            <a:p>
              <a:pPr marL="0" marR="0" lvl="0" indent="0" algn="r" defTabSz="914400" eaLnBrk="1" fontAlgn="auto" latinLnBrk="0" hangingPunct="1">
                <a:lnSpc>
                  <a:spcPct val="90000"/>
                </a:lnSpc>
                <a:spcBef>
                  <a:spcPts val="0"/>
                </a:spcBef>
                <a:spcAft>
                  <a:spcPts val="0"/>
                </a:spcAft>
                <a:buClrTx/>
                <a:buSzTx/>
                <a:buFontTx/>
                <a:buNone/>
                <a:tabLst/>
                <a:defRPr/>
              </a:pPr>
              <a:r>
                <a:rPr kumimoji="0" lang="fr-FR" sz="800" b="1" i="0" u="none" strike="noStrike" kern="0" cap="none" spc="0" normalizeH="0" baseline="0" noProof="0">
                  <a:ln>
                    <a:noFill/>
                  </a:ln>
                  <a:solidFill>
                    <a:srgbClr val="575757"/>
                  </a:solidFill>
                  <a:effectLst/>
                  <a:uLnTx/>
                  <a:uFillTx/>
                  <a:latin typeface="Arial" panose="020B0604020202020204"/>
                </a:rPr>
                <a:t>Solutions</a:t>
              </a:r>
            </a:p>
          </p:txBody>
        </p:sp>
        <p:pic>
          <p:nvPicPr>
            <p:cNvPr id="39" name="Image 38">
              <a:extLst>
                <a:ext uri="{FF2B5EF4-FFF2-40B4-BE49-F238E27FC236}">
                  <a16:creationId xmlns:a16="http://schemas.microsoft.com/office/drawing/2014/main" id="{475F108D-96CF-4615-A6D2-1833426A3A58}"/>
                </a:ext>
              </a:extLst>
            </p:cNvPr>
            <p:cNvPicPr>
              <a:picLocks noChangeAspect="1"/>
            </p:cNvPicPr>
            <p:nvPr/>
          </p:nvPicPr>
          <p:blipFill rotWithShape="1">
            <a:blip r:embed="rId4" cstate="print">
              <a:duotone>
                <a:srgbClr val="707070">
                  <a:shade val="45000"/>
                  <a:satMod val="135000"/>
                </a:srgbClr>
                <a:prstClr val="white"/>
              </a:duotone>
              <a:extLst>
                <a:ext uri="{28A0092B-C50C-407E-A947-70E740481C1C}">
                  <a14:useLocalDpi xmlns:a14="http://schemas.microsoft.com/office/drawing/2010/main"/>
                </a:ext>
              </a:extLst>
            </a:blip>
            <a:srcRect/>
            <a:stretch/>
          </p:blipFill>
          <p:spPr>
            <a:xfrm>
              <a:off x="8550325" y="3773354"/>
              <a:ext cx="150609" cy="198206"/>
            </a:xfrm>
            <a:prstGeom prst="rect">
              <a:avLst/>
            </a:prstGeom>
          </p:spPr>
        </p:pic>
        <p:pic>
          <p:nvPicPr>
            <p:cNvPr id="40" name="Image 39">
              <a:extLst>
                <a:ext uri="{FF2B5EF4-FFF2-40B4-BE49-F238E27FC236}">
                  <a16:creationId xmlns:a16="http://schemas.microsoft.com/office/drawing/2014/main" id="{32317A3F-1934-449E-B449-3182576255F8}"/>
                </a:ext>
              </a:extLst>
            </p:cNvPr>
            <p:cNvPicPr>
              <a:picLocks noChangeAspect="1"/>
            </p:cNvPicPr>
            <p:nvPr/>
          </p:nvPicPr>
          <p:blipFill rotWithShape="1">
            <a:blip r:embed="rId4" cstate="print">
              <a:duotone>
                <a:srgbClr val="707070">
                  <a:shade val="45000"/>
                  <a:satMod val="135000"/>
                </a:srgbClr>
                <a:prstClr val="white"/>
              </a:duotone>
              <a:extLst>
                <a:ext uri="{28A0092B-C50C-407E-A947-70E740481C1C}">
                  <a14:useLocalDpi xmlns:a14="http://schemas.microsoft.com/office/drawing/2010/main"/>
                </a:ext>
              </a:extLst>
            </a:blip>
            <a:srcRect/>
            <a:stretch/>
          </p:blipFill>
          <p:spPr>
            <a:xfrm>
              <a:off x="8717643" y="3780502"/>
              <a:ext cx="150609" cy="198206"/>
            </a:xfrm>
            <a:prstGeom prst="rect">
              <a:avLst/>
            </a:prstGeom>
          </p:spPr>
        </p:pic>
        <p:pic>
          <p:nvPicPr>
            <p:cNvPr id="41" name="Image 40">
              <a:extLst>
                <a:ext uri="{FF2B5EF4-FFF2-40B4-BE49-F238E27FC236}">
                  <a16:creationId xmlns:a16="http://schemas.microsoft.com/office/drawing/2014/main" id="{001BE93D-177F-42B4-A37C-E0063870E6DD}"/>
                </a:ext>
              </a:extLst>
            </p:cNvPr>
            <p:cNvPicPr>
              <a:picLocks noChangeAspect="1"/>
            </p:cNvPicPr>
            <p:nvPr/>
          </p:nvPicPr>
          <p:blipFill rotWithShape="1">
            <a:blip r:embed="rId4" cstate="print">
              <a:duotone>
                <a:srgbClr val="707070">
                  <a:shade val="45000"/>
                  <a:satMod val="135000"/>
                </a:srgbClr>
                <a:prstClr val="white"/>
              </a:duotone>
              <a:extLst>
                <a:ext uri="{28A0092B-C50C-407E-A947-70E740481C1C}">
                  <a14:useLocalDpi xmlns:a14="http://schemas.microsoft.com/office/drawing/2010/main"/>
                </a:ext>
              </a:extLst>
            </a:blip>
            <a:srcRect/>
            <a:stretch/>
          </p:blipFill>
          <p:spPr>
            <a:xfrm>
              <a:off x="8629101" y="3615393"/>
              <a:ext cx="150609" cy="198206"/>
            </a:xfrm>
            <a:prstGeom prst="rect">
              <a:avLst/>
            </a:prstGeom>
          </p:spPr>
        </p:pic>
        <p:sp>
          <p:nvSpPr>
            <p:cNvPr id="42" name="TextBox 151">
              <a:extLst>
                <a:ext uri="{FF2B5EF4-FFF2-40B4-BE49-F238E27FC236}">
                  <a16:creationId xmlns:a16="http://schemas.microsoft.com/office/drawing/2014/main" id="{8D4AA0A0-DE9D-4BF1-87C8-289001DB0EDA}"/>
                </a:ext>
              </a:extLst>
            </p:cNvPr>
            <p:cNvSpPr txBox="1"/>
            <p:nvPr/>
          </p:nvSpPr>
          <p:spPr>
            <a:xfrm>
              <a:off x="4146547" y="4068593"/>
              <a:ext cx="617068" cy="202538"/>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srgbClr val="C1175C"/>
                  </a:solidFill>
                  <a:effectLst/>
                  <a:uLnTx/>
                  <a:uFillTx/>
                  <a:latin typeface="Arial" panose="020B0604020202020204"/>
                  <a:cs typeface="Arial" panose="020B0604020202020204" pitchFamily="34" charset="0"/>
                </a:rPr>
                <a:t>Planning de Palier</a:t>
              </a:r>
            </a:p>
          </p:txBody>
        </p:sp>
        <p:sp>
          <p:nvSpPr>
            <p:cNvPr id="43" name="Oval 20">
              <a:extLst>
                <a:ext uri="{FF2B5EF4-FFF2-40B4-BE49-F238E27FC236}">
                  <a16:creationId xmlns:a16="http://schemas.microsoft.com/office/drawing/2014/main" id="{9D6CCDD5-E697-41C7-8202-D097920F15DE}"/>
                </a:ext>
              </a:extLst>
            </p:cNvPr>
            <p:cNvSpPr>
              <a:spLocks noChangeArrowheads="1"/>
            </p:cNvSpPr>
            <p:nvPr/>
          </p:nvSpPr>
          <p:spPr bwMode="auto">
            <a:xfrm>
              <a:off x="4525098" y="4195860"/>
              <a:ext cx="122045" cy="118407"/>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1</a:t>
              </a:r>
            </a:p>
          </p:txBody>
        </p:sp>
        <p:sp>
          <p:nvSpPr>
            <p:cNvPr id="44" name="Oval 20">
              <a:extLst>
                <a:ext uri="{FF2B5EF4-FFF2-40B4-BE49-F238E27FC236}">
                  <a16:creationId xmlns:a16="http://schemas.microsoft.com/office/drawing/2014/main" id="{76950A80-0B88-446F-9AC1-32FBAE9F45D4}"/>
                </a:ext>
              </a:extLst>
            </p:cNvPr>
            <p:cNvSpPr>
              <a:spLocks noChangeArrowheads="1"/>
            </p:cNvSpPr>
            <p:nvPr/>
          </p:nvSpPr>
          <p:spPr bwMode="auto">
            <a:xfrm>
              <a:off x="7618014" y="3044656"/>
              <a:ext cx="122045" cy="118407"/>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6</a:t>
              </a:r>
            </a:p>
          </p:txBody>
        </p:sp>
        <p:sp>
          <p:nvSpPr>
            <p:cNvPr id="45" name="Oval 20">
              <a:extLst>
                <a:ext uri="{FF2B5EF4-FFF2-40B4-BE49-F238E27FC236}">
                  <a16:creationId xmlns:a16="http://schemas.microsoft.com/office/drawing/2014/main" id="{714BD49F-9668-47A9-AB02-3328EF4F0CE5}"/>
                </a:ext>
              </a:extLst>
            </p:cNvPr>
            <p:cNvSpPr>
              <a:spLocks noChangeArrowheads="1"/>
            </p:cNvSpPr>
            <p:nvPr/>
          </p:nvSpPr>
          <p:spPr bwMode="auto">
            <a:xfrm>
              <a:off x="4935671" y="3465487"/>
              <a:ext cx="118800" cy="118407"/>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2</a:t>
              </a:r>
            </a:p>
          </p:txBody>
        </p:sp>
        <p:sp>
          <p:nvSpPr>
            <p:cNvPr id="46" name="TextBox 151">
              <a:extLst>
                <a:ext uri="{FF2B5EF4-FFF2-40B4-BE49-F238E27FC236}">
                  <a16:creationId xmlns:a16="http://schemas.microsoft.com/office/drawing/2014/main" id="{FB604032-3308-4357-BC3F-77926C96A5BD}"/>
                </a:ext>
              </a:extLst>
            </p:cNvPr>
            <p:cNvSpPr txBox="1"/>
            <p:nvPr/>
          </p:nvSpPr>
          <p:spPr>
            <a:xfrm>
              <a:off x="7646187" y="4292933"/>
              <a:ext cx="706327" cy="10126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srgbClr val="C1175C"/>
                  </a:solidFill>
                  <a:effectLst/>
                  <a:uLnTx/>
                  <a:uFillTx/>
                  <a:latin typeface="Arial" panose="020B0604020202020204"/>
                  <a:cs typeface="Arial" panose="020B0604020202020204" pitchFamily="34" charset="0"/>
                </a:rPr>
                <a:t>Revue de Palier</a:t>
              </a:r>
            </a:p>
          </p:txBody>
        </p:sp>
        <p:sp>
          <p:nvSpPr>
            <p:cNvPr id="47" name="Oval 20">
              <a:extLst>
                <a:ext uri="{FF2B5EF4-FFF2-40B4-BE49-F238E27FC236}">
                  <a16:creationId xmlns:a16="http://schemas.microsoft.com/office/drawing/2014/main" id="{638298E1-1D6A-4E0E-B7F2-55EEA43C7015}"/>
                </a:ext>
              </a:extLst>
            </p:cNvPr>
            <p:cNvSpPr>
              <a:spLocks noChangeArrowheads="1"/>
            </p:cNvSpPr>
            <p:nvPr/>
          </p:nvSpPr>
          <p:spPr bwMode="auto">
            <a:xfrm>
              <a:off x="7482907" y="4283243"/>
              <a:ext cx="122045" cy="118407"/>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5</a:t>
              </a:r>
            </a:p>
          </p:txBody>
        </p:sp>
        <p:sp>
          <p:nvSpPr>
            <p:cNvPr id="48" name="TextBox 151">
              <a:extLst>
                <a:ext uri="{FF2B5EF4-FFF2-40B4-BE49-F238E27FC236}">
                  <a16:creationId xmlns:a16="http://schemas.microsoft.com/office/drawing/2014/main" id="{B6D6E520-43AA-45D2-94F4-FC36E8CC7E7C}"/>
                </a:ext>
              </a:extLst>
            </p:cNvPr>
            <p:cNvSpPr txBox="1"/>
            <p:nvPr/>
          </p:nvSpPr>
          <p:spPr>
            <a:xfrm>
              <a:off x="5015006" y="3469102"/>
              <a:ext cx="963852" cy="10126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srgbClr val="C1175C"/>
                  </a:solidFill>
                  <a:effectLst/>
                  <a:uLnTx/>
                  <a:uFillTx/>
                  <a:latin typeface="Arial" panose="020B0604020202020204"/>
                  <a:cs typeface="Arial" panose="020B0604020202020204" pitchFamily="34" charset="0"/>
                </a:rPr>
                <a:t>Synchro de plateaux</a:t>
              </a:r>
            </a:p>
          </p:txBody>
        </p:sp>
        <p:sp>
          <p:nvSpPr>
            <p:cNvPr id="49" name="Rectangle : coins arrondis 48">
              <a:extLst>
                <a:ext uri="{FF2B5EF4-FFF2-40B4-BE49-F238E27FC236}">
                  <a16:creationId xmlns:a16="http://schemas.microsoft.com/office/drawing/2014/main" id="{F04AC2E5-D164-42AF-BAF0-2ED946AF12BB}"/>
                </a:ext>
              </a:extLst>
            </p:cNvPr>
            <p:cNvSpPr/>
            <p:nvPr/>
          </p:nvSpPr>
          <p:spPr>
            <a:xfrm>
              <a:off x="5003766" y="3745597"/>
              <a:ext cx="2232000" cy="45719"/>
            </a:xfrm>
            <a:prstGeom prst="roundRect">
              <a:avLst>
                <a:gd name="adj" fmla="val 50000"/>
              </a:avLst>
            </a:prstGeom>
            <a:solidFill>
              <a:srgbClr val="C1175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50" name="Oval 20">
              <a:extLst>
                <a:ext uri="{FF2B5EF4-FFF2-40B4-BE49-F238E27FC236}">
                  <a16:creationId xmlns:a16="http://schemas.microsoft.com/office/drawing/2014/main" id="{7CAEACF9-585D-4E5F-822A-C9A4797DD3D5}"/>
                </a:ext>
              </a:extLst>
            </p:cNvPr>
            <p:cNvSpPr>
              <a:spLocks noChangeArrowheads="1"/>
            </p:cNvSpPr>
            <p:nvPr/>
          </p:nvSpPr>
          <p:spPr bwMode="auto">
            <a:xfrm>
              <a:off x="4935671" y="3707970"/>
              <a:ext cx="118800" cy="118407"/>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3</a:t>
              </a:r>
            </a:p>
          </p:txBody>
        </p:sp>
        <p:sp>
          <p:nvSpPr>
            <p:cNvPr id="51" name="TextBox 151">
              <a:extLst>
                <a:ext uri="{FF2B5EF4-FFF2-40B4-BE49-F238E27FC236}">
                  <a16:creationId xmlns:a16="http://schemas.microsoft.com/office/drawing/2014/main" id="{611D017A-C4A6-4B57-8213-378788359CDD}"/>
                </a:ext>
              </a:extLst>
            </p:cNvPr>
            <p:cNvSpPr txBox="1"/>
            <p:nvPr/>
          </p:nvSpPr>
          <p:spPr>
            <a:xfrm>
              <a:off x="5597715" y="3812976"/>
              <a:ext cx="963852" cy="10126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srgbClr val="C1175C"/>
                  </a:solidFill>
                  <a:effectLst/>
                  <a:uLnTx/>
                  <a:uFillTx/>
                  <a:latin typeface="Arial" panose="020B0604020202020204"/>
                  <a:cs typeface="Arial" panose="020B0604020202020204" pitchFamily="34" charset="0"/>
                </a:rPr>
                <a:t>Synchro des POs</a:t>
              </a:r>
            </a:p>
          </p:txBody>
        </p:sp>
        <p:sp>
          <p:nvSpPr>
            <p:cNvPr id="52" name="Rectangle : coins arrondis 51">
              <a:extLst>
                <a:ext uri="{FF2B5EF4-FFF2-40B4-BE49-F238E27FC236}">
                  <a16:creationId xmlns:a16="http://schemas.microsoft.com/office/drawing/2014/main" id="{4C32F5DF-4D01-48E0-9509-5954E21FA18F}"/>
                </a:ext>
              </a:extLst>
            </p:cNvPr>
            <p:cNvSpPr/>
            <p:nvPr/>
          </p:nvSpPr>
          <p:spPr>
            <a:xfrm>
              <a:off x="5003766" y="3994947"/>
              <a:ext cx="2232000" cy="45719"/>
            </a:xfrm>
            <a:prstGeom prst="roundRect">
              <a:avLst>
                <a:gd name="adj" fmla="val 50000"/>
              </a:avLst>
            </a:prstGeom>
            <a:solidFill>
              <a:srgbClr val="C1175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53" name="Oval 20">
              <a:extLst>
                <a:ext uri="{FF2B5EF4-FFF2-40B4-BE49-F238E27FC236}">
                  <a16:creationId xmlns:a16="http://schemas.microsoft.com/office/drawing/2014/main" id="{2352925A-4C36-46C6-AFC3-814202882681}"/>
                </a:ext>
              </a:extLst>
            </p:cNvPr>
            <p:cNvSpPr>
              <a:spLocks noChangeArrowheads="1"/>
            </p:cNvSpPr>
            <p:nvPr/>
          </p:nvSpPr>
          <p:spPr bwMode="auto">
            <a:xfrm>
              <a:off x="4935671" y="3957320"/>
              <a:ext cx="118800" cy="118407"/>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4</a:t>
              </a:r>
            </a:p>
          </p:txBody>
        </p:sp>
        <p:sp>
          <p:nvSpPr>
            <p:cNvPr id="54" name="TextBox 151">
              <a:extLst>
                <a:ext uri="{FF2B5EF4-FFF2-40B4-BE49-F238E27FC236}">
                  <a16:creationId xmlns:a16="http://schemas.microsoft.com/office/drawing/2014/main" id="{D83823D3-683F-4FDC-AEE5-7E0E35E6437D}"/>
                </a:ext>
              </a:extLst>
            </p:cNvPr>
            <p:cNvSpPr txBox="1"/>
            <p:nvPr/>
          </p:nvSpPr>
          <p:spPr>
            <a:xfrm>
              <a:off x="5597715" y="4057564"/>
              <a:ext cx="963852" cy="10126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srgbClr val="C1175C"/>
                  </a:solidFill>
                  <a:effectLst/>
                  <a:uLnTx/>
                  <a:uFillTx/>
                  <a:latin typeface="Arial" panose="020B0604020202020204"/>
                  <a:cs typeface="Arial" panose="020B0604020202020204" pitchFamily="34" charset="0"/>
                </a:rPr>
                <a:t>Synchro des Scrums</a:t>
              </a:r>
            </a:p>
          </p:txBody>
        </p:sp>
        <p:grpSp>
          <p:nvGrpSpPr>
            <p:cNvPr id="55" name="Groupe 54">
              <a:extLst>
                <a:ext uri="{FF2B5EF4-FFF2-40B4-BE49-F238E27FC236}">
                  <a16:creationId xmlns:a16="http://schemas.microsoft.com/office/drawing/2014/main" id="{7714CBDF-5550-401F-AC01-60CAF32F14EC}"/>
                </a:ext>
              </a:extLst>
            </p:cNvPr>
            <p:cNvGrpSpPr/>
            <p:nvPr/>
          </p:nvGrpSpPr>
          <p:grpSpPr>
            <a:xfrm>
              <a:off x="7184315" y="3120913"/>
              <a:ext cx="72000" cy="1094979"/>
              <a:chOff x="5443312" y="1560327"/>
              <a:chExt cx="72000" cy="937083"/>
            </a:xfrm>
          </p:grpSpPr>
          <p:cxnSp>
            <p:nvCxnSpPr>
              <p:cNvPr id="57" name="Connecteur droit 56">
                <a:extLst>
                  <a:ext uri="{FF2B5EF4-FFF2-40B4-BE49-F238E27FC236}">
                    <a16:creationId xmlns:a16="http://schemas.microsoft.com/office/drawing/2014/main" id="{DD60B8B1-CCFD-45D1-8A5B-831C85529D73}"/>
                  </a:ext>
                </a:extLst>
              </p:cNvPr>
              <p:cNvCxnSpPr>
                <a:cxnSpLocks/>
                <a:stCxn id="58" idx="4"/>
              </p:cNvCxnSpPr>
              <p:nvPr/>
            </p:nvCxnSpPr>
            <p:spPr>
              <a:xfrm>
                <a:off x="5479312" y="1621945"/>
                <a:ext cx="0" cy="875465"/>
              </a:xfrm>
              <a:prstGeom prst="line">
                <a:avLst/>
              </a:prstGeom>
              <a:noFill/>
              <a:ln w="6350" cap="flat" cmpd="sng" algn="ctr">
                <a:solidFill>
                  <a:srgbClr val="A5A5A5"/>
                </a:solidFill>
                <a:prstDash val="solid"/>
                <a:miter lim="800000"/>
              </a:ln>
              <a:effectLst/>
            </p:spPr>
          </p:cxnSp>
          <p:sp>
            <p:nvSpPr>
              <p:cNvPr id="58" name="Ellipse 57">
                <a:extLst>
                  <a:ext uri="{FF2B5EF4-FFF2-40B4-BE49-F238E27FC236}">
                    <a16:creationId xmlns:a16="http://schemas.microsoft.com/office/drawing/2014/main" id="{F5DDCCE2-9109-4174-834D-0C11399D7F1E}"/>
                  </a:ext>
                </a:extLst>
              </p:cNvPr>
              <p:cNvSpPr/>
              <p:nvPr/>
            </p:nvSpPr>
            <p:spPr>
              <a:xfrm>
                <a:off x="5443312" y="1560327"/>
                <a:ext cx="72000" cy="61618"/>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sp>
          <p:nvSpPr>
            <p:cNvPr id="56" name="TextBox 151">
              <a:extLst>
                <a:ext uri="{FF2B5EF4-FFF2-40B4-BE49-F238E27FC236}">
                  <a16:creationId xmlns:a16="http://schemas.microsoft.com/office/drawing/2014/main" id="{4774DF57-E8ED-4C47-A2DA-4AC739A4711D}"/>
                </a:ext>
              </a:extLst>
            </p:cNvPr>
            <p:cNvSpPr txBox="1"/>
            <p:nvPr/>
          </p:nvSpPr>
          <p:spPr>
            <a:xfrm>
              <a:off x="7781317" y="3034511"/>
              <a:ext cx="706327" cy="10126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srgbClr val="C1175C"/>
                  </a:solidFill>
                  <a:effectLst/>
                  <a:uLnTx/>
                  <a:uFillTx/>
                  <a:latin typeface="Arial" panose="020B0604020202020204"/>
                  <a:cs typeface="Arial" panose="020B0604020202020204" pitchFamily="34" charset="0"/>
                </a:rPr>
                <a:t>Rétrospective</a:t>
              </a:r>
            </a:p>
          </p:txBody>
        </p:sp>
      </p:grpSp>
      <p:grpSp>
        <p:nvGrpSpPr>
          <p:cNvPr id="256" name="Groupe 255">
            <a:extLst>
              <a:ext uri="{FF2B5EF4-FFF2-40B4-BE49-F238E27FC236}">
                <a16:creationId xmlns:a16="http://schemas.microsoft.com/office/drawing/2014/main" id="{A5F11FED-A666-45D5-963E-BDDD5D7B83D3}"/>
              </a:ext>
            </a:extLst>
          </p:cNvPr>
          <p:cNvGrpSpPr/>
          <p:nvPr/>
        </p:nvGrpSpPr>
        <p:grpSpPr>
          <a:xfrm>
            <a:off x="2130026" y="3481566"/>
            <a:ext cx="7528633" cy="2630211"/>
            <a:chOff x="2134056" y="3481602"/>
            <a:chExt cx="7528633" cy="2630211"/>
          </a:xfrm>
        </p:grpSpPr>
        <p:grpSp>
          <p:nvGrpSpPr>
            <p:cNvPr id="257" name="Groupe 256">
              <a:extLst>
                <a:ext uri="{FF2B5EF4-FFF2-40B4-BE49-F238E27FC236}">
                  <a16:creationId xmlns:a16="http://schemas.microsoft.com/office/drawing/2014/main" id="{024E9808-55A3-4A4D-BCCE-AC12FAE452C6}"/>
                </a:ext>
              </a:extLst>
            </p:cNvPr>
            <p:cNvGrpSpPr>
              <a:grpSpLocks noChangeAspect="1"/>
            </p:cNvGrpSpPr>
            <p:nvPr/>
          </p:nvGrpSpPr>
          <p:grpSpPr>
            <a:xfrm>
              <a:off x="2134056" y="4076536"/>
              <a:ext cx="1688914" cy="1555605"/>
              <a:chOff x="3401869" y="1004460"/>
              <a:chExt cx="908489" cy="836781"/>
            </a:xfrm>
          </p:grpSpPr>
          <p:pic>
            <p:nvPicPr>
              <p:cNvPr id="317" name="Picture 2">
                <a:hlinkClick r:id="" action="ppaction://noaction"/>
                <a:extLst>
                  <a:ext uri="{FF2B5EF4-FFF2-40B4-BE49-F238E27FC236}">
                    <a16:creationId xmlns:a16="http://schemas.microsoft.com/office/drawing/2014/main" id="{5816F6BE-B2F7-406E-9BC4-A1505A7042A1}"/>
                  </a:ext>
                </a:extLst>
              </p:cNvPr>
              <p:cNvPicPr>
                <a:picLocks noChangeAspect="1"/>
              </p:cNvPicPr>
              <p:nvPr/>
            </p:nvPicPr>
            <p:blipFill rotWithShape="1">
              <a:blip r:embed="rId5" cstate="print">
                <a:duotone>
                  <a:srgbClr val="A5A5A5">
                    <a:shade val="45000"/>
                    <a:satMod val="135000"/>
                  </a:srgbClr>
                  <a:prstClr val="white"/>
                </a:duotone>
                <a:extLst>
                  <a:ext uri="{28A0092B-C50C-407E-A947-70E740481C1C}">
                    <a14:useLocalDpi xmlns:a14="http://schemas.microsoft.com/office/drawing/2010/main"/>
                  </a:ext>
                </a:extLst>
              </a:blip>
              <a:srcRect/>
              <a:stretch/>
            </p:blipFill>
            <p:spPr>
              <a:xfrm>
                <a:off x="3479985" y="1346921"/>
                <a:ext cx="602275" cy="321659"/>
              </a:xfrm>
              <a:prstGeom prst="rect">
                <a:avLst/>
              </a:prstGeom>
            </p:spPr>
          </p:pic>
          <p:sp>
            <p:nvSpPr>
              <p:cNvPr id="318" name="ZoneTexte 317">
                <a:hlinkClick r:id="" action="ppaction://noaction"/>
                <a:extLst>
                  <a:ext uri="{FF2B5EF4-FFF2-40B4-BE49-F238E27FC236}">
                    <a16:creationId xmlns:a16="http://schemas.microsoft.com/office/drawing/2014/main" id="{FDF4C3CB-590C-4DF6-BACF-EC1E28D01972}"/>
                  </a:ext>
                </a:extLst>
              </p:cNvPr>
              <p:cNvSpPr txBox="1"/>
              <p:nvPr/>
            </p:nvSpPr>
            <p:spPr>
              <a:xfrm>
                <a:off x="3401869" y="1675684"/>
                <a:ext cx="908489" cy="165557"/>
              </a:xfrm>
              <a:prstGeom prst="rect">
                <a:avLst/>
              </a:prstGeom>
              <a:no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srgbClr val="3F3F3F"/>
                    </a:solidFill>
                    <a:effectLst/>
                    <a:uLnTx/>
                    <a:uFillTx/>
                    <a:latin typeface="Arial" panose="020B0604020202020204"/>
                  </a:rPr>
                  <a:t>Backlog de </a:t>
                </a:r>
                <a:br>
                  <a:rPr kumimoji="0" lang="fr-FR" sz="1000" b="1" i="0" u="none" strike="noStrike" kern="0" cap="none" spc="0" normalizeH="0" baseline="0" noProof="0">
                    <a:ln>
                      <a:noFill/>
                    </a:ln>
                    <a:solidFill>
                      <a:srgbClr val="3F3F3F"/>
                    </a:solidFill>
                    <a:effectLst/>
                    <a:uLnTx/>
                    <a:uFillTx/>
                    <a:latin typeface="Arial" panose="020B0604020202020204"/>
                  </a:rPr>
                </a:br>
                <a:r>
                  <a:rPr kumimoji="0" lang="fr-FR" sz="1000" b="1" i="0" u="none" strike="noStrike" kern="0" cap="none" spc="0" normalizeH="0" baseline="0" noProof="0">
                    <a:ln>
                      <a:noFill/>
                    </a:ln>
                    <a:solidFill>
                      <a:srgbClr val="3F3F3F"/>
                    </a:solidFill>
                    <a:effectLst/>
                    <a:uLnTx/>
                    <a:uFillTx/>
                    <a:latin typeface="Arial" panose="020B0604020202020204"/>
                  </a:rPr>
                  <a:t>User stories</a:t>
                </a:r>
              </a:p>
            </p:txBody>
          </p:sp>
          <p:pic>
            <p:nvPicPr>
              <p:cNvPr id="319" name="Picture 2">
                <a:hlinkClick r:id="" action="ppaction://noaction"/>
                <a:extLst>
                  <a:ext uri="{FF2B5EF4-FFF2-40B4-BE49-F238E27FC236}">
                    <a16:creationId xmlns:a16="http://schemas.microsoft.com/office/drawing/2014/main" id="{1E59C577-BE3C-464F-A6DC-BEA9158CD85B}"/>
                  </a:ext>
                </a:extLst>
              </p:cNvPr>
              <p:cNvPicPr>
                <a:picLocks noChangeAspect="1"/>
              </p:cNvPicPr>
              <p:nvPr/>
            </p:nvPicPr>
            <p:blipFill rotWithShape="1">
              <a:blip r:embed="rId5" cstate="print">
                <a:duotone>
                  <a:srgbClr val="A5A5A5">
                    <a:shade val="45000"/>
                    <a:satMod val="135000"/>
                  </a:srgbClr>
                  <a:prstClr val="white"/>
                </a:duotone>
                <a:extLst>
                  <a:ext uri="{28A0092B-C50C-407E-A947-70E740481C1C}">
                    <a14:useLocalDpi xmlns:a14="http://schemas.microsoft.com/office/drawing/2010/main"/>
                  </a:ext>
                </a:extLst>
              </a:blip>
              <a:srcRect/>
              <a:stretch/>
            </p:blipFill>
            <p:spPr>
              <a:xfrm>
                <a:off x="3469226" y="1004460"/>
                <a:ext cx="602275" cy="321659"/>
              </a:xfrm>
              <a:prstGeom prst="rect">
                <a:avLst/>
              </a:prstGeom>
            </p:spPr>
          </p:pic>
        </p:grpSp>
        <p:sp>
          <p:nvSpPr>
            <p:cNvPr id="258" name="ZoneTexte 257">
              <a:extLst>
                <a:ext uri="{FF2B5EF4-FFF2-40B4-BE49-F238E27FC236}">
                  <a16:creationId xmlns:a16="http://schemas.microsoft.com/office/drawing/2014/main" id="{378E9B57-1C51-45AE-99F7-63EE4ECE6434}"/>
                </a:ext>
              </a:extLst>
            </p:cNvPr>
            <p:cNvSpPr txBox="1"/>
            <p:nvPr/>
          </p:nvSpPr>
          <p:spPr>
            <a:xfrm>
              <a:off x="3454503" y="3499705"/>
              <a:ext cx="1360617" cy="43088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a:ln>
                    <a:noFill/>
                  </a:ln>
                  <a:solidFill>
                    <a:srgbClr val="3F3F3F"/>
                  </a:solidFill>
                  <a:effectLst/>
                  <a:uLnTx/>
                  <a:uFillTx/>
                  <a:latin typeface="Arial" panose="020B0604020202020204"/>
                </a:rPr>
                <a:t>Cycle de vie d’un sprint </a:t>
              </a:r>
            </a:p>
          </p:txBody>
        </p:sp>
        <p:sp>
          <p:nvSpPr>
            <p:cNvPr id="259" name="ZoneTexte 258">
              <a:hlinkClick r:id="" action="ppaction://noaction"/>
              <a:extLst>
                <a:ext uri="{FF2B5EF4-FFF2-40B4-BE49-F238E27FC236}">
                  <a16:creationId xmlns:a16="http://schemas.microsoft.com/office/drawing/2014/main" id="{D2E37036-1E14-4E66-8FD6-C0D79B77E797}"/>
                </a:ext>
              </a:extLst>
            </p:cNvPr>
            <p:cNvSpPr txBox="1"/>
            <p:nvPr/>
          </p:nvSpPr>
          <p:spPr>
            <a:xfrm>
              <a:off x="8815481" y="4657159"/>
              <a:ext cx="847208" cy="138500"/>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fr-FR" sz="1000" b="1" i="0" u="none" strike="noStrike" kern="0" cap="none" spc="0" normalizeH="0" baseline="0" noProof="0">
                  <a:ln>
                    <a:noFill/>
                  </a:ln>
                  <a:solidFill>
                    <a:srgbClr val="3F3F3F"/>
                  </a:solidFill>
                  <a:effectLst/>
                  <a:uLnTx/>
                  <a:uFillTx/>
                  <a:latin typeface="Arial" panose="020B0604020202020204"/>
                </a:rPr>
                <a:t>Produit(s)</a:t>
              </a:r>
            </a:p>
          </p:txBody>
        </p:sp>
        <p:pic>
          <p:nvPicPr>
            <p:cNvPr id="260" name="Image 259">
              <a:extLst>
                <a:ext uri="{FF2B5EF4-FFF2-40B4-BE49-F238E27FC236}">
                  <a16:creationId xmlns:a16="http://schemas.microsoft.com/office/drawing/2014/main" id="{A937003D-0DC1-4139-AA8D-B2209364E08A}"/>
                </a:ext>
              </a:extLst>
            </p:cNvPr>
            <p:cNvPicPr>
              <a:picLocks noChangeAspect="1"/>
            </p:cNvPicPr>
            <p:nvPr/>
          </p:nvPicPr>
          <p:blipFill rotWithShape="1">
            <a:blip r:embed="rId4" cstate="print">
              <a:duotone>
                <a:srgbClr val="707070">
                  <a:shade val="45000"/>
                  <a:satMod val="135000"/>
                </a:srgbClr>
                <a:prstClr val="white"/>
              </a:duotone>
              <a:extLst>
                <a:ext uri="{28A0092B-C50C-407E-A947-70E740481C1C}">
                  <a14:useLocalDpi xmlns:a14="http://schemas.microsoft.com/office/drawing/2010/main"/>
                </a:ext>
              </a:extLst>
            </a:blip>
            <a:srcRect/>
            <a:stretch/>
          </p:blipFill>
          <p:spPr>
            <a:xfrm>
              <a:off x="9063319" y="4852225"/>
              <a:ext cx="351533" cy="382015"/>
            </a:xfrm>
            <a:prstGeom prst="rect">
              <a:avLst/>
            </a:prstGeom>
          </p:spPr>
        </p:pic>
        <p:sp>
          <p:nvSpPr>
            <p:cNvPr id="261" name="TextBox 74">
              <a:extLst>
                <a:ext uri="{FF2B5EF4-FFF2-40B4-BE49-F238E27FC236}">
                  <a16:creationId xmlns:a16="http://schemas.microsoft.com/office/drawing/2014/main" id="{EF04AD49-9E73-45AC-9222-5C237EBF490A}"/>
                </a:ext>
              </a:extLst>
            </p:cNvPr>
            <p:cNvSpPr txBox="1"/>
            <p:nvPr/>
          </p:nvSpPr>
          <p:spPr bwMode="gray">
            <a:xfrm>
              <a:off x="6916806" y="5042390"/>
              <a:ext cx="1107801" cy="461665"/>
            </a:xfrm>
            <a:prstGeom prst="rect">
              <a:avLst/>
            </a:prstGeom>
            <a:noFill/>
            <a:ln>
              <a:noFill/>
            </a:ln>
          </p:spPr>
          <p:txBody>
            <a:bodyPr wrap="square" lIns="0" tIns="0" rIns="0" bIns="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rPr>
                <a:t>Incrément potentiellement livrable</a:t>
              </a:r>
            </a:p>
          </p:txBody>
        </p:sp>
        <p:sp>
          <p:nvSpPr>
            <p:cNvPr id="262" name="TextBox 75">
              <a:extLst>
                <a:ext uri="{FF2B5EF4-FFF2-40B4-BE49-F238E27FC236}">
                  <a16:creationId xmlns:a16="http://schemas.microsoft.com/office/drawing/2014/main" id="{D5608797-4A4A-4872-8A5F-AFB8D83DE9CD}"/>
                </a:ext>
              </a:extLst>
            </p:cNvPr>
            <p:cNvSpPr txBox="1"/>
            <p:nvPr/>
          </p:nvSpPr>
          <p:spPr bwMode="gray">
            <a:xfrm>
              <a:off x="8336699" y="5105353"/>
              <a:ext cx="719536" cy="307777"/>
            </a:xfrm>
            <a:prstGeom prst="rect">
              <a:avLst/>
            </a:prstGeom>
            <a:noFill/>
            <a:ln>
              <a:noFill/>
            </a:ln>
          </p:spPr>
          <p:txBody>
            <a:bodyPr wrap="square" lIns="0" tIns="0" rIns="0" bIns="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rPr>
                <a:t>Livraison itérative</a:t>
              </a:r>
            </a:p>
          </p:txBody>
        </p:sp>
        <p:sp>
          <p:nvSpPr>
            <p:cNvPr id="263" name="Block arrow">
              <a:extLst>
                <a:ext uri="{FF2B5EF4-FFF2-40B4-BE49-F238E27FC236}">
                  <a16:creationId xmlns:a16="http://schemas.microsoft.com/office/drawing/2014/main" id="{1FDBC0EF-C562-4F45-8306-2A00733BA1A9}"/>
                </a:ext>
              </a:extLst>
            </p:cNvPr>
            <p:cNvSpPr>
              <a:spLocks noChangeArrowheads="1"/>
            </p:cNvSpPr>
            <p:nvPr/>
          </p:nvSpPr>
          <p:spPr bwMode="gray">
            <a:xfrm>
              <a:off x="4621211" y="5428978"/>
              <a:ext cx="1236163" cy="344066"/>
            </a:xfrm>
            <a:prstGeom prst="rightArrow">
              <a:avLst>
                <a:gd name="adj1" fmla="val 64493"/>
                <a:gd name="adj2" fmla="val 38744"/>
              </a:avLst>
            </a:prstGeom>
            <a:solidFill>
              <a:srgbClr val="A5A5A5"/>
            </a:solidFill>
            <a:ln w="9525" cap="flat" cmpd="sng" algn="ctr">
              <a:solidFill>
                <a:srgbClr val="FFFFFF"/>
              </a:solidFill>
              <a:prstDash val="solid"/>
              <a:miter lim="800000"/>
            </a:ln>
            <a:effectLst/>
          </p:spPr>
          <p:txBody>
            <a:bodyPr rot="0" spcFirstLastPara="0" vertOverflow="overflow" horzOverflow="overflow" vert="horz" wrap="square" lIns="72021" tIns="70887" rIns="72021" bIns="70887" numCol="1" spcCol="0" rtlCol="0" fromWordArt="0" anchor="ctr" anchorCtr="0" forceAA="0" compatLnSpc="1">
              <a:prstTxWarp prst="textNoShape">
                <a:avLst/>
              </a:prstTxWarp>
              <a:noAutofit/>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fr-FR" sz="7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64" name="Block arrow">
              <a:extLst>
                <a:ext uri="{FF2B5EF4-FFF2-40B4-BE49-F238E27FC236}">
                  <a16:creationId xmlns:a16="http://schemas.microsoft.com/office/drawing/2014/main" id="{E668F59D-8DCE-4D03-94FA-8604141D8EC2}"/>
                </a:ext>
              </a:extLst>
            </p:cNvPr>
            <p:cNvSpPr>
              <a:spLocks noChangeArrowheads="1"/>
            </p:cNvSpPr>
            <p:nvPr/>
          </p:nvSpPr>
          <p:spPr bwMode="gray">
            <a:xfrm>
              <a:off x="6591862" y="5428978"/>
              <a:ext cx="502145" cy="344066"/>
            </a:xfrm>
            <a:prstGeom prst="rightArrow">
              <a:avLst>
                <a:gd name="adj1" fmla="val 64493"/>
                <a:gd name="adj2" fmla="val 38744"/>
              </a:avLst>
            </a:prstGeom>
            <a:solidFill>
              <a:srgbClr val="A5A5A5"/>
            </a:solidFill>
            <a:ln w="0">
              <a:solidFill>
                <a:srgbClr val="FFFFFF"/>
              </a:solid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sp>
          <p:nvSpPr>
            <p:cNvPr id="265" name="Block arrow">
              <a:extLst>
                <a:ext uri="{FF2B5EF4-FFF2-40B4-BE49-F238E27FC236}">
                  <a16:creationId xmlns:a16="http://schemas.microsoft.com/office/drawing/2014/main" id="{198CF128-5B6A-4810-AC0C-57B3598326B2}"/>
                </a:ext>
              </a:extLst>
            </p:cNvPr>
            <p:cNvSpPr>
              <a:spLocks noChangeArrowheads="1"/>
            </p:cNvSpPr>
            <p:nvPr/>
          </p:nvSpPr>
          <p:spPr bwMode="gray">
            <a:xfrm>
              <a:off x="7831677" y="5428978"/>
              <a:ext cx="502145" cy="344066"/>
            </a:xfrm>
            <a:prstGeom prst="rightArrow">
              <a:avLst>
                <a:gd name="adj1" fmla="val 64493"/>
                <a:gd name="adj2" fmla="val 38744"/>
              </a:avLst>
            </a:prstGeom>
            <a:solidFill>
              <a:srgbClr val="A5A5A5"/>
            </a:solidFill>
            <a:ln w="0">
              <a:solidFill>
                <a:srgbClr val="FFFFFF"/>
              </a:solid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grpSp>
          <p:nvGrpSpPr>
            <p:cNvPr id="266" name="Group 79">
              <a:extLst>
                <a:ext uri="{FF2B5EF4-FFF2-40B4-BE49-F238E27FC236}">
                  <a16:creationId xmlns:a16="http://schemas.microsoft.com/office/drawing/2014/main" id="{1C040E33-1374-41B2-92FF-DB0F07418EC4}"/>
                </a:ext>
              </a:extLst>
            </p:cNvPr>
            <p:cNvGrpSpPr/>
            <p:nvPr/>
          </p:nvGrpSpPr>
          <p:grpSpPr>
            <a:xfrm flipH="1">
              <a:off x="4790180" y="4157761"/>
              <a:ext cx="811460" cy="1050366"/>
              <a:chOff x="6278239" y="2321242"/>
              <a:chExt cx="1569228" cy="2093610"/>
            </a:xfrm>
            <a:solidFill>
              <a:srgbClr val="A5A5A5"/>
            </a:solidFill>
          </p:grpSpPr>
          <p:sp>
            <p:nvSpPr>
              <p:cNvPr id="315" name="Freeform 27">
                <a:extLst>
                  <a:ext uri="{FF2B5EF4-FFF2-40B4-BE49-F238E27FC236}">
                    <a16:creationId xmlns:a16="http://schemas.microsoft.com/office/drawing/2014/main" id="{CDC795B3-C8B1-42EB-84ED-65E7AB0A7195}"/>
                  </a:ext>
                </a:extLst>
              </p:cNvPr>
              <p:cNvSpPr>
                <a:spLocks/>
              </p:cNvSpPr>
              <p:nvPr/>
            </p:nvSpPr>
            <p:spPr bwMode="gray">
              <a:xfrm flipV="1">
                <a:off x="6937494" y="2641188"/>
                <a:ext cx="625999" cy="1773664"/>
              </a:xfrm>
              <a:custGeom>
                <a:avLst/>
                <a:gdLst>
                  <a:gd name="T0" fmla="*/ 268 w 444"/>
                  <a:gd name="T1" fmla="*/ 1258 h 1258"/>
                  <a:gd name="T2" fmla="*/ 313 w 444"/>
                  <a:gd name="T3" fmla="*/ 1174 h 1258"/>
                  <a:gd name="T4" fmla="*/ 351 w 444"/>
                  <a:gd name="T5" fmla="*/ 1088 h 1258"/>
                  <a:gd name="T6" fmla="*/ 382 w 444"/>
                  <a:gd name="T7" fmla="*/ 1001 h 1258"/>
                  <a:gd name="T8" fmla="*/ 407 w 444"/>
                  <a:gd name="T9" fmla="*/ 911 h 1258"/>
                  <a:gd name="T10" fmla="*/ 425 w 444"/>
                  <a:gd name="T11" fmla="*/ 821 h 1258"/>
                  <a:gd name="T12" fmla="*/ 437 w 444"/>
                  <a:gd name="T13" fmla="*/ 728 h 1258"/>
                  <a:gd name="T14" fmla="*/ 444 w 444"/>
                  <a:gd name="T15" fmla="*/ 632 h 1258"/>
                  <a:gd name="T16" fmla="*/ 442 w 444"/>
                  <a:gd name="T17" fmla="*/ 538 h 1258"/>
                  <a:gd name="T18" fmla="*/ 435 w 444"/>
                  <a:gd name="T19" fmla="*/ 444 h 1258"/>
                  <a:gd name="T20" fmla="*/ 420 w 444"/>
                  <a:gd name="T21" fmla="*/ 352 h 1258"/>
                  <a:gd name="T22" fmla="*/ 399 w 444"/>
                  <a:gd name="T23" fmla="*/ 262 h 1258"/>
                  <a:gd name="T24" fmla="*/ 372 w 444"/>
                  <a:gd name="T25" fmla="*/ 173 h 1258"/>
                  <a:gd name="T26" fmla="*/ 338 w 444"/>
                  <a:gd name="T27" fmla="*/ 85 h 1258"/>
                  <a:gd name="T28" fmla="*/ 297 w 444"/>
                  <a:gd name="T29" fmla="*/ 0 h 1258"/>
                  <a:gd name="T30" fmla="*/ 167 w 444"/>
                  <a:gd name="T31" fmla="*/ 84 h 1258"/>
                  <a:gd name="T32" fmla="*/ 29 w 444"/>
                  <a:gd name="T33" fmla="*/ 154 h 1258"/>
                  <a:gd name="T34" fmla="*/ 64 w 444"/>
                  <a:gd name="T35" fmla="*/ 230 h 1258"/>
                  <a:gd name="T36" fmla="*/ 92 w 444"/>
                  <a:gd name="T37" fmla="*/ 307 h 1258"/>
                  <a:gd name="T38" fmla="*/ 113 w 444"/>
                  <a:gd name="T39" fmla="*/ 387 h 1258"/>
                  <a:gd name="T40" fmla="*/ 126 w 444"/>
                  <a:gd name="T41" fmla="*/ 467 h 1258"/>
                  <a:gd name="T42" fmla="*/ 133 w 444"/>
                  <a:gd name="T43" fmla="*/ 550 h 1258"/>
                  <a:gd name="T44" fmla="*/ 135 w 444"/>
                  <a:gd name="T45" fmla="*/ 632 h 1258"/>
                  <a:gd name="T46" fmla="*/ 128 w 444"/>
                  <a:gd name="T47" fmla="*/ 716 h 1258"/>
                  <a:gd name="T48" fmla="*/ 116 w 444"/>
                  <a:gd name="T49" fmla="*/ 797 h 1258"/>
                  <a:gd name="T50" fmla="*/ 97 w 444"/>
                  <a:gd name="T51" fmla="*/ 877 h 1258"/>
                  <a:gd name="T52" fmla="*/ 72 w 444"/>
                  <a:gd name="T53" fmla="*/ 954 h 1258"/>
                  <a:gd name="T54" fmla="*/ 39 w 444"/>
                  <a:gd name="T55" fmla="*/ 1030 h 1258"/>
                  <a:gd name="T56" fmla="*/ 0 w 444"/>
                  <a:gd name="T57" fmla="*/ 1103 h 1258"/>
                  <a:gd name="T58" fmla="*/ 1 w 444"/>
                  <a:gd name="T59" fmla="*/ 1103 h 1258"/>
                  <a:gd name="T60" fmla="*/ 131 w 444"/>
                  <a:gd name="T61" fmla="*/ 1187 h 1258"/>
                  <a:gd name="T62" fmla="*/ 267 w 444"/>
                  <a:gd name="T63" fmla="*/ 1258 h 1258"/>
                  <a:gd name="T64" fmla="*/ 268 w 444"/>
                  <a:gd name="T65" fmla="*/ 1258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4" h="1258">
                    <a:moveTo>
                      <a:pt x="268" y="1258"/>
                    </a:moveTo>
                    <a:lnTo>
                      <a:pt x="313" y="1174"/>
                    </a:lnTo>
                    <a:lnTo>
                      <a:pt x="351" y="1088"/>
                    </a:lnTo>
                    <a:lnTo>
                      <a:pt x="382" y="1001"/>
                    </a:lnTo>
                    <a:lnTo>
                      <a:pt x="407" y="911"/>
                    </a:lnTo>
                    <a:lnTo>
                      <a:pt x="425" y="821"/>
                    </a:lnTo>
                    <a:lnTo>
                      <a:pt x="437" y="728"/>
                    </a:lnTo>
                    <a:lnTo>
                      <a:pt x="444" y="632"/>
                    </a:lnTo>
                    <a:lnTo>
                      <a:pt x="442" y="538"/>
                    </a:lnTo>
                    <a:lnTo>
                      <a:pt x="435" y="444"/>
                    </a:lnTo>
                    <a:lnTo>
                      <a:pt x="420" y="352"/>
                    </a:lnTo>
                    <a:lnTo>
                      <a:pt x="399" y="262"/>
                    </a:lnTo>
                    <a:lnTo>
                      <a:pt x="372" y="173"/>
                    </a:lnTo>
                    <a:lnTo>
                      <a:pt x="338" y="85"/>
                    </a:lnTo>
                    <a:lnTo>
                      <a:pt x="297" y="0"/>
                    </a:lnTo>
                    <a:lnTo>
                      <a:pt x="167" y="84"/>
                    </a:lnTo>
                    <a:lnTo>
                      <a:pt x="29" y="154"/>
                    </a:lnTo>
                    <a:lnTo>
                      <a:pt x="64" y="230"/>
                    </a:lnTo>
                    <a:lnTo>
                      <a:pt x="92" y="307"/>
                    </a:lnTo>
                    <a:lnTo>
                      <a:pt x="113" y="387"/>
                    </a:lnTo>
                    <a:lnTo>
                      <a:pt x="126" y="467"/>
                    </a:lnTo>
                    <a:lnTo>
                      <a:pt x="133" y="550"/>
                    </a:lnTo>
                    <a:lnTo>
                      <a:pt x="135" y="632"/>
                    </a:lnTo>
                    <a:lnTo>
                      <a:pt x="128" y="716"/>
                    </a:lnTo>
                    <a:lnTo>
                      <a:pt x="116" y="797"/>
                    </a:lnTo>
                    <a:lnTo>
                      <a:pt x="97" y="877"/>
                    </a:lnTo>
                    <a:lnTo>
                      <a:pt x="72" y="954"/>
                    </a:lnTo>
                    <a:lnTo>
                      <a:pt x="39" y="1030"/>
                    </a:lnTo>
                    <a:lnTo>
                      <a:pt x="0" y="1103"/>
                    </a:lnTo>
                    <a:lnTo>
                      <a:pt x="1" y="1103"/>
                    </a:lnTo>
                    <a:lnTo>
                      <a:pt x="131" y="1187"/>
                    </a:lnTo>
                    <a:lnTo>
                      <a:pt x="267" y="1258"/>
                    </a:lnTo>
                    <a:lnTo>
                      <a:pt x="268" y="1258"/>
                    </a:lnTo>
                    <a:close/>
                  </a:path>
                </a:pathLst>
              </a:custGeom>
              <a:grp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sp>
            <p:nvSpPr>
              <p:cNvPr id="316" name="Freeform 28">
                <a:extLst>
                  <a:ext uri="{FF2B5EF4-FFF2-40B4-BE49-F238E27FC236}">
                    <a16:creationId xmlns:a16="http://schemas.microsoft.com/office/drawing/2014/main" id="{66E77751-6FDC-4546-8AA8-160F10791749}"/>
                  </a:ext>
                </a:extLst>
              </p:cNvPr>
              <p:cNvSpPr>
                <a:spLocks/>
              </p:cNvSpPr>
              <p:nvPr/>
            </p:nvSpPr>
            <p:spPr bwMode="gray">
              <a:xfrm rot="1909035" flipV="1">
                <a:off x="6278239" y="2321242"/>
                <a:ext cx="1569228" cy="1071530"/>
              </a:xfrm>
              <a:custGeom>
                <a:avLst/>
                <a:gdLst>
                  <a:gd name="T0" fmla="*/ 8 w 1113"/>
                  <a:gd name="T1" fmla="*/ 760 h 760"/>
                  <a:gd name="T2" fmla="*/ 104 w 1113"/>
                  <a:gd name="T3" fmla="*/ 756 h 760"/>
                  <a:gd name="T4" fmla="*/ 197 w 1113"/>
                  <a:gd name="T5" fmla="*/ 747 h 760"/>
                  <a:gd name="T6" fmla="*/ 288 w 1113"/>
                  <a:gd name="T7" fmla="*/ 730 h 760"/>
                  <a:gd name="T8" fmla="*/ 377 w 1113"/>
                  <a:gd name="T9" fmla="*/ 707 h 760"/>
                  <a:gd name="T10" fmla="*/ 466 w 1113"/>
                  <a:gd name="T11" fmla="*/ 677 h 760"/>
                  <a:gd name="T12" fmla="*/ 553 w 1113"/>
                  <a:gd name="T13" fmla="*/ 641 h 760"/>
                  <a:gd name="T14" fmla="*/ 638 w 1113"/>
                  <a:gd name="T15" fmla="*/ 599 h 760"/>
                  <a:gd name="T16" fmla="*/ 719 w 1113"/>
                  <a:gd name="T17" fmla="*/ 550 h 760"/>
                  <a:gd name="T18" fmla="*/ 796 w 1113"/>
                  <a:gd name="T19" fmla="*/ 497 h 760"/>
                  <a:gd name="T20" fmla="*/ 868 w 1113"/>
                  <a:gd name="T21" fmla="*/ 438 h 760"/>
                  <a:gd name="T22" fmla="*/ 936 w 1113"/>
                  <a:gd name="T23" fmla="*/ 375 h 760"/>
                  <a:gd name="T24" fmla="*/ 1000 w 1113"/>
                  <a:gd name="T25" fmla="*/ 307 h 760"/>
                  <a:gd name="T26" fmla="*/ 1058 w 1113"/>
                  <a:gd name="T27" fmla="*/ 233 h 760"/>
                  <a:gd name="T28" fmla="*/ 1113 w 1113"/>
                  <a:gd name="T29" fmla="*/ 155 h 760"/>
                  <a:gd name="T30" fmla="*/ 974 w 1113"/>
                  <a:gd name="T31" fmla="*/ 84 h 760"/>
                  <a:gd name="T32" fmla="*/ 845 w 1113"/>
                  <a:gd name="T33" fmla="*/ 0 h 760"/>
                  <a:gd name="T34" fmla="*/ 796 w 1113"/>
                  <a:gd name="T35" fmla="*/ 69 h 760"/>
                  <a:gd name="T36" fmla="*/ 742 w 1113"/>
                  <a:gd name="T37" fmla="*/ 131 h 760"/>
                  <a:gd name="T38" fmla="*/ 685 w 1113"/>
                  <a:gd name="T39" fmla="*/ 189 h 760"/>
                  <a:gd name="T40" fmla="*/ 622 w 1113"/>
                  <a:gd name="T41" fmla="*/ 241 h 760"/>
                  <a:gd name="T42" fmla="*/ 555 w 1113"/>
                  <a:gd name="T43" fmla="*/ 288 h 760"/>
                  <a:gd name="T44" fmla="*/ 483 w 1113"/>
                  <a:gd name="T45" fmla="*/ 332 h 760"/>
                  <a:gd name="T46" fmla="*/ 409 w 1113"/>
                  <a:gd name="T47" fmla="*/ 368 h 760"/>
                  <a:gd name="T48" fmla="*/ 331 w 1113"/>
                  <a:gd name="T49" fmla="*/ 397 h 760"/>
                  <a:gd name="T50" fmla="*/ 253 w 1113"/>
                  <a:gd name="T51" fmla="*/ 421 h 760"/>
                  <a:gd name="T52" fmla="*/ 173 w 1113"/>
                  <a:gd name="T53" fmla="*/ 438 h 760"/>
                  <a:gd name="T54" fmla="*/ 92 w 1113"/>
                  <a:gd name="T55" fmla="*/ 448 h 760"/>
                  <a:gd name="T56" fmla="*/ 8 w 1113"/>
                  <a:gd name="T57" fmla="*/ 451 h 760"/>
                  <a:gd name="T58" fmla="*/ 0 w 1113"/>
                  <a:gd name="T59" fmla="*/ 605 h 760"/>
                  <a:gd name="T60" fmla="*/ 8 w 1113"/>
                  <a:gd name="T61" fmla="*/ 760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3" h="760">
                    <a:moveTo>
                      <a:pt x="8" y="760"/>
                    </a:moveTo>
                    <a:lnTo>
                      <a:pt x="104" y="756"/>
                    </a:lnTo>
                    <a:lnTo>
                      <a:pt x="197" y="747"/>
                    </a:lnTo>
                    <a:lnTo>
                      <a:pt x="288" y="730"/>
                    </a:lnTo>
                    <a:lnTo>
                      <a:pt x="377" y="707"/>
                    </a:lnTo>
                    <a:lnTo>
                      <a:pt x="466" y="677"/>
                    </a:lnTo>
                    <a:lnTo>
                      <a:pt x="553" y="641"/>
                    </a:lnTo>
                    <a:lnTo>
                      <a:pt x="638" y="599"/>
                    </a:lnTo>
                    <a:lnTo>
                      <a:pt x="719" y="550"/>
                    </a:lnTo>
                    <a:lnTo>
                      <a:pt x="796" y="497"/>
                    </a:lnTo>
                    <a:lnTo>
                      <a:pt x="868" y="438"/>
                    </a:lnTo>
                    <a:lnTo>
                      <a:pt x="936" y="375"/>
                    </a:lnTo>
                    <a:lnTo>
                      <a:pt x="1000" y="307"/>
                    </a:lnTo>
                    <a:lnTo>
                      <a:pt x="1058" y="233"/>
                    </a:lnTo>
                    <a:lnTo>
                      <a:pt x="1113" y="155"/>
                    </a:lnTo>
                    <a:lnTo>
                      <a:pt x="974" y="84"/>
                    </a:lnTo>
                    <a:lnTo>
                      <a:pt x="845" y="0"/>
                    </a:lnTo>
                    <a:lnTo>
                      <a:pt x="796" y="69"/>
                    </a:lnTo>
                    <a:lnTo>
                      <a:pt x="742" y="131"/>
                    </a:lnTo>
                    <a:lnTo>
                      <a:pt x="685" y="189"/>
                    </a:lnTo>
                    <a:lnTo>
                      <a:pt x="622" y="241"/>
                    </a:lnTo>
                    <a:lnTo>
                      <a:pt x="555" y="288"/>
                    </a:lnTo>
                    <a:lnTo>
                      <a:pt x="483" y="332"/>
                    </a:lnTo>
                    <a:lnTo>
                      <a:pt x="409" y="368"/>
                    </a:lnTo>
                    <a:lnTo>
                      <a:pt x="331" y="397"/>
                    </a:lnTo>
                    <a:lnTo>
                      <a:pt x="253" y="421"/>
                    </a:lnTo>
                    <a:lnTo>
                      <a:pt x="173" y="438"/>
                    </a:lnTo>
                    <a:lnTo>
                      <a:pt x="92" y="448"/>
                    </a:lnTo>
                    <a:lnTo>
                      <a:pt x="8" y="451"/>
                    </a:lnTo>
                    <a:lnTo>
                      <a:pt x="0" y="605"/>
                    </a:lnTo>
                    <a:lnTo>
                      <a:pt x="8" y="760"/>
                    </a:lnTo>
                    <a:close/>
                  </a:path>
                </a:pathLst>
              </a:custGeom>
              <a:grp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grpSp>
        <p:sp>
          <p:nvSpPr>
            <p:cNvPr id="267" name="Freeform 26">
              <a:extLst>
                <a:ext uri="{FF2B5EF4-FFF2-40B4-BE49-F238E27FC236}">
                  <a16:creationId xmlns:a16="http://schemas.microsoft.com/office/drawing/2014/main" id="{CF49A348-D50D-4CFA-9402-9929A2ADFB8E}"/>
                </a:ext>
              </a:extLst>
            </p:cNvPr>
            <p:cNvSpPr>
              <a:spLocks/>
            </p:cNvSpPr>
            <p:nvPr/>
          </p:nvSpPr>
          <p:spPr bwMode="gray">
            <a:xfrm flipV="1">
              <a:off x="5940823" y="5136685"/>
              <a:ext cx="784483" cy="572247"/>
            </a:xfrm>
            <a:custGeom>
              <a:avLst/>
              <a:gdLst>
                <a:gd name="T0" fmla="*/ 1076 w 1076"/>
                <a:gd name="T1" fmla="*/ 654 h 809"/>
                <a:gd name="T2" fmla="*/ 1025 w 1076"/>
                <a:gd name="T3" fmla="*/ 574 h 809"/>
                <a:gd name="T4" fmla="*/ 970 w 1076"/>
                <a:gd name="T5" fmla="*/ 498 h 809"/>
                <a:gd name="T6" fmla="*/ 910 w 1076"/>
                <a:gd name="T7" fmla="*/ 426 h 809"/>
                <a:gd name="T8" fmla="*/ 846 w 1076"/>
                <a:gd name="T9" fmla="*/ 361 h 809"/>
                <a:gd name="T10" fmla="*/ 775 w 1076"/>
                <a:gd name="T11" fmla="*/ 299 h 809"/>
                <a:gd name="T12" fmla="*/ 701 w 1076"/>
                <a:gd name="T13" fmla="*/ 242 h 809"/>
                <a:gd name="T14" fmla="*/ 622 w 1076"/>
                <a:gd name="T15" fmla="*/ 189 h 809"/>
                <a:gd name="T16" fmla="*/ 540 w 1076"/>
                <a:gd name="T17" fmla="*/ 144 h 809"/>
                <a:gd name="T18" fmla="*/ 454 w 1076"/>
                <a:gd name="T19" fmla="*/ 103 h 809"/>
                <a:gd name="T20" fmla="*/ 367 w 1076"/>
                <a:gd name="T21" fmla="*/ 69 h 809"/>
                <a:gd name="T22" fmla="*/ 279 w 1076"/>
                <a:gd name="T23" fmla="*/ 43 h 809"/>
                <a:gd name="T24" fmla="*/ 187 w 1076"/>
                <a:gd name="T25" fmla="*/ 22 h 809"/>
                <a:gd name="T26" fmla="*/ 96 w 1076"/>
                <a:gd name="T27" fmla="*/ 7 h 809"/>
                <a:gd name="T28" fmla="*/ 0 w 1076"/>
                <a:gd name="T29" fmla="*/ 0 h 809"/>
                <a:gd name="T30" fmla="*/ 8 w 1076"/>
                <a:gd name="T31" fmla="*/ 155 h 809"/>
                <a:gd name="T32" fmla="*/ 0 w 1076"/>
                <a:gd name="T33" fmla="*/ 309 h 809"/>
                <a:gd name="T34" fmla="*/ 84 w 1076"/>
                <a:gd name="T35" fmla="*/ 318 h 809"/>
                <a:gd name="T36" fmla="*/ 164 w 1076"/>
                <a:gd name="T37" fmla="*/ 332 h 809"/>
                <a:gd name="T38" fmla="*/ 244 w 1076"/>
                <a:gd name="T39" fmla="*/ 353 h 809"/>
                <a:gd name="T40" fmla="*/ 320 w 1076"/>
                <a:gd name="T41" fmla="*/ 382 h 809"/>
                <a:gd name="T42" fmla="*/ 394 w 1076"/>
                <a:gd name="T43" fmla="*/ 416 h 809"/>
                <a:gd name="T44" fmla="*/ 468 w 1076"/>
                <a:gd name="T45" fmla="*/ 456 h 809"/>
                <a:gd name="T46" fmla="*/ 537 w 1076"/>
                <a:gd name="T47" fmla="*/ 504 h 809"/>
                <a:gd name="T48" fmla="*/ 601 w 1076"/>
                <a:gd name="T49" fmla="*/ 555 h 809"/>
                <a:gd name="T50" fmla="*/ 660 w 1076"/>
                <a:gd name="T51" fmla="*/ 611 h 809"/>
                <a:gd name="T52" fmla="*/ 715 w 1076"/>
                <a:gd name="T53" fmla="*/ 672 h 809"/>
                <a:gd name="T54" fmla="*/ 763 w 1076"/>
                <a:gd name="T55" fmla="*/ 738 h 809"/>
                <a:gd name="T56" fmla="*/ 808 w 1076"/>
                <a:gd name="T57" fmla="*/ 809 h 809"/>
                <a:gd name="T58" fmla="*/ 809 w 1076"/>
                <a:gd name="T59" fmla="*/ 809 h 809"/>
                <a:gd name="T60" fmla="*/ 945 w 1076"/>
                <a:gd name="T61" fmla="*/ 738 h 809"/>
                <a:gd name="T62" fmla="*/ 1075 w 1076"/>
                <a:gd name="T63" fmla="*/ 654 h 809"/>
                <a:gd name="T64" fmla="*/ 1076 w 1076"/>
                <a:gd name="T65" fmla="*/ 654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6" h="809">
                  <a:moveTo>
                    <a:pt x="1076" y="654"/>
                  </a:moveTo>
                  <a:lnTo>
                    <a:pt x="1025" y="574"/>
                  </a:lnTo>
                  <a:lnTo>
                    <a:pt x="970" y="498"/>
                  </a:lnTo>
                  <a:lnTo>
                    <a:pt x="910" y="426"/>
                  </a:lnTo>
                  <a:lnTo>
                    <a:pt x="846" y="361"/>
                  </a:lnTo>
                  <a:lnTo>
                    <a:pt x="775" y="299"/>
                  </a:lnTo>
                  <a:lnTo>
                    <a:pt x="701" y="242"/>
                  </a:lnTo>
                  <a:lnTo>
                    <a:pt x="622" y="189"/>
                  </a:lnTo>
                  <a:lnTo>
                    <a:pt x="540" y="144"/>
                  </a:lnTo>
                  <a:lnTo>
                    <a:pt x="454" y="103"/>
                  </a:lnTo>
                  <a:lnTo>
                    <a:pt x="367" y="69"/>
                  </a:lnTo>
                  <a:lnTo>
                    <a:pt x="279" y="43"/>
                  </a:lnTo>
                  <a:lnTo>
                    <a:pt x="187" y="22"/>
                  </a:lnTo>
                  <a:lnTo>
                    <a:pt x="96" y="7"/>
                  </a:lnTo>
                  <a:lnTo>
                    <a:pt x="0" y="0"/>
                  </a:lnTo>
                  <a:lnTo>
                    <a:pt x="8" y="155"/>
                  </a:lnTo>
                  <a:lnTo>
                    <a:pt x="0" y="309"/>
                  </a:lnTo>
                  <a:lnTo>
                    <a:pt x="84" y="318"/>
                  </a:lnTo>
                  <a:lnTo>
                    <a:pt x="164" y="332"/>
                  </a:lnTo>
                  <a:lnTo>
                    <a:pt x="244" y="353"/>
                  </a:lnTo>
                  <a:lnTo>
                    <a:pt x="320" y="382"/>
                  </a:lnTo>
                  <a:lnTo>
                    <a:pt x="394" y="416"/>
                  </a:lnTo>
                  <a:lnTo>
                    <a:pt x="468" y="456"/>
                  </a:lnTo>
                  <a:lnTo>
                    <a:pt x="537" y="504"/>
                  </a:lnTo>
                  <a:lnTo>
                    <a:pt x="601" y="555"/>
                  </a:lnTo>
                  <a:lnTo>
                    <a:pt x="660" y="611"/>
                  </a:lnTo>
                  <a:lnTo>
                    <a:pt x="715" y="672"/>
                  </a:lnTo>
                  <a:lnTo>
                    <a:pt x="763" y="738"/>
                  </a:lnTo>
                  <a:lnTo>
                    <a:pt x="808" y="809"/>
                  </a:lnTo>
                  <a:lnTo>
                    <a:pt x="809" y="809"/>
                  </a:lnTo>
                  <a:lnTo>
                    <a:pt x="945" y="738"/>
                  </a:lnTo>
                  <a:lnTo>
                    <a:pt x="1075" y="654"/>
                  </a:lnTo>
                  <a:lnTo>
                    <a:pt x="1076" y="654"/>
                  </a:lnTo>
                  <a:close/>
                </a:path>
              </a:pathLst>
            </a:custGeom>
            <a:solidFill>
              <a:srgbClr val="A5A5A5"/>
            </a:solid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grpSp>
          <p:nvGrpSpPr>
            <p:cNvPr id="268" name="Group 86">
              <a:extLst>
                <a:ext uri="{FF2B5EF4-FFF2-40B4-BE49-F238E27FC236}">
                  <a16:creationId xmlns:a16="http://schemas.microsoft.com/office/drawing/2014/main" id="{90CBFDF1-1012-41E1-B6F7-026FA2D460A2}"/>
                </a:ext>
              </a:extLst>
            </p:cNvPr>
            <p:cNvGrpSpPr/>
            <p:nvPr/>
          </p:nvGrpSpPr>
          <p:grpSpPr>
            <a:xfrm>
              <a:off x="6189010" y="4157761"/>
              <a:ext cx="811460" cy="1050366"/>
              <a:chOff x="6278239" y="2321242"/>
              <a:chExt cx="1569228" cy="2093610"/>
            </a:xfrm>
            <a:solidFill>
              <a:srgbClr val="A5A5A5"/>
            </a:solidFill>
          </p:grpSpPr>
          <p:sp>
            <p:nvSpPr>
              <p:cNvPr id="313" name="Freeform 27">
                <a:extLst>
                  <a:ext uri="{FF2B5EF4-FFF2-40B4-BE49-F238E27FC236}">
                    <a16:creationId xmlns:a16="http://schemas.microsoft.com/office/drawing/2014/main" id="{3ACCA504-6686-46D2-B9A3-135826F7EC1A}"/>
                  </a:ext>
                </a:extLst>
              </p:cNvPr>
              <p:cNvSpPr>
                <a:spLocks/>
              </p:cNvSpPr>
              <p:nvPr/>
            </p:nvSpPr>
            <p:spPr bwMode="gray">
              <a:xfrm flipV="1">
                <a:off x="6937494" y="2641188"/>
                <a:ext cx="625999" cy="1773664"/>
              </a:xfrm>
              <a:custGeom>
                <a:avLst/>
                <a:gdLst>
                  <a:gd name="T0" fmla="*/ 268 w 444"/>
                  <a:gd name="T1" fmla="*/ 1258 h 1258"/>
                  <a:gd name="T2" fmla="*/ 313 w 444"/>
                  <a:gd name="T3" fmla="*/ 1174 h 1258"/>
                  <a:gd name="T4" fmla="*/ 351 w 444"/>
                  <a:gd name="T5" fmla="*/ 1088 h 1258"/>
                  <a:gd name="T6" fmla="*/ 382 w 444"/>
                  <a:gd name="T7" fmla="*/ 1001 h 1258"/>
                  <a:gd name="T8" fmla="*/ 407 w 444"/>
                  <a:gd name="T9" fmla="*/ 911 h 1258"/>
                  <a:gd name="T10" fmla="*/ 425 w 444"/>
                  <a:gd name="T11" fmla="*/ 821 h 1258"/>
                  <a:gd name="T12" fmla="*/ 437 w 444"/>
                  <a:gd name="T13" fmla="*/ 728 h 1258"/>
                  <a:gd name="T14" fmla="*/ 444 w 444"/>
                  <a:gd name="T15" fmla="*/ 632 h 1258"/>
                  <a:gd name="T16" fmla="*/ 442 w 444"/>
                  <a:gd name="T17" fmla="*/ 538 h 1258"/>
                  <a:gd name="T18" fmla="*/ 435 w 444"/>
                  <a:gd name="T19" fmla="*/ 444 h 1258"/>
                  <a:gd name="T20" fmla="*/ 420 w 444"/>
                  <a:gd name="T21" fmla="*/ 352 h 1258"/>
                  <a:gd name="T22" fmla="*/ 399 w 444"/>
                  <a:gd name="T23" fmla="*/ 262 h 1258"/>
                  <a:gd name="T24" fmla="*/ 372 w 444"/>
                  <a:gd name="T25" fmla="*/ 173 h 1258"/>
                  <a:gd name="T26" fmla="*/ 338 w 444"/>
                  <a:gd name="T27" fmla="*/ 85 h 1258"/>
                  <a:gd name="T28" fmla="*/ 297 w 444"/>
                  <a:gd name="T29" fmla="*/ 0 h 1258"/>
                  <a:gd name="T30" fmla="*/ 167 w 444"/>
                  <a:gd name="T31" fmla="*/ 84 h 1258"/>
                  <a:gd name="T32" fmla="*/ 29 w 444"/>
                  <a:gd name="T33" fmla="*/ 154 h 1258"/>
                  <a:gd name="T34" fmla="*/ 64 w 444"/>
                  <a:gd name="T35" fmla="*/ 230 h 1258"/>
                  <a:gd name="T36" fmla="*/ 92 w 444"/>
                  <a:gd name="T37" fmla="*/ 307 h 1258"/>
                  <a:gd name="T38" fmla="*/ 113 w 444"/>
                  <a:gd name="T39" fmla="*/ 387 h 1258"/>
                  <a:gd name="T40" fmla="*/ 126 w 444"/>
                  <a:gd name="T41" fmla="*/ 467 h 1258"/>
                  <a:gd name="T42" fmla="*/ 133 w 444"/>
                  <a:gd name="T43" fmla="*/ 550 h 1258"/>
                  <a:gd name="T44" fmla="*/ 135 w 444"/>
                  <a:gd name="T45" fmla="*/ 632 h 1258"/>
                  <a:gd name="T46" fmla="*/ 128 w 444"/>
                  <a:gd name="T47" fmla="*/ 716 h 1258"/>
                  <a:gd name="T48" fmla="*/ 116 w 444"/>
                  <a:gd name="T49" fmla="*/ 797 h 1258"/>
                  <a:gd name="T50" fmla="*/ 97 w 444"/>
                  <a:gd name="T51" fmla="*/ 877 h 1258"/>
                  <a:gd name="T52" fmla="*/ 72 w 444"/>
                  <a:gd name="T53" fmla="*/ 954 h 1258"/>
                  <a:gd name="T54" fmla="*/ 39 w 444"/>
                  <a:gd name="T55" fmla="*/ 1030 h 1258"/>
                  <a:gd name="T56" fmla="*/ 0 w 444"/>
                  <a:gd name="T57" fmla="*/ 1103 h 1258"/>
                  <a:gd name="T58" fmla="*/ 1 w 444"/>
                  <a:gd name="T59" fmla="*/ 1103 h 1258"/>
                  <a:gd name="T60" fmla="*/ 131 w 444"/>
                  <a:gd name="T61" fmla="*/ 1187 h 1258"/>
                  <a:gd name="T62" fmla="*/ 267 w 444"/>
                  <a:gd name="T63" fmla="*/ 1258 h 1258"/>
                  <a:gd name="T64" fmla="*/ 268 w 444"/>
                  <a:gd name="T65" fmla="*/ 1258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4" h="1258">
                    <a:moveTo>
                      <a:pt x="268" y="1258"/>
                    </a:moveTo>
                    <a:lnTo>
                      <a:pt x="313" y="1174"/>
                    </a:lnTo>
                    <a:lnTo>
                      <a:pt x="351" y="1088"/>
                    </a:lnTo>
                    <a:lnTo>
                      <a:pt x="382" y="1001"/>
                    </a:lnTo>
                    <a:lnTo>
                      <a:pt x="407" y="911"/>
                    </a:lnTo>
                    <a:lnTo>
                      <a:pt x="425" y="821"/>
                    </a:lnTo>
                    <a:lnTo>
                      <a:pt x="437" y="728"/>
                    </a:lnTo>
                    <a:lnTo>
                      <a:pt x="444" y="632"/>
                    </a:lnTo>
                    <a:lnTo>
                      <a:pt x="442" y="538"/>
                    </a:lnTo>
                    <a:lnTo>
                      <a:pt x="435" y="444"/>
                    </a:lnTo>
                    <a:lnTo>
                      <a:pt x="420" y="352"/>
                    </a:lnTo>
                    <a:lnTo>
                      <a:pt x="399" y="262"/>
                    </a:lnTo>
                    <a:lnTo>
                      <a:pt x="372" y="173"/>
                    </a:lnTo>
                    <a:lnTo>
                      <a:pt x="338" y="85"/>
                    </a:lnTo>
                    <a:lnTo>
                      <a:pt x="297" y="0"/>
                    </a:lnTo>
                    <a:lnTo>
                      <a:pt x="167" y="84"/>
                    </a:lnTo>
                    <a:lnTo>
                      <a:pt x="29" y="154"/>
                    </a:lnTo>
                    <a:lnTo>
                      <a:pt x="64" y="230"/>
                    </a:lnTo>
                    <a:lnTo>
                      <a:pt x="92" y="307"/>
                    </a:lnTo>
                    <a:lnTo>
                      <a:pt x="113" y="387"/>
                    </a:lnTo>
                    <a:lnTo>
                      <a:pt x="126" y="467"/>
                    </a:lnTo>
                    <a:lnTo>
                      <a:pt x="133" y="550"/>
                    </a:lnTo>
                    <a:lnTo>
                      <a:pt x="135" y="632"/>
                    </a:lnTo>
                    <a:lnTo>
                      <a:pt x="128" y="716"/>
                    </a:lnTo>
                    <a:lnTo>
                      <a:pt x="116" y="797"/>
                    </a:lnTo>
                    <a:lnTo>
                      <a:pt x="97" y="877"/>
                    </a:lnTo>
                    <a:lnTo>
                      <a:pt x="72" y="954"/>
                    </a:lnTo>
                    <a:lnTo>
                      <a:pt x="39" y="1030"/>
                    </a:lnTo>
                    <a:lnTo>
                      <a:pt x="0" y="1103"/>
                    </a:lnTo>
                    <a:lnTo>
                      <a:pt x="1" y="1103"/>
                    </a:lnTo>
                    <a:lnTo>
                      <a:pt x="131" y="1187"/>
                    </a:lnTo>
                    <a:lnTo>
                      <a:pt x="267" y="1258"/>
                    </a:lnTo>
                    <a:lnTo>
                      <a:pt x="268" y="1258"/>
                    </a:lnTo>
                    <a:close/>
                  </a:path>
                </a:pathLst>
              </a:custGeom>
              <a:grp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sp>
            <p:nvSpPr>
              <p:cNvPr id="314" name="Freeform 28">
                <a:extLst>
                  <a:ext uri="{FF2B5EF4-FFF2-40B4-BE49-F238E27FC236}">
                    <a16:creationId xmlns:a16="http://schemas.microsoft.com/office/drawing/2014/main" id="{CF84F749-A4C5-4765-B548-CBE444E18976}"/>
                  </a:ext>
                </a:extLst>
              </p:cNvPr>
              <p:cNvSpPr>
                <a:spLocks/>
              </p:cNvSpPr>
              <p:nvPr/>
            </p:nvSpPr>
            <p:spPr bwMode="gray">
              <a:xfrm rot="1909035" flipV="1">
                <a:off x="6278239" y="2321242"/>
                <a:ext cx="1569228" cy="1071530"/>
              </a:xfrm>
              <a:custGeom>
                <a:avLst/>
                <a:gdLst>
                  <a:gd name="T0" fmla="*/ 8 w 1113"/>
                  <a:gd name="T1" fmla="*/ 760 h 760"/>
                  <a:gd name="T2" fmla="*/ 104 w 1113"/>
                  <a:gd name="T3" fmla="*/ 756 h 760"/>
                  <a:gd name="T4" fmla="*/ 197 w 1113"/>
                  <a:gd name="T5" fmla="*/ 747 h 760"/>
                  <a:gd name="T6" fmla="*/ 288 w 1113"/>
                  <a:gd name="T7" fmla="*/ 730 h 760"/>
                  <a:gd name="T8" fmla="*/ 377 w 1113"/>
                  <a:gd name="T9" fmla="*/ 707 h 760"/>
                  <a:gd name="T10" fmla="*/ 466 w 1113"/>
                  <a:gd name="T11" fmla="*/ 677 h 760"/>
                  <a:gd name="T12" fmla="*/ 553 w 1113"/>
                  <a:gd name="T13" fmla="*/ 641 h 760"/>
                  <a:gd name="T14" fmla="*/ 638 w 1113"/>
                  <a:gd name="T15" fmla="*/ 599 h 760"/>
                  <a:gd name="T16" fmla="*/ 719 w 1113"/>
                  <a:gd name="T17" fmla="*/ 550 h 760"/>
                  <a:gd name="T18" fmla="*/ 796 w 1113"/>
                  <a:gd name="T19" fmla="*/ 497 h 760"/>
                  <a:gd name="T20" fmla="*/ 868 w 1113"/>
                  <a:gd name="T21" fmla="*/ 438 h 760"/>
                  <a:gd name="T22" fmla="*/ 936 w 1113"/>
                  <a:gd name="T23" fmla="*/ 375 h 760"/>
                  <a:gd name="T24" fmla="*/ 1000 w 1113"/>
                  <a:gd name="T25" fmla="*/ 307 h 760"/>
                  <a:gd name="T26" fmla="*/ 1058 w 1113"/>
                  <a:gd name="T27" fmla="*/ 233 h 760"/>
                  <a:gd name="T28" fmla="*/ 1113 w 1113"/>
                  <a:gd name="T29" fmla="*/ 155 h 760"/>
                  <a:gd name="T30" fmla="*/ 974 w 1113"/>
                  <a:gd name="T31" fmla="*/ 84 h 760"/>
                  <a:gd name="T32" fmla="*/ 845 w 1113"/>
                  <a:gd name="T33" fmla="*/ 0 h 760"/>
                  <a:gd name="T34" fmla="*/ 796 w 1113"/>
                  <a:gd name="T35" fmla="*/ 69 h 760"/>
                  <a:gd name="T36" fmla="*/ 742 w 1113"/>
                  <a:gd name="T37" fmla="*/ 131 h 760"/>
                  <a:gd name="T38" fmla="*/ 685 w 1113"/>
                  <a:gd name="T39" fmla="*/ 189 h 760"/>
                  <a:gd name="T40" fmla="*/ 622 w 1113"/>
                  <a:gd name="T41" fmla="*/ 241 h 760"/>
                  <a:gd name="T42" fmla="*/ 555 w 1113"/>
                  <a:gd name="T43" fmla="*/ 288 h 760"/>
                  <a:gd name="T44" fmla="*/ 483 w 1113"/>
                  <a:gd name="T45" fmla="*/ 332 h 760"/>
                  <a:gd name="T46" fmla="*/ 409 w 1113"/>
                  <a:gd name="T47" fmla="*/ 368 h 760"/>
                  <a:gd name="T48" fmla="*/ 331 w 1113"/>
                  <a:gd name="T49" fmla="*/ 397 h 760"/>
                  <a:gd name="T50" fmla="*/ 253 w 1113"/>
                  <a:gd name="T51" fmla="*/ 421 h 760"/>
                  <a:gd name="T52" fmla="*/ 173 w 1113"/>
                  <a:gd name="T53" fmla="*/ 438 h 760"/>
                  <a:gd name="T54" fmla="*/ 92 w 1113"/>
                  <a:gd name="T55" fmla="*/ 448 h 760"/>
                  <a:gd name="T56" fmla="*/ 8 w 1113"/>
                  <a:gd name="T57" fmla="*/ 451 h 760"/>
                  <a:gd name="T58" fmla="*/ 0 w 1113"/>
                  <a:gd name="T59" fmla="*/ 605 h 760"/>
                  <a:gd name="T60" fmla="*/ 8 w 1113"/>
                  <a:gd name="T61" fmla="*/ 760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3" h="760">
                    <a:moveTo>
                      <a:pt x="8" y="760"/>
                    </a:moveTo>
                    <a:lnTo>
                      <a:pt x="104" y="756"/>
                    </a:lnTo>
                    <a:lnTo>
                      <a:pt x="197" y="747"/>
                    </a:lnTo>
                    <a:lnTo>
                      <a:pt x="288" y="730"/>
                    </a:lnTo>
                    <a:lnTo>
                      <a:pt x="377" y="707"/>
                    </a:lnTo>
                    <a:lnTo>
                      <a:pt x="466" y="677"/>
                    </a:lnTo>
                    <a:lnTo>
                      <a:pt x="553" y="641"/>
                    </a:lnTo>
                    <a:lnTo>
                      <a:pt x="638" y="599"/>
                    </a:lnTo>
                    <a:lnTo>
                      <a:pt x="719" y="550"/>
                    </a:lnTo>
                    <a:lnTo>
                      <a:pt x="796" y="497"/>
                    </a:lnTo>
                    <a:lnTo>
                      <a:pt x="868" y="438"/>
                    </a:lnTo>
                    <a:lnTo>
                      <a:pt x="936" y="375"/>
                    </a:lnTo>
                    <a:lnTo>
                      <a:pt x="1000" y="307"/>
                    </a:lnTo>
                    <a:lnTo>
                      <a:pt x="1058" y="233"/>
                    </a:lnTo>
                    <a:lnTo>
                      <a:pt x="1113" y="155"/>
                    </a:lnTo>
                    <a:lnTo>
                      <a:pt x="974" y="84"/>
                    </a:lnTo>
                    <a:lnTo>
                      <a:pt x="845" y="0"/>
                    </a:lnTo>
                    <a:lnTo>
                      <a:pt x="796" y="69"/>
                    </a:lnTo>
                    <a:lnTo>
                      <a:pt x="742" y="131"/>
                    </a:lnTo>
                    <a:lnTo>
                      <a:pt x="685" y="189"/>
                    </a:lnTo>
                    <a:lnTo>
                      <a:pt x="622" y="241"/>
                    </a:lnTo>
                    <a:lnTo>
                      <a:pt x="555" y="288"/>
                    </a:lnTo>
                    <a:lnTo>
                      <a:pt x="483" y="332"/>
                    </a:lnTo>
                    <a:lnTo>
                      <a:pt x="409" y="368"/>
                    </a:lnTo>
                    <a:lnTo>
                      <a:pt x="331" y="397"/>
                    </a:lnTo>
                    <a:lnTo>
                      <a:pt x="253" y="421"/>
                    </a:lnTo>
                    <a:lnTo>
                      <a:pt x="173" y="438"/>
                    </a:lnTo>
                    <a:lnTo>
                      <a:pt x="92" y="448"/>
                    </a:lnTo>
                    <a:lnTo>
                      <a:pt x="8" y="451"/>
                    </a:lnTo>
                    <a:lnTo>
                      <a:pt x="0" y="605"/>
                    </a:lnTo>
                    <a:lnTo>
                      <a:pt x="8" y="760"/>
                    </a:lnTo>
                    <a:close/>
                  </a:path>
                </a:pathLst>
              </a:custGeom>
              <a:grp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grpSp>
        <p:sp>
          <p:nvSpPr>
            <p:cNvPr id="269" name="Freeform 29">
              <a:extLst>
                <a:ext uri="{FF2B5EF4-FFF2-40B4-BE49-F238E27FC236}">
                  <a16:creationId xmlns:a16="http://schemas.microsoft.com/office/drawing/2014/main" id="{F4C893ED-C615-4B63-A98C-E83F8AD6686B}"/>
                </a:ext>
              </a:extLst>
            </p:cNvPr>
            <p:cNvSpPr>
              <a:spLocks/>
            </p:cNvSpPr>
            <p:nvPr/>
          </p:nvSpPr>
          <p:spPr bwMode="gray">
            <a:xfrm rot="1909035" flipV="1">
              <a:off x="5482032" y="3728802"/>
              <a:ext cx="784483" cy="572247"/>
            </a:xfrm>
            <a:custGeom>
              <a:avLst/>
              <a:gdLst>
                <a:gd name="T0" fmla="*/ 0 w 1076"/>
                <a:gd name="T1" fmla="*/ 155 h 809"/>
                <a:gd name="T2" fmla="*/ 51 w 1076"/>
                <a:gd name="T3" fmla="*/ 235 h 809"/>
                <a:gd name="T4" fmla="*/ 106 w 1076"/>
                <a:gd name="T5" fmla="*/ 311 h 809"/>
                <a:gd name="T6" fmla="*/ 166 w 1076"/>
                <a:gd name="T7" fmla="*/ 383 h 809"/>
                <a:gd name="T8" fmla="*/ 230 w 1076"/>
                <a:gd name="T9" fmla="*/ 448 h 809"/>
                <a:gd name="T10" fmla="*/ 301 w 1076"/>
                <a:gd name="T11" fmla="*/ 510 h 809"/>
                <a:gd name="T12" fmla="*/ 375 w 1076"/>
                <a:gd name="T13" fmla="*/ 567 h 809"/>
                <a:gd name="T14" fmla="*/ 454 w 1076"/>
                <a:gd name="T15" fmla="*/ 620 h 809"/>
                <a:gd name="T16" fmla="*/ 536 w 1076"/>
                <a:gd name="T17" fmla="*/ 665 h 809"/>
                <a:gd name="T18" fmla="*/ 622 w 1076"/>
                <a:gd name="T19" fmla="*/ 706 h 809"/>
                <a:gd name="T20" fmla="*/ 709 w 1076"/>
                <a:gd name="T21" fmla="*/ 740 h 809"/>
                <a:gd name="T22" fmla="*/ 797 w 1076"/>
                <a:gd name="T23" fmla="*/ 766 h 809"/>
                <a:gd name="T24" fmla="*/ 889 w 1076"/>
                <a:gd name="T25" fmla="*/ 787 h 809"/>
                <a:gd name="T26" fmla="*/ 980 w 1076"/>
                <a:gd name="T27" fmla="*/ 802 h 809"/>
                <a:gd name="T28" fmla="*/ 1076 w 1076"/>
                <a:gd name="T29" fmla="*/ 809 h 809"/>
                <a:gd name="T30" fmla="*/ 1068 w 1076"/>
                <a:gd name="T31" fmla="*/ 654 h 809"/>
                <a:gd name="T32" fmla="*/ 1076 w 1076"/>
                <a:gd name="T33" fmla="*/ 500 h 809"/>
                <a:gd name="T34" fmla="*/ 992 w 1076"/>
                <a:gd name="T35" fmla="*/ 491 h 809"/>
                <a:gd name="T36" fmla="*/ 912 w 1076"/>
                <a:gd name="T37" fmla="*/ 477 h 809"/>
                <a:gd name="T38" fmla="*/ 832 w 1076"/>
                <a:gd name="T39" fmla="*/ 456 h 809"/>
                <a:gd name="T40" fmla="*/ 756 w 1076"/>
                <a:gd name="T41" fmla="*/ 427 h 809"/>
                <a:gd name="T42" fmla="*/ 682 w 1076"/>
                <a:gd name="T43" fmla="*/ 393 h 809"/>
                <a:gd name="T44" fmla="*/ 608 w 1076"/>
                <a:gd name="T45" fmla="*/ 353 h 809"/>
                <a:gd name="T46" fmla="*/ 539 w 1076"/>
                <a:gd name="T47" fmla="*/ 305 h 809"/>
                <a:gd name="T48" fmla="*/ 475 w 1076"/>
                <a:gd name="T49" fmla="*/ 254 h 809"/>
                <a:gd name="T50" fmla="*/ 416 w 1076"/>
                <a:gd name="T51" fmla="*/ 198 h 809"/>
                <a:gd name="T52" fmla="*/ 361 w 1076"/>
                <a:gd name="T53" fmla="*/ 137 h 809"/>
                <a:gd name="T54" fmla="*/ 313 w 1076"/>
                <a:gd name="T55" fmla="*/ 71 h 809"/>
                <a:gd name="T56" fmla="*/ 268 w 1076"/>
                <a:gd name="T57" fmla="*/ 0 h 809"/>
                <a:gd name="T58" fmla="*/ 267 w 1076"/>
                <a:gd name="T59" fmla="*/ 0 h 809"/>
                <a:gd name="T60" fmla="*/ 131 w 1076"/>
                <a:gd name="T61" fmla="*/ 71 h 809"/>
                <a:gd name="T62" fmla="*/ 1 w 1076"/>
                <a:gd name="T63" fmla="*/ 155 h 809"/>
                <a:gd name="T64" fmla="*/ 0 w 1076"/>
                <a:gd name="T65" fmla="*/ 155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6" h="809">
                  <a:moveTo>
                    <a:pt x="0" y="155"/>
                  </a:moveTo>
                  <a:lnTo>
                    <a:pt x="51" y="235"/>
                  </a:lnTo>
                  <a:lnTo>
                    <a:pt x="106" y="311"/>
                  </a:lnTo>
                  <a:lnTo>
                    <a:pt x="166" y="383"/>
                  </a:lnTo>
                  <a:lnTo>
                    <a:pt x="230" y="448"/>
                  </a:lnTo>
                  <a:lnTo>
                    <a:pt x="301" y="510"/>
                  </a:lnTo>
                  <a:lnTo>
                    <a:pt x="375" y="567"/>
                  </a:lnTo>
                  <a:lnTo>
                    <a:pt x="454" y="620"/>
                  </a:lnTo>
                  <a:lnTo>
                    <a:pt x="536" y="665"/>
                  </a:lnTo>
                  <a:lnTo>
                    <a:pt x="622" y="706"/>
                  </a:lnTo>
                  <a:lnTo>
                    <a:pt x="709" y="740"/>
                  </a:lnTo>
                  <a:lnTo>
                    <a:pt x="797" y="766"/>
                  </a:lnTo>
                  <a:lnTo>
                    <a:pt x="889" y="787"/>
                  </a:lnTo>
                  <a:lnTo>
                    <a:pt x="980" y="802"/>
                  </a:lnTo>
                  <a:lnTo>
                    <a:pt x="1076" y="809"/>
                  </a:lnTo>
                  <a:lnTo>
                    <a:pt x="1068" y="654"/>
                  </a:lnTo>
                  <a:lnTo>
                    <a:pt x="1076" y="500"/>
                  </a:lnTo>
                  <a:lnTo>
                    <a:pt x="992" y="491"/>
                  </a:lnTo>
                  <a:lnTo>
                    <a:pt x="912" y="477"/>
                  </a:lnTo>
                  <a:lnTo>
                    <a:pt x="832" y="456"/>
                  </a:lnTo>
                  <a:lnTo>
                    <a:pt x="756" y="427"/>
                  </a:lnTo>
                  <a:lnTo>
                    <a:pt x="682" y="393"/>
                  </a:lnTo>
                  <a:lnTo>
                    <a:pt x="608" y="353"/>
                  </a:lnTo>
                  <a:lnTo>
                    <a:pt x="539" y="305"/>
                  </a:lnTo>
                  <a:lnTo>
                    <a:pt x="475" y="254"/>
                  </a:lnTo>
                  <a:lnTo>
                    <a:pt x="416" y="198"/>
                  </a:lnTo>
                  <a:lnTo>
                    <a:pt x="361" y="137"/>
                  </a:lnTo>
                  <a:lnTo>
                    <a:pt x="313" y="71"/>
                  </a:lnTo>
                  <a:lnTo>
                    <a:pt x="268" y="0"/>
                  </a:lnTo>
                  <a:lnTo>
                    <a:pt x="267" y="0"/>
                  </a:lnTo>
                  <a:lnTo>
                    <a:pt x="131" y="71"/>
                  </a:lnTo>
                  <a:lnTo>
                    <a:pt x="1" y="155"/>
                  </a:lnTo>
                  <a:lnTo>
                    <a:pt x="0" y="155"/>
                  </a:lnTo>
                  <a:close/>
                </a:path>
              </a:pathLst>
            </a:custGeom>
            <a:solidFill>
              <a:srgbClr val="A5A5A5"/>
            </a:solid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grpSp>
          <p:nvGrpSpPr>
            <p:cNvPr id="270" name="bcgIcons_Simplicity">
              <a:extLst>
                <a:ext uri="{FF2B5EF4-FFF2-40B4-BE49-F238E27FC236}">
                  <a16:creationId xmlns:a16="http://schemas.microsoft.com/office/drawing/2014/main" id="{C26F31C1-E52F-4588-8CDB-CC641111DB07}"/>
                </a:ext>
              </a:extLst>
            </p:cNvPr>
            <p:cNvGrpSpPr>
              <a:grpSpLocks noChangeAspect="1"/>
            </p:cNvGrpSpPr>
            <p:nvPr/>
          </p:nvGrpSpPr>
          <p:grpSpPr bwMode="auto">
            <a:xfrm>
              <a:off x="3918767" y="5299898"/>
              <a:ext cx="610279" cy="504906"/>
              <a:chOff x="932" y="0"/>
              <a:chExt cx="5066" cy="4320"/>
            </a:xfrm>
          </p:grpSpPr>
          <p:sp>
            <p:nvSpPr>
              <p:cNvPr id="310" name="AutoShape 23">
                <a:extLst>
                  <a:ext uri="{FF2B5EF4-FFF2-40B4-BE49-F238E27FC236}">
                    <a16:creationId xmlns:a16="http://schemas.microsoft.com/office/drawing/2014/main" id="{12CB9824-5BBA-4B8D-B04E-68921785244F}"/>
                  </a:ext>
                </a:extLst>
              </p:cNvPr>
              <p:cNvSpPr>
                <a:spLocks noChangeAspect="1" noChangeArrowheads="1" noTextEdit="1"/>
              </p:cNvSpPr>
              <p:nvPr/>
            </p:nvSpPr>
            <p:spPr bwMode="auto">
              <a:xfrm>
                <a:off x="1682" y="0"/>
                <a:ext cx="431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311" name="Freeform 25">
                <a:extLst>
                  <a:ext uri="{FF2B5EF4-FFF2-40B4-BE49-F238E27FC236}">
                    <a16:creationId xmlns:a16="http://schemas.microsoft.com/office/drawing/2014/main" id="{91C7CC5E-CF89-484D-88D1-F2768C21D4F1}"/>
                  </a:ext>
                </a:extLst>
              </p:cNvPr>
              <p:cNvSpPr>
                <a:spLocks noEditPoints="1"/>
              </p:cNvSpPr>
              <p:nvPr/>
            </p:nvSpPr>
            <p:spPr bwMode="auto">
              <a:xfrm>
                <a:off x="1151" y="351"/>
                <a:ext cx="3178" cy="3615"/>
              </a:xfrm>
              <a:custGeom>
                <a:avLst/>
                <a:gdLst>
                  <a:gd name="T0" fmla="*/ 1693 w 1696"/>
                  <a:gd name="T1" fmla="*/ 1152 h 1928"/>
                  <a:gd name="T2" fmla="*/ 1394 w 1696"/>
                  <a:gd name="T3" fmla="*/ 1637 h 1928"/>
                  <a:gd name="T4" fmla="*/ 865 w 1696"/>
                  <a:gd name="T5" fmla="*/ 1831 h 1928"/>
                  <a:gd name="T6" fmla="*/ 924 w 1696"/>
                  <a:gd name="T7" fmla="*/ 1891 h 1928"/>
                  <a:gd name="T8" fmla="*/ 923 w 1696"/>
                  <a:gd name="T9" fmla="*/ 1922 h 1928"/>
                  <a:gd name="T10" fmla="*/ 908 w 1696"/>
                  <a:gd name="T11" fmla="*/ 1928 h 1928"/>
                  <a:gd name="T12" fmla="*/ 892 w 1696"/>
                  <a:gd name="T13" fmla="*/ 1922 h 1928"/>
                  <a:gd name="T14" fmla="*/ 796 w 1696"/>
                  <a:gd name="T15" fmla="*/ 1823 h 1928"/>
                  <a:gd name="T16" fmla="*/ 796 w 1696"/>
                  <a:gd name="T17" fmla="*/ 1791 h 1928"/>
                  <a:gd name="T18" fmla="*/ 895 w 1696"/>
                  <a:gd name="T19" fmla="*/ 1695 h 1928"/>
                  <a:gd name="T20" fmla="*/ 926 w 1696"/>
                  <a:gd name="T21" fmla="*/ 1695 h 1928"/>
                  <a:gd name="T22" fmla="*/ 926 w 1696"/>
                  <a:gd name="T23" fmla="*/ 1726 h 1928"/>
                  <a:gd name="T24" fmla="*/ 864 w 1696"/>
                  <a:gd name="T25" fmla="*/ 1787 h 1928"/>
                  <a:gd name="T26" fmla="*/ 1650 w 1696"/>
                  <a:gd name="T27" fmla="*/ 1143 h 1928"/>
                  <a:gd name="T28" fmla="*/ 1677 w 1696"/>
                  <a:gd name="T29" fmla="*/ 1126 h 1928"/>
                  <a:gd name="T30" fmla="*/ 1693 w 1696"/>
                  <a:gd name="T31" fmla="*/ 1152 h 1928"/>
                  <a:gd name="T32" fmla="*/ 900 w 1696"/>
                  <a:gd name="T33" fmla="*/ 107 h 1928"/>
                  <a:gd name="T34" fmla="*/ 804 w 1696"/>
                  <a:gd name="T35" fmla="*/ 8 h 1928"/>
                  <a:gd name="T36" fmla="*/ 773 w 1696"/>
                  <a:gd name="T37" fmla="*/ 8 h 1928"/>
                  <a:gd name="T38" fmla="*/ 772 w 1696"/>
                  <a:gd name="T39" fmla="*/ 39 h 1928"/>
                  <a:gd name="T40" fmla="*/ 831 w 1696"/>
                  <a:gd name="T41" fmla="*/ 99 h 1928"/>
                  <a:gd name="T42" fmla="*/ 302 w 1696"/>
                  <a:gd name="T43" fmla="*/ 293 h 1928"/>
                  <a:gd name="T44" fmla="*/ 3 w 1696"/>
                  <a:gd name="T45" fmla="*/ 778 h 1928"/>
                  <a:gd name="T46" fmla="*/ 19 w 1696"/>
                  <a:gd name="T47" fmla="*/ 804 h 1928"/>
                  <a:gd name="T48" fmla="*/ 24 w 1696"/>
                  <a:gd name="T49" fmla="*/ 804 h 1928"/>
                  <a:gd name="T50" fmla="*/ 46 w 1696"/>
                  <a:gd name="T51" fmla="*/ 787 h 1928"/>
                  <a:gd name="T52" fmla="*/ 832 w 1696"/>
                  <a:gd name="T53" fmla="*/ 143 h 1928"/>
                  <a:gd name="T54" fmla="*/ 770 w 1696"/>
                  <a:gd name="T55" fmla="*/ 204 h 1928"/>
                  <a:gd name="T56" fmla="*/ 770 w 1696"/>
                  <a:gd name="T57" fmla="*/ 235 h 1928"/>
                  <a:gd name="T58" fmla="*/ 786 w 1696"/>
                  <a:gd name="T59" fmla="*/ 241 h 1928"/>
                  <a:gd name="T60" fmla="*/ 801 w 1696"/>
                  <a:gd name="T61" fmla="*/ 235 h 1928"/>
                  <a:gd name="T62" fmla="*/ 900 w 1696"/>
                  <a:gd name="T63" fmla="*/ 139 h 1928"/>
                  <a:gd name="T64" fmla="*/ 900 w 1696"/>
                  <a:gd name="T65" fmla="*/ 107 h 1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96" h="1928">
                    <a:moveTo>
                      <a:pt x="1693" y="1152"/>
                    </a:moveTo>
                    <a:cubicBezTo>
                      <a:pt x="1652" y="1342"/>
                      <a:pt x="1545" y="1514"/>
                      <a:pt x="1394" y="1637"/>
                    </a:cubicBezTo>
                    <a:cubicBezTo>
                      <a:pt x="1245" y="1759"/>
                      <a:pt x="1057" y="1827"/>
                      <a:pt x="865" y="1831"/>
                    </a:cubicBezTo>
                    <a:cubicBezTo>
                      <a:pt x="924" y="1891"/>
                      <a:pt x="924" y="1891"/>
                      <a:pt x="924" y="1891"/>
                    </a:cubicBezTo>
                    <a:cubicBezTo>
                      <a:pt x="932" y="1900"/>
                      <a:pt x="932" y="1914"/>
                      <a:pt x="923" y="1922"/>
                    </a:cubicBezTo>
                    <a:cubicBezTo>
                      <a:pt x="919" y="1926"/>
                      <a:pt x="913" y="1928"/>
                      <a:pt x="908" y="1928"/>
                    </a:cubicBezTo>
                    <a:cubicBezTo>
                      <a:pt x="902" y="1928"/>
                      <a:pt x="896" y="1926"/>
                      <a:pt x="892" y="1922"/>
                    </a:cubicBezTo>
                    <a:cubicBezTo>
                      <a:pt x="796" y="1823"/>
                      <a:pt x="796" y="1823"/>
                      <a:pt x="796" y="1823"/>
                    </a:cubicBezTo>
                    <a:cubicBezTo>
                      <a:pt x="787" y="1814"/>
                      <a:pt x="787" y="1800"/>
                      <a:pt x="796" y="1791"/>
                    </a:cubicBezTo>
                    <a:cubicBezTo>
                      <a:pt x="895" y="1695"/>
                      <a:pt x="895" y="1695"/>
                      <a:pt x="895" y="1695"/>
                    </a:cubicBezTo>
                    <a:cubicBezTo>
                      <a:pt x="904" y="1686"/>
                      <a:pt x="918" y="1687"/>
                      <a:pt x="926" y="1695"/>
                    </a:cubicBezTo>
                    <a:cubicBezTo>
                      <a:pt x="935" y="1704"/>
                      <a:pt x="934" y="1718"/>
                      <a:pt x="926" y="1726"/>
                    </a:cubicBezTo>
                    <a:cubicBezTo>
                      <a:pt x="864" y="1787"/>
                      <a:pt x="864" y="1787"/>
                      <a:pt x="864" y="1787"/>
                    </a:cubicBezTo>
                    <a:cubicBezTo>
                      <a:pt x="1240" y="1779"/>
                      <a:pt x="1569" y="1511"/>
                      <a:pt x="1650" y="1143"/>
                    </a:cubicBezTo>
                    <a:cubicBezTo>
                      <a:pt x="1653" y="1131"/>
                      <a:pt x="1665" y="1124"/>
                      <a:pt x="1677" y="1126"/>
                    </a:cubicBezTo>
                    <a:cubicBezTo>
                      <a:pt x="1689" y="1129"/>
                      <a:pt x="1696" y="1141"/>
                      <a:pt x="1693" y="1152"/>
                    </a:cubicBezTo>
                    <a:close/>
                    <a:moveTo>
                      <a:pt x="900" y="107"/>
                    </a:moveTo>
                    <a:cubicBezTo>
                      <a:pt x="804" y="8"/>
                      <a:pt x="804" y="8"/>
                      <a:pt x="804" y="8"/>
                    </a:cubicBezTo>
                    <a:cubicBezTo>
                      <a:pt x="795" y="0"/>
                      <a:pt x="782" y="0"/>
                      <a:pt x="773" y="8"/>
                    </a:cubicBezTo>
                    <a:cubicBezTo>
                      <a:pt x="764" y="17"/>
                      <a:pt x="764" y="30"/>
                      <a:pt x="772" y="39"/>
                    </a:cubicBezTo>
                    <a:cubicBezTo>
                      <a:pt x="831" y="99"/>
                      <a:pt x="831" y="99"/>
                      <a:pt x="831" y="99"/>
                    </a:cubicBezTo>
                    <a:cubicBezTo>
                      <a:pt x="639" y="103"/>
                      <a:pt x="451" y="172"/>
                      <a:pt x="302" y="293"/>
                    </a:cubicBezTo>
                    <a:cubicBezTo>
                      <a:pt x="151" y="416"/>
                      <a:pt x="44" y="588"/>
                      <a:pt x="3" y="778"/>
                    </a:cubicBezTo>
                    <a:cubicBezTo>
                      <a:pt x="0" y="789"/>
                      <a:pt x="7" y="801"/>
                      <a:pt x="19" y="804"/>
                    </a:cubicBezTo>
                    <a:cubicBezTo>
                      <a:pt x="21" y="804"/>
                      <a:pt x="23" y="804"/>
                      <a:pt x="24" y="804"/>
                    </a:cubicBezTo>
                    <a:cubicBezTo>
                      <a:pt x="34" y="804"/>
                      <a:pt x="43" y="797"/>
                      <a:pt x="46" y="787"/>
                    </a:cubicBezTo>
                    <a:cubicBezTo>
                      <a:pt x="127" y="419"/>
                      <a:pt x="456" y="151"/>
                      <a:pt x="832" y="143"/>
                    </a:cubicBezTo>
                    <a:cubicBezTo>
                      <a:pt x="770" y="204"/>
                      <a:pt x="770" y="204"/>
                      <a:pt x="770" y="204"/>
                    </a:cubicBezTo>
                    <a:cubicBezTo>
                      <a:pt x="762" y="212"/>
                      <a:pt x="761" y="226"/>
                      <a:pt x="770" y="235"/>
                    </a:cubicBezTo>
                    <a:cubicBezTo>
                      <a:pt x="774" y="239"/>
                      <a:pt x="780" y="241"/>
                      <a:pt x="786" y="241"/>
                    </a:cubicBezTo>
                    <a:cubicBezTo>
                      <a:pt x="791" y="241"/>
                      <a:pt x="797" y="239"/>
                      <a:pt x="801" y="235"/>
                    </a:cubicBezTo>
                    <a:cubicBezTo>
                      <a:pt x="900" y="139"/>
                      <a:pt x="900" y="139"/>
                      <a:pt x="900" y="139"/>
                    </a:cubicBezTo>
                    <a:cubicBezTo>
                      <a:pt x="909" y="130"/>
                      <a:pt x="909" y="116"/>
                      <a:pt x="900" y="107"/>
                    </a:cubicBezTo>
                    <a:close/>
                  </a:path>
                </a:pathLst>
              </a:custGeom>
              <a:solidFill>
                <a:srgbClr val="1CD1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312" name="Freeform 26">
                <a:extLst>
                  <a:ext uri="{FF2B5EF4-FFF2-40B4-BE49-F238E27FC236}">
                    <a16:creationId xmlns:a16="http://schemas.microsoft.com/office/drawing/2014/main" id="{353FCE04-A121-40C2-9E95-B5ADB5A8ADF8}"/>
                  </a:ext>
                </a:extLst>
              </p:cNvPr>
              <p:cNvSpPr>
                <a:spLocks noEditPoints="1"/>
              </p:cNvSpPr>
              <p:nvPr/>
            </p:nvSpPr>
            <p:spPr bwMode="auto">
              <a:xfrm>
                <a:off x="932" y="570"/>
                <a:ext cx="3616" cy="3176"/>
              </a:xfrm>
              <a:custGeom>
                <a:avLst/>
                <a:gdLst>
                  <a:gd name="T0" fmla="*/ 1922 w 1930"/>
                  <a:gd name="T1" fmla="*/ 804 h 1694"/>
                  <a:gd name="T2" fmla="*/ 1823 w 1930"/>
                  <a:gd name="T3" fmla="*/ 900 h 1694"/>
                  <a:gd name="T4" fmla="*/ 1807 w 1930"/>
                  <a:gd name="T5" fmla="*/ 907 h 1694"/>
                  <a:gd name="T6" fmla="*/ 1791 w 1930"/>
                  <a:gd name="T7" fmla="*/ 900 h 1694"/>
                  <a:gd name="T8" fmla="*/ 1695 w 1930"/>
                  <a:gd name="T9" fmla="*/ 801 h 1694"/>
                  <a:gd name="T10" fmla="*/ 1695 w 1930"/>
                  <a:gd name="T11" fmla="*/ 770 h 1694"/>
                  <a:gd name="T12" fmla="*/ 1726 w 1930"/>
                  <a:gd name="T13" fmla="*/ 770 h 1694"/>
                  <a:gd name="T14" fmla="*/ 1787 w 1930"/>
                  <a:gd name="T15" fmla="*/ 832 h 1694"/>
                  <a:gd name="T16" fmla="*/ 1143 w 1930"/>
                  <a:gd name="T17" fmla="*/ 46 h 1694"/>
                  <a:gd name="T18" fmla="*/ 1126 w 1930"/>
                  <a:gd name="T19" fmla="*/ 19 h 1694"/>
                  <a:gd name="T20" fmla="*/ 1152 w 1930"/>
                  <a:gd name="T21" fmla="*/ 3 h 1694"/>
                  <a:gd name="T22" fmla="*/ 1637 w 1930"/>
                  <a:gd name="T23" fmla="*/ 302 h 1694"/>
                  <a:gd name="T24" fmla="*/ 1831 w 1930"/>
                  <a:gd name="T25" fmla="*/ 831 h 1694"/>
                  <a:gd name="T26" fmla="*/ 1891 w 1930"/>
                  <a:gd name="T27" fmla="*/ 772 h 1694"/>
                  <a:gd name="T28" fmla="*/ 1922 w 1930"/>
                  <a:gd name="T29" fmla="*/ 773 h 1694"/>
                  <a:gd name="T30" fmla="*/ 1922 w 1930"/>
                  <a:gd name="T31" fmla="*/ 804 h 1694"/>
                  <a:gd name="T32" fmla="*/ 787 w 1930"/>
                  <a:gd name="T33" fmla="*/ 1651 h 1694"/>
                  <a:gd name="T34" fmla="*/ 143 w 1930"/>
                  <a:gd name="T35" fmla="*/ 864 h 1694"/>
                  <a:gd name="T36" fmla="*/ 204 w 1930"/>
                  <a:gd name="T37" fmla="*/ 926 h 1694"/>
                  <a:gd name="T38" fmla="*/ 219 w 1930"/>
                  <a:gd name="T39" fmla="*/ 932 h 1694"/>
                  <a:gd name="T40" fmla="*/ 235 w 1930"/>
                  <a:gd name="T41" fmla="*/ 926 h 1694"/>
                  <a:gd name="T42" fmla="*/ 235 w 1930"/>
                  <a:gd name="T43" fmla="*/ 895 h 1694"/>
                  <a:gd name="T44" fmla="*/ 139 w 1930"/>
                  <a:gd name="T45" fmla="*/ 796 h 1694"/>
                  <a:gd name="T46" fmla="*/ 107 w 1930"/>
                  <a:gd name="T47" fmla="*/ 796 h 1694"/>
                  <a:gd name="T48" fmla="*/ 8 w 1930"/>
                  <a:gd name="T49" fmla="*/ 892 h 1694"/>
                  <a:gd name="T50" fmla="*/ 8 w 1930"/>
                  <a:gd name="T51" fmla="*/ 923 h 1694"/>
                  <a:gd name="T52" fmla="*/ 39 w 1930"/>
                  <a:gd name="T53" fmla="*/ 924 h 1694"/>
                  <a:gd name="T54" fmla="*/ 99 w 1930"/>
                  <a:gd name="T55" fmla="*/ 865 h 1694"/>
                  <a:gd name="T56" fmla="*/ 293 w 1930"/>
                  <a:gd name="T57" fmla="*/ 1394 h 1694"/>
                  <a:gd name="T58" fmla="*/ 778 w 1930"/>
                  <a:gd name="T59" fmla="*/ 1693 h 1694"/>
                  <a:gd name="T60" fmla="*/ 782 w 1930"/>
                  <a:gd name="T61" fmla="*/ 1694 h 1694"/>
                  <a:gd name="T62" fmla="*/ 804 w 1930"/>
                  <a:gd name="T63" fmla="*/ 1677 h 1694"/>
                  <a:gd name="T64" fmla="*/ 787 w 1930"/>
                  <a:gd name="T65" fmla="*/ 1651 h 1694"/>
                  <a:gd name="T66" fmla="*/ 1473 w 1930"/>
                  <a:gd name="T67" fmla="*/ 848 h 1694"/>
                  <a:gd name="T68" fmla="*/ 965 w 1930"/>
                  <a:gd name="T69" fmla="*/ 1356 h 1694"/>
                  <a:gd name="T70" fmla="*/ 457 w 1930"/>
                  <a:gd name="T71" fmla="*/ 848 h 1694"/>
                  <a:gd name="T72" fmla="*/ 965 w 1930"/>
                  <a:gd name="T73" fmla="*/ 340 h 1694"/>
                  <a:gd name="T74" fmla="*/ 1473 w 1930"/>
                  <a:gd name="T75" fmla="*/ 848 h 1694"/>
                  <a:gd name="T76" fmla="*/ 1290 w 1930"/>
                  <a:gd name="T77" fmla="*/ 639 h 1694"/>
                  <a:gd name="T78" fmla="*/ 1259 w 1930"/>
                  <a:gd name="T79" fmla="*/ 640 h 1694"/>
                  <a:gd name="T80" fmla="*/ 921 w 1930"/>
                  <a:gd name="T81" fmla="*/ 988 h 1694"/>
                  <a:gd name="T82" fmla="*/ 735 w 1930"/>
                  <a:gd name="T83" fmla="*/ 819 h 1694"/>
                  <a:gd name="T84" fmla="*/ 704 w 1930"/>
                  <a:gd name="T85" fmla="*/ 820 h 1694"/>
                  <a:gd name="T86" fmla="*/ 705 w 1930"/>
                  <a:gd name="T87" fmla="*/ 851 h 1694"/>
                  <a:gd name="T88" fmla="*/ 907 w 1930"/>
                  <a:gd name="T89" fmla="*/ 1035 h 1694"/>
                  <a:gd name="T90" fmla="*/ 922 w 1930"/>
                  <a:gd name="T91" fmla="*/ 1041 h 1694"/>
                  <a:gd name="T92" fmla="*/ 937 w 1930"/>
                  <a:gd name="T93" fmla="*/ 1034 h 1694"/>
                  <a:gd name="T94" fmla="*/ 1290 w 1930"/>
                  <a:gd name="T95" fmla="*/ 671 h 1694"/>
                  <a:gd name="T96" fmla="*/ 1290 w 1930"/>
                  <a:gd name="T97" fmla="*/ 639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30" h="1694">
                    <a:moveTo>
                      <a:pt x="1922" y="804"/>
                    </a:moveTo>
                    <a:cubicBezTo>
                      <a:pt x="1823" y="900"/>
                      <a:pt x="1823" y="900"/>
                      <a:pt x="1823" y="900"/>
                    </a:cubicBezTo>
                    <a:cubicBezTo>
                      <a:pt x="1818" y="905"/>
                      <a:pt x="1813" y="907"/>
                      <a:pt x="1807" y="907"/>
                    </a:cubicBezTo>
                    <a:cubicBezTo>
                      <a:pt x="1801" y="907"/>
                      <a:pt x="1796" y="904"/>
                      <a:pt x="1791" y="900"/>
                    </a:cubicBezTo>
                    <a:cubicBezTo>
                      <a:pt x="1695" y="801"/>
                      <a:pt x="1695" y="801"/>
                      <a:pt x="1695" y="801"/>
                    </a:cubicBezTo>
                    <a:cubicBezTo>
                      <a:pt x="1686" y="792"/>
                      <a:pt x="1687" y="778"/>
                      <a:pt x="1695" y="770"/>
                    </a:cubicBezTo>
                    <a:cubicBezTo>
                      <a:pt x="1704" y="761"/>
                      <a:pt x="1718" y="762"/>
                      <a:pt x="1726" y="770"/>
                    </a:cubicBezTo>
                    <a:cubicBezTo>
                      <a:pt x="1787" y="832"/>
                      <a:pt x="1787" y="832"/>
                      <a:pt x="1787" y="832"/>
                    </a:cubicBezTo>
                    <a:cubicBezTo>
                      <a:pt x="1779" y="456"/>
                      <a:pt x="1511" y="127"/>
                      <a:pt x="1143" y="46"/>
                    </a:cubicBezTo>
                    <a:cubicBezTo>
                      <a:pt x="1131" y="43"/>
                      <a:pt x="1124" y="31"/>
                      <a:pt x="1126" y="19"/>
                    </a:cubicBezTo>
                    <a:cubicBezTo>
                      <a:pt x="1129" y="8"/>
                      <a:pt x="1141" y="0"/>
                      <a:pt x="1152" y="3"/>
                    </a:cubicBezTo>
                    <a:cubicBezTo>
                      <a:pt x="1342" y="44"/>
                      <a:pt x="1514" y="151"/>
                      <a:pt x="1637" y="302"/>
                    </a:cubicBezTo>
                    <a:cubicBezTo>
                      <a:pt x="1759" y="451"/>
                      <a:pt x="1827" y="639"/>
                      <a:pt x="1831" y="831"/>
                    </a:cubicBezTo>
                    <a:cubicBezTo>
                      <a:pt x="1891" y="772"/>
                      <a:pt x="1891" y="772"/>
                      <a:pt x="1891" y="772"/>
                    </a:cubicBezTo>
                    <a:cubicBezTo>
                      <a:pt x="1900" y="764"/>
                      <a:pt x="1914" y="764"/>
                      <a:pt x="1922" y="773"/>
                    </a:cubicBezTo>
                    <a:cubicBezTo>
                      <a:pt x="1930" y="781"/>
                      <a:pt x="1930" y="795"/>
                      <a:pt x="1922" y="804"/>
                    </a:cubicBezTo>
                    <a:close/>
                    <a:moveTo>
                      <a:pt x="787" y="1651"/>
                    </a:moveTo>
                    <a:cubicBezTo>
                      <a:pt x="419" y="1569"/>
                      <a:pt x="151" y="1240"/>
                      <a:pt x="143" y="864"/>
                    </a:cubicBezTo>
                    <a:cubicBezTo>
                      <a:pt x="204" y="926"/>
                      <a:pt x="204" y="926"/>
                      <a:pt x="204" y="926"/>
                    </a:cubicBezTo>
                    <a:cubicBezTo>
                      <a:pt x="208" y="930"/>
                      <a:pt x="214" y="932"/>
                      <a:pt x="219" y="932"/>
                    </a:cubicBezTo>
                    <a:cubicBezTo>
                      <a:pt x="225" y="932"/>
                      <a:pt x="230" y="930"/>
                      <a:pt x="235" y="926"/>
                    </a:cubicBezTo>
                    <a:cubicBezTo>
                      <a:pt x="243" y="918"/>
                      <a:pt x="244" y="904"/>
                      <a:pt x="235" y="895"/>
                    </a:cubicBezTo>
                    <a:cubicBezTo>
                      <a:pt x="139" y="796"/>
                      <a:pt x="139" y="796"/>
                      <a:pt x="139" y="796"/>
                    </a:cubicBezTo>
                    <a:cubicBezTo>
                      <a:pt x="130" y="787"/>
                      <a:pt x="116" y="787"/>
                      <a:pt x="107" y="796"/>
                    </a:cubicBezTo>
                    <a:cubicBezTo>
                      <a:pt x="8" y="892"/>
                      <a:pt x="8" y="892"/>
                      <a:pt x="8" y="892"/>
                    </a:cubicBezTo>
                    <a:cubicBezTo>
                      <a:pt x="0" y="901"/>
                      <a:pt x="0" y="915"/>
                      <a:pt x="8" y="923"/>
                    </a:cubicBezTo>
                    <a:cubicBezTo>
                      <a:pt x="16" y="932"/>
                      <a:pt x="30" y="932"/>
                      <a:pt x="39" y="924"/>
                    </a:cubicBezTo>
                    <a:cubicBezTo>
                      <a:pt x="99" y="865"/>
                      <a:pt x="99" y="865"/>
                      <a:pt x="99" y="865"/>
                    </a:cubicBezTo>
                    <a:cubicBezTo>
                      <a:pt x="103" y="1057"/>
                      <a:pt x="172" y="1245"/>
                      <a:pt x="293" y="1394"/>
                    </a:cubicBezTo>
                    <a:cubicBezTo>
                      <a:pt x="416" y="1545"/>
                      <a:pt x="588" y="1652"/>
                      <a:pt x="778" y="1693"/>
                    </a:cubicBezTo>
                    <a:cubicBezTo>
                      <a:pt x="779" y="1694"/>
                      <a:pt x="781" y="1694"/>
                      <a:pt x="782" y="1694"/>
                    </a:cubicBezTo>
                    <a:cubicBezTo>
                      <a:pt x="792" y="1694"/>
                      <a:pt x="802" y="1687"/>
                      <a:pt x="804" y="1677"/>
                    </a:cubicBezTo>
                    <a:cubicBezTo>
                      <a:pt x="806" y="1665"/>
                      <a:pt x="799" y="1653"/>
                      <a:pt x="787" y="1651"/>
                    </a:cubicBezTo>
                    <a:close/>
                    <a:moveTo>
                      <a:pt x="1473" y="848"/>
                    </a:moveTo>
                    <a:cubicBezTo>
                      <a:pt x="1473" y="1129"/>
                      <a:pt x="1246" y="1356"/>
                      <a:pt x="965" y="1356"/>
                    </a:cubicBezTo>
                    <a:cubicBezTo>
                      <a:pt x="684" y="1356"/>
                      <a:pt x="457" y="1129"/>
                      <a:pt x="457" y="848"/>
                    </a:cubicBezTo>
                    <a:cubicBezTo>
                      <a:pt x="457" y="567"/>
                      <a:pt x="684" y="340"/>
                      <a:pt x="965" y="340"/>
                    </a:cubicBezTo>
                    <a:cubicBezTo>
                      <a:pt x="1246" y="340"/>
                      <a:pt x="1473" y="567"/>
                      <a:pt x="1473" y="848"/>
                    </a:cubicBezTo>
                    <a:close/>
                    <a:moveTo>
                      <a:pt x="1290" y="639"/>
                    </a:moveTo>
                    <a:cubicBezTo>
                      <a:pt x="1281" y="631"/>
                      <a:pt x="1267" y="631"/>
                      <a:pt x="1259" y="640"/>
                    </a:cubicBezTo>
                    <a:cubicBezTo>
                      <a:pt x="921" y="988"/>
                      <a:pt x="921" y="988"/>
                      <a:pt x="921" y="988"/>
                    </a:cubicBezTo>
                    <a:cubicBezTo>
                      <a:pt x="735" y="819"/>
                      <a:pt x="735" y="819"/>
                      <a:pt x="735" y="819"/>
                    </a:cubicBezTo>
                    <a:cubicBezTo>
                      <a:pt x="726" y="810"/>
                      <a:pt x="712" y="811"/>
                      <a:pt x="704" y="820"/>
                    </a:cubicBezTo>
                    <a:cubicBezTo>
                      <a:pt x="696" y="829"/>
                      <a:pt x="696" y="843"/>
                      <a:pt x="705" y="851"/>
                    </a:cubicBezTo>
                    <a:cubicBezTo>
                      <a:pt x="907" y="1035"/>
                      <a:pt x="907" y="1035"/>
                      <a:pt x="907" y="1035"/>
                    </a:cubicBezTo>
                    <a:cubicBezTo>
                      <a:pt x="911" y="1039"/>
                      <a:pt x="916" y="1041"/>
                      <a:pt x="922" y="1041"/>
                    </a:cubicBezTo>
                    <a:cubicBezTo>
                      <a:pt x="927" y="1041"/>
                      <a:pt x="933" y="1039"/>
                      <a:pt x="937" y="1034"/>
                    </a:cubicBezTo>
                    <a:cubicBezTo>
                      <a:pt x="1290" y="671"/>
                      <a:pt x="1290" y="671"/>
                      <a:pt x="1290" y="671"/>
                    </a:cubicBezTo>
                    <a:cubicBezTo>
                      <a:pt x="1299" y="662"/>
                      <a:pt x="1299" y="648"/>
                      <a:pt x="1290" y="639"/>
                    </a:cubicBez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grpSp>
        <p:grpSp>
          <p:nvGrpSpPr>
            <p:cNvPr id="271" name="bcgIcons_InStock">
              <a:extLst>
                <a:ext uri="{FF2B5EF4-FFF2-40B4-BE49-F238E27FC236}">
                  <a16:creationId xmlns:a16="http://schemas.microsoft.com/office/drawing/2014/main" id="{703A7D5B-6BCD-462F-BD4D-E1CFF28A94D4}"/>
                </a:ext>
              </a:extLst>
            </p:cNvPr>
            <p:cNvGrpSpPr>
              <a:grpSpLocks noChangeAspect="1"/>
            </p:cNvGrpSpPr>
            <p:nvPr/>
          </p:nvGrpSpPr>
          <p:grpSpPr bwMode="auto">
            <a:xfrm>
              <a:off x="7202877" y="5419660"/>
              <a:ext cx="519930" cy="504906"/>
              <a:chOff x="1682" y="0"/>
              <a:chExt cx="4316" cy="4320"/>
            </a:xfrm>
          </p:grpSpPr>
          <p:sp>
            <p:nvSpPr>
              <p:cNvPr id="307" name="AutoShape 8">
                <a:extLst>
                  <a:ext uri="{FF2B5EF4-FFF2-40B4-BE49-F238E27FC236}">
                    <a16:creationId xmlns:a16="http://schemas.microsoft.com/office/drawing/2014/main" id="{F792F942-000C-447D-900F-49AD0E48B363}"/>
                  </a:ext>
                </a:extLst>
              </p:cNvPr>
              <p:cNvSpPr>
                <a:spLocks noChangeAspect="1" noChangeArrowheads="1" noTextEdit="1"/>
              </p:cNvSpPr>
              <p:nvPr/>
            </p:nvSpPr>
            <p:spPr bwMode="auto">
              <a:xfrm>
                <a:off x="1682" y="0"/>
                <a:ext cx="431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308" name="Freeform 10">
                <a:extLst>
                  <a:ext uri="{FF2B5EF4-FFF2-40B4-BE49-F238E27FC236}">
                    <a16:creationId xmlns:a16="http://schemas.microsoft.com/office/drawing/2014/main" id="{36695D1B-5FE4-405C-8A1D-04BB516D3544}"/>
                  </a:ext>
                </a:extLst>
              </p:cNvPr>
              <p:cNvSpPr>
                <a:spLocks noEditPoints="1"/>
              </p:cNvSpPr>
              <p:nvPr/>
            </p:nvSpPr>
            <p:spPr bwMode="auto">
              <a:xfrm>
                <a:off x="2087" y="1931"/>
                <a:ext cx="3506" cy="1750"/>
              </a:xfrm>
              <a:custGeom>
                <a:avLst/>
                <a:gdLst>
                  <a:gd name="T0" fmla="*/ 1850 w 1872"/>
                  <a:gd name="T1" fmla="*/ 44 h 933"/>
                  <a:gd name="T2" fmla="*/ 22 w 1872"/>
                  <a:gd name="T3" fmla="*/ 44 h 933"/>
                  <a:gd name="T4" fmla="*/ 0 w 1872"/>
                  <a:gd name="T5" fmla="*/ 22 h 933"/>
                  <a:gd name="T6" fmla="*/ 22 w 1872"/>
                  <a:gd name="T7" fmla="*/ 0 h 933"/>
                  <a:gd name="T8" fmla="*/ 1850 w 1872"/>
                  <a:gd name="T9" fmla="*/ 0 h 933"/>
                  <a:gd name="T10" fmla="*/ 1872 w 1872"/>
                  <a:gd name="T11" fmla="*/ 22 h 933"/>
                  <a:gd name="T12" fmla="*/ 1850 w 1872"/>
                  <a:gd name="T13" fmla="*/ 44 h 933"/>
                  <a:gd name="T14" fmla="*/ 1872 w 1872"/>
                  <a:gd name="T15" fmla="*/ 911 h 933"/>
                  <a:gd name="T16" fmla="*/ 1850 w 1872"/>
                  <a:gd name="T17" fmla="*/ 889 h 933"/>
                  <a:gd name="T18" fmla="*/ 22 w 1872"/>
                  <a:gd name="T19" fmla="*/ 889 h 933"/>
                  <a:gd name="T20" fmla="*/ 0 w 1872"/>
                  <a:gd name="T21" fmla="*/ 911 h 933"/>
                  <a:gd name="T22" fmla="*/ 22 w 1872"/>
                  <a:gd name="T23" fmla="*/ 933 h 933"/>
                  <a:gd name="T24" fmla="*/ 1850 w 1872"/>
                  <a:gd name="T25" fmla="*/ 933 h 933"/>
                  <a:gd name="T26" fmla="*/ 1872 w 1872"/>
                  <a:gd name="T27" fmla="*/ 911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72" h="933">
                    <a:moveTo>
                      <a:pt x="1850" y="44"/>
                    </a:moveTo>
                    <a:cubicBezTo>
                      <a:pt x="22" y="44"/>
                      <a:pt x="22" y="44"/>
                      <a:pt x="22" y="44"/>
                    </a:cubicBezTo>
                    <a:cubicBezTo>
                      <a:pt x="10" y="44"/>
                      <a:pt x="0" y="34"/>
                      <a:pt x="0" y="22"/>
                    </a:cubicBezTo>
                    <a:cubicBezTo>
                      <a:pt x="0" y="10"/>
                      <a:pt x="10" y="0"/>
                      <a:pt x="22" y="0"/>
                    </a:cubicBezTo>
                    <a:cubicBezTo>
                      <a:pt x="1850" y="0"/>
                      <a:pt x="1850" y="0"/>
                      <a:pt x="1850" y="0"/>
                    </a:cubicBezTo>
                    <a:cubicBezTo>
                      <a:pt x="1862" y="0"/>
                      <a:pt x="1872" y="10"/>
                      <a:pt x="1872" y="22"/>
                    </a:cubicBezTo>
                    <a:cubicBezTo>
                      <a:pt x="1872" y="34"/>
                      <a:pt x="1862" y="44"/>
                      <a:pt x="1850" y="44"/>
                    </a:cubicBezTo>
                    <a:close/>
                    <a:moveTo>
                      <a:pt x="1872" y="911"/>
                    </a:moveTo>
                    <a:cubicBezTo>
                      <a:pt x="1872" y="899"/>
                      <a:pt x="1862" y="889"/>
                      <a:pt x="1850" y="889"/>
                    </a:cubicBezTo>
                    <a:cubicBezTo>
                      <a:pt x="22" y="889"/>
                      <a:pt x="22" y="889"/>
                      <a:pt x="22" y="889"/>
                    </a:cubicBezTo>
                    <a:cubicBezTo>
                      <a:pt x="10" y="889"/>
                      <a:pt x="0" y="899"/>
                      <a:pt x="0" y="911"/>
                    </a:cubicBezTo>
                    <a:cubicBezTo>
                      <a:pt x="0" y="923"/>
                      <a:pt x="10" y="933"/>
                      <a:pt x="22" y="933"/>
                    </a:cubicBezTo>
                    <a:cubicBezTo>
                      <a:pt x="1850" y="933"/>
                      <a:pt x="1850" y="933"/>
                      <a:pt x="1850" y="933"/>
                    </a:cubicBezTo>
                    <a:cubicBezTo>
                      <a:pt x="1862" y="933"/>
                      <a:pt x="1872" y="923"/>
                      <a:pt x="1872" y="911"/>
                    </a:cubicBezTo>
                    <a:close/>
                  </a:path>
                </a:pathLst>
              </a:custGeom>
              <a:solidFill>
                <a:srgbClr val="1CD1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309" name="Freeform 11">
                <a:extLst>
                  <a:ext uri="{FF2B5EF4-FFF2-40B4-BE49-F238E27FC236}">
                    <a16:creationId xmlns:a16="http://schemas.microsoft.com/office/drawing/2014/main" id="{AA9F08F5-50BB-48E2-BADD-7F9CF8007DEE}"/>
                  </a:ext>
                </a:extLst>
              </p:cNvPr>
              <p:cNvSpPr>
                <a:spLocks noEditPoints="1"/>
              </p:cNvSpPr>
              <p:nvPr/>
            </p:nvSpPr>
            <p:spPr bwMode="auto">
              <a:xfrm>
                <a:off x="2169" y="718"/>
                <a:ext cx="3342" cy="2792"/>
              </a:xfrm>
              <a:custGeom>
                <a:avLst/>
                <a:gdLst>
                  <a:gd name="T0" fmla="*/ 816 w 1784"/>
                  <a:gd name="T1" fmla="*/ 901 h 1489"/>
                  <a:gd name="T2" fmla="*/ 1091 w 1784"/>
                  <a:gd name="T3" fmla="*/ 599 h 1489"/>
                  <a:gd name="T4" fmla="*/ 1091 w 1784"/>
                  <a:gd name="T5" fmla="*/ 392 h 1489"/>
                  <a:gd name="T6" fmla="*/ 1271 w 1784"/>
                  <a:gd name="T7" fmla="*/ 348 h 1489"/>
                  <a:gd name="T8" fmla="*/ 1081 w 1784"/>
                  <a:gd name="T9" fmla="*/ 151 h 1489"/>
                  <a:gd name="T10" fmla="*/ 517 w 1784"/>
                  <a:gd name="T11" fmla="*/ 1489 h 1489"/>
                  <a:gd name="T12" fmla="*/ 517 w 1784"/>
                  <a:gd name="T13" fmla="*/ 1008 h 1489"/>
                  <a:gd name="T14" fmla="*/ 427 w 1784"/>
                  <a:gd name="T15" fmla="*/ 1293 h 1489"/>
                  <a:gd name="T16" fmla="*/ 419 w 1784"/>
                  <a:gd name="T17" fmla="*/ 1290 h 1489"/>
                  <a:gd name="T18" fmla="*/ 406 w 1784"/>
                  <a:gd name="T19" fmla="*/ 1291 h 1489"/>
                  <a:gd name="T20" fmla="*/ 345 w 1784"/>
                  <a:gd name="T21" fmla="*/ 1350 h 1489"/>
                  <a:gd name="T22" fmla="*/ 415 w 1784"/>
                  <a:gd name="T23" fmla="*/ 1453 h 1489"/>
                  <a:gd name="T24" fmla="*/ 484 w 1784"/>
                  <a:gd name="T25" fmla="*/ 1381 h 1489"/>
                  <a:gd name="T26" fmla="*/ 581 w 1784"/>
                  <a:gd name="T27" fmla="*/ 1489 h 1489"/>
                  <a:gd name="T28" fmla="*/ 1132 w 1784"/>
                  <a:gd name="T29" fmla="*/ 1135 h 1489"/>
                  <a:gd name="T30" fmla="*/ 1032 w 1784"/>
                  <a:gd name="T31" fmla="*/ 1293 h 1489"/>
                  <a:gd name="T32" fmla="*/ 1020 w 1784"/>
                  <a:gd name="T33" fmla="*/ 1290 h 1489"/>
                  <a:gd name="T34" fmla="*/ 1008 w 1784"/>
                  <a:gd name="T35" fmla="*/ 1293 h 1489"/>
                  <a:gd name="T36" fmla="*/ 951 w 1784"/>
                  <a:gd name="T37" fmla="*/ 1381 h 1489"/>
                  <a:gd name="T38" fmla="*/ 1042 w 1784"/>
                  <a:gd name="T39" fmla="*/ 1431 h 1489"/>
                  <a:gd name="T40" fmla="*/ 1090 w 1784"/>
                  <a:gd name="T41" fmla="*/ 1350 h 1489"/>
                  <a:gd name="T42" fmla="*/ 467 w 1784"/>
                  <a:gd name="T43" fmla="*/ 589 h 1489"/>
                  <a:gd name="T44" fmla="*/ 994 w 1784"/>
                  <a:gd name="T45" fmla="*/ 459 h 1489"/>
                  <a:gd name="T46" fmla="*/ 933 w 1784"/>
                  <a:gd name="T47" fmla="*/ 401 h 1489"/>
                  <a:gd name="T48" fmla="*/ 921 w 1784"/>
                  <a:gd name="T49" fmla="*/ 399 h 1489"/>
                  <a:gd name="T50" fmla="*/ 913 w 1784"/>
                  <a:gd name="T51" fmla="*/ 403 h 1489"/>
                  <a:gd name="T52" fmla="*/ 886 w 1784"/>
                  <a:gd name="T53" fmla="*/ 490 h 1489"/>
                  <a:gd name="T54" fmla="*/ 947 w 1784"/>
                  <a:gd name="T55" fmla="*/ 474 h 1489"/>
                  <a:gd name="T56" fmla="*/ 1784 w 1784"/>
                  <a:gd name="T57" fmla="*/ 247 h 1489"/>
                  <a:gd name="T58" fmla="*/ 1325 w 1784"/>
                  <a:gd name="T59" fmla="*/ 247 h 1489"/>
                  <a:gd name="T60" fmla="*/ 1688 w 1784"/>
                  <a:gd name="T61" fmla="*/ 405 h 1489"/>
                  <a:gd name="T62" fmla="*/ 1680 w 1784"/>
                  <a:gd name="T63" fmla="*/ 400 h 1489"/>
                  <a:gd name="T64" fmla="*/ 1668 w 1784"/>
                  <a:gd name="T65" fmla="*/ 399 h 1489"/>
                  <a:gd name="T66" fmla="*/ 1656 w 1784"/>
                  <a:gd name="T67" fmla="*/ 405 h 1489"/>
                  <a:gd name="T68" fmla="*/ 1650 w 1784"/>
                  <a:gd name="T69" fmla="*/ 474 h 1489"/>
                  <a:gd name="T70" fmla="*/ 1710 w 1784"/>
                  <a:gd name="T71" fmla="*/ 490 h 1489"/>
                  <a:gd name="T72" fmla="*/ 423 w 1784"/>
                  <a:gd name="T73" fmla="*/ 589 h 1489"/>
                  <a:gd name="T74" fmla="*/ 10 w 1784"/>
                  <a:gd name="T75" fmla="*/ 237 h 1489"/>
                  <a:gd name="T76" fmla="*/ 327 w 1784"/>
                  <a:gd name="T77" fmla="*/ 405 h 1489"/>
                  <a:gd name="T78" fmla="*/ 316 w 1784"/>
                  <a:gd name="T79" fmla="*/ 399 h 1489"/>
                  <a:gd name="T80" fmla="*/ 303 w 1784"/>
                  <a:gd name="T81" fmla="*/ 400 h 1489"/>
                  <a:gd name="T82" fmla="*/ 296 w 1784"/>
                  <a:gd name="T83" fmla="*/ 405 h 1489"/>
                  <a:gd name="T84" fmla="*/ 289 w 1784"/>
                  <a:gd name="T85" fmla="*/ 541 h 1489"/>
                  <a:gd name="T86" fmla="*/ 365 w 1784"/>
                  <a:gd name="T87" fmla="*/ 497 h 1489"/>
                  <a:gd name="T88" fmla="*/ 1774 w 1784"/>
                  <a:gd name="T89" fmla="*/ 1489 h 1489"/>
                  <a:gd name="T90" fmla="*/ 1774 w 1784"/>
                  <a:gd name="T91" fmla="*/ 953 h 1489"/>
                  <a:gd name="T92" fmla="*/ 1684 w 1784"/>
                  <a:gd name="T93" fmla="*/ 1293 h 1489"/>
                  <a:gd name="T94" fmla="*/ 1676 w 1784"/>
                  <a:gd name="T95" fmla="*/ 1290 h 1489"/>
                  <a:gd name="T96" fmla="*/ 1664 w 1784"/>
                  <a:gd name="T97" fmla="*/ 1291 h 1489"/>
                  <a:gd name="T98" fmla="*/ 1603 w 1784"/>
                  <a:gd name="T99" fmla="*/ 1350 h 1489"/>
                  <a:gd name="T100" fmla="*/ 1672 w 1784"/>
                  <a:gd name="T101" fmla="*/ 1453 h 1489"/>
                  <a:gd name="T102" fmla="*/ 1741 w 1784"/>
                  <a:gd name="T103" fmla="*/ 1381 h 1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84" h="1489">
                    <a:moveTo>
                      <a:pt x="625" y="1071"/>
                    </a:moveTo>
                    <a:cubicBezTo>
                      <a:pt x="625" y="901"/>
                      <a:pt x="625" y="901"/>
                      <a:pt x="625" y="901"/>
                    </a:cubicBezTo>
                    <a:cubicBezTo>
                      <a:pt x="625" y="895"/>
                      <a:pt x="630" y="891"/>
                      <a:pt x="635" y="891"/>
                    </a:cubicBezTo>
                    <a:cubicBezTo>
                      <a:pt x="806" y="891"/>
                      <a:pt x="806" y="891"/>
                      <a:pt x="806" y="891"/>
                    </a:cubicBezTo>
                    <a:cubicBezTo>
                      <a:pt x="811" y="891"/>
                      <a:pt x="816" y="895"/>
                      <a:pt x="816" y="901"/>
                    </a:cubicBezTo>
                    <a:cubicBezTo>
                      <a:pt x="816" y="1071"/>
                      <a:pt x="816" y="1071"/>
                      <a:pt x="816" y="1071"/>
                    </a:cubicBezTo>
                    <a:cubicBezTo>
                      <a:pt x="816" y="1077"/>
                      <a:pt x="811" y="1081"/>
                      <a:pt x="806" y="1081"/>
                    </a:cubicBezTo>
                    <a:cubicBezTo>
                      <a:pt x="635" y="1081"/>
                      <a:pt x="635" y="1081"/>
                      <a:pt x="635" y="1081"/>
                    </a:cubicBezTo>
                    <a:cubicBezTo>
                      <a:pt x="630" y="1081"/>
                      <a:pt x="625" y="1077"/>
                      <a:pt x="625" y="1071"/>
                    </a:cubicBezTo>
                    <a:close/>
                    <a:moveTo>
                      <a:pt x="1091" y="599"/>
                    </a:moveTo>
                    <a:cubicBezTo>
                      <a:pt x="1271" y="599"/>
                      <a:pt x="1271" y="599"/>
                      <a:pt x="1271" y="599"/>
                    </a:cubicBezTo>
                    <a:cubicBezTo>
                      <a:pt x="1277" y="599"/>
                      <a:pt x="1281" y="594"/>
                      <a:pt x="1281" y="589"/>
                    </a:cubicBezTo>
                    <a:cubicBezTo>
                      <a:pt x="1281" y="402"/>
                      <a:pt x="1281" y="402"/>
                      <a:pt x="1281" y="402"/>
                    </a:cubicBezTo>
                    <a:cubicBezTo>
                      <a:pt x="1281" y="397"/>
                      <a:pt x="1277" y="392"/>
                      <a:pt x="1271" y="392"/>
                    </a:cubicBezTo>
                    <a:cubicBezTo>
                      <a:pt x="1091" y="392"/>
                      <a:pt x="1091" y="392"/>
                      <a:pt x="1091" y="392"/>
                    </a:cubicBezTo>
                    <a:cubicBezTo>
                      <a:pt x="1085" y="392"/>
                      <a:pt x="1081" y="397"/>
                      <a:pt x="1081" y="402"/>
                    </a:cubicBezTo>
                    <a:cubicBezTo>
                      <a:pt x="1081" y="589"/>
                      <a:pt x="1081" y="589"/>
                      <a:pt x="1081" y="589"/>
                    </a:cubicBezTo>
                    <a:cubicBezTo>
                      <a:pt x="1081" y="594"/>
                      <a:pt x="1085" y="599"/>
                      <a:pt x="1091" y="599"/>
                    </a:cubicBezTo>
                    <a:close/>
                    <a:moveTo>
                      <a:pt x="1091" y="348"/>
                    </a:moveTo>
                    <a:cubicBezTo>
                      <a:pt x="1271" y="348"/>
                      <a:pt x="1271" y="348"/>
                      <a:pt x="1271" y="348"/>
                    </a:cubicBezTo>
                    <a:cubicBezTo>
                      <a:pt x="1277" y="348"/>
                      <a:pt x="1281" y="344"/>
                      <a:pt x="1281" y="338"/>
                    </a:cubicBezTo>
                    <a:cubicBezTo>
                      <a:pt x="1281" y="151"/>
                      <a:pt x="1281" y="151"/>
                      <a:pt x="1281" y="151"/>
                    </a:cubicBezTo>
                    <a:cubicBezTo>
                      <a:pt x="1281" y="146"/>
                      <a:pt x="1277" y="141"/>
                      <a:pt x="1271" y="141"/>
                    </a:cubicBezTo>
                    <a:cubicBezTo>
                      <a:pt x="1091" y="141"/>
                      <a:pt x="1091" y="141"/>
                      <a:pt x="1091" y="141"/>
                    </a:cubicBezTo>
                    <a:cubicBezTo>
                      <a:pt x="1085" y="141"/>
                      <a:pt x="1081" y="146"/>
                      <a:pt x="1081" y="151"/>
                    </a:cubicBezTo>
                    <a:cubicBezTo>
                      <a:pt x="1081" y="338"/>
                      <a:pt x="1081" y="338"/>
                      <a:pt x="1081" y="338"/>
                    </a:cubicBezTo>
                    <a:cubicBezTo>
                      <a:pt x="1081" y="344"/>
                      <a:pt x="1085" y="348"/>
                      <a:pt x="1091" y="348"/>
                    </a:cubicBezTo>
                    <a:close/>
                    <a:moveTo>
                      <a:pt x="527" y="1018"/>
                    </a:moveTo>
                    <a:cubicBezTo>
                      <a:pt x="527" y="1479"/>
                      <a:pt x="527" y="1479"/>
                      <a:pt x="527" y="1479"/>
                    </a:cubicBezTo>
                    <a:cubicBezTo>
                      <a:pt x="527" y="1485"/>
                      <a:pt x="522" y="1489"/>
                      <a:pt x="517" y="1489"/>
                    </a:cubicBezTo>
                    <a:cubicBezTo>
                      <a:pt x="10" y="1489"/>
                      <a:pt x="10" y="1489"/>
                      <a:pt x="10" y="1489"/>
                    </a:cubicBezTo>
                    <a:cubicBezTo>
                      <a:pt x="4" y="1489"/>
                      <a:pt x="0" y="1485"/>
                      <a:pt x="0" y="1479"/>
                    </a:cubicBezTo>
                    <a:cubicBezTo>
                      <a:pt x="0" y="1018"/>
                      <a:pt x="0" y="1018"/>
                      <a:pt x="0" y="1018"/>
                    </a:cubicBezTo>
                    <a:cubicBezTo>
                      <a:pt x="0" y="1013"/>
                      <a:pt x="4" y="1008"/>
                      <a:pt x="10" y="1008"/>
                    </a:cubicBezTo>
                    <a:cubicBezTo>
                      <a:pt x="517" y="1008"/>
                      <a:pt x="517" y="1008"/>
                      <a:pt x="517" y="1008"/>
                    </a:cubicBezTo>
                    <a:cubicBezTo>
                      <a:pt x="522" y="1008"/>
                      <a:pt x="527" y="1013"/>
                      <a:pt x="527" y="1018"/>
                    </a:cubicBezTo>
                    <a:close/>
                    <a:moveTo>
                      <a:pt x="484" y="1350"/>
                    </a:moveTo>
                    <a:cubicBezTo>
                      <a:pt x="430" y="1296"/>
                      <a:pt x="430" y="1296"/>
                      <a:pt x="430" y="1296"/>
                    </a:cubicBezTo>
                    <a:cubicBezTo>
                      <a:pt x="430" y="1296"/>
                      <a:pt x="430" y="1296"/>
                      <a:pt x="430" y="1296"/>
                    </a:cubicBezTo>
                    <a:cubicBezTo>
                      <a:pt x="429" y="1295"/>
                      <a:pt x="428" y="1294"/>
                      <a:pt x="427" y="1293"/>
                    </a:cubicBezTo>
                    <a:cubicBezTo>
                      <a:pt x="427" y="1293"/>
                      <a:pt x="427" y="1293"/>
                      <a:pt x="427" y="1293"/>
                    </a:cubicBezTo>
                    <a:cubicBezTo>
                      <a:pt x="426" y="1292"/>
                      <a:pt x="424" y="1292"/>
                      <a:pt x="423" y="1291"/>
                    </a:cubicBezTo>
                    <a:cubicBezTo>
                      <a:pt x="423" y="1291"/>
                      <a:pt x="423" y="1291"/>
                      <a:pt x="423" y="1291"/>
                    </a:cubicBezTo>
                    <a:cubicBezTo>
                      <a:pt x="422" y="1291"/>
                      <a:pt x="420" y="1290"/>
                      <a:pt x="419" y="1290"/>
                    </a:cubicBezTo>
                    <a:cubicBezTo>
                      <a:pt x="419" y="1290"/>
                      <a:pt x="419" y="1290"/>
                      <a:pt x="419" y="1290"/>
                    </a:cubicBezTo>
                    <a:cubicBezTo>
                      <a:pt x="418" y="1290"/>
                      <a:pt x="416" y="1290"/>
                      <a:pt x="415" y="1290"/>
                    </a:cubicBezTo>
                    <a:cubicBezTo>
                      <a:pt x="413" y="1290"/>
                      <a:pt x="412" y="1290"/>
                      <a:pt x="411" y="1290"/>
                    </a:cubicBezTo>
                    <a:cubicBezTo>
                      <a:pt x="411" y="1290"/>
                      <a:pt x="411" y="1290"/>
                      <a:pt x="411" y="1290"/>
                    </a:cubicBezTo>
                    <a:cubicBezTo>
                      <a:pt x="409" y="1290"/>
                      <a:pt x="408" y="1291"/>
                      <a:pt x="407" y="1291"/>
                    </a:cubicBezTo>
                    <a:cubicBezTo>
                      <a:pt x="407" y="1291"/>
                      <a:pt x="406" y="1291"/>
                      <a:pt x="406" y="1291"/>
                    </a:cubicBezTo>
                    <a:cubicBezTo>
                      <a:pt x="405" y="1292"/>
                      <a:pt x="404" y="1292"/>
                      <a:pt x="403" y="1293"/>
                    </a:cubicBezTo>
                    <a:cubicBezTo>
                      <a:pt x="403" y="1293"/>
                      <a:pt x="403" y="1293"/>
                      <a:pt x="403" y="1293"/>
                    </a:cubicBezTo>
                    <a:cubicBezTo>
                      <a:pt x="401" y="1294"/>
                      <a:pt x="400" y="1295"/>
                      <a:pt x="399" y="1296"/>
                    </a:cubicBezTo>
                    <a:cubicBezTo>
                      <a:pt x="399" y="1296"/>
                      <a:pt x="399" y="1296"/>
                      <a:pt x="399" y="1296"/>
                    </a:cubicBezTo>
                    <a:cubicBezTo>
                      <a:pt x="345" y="1350"/>
                      <a:pt x="345" y="1350"/>
                      <a:pt x="345" y="1350"/>
                    </a:cubicBezTo>
                    <a:cubicBezTo>
                      <a:pt x="337" y="1359"/>
                      <a:pt x="337" y="1372"/>
                      <a:pt x="345" y="1381"/>
                    </a:cubicBezTo>
                    <a:cubicBezTo>
                      <a:pt x="354" y="1390"/>
                      <a:pt x="368" y="1390"/>
                      <a:pt x="376" y="1381"/>
                    </a:cubicBezTo>
                    <a:cubicBezTo>
                      <a:pt x="393" y="1365"/>
                      <a:pt x="393" y="1365"/>
                      <a:pt x="393" y="1365"/>
                    </a:cubicBezTo>
                    <a:cubicBezTo>
                      <a:pt x="393" y="1431"/>
                      <a:pt x="393" y="1431"/>
                      <a:pt x="393" y="1431"/>
                    </a:cubicBezTo>
                    <a:cubicBezTo>
                      <a:pt x="393" y="1443"/>
                      <a:pt x="403" y="1453"/>
                      <a:pt x="415" y="1453"/>
                    </a:cubicBezTo>
                    <a:cubicBezTo>
                      <a:pt x="427" y="1453"/>
                      <a:pt x="437" y="1443"/>
                      <a:pt x="437" y="1431"/>
                    </a:cubicBezTo>
                    <a:cubicBezTo>
                      <a:pt x="437" y="1365"/>
                      <a:pt x="437" y="1365"/>
                      <a:pt x="437" y="1365"/>
                    </a:cubicBezTo>
                    <a:cubicBezTo>
                      <a:pt x="453" y="1381"/>
                      <a:pt x="453" y="1381"/>
                      <a:pt x="453" y="1381"/>
                    </a:cubicBezTo>
                    <a:cubicBezTo>
                      <a:pt x="457" y="1385"/>
                      <a:pt x="463" y="1387"/>
                      <a:pt x="469" y="1387"/>
                    </a:cubicBezTo>
                    <a:cubicBezTo>
                      <a:pt x="474" y="1387"/>
                      <a:pt x="480" y="1385"/>
                      <a:pt x="484" y="1381"/>
                    </a:cubicBezTo>
                    <a:cubicBezTo>
                      <a:pt x="493" y="1372"/>
                      <a:pt x="493" y="1359"/>
                      <a:pt x="484" y="1350"/>
                    </a:cubicBezTo>
                    <a:close/>
                    <a:moveTo>
                      <a:pt x="1132" y="1135"/>
                    </a:moveTo>
                    <a:cubicBezTo>
                      <a:pt x="1132" y="1479"/>
                      <a:pt x="1132" y="1479"/>
                      <a:pt x="1132" y="1479"/>
                    </a:cubicBezTo>
                    <a:cubicBezTo>
                      <a:pt x="1132" y="1485"/>
                      <a:pt x="1128" y="1489"/>
                      <a:pt x="1122" y="1489"/>
                    </a:cubicBezTo>
                    <a:cubicBezTo>
                      <a:pt x="581" y="1489"/>
                      <a:pt x="581" y="1489"/>
                      <a:pt x="581" y="1489"/>
                    </a:cubicBezTo>
                    <a:cubicBezTo>
                      <a:pt x="575" y="1489"/>
                      <a:pt x="571" y="1485"/>
                      <a:pt x="571" y="1479"/>
                    </a:cubicBezTo>
                    <a:cubicBezTo>
                      <a:pt x="571" y="1135"/>
                      <a:pt x="571" y="1135"/>
                      <a:pt x="571" y="1135"/>
                    </a:cubicBezTo>
                    <a:cubicBezTo>
                      <a:pt x="571" y="1130"/>
                      <a:pt x="575" y="1125"/>
                      <a:pt x="581" y="1125"/>
                    </a:cubicBezTo>
                    <a:cubicBezTo>
                      <a:pt x="1122" y="1125"/>
                      <a:pt x="1122" y="1125"/>
                      <a:pt x="1122" y="1125"/>
                    </a:cubicBezTo>
                    <a:cubicBezTo>
                      <a:pt x="1128" y="1125"/>
                      <a:pt x="1132" y="1130"/>
                      <a:pt x="1132" y="1135"/>
                    </a:cubicBezTo>
                    <a:close/>
                    <a:moveTo>
                      <a:pt x="1090" y="1350"/>
                    </a:moveTo>
                    <a:cubicBezTo>
                      <a:pt x="1036" y="1296"/>
                      <a:pt x="1036" y="1296"/>
                      <a:pt x="1036" y="1296"/>
                    </a:cubicBezTo>
                    <a:cubicBezTo>
                      <a:pt x="1036" y="1296"/>
                      <a:pt x="1036" y="1296"/>
                      <a:pt x="1036" y="1296"/>
                    </a:cubicBezTo>
                    <a:cubicBezTo>
                      <a:pt x="1035" y="1295"/>
                      <a:pt x="1034" y="1294"/>
                      <a:pt x="1032" y="1293"/>
                    </a:cubicBezTo>
                    <a:cubicBezTo>
                      <a:pt x="1032" y="1293"/>
                      <a:pt x="1032" y="1293"/>
                      <a:pt x="1032" y="1293"/>
                    </a:cubicBezTo>
                    <a:cubicBezTo>
                      <a:pt x="1031" y="1292"/>
                      <a:pt x="1030" y="1292"/>
                      <a:pt x="1029" y="1291"/>
                    </a:cubicBezTo>
                    <a:cubicBezTo>
                      <a:pt x="1029" y="1291"/>
                      <a:pt x="1028" y="1291"/>
                      <a:pt x="1028" y="1291"/>
                    </a:cubicBezTo>
                    <a:cubicBezTo>
                      <a:pt x="1027" y="1291"/>
                      <a:pt x="1026" y="1290"/>
                      <a:pt x="1024" y="1290"/>
                    </a:cubicBezTo>
                    <a:cubicBezTo>
                      <a:pt x="1024" y="1290"/>
                      <a:pt x="1024" y="1290"/>
                      <a:pt x="1024" y="1290"/>
                    </a:cubicBezTo>
                    <a:cubicBezTo>
                      <a:pt x="1023" y="1290"/>
                      <a:pt x="1022" y="1290"/>
                      <a:pt x="1020" y="1290"/>
                    </a:cubicBezTo>
                    <a:cubicBezTo>
                      <a:pt x="1019" y="1290"/>
                      <a:pt x="1017" y="1290"/>
                      <a:pt x="1016" y="1290"/>
                    </a:cubicBezTo>
                    <a:cubicBezTo>
                      <a:pt x="1016" y="1290"/>
                      <a:pt x="1016" y="1290"/>
                      <a:pt x="1016" y="1290"/>
                    </a:cubicBezTo>
                    <a:cubicBezTo>
                      <a:pt x="1015" y="1290"/>
                      <a:pt x="1013" y="1291"/>
                      <a:pt x="1012" y="1291"/>
                    </a:cubicBezTo>
                    <a:cubicBezTo>
                      <a:pt x="1012" y="1291"/>
                      <a:pt x="1012" y="1291"/>
                      <a:pt x="1012" y="1291"/>
                    </a:cubicBezTo>
                    <a:cubicBezTo>
                      <a:pt x="1011" y="1292"/>
                      <a:pt x="1009" y="1292"/>
                      <a:pt x="1008" y="1293"/>
                    </a:cubicBezTo>
                    <a:cubicBezTo>
                      <a:pt x="1008" y="1293"/>
                      <a:pt x="1008" y="1293"/>
                      <a:pt x="1008" y="1293"/>
                    </a:cubicBezTo>
                    <a:cubicBezTo>
                      <a:pt x="1007" y="1294"/>
                      <a:pt x="1006" y="1295"/>
                      <a:pt x="1005" y="1296"/>
                    </a:cubicBezTo>
                    <a:cubicBezTo>
                      <a:pt x="1005" y="1296"/>
                      <a:pt x="1005" y="1296"/>
                      <a:pt x="1005" y="1296"/>
                    </a:cubicBezTo>
                    <a:cubicBezTo>
                      <a:pt x="951" y="1350"/>
                      <a:pt x="951" y="1350"/>
                      <a:pt x="951" y="1350"/>
                    </a:cubicBezTo>
                    <a:cubicBezTo>
                      <a:pt x="942" y="1359"/>
                      <a:pt x="942" y="1372"/>
                      <a:pt x="951" y="1381"/>
                    </a:cubicBezTo>
                    <a:cubicBezTo>
                      <a:pt x="959" y="1390"/>
                      <a:pt x="973" y="1390"/>
                      <a:pt x="982" y="1381"/>
                    </a:cubicBezTo>
                    <a:cubicBezTo>
                      <a:pt x="998" y="1365"/>
                      <a:pt x="998" y="1365"/>
                      <a:pt x="998" y="1365"/>
                    </a:cubicBezTo>
                    <a:cubicBezTo>
                      <a:pt x="998" y="1431"/>
                      <a:pt x="998" y="1431"/>
                      <a:pt x="998" y="1431"/>
                    </a:cubicBezTo>
                    <a:cubicBezTo>
                      <a:pt x="998" y="1443"/>
                      <a:pt x="1008" y="1453"/>
                      <a:pt x="1020" y="1453"/>
                    </a:cubicBezTo>
                    <a:cubicBezTo>
                      <a:pt x="1032" y="1453"/>
                      <a:pt x="1042" y="1443"/>
                      <a:pt x="1042" y="1431"/>
                    </a:cubicBezTo>
                    <a:cubicBezTo>
                      <a:pt x="1042" y="1365"/>
                      <a:pt x="1042" y="1365"/>
                      <a:pt x="1042" y="1365"/>
                    </a:cubicBezTo>
                    <a:cubicBezTo>
                      <a:pt x="1059" y="1381"/>
                      <a:pt x="1059" y="1381"/>
                      <a:pt x="1059" y="1381"/>
                    </a:cubicBezTo>
                    <a:cubicBezTo>
                      <a:pt x="1063" y="1385"/>
                      <a:pt x="1069" y="1387"/>
                      <a:pt x="1074" y="1387"/>
                    </a:cubicBezTo>
                    <a:cubicBezTo>
                      <a:pt x="1080" y="1387"/>
                      <a:pt x="1085" y="1385"/>
                      <a:pt x="1090" y="1381"/>
                    </a:cubicBezTo>
                    <a:cubicBezTo>
                      <a:pt x="1098" y="1372"/>
                      <a:pt x="1098" y="1359"/>
                      <a:pt x="1090" y="1350"/>
                    </a:cubicBezTo>
                    <a:close/>
                    <a:moveTo>
                      <a:pt x="1037" y="10"/>
                    </a:moveTo>
                    <a:cubicBezTo>
                      <a:pt x="1037" y="589"/>
                      <a:pt x="1037" y="589"/>
                      <a:pt x="1037" y="589"/>
                    </a:cubicBezTo>
                    <a:cubicBezTo>
                      <a:pt x="1037" y="594"/>
                      <a:pt x="1032" y="599"/>
                      <a:pt x="1027" y="599"/>
                    </a:cubicBezTo>
                    <a:cubicBezTo>
                      <a:pt x="477" y="599"/>
                      <a:pt x="477" y="599"/>
                      <a:pt x="477" y="599"/>
                    </a:cubicBezTo>
                    <a:cubicBezTo>
                      <a:pt x="472" y="599"/>
                      <a:pt x="467" y="594"/>
                      <a:pt x="467" y="589"/>
                    </a:cubicBezTo>
                    <a:cubicBezTo>
                      <a:pt x="467" y="10"/>
                      <a:pt x="467" y="10"/>
                      <a:pt x="467" y="10"/>
                    </a:cubicBezTo>
                    <a:cubicBezTo>
                      <a:pt x="467" y="5"/>
                      <a:pt x="472" y="0"/>
                      <a:pt x="477" y="0"/>
                    </a:cubicBezTo>
                    <a:cubicBezTo>
                      <a:pt x="1027" y="0"/>
                      <a:pt x="1027" y="0"/>
                      <a:pt x="1027" y="0"/>
                    </a:cubicBezTo>
                    <a:cubicBezTo>
                      <a:pt x="1032" y="0"/>
                      <a:pt x="1037" y="5"/>
                      <a:pt x="1037" y="10"/>
                    </a:cubicBezTo>
                    <a:close/>
                    <a:moveTo>
                      <a:pt x="994" y="459"/>
                    </a:moveTo>
                    <a:cubicBezTo>
                      <a:pt x="940" y="405"/>
                      <a:pt x="940" y="405"/>
                      <a:pt x="940" y="405"/>
                    </a:cubicBezTo>
                    <a:cubicBezTo>
                      <a:pt x="940" y="405"/>
                      <a:pt x="940" y="405"/>
                      <a:pt x="940" y="405"/>
                    </a:cubicBezTo>
                    <a:cubicBezTo>
                      <a:pt x="939" y="404"/>
                      <a:pt x="938" y="403"/>
                      <a:pt x="937" y="403"/>
                    </a:cubicBezTo>
                    <a:cubicBezTo>
                      <a:pt x="937" y="403"/>
                      <a:pt x="937" y="402"/>
                      <a:pt x="937" y="402"/>
                    </a:cubicBezTo>
                    <a:cubicBezTo>
                      <a:pt x="935" y="402"/>
                      <a:pt x="934" y="401"/>
                      <a:pt x="933" y="401"/>
                    </a:cubicBezTo>
                    <a:cubicBezTo>
                      <a:pt x="933" y="400"/>
                      <a:pt x="933" y="400"/>
                      <a:pt x="933" y="400"/>
                    </a:cubicBezTo>
                    <a:cubicBezTo>
                      <a:pt x="932" y="400"/>
                      <a:pt x="930" y="400"/>
                      <a:pt x="929" y="399"/>
                    </a:cubicBezTo>
                    <a:cubicBezTo>
                      <a:pt x="929" y="399"/>
                      <a:pt x="929" y="399"/>
                      <a:pt x="929" y="399"/>
                    </a:cubicBezTo>
                    <a:cubicBezTo>
                      <a:pt x="927" y="399"/>
                      <a:pt x="926" y="399"/>
                      <a:pt x="925" y="399"/>
                    </a:cubicBezTo>
                    <a:cubicBezTo>
                      <a:pt x="923" y="399"/>
                      <a:pt x="922" y="399"/>
                      <a:pt x="921" y="399"/>
                    </a:cubicBezTo>
                    <a:cubicBezTo>
                      <a:pt x="921" y="399"/>
                      <a:pt x="920" y="399"/>
                      <a:pt x="920" y="399"/>
                    </a:cubicBezTo>
                    <a:cubicBezTo>
                      <a:pt x="919" y="400"/>
                      <a:pt x="918" y="400"/>
                      <a:pt x="917" y="400"/>
                    </a:cubicBezTo>
                    <a:cubicBezTo>
                      <a:pt x="916" y="400"/>
                      <a:pt x="916" y="400"/>
                      <a:pt x="916" y="401"/>
                    </a:cubicBezTo>
                    <a:cubicBezTo>
                      <a:pt x="915" y="401"/>
                      <a:pt x="914" y="402"/>
                      <a:pt x="913" y="402"/>
                    </a:cubicBezTo>
                    <a:cubicBezTo>
                      <a:pt x="913" y="402"/>
                      <a:pt x="913" y="403"/>
                      <a:pt x="913" y="403"/>
                    </a:cubicBezTo>
                    <a:cubicBezTo>
                      <a:pt x="911" y="403"/>
                      <a:pt x="910" y="404"/>
                      <a:pt x="909" y="405"/>
                    </a:cubicBezTo>
                    <a:cubicBezTo>
                      <a:pt x="909" y="405"/>
                      <a:pt x="909" y="405"/>
                      <a:pt x="909" y="405"/>
                    </a:cubicBezTo>
                    <a:cubicBezTo>
                      <a:pt x="855" y="459"/>
                      <a:pt x="855" y="459"/>
                      <a:pt x="855" y="459"/>
                    </a:cubicBezTo>
                    <a:cubicBezTo>
                      <a:pt x="847" y="468"/>
                      <a:pt x="847" y="482"/>
                      <a:pt x="855" y="490"/>
                    </a:cubicBezTo>
                    <a:cubicBezTo>
                      <a:pt x="864" y="499"/>
                      <a:pt x="878" y="499"/>
                      <a:pt x="886" y="490"/>
                    </a:cubicBezTo>
                    <a:cubicBezTo>
                      <a:pt x="903" y="474"/>
                      <a:pt x="903" y="474"/>
                      <a:pt x="903" y="474"/>
                    </a:cubicBezTo>
                    <a:cubicBezTo>
                      <a:pt x="903" y="541"/>
                      <a:pt x="903" y="541"/>
                      <a:pt x="903" y="541"/>
                    </a:cubicBezTo>
                    <a:cubicBezTo>
                      <a:pt x="903" y="553"/>
                      <a:pt x="913" y="563"/>
                      <a:pt x="925" y="563"/>
                    </a:cubicBezTo>
                    <a:cubicBezTo>
                      <a:pt x="937" y="563"/>
                      <a:pt x="947" y="553"/>
                      <a:pt x="947" y="541"/>
                    </a:cubicBezTo>
                    <a:cubicBezTo>
                      <a:pt x="947" y="474"/>
                      <a:pt x="947" y="474"/>
                      <a:pt x="947" y="474"/>
                    </a:cubicBezTo>
                    <a:cubicBezTo>
                      <a:pt x="963" y="490"/>
                      <a:pt x="963" y="490"/>
                      <a:pt x="963" y="490"/>
                    </a:cubicBezTo>
                    <a:cubicBezTo>
                      <a:pt x="967" y="495"/>
                      <a:pt x="973" y="497"/>
                      <a:pt x="979" y="497"/>
                    </a:cubicBezTo>
                    <a:cubicBezTo>
                      <a:pt x="984" y="497"/>
                      <a:pt x="990" y="495"/>
                      <a:pt x="994" y="490"/>
                    </a:cubicBezTo>
                    <a:cubicBezTo>
                      <a:pt x="1003" y="482"/>
                      <a:pt x="1003" y="468"/>
                      <a:pt x="994" y="459"/>
                    </a:cubicBezTo>
                    <a:close/>
                    <a:moveTo>
                      <a:pt x="1784" y="247"/>
                    </a:moveTo>
                    <a:cubicBezTo>
                      <a:pt x="1784" y="589"/>
                      <a:pt x="1784" y="589"/>
                      <a:pt x="1784" y="589"/>
                    </a:cubicBezTo>
                    <a:cubicBezTo>
                      <a:pt x="1784" y="594"/>
                      <a:pt x="1780" y="599"/>
                      <a:pt x="1774" y="599"/>
                    </a:cubicBezTo>
                    <a:cubicBezTo>
                      <a:pt x="1335" y="599"/>
                      <a:pt x="1335" y="599"/>
                      <a:pt x="1335" y="599"/>
                    </a:cubicBezTo>
                    <a:cubicBezTo>
                      <a:pt x="1330" y="599"/>
                      <a:pt x="1325" y="594"/>
                      <a:pt x="1325" y="589"/>
                    </a:cubicBezTo>
                    <a:cubicBezTo>
                      <a:pt x="1325" y="247"/>
                      <a:pt x="1325" y="247"/>
                      <a:pt x="1325" y="247"/>
                    </a:cubicBezTo>
                    <a:cubicBezTo>
                      <a:pt x="1325" y="242"/>
                      <a:pt x="1330" y="237"/>
                      <a:pt x="1335" y="237"/>
                    </a:cubicBezTo>
                    <a:cubicBezTo>
                      <a:pt x="1774" y="237"/>
                      <a:pt x="1774" y="237"/>
                      <a:pt x="1774" y="237"/>
                    </a:cubicBezTo>
                    <a:cubicBezTo>
                      <a:pt x="1780" y="237"/>
                      <a:pt x="1784" y="242"/>
                      <a:pt x="1784" y="247"/>
                    </a:cubicBezTo>
                    <a:close/>
                    <a:moveTo>
                      <a:pt x="1741" y="459"/>
                    </a:moveTo>
                    <a:cubicBezTo>
                      <a:pt x="1688" y="405"/>
                      <a:pt x="1688" y="405"/>
                      <a:pt x="1688" y="405"/>
                    </a:cubicBezTo>
                    <a:cubicBezTo>
                      <a:pt x="1688" y="405"/>
                      <a:pt x="1688" y="405"/>
                      <a:pt x="1688" y="405"/>
                    </a:cubicBezTo>
                    <a:cubicBezTo>
                      <a:pt x="1687" y="404"/>
                      <a:pt x="1685" y="403"/>
                      <a:pt x="1684" y="403"/>
                    </a:cubicBezTo>
                    <a:cubicBezTo>
                      <a:pt x="1684" y="403"/>
                      <a:pt x="1684" y="402"/>
                      <a:pt x="1684" y="402"/>
                    </a:cubicBezTo>
                    <a:cubicBezTo>
                      <a:pt x="1683" y="402"/>
                      <a:pt x="1682" y="401"/>
                      <a:pt x="1680" y="401"/>
                    </a:cubicBezTo>
                    <a:cubicBezTo>
                      <a:pt x="1680" y="400"/>
                      <a:pt x="1680" y="400"/>
                      <a:pt x="1680" y="400"/>
                    </a:cubicBezTo>
                    <a:cubicBezTo>
                      <a:pt x="1679" y="400"/>
                      <a:pt x="1678" y="400"/>
                      <a:pt x="1676" y="399"/>
                    </a:cubicBezTo>
                    <a:cubicBezTo>
                      <a:pt x="1676" y="399"/>
                      <a:pt x="1676" y="399"/>
                      <a:pt x="1676" y="399"/>
                    </a:cubicBezTo>
                    <a:cubicBezTo>
                      <a:pt x="1675" y="399"/>
                      <a:pt x="1673" y="399"/>
                      <a:pt x="1672" y="399"/>
                    </a:cubicBezTo>
                    <a:cubicBezTo>
                      <a:pt x="1671" y="399"/>
                      <a:pt x="1669" y="399"/>
                      <a:pt x="1668" y="399"/>
                    </a:cubicBezTo>
                    <a:cubicBezTo>
                      <a:pt x="1668" y="399"/>
                      <a:pt x="1668" y="399"/>
                      <a:pt x="1668" y="399"/>
                    </a:cubicBezTo>
                    <a:cubicBezTo>
                      <a:pt x="1666" y="400"/>
                      <a:pt x="1665" y="400"/>
                      <a:pt x="1664" y="400"/>
                    </a:cubicBezTo>
                    <a:cubicBezTo>
                      <a:pt x="1664" y="400"/>
                      <a:pt x="1664" y="400"/>
                      <a:pt x="1664" y="401"/>
                    </a:cubicBezTo>
                    <a:cubicBezTo>
                      <a:pt x="1662" y="401"/>
                      <a:pt x="1661" y="402"/>
                      <a:pt x="1660" y="402"/>
                    </a:cubicBezTo>
                    <a:cubicBezTo>
                      <a:pt x="1660" y="402"/>
                      <a:pt x="1660" y="403"/>
                      <a:pt x="1660" y="403"/>
                    </a:cubicBezTo>
                    <a:cubicBezTo>
                      <a:pt x="1659" y="403"/>
                      <a:pt x="1657" y="404"/>
                      <a:pt x="1656" y="405"/>
                    </a:cubicBezTo>
                    <a:cubicBezTo>
                      <a:pt x="1656" y="405"/>
                      <a:pt x="1656" y="405"/>
                      <a:pt x="1656" y="405"/>
                    </a:cubicBezTo>
                    <a:cubicBezTo>
                      <a:pt x="1603" y="459"/>
                      <a:pt x="1603" y="459"/>
                      <a:pt x="1603" y="459"/>
                    </a:cubicBezTo>
                    <a:cubicBezTo>
                      <a:pt x="1594" y="468"/>
                      <a:pt x="1594" y="482"/>
                      <a:pt x="1603" y="490"/>
                    </a:cubicBezTo>
                    <a:cubicBezTo>
                      <a:pt x="1611" y="499"/>
                      <a:pt x="1625" y="499"/>
                      <a:pt x="1634" y="490"/>
                    </a:cubicBezTo>
                    <a:cubicBezTo>
                      <a:pt x="1650" y="474"/>
                      <a:pt x="1650" y="474"/>
                      <a:pt x="1650" y="474"/>
                    </a:cubicBezTo>
                    <a:cubicBezTo>
                      <a:pt x="1650" y="541"/>
                      <a:pt x="1650" y="541"/>
                      <a:pt x="1650" y="541"/>
                    </a:cubicBezTo>
                    <a:cubicBezTo>
                      <a:pt x="1650" y="553"/>
                      <a:pt x="1660" y="563"/>
                      <a:pt x="1672" y="563"/>
                    </a:cubicBezTo>
                    <a:cubicBezTo>
                      <a:pt x="1684" y="563"/>
                      <a:pt x="1694" y="553"/>
                      <a:pt x="1694" y="541"/>
                    </a:cubicBezTo>
                    <a:cubicBezTo>
                      <a:pt x="1694" y="474"/>
                      <a:pt x="1694" y="474"/>
                      <a:pt x="1694" y="474"/>
                    </a:cubicBezTo>
                    <a:cubicBezTo>
                      <a:pt x="1710" y="490"/>
                      <a:pt x="1710" y="490"/>
                      <a:pt x="1710" y="490"/>
                    </a:cubicBezTo>
                    <a:cubicBezTo>
                      <a:pt x="1715" y="495"/>
                      <a:pt x="1720" y="497"/>
                      <a:pt x="1726" y="497"/>
                    </a:cubicBezTo>
                    <a:cubicBezTo>
                      <a:pt x="1732" y="497"/>
                      <a:pt x="1737" y="495"/>
                      <a:pt x="1741" y="490"/>
                    </a:cubicBezTo>
                    <a:cubicBezTo>
                      <a:pt x="1750" y="482"/>
                      <a:pt x="1750" y="468"/>
                      <a:pt x="1741" y="459"/>
                    </a:cubicBezTo>
                    <a:close/>
                    <a:moveTo>
                      <a:pt x="423" y="247"/>
                    </a:moveTo>
                    <a:cubicBezTo>
                      <a:pt x="423" y="589"/>
                      <a:pt x="423" y="589"/>
                      <a:pt x="423" y="589"/>
                    </a:cubicBezTo>
                    <a:cubicBezTo>
                      <a:pt x="423" y="594"/>
                      <a:pt x="419" y="599"/>
                      <a:pt x="413" y="599"/>
                    </a:cubicBezTo>
                    <a:cubicBezTo>
                      <a:pt x="10" y="599"/>
                      <a:pt x="10" y="599"/>
                      <a:pt x="10" y="599"/>
                    </a:cubicBezTo>
                    <a:cubicBezTo>
                      <a:pt x="4" y="599"/>
                      <a:pt x="0" y="594"/>
                      <a:pt x="0" y="589"/>
                    </a:cubicBezTo>
                    <a:cubicBezTo>
                      <a:pt x="0" y="247"/>
                      <a:pt x="0" y="247"/>
                      <a:pt x="0" y="247"/>
                    </a:cubicBezTo>
                    <a:cubicBezTo>
                      <a:pt x="0" y="242"/>
                      <a:pt x="4" y="237"/>
                      <a:pt x="10" y="237"/>
                    </a:cubicBezTo>
                    <a:cubicBezTo>
                      <a:pt x="413" y="237"/>
                      <a:pt x="413" y="237"/>
                      <a:pt x="413" y="237"/>
                    </a:cubicBezTo>
                    <a:cubicBezTo>
                      <a:pt x="419" y="237"/>
                      <a:pt x="423" y="242"/>
                      <a:pt x="423" y="247"/>
                    </a:cubicBezTo>
                    <a:close/>
                    <a:moveTo>
                      <a:pt x="381" y="459"/>
                    </a:moveTo>
                    <a:cubicBezTo>
                      <a:pt x="327" y="405"/>
                      <a:pt x="327" y="405"/>
                      <a:pt x="327" y="405"/>
                    </a:cubicBezTo>
                    <a:cubicBezTo>
                      <a:pt x="327" y="405"/>
                      <a:pt x="327" y="405"/>
                      <a:pt x="327" y="405"/>
                    </a:cubicBezTo>
                    <a:cubicBezTo>
                      <a:pt x="326" y="404"/>
                      <a:pt x="325" y="403"/>
                      <a:pt x="324" y="403"/>
                    </a:cubicBezTo>
                    <a:cubicBezTo>
                      <a:pt x="323" y="403"/>
                      <a:pt x="323" y="402"/>
                      <a:pt x="323" y="402"/>
                    </a:cubicBezTo>
                    <a:cubicBezTo>
                      <a:pt x="322" y="402"/>
                      <a:pt x="321" y="401"/>
                      <a:pt x="320" y="401"/>
                    </a:cubicBezTo>
                    <a:cubicBezTo>
                      <a:pt x="320" y="400"/>
                      <a:pt x="320" y="400"/>
                      <a:pt x="319" y="400"/>
                    </a:cubicBezTo>
                    <a:cubicBezTo>
                      <a:pt x="318" y="400"/>
                      <a:pt x="317" y="400"/>
                      <a:pt x="316" y="399"/>
                    </a:cubicBezTo>
                    <a:cubicBezTo>
                      <a:pt x="316" y="399"/>
                      <a:pt x="315" y="399"/>
                      <a:pt x="315" y="399"/>
                    </a:cubicBezTo>
                    <a:cubicBezTo>
                      <a:pt x="314" y="399"/>
                      <a:pt x="313" y="399"/>
                      <a:pt x="311" y="399"/>
                    </a:cubicBezTo>
                    <a:cubicBezTo>
                      <a:pt x="310" y="399"/>
                      <a:pt x="309" y="399"/>
                      <a:pt x="307" y="399"/>
                    </a:cubicBezTo>
                    <a:cubicBezTo>
                      <a:pt x="307" y="399"/>
                      <a:pt x="307" y="399"/>
                      <a:pt x="307" y="399"/>
                    </a:cubicBezTo>
                    <a:cubicBezTo>
                      <a:pt x="306" y="400"/>
                      <a:pt x="304" y="400"/>
                      <a:pt x="303" y="400"/>
                    </a:cubicBezTo>
                    <a:cubicBezTo>
                      <a:pt x="303" y="400"/>
                      <a:pt x="303" y="400"/>
                      <a:pt x="303" y="401"/>
                    </a:cubicBezTo>
                    <a:cubicBezTo>
                      <a:pt x="302" y="401"/>
                      <a:pt x="301" y="402"/>
                      <a:pt x="299" y="402"/>
                    </a:cubicBezTo>
                    <a:cubicBezTo>
                      <a:pt x="299" y="402"/>
                      <a:pt x="299" y="403"/>
                      <a:pt x="299" y="403"/>
                    </a:cubicBezTo>
                    <a:cubicBezTo>
                      <a:pt x="298" y="403"/>
                      <a:pt x="297" y="404"/>
                      <a:pt x="296" y="405"/>
                    </a:cubicBezTo>
                    <a:cubicBezTo>
                      <a:pt x="296" y="405"/>
                      <a:pt x="296" y="405"/>
                      <a:pt x="296" y="405"/>
                    </a:cubicBezTo>
                    <a:cubicBezTo>
                      <a:pt x="242" y="459"/>
                      <a:pt x="242" y="459"/>
                      <a:pt x="242" y="459"/>
                    </a:cubicBezTo>
                    <a:cubicBezTo>
                      <a:pt x="233" y="468"/>
                      <a:pt x="233" y="482"/>
                      <a:pt x="242" y="490"/>
                    </a:cubicBezTo>
                    <a:cubicBezTo>
                      <a:pt x="250" y="499"/>
                      <a:pt x="264" y="499"/>
                      <a:pt x="273" y="490"/>
                    </a:cubicBezTo>
                    <a:cubicBezTo>
                      <a:pt x="289" y="474"/>
                      <a:pt x="289" y="474"/>
                      <a:pt x="289" y="474"/>
                    </a:cubicBezTo>
                    <a:cubicBezTo>
                      <a:pt x="289" y="541"/>
                      <a:pt x="289" y="541"/>
                      <a:pt x="289" y="541"/>
                    </a:cubicBezTo>
                    <a:cubicBezTo>
                      <a:pt x="289" y="553"/>
                      <a:pt x="299" y="563"/>
                      <a:pt x="311" y="563"/>
                    </a:cubicBezTo>
                    <a:cubicBezTo>
                      <a:pt x="323" y="563"/>
                      <a:pt x="333" y="553"/>
                      <a:pt x="333" y="541"/>
                    </a:cubicBezTo>
                    <a:cubicBezTo>
                      <a:pt x="333" y="474"/>
                      <a:pt x="333" y="474"/>
                      <a:pt x="333" y="474"/>
                    </a:cubicBezTo>
                    <a:cubicBezTo>
                      <a:pt x="350" y="490"/>
                      <a:pt x="350" y="490"/>
                      <a:pt x="350" y="490"/>
                    </a:cubicBezTo>
                    <a:cubicBezTo>
                      <a:pt x="354" y="495"/>
                      <a:pt x="360" y="497"/>
                      <a:pt x="365" y="497"/>
                    </a:cubicBezTo>
                    <a:cubicBezTo>
                      <a:pt x="371" y="497"/>
                      <a:pt x="377" y="495"/>
                      <a:pt x="381" y="490"/>
                    </a:cubicBezTo>
                    <a:cubicBezTo>
                      <a:pt x="389" y="482"/>
                      <a:pt x="389" y="468"/>
                      <a:pt x="381" y="459"/>
                    </a:cubicBezTo>
                    <a:close/>
                    <a:moveTo>
                      <a:pt x="1784" y="963"/>
                    </a:moveTo>
                    <a:cubicBezTo>
                      <a:pt x="1784" y="1479"/>
                      <a:pt x="1784" y="1479"/>
                      <a:pt x="1784" y="1479"/>
                    </a:cubicBezTo>
                    <a:cubicBezTo>
                      <a:pt x="1784" y="1485"/>
                      <a:pt x="1780" y="1489"/>
                      <a:pt x="1774" y="1489"/>
                    </a:cubicBezTo>
                    <a:cubicBezTo>
                      <a:pt x="1186" y="1489"/>
                      <a:pt x="1186" y="1489"/>
                      <a:pt x="1186" y="1489"/>
                    </a:cubicBezTo>
                    <a:cubicBezTo>
                      <a:pt x="1181" y="1489"/>
                      <a:pt x="1176" y="1485"/>
                      <a:pt x="1176" y="1479"/>
                    </a:cubicBezTo>
                    <a:cubicBezTo>
                      <a:pt x="1176" y="963"/>
                      <a:pt x="1176" y="963"/>
                      <a:pt x="1176" y="963"/>
                    </a:cubicBezTo>
                    <a:cubicBezTo>
                      <a:pt x="1176" y="958"/>
                      <a:pt x="1181" y="953"/>
                      <a:pt x="1186" y="953"/>
                    </a:cubicBezTo>
                    <a:cubicBezTo>
                      <a:pt x="1774" y="953"/>
                      <a:pt x="1774" y="953"/>
                      <a:pt x="1774" y="953"/>
                    </a:cubicBezTo>
                    <a:cubicBezTo>
                      <a:pt x="1780" y="953"/>
                      <a:pt x="1784" y="958"/>
                      <a:pt x="1784" y="963"/>
                    </a:cubicBezTo>
                    <a:close/>
                    <a:moveTo>
                      <a:pt x="1741" y="1350"/>
                    </a:moveTo>
                    <a:cubicBezTo>
                      <a:pt x="1688" y="1296"/>
                      <a:pt x="1688" y="1296"/>
                      <a:pt x="1688" y="1296"/>
                    </a:cubicBezTo>
                    <a:cubicBezTo>
                      <a:pt x="1688" y="1296"/>
                      <a:pt x="1688" y="1296"/>
                      <a:pt x="1688" y="1296"/>
                    </a:cubicBezTo>
                    <a:cubicBezTo>
                      <a:pt x="1687" y="1295"/>
                      <a:pt x="1685" y="1294"/>
                      <a:pt x="1684" y="1293"/>
                    </a:cubicBezTo>
                    <a:cubicBezTo>
                      <a:pt x="1684" y="1293"/>
                      <a:pt x="1684" y="1293"/>
                      <a:pt x="1684" y="1293"/>
                    </a:cubicBezTo>
                    <a:cubicBezTo>
                      <a:pt x="1683" y="1292"/>
                      <a:pt x="1682" y="1292"/>
                      <a:pt x="1680" y="1291"/>
                    </a:cubicBezTo>
                    <a:cubicBezTo>
                      <a:pt x="1680" y="1291"/>
                      <a:pt x="1680" y="1291"/>
                      <a:pt x="1680" y="1291"/>
                    </a:cubicBezTo>
                    <a:cubicBezTo>
                      <a:pt x="1679" y="1291"/>
                      <a:pt x="1678" y="1290"/>
                      <a:pt x="1676" y="1290"/>
                    </a:cubicBezTo>
                    <a:cubicBezTo>
                      <a:pt x="1676" y="1290"/>
                      <a:pt x="1676" y="1290"/>
                      <a:pt x="1676" y="1290"/>
                    </a:cubicBezTo>
                    <a:cubicBezTo>
                      <a:pt x="1675" y="1290"/>
                      <a:pt x="1673" y="1290"/>
                      <a:pt x="1672" y="1290"/>
                    </a:cubicBezTo>
                    <a:cubicBezTo>
                      <a:pt x="1671" y="1290"/>
                      <a:pt x="1669" y="1290"/>
                      <a:pt x="1668" y="1290"/>
                    </a:cubicBezTo>
                    <a:cubicBezTo>
                      <a:pt x="1668" y="1290"/>
                      <a:pt x="1668" y="1290"/>
                      <a:pt x="1668" y="1290"/>
                    </a:cubicBezTo>
                    <a:cubicBezTo>
                      <a:pt x="1666" y="1290"/>
                      <a:pt x="1665" y="1291"/>
                      <a:pt x="1664" y="1291"/>
                    </a:cubicBezTo>
                    <a:cubicBezTo>
                      <a:pt x="1664" y="1291"/>
                      <a:pt x="1664" y="1291"/>
                      <a:pt x="1664" y="1291"/>
                    </a:cubicBezTo>
                    <a:cubicBezTo>
                      <a:pt x="1662" y="1292"/>
                      <a:pt x="1661" y="1292"/>
                      <a:pt x="1660" y="1293"/>
                    </a:cubicBezTo>
                    <a:cubicBezTo>
                      <a:pt x="1660" y="1293"/>
                      <a:pt x="1660" y="1293"/>
                      <a:pt x="1660" y="1293"/>
                    </a:cubicBezTo>
                    <a:cubicBezTo>
                      <a:pt x="1659" y="1294"/>
                      <a:pt x="1658" y="1295"/>
                      <a:pt x="1656" y="1296"/>
                    </a:cubicBezTo>
                    <a:cubicBezTo>
                      <a:pt x="1656" y="1296"/>
                      <a:pt x="1656" y="1296"/>
                      <a:pt x="1656" y="1296"/>
                    </a:cubicBezTo>
                    <a:cubicBezTo>
                      <a:pt x="1603" y="1350"/>
                      <a:pt x="1603" y="1350"/>
                      <a:pt x="1603" y="1350"/>
                    </a:cubicBezTo>
                    <a:cubicBezTo>
                      <a:pt x="1594" y="1359"/>
                      <a:pt x="1594" y="1372"/>
                      <a:pt x="1603" y="1381"/>
                    </a:cubicBezTo>
                    <a:cubicBezTo>
                      <a:pt x="1611" y="1390"/>
                      <a:pt x="1625" y="1390"/>
                      <a:pt x="1634" y="1381"/>
                    </a:cubicBezTo>
                    <a:cubicBezTo>
                      <a:pt x="1650" y="1365"/>
                      <a:pt x="1650" y="1365"/>
                      <a:pt x="1650" y="1365"/>
                    </a:cubicBezTo>
                    <a:cubicBezTo>
                      <a:pt x="1650" y="1431"/>
                      <a:pt x="1650" y="1431"/>
                      <a:pt x="1650" y="1431"/>
                    </a:cubicBezTo>
                    <a:cubicBezTo>
                      <a:pt x="1650" y="1443"/>
                      <a:pt x="1660" y="1453"/>
                      <a:pt x="1672" y="1453"/>
                    </a:cubicBezTo>
                    <a:cubicBezTo>
                      <a:pt x="1684" y="1453"/>
                      <a:pt x="1694" y="1443"/>
                      <a:pt x="1694" y="1431"/>
                    </a:cubicBezTo>
                    <a:cubicBezTo>
                      <a:pt x="1694" y="1365"/>
                      <a:pt x="1694" y="1365"/>
                      <a:pt x="1694" y="1365"/>
                    </a:cubicBezTo>
                    <a:cubicBezTo>
                      <a:pt x="1710" y="1381"/>
                      <a:pt x="1710" y="1381"/>
                      <a:pt x="1710" y="1381"/>
                    </a:cubicBezTo>
                    <a:cubicBezTo>
                      <a:pt x="1715" y="1385"/>
                      <a:pt x="1720" y="1387"/>
                      <a:pt x="1726" y="1387"/>
                    </a:cubicBezTo>
                    <a:cubicBezTo>
                      <a:pt x="1732" y="1387"/>
                      <a:pt x="1737" y="1385"/>
                      <a:pt x="1741" y="1381"/>
                    </a:cubicBezTo>
                    <a:cubicBezTo>
                      <a:pt x="1750" y="1372"/>
                      <a:pt x="1750" y="1359"/>
                      <a:pt x="1741" y="135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grpSp>
        <p:grpSp>
          <p:nvGrpSpPr>
            <p:cNvPr id="272" name="bcgIcons_Directions">
              <a:extLst>
                <a:ext uri="{FF2B5EF4-FFF2-40B4-BE49-F238E27FC236}">
                  <a16:creationId xmlns:a16="http://schemas.microsoft.com/office/drawing/2014/main" id="{499EB4DA-3899-47D3-A2ED-9370064CAC9A}"/>
                </a:ext>
              </a:extLst>
            </p:cNvPr>
            <p:cNvGrpSpPr>
              <a:grpSpLocks noChangeAspect="1"/>
            </p:cNvGrpSpPr>
            <p:nvPr/>
          </p:nvGrpSpPr>
          <p:grpSpPr bwMode="auto">
            <a:xfrm>
              <a:off x="8442692" y="5419660"/>
              <a:ext cx="519930" cy="504907"/>
              <a:chOff x="1682" y="0"/>
              <a:chExt cx="4316" cy="4320"/>
            </a:xfrm>
          </p:grpSpPr>
          <p:sp>
            <p:nvSpPr>
              <p:cNvPr id="304" name="AutoShape 411">
                <a:extLst>
                  <a:ext uri="{FF2B5EF4-FFF2-40B4-BE49-F238E27FC236}">
                    <a16:creationId xmlns:a16="http://schemas.microsoft.com/office/drawing/2014/main" id="{5B3CA433-49CF-416C-B632-525098864843}"/>
                  </a:ext>
                </a:extLst>
              </p:cNvPr>
              <p:cNvSpPr>
                <a:spLocks noChangeAspect="1" noChangeArrowheads="1" noTextEdit="1"/>
              </p:cNvSpPr>
              <p:nvPr/>
            </p:nvSpPr>
            <p:spPr bwMode="auto">
              <a:xfrm>
                <a:off x="1682" y="0"/>
                <a:ext cx="431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305" name="Freeform 413">
                <a:extLst>
                  <a:ext uri="{FF2B5EF4-FFF2-40B4-BE49-F238E27FC236}">
                    <a16:creationId xmlns:a16="http://schemas.microsoft.com/office/drawing/2014/main" id="{198AE1C2-279C-4A7D-9551-6BC67F0F5573}"/>
                  </a:ext>
                </a:extLst>
              </p:cNvPr>
              <p:cNvSpPr>
                <a:spLocks/>
              </p:cNvSpPr>
              <p:nvPr/>
            </p:nvSpPr>
            <p:spPr bwMode="auto">
              <a:xfrm>
                <a:off x="2042" y="926"/>
                <a:ext cx="1751" cy="1842"/>
              </a:xfrm>
              <a:custGeom>
                <a:avLst/>
                <a:gdLst>
                  <a:gd name="T0" fmla="*/ 827 w 935"/>
                  <a:gd name="T1" fmla="*/ 982 h 982"/>
                  <a:gd name="T2" fmla="*/ 846 w 935"/>
                  <a:gd name="T3" fmla="*/ 896 h 982"/>
                  <a:gd name="T4" fmla="*/ 714 w 935"/>
                  <a:gd name="T5" fmla="*/ 671 h 982"/>
                  <a:gd name="T6" fmla="*/ 300 w 935"/>
                  <a:gd name="T7" fmla="*/ 419 h 982"/>
                  <a:gd name="T8" fmla="*/ 294 w 935"/>
                  <a:gd name="T9" fmla="*/ 419 h 982"/>
                  <a:gd name="T10" fmla="*/ 277 w 935"/>
                  <a:gd name="T11" fmla="*/ 427 h 982"/>
                  <a:gd name="T12" fmla="*/ 275 w 935"/>
                  <a:gd name="T13" fmla="*/ 452 h 982"/>
                  <a:gd name="T14" fmla="*/ 359 w 935"/>
                  <a:gd name="T15" fmla="*/ 598 h 982"/>
                  <a:gd name="T16" fmla="*/ 335 w 935"/>
                  <a:gd name="T17" fmla="*/ 685 h 982"/>
                  <a:gd name="T18" fmla="*/ 303 w 935"/>
                  <a:gd name="T19" fmla="*/ 694 h 982"/>
                  <a:gd name="T20" fmla="*/ 247 w 935"/>
                  <a:gd name="T21" fmla="*/ 662 h 982"/>
                  <a:gd name="T22" fmla="*/ 67 w 935"/>
                  <a:gd name="T23" fmla="*/ 346 h 982"/>
                  <a:gd name="T24" fmla="*/ 89 w 935"/>
                  <a:gd name="T25" fmla="*/ 260 h 982"/>
                  <a:gd name="T26" fmla="*/ 398 w 935"/>
                  <a:gd name="T27" fmla="*/ 69 h 982"/>
                  <a:gd name="T28" fmla="*/ 486 w 935"/>
                  <a:gd name="T29" fmla="*/ 90 h 982"/>
                  <a:gd name="T30" fmla="*/ 465 w 935"/>
                  <a:gd name="T31" fmla="*/ 178 h 982"/>
                  <a:gd name="T32" fmla="*/ 335 w 935"/>
                  <a:gd name="T33" fmla="*/ 258 h 982"/>
                  <a:gd name="T34" fmla="*/ 325 w 935"/>
                  <a:gd name="T35" fmla="*/ 280 h 982"/>
                  <a:gd name="T36" fmla="*/ 341 w 935"/>
                  <a:gd name="T37" fmla="*/ 298 h 982"/>
                  <a:gd name="T38" fmla="*/ 741 w 935"/>
                  <a:gd name="T39" fmla="*/ 516 h 982"/>
                  <a:gd name="T40" fmla="*/ 910 w 935"/>
                  <a:gd name="T41" fmla="*/ 727 h 982"/>
                  <a:gd name="T42" fmla="*/ 935 w 935"/>
                  <a:gd name="T43" fmla="*/ 681 h 982"/>
                  <a:gd name="T44" fmla="*/ 771 w 935"/>
                  <a:gd name="T45" fmla="*/ 483 h 982"/>
                  <a:gd name="T46" fmla="*/ 399 w 935"/>
                  <a:gd name="T47" fmla="*/ 270 h 982"/>
                  <a:gd name="T48" fmla="*/ 489 w 935"/>
                  <a:gd name="T49" fmla="*/ 215 h 982"/>
                  <a:gd name="T50" fmla="*/ 524 w 935"/>
                  <a:gd name="T51" fmla="*/ 66 h 982"/>
                  <a:gd name="T52" fmla="*/ 375 w 935"/>
                  <a:gd name="T53" fmla="*/ 31 h 982"/>
                  <a:gd name="T54" fmla="*/ 66 w 935"/>
                  <a:gd name="T55" fmla="*/ 223 h 982"/>
                  <a:gd name="T56" fmla="*/ 29 w 935"/>
                  <a:gd name="T57" fmla="*/ 368 h 982"/>
                  <a:gd name="T58" fmla="*/ 209 w 935"/>
                  <a:gd name="T59" fmla="*/ 683 h 982"/>
                  <a:gd name="T60" fmla="*/ 303 w 935"/>
                  <a:gd name="T61" fmla="*/ 738 h 982"/>
                  <a:gd name="T62" fmla="*/ 357 w 935"/>
                  <a:gd name="T63" fmla="*/ 724 h 982"/>
                  <a:gd name="T64" fmla="*/ 397 w 935"/>
                  <a:gd name="T65" fmla="*/ 576 h 982"/>
                  <a:gd name="T66" fmla="*/ 341 w 935"/>
                  <a:gd name="T67" fmla="*/ 479 h 982"/>
                  <a:gd name="T68" fmla="*/ 827 w 935"/>
                  <a:gd name="T69" fmla="*/ 982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5" h="982">
                    <a:moveTo>
                      <a:pt x="827" y="982"/>
                    </a:moveTo>
                    <a:cubicBezTo>
                      <a:pt x="832" y="953"/>
                      <a:pt x="839" y="924"/>
                      <a:pt x="846" y="896"/>
                    </a:cubicBezTo>
                    <a:cubicBezTo>
                      <a:pt x="816" y="813"/>
                      <a:pt x="772" y="738"/>
                      <a:pt x="714" y="671"/>
                    </a:cubicBezTo>
                    <a:cubicBezTo>
                      <a:pt x="612" y="555"/>
                      <a:pt x="469" y="468"/>
                      <a:pt x="300" y="419"/>
                    </a:cubicBezTo>
                    <a:cubicBezTo>
                      <a:pt x="298" y="419"/>
                      <a:pt x="296" y="419"/>
                      <a:pt x="294" y="419"/>
                    </a:cubicBezTo>
                    <a:cubicBezTo>
                      <a:pt x="287" y="419"/>
                      <a:pt x="281" y="422"/>
                      <a:pt x="277" y="427"/>
                    </a:cubicBezTo>
                    <a:cubicBezTo>
                      <a:pt x="271" y="434"/>
                      <a:pt x="270" y="444"/>
                      <a:pt x="275" y="452"/>
                    </a:cubicBezTo>
                    <a:cubicBezTo>
                      <a:pt x="359" y="598"/>
                      <a:pt x="359" y="598"/>
                      <a:pt x="359" y="598"/>
                    </a:cubicBezTo>
                    <a:cubicBezTo>
                      <a:pt x="376" y="629"/>
                      <a:pt x="365" y="668"/>
                      <a:pt x="335" y="685"/>
                    </a:cubicBezTo>
                    <a:cubicBezTo>
                      <a:pt x="325" y="691"/>
                      <a:pt x="314" y="694"/>
                      <a:pt x="303" y="694"/>
                    </a:cubicBezTo>
                    <a:cubicBezTo>
                      <a:pt x="280" y="694"/>
                      <a:pt x="259" y="682"/>
                      <a:pt x="247" y="662"/>
                    </a:cubicBezTo>
                    <a:cubicBezTo>
                      <a:pt x="67" y="346"/>
                      <a:pt x="67" y="346"/>
                      <a:pt x="67" y="346"/>
                    </a:cubicBezTo>
                    <a:cubicBezTo>
                      <a:pt x="50" y="316"/>
                      <a:pt x="60" y="278"/>
                      <a:pt x="89" y="260"/>
                    </a:cubicBezTo>
                    <a:cubicBezTo>
                      <a:pt x="398" y="69"/>
                      <a:pt x="398" y="69"/>
                      <a:pt x="398" y="69"/>
                    </a:cubicBezTo>
                    <a:cubicBezTo>
                      <a:pt x="428" y="50"/>
                      <a:pt x="468" y="60"/>
                      <a:pt x="486" y="90"/>
                    </a:cubicBezTo>
                    <a:cubicBezTo>
                      <a:pt x="505" y="120"/>
                      <a:pt x="495" y="159"/>
                      <a:pt x="465" y="178"/>
                    </a:cubicBezTo>
                    <a:cubicBezTo>
                      <a:pt x="335" y="258"/>
                      <a:pt x="335" y="258"/>
                      <a:pt x="335" y="258"/>
                    </a:cubicBezTo>
                    <a:cubicBezTo>
                      <a:pt x="328" y="263"/>
                      <a:pt x="324" y="271"/>
                      <a:pt x="325" y="280"/>
                    </a:cubicBezTo>
                    <a:cubicBezTo>
                      <a:pt x="326" y="288"/>
                      <a:pt x="332" y="296"/>
                      <a:pt x="341" y="298"/>
                    </a:cubicBezTo>
                    <a:cubicBezTo>
                      <a:pt x="495" y="343"/>
                      <a:pt x="634" y="418"/>
                      <a:pt x="741" y="516"/>
                    </a:cubicBezTo>
                    <a:cubicBezTo>
                      <a:pt x="810" y="577"/>
                      <a:pt x="866" y="648"/>
                      <a:pt x="910" y="727"/>
                    </a:cubicBezTo>
                    <a:cubicBezTo>
                      <a:pt x="918" y="712"/>
                      <a:pt x="926" y="696"/>
                      <a:pt x="935" y="681"/>
                    </a:cubicBezTo>
                    <a:cubicBezTo>
                      <a:pt x="890" y="608"/>
                      <a:pt x="836" y="542"/>
                      <a:pt x="771" y="483"/>
                    </a:cubicBezTo>
                    <a:cubicBezTo>
                      <a:pt x="669" y="391"/>
                      <a:pt x="542" y="318"/>
                      <a:pt x="399" y="270"/>
                    </a:cubicBezTo>
                    <a:cubicBezTo>
                      <a:pt x="489" y="215"/>
                      <a:pt x="489" y="215"/>
                      <a:pt x="489" y="215"/>
                    </a:cubicBezTo>
                    <a:cubicBezTo>
                      <a:pt x="539" y="184"/>
                      <a:pt x="555" y="117"/>
                      <a:pt x="524" y="66"/>
                    </a:cubicBezTo>
                    <a:cubicBezTo>
                      <a:pt x="492" y="16"/>
                      <a:pt x="426" y="0"/>
                      <a:pt x="375" y="31"/>
                    </a:cubicBezTo>
                    <a:cubicBezTo>
                      <a:pt x="66" y="223"/>
                      <a:pt x="66" y="223"/>
                      <a:pt x="66" y="223"/>
                    </a:cubicBezTo>
                    <a:cubicBezTo>
                      <a:pt x="16" y="253"/>
                      <a:pt x="0" y="317"/>
                      <a:pt x="29" y="368"/>
                    </a:cubicBezTo>
                    <a:cubicBezTo>
                      <a:pt x="209" y="683"/>
                      <a:pt x="209" y="683"/>
                      <a:pt x="209" y="683"/>
                    </a:cubicBezTo>
                    <a:cubicBezTo>
                      <a:pt x="228" y="717"/>
                      <a:pt x="264" y="738"/>
                      <a:pt x="303" y="738"/>
                    </a:cubicBezTo>
                    <a:cubicBezTo>
                      <a:pt x="322" y="738"/>
                      <a:pt x="340" y="733"/>
                      <a:pt x="357" y="724"/>
                    </a:cubicBezTo>
                    <a:cubicBezTo>
                      <a:pt x="408" y="694"/>
                      <a:pt x="426" y="628"/>
                      <a:pt x="397" y="576"/>
                    </a:cubicBezTo>
                    <a:cubicBezTo>
                      <a:pt x="341" y="479"/>
                      <a:pt x="341" y="479"/>
                      <a:pt x="341" y="479"/>
                    </a:cubicBezTo>
                    <a:cubicBezTo>
                      <a:pt x="497" y="534"/>
                      <a:pt x="747" y="669"/>
                      <a:pt x="827" y="982"/>
                    </a:cubicBezTo>
                    <a:close/>
                  </a:path>
                </a:pathLst>
              </a:custGeom>
              <a:solidFill>
                <a:srgbClr val="1CD1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306" name="Freeform 414">
                <a:extLst>
                  <a:ext uri="{FF2B5EF4-FFF2-40B4-BE49-F238E27FC236}">
                    <a16:creationId xmlns:a16="http://schemas.microsoft.com/office/drawing/2014/main" id="{82F985ED-5E7D-4D77-848B-EF00A5CFA4F8}"/>
                  </a:ext>
                </a:extLst>
              </p:cNvPr>
              <p:cNvSpPr>
                <a:spLocks/>
              </p:cNvSpPr>
              <p:nvPr/>
            </p:nvSpPr>
            <p:spPr bwMode="auto">
              <a:xfrm>
                <a:off x="3638" y="926"/>
                <a:ext cx="2000" cy="2440"/>
              </a:xfrm>
              <a:custGeom>
                <a:avLst/>
                <a:gdLst>
                  <a:gd name="T0" fmla="*/ 1002 w 1068"/>
                  <a:gd name="T1" fmla="*/ 223 h 1301"/>
                  <a:gd name="T2" fmla="*/ 693 w 1068"/>
                  <a:gd name="T3" fmla="*/ 31 h 1301"/>
                  <a:gd name="T4" fmla="*/ 544 w 1068"/>
                  <a:gd name="T5" fmla="*/ 66 h 1301"/>
                  <a:gd name="T6" fmla="*/ 579 w 1068"/>
                  <a:gd name="T7" fmla="*/ 215 h 1301"/>
                  <a:gd name="T8" fmla="*/ 669 w 1068"/>
                  <a:gd name="T9" fmla="*/ 270 h 1301"/>
                  <a:gd name="T10" fmla="*/ 297 w 1068"/>
                  <a:gd name="T11" fmla="*/ 483 h 1301"/>
                  <a:gd name="T12" fmla="*/ 82 w 1068"/>
                  <a:gd name="T13" fmla="*/ 780 h 1301"/>
                  <a:gd name="T14" fmla="*/ 0 w 1068"/>
                  <a:gd name="T15" fmla="*/ 1193 h 1301"/>
                  <a:gd name="T16" fmla="*/ 108 w 1068"/>
                  <a:gd name="T17" fmla="*/ 1301 h 1301"/>
                  <a:gd name="T18" fmla="*/ 216 w 1068"/>
                  <a:gd name="T19" fmla="*/ 1193 h 1301"/>
                  <a:gd name="T20" fmla="*/ 727 w 1068"/>
                  <a:gd name="T21" fmla="*/ 479 h 1301"/>
                  <a:gd name="T22" fmla="*/ 671 w 1068"/>
                  <a:gd name="T23" fmla="*/ 576 h 1301"/>
                  <a:gd name="T24" fmla="*/ 711 w 1068"/>
                  <a:gd name="T25" fmla="*/ 724 h 1301"/>
                  <a:gd name="T26" fmla="*/ 765 w 1068"/>
                  <a:gd name="T27" fmla="*/ 738 h 1301"/>
                  <a:gd name="T28" fmla="*/ 859 w 1068"/>
                  <a:gd name="T29" fmla="*/ 683 h 1301"/>
                  <a:gd name="T30" fmla="*/ 1039 w 1068"/>
                  <a:gd name="T31" fmla="*/ 368 h 1301"/>
                  <a:gd name="T32" fmla="*/ 1002 w 1068"/>
                  <a:gd name="T33" fmla="*/ 223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8" h="1301">
                    <a:moveTo>
                      <a:pt x="1002" y="223"/>
                    </a:moveTo>
                    <a:cubicBezTo>
                      <a:pt x="693" y="31"/>
                      <a:pt x="693" y="31"/>
                      <a:pt x="693" y="31"/>
                    </a:cubicBezTo>
                    <a:cubicBezTo>
                      <a:pt x="642" y="0"/>
                      <a:pt x="576" y="16"/>
                      <a:pt x="544" y="66"/>
                    </a:cubicBezTo>
                    <a:cubicBezTo>
                      <a:pt x="513" y="117"/>
                      <a:pt x="529" y="184"/>
                      <a:pt x="579" y="215"/>
                    </a:cubicBezTo>
                    <a:cubicBezTo>
                      <a:pt x="669" y="270"/>
                      <a:pt x="669" y="270"/>
                      <a:pt x="669" y="270"/>
                    </a:cubicBezTo>
                    <a:cubicBezTo>
                      <a:pt x="526" y="318"/>
                      <a:pt x="399" y="391"/>
                      <a:pt x="297" y="483"/>
                    </a:cubicBezTo>
                    <a:cubicBezTo>
                      <a:pt x="204" y="567"/>
                      <a:pt x="132" y="667"/>
                      <a:pt x="82" y="780"/>
                    </a:cubicBezTo>
                    <a:cubicBezTo>
                      <a:pt x="28" y="903"/>
                      <a:pt x="0" y="1042"/>
                      <a:pt x="0" y="1193"/>
                    </a:cubicBezTo>
                    <a:cubicBezTo>
                      <a:pt x="0" y="1252"/>
                      <a:pt x="49" y="1301"/>
                      <a:pt x="108" y="1301"/>
                    </a:cubicBezTo>
                    <a:cubicBezTo>
                      <a:pt x="168" y="1301"/>
                      <a:pt x="216" y="1252"/>
                      <a:pt x="216" y="1193"/>
                    </a:cubicBezTo>
                    <a:cubicBezTo>
                      <a:pt x="216" y="726"/>
                      <a:pt x="540" y="545"/>
                      <a:pt x="727" y="479"/>
                    </a:cubicBezTo>
                    <a:cubicBezTo>
                      <a:pt x="671" y="576"/>
                      <a:pt x="671" y="576"/>
                      <a:pt x="671" y="576"/>
                    </a:cubicBezTo>
                    <a:cubicBezTo>
                      <a:pt x="642" y="628"/>
                      <a:pt x="660" y="694"/>
                      <a:pt x="711" y="724"/>
                    </a:cubicBezTo>
                    <a:cubicBezTo>
                      <a:pt x="728" y="733"/>
                      <a:pt x="746" y="738"/>
                      <a:pt x="765" y="738"/>
                    </a:cubicBezTo>
                    <a:cubicBezTo>
                      <a:pt x="804" y="738"/>
                      <a:pt x="840" y="717"/>
                      <a:pt x="859" y="683"/>
                    </a:cubicBezTo>
                    <a:cubicBezTo>
                      <a:pt x="1039" y="368"/>
                      <a:pt x="1039" y="368"/>
                      <a:pt x="1039" y="368"/>
                    </a:cubicBezTo>
                    <a:cubicBezTo>
                      <a:pt x="1068" y="317"/>
                      <a:pt x="1052" y="253"/>
                      <a:pt x="1002" y="22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grpSp>
        <p:sp>
          <p:nvSpPr>
            <p:cNvPr id="273" name="TextBox 106">
              <a:extLst>
                <a:ext uri="{FF2B5EF4-FFF2-40B4-BE49-F238E27FC236}">
                  <a16:creationId xmlns:a16="http://schemas.microsoft.com/office/drawing/2014/main" id="{264D240F-88E1-4558-B960-2D814DA544C9}"/>
                </a:ext>
              </a:extLst>
            </p:cNvPr>
            <p:cNvSpPr txBox="1"/>
            <p:nvPr/>
          </p:nvSpPr>
          <p:spPr>
            <a:xfrm>
              <a:off x="4785405" y="5767062"/>
              <a:ext cx="964553" cy="323166"/>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defPPr>
                <a:defRPr lang="fr-FR"/>
              </a:defPPr>
              <a:lvl1pPr marR="0" lvl="0" indent="0" defTabSz="914377" fontAlgn="auto">
                <a:lnSpc>
                  <a:spcPct val="100000"/>
                </a:lnSpc>
                <a:spcBef>
                  <a:spcPts val="0"/>
                </a:spcBef>
                <a:spcAft>
                  <a:spcPts val="0"/>
                </a:spcAft>
                <a:buClrTx/>
                <a:buSzTx/>
                <a:buFontTx/>
                <a:buNone/>
                <a:tabLst/>
                <a:defRPr sz="1100" b="1" kern="0">
                  <a:solidFill>
                    <a:srgbClr val="575757"/>
                  </a:solidFill>
                  <a:latin typeface="Arial" panose="020B0604020202020204" pitchFamily="34" charset="0"/>
                  <a:cs typeface="Arial" panose="020B0604020202020204" pitchFamily="34" charset="0"/>
                </a:defRPr>
              </a:lvl1p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1CD19D">
                      <a:lumMod val="75000"/>
                    </a:srgbClr>
                  </a:solidFill>
                  <a:effectLst/>
                  <a:uLnTx/>
                  <a:uFillTx/>
                  <a:latin typeface="Arial" panose="020B0604020202020204"/>
                  <a:cs typeface="Arial" panose="020B0604020202020204" pitchFamily="34" charset="0"/>
                </a:rPr>
                <a:t>Planification du sprint </a:t>
              </a:r>
            </a:p>
          </p:txBody>
        </p:sp>
        <p:sp>
          <p:nvSpPr>
            <p:cNvPr id="274" name="Oval 20">
              <a:extLst>
                <a:ext uri="{FF2B5EF4-FFF2-40B4-BE49-F238E27FC236}">
                  <a16:creationId xmlns:a16="http://schemas.microsoft.com/office/drawing/2014/main" id="{00F3D352-2930-40F8-A444-925DE93B345E}"/>
                </a:ext>
              </a:extLst>
            </p:cNvPr>
            <p:cNvSpPr>
              <a:spLocks noChangeArrowheads="1"/>
            </p:cNvSpPr>
            <p:nvPr/>
          </p:nvSpPr>
          <p:spPr bwMode="auto">
            <a:xfrm>
              <a:off x="4580360" y="5839480"/>
              <a:ext cx="187569" cy="181978"/>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2</a:t>
              </a:r>
            </a:p>
          </p:txBody>
        </p:sp>
        <p:sp>
          <p:nvSpPr>
            <p:cNvPr id="275" name="TextBox 113">
              <a:extLst>
                <a:ext uri="{FF2B5EF4-FFF2-40B4-BE49-F238E27FC236}">
                  <a16:creationId xmlns:a16="http://schemas.microsoft.com/office/drawing/2014/main" id="{ACFD5D6C-A64D-49E4-B524-CEB292D8ED86}"/>
                </a:ext>
              </a:extLst>
            </p:cNvPr>
            <p:cNvSpPr txBox="1"/>
            <p:nvPr/>
          </p:nvSpPr>
          <p:spPr>
            <a:xfrm>
              <a:off x="3869510" y="5759100"/>
              <a:ext cx="851264" cy="323166"/>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1CD19D">
                      <a:lumMod val="75000"/>
                    </a:srgbClr>
                  </a:solidFill>
                  <a:effectLst/>
                  <a:uLnTx/>
                  <a:uFillTx/>
                  <a:latin typeface="Arial" panose="020B0604020202020204"/>
                  <a:cs typeface="Arial" panose="020B0604020202020204" pitchFamily="34" charset="0"/>
                </a:rPr>
                <a:t>Revue du backlog</a:t>
              </a:r>
            </a:p>
          </p:txBody>
        </p:sp>
        <p:sp>
          <p:nvSpPr>
            <p:cNvPr id="276" name="Oval 20">
              <a:extLst>
                <a:ext uri="{FF2B5EF4-FFF2-40B4-BE49-F238E27FC236}">
                  <a16:creationId xmlns:a16="http://schemas.microsoft.com/office/drawing/2014/main" id="{3004CF18-CBF6-464D-B44E-811C6B518713}"/>
                </a:ext>
              </a:extLst>
            </p:cNvPr>
            <p:cNvSpPr>
              <a:spLocks noChangeArrowheads="1"/>
            </p:cNvSpPr>
            <p:nvPr/>
          </p:nvSpPr>
          <p:spPr bwMode="auto">
            <a:xfrm>
              <a:off x="3626533" y="5831035"/>
              <a:ext cx="187569" cy="181978"/>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1</a:t>
              </a:r>
            </a:p>
          </p:txBody>
        </p:sp>
        <p:sp>
          <p:nvSpPr>
            <p:cNvPr id="277" name="TextBox 143">
              <a:extLst>
                <a:ext uri="{FF2B5EF4-FFF2-40B4-BE49-F238E27FC236}">
                  <a16:creationId xmlns:a16="http://schemas.microsoft.com/office/drawing/2014/main" id="{ED8C6D48-E86B-480B-84C1-2417BA479E2B}"/>
                </a:ext>
              </a:extLst>
            </p:cNvPr>
            <p:cNvSpPr txBox="1"/>
            <p:nvPr/>
          </p:nvSpPr>
          <p:spPr>
            <a:xfrm>
              <a:off x="3788524" y="4091529"/>
              <a:ext cx="1526160" cy="323166"/>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1CD19D">
                      <a:lumMod val="75000"/>
                    </a:srgbClr>
                  </a:solidFill>
                  <a:effectLst/>
                  <a:uLnTx/>
                  <a:uFillTx/>
                  <a:latin typeface="Arial" panose="020B0604020202020204"/>
                  <a:cs typeface="Arial" panose="020B0604020202020204" pitchFamily="34" charset="0"/>
                </a:rPr>
                <a:t>Réunion quotidienne (daily meeting) </a:t>
              </a:r>
            </a:p>
          </p:txBody>
        </p:sp>
        <p:sp>
          <p:nvSpPr>
            <p:cNvPr id="278" name="Oval 20">
              <a:extLst>
                <a:ext uri="{FF2B5EF4-FFF2-40B4-BE49-F238E27FC236}">
                  <a16:creationId xmlns:a16="http://schemas.microsoft.com/office/drawing/2014/main" id="{3230AB9D-D6E9-4050-B7A4-4E19A395CA64}"/>
                </a:ext>
              </a:extLst>
            </p:cNvPr>
            <p:cNvSpPr>
              <a:spLocks noChangeArrowheads="1"/>
            </p:cNvSpPr>
            <p:nvPr/>
          </p:nvSpPr>
          <p:spPr bwMode="auto">
            <a:xfrm>
              <a:off x="3583477" y="4163465"/>
              <a:ext cx="187569" cy="181978"/>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3</a:t>
              </a:r>
            </a:p>
          </p:txBody>
        </p:sp>
        <p:sp>
          <p:nvSpPr>
            <p:cNvPr id="279" name="TextBox 148">
              <a:extLst>
                <a:ext uri="{FF2B5EF4-FFF2-40B4-BE49-F238E27FC236}">
                  <a16:creationId xmlns:a16="http://schemas.microsoft.com/office/drawing/2014/main" id="{9E103477-5C38-4B4C-9520-D0AD8C71B9C7}"/>
                </a:ext>
              </a:extLst>
            </p:cNvPr>
            <p:cNvSpPr txBox="1"/>
            <p:nvPr/>
          </p:nvSpPr>
          <p:spPr>
            <a:xfrm>
              <a:off x="5896642" y="3481602"/>
              <a:ext cx="1078321" cy="323166"/>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1CD19D">
                      <a:lumMod val="75000"/>
                    </a:srgbClr>
                  </a:solidFill>
                  <a:effectLst/>
                  <a:uLnTx/>
                  <a:uFillTx/>
                  <a:latin typeface="Arial" panose="020B0604020202020204"/>
                  <a:cs typeface="Arial" panose="020B0604020202020204" pitchFamily="34" charset="0"/>
                </a:rPr>
                <a:t>Revue de sprint (Sprint review)</a:t>
              </a:r>
            </a:p>
          </p:txBody>
        </p:sp>
        <p:sp>
          <p:nvSpPr>
            <p:cNvPr id="280" name="Oval 20">
              <a:extLst>
                <a:ext uri="{FF2B5EF4-FFF2-40B4-BE49-F238E27FC236}">
                  <a16:creationId xmlns:a16="http://schemas.microsoft.com/office/drawing/2014/main" id="{9E60073D-339C-463B-8556-49C82F435419}"/>
                </a:ext>
              </a:extLst>
            </p:cNvPr>
            <p:cNvSpPr>
              <a:spLocks noChangeArrowheads="1"/>
            </p:cNvSpPr>
            <p:nvPr/>
          </p:nvSpPr>
          <p:spPr bwMode="auto">
            <a:xfrm>
              <a:off x="5638899" y="3568920"/>
              <a:ext cx="187569" cy="181978"/>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4</a:t>
              </a:r>
            </a:p>
          </p:txBody>
        </p:sp>
        <p:sp>
          <p:nvSpPr>
            <p:cNvPr id="281" name="TextBox 151">
              <a:extLst>
                <a:ext uri="{FF2B5EF4-FFF2-40B4-BE49-F238E27FC236}">
                  <a16:creationId xmlns:a16="http://schemas.microsoft.com/office/drawing/2014/main" id="{DAE964E1-BF2B-47D3-99AC-0B6430F7E0D7}"/>
                </a:ext>
              </a:extLst>
            </p:cNvPr>
            <p:cNvSpPr txBox="1"/>
            <p:nvPr/>
          </p:nvSpPr>
          <p:spPr>
            <a:xfrm>
              <a:off x="7235135" y="4478655"/>
              <a:ext cx="948363" cy="16158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1CD19D">
                      <a:lumMod val="75000"/>
                    </a:srgbClr>
                  </a:solidFill>
                  <a:effectLst/>
                  <a:uLnTx/>
                  <a:uFillTx/>
                  <a:latin typeface="Arial" panose="020B0604020202020204"/>
                  <a:cs typeface="Arial" panose="020B0604020202020204" pitchFamily="34" charset="0"/>
                </a:rPr>
                <a:t>Rétrospective</a:t>
              </a:r>
            </a:p>
          </p:txBody>
        </p:sp>
        <p:sp>
          <p:nvSpPr>
            <p:cNvPr id="282" name="Oval 20">
              <a:extLst>
                <a:ext uri="{FF2B5EF4-FFF2-40B4-BE49-F238E27FC236}">
                  <a16:creationId xmlns:a16="http://schemas.microsoft.com/office/drawing/2014/main" id="{05D1CE88-8595-41EE-A850-BCB877E199A1}"/>
                </a:ext>
              </a:extLst>
            </p:cNvPr>
            <p:cNvSpPr>
              <a:spLocks noChangeArrowheads="1"/>
            </p:cNvSpPr>
            <p:nvPr/>
          </p:nvSpPr>
          <p:spPr bwMode="auto">
            <a:xfrm>
              <a:off x="7005690" y="4469801"/>
              <a:ext cx="187569" cy="181978"/>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5</a:t>
              </a:r>
            </a:p>
          </p:txBody>
        </p:sp>
        <p:sp>
          <p:nvSpPr>
            <p:cNvPr id="283" name="AutoShape 9">
              <a:extLst>
                <a:ext uri="{FF2B5EF4-FFF2-40B4-BE49-F238E27FC236}">
                  <a16:creationId xmlns:a16="http://schemas.microsoft.com/office/drawing/2014/main" id="{031A7AF5-4E29-48BA-8CDC-E0CF27225547}"/>
                </a:ext>
              </a:extLst>
            </p:cNvPr>
            <p:cNvSpPr>
              <a:spLocks noChangeAspect="1" noChangeArrowheads="1" noTextEdit="1"/>
            </p:cNvSpPr>
            <p:nvPr/>
          </p:nvSpPr>
          <p:spPr bwMode="auto">
            <a:xfrm>
              <a:off x="5288996" y="4674060"/>
              <a:ext cx="352302" cy="362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84" name="Freeform 11">
              <a:extLst>
                <a:ext uri="{FF2B5EF4-FFF2-40B4-BE49-F238E27FC236}">
                  <a16:creationId xmlns:a16="http://schemas.microsoft.com/office/drawing/2014/main" id="{916AC864-3BE4-4453-9CDF-A319E6C4644D}"/>
                </a:ext>
              </a:extLst>
            </p:cNvPr>
            <p:cNvSpPr>
              <a:spLocks/>
            </p:cNvSpPr>
            <p:nvPr/>
          </p:nvSpPr>
          <p:spPr bwMode="auto">
            <a:xfrm>
              <a:off x="5394620" y="4823520"/>
              <a:ext cx="138112" cy="100117"/>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85" name="Freeform 12">
              <a:extLst>
                <a:ext uri="{FF2B5EF4-FFF2-40B4-BE49-F238E27FC236}">
                  <a16:creationId xmlns:a16="http://schemas.microsoft.com/office/drawing/2014/main" id="{75210A93-AD2C-4FE3-BFA6-AE24D5EB9668}"/>
                </a:ext>
              </a:extLst>
            </p:cNvPr>
            <p:cNvSpPr>
              <a:spLocks noEditPoints="1"/>
            </p:cNvSpPr>
            <p:nvPr/>
          </p:nvSpPr>
          <p:spPr bwMode="auto">
            <a:xfrm>
              <a:off x="5334380" y="4721391"/>
              <a:ext cx="261206" cy="260152"/>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86" name="AutoShape 9">
              <a:extLst>
                <a:ext uri="{FF2B5EF4-FFF2-40B4-BE49-F238E27FC236}">
                  <a16:creationId xmlns:a16="http://schemas.microsoft.com/office/drawing/2014/main" id="{24344541-50A4-4DEB-8E5C-17085B8E8A66}"/>
                </a:ext>
              </a:extLst>
            </p:cNvPr>
            <p:cNvSpPr>
              <a:spLocks noChangeAspect="1" noChangeArrowheads="1" noTextEdit="1"/>
            </p:cNvSpPr>
            <p:nvPr/>
          </p:nvSpPr>
          <p:spPr bwMode="auto">
            <a:xfrm>
              <a:off x="5704575" y="4674060"/>
              <a:ext cx="352302" cy="362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87" name="Freeform 11">
              <a:extLst>
                <a:ext uri="{FF2B5EF4-FFF2-40B4-BE49-F238E27FC236}">
                  <a16:creationId xmlns:a16="http://schemas.microsoft.com/office/drawing/2014/main" id="{EDF2EB3D-F8C3-4B92-B553-FFB8E5D5D067}"/>
                </a:ext>
              </a:extLst>
            </p:cNvPr>
            <p:cNvSpPr>
              <a:spLocks/>
            </p:cNvSpPr>
            <p:nvPr/>
          </p:nvSpPr>
          <p:spPr bwMode="auto">
            <a:xfrm>
              <a:off x="5810200" y="4823520"/>
              <a:ext cx="138112" cy="100117"/>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88" name="Freeform 12">
              <a:extLst>
                <a:ext uri="{FF2B5EF4-FFF2-40B4-BE49-F238E27FC236}">
                  <a16:creationId xmlns:a16="http://schemas.microsoft.com/office/drawing/2014/main" id="{B4F74EA9-565A-43A1-A5CB-0B817BBD3063}"/>
                </a:ext>
              </a:extLst>
            </p:cNvPr>
            <p:cNvSpPr>
              <a:spLocks noEditPoints="1"/>
            </p:cNvSpPr>
            <p:nvPr/>
          </p:nvSpPr>
          <p:spPr bwMode="auto">
            <a:xfrm>
              <a:off x="5749960" y="4721391"/>
              <a:ext cx="261206" cy="268984"/>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89" name="AutoShape 9">
              <a:extLst>
                <a:ext uri="{FF2B5EF4-FFF2-40B4-BE49-F238E27FC236}">
                  <a16:creationId xmlns:a16="http://schemas.microsoft.com/office/drawing/2014/main" id="{B48542D2-B8B1-4C7A-AC3D-7724EAD17119}"/>
                </a:ext>
              </a:extLst>
            </p:cNvPr>
            <p:cNvSpPr>
              <a:spLocks noChangeAspect="1" noChangeArrowheads="1" noTextEdit="1"/>
            </p:cNvSpPr>
            <p:nvPr/>
          </p:nvSpPr>
          <p:spPr bwMode="auto">
            <a:xfrm>
              <a:off x="6089700" y="4674060"/>
              <a:ext cx="352302" cy="362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90" name="Freeform 11">
              <a:extLst>
                <a:ext uri="{FF2B5EF4-FFF2-40B4-BE49-F238E27FC236}">
                  <a16:creationId xmlns:a16="http://schemas.microsoft.com/office/drawing/2014/main" id="{D72D4445-FC20-4E11-B2F0-3C4205DF504C}"/>
                </a:ext>
              </a:extLst>
            </p:cNvPr>
            <p:cNvSpPr>
              <a:spLocks/>
            </p:cNvSpPr>
            <p:nvPr/>
          </p:nvSpPr>
          <p:spPr bwMode="auto">
            <a:xfrm>
              <a:off x="6195325" y="4823520"/>
              <a:ext cx="138112" cy="100117"/>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91" name="Freeform 12">
              <a:extLst>
                <a:ext uri="{FF2B5EF4-FFF2-40B4-BE49-F238E27FC236}">
                  <a16:creationId xmlns:a16="http://schemas.microsoft.com/office/drawing/2014/main" id="{0936EFF0-9AE2-436D-9181-8CCB7BF88EBE}"/>
                </a:ext>
              </a:extLst>
            </p:cNvPr>
            <p:cNvSpPr>
              <a:spLocks noEditPoints="1"/>
            </p:cNvSpPr>
            <p:nvPr/>
          </p:nvSpPr>
          <p:spPr bwMode="auto">
            <a:xfrm>
              <a:off x="6135086" y="4721391"/>
              <a:ext cx="261206" cy="260152"/>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92" name="AutoShape 9">
              <a:extLst>
                <a:ext uri="{FF2B5EF4-FFF2-40B4-BE49-F238E27FC236}">
                  <a16:creationId xmlns:a16="http://schemas.microsoft.com/office/drawing/2014/main" id="{7653C22A-B91F-4268-A72D-39598F296067}"/>
                </a:ext>
              </a:extLst>
            </p:cNvPr>
            <p:cNvSpPr>
              <a:spLocks noChangeAspect="1" noChangeArrowheads="1" noTextEdit="1"/>
            </p:cNvSpPr>
            <p:nvPr/>
          </p:nvSpPr>
          <p:spPr bwMode="auto">
            <a:xfrm>
              <a:off x="5288996" y="4390662"/>
              <a:ext cx="352302" cy="362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93" name="Freeform 11">
              <a:extLst>
                <a:ext uri="{FF2B5EF4-FFF2-40B4-BE49-F238E27FC236}">
                  <a16:creationId xmlns:a16="http://schemas.microsoft.com/office/drawing/2014/main" id="{7FDE2F4C-A991-4EC3-827B-ABFC2783947D}"/>
                </a:ext>
              </a:extLst>
            </p:cNvPr>
            <p:cNvSpPr>
              <a:spLocks/>
            </p:cNvSpPr>
            <p:nvPr/>
          </p:nvSpPr>
          <p:spPr bwMode="auto">
            <a:xfrm>
              <a:off x="5394620" y="4540123"/>
              <a:ext cx="138112" cy="100117"/>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94" name="Freeform 12">
              <a:extLst>
                <a:ext uri="{FF2B5EF4-FFF2-40B4-BE49-F238E27FC236}">
                  <a16:creationId xmlns:a16="http://schemas.microsoft.com/office/drawing/2014/main" id="{A2872DFC-1D90-4D9A-BB12-5F4B8D56F783}"/>
                </a:ext>
              </a:extLst>
            </p:cNvPr>
            <p:cNvSpPr>
              <a:spLocks noEditPoints="1"/>
            </p:cNvSpPr>
            <p:nvPr/>
          </p:nvSpPr>
          <p:spPr bwMode="auto">
            <a:xfrm>
              <a:off x="5334380" y="4437992"/>
              <a:ext cx="261206" cy="260152"/>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95" name="AutoShape 9">
              <a:extLst>
                <a:ext uri="{FF2B5EF4-FFF2-40B4-BE49-F238E27FC236}">
                  <a16:creationId xmlns:a16="http://schemas.microsoft.com/office/drawing/2014/main" id="{03C777EC-34AA-4675-B2C4-1A5BEB5C004E}"/>
                </a:ext>
              </a:extLst>
            </p:cNvPr>
            <p:cNvSpPr>
              <a:spLocks noChangeAspect="1" noChangeArrowheads="1" noTextEdit="1"/>
            </p:cNvSpPr>
            <p:nvPr/>
          </p:nvSpPr>
          <p:spPr bwMode="auto">
            <a:xfrm>
              <a:off x="5704575" y="4390662"/>
              <a:ext cx="352302" cy="362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96" name="Freeform 11">
              <a:extLst>
                <a:ext uri="{FF2B5EF4-FFF2-40B4-BE49-F238E27FC236}">
                  <a16:creationId xmlns:a16="http://schemas.microsoft.com/office/drawing/2014/main" id="{5CE0C4EF-FA74-49A6-90CA-1992B79CE88C}"/>
                </a:ext>
              </a:extLst>
            </p:cNvPr>
            <p:cNvSpPr>
              <a:spLocks/>
            </p:cNvSpPr>
            <p:nvPr/>
          </p:nvSpPr>
          <p:spPr bwMode="auto">
            <a:xfrm>
              <a:off x="5810200" y="4540123"/>
              <a:ext cx="138112" cy="100117"/>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97" name="Freeform 12">
              <a:extLst>
                <a:ext uri="{FF2B5EF4-FFF2-40B4-BE49-F238E27FC236}">
                  <a16:creationId xmlns:a16="http://schemas.microsoft.com/office/drawing/2014/main" id="{7F6F2649-6832-4D2F-BC35-67CE4556E752}"/>
                </a:ext>
              </a:extLst>
            </p:cNvPr>
            <p:cNvSpPr>
              <a:spLocks noEditPoints="1"/>
            </p:cNvSpPr>
            <p:nvPr/>
          </p:nvSpPr>
          <p:spPr bwMode="auto">
            <a:xfrm>
              <a:off x="5749960" y="4437992"/>
              <a:ext cx="261206" cy="260152"/>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98" name="AutoShape 9">
              <a:extLst>
                <a:ext uri="{FF2B5EF4-FFF2-40B4-BE49-F238E27FC236}">
                  <a16:creationId xmlns:a16="http://schemas.microsoft.com/office/drawing/2014/main" id="{2932EED6-5C14-4CC6-9BBF-C718ABBD00CB}"/>
                </a:ext>
              </a:extLst>
            </p:cNvPr>
            <p:cNvSpPr>
              <a:spLocks noChangeAspect="1" noChangeArrowheads="1" noTextEdit="1"/>
            </p:cNvSpPr>
            <p:nvPr/>
          </p:nvSpPr>
          <p:spPr bwMode="auto">
            <a:xfrm>
              <a:off x="6089700" y="4390662"/>
              <a:ext cx="352302" cy="362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99" name="Freeform 11">
              <a:extLst>
                <a:ext uri="{FF2B5EF4-FFF2-40B4-BE49-F238E27FC236}">
                  <a16:creationId xmlns:a16="http://schemas.microsoft.com/office/drawing/2014/main" id="{690585BE-2EBD-43B4-8D3D-E120C30062C7}"/>
                </a:ext>
              </a:extLst>
            </p:cNvPr>
            <p:cNvSpPr>
              <a:spLocks/>
            </p:cNvSpPr>
            <p:nvPr/>
          </p:nvSpPr>
          <p:spPr bwMode="auto">
            <a:xfrm>
              <a:off x="6195325" y="4540123"/>
              <a:ext cx="138112" cy="100117"/>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300" name="Freeform 12">
              <a:extLst>
                <a:ext uri="{FF2B5EF4-FFF2-40B4-BE49-F238E27FC236}">
                  <a16:creationId xmlns:a16="http://schemas.microsoft.com/office/drawing/2014/main" id="{5F4F4AC2-C4FF-4EB6-81C3-3C26DA69C43B}"/>
                </a:ext>
              </a:extLst>
            </p:cNvPr>
            <p:cNvSpPr>
              <a:spLocks noEditPoints="1"/>
            </p:cNvSpPr>
            <p:nvPr/>
          </p:nvSpPr>
          <p:spPr bwMode="auto">
            <a:xfrm>
              <a:off x="6135086" y="4437992"/>
              <a:ext cx="261206" cy="260152"/>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301" name="TextBox 179">
              <a:extLst>
                <a:ext uri="{FF2B5EF4-FFF2-40B4-BE49-F238E27FC236}">
                  <a16:creationId xmlns:a16="http://schemas.microsoft.com/office/drawing/2014/main" id="{7353234B-4654-4DD4-89B1-64F3958B8012}"/>
                </a:ext>
              </a:extLst>
            </p:cNvPr>
            <p:cNvSpPr txBox="1"/>
            <p:nvPr/>
          </p:nvSpPr>
          <p:spPr>
            <a:xfrm>
              <a:off x="5487045" y="4990375"/>
              <a:ext cx="835585"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rPr>
                <a:t>Equipe étendue</a:t>
              </a:r>
            </a:p>
          </p:txBody>
        </p:sp>
        <p:sp>
          <p:nvSpPr>
            <p:cNvPr id="302" name="Oval 20">
              <a:extLst>
                <a:ext uri="{FF2B5EF4-FFF2-40B4-BE49-F238E27FC236}">
                  <a16:creationId xmlns:a16="http://schemas.microsoft.com/office/drawing/2014/main" id="{EC9DF40D-C3FC-4ED6-9F75-334D09906951}"/>
                </a:ext>
              </a:extLst>
            </p:cNvPr>
            <p:cNvSpPr>
              <a:spLocks noChangeArrowheads="1"/>
            </p:cNvSpPr>
            <p:nvPr/>
          </p:nvSpPr>
          <p:spPr bwMode="auto">
            <a:xfrm>
              <a:off x="2490386" y="5849882"/>
              <a:ext cx="187569" cy="181978"/>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0</a:t>
              </a:r>
            </a:p>
          </p:txBody>
        </p:sp>
        <p:sp>
          <p:nvSpPr>
            <p:cNvPr id="303" name="TextBox 113">
              <a:extLst>
                <a:ext uri="{FF2B5EF4-FFF2-40B4-BE49-F238E27FC236}">
                  <a16:creationId xmlns:a16="http://schemas.microsoft.com/office/drawing/2014/main" id="{63A09A6A-A019-49E3-B92E-EA7B6FF0500A}"/>
                </a:ext>
              </a:extLst>
            </p:cNvPr>
            <p:cNvSpPr txBox="1"/>
            <p:nvPr/>
          </p:nvSpPr>
          <p:spPr>
            <a:xfrm>
              <a:off x="2732064" y="5747615"/>
              <a:ext cx="936390" cy="364198"/>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377">
                <a:defRPr/>
              </a:pPr>
              <a:r>
                <a:rPr lang="fr-FR" sz="1050" b="1" kern="0">
                  <a:solidFill>
                    <a:srgbClr val="1CD19D">
                      <a:lumMod val="75000"/>
                    </a:srgbClr>
                  </a:solidFill>
                  <a:latin typeface="Arial" panose="020B0604020202020204"/>
                  <a:cs typeface="Arial" panose="020B0604020202020204" pitchFamily="34" charset="0"/>
                </a:rPr>
                <a:t>Cérémonie</a:t>
              </a:r>
            </a:p>
            <a:p>
              <a:pPr defTabSz="914377">
                <a:defRPr/>
              </a:pPr>
              <a:r>
                <a:rPr lang="fr-FR" sz="1050" b="1" kern="0">
                  <a:solidFill>
                    <a:srgbClr val="1CD19D">
                      <a:lumMod val="75000"/>
                    </a:srgbClr>
                  </a:solidFill>
                  <a:latin typeface="Arial" panose="020B0604020202020204"/>
                  <a:cs typeface="Arial" panose="020B0604020202020204" pitchFamily="34" charset="0"/>
                </a:rPr>
                <a:t>des 3 Amigos</a:t>
              </a:r>
            </a:p>
          </p:txBody>
        </p:sp>
      </p:grpSp>
    </p:spTree>
    <p:extLst>
      <p:ext uri="{BB962C8B-B14F-4D97-AF65-F5344CB8AC3E}">
        <p14:creationId xmlns:p14="http://schemas.microsoft.com/office/powerpoint/2010/main" val="6479597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A114CE3A-1FE8-4D2A-AE3D-57BE3BF5AB46}"/>
              </a:ext>
            </a:extLst>
          </p:cNvPr>
          <p:cNvSpPr>
            <a:spLocks noGrp="1"/>
          </p:cNvSpPr>
          <p:nvPr>
            <p:ph type="sldNum" sz="quarter" idx="12"/>
          </p:nvPr>
        </p:nvSpPr>
        <p:spPr/>
        <p:txBody>
          <a:bodyPr/>
          <a:lstStyle/>
          <a:p>
            <a:fld id="{33D6E5A2-EC83-451F-A719-9AC1370DD5CF}" type="slidenum">
              <a:rPr lang="fr-FR" smtClean="0"/>
              <a:pPr/>
              <a:t>49</a:t>
            </a:fld>
            <a:endParaRPr kumimoji="0" lang="fr-FR"/>
          </a:p>
        </p:txBody>
      </p:sp>
      <p:sp>
        <p:nvSpPr>
          <p:cNvPr id="170" name="ZoneTexte 169">
            <a:extLst>
              <a:ext uri="{FF2B5EF4-FFF2-40B4-BE49-F238E27FC236}">
                <a16:creationId xmlns:a16="http://schemas.microsoft.com/office/drawing/2014/main" id="{B425C141-2618-4493-80A5-3CF647720C9F}"/>
              </a:ext>
            </a:extLst>
          </p:cNvPr>
          <p:cNvSpPr txBox="1"/>
          <p:nvPr/>
        </p:nvSpPr>
        <p:spPr>
          <a:xfrm>
            <a:off x="677461" y="3032725"/>
            <a:ext cx="3530741" cy="261610"/>
          </a:xfrm>
          <a:prstGeom prst="roundRect">
            <a:avLst>
              <a:gd name="adj" fmla="val 50000"/>
            </a:avLst>
          </a:prstGeom>
          <a:solidFill>
            <a:srgbClr val="1CD19D"/>
          </a:solidFill>
          <a:ln w="12700" cap="flat" cmpd="sng" algn="ctr">
            <a:noFill/>
            <a:prstDash val="solid"/>
            <a:miter lim="800000"/>
          </a:ln>
          <a:effectLst/>
        </p:spPr>
        <p:txBody>
          <a:bodyPr rtlCol="0" anchor="ctr"/>
          <a:lstStyle>
            <a:defPPr>
              <a:defRPr lang="fr-FR"/>
            </a:defPPr>
            <a:lvl1pPr algn="ctr">
              <a:defRPr sz="105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FFFFFF"/>
                </a:solidFill>
                <a:effectLst/>
                <a:uLnTx/>
                <a:uFillTx/>
                <a:latin typeface="Arial" panose="020B0604020202020204"/>
                <a:ea typeface="+mn-ea"/>
                <a:cs typeface="+mn-cs"/>
              </a:rPr>
              <a:t>Illustration des cérémonies CNAF lors d’un Sprint</a:t>
            </a:r>
          </a:p>
        </p:txBody>
      </p:sp>
      <p:grpSp>
        <p:nvGrpSpPr>
          <p:cNvPr id="2" name="Groupe 1">
            <a:extLst>
              <a:ext uri="{FF2B5EF4-FFF2-40B4-BE49-F238E27FC236}">
                <a16:creationId xmlns:a16="http://schemas.microsoft.com/office/drawing/2014/main" id="{56FD4C42-04C7-4050-B405-A79736AB74F1}"/>
              </a:ext>
            </a:extLst>
          </p:cNvPr>
          <p:cNvGrpSpPr/>
          <p:nvPr/>
        </p:nvGrpSpPr>
        <p:grpSpPr>
          <a:xfrm>
            <a:off x="2134056" y="3481602"/>
            <a:ext cx="7528633" cy="2630211"/>
            <a:chOff x="2134056" y="3481602"/>
            <a:chExt cx="7528633" cy="2630211"/>
          </a:xfrm>
        </p:grpSpPr>
        <p:grpSp>
          <p:nvGrpSpPr>
            <p:cNvPr id="109" name="Groupe 108">
              <a:extLst>
                <a:ext uri="{FF2B5EF4-FFF2-40B4-BE49-F238E27FC236}">
                  <a16:creationId xmlns:a16="http://schemas.microsoft.com/office/drawing/2014/main" id="{DABF6165-35BF-4656-B694-AB90CE8DDBA6}"/>
                </a:ext>
              </a:extLst>
            </p:cNvPr>
            <p:cNvGrpSpPr>
              <a:grpSpLocks noChangeAspect="1"/>
            </p:cNvGrpSpPr>
            <p:nvPr/>
          </p:nvGrpSpPr>
          <p:grpSpPr>
            <a:xfrm>
              <a:off x="2134056" y="4076536"/>
              <a:ext cx="1688914" cy="1555605"/>
              <a:chOff x="3401869" y="1004460"/>
              <a:chExt cx="908489" cy="836781"/>
            </a:xfrm>
          </p:grpSpPr>
          <p:pic>
            <p:nvPicPr>
              <p:cNvPr id="167" name="Picture 2">
                <a:hlinkClick r:id="" action="ppaction://noaction"/>
                <a:extLst>
                  <a:ext uri="{FF2B5EF4-FFF2-40B4-BE49-F238E27FC236}">
                    <a16:creationId xmlns:a16="http://schemas.microsoft.com/office/drawing/2014/main" id="{7B76293B-2203-45D9-A3DA-A7D68C4846EF}"/>
                  </a:ext>
                </a:extLst>
              </p:cNvPr>
              <p:cNvPicPr>
                <a:picLocks noChangeAspect="1"/>
              </p:cNvPicPr>
              <p:nvPr/>
            </p:nvPicPr>
            <p:blipFill rotWithShape="1">
              <a:blip r:embed="rId2" cstate="print">
                <a:duotone>
                  <a:srgbClr val="A5A5A5">
                    <a:shade val="45000"/>
                    <a:satMod val="135000"/>
                  </a:srgbClr>
                  <a:prstClr val="white"/>
                </a:duotone>
                <a:extLst>
                  <a:ext uri="{28A0092B-C50C-407E-A947-70E740481C1C}">
                    <a14:useLocalDpi xmlns:a14="http://schemas.microsoft.com/office/drawing/2010/main"/>
                  </a:ext>
                </a:extLst>
              </a:blip>
              <a:srcRect/>
              <a:stretch/>
            </p:blipFill>
            <p:spPr>
              <a:xfrm>
                <a:off x="3479985" y="1346921"/>
                <a:ext cx="602275" cy="321659"/>
              </a:xfrm>
              <a:prstGeom prst="rect">
                <a:avLst/>
              </a:prstGeom>
            </p:spPr>
          </p:pic>
          <p:sp>
            <p:nvSpPr>
              <p:cNvPr id="168" name="ZoneTexte 167">
                <a:hlinkClick r:id="" action="ppaction://noaction"/>
                <a:extLst>
                  <a:ext uri="{FF2B5EF4-FFF2-40B4-BE49-F238E27FC236}">
                    <a16:creationId xmlns:a16="http://schemas.microsoft.com/office/drawing/2014/main" id="{95FFFE8D-CDFC-4DED-A1BC-EF8FC2563FCD}"/>
                  </a:ext>
                </a:extLst>
              </p:cNvPr>
              <p:cNvSpPr txBox="1"/>
              <p:nvPr/>
            </p:nvSpPr>
            <p:spPr>
              <a:xfrm>
                <a:off x="3401869" y="1675684"/>
                <a:ext cx="908489" cy="165557"/>
              </a:xfrm>
              <a:prstGeom prst="rect">
                <a:avLst/>
              </a:prstGeom>
              <a:no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srgbClr val="3F3F3F"/>
                    </a:solidFill>
                    <a:effectLst/>
                    <a:uLnTx/>
                    <a:uFillTx/>
                    <a:latin typeface="Arial" panose="020B0604020202020204"/>
                  </a:rPr>
                  <a:t>Backlog de </a:t>
                </a:r>
                <a:br>
                  <a:rPr kumimoji="0" lang="fr-FR" sz="1000" b="1" i="0" u="none" strike="noStrike" kern="0" cap="none" spc="0" normalizeH="0" baseline="0" noProof="0">
                    <a:ln>
                      <a:noFill/>
                    </a:ln>
                    <a:solidFill>
                      <a:srgbClr val="3F3F3F"/>
                    </a:solidFill>
                    <a:effectLst/>
                    <a:uLnTx/>
                    <a:uFillTx/>
                    <a:latin typeface="Arial" panose="020B0604020202020204"/>
                  </a:rPr>
                </a:br>
                <a:r>
                  <a:rPr kumimoji="0" lang="fr-FR" sz="1000" b="1" i="0" u="none" strike="noStrike" kern="0" cap="none" spc="0" normalizeH="0" baseline="0" noProof="0">
                    <a:ln>
                      <a:noFill/>
                    </a:ln>
                    <a:solidFill>
                      <a:srgbClr val="3F3F3F"/>
                    </a:solidFill>
                    <a:effectLst/>
                    <a:uLnTx/>
                    <a:uFillTx/>
                    <a:latin typeface="Arial" panose="020B0604020202020204"/>
                  </a:rPr>
                  <a:t>User stories</a:t>
                </a:r>
              </a:p>
            </p:txBody>
          </p:sp>
          <p:pic>
            <p:nvPicPr>
              <p:cNvPr id="169" name="Picture 2">
                <a:hlinkClick r:id="" action="ppaction://noaction"/>
                <a:extLst>
                  <a:ext uri="{FF2B5EF4-FFF2-40B4-BE49-F238E27FC236}">
                    <a16:creationId xmlns:a16="http://schemas.microsoft.com/office/drawing/2014/main" id="{B905370E-32EC-4415-B3BE-F8A472222042}"/>
                  </a:ext>
                </a:extLst>
              </p:cNvPr>
              <p:cNvPicPr>
                <a:picLocks noChangeAspect="1"/>
              </p:cNvPicPr>
              <p:nvPr/>
            </p:nvPicPr>
            <p:blipFill rotWithShape="1">
              <a:blip r:embed="rId2" cstate="print">
                <a:duotone>
                  <a:srgbClr val="A5A5A5">
                    <a:shade val="45000"/>
                    <a:satMod val="135000"/>
                  </a:srgbClr>
                  <a:prstClr val="white"/>
                </a:duotone>
                <a:extLst>
                  <a:ext uri="{28A0092B-C50C-407E-A947-70E740481C1C}">
                    <a14:useLocalDpi xmlns:a14="http://schemas.microsoft.com/office/drawing/2010/main"/>
                  </a:ext>
                </a:extLst>
              </a:blip>
              <a:srcRect/>
              <a:stretch/>
            </p:blipFill>
            <p:spPr>
              <a:xfrm>
                <a:off x="3469226" y="1004460"/>
                <a:ext cx="602275" cy="321659"/>
              </a:xfrm>
              <a:prstGeom prst="rect">
                <a:avLst/>
              </a:prstGeom>
            </p:spPr>
          </p:pic>
        </p:grpSp>
        <p:sp>
          <p:nvSpPr>
            <p:cNvPr id="110" name="ZoneTexte 109">
              <a:extLst>
                <a:ext uri="{FF2B5EF4-FFF2-40B4-BE49-F238E27FC236}">
                  <a16:creationId xmlns:a16="http://schemas.microsoft.com/office/drawing/2014/main" id="{AAA0729E-E953-49D3-AA97-073D85A0DD50}"/>
                </a:ext>
              </a:extLst>
            </p:cNvPr>
            <p:cNvSpPr txBox="1"/>
            <p:nvPr/>
          </p:nvSpPr>
          <p:spPr>
            <a:xfrm>
              <a:off x="3454503" y="3499705"/>
              <a:ext cx="1360617" cy="43088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a:ln>
                    <a:noFill/>
                  </a:ln>
                  <a:solidFill>
                    <a:srgbClr val="3F3F3F"/>
                  </a:solidFill>
                  <a:effectLst/>
                  <a:uLnTx/>
                  <a:uFillTx/>
                  <a:latin typeface="Arial" panose="020B0604020202020204"/>
                </a:rPr>
                <a:t>Cycle de vie d’un sprint </a:t>
              </a:r>
            </a:p>
          </p:txBody>
        </p:sp>
        <p:sp>
          <p:nvSpPr>
            <p:cNvPr id="111" name="ZoneTexte 110">
              <a:hlinkClick r:id="" action="ppaction://noaction"/>
              <a:extLst>
                <a:ext uri="{FF2B5EF4-FFF2-40B4-BE49-F238E27FC236}">
                  <a16:creationId xmlns:a16="http://schemas.microsoft.com/office/drawing/2014/main" id="{6A54D80C-6B6C-4B90-B3E6-479158CCB581}"/>
                </a:ext>
              </a:extLst>
            </p:cNvPr>
            <p:cNvSpPr txBox="1"/>
            <p:nvPr/>
          </p:nvSpPr>
          <p:spPr>
            <a:xfrm>
              <a:off x="8815481" y="4657159"/>
              <a:ext cx="847208" cy="138500"/>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fr-FR" sz="1000" b="1" i="0" u="none" strike="noStrike" kern="0" cap="none" spc="0" normalizeH="0" baseline="0" noProof="0">
                  <a:ln>
                    <a:noFill/>
                  </a:ln>
                  <a:solidFill>
                    <a:srgbClr val="3F3F3F"/>
                  </a:solidFill>
                  <a:effectLst/>
                  <a:uLnTx/>
                  <a:uFillTx/>
                  <a:latin typeface="Arial" panose="020B0604020202020204"/>
                </a:rPr>
                <a:t>Produit(s)</a:t>
              </a:r>
            </a:p>
          </p:txBody>
        </p:sp>
        <p:pic>
          <p:nvPicPr>
            <p:cNvPr id="112" name="Image 111">
              <a:extLst>
                <a:ext uri="{FF2B5EF4-FFF2-40B4-BE49-F238E27FC236}">
                  <a16:creationId xmlns:a16="http://schemas.microsoft.com/office/drawing/2014/main" id="{6F2B49EF-232F-491E-AFCD-C1BED45D9842}"/>
                </a:ext>
              </a:extLst>
            </p:cNvPr>
            <p:cNvPicPr>
              <a:picLocks noChangeAspect="1"/>
            </p:cNvPicPr>
            <p:nvPr/>
          </p:nvPicPr>
          <p:blipFill rotWithShape="1">
            <a:blip r:embed="rId3" cstate="print">
              <a:duotone>
                <a:srgbClr val="707070">
                  <a:shade val="45000"/>
                  <a:satMod val="135000"/>
                </a:srgbClr>
                <a:prstClr val="white"/>
              </a:duotone>
              <a:extLst>
                <a:ext uri="{28A0092B-C50C-407E-A947-70E740481C1C}">
                  <a14:useLocalDpi xmlns:a14="http://schemas.microsoft.com/office/drawing/2010/main"/>
                </a:ext>
              </a:extLst>
            </a:blip>
            <a:srcRect/>
            <a:stretch/>
          </p:blipFill>
          <p:spPr>
            <a:xfrm>
              <a:off x="9063319" y="4852225"/>
              <a:ext cx="351533" cy="382015"/>
            </a:xfrm>
            <a:prstGeom prst="rect">
              <a:avLst/>
            </a:prstGeom>
          </p:spPr>
        </p:pic>
        <p:sp>
          <p:nvSpPr>
            <p:cNvPr id="113" name="TextBox 74">
              <a:extLst>
                <a:ext uri="{FF2B5EF4-FFF2-40B4-BE49-F238E27FC236}">
                  <a16:creationId xmlns:a16="http://schemas.microsoft.com/office/drawing/2014/main" id="{B2F4D2DF-1FC9-4EAD-9A9F-3D79BB73D8F5}"/>
                </a:ext>
              </a:extLst>
            </p:cNvPr>
            <p:cNvSpPr txBox="1"/>
            <p:nvPr/>
          </p:nvSpPr>
          <p:spPr bwMode="gray">
            <a:xfrm>
              <a:off x="6916806" y="5042390"/>
              <a:ext cx="1107801" cy="461665"/>
            </a:xfrm>
            <a:prstGeom prst="rect">
              <a:avLst/>
            </a:prstGeom>
            <a:noFill/>
            <a:ln>
              <a:noFill/>
            </a:ln>
          </p:spPr>
          <p:txBody>
            <a:bodyPr wrap="square" lIns="0" tIns="0" rIns="0" bIns="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rPr>
                <a:t>Incrément potentiellement livrable</a:t>
              </a:r>
            </a:p>
          </p:txBody>
        </p:sp>
        <p:sp>
          <p:nvSpPr>
            <p:cNvPr id="114" name="TextBox 75">
              <a:extLst>
                <a:ext uri="{FF2B5EF4-FFF2-40B4-BE49-F238E27FC236}">
                  <a16:creationId xmlns:a16="http://schemas.microsoft.com/office/drawing/2014/main" id="{44C06A21-C802-489B-802F-0C633921EE73}"/>
                </a:ext>
              </a:extLst>
            </p:cNvPr>
            <p:cNvSpPr txBox="1"/>
            <p:nvPr/>
          </p:nvSpPr>
          <p:spPr bwMode="gray">
            <a:xfrm>
              <a:off x="8336699" y="5105353"/>
              <a:ext cx="719536" cy="307777"/>
            </a:xfrm>
            <a:prstGeom prst="rect">
              <a:avLst/>
            </a:prstGeom>
            <a:noFill/>
            <a:ln>
              <a:noFill/>
            </a:ln>
          </p:spPr>
          <p:txBody>
            <a:bodyPr wrap="square" lIns="0" tIns="0" rIns="0" bIns="0" rtlCol="0">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rPr>
                <a:t>Livraison itérative</a:t>
              </a:r>
            </a:p>
          </p:txBody>
        </p:sp>
        <p:sp>
          <p:nvSpPr>
            <p:cNvPr id="115" name="Block arrow">
              <a:extLst>
                <a:ext uri="{FF2B5EF4-FFF2-40B4-BE49-F238E27FC236}">
                  <a16:creationId xmlns:a16="http://schemas.microsoft.com/office/drawing/2014/main" id="{0F0E4466-FDD6-49E4-9E1A-5AB68A871727}"/>
                </a:ext>
              </a:extLst>
            </p:cNvPr>
            <p:cNvSpPr>
              <a:spLocks noChangeArrowheads="1"/>
            </p:cNvSpPr>
            <p:nvPr/>
          </p:nvSpPr>
          <p:spPr bwMode="gray">
            <a:xfrm>
              <a:off x="4621211" y="5428978"/>
              <a:ext cx="1236163" cy="344066"/>
            </a:xfrm>
            <a:prstGeom prst="rightArrow">
              <a:avLst>
                <a:gd name="adj1" fmla="val 64493"/>
                <a:gd name="adj2" fmla="val 38744"/>
              </a:avLst>
            </a:prstGeom>
            <a:solidFill>
              <a:srgbClr val="A5A5A5"/>
            </a:solidFill>
            <a:ln w="9525" cap="flat" cmpd="sng" algn="ctr">
              <a:solidFill>
                <a:srgbClr val="FFFFFF"/>
              </a:solidFill>
              <a:prstDash val="solid"/>
              <a:miter lim="800000"/>
            </a:ln>
            <a:effectLst/>
          </p:spPr>
          <p:txBody>
            <a:bodyPr rot="0" spcFirstLastPara="0" vertOverflow="overflow" horzOverflow="overflow" vert="horz" wrap="square" lIns="72021" tIns="70887" rIns="72021" bIns="70887" numCol="1" spcCol="0" rtlCol="0" fromWordArt="0" anchor="ctr" anchorCtr="0" forceAA="0" compatLnSpc="1">
              <a:prstTxWarp prst="textNoShape">
                <a:avLst/>
              </a:prstTxWarp>
              <a:noAutofit/>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fr-FR" sz="7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16" name="Block arrow">
              <a:extLst>
                <a:ext uri="{FF2B5EF4-FFF2-40B4-BE49-F238E27FC236}">
                  <a16:creationId xmlns:a16="http://schemas.microsoft.com/office/drawing/2014/main" id="{C03D43A7-2297-4FA9-90BF-790F9C920731}"/>
                </a:ext>
              </a:extLst>
            </p:cNvPr>
            <p:cNvSpPr>
              <a:spLocks noChangeArrowheads="1"/>
            </p:cNvSpPr>
            <p:nvPr/>
          </p:nvSpPr>
          <p:spPr bwMode="gray">
            <a:xfrm>
              <a:off x="6591862" y="5428978"/>
              <a:ext cx="502145" cy="344066"/>
            </a:xfrm>
            <a:prstGeom prst="rightArrow">
              <a:avLst>
                <a:gd name="adj1" fmla="val 64493"/>
                <a:gd name="adj2" fmla="val 38744"/>
              </a:avLst>
            </a:prstGeom>
            <a:solidFill>
              <a:srgbClr val="A5A5A5"/>
            </a:solidFill>
            <a:ln w="0">
              <a:solidFill>
                <a:srgbClr val="FFFFFF"/>
              </a:solid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sp>
          <p:nvSpPr>
            <p:cNvPr id="117" name="Block arrow">
              <a:extLst>
                <a:ext uri="{FF2B5EF4-FFF2-40B4-BE49-F238E27FC236}">
                  <a16:creationId xmlns:a16="http://schemas.microsoft.com/office/drawing/2014/main" id="{35A66102-6387-4190-80FA-F61F59535C74}"/>
                </a:ext>
              </a:extLst>
            </p:cNvPr>
            <p:cNvSpPr>
              <a:spLocks noChangeArrowheads="1"/>
            </p:cNvSpPr>
            <p:nvPr/>
          </p:nvSpPr>
          <p:spPr bwMode="gray">
            <a:xfrm>
              <a:off x="7831677" y="5428978"/>
              <a:ext cx="502145" cy="344066"/>
            </a:xfrm>
            <a:prstGeom prst="rightArrow">
              <a:avLst>
                <a:gd name="adj1" fmla="val 64493"/>
                <a:gd name="adj2" fmla="val 38744"/>
              </a:avLst>
            </a:prstGeom>
            <a:solidFill>
              <a:srgbClr val="A5A5A5"/>
            </a:solidFill>
            <a:ln w="0">
              <a:solidFill>
                <a:srgbClr val="FFFFFF"/>
              </a:solid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grpSp>
          <p:nvGrpSpPr>
            <p:cNvPr id="118" name="Group 79">
              <a:extLst>
                <a:ext uri="{FF2B5EF4-FFF2-40B4-BE49-F238E27FC236}">
                  <a16:creationId xmlns:a16="http://schemas.microsoft.com/office/drawing/2014/main" id="{438C20D6-52B5-4E21-84A6-464318593FAB}"/>
                </a:ext>
              </a:extLst>
            </p:cNvPr>
            <p:cNvGrpSpPr/>
            <p:nvPr/>
          </p:nvGrpSpPr>
          <p:grpSpPr>
            <a:xfrm flipH="1">
              <a:off x="4790180" y="4157761"/>
              <a:ext cx="811460" cy="1050366"/>
              <a:chOff x="6278239" y="2321242"/>
              <a:chExt cx="1569228" cy="2093610"/>
            </a:xfrm>
            <a:solidFill>
              <a:srgbClr val="A5A5A5"/>
            </a:solidFill>
          </p:grpSpPr>
          <p:sp>
            <p:nvSpPr>
              <p:cNvPr id="165" name="Freeform 27">
                <a:extLst>
                  <a:ext uri="{FF2B5EF4-FFF2-40B4-BE49-F238E27FC236}">
                    <a16:creationId xmlns:a16="http://schemas.microsoft.com/office/drawing/2014/main" id="{1204AF54-EC74-47BF-9467-925DF692F277}"/>
                  </a:ext>
                </a:extLst>
              </p:cNvPr>
              <p:cNvSpPr>
                <a:spLocks/>
              </p:cNvSpPr>
              <p:nvPr/>
            </p:nvSpPr>
            <p:spPr bwMode="gray">
              <a:xfrm flipV="1">
                <a:off x="6937494" y="2641188"/>
                <a:ext cx="625999" cy="1773664"/>
              </a:xfrm>
              <a:custGeom>
                <a:avLst/>
                <a:gdLst>
                  <a:gd name="T0" fmla="*/ 268 w 444"/>
                  <a:gd name="T1" fmla="*/ 1258 h 1258"/>
                  <a:gd name="T2" fmla="*/ 313 w 444"/>
                  <a:gd name="T3" fmla="*/ 1174 h 1258"/>
                  <a:gd name="T4" fmla="*/ 351 w 444"/>
                  <a:gd name="T5" fmla="*/ 1088 h 1258"/>
                  <a:gd name="T6" fmla="*/ 382 w 444"/>
                  <a:gd name="T7" fmla="*/ 1001 h 1258"/>
                  <a:gd name="T8" fmla="*/ 407 w 444"/>
                  <a:gd name="T9" fmla="*/ 911 h 1258"/>
                  <a:gd name="T10" fmla="*/ 425 w 444"/>
                  <a:gd name="T11" fmla="*/ 821 h 1258"/>
                  <a:gd name="T12" fmla="*/ 437 w 444"/>
                  <a:gd name="T13" fmla="*/ 728 h 1258"/>
                  <a:gd name="T14" fmla="*/ 444 w 444"/>
                  <a:gd name="T15" fmla="*/ 632 h 1258"/>
                  <a:gd name="T16" fmla="*/ 442 w 444"/>
                  <a:gd name="T17" fmla="*/ 538 h 1258"/>
                  <a:gd name="T18" fmla="*/ 435 w 444"/>
                  <a:gd name="T19" fmla="*/ 444 h 1258"/>
                  <a:gd name="T20" fmla="*/ 420 w 444"/>
                  <a:gd name="T21" fmla="*/ 352 h 1258"/>
                  <a:gd name="T22" fmla="*/ 399 w 444"/>
                  <a:gd name="T23" fmla="*/ 262 h 1258"/>
                  <a:gd name="T24" fmla="*/ 372 w 444"/>
                  <a:gd name="T25" fmla="*/ 173 h 1258"/>
                  <a:gd name="T26" fmla="*/ 338 w 444"/>
                  <a:gd name="T27" fmla="*/ 85 h 1258"/>
                  <a:gd name="T28" fmla="*/ 297 w 444"/>
                  <a:gd name="T29" fmla="*/ 0 h 1258"/>
                  <a:gd name="T30" fmla="*/ 167 w 444"/>
                  <a:gd name="T31" fmla="*/ 84 h 1258"/>
                  <a:gd name="T32" fmla="*/ 29 w 444"/>
                  <a:gd name="T33" fmla="*/ 154 h 1258"/>
                  <a:gd name="T34" fmla="*/ 64 w 444"/>
                  <a:gd name="T35" fmla="*/ 230 h 1258"/>
                  <a:gd name="T36" fmla="*/ 92 w 444"/>
                  <a:gd name="T37" fmla="*/ 307 h 1258"/>
                  <a:gd name="T38" fmla="*/ 113 w 444"/>
                  <a:gd name="T39" fmla="*/ 387 h 1258"/>
                  <a:gd name="T40" fmla="*/ 126 w 444"/>
                  <a:gd name="T41" fmla="*/ 467 h 1258"/>
                  <a:gd name="T42" fmla="*/ 133 w 444"/>
                  <a:gd name="T43" fmla="*/ 550 h 1258"/>
                  <a:gd name="T44" fmla="*/ 135 w 444"/>
                  <a:gd name="T45" fmla="*/ 632 h 1258"/>
                  <a:gd name="T46" fmla="*/ 128 w 444"/>
                  <a:gd name="T47" fmla="*/ 716 h 1258"/>
                  <a:gd name="T48" fmla="*/ 116 w 444"/>
                  <a:gd name="T49" fmla="*/ 797 h 1258"/>
                  <a:gd name="T50" fmla="*/ 97 w 444"/>
                  <a:gd name="T51" fmla="*/ 877 h 1258"/>
                  <a:gd name="T52" fmla="*/ 72 w 444"/>
                  <a:gd name="T53" fmla="*/ 954 h 1258"/>
                  <a:gd name="T54" fmla="*/ 39 w 444"/>
                  <a:gd name="T55" fmla="*/ 1030 h 1258"/>
                  <a:gd name="T56" fmla="*/ 0 w 444"/>
                  <a:gd name="T57" fmla="*/ 1103 h 1258"/>
                  <a:gd name="T58" fmla="*/ 1 w 444"/>
                  <a:gd name="T59" fmla="*/ 1103 h 1258"/>
                  <a:gd name="T60" fmla="*/ 131 w 444"/>
                  <a:gd name="T61" fmla="*/ 1187 h 1258"/>
                  <a:gd name="T62" fmla="*/ 267 w 444"/>
                  <a:gd name="T63" fmla="*/ 1258 h 1258"/>
                  <a:gd name="T64" fmla="*/ 268 w 444"/>
                  <a:gd name="T65" fmla="*/ 1258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4" h="1258">
                    <a:moveTo>
                      <a:pt x="268" y="1258"/>
                    </a:moveTo>
                    <a:lnTo>
                      <a:pt x="313" y="1174"/>
                    </a:lnTo>
                    <a:lnTo>
                      <a:pt x="351" y="1088"/>
                    </a:lnTo>
                    <a:lnTo>
                      <a:pt x="382" y="1001"/>
                    </a:lnTo>
                    <a:lnTo>
                      <a:pt x="407" y="911"/>
                    </a:lnTo>
                    <a:lnTo>
                      <a:pt x="425" y="821"/>
                    </a:lnTo>
                    <a:lnTo>
                      <a:pt x="437" y="728"/>
                    </a:lnTo>
                    <a:lnTo>
                      <a:pt x="444" y="632"/>
                    </a:lnTo>
                    <a:lnTo>
                      <a:pt x="442" y="538"/>
                    </a:lnTo>
                    <a:lnTo>
                      <a:pt x="435" y="444"/>
                    </a:lnTo>
                    <a:lnTo>
                      <a:pt x="420" y="352"/>
                    </a:lnTo>
                    <a:lnTo>
                      <a:pt x="399" y="262"/>
                    </a:lnTo>
                    <a:lnTo>
                      <a:pt x="372" y="173"/>
                    </a:lnTo>
                    <a:lnTo>
                      <a:pt x="338" y="85"/>
                    </a:lnTo>
                    <a:lnTo>
                      <a:pt x="297" y="0"/>
                    </a:lnTo>
                    <a:lnTo>
                      <a:pt x="167" y="84"/>
                    </a:lnTo>
                    <a:lnTo>
                      <a:pt x="29" y="154"/>
                    </a:lnTo>
                    <a:lnTo>
                      <a:pt x="64" y="230"/>
                    </a:lnTo>
                    <a:lnTo>
                      <a:pt x="92" y="307"/>
                    </a:lnTo>
                    <a:lnTo>
                      <a:pt x="113" y="387"/>
                    </a:lnTo>
                    <a:lnTo>
                      <a:pt x="126" y="467"/>
                    </a:lnTo>
                    <a:lnTo>
                      <a:pt x="133" y="550"/>
                    </a:lnTo>
                    <a:lnTo>
                      <a:pt x="135" y="632"/>
                    </a:lnTo>
                    <a:lnTo>
                      <a:pt x="128" y="716"/>
                    </a:lnTo>
                    <a:lnTo>
                      <a:pt x="116" y="797"/>
                    </a:lnTo>
                    <a:lnTo>
                      <a:pt x="97" y="877"/>
                    </a:lnTo>
                    <a:lnTo>
                      <a:pt x="72" y="954"/>
                    </a:lnTo>
                    <a:lnTo>
                      <a:pt x="39" y="1030"/>
                    </a:lnTo>
                    <a:lnTo>
                      <a:pt x="0" y="1103"/>
                    </a:lnTo>
                    <a:lnTo>
                      <a:pt x="1" y="1103"/>
                    </a:lnTo>
                    <a:lnTo>
                      <a:pt x="131" y="1187"/>
                    </a:lnTo>
                    <a:lnTo>
                      <a:pt x="267" y="1258"/>
                    </a:lnTo>
                    <a:lnTo>
                      <a:pt x="268" y="1258"/>
                    </a:lnTo>
                    <a:close/>
                  </a:path>
                </a:pathLst>
              </a:custGeom>
              <a:grp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sp>
            <p:nvSpPr>
              <p:cNvPr id="166" name="Freeform 28">
                <a:extLst>
                  <a:ext uri="{FF2B5EF4-FFF2-40B4-BE49-F238E27FC236}">
                    <a16:creationId xmlns:a16="http://schemas.microsoft.com/office/drawing/2014/main" id="{8C9A5726-146B-487A-B868-96D04B6CB392}"/>
                  </a:ext>
                </a:extLst>
              </p:cNvPr>
              <p:cNvSpPr>
                <a:spLocks/>
              </p:cNvSpPr>
              <p:nvPr/>
            </p:nvSpPr>
            <p:spPr bwMode="gray">
              <a:xfrm rot="1909035" flipV="1">
                <a:off x="6278239" y="2321242"/>
                <a:ext cx="1569228" cy="1071530"/>
              </a:xfrm>
              <a:custGeom>
                <a:avLst/>
                <a:gdLst>
                  <a:gd name="T0" fmla="*/ 8 w 1113"/>
                  <a:gd name="T1" fmla="*/ 760 h 760"/>
                  <a:gd name="T2" fmla="*/ 104 w 1113"/>
                  <a:gd name="T3" fmla="*/ 756 h 760"/>
                  <a:gd name="T4" fmla="*/ 197 w 1113"/>
                  <a:gd name="T5" fmla="*/ 747 h 760"/>
                  <a:gd name="T6" fmla="*/ 288 w 1113"/>
                  <a:gd name="T7" fmla="*/ 730 h 760"/>
                  <a:gd name="T8" fmla="*/ 377 w 1113"/>
                  <a:gd name="T9" fmla="*/ 707 h 760"/>
                  <a:gd name="T10" fmla="*/ 466 w 1113"/>
                  <a:gd name="T11" fmla="*/ 677 h 760"/>
                  <a:gd name="T12" fmla="*/ 553 w 1113"/>
                  <a:gd name="T13" fmla="*/ 641 h 760"/>
                  <a:gd name="T14" fmla="*/ 638 w 1113"/>
                  <a:gd name="T15" fmla="*/ 599 h 760"/>
                  <a:gd name="T16" fmla="*/ 719 w 1113"/>
                  <a:gd name="T17" fmla="*/ 550 h 760"/>
                  <a:gd name="T18" fmla="*/ 796 w 1113"/>
                  <a:gd name="T19" fmla="*/ 497 h 760"/>
                  <a:gd name="T20" fmla="*/ 868 w 1113"/>
                  <a:gd name="T21" fmla="*/ 438 h 760"/>
                  <a:gd name="T22" fmla="*/ 936 w 1113"/>
                  <a:gd name="T23" fmla="*/ 375 h 760"/>
                  <a:gd name="T24" fmla="*/ 1000 w 1113"/>
                  <a:gd name="T25" fmla="*/ 307 h 760"/>
                  <a:gd name="T26" fmla="*/ 1058 w 1113"/>
                  <a:gd name="T27" fmla="*/ 233 h 760"/>
                  <a:gd name="T28" fmla="*/ 1113 w 1113"/>
                  <a:gd name="T29" fmla="*/ 155 h 760"/>
                  <a:gd name="T30" fmla="*/ 974 w 1113"/>
                  <a:gd name="T31" fmla="*/ 84 h 760"/>
                  <a:gd name="T32" fmla="*/ 845 w 1113"/>
                  <a:gd name="T33" fmla="*/ 0 h 760"/>
                  <a:gd name="T34" fmla="*/ 796 w 1113"/>
                  <a:gd name="T35" fmla="*/ 69 h 760"/>
                  <a:gd name="T36" fmla="*/ 742 w 1113"/>
                  <a:gd name="T37" fmla="*/ 131 h 760"/>
                  <a:gd name="T38" fmla="*/ 685 w 1113"/>
                  <a:gd name="T39" fmla="*/ 189 h 760"/>
                  <a:gd name="T40" fmla="*/ 622 w 1113"/>
                  <a:gd name="T41" fmla="*/ 241 h 760"/>
                  <a:gd name="T42" fmla="*/ 555 w 1113"/>
                  <a:gd name="T43" fmla="*/ 288 h 760"/>
                  <a:gd name="T44" fmla="*/ 483 w 1113"/>
                  <a:gd name="T45" fmla="*/ 332 h 760"/>
                  <a:gd name="T46" fmla="*/ 409 w 1113"/>
                  <a:gd name="T47" fmla="*/ 368 h 760"/>
                  <a:gd name="T48" fmla="*/ 331 w 1113"/>
                  <a:gd name="T49" fmla="*/ 397 h 760"/>
                  <a:gd name="T50" fmla="*/ 253 w 1113"/>
                  <a:gd name="T51" fmla="*/ 421 h 760"/>
                  <a:gd name="T52" fmla="*/ 173 w 1113"/>
                  <a:gd name="T53" fmla="*/ 438 h 760"/>
                  <a:gd name="T54" fmla="*/ 92 w 1113"/>
                  <a:gd name="T55" fmla="*/ 448 h 760"/>
                  <a:gd name="T56" fmla="*/ 8 w 1113"/>
                  <a:gd name="T57" fmla="*/ 451 h 760"/>
                  <a:gd name="T58" fmla="*/ 0 w 1113"/>
                  <a:gd name="T59" fmla="*/ 605 h 760"/>
                  <a:gd name="T60" fmla="*/ 8 w 1113"/>
                  <a:gd name="T61" fmla="*/ 760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3" h="760">
                    <a:moveTo>
                      <a:pt x="8" y="760"/>
                    </a:moveTo>
                    <a:lnTo>
                      <a:pt x="104" y="756"/>
                    </a:lnTo>
                    <a:lnTo>
                      <a:pt x="197" y="747"/>
                    </a:lnTo>
                    <a:lnTo>
                      <a:pt x="288" y="730"/>
                    </a:lnTo>
                    <a:lnTo>
                      <a:pt x="377" y="707"/>
                    </a:lnTo>
                    <a:lnTo>
                      <a:pt x="466" y="677"/>
                    </a:lnTo>
                    <a:lnTo>
                      <a:pt x="553" y="641"/>
                    </a:lnTo>
                    <a:lnTo>
                      <a:pt x="638" y="599"/>
                    </a:lnTo>
                    <a:lnTo>
                      <a:pt x="719" y="550"/>
                    </a:lnTo>
                    <a:lnTo>
                      <a:pt x="796" y="497"/>
                    </a:lnTo>
                    <a:lnTo>
                      <a:pt x="868" y="438"/>
                    </a:lnTo>
                    <a:lnTo>
                      <a:pt x="936" y="375"/>
                    </a:lnTo>
                    <a:lnTo>
                      <a:pt x="1000" y="307"/>
                    </a:lnTo>
                    <a:lnTo>
                      <a:pt x="1058" y="233"/>
                    </a:lnTo>
                    <a:lnTo>
                      <a:pt x="1113" y="155"/>
                    </a:lnTo>
                    <a:lnTo>
                      <a:pt x="974" y="84"/>
                    </a:lnTo>
                    <a:lnTo>
                      <a:pt x="845" y="0"/>
                    </a:lnTo>
                    <a:lnTo>
                      <a:pt x="796" y="69"/>
                    </a:lnTo>
                    <a:lnTo>
                      <a:pt x="742" y="131"/>
                    </a:lnTo>
                    <a:lnTo>
                      <a:pt x="685" y="189"/>
                    </a:lnTo>
                    <a:lnTo>
                      <a:pt x="622" y="241"/>
                    </a:lnTo>
                    <a:lnTo>
                      <a:pt x="555" y="288"/>
                    </a:lnTo>
                    <a:lnTo>
                      <a:pt x="483" y="332"/>
                    </a:lnTo>
                    <a:lnTo>
                      <a:pt x="409" y="368"/>
                    </a:lnTo>
                    <a:lnTo>
                      <a:pt x="331" y="397"/>
                    </a:lnTo>
                    <a:lnTo>
                      <a:pt x="253" y="421"/>
                    </a:lnTo>
                    <a:lnTo>
                      <a:pt x="173" y="438"/>
                    </a:lnTo>
                    <a:lnTo>
                      <a:pt x="92" y="448"/>
                    </a:lnTo>
                    <a:lnTo>
                      <a:pt x="8" y="451"/>
                    </a:lnTo>
                    <a:lnTo>
                      <a:pt x="0" y="605"/>
                    </a:lnTo>
                    <a:lnTo>
                      <a:pt x="8" y="760"/>
                    </a:lnTo>
                    <a:close/>
                  </a:path>
                </a:pathLst>
              </a:custGeom>
              <a:grp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grpSp>
        <p:sp>
          <p:nvSpPr>
            <p:cNvPr id="119" name="Freeform 26">
              <a:extLst>
                <a:ext uri="{FF2B5EF4-FFF2-40B4-BE49-F238E27FC236}">
                  <a16:creationId xmlns:a16="http://schemas.microsoft.com/office/drawing/2014/main" id="{E7D17B99-EFD1-4482-9677-0674ABB0268D}"/>
                </a:ext>
              </a:extLst>
            </p:cNvPr>
            <p:cNvSpPr>
              <a:spLocks/>
            </p:cNvSpPr>
            <p:nvPr/>
          </p:nvSpPr>
          <p:spPr bwMode="gray">
            <a:xfrm flipV="1">
              <a:off x="5940823" y="5136685"/>
              <a:ext cx="784483" cy="572247"/>
            </a:xfrm>
            <a:custGeom>
              <a:avLst/>
              <a:gdLst>
                <a:gd name="T0" fmla="*/ 1076 w 1076"/>
                <a:gd name="T1" fmla="*/ 654 h 809"/>
                <a:gd name="T2" fmla="*/ 1025 w 1076"/>
                <a:gd name="T3" fmla="*/ 574 h 809"/>
                <a:gd name="T4" fmla="*/ 970 w 1076"/>
                <a:gd name="T5" fmla="*/ 498 h 809"/>
                <a:gd name="T6" fmla="*/ 910 w 1076"/>
                <a:gd name="T7" fmla="*/ 426 h 809"/>
                <a:gd name="T8" fmla="*/ 846 w 1076"/>
                <a:gd name="T9" fmla="*/ 361 h 809"/>
                <a:gd name="T10" fmla="*/ 775 w 1076"/>
                <a:gd name="T11" fmla="*/ 299 h 809"/>
                <a:gd name="T12" fmla="*/ 701 w 1076"/>
                <a:gd name="T13" fmla="*/ 242 h 809"/>
                <a:gd name="T14" fmla="*/ 622 w 1076"/>
                <a:gd name="T15" fmla="*/ 189 h 809"/>
                <a:gd name="T16" fmla="*/ 540 w 1076"/>
                <a:gd name="T17" fmla="*/ 144 h 809"/>
                <a:gd name="T18" fmla="*/ 454 w 1076"/>
                <a:gd name="T19" fmla="*/ 103 h 809"/>
                <a:gd name="T20" fmla="*/ 367 w 1076"/>
                <a:gd name="T21" fmla="*/ 69 h 809"/>
                <a:gd name="T22" fmla="*/ 279 w 1076"/>
                <a:gd name="T23" fmla="*/ 43 h 809"/>
                <a:gd name="T24" fmla="*/ 187 w 1076"/>
                <a:gd name="T25" fmla="*/ 22 h 809"/>
                <a:gd name="T26" fmla="*/ 96 w 1076"/>
                <a:gd name="T27" fmla="*/ 7 h 809"/>
                <a:gd name="T28" fmla="*/ 0 w 1076"/>
                <a:gd name="T29" fmla="*/ 0 h 809"/>
                <a:gd name="T30" fmla="*/ 8 w 1076"/>
                <a:gd name="T31" fmla="*/ 155 h 809"/>
                <a:gd name="T32" fmla="*/ 0 w 1076"/>
                <a:gd name="T33" fmla="*/ 309 h 809"/>
                <a:gd name="T34" fmla="*/ 84 w 1076"/>
                <a:gd name="T35" fmla="*/ 318 h 809"/>
                <a:gd name="T36" fmla="*/ 164 w 1076"/>
                <a:gd name="T37" fmla="*/ 332 h 809"/>
                <a:gd name="T38" fmla="*/ 244 w 1076"/>
                <a:gd name="T39" fmla="*/ 353 h 809"/>
                <a:gd name="T40" fmla="*/ 320 w 1076"/>
                <a:gd name="T41" fmla="*/ 382 h 809"/>
                <a:gd name="T42" fmla="*/ 394 w 1076"/>
                <a:gd name="T43" fmla="*/ 416 h 809"/>
                <a:gd name="T44" fmla="*/ 468 w 1076"/>
                <a:gd name="T45" fmla="*/ 456 h 809"/>
                <a:gd name="T46" fmla="*/ 537 w 1076"/>
                <a:gd name="T47" fmla="*/ 504 h 809"/>
                <a:gd name="T48" fmla="*/ 601 w 1076"/>
                <a:gd name="T49" fmla="*/ 555 h 809"/>
                <a:gd name="T50" fmla="*/ 660 w 1076"/>
                <a:gd name="T51" fmla="*/ 611 h 809"/>
                <a:gd name="T52" fmla="*/ 715 w 1076"/>
                <a:gd name="T53" fmla="*/ 672 h 809"/>
                <a:gd name="T54" fmla="*/ 763 w 1076"/>
                <a:gd name="T55" fmla="*/ 738 h 809"/>
                <a:gd name="T56" fmla="*/ 808 w 1076"/>
                <a:gd name="T57" fmla="*/ 809 h 809"/>
                <a:gd name="T58" fmla="*/ 809 w 1076"/>
                <a:gd name="T59" fmla="*/ 809 h 809"/>
                <a:gd name="T60" fmla="*/ 945 w 1076"/>
                <a:gd name="T61" fmla="*/ 738 h 809"/>
                <a:gd name="T62" fmla="*/ 1075 w 1076"/>
                <a:gd name="T63" fmla="*/ 654 h 809"/>
                <a:gd name="T64" fmla="*/ 1076 w 1076"/>
                <a:gd name="T65" fmla="*/ 654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6" h="809">
                  <a:moveTo>
                    <a:pt x="1076" y="654"/>
                  </a:moveTo>
                  <a:lnTo>
                    <a:pt x="1025" y="574"/>
                  </a:lnTo>
                  <a:lnTo>
                    <a:pt x="970" y="498"/>
                  </a:lnTo>
                  <a:lnTo>
                    <a:pt x="910" y="426"/>
                  </a:lnTo>
                  <a:lnTo>
                    <a:pt x="846" y="361"/>
                  </a:lnTo>
                  <a:lnTo>
                    <a:pt x="775" y="299"/>
                  </a:lnTo>
                  <a:lnTo>
                    <a:pt x="701" y="242"/>
                  </a:lnTo>
                  <a:lnTo>
                    <a:pt x="622" y="189"/>
                  </a:lnTo>
                  <a:lnTo>
                    <a:pt x="540" y="144"/>
                  </a:lnTo>
                  <a:lnTo>
                    <a:pt x="454" y="103"/>
                  </a:lnTo>
                  <a:lnTo>
                    <a:pt x="367" y="69"/>
                  </a:lnTo>
                  <a:lnTo>
                    <a:pt x="279" y="43"/>
                  </a:lnTo>
                  <a:lnTo>
                    <a:pt x="187" y="22"/>
                  </a:lnTo>
                  <a:lnTo>
                    <a:pt x="96" y="7"/>
                  </a:lnTo>
                  <a:lnTo>
                    <a:pt x="0" y="0"/>
                  </a:lnTo>
                  <a:lnTo>
                    <a:pt x="8" y="155"/>
                  </a:lnTo>
                  <a:lnTo>
                    <a:pt x="0" y="309"/>
                  </a:lnTo>
                  <a:lnTo>
                    <a:pt x="84" y="318"/>
                  </a:lnTo>
                  <a:lnTo>
                    <a:pt x="164" y="332"/>
                  </a:lnTo>
                  <a:lnTo>
                    <a:pt x="244" y="353"/>
                  </a:lnTo>
                  <a:lnTo>
                    <a:pt x="320" y="382"/>
                  </a:lnTo>
                  <a:lnTo>
                    <a:pt x="394" y="416"/>
                  </a:lnTo>
                  <a:lnTo>
                    <a:pt x="468" y="456"/>
                  </a:lnTo>
                  <a:lnTo>
                    <a:pt x="537" y="504"/>
                  </a:lnTo>
                  <a:lnTo>
                    <a:pt x="601" y="555"/>
                  </a:lnTo>
                  <a:lnTo>
                    <a:pt x="660" y="611"/>
                  </a:lnTo>
                  <a:lnTo>
                    <a:pt x="715" y="672"/>
                  </a:lnTo>
                  <a:lnTo>
                    <a:pt x="763" y="738"/>
                  </a:lnTo>
                  <a:lnTo>
                    <a:pt x="808" y="809"/>
                  </a:lnTo>
                  <a:lnTo>
                    <a:pt x="809" y="809"/>
                  </a:lnTo>
                  <a:lnTo>
                    <a:pt x="945" y="738"/>
                  </a:lnTo>
                  <a:lnTo>
                    <a:pt x="1075" y="654"/>
                  </a:lnTo>
                  <a:lnTo>
                    <a:pt x="1076" y="654"/>
                  </a:lnTo>
                  <a:close/>
                </a:path>
              </a:pathLst>
            </a:custGeom>
            <a:solidFill>
              <a:srgbClr val="A5A5A5"/>
            </a:solid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grpSp>
          <p:nvGrpSpPr>
            <p:cNvPr id="120" name="Group 86">
              <a:extLst>
                <a:ext uri="{FF2B5EF4-FFF2-40B4-BE49-F238E27FC236}">
                  <a16:creationId xmlns:a16="http://schemas.microsoft.com/office/drawing/2014/main" id="{1302562E-363C-4D5B-9528-2F97C6CD996F}"/>
                </a:ext>
              </a:extLst>
            </p:cNvPr>
            <p:cNvGrpSpPr/>
            <p:nvPr/>
          </p:nvGrpSpPr>
          <p:grpSpPr>
            <a:xfrm>
              <a:off x="6189010" y="4157761"/>
              <a:ext cx="811460" cy="1050366"/>
              <a:chOff x="6278239" y="2321242"/>
              <a:chExt cx="1569228" cy="2093610"/>
            </a:xfrm>
            <a:solidFill>
              <a:srgbClr val="A5A5A5"/>
            </a:solidFill>
          </p:grpSpPr>
          <p:sp>
            <p:nvSpPr>
              <p:cNvPr id="163" name="Freeform 27">
                <a:extLst>
                  <a:ext uri="{FF2B5EF4-FFF2-40B4-BE49-F238E27FC236}">
                    <a16:creationId xmlns:a16="http://schemas.microsoft.com/office/drawing/2014/main" id="{1382D21E-F33A-4556-94A8-9EE603A4DABB}"/>
                  </a:ext>
                </a:extLst>
              </p:cNvPr>
              <p:cNvSpPr>
                <a:spLocks/>
              </p:cNvSpPr>
              <p:nvPr/>
            </p:nvSpPr>
            <p:spPr bwMode="gray">
              <a:xfrm flipV="1">
                <a:off x="6937494" y="2641188"/>
                <a:ext cx="625999" cy="1773664"/>
              </a:xfrm>
              <a:custGeom>
                <a:avLst/>
                <a:gdLst>
                  <a:gd name="T0" fmla="*/ 268 w 444"/>
                  <a:gd name="T1" fmla="*/ 1258 h 1258"/>
                  <a:gd name="T2" fmla="*/ 313 w 444"/>
                  <a:gd name="T3" fmla="*/ 1174 h 1258"/>
                  <a:gd name="T4" fmla="*/ 351 w 444"/>
                  <a:gd name="T5" fmla="*/ 1088 h 1258"/>
                  <a:gd name="T6" fmla="*/ 382 w 444"/>
                  <a:gd name="T7" fmla="*/ 1001 h 1258"/>
                  <a:gd name="T8" fmla="*/ 407 w 444"/>
                  <a:gd name="T9" fmla="*/ 911 h 1258"/>
                  <a:gd name="T10" fmla="*/ 425 w 444"/>
                  <a:gd name="T11" fmla="*/ 821 h 1258"/>
                  <a:gd name="T12" fmla="*/ 437 w 444"/>
                  <a:gd name="T13" fmla="*/ 728 h 1258"/>
                  <a:gd name="T14" fmla="*/ 444 w 444"/>
                  <a:gd name="T15" fmla="*/ 632 h 1258"/>
                  <a:gd name="T16" fmla="*/ 442 w 444"/>
                  <a:gd name="T17" fmla="*/ 538 h 1258"/>
                  <a:gd name="T18" fmla="*/ 435 w 444"/>
                  <a:gd name="T19" fmla="*/ 444 h 1258"/>
                  <a:gd name="T20" fmla="*/ 420 w 444"/>
                  <a:gd name="T21" fmla="*/ 352 h 1258"/>
                  <a:gd name="T22" fmla="*/ 399 w 444"/>
                  <a:gd name="T23" fmla="*/ 262 h 1258"/>
                  <a:gd name="T24" fmla="*/ 372 w 444"/>
                  <a:gd name="T25" fmla="*/ 173 h 1258"/>
                  <a:gd name="T26" fmla="*/ 338 w 444"/>
                  <a:gd name="T27" fmla="*/ 85 h 1258"/>
                  <a:gd name="T28" fmla="*/ 297 w 444"/>
                  <a:gd name="T29" fmla="*/ 0 h 1258"/>
                  <a:gd name="T30" fmla="*/ 167 w 444"/>
                  <a:gd name="T31" fmla="*/ 84 h 1258"/>
                  <a:gd name="T32" fmla="*/ 29 w 444"/>
                  <a:gd name="T33" fmla="*/ 154 h 1258"/>
                  <a:gd name="T34" fmla="*/ 64 w 444"/>
                  <a:gd name="T35" fmla="*/ 230 h 1258"/>
                  <a:gd name="T36" fmla="*/ 92 w 444"/>
                  <a:gd name="T37" fmla="*/ 307 h 1258"/>
                  <a:gd name="T38" fmla="*/ 113 w 444"/>
                  <a:gd name="T39" fmla="*/ 387 h 1258"/>
                  <a:gd name="T40" fmla="*/ 126 w 444"/>
                  <a:gd name="T41" fmla="*/ 467 h 1258"/>
                  <a:gd name="T42" fmla="*/ 133 w 444"/>
                  <a:gd name="T43" fmla="*/ 550 h 1258"/>
                  <a:gd name="T44" fmla="*/ 135 w 444"/>
                  <a:gd name="T45" fmla="*/ 632 h 1258"/>
                  <a:gd name="T46" fmla="*/ 128 w 444"/>
                  <a:gd name="T47" fmla="*/ 716 h 1258"/>
                  <a:gd name="T48" fmla="*/ 116 w 444"/>
                  <a:gd name="T49" fmla="*/ 797 h 1258"/>
                  <a:gd name="T50" fmla="*/ 97 w 444"/>
                  <a:gd name="T51" fmla="*/ 877 h 1258"/>
                  <a:gd name="T52" fmla="*/ 72 w 444"/>
                  <a:gd name="T53" fmla="*/ 954 h 1258"/>
                  <a:gd name="T54" fmla="*/ 39 w 444"/>
                  <a:gd name="T55" fmla="*/ 1030 h 1258"/>
                  <a:gd name="T56" fmla="*/ 0 w 444"/>
                  <a:gd name="T57" fmla="*/ 1103 h 1258"/>
                  <a:gd name="T58" fmla="*/ 1 w 444"/>
                  <a:gd name="T59" fmla="*/ 1103 h 1258"/>
                  <a:gd name="T60" fmla="*/ 131 w 444"/>
                  <a:gd name="T61" fmla="*/ 1187 h 1258"/>
                  <a:gd name="T62" fmla="*/ 267 w 444"/>
                  <a:gd name="T63" fmla="*/ 1258 h 1258"/>
                  <a:gd name="T64" fmla="*/ 268 w 444"/>
                  <a:gd name="T65" fmla="*/ 1258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4" h="1258">
                    <a:moveTo>
                      <a:pt x="268" y="1258"/>
                    </a:moveTo>
                    <a:lnTo>
                      <a:pt x="313" y="1174"/>
                    </a:lnTo>
                    <a:lnTo>
                      <a:pt x="351" y="1088"/>
                    </a:lnTo>
                    <a:lnTo>
                      <a:pt x="382" y="1001"/>
                    </a:lnTo>
                    <a:lnTo>
                      <a:pt x="407" y="911"/>
                    </a:lnTo>
                    <a:lnTo>
                      <a:pt x="425" y="821"/>
                    </a:lnTo>
                    <a:lnTo>
                      <a:pt x="437" y="728"/>
                    </a:lnTo>
                    <a:lnTo>
                      <a:pt x="444" y="632"/>
                    </a:lnTo>
                    <a:lnTo>
                      <a:pt x="442" y="538"/>
                    </a:lnTo>
                    <a:lnTo>
                      <a:pt x="435" y="444"/>
                    </a:lnTo>
                    <a:lnTo>
                      <a:pt x="420" y="352"/>
                    </a:lnTo>
                    <a:lnTo>
                      <a:pt x="399" y="262"/>
                    </a:lnTo>
                    <a:lnTo>
                      <a:pt x="372" y="173"/>
                    </a:lnTo>
                    <a:lnTo>
                      <a:pt x="338" y="85"/>
                    </a:lnTo>
                    <a:lnTo>
                      <a:pt x="297" y="0"/>
                    </a:lnTo>
                    <a:lnTo>
                      <a:pt x="167" y="84"/>
                    </a:lnTo>
                    <a:lnTo>
                      <a:pt x="29" y="154"/>
                    </a:lnTo>
                    <a:lnTo>
                      <a:pt x="64" y="230"/>
                    </a:lnTo>
                    <a:lnTo>
                      <a:pt x="92" y="307"/>
                    </a:lnTo>
                    <a:lnTo>
                      <a:pt x="113" y="387"/>
                    </a:lnTo>
                    <a:lnTo>
                      <a:pt x="126" y="467"/>
                    </a:lnTo>
                    <a:lnTo>
                      <a:pt x="133" y="550"/>
                    </a:lnTo>
                    <a:lnTo>
                      <a:pt x="135" y="632"/>
                    </a:lnTo>
                    <a:lnTo>
                      <a:pt x="128" y="716"/>
                    </a:lnTo>
                    <a:lnTo>
                      <a:pt x="116" y="797"/>
                    </a:lnTo>
                    <a:lnTo>
                      <a:pt x="97" y="877"/>
                    </a:lnTo>
                    <a:lnTo>
                      <a:pt x="72" y="954"/>
                    </a:lnTo>
                    <a:lnTo>
                      <a:pt x="39" y="1030"/>
                    </a:lnTo>
                    <a:lnTo>
                      <a:pt x="0" y="1103"/>
                    </a:lnTo>
                    <a:lnTo>
                      <a:pt x="1" y="1103"/>
                    </a:lnTo>
                    <a:lnTo>
                      <a:pt x="131" y="1187"/>
                    </a:lnTo>
                    <a:lnTo>
                      <a:pt x="267" y="1258"/>
                    </a:lnTo>
                    <a:lnTo>
                      <a:pt x="268" y="1258"/>
                    </a:lnTo>
                    <a:close/>
                  </a:path>
                </a:pathLst>
              </a:custGeom>
              <a:grp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sp>
            <p:nvSpPr>
              <p:cNvPr id="164" name="Freeform 28">
                <a:extLst>
                  <a:ext uri="{FF2B5EF4-FFF2-40B4-BE49-F238E27FC236}">
                    <a16:creationId xmlns:a16="http://schemas.microsoft.com/office/drawing/2014/main" id="{73182DEB-5F9A-49FD-ADED-6C11E88D6BD5}"/>
                  </a:ext>
                </a:extLst>
              </p:cNvPr>
              <p:cNvSpPr>
                <a:spLocks/>
              </p:cNvSpPr>
              <p:nvPr/>
            </p:nvSpPr>
            <p:spPr bwMode="gray">
              <a:xfrm rot="1909035" flipV="1">
                <a:off x="6278239" y="2321242"/>
                <a:ext cx="1569228" cy="1071530"/>
              </a:xfrm>
              <a:custGeom>
                <a:avLst/>
                <a:gdLst>
                  <a:gd name="T0" fmla="*/ 8 w 1113"/>
                  <a:gd name="T1" fmla="*/ 760 h 760"/>
                  <a:gd name="T2" fmla="*/ 104 w 1113"/>
                  <a:gd name="T3" fmla="*/ 756 h 760"/>
                  <a:gd name="T4" fmla="*/ 197 w 1113"/>
                  <a:gd name="T5" fmla="*/ 747 h 760"/>
                  <a:gd name="T6" fmla="*/ 288 w 1113"/>
                  <a:gd name="T7" fmla="*/ 730 h 760"/>
                  <a:gd name="T8" fmla="*/ 377 w 1113"/>
                  <a:gd name="T9" fmla="*/ 707 h 760"/>
                  <a:gd name="T10" fmla="*/ 466 w 1113"/>
                  <a:gd name="T11" fmla="*/ 677 h 760"/>
                  <a:gd name="T12" fmla="*/ 553 w 1113"/>
                  <a:gd name="T13" fmla="*/ 641 h 760"/>
                  <a:gd name="T14" fmla="*/ 638 w 1113"/>
                  <a:gd name="T15" fmla="*/ 599 h 760"/>
                  <a:gd name="T16" fmla="*/ 719 w 1113"/>
                  <a:gd name="T17" fmla="*/ 550 h 760"/>
                  <a:gd name="T18" fmla="*/ 796 w 1113"/>
                  <a:gd name="T19" fmla="*/ 497 h 760"/>
                  <a:gd name="T20" fmla="*/ 868 w 1113"/>
                  <a:gd name="T21" fmla="*/ 438 h 760"/>
                  <a:gd name="T22" fmla="*/ 936 w 1113"/>
                  <a:gd name="T23" fmla="*/ 375 h 760"/>
                  <a:gd name="T24" fmla="*/ 1000 w 1113"/>
                  <a:gd name="T25" fmla="*/ 307 h 760"/>
                  <a:gd name="T26" fmla="*/ 1058 w 1113"/>
                  <a:gd name="T27" fmla="*/ 233 h 760"/>
                  <a:gd name="T28" fmla="*/ 1113 w 1113"/>
                  <a:gd name="T29" fmla="*/ 155 h 760"/>
                  <a:gd name="T30" fmla="*/ 974 w 1113"/>
                  <a:gd name="T31" fmla="*/ 84 h 760"/>
                  <a:gd name="T32" fmla="*/ 845 w 1113"/>
                  <a:gd name="T33" fmla="*/ 0 h 760"/>
                  <a:gd name="T34" fmla="*/ 796 w 1113"/>
                  <a:gd name="T35" fmla="*/ 69 h 760"/>
                  <a:gd name="T36" fmla="*/ 742 w 1113"/>
                  <a:gd name="T37" fmla="*/ 131 h 760"/>
                  <a:gd name="T38" fmla="*/ 685 w 1113"/>
                  <a:gd name="T39" fmla="*/ 189 h 760"/>
                  <a:gd name="T40" fmla="*/ 622 w 1113"/>
                  <a:gd name="T41" fmla="*/ 241 h 760"/>
                  <a:gd name="T42" fmla="*/ 555 w 1113"/>
                  <a:gd name="T43" fmla="*/ 288 h 760"/>
                  <a:gd name="T44" fmla="*/ 483 w 1113"/>
                  <a:gd name="T45" fmla="*/ 332 h 760"/>
                  <a:gd name="T46" fmla="*/ 409 w 1113"/>
                  <a:gd name="T47" fmla="*/ 368 h 760"/>
                  <a:gd name="T48" fmla="*/ 331 w 1113"/>
                  <a:gd name="T49" fmla="*/ 397 h 760"/>
                  <a:gd name="T50" fmla="*/ 253 w 1113"/>
                  <a:gd name="T51" fmla="*/ 421 h 760"/>
                  <a:gd name="T52" fmla="*/ 173 w 1113"/>
                  <a:gd name="T53" fmla="*/ 438 h 760"/>
                  <a:gd name="T54" fmla="*/ 92 w 1113"/>
                  <a:gd name="T55" fmla="*/ 448 h 760"/>
                  <a:gd name="T56" fmla="*/ 8 w 1113"/>
                  <a:gd name="T57" fmla="*/ 451 h 760"/>
                  <a:gd name="T58" fmla="*/ 0 w 1113"/>
                  <a:gd name="T59" fmla="*/ 605 h 760"/>
                  <a:gd name="T60" fmla="*/ 8 w 1113"/>
                  <a:gd name="T61" fmla="*/ 760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13" h="760">
                    <a:moveTo>
                      <a:pt x="8" y="760"/>
                    </a:moveTo>
                    <a:lnTo>
                      <a:pt x="104" y="756"/>
                    </a:lnTo>
                    <a:lnTo>
                      <a:pt x="197" y="747"/>
                    </a:lnTo>
                    <a:lnTo>
                      <a:pt x="288" y="730"/>
                    </a:lnTo>
                    <a:lnTo>
                      <a:pt x="377" y="707"/>
                    </a:lnTo>
                    <a:lnTo>
                      <a:pt x="466" y="677"/>
                    </a:lnTo>
                    <a:lnTo>
                      <a:pt x="553" y="641"/>
                    </a:lnTo>
                    <a:lnTo>
                      <a:pt x="638" y="599"/>
                    </a:lnTo>
                    <a:lnTo>
                      <a:pt x="719" y="550"/>
                    </a:lnTo>
                    <a:lnTo>
                      <a:pt x="796" y="497"/>
                    </a:lnTo>
                    <a:lnTo>
                      <a:pt x="868" y="438"/>
                    </a:lnTo>
                    <a:lnTo>
                      <a:pt x="936" y="375"/>
                    </a:lnTo>
                    <a:lnTo>
                      <a:pt x="1000" y="307"/>
                    </a:lnTo>
                    <a:lnTo>
                      <a:pt x="1058" y="233"/>
                    </a:lnTo>
                    <a:lnTo>
                      <a:pt x="1113" y="155"/>
                    </a:lnTo>
                    <a:lnTo>
                      <a:pt x="974" y="84"/>
                    </a:lnTo>
                    <a:lnTo>
                      <a:pt x="845" y="0"/>
                    </a:lnTo>
                    <a:lnTo>
                      <a:pt x="796" y="69"/>
                    </a:lnTo>
                    <a:lnTo>
                      <a:pt x="742" y="131"/>
                    </a:lnTo>
                    <a:lnTo>
                      <a:pt x="685" y="189"/>
                    </a:lnTo>
                    <a:lnTo>
                      <a:pt x="622" y="241"/>
                    </a:lnTo>
                    <a:lnTo>
                      <a:pt x="555" y="288"/>
                    </a:lnTo>
                    <a:lnTo>
                      <a:pt x="483" y="332"/>
                    </a:lnTo>
                    <a:lnTo>
                      <a:pt x="409" y="368"/>
                    </a:lnTo>
                    <a:lnTo>
                      <a:pt x="331" y="397"/>
                    </a:lnTo>
                    <a:lnTo>
                      <a:pt x="253" y="421"/>
                    </a:lnTo>
                    <a:lnTo>
                      <a:pt x="173" y="438"/>
                    </a:lnTo>
                    <a:lnTo>
                      <a:pt x="92" y="448"/>
                    </a:lnTo>
                    <a:lnTo>
                      <a:pt x="8" y="451"/>
                    </a:lnTo>
                    <a:lnTo>
                      <a:pt x="0" y="605"/>
                    </a:lnTo>
                    <a:lnTo>
                      <a:pt x="8" y="760"/>
                    </a:lnTo>
                    <a:close/>
                  </a:path>
                </a:pathLst>
              </a:custGeom>
              <a:grp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grpSp>
        <p:sp>
          <p:nvSpPr>
            <p:cNvPr id="121" name="Freeform 29">
              <a:extLst>
                <a:ext uri="{FF2B5EF4-FFF2-40B4-BE49-F238E27FC236}">
                  <a16:creationId xmlns:a16="http://schemas.microsoft.com/office/drawing/2014/main" id="{8CF7A02C-D85B-407B-8D55-D5D1922810AB}"/>
                </a:ext>
              </a:extLst>
            </p:cNvPr>
            <p:cNvSpPr>
              <a:spLocks/>
            </p:cNvSpPr>
            <p:nvPr/>
          </p:nvSpPr>
          <p:spPr bwMode="gray">
            <a:xfrm rot="1909035" flipV="1">
              <a:off x="5482032" y="3728802"/>
              <a:ext cx="784483" cy="572247"/>
            </a:xfrm>
            <a:custGeom>
              <a:avLst/>
              <a:gdLst>
                <a:gd name="T0" fmla="*/ 0 w 1076"/>
                <a:gd name="T1" fmla="*/ 155 h 809"/>
                <a:gd name="T2" fmla="*/ 51 w 1076"/>
                <a:gd name="T3" fmla="*/ 235 h 809"/>
                <a:gd name="T4" fmla="*/ 106 w 1076"/>
                <a:gd name="T5" fmla="*/ 311 h 809"/>
                <a:gd name="T6" fmla="*/ 166 w 1076"/>
                <a:gd name="T7" fmla="*/ 383 h 809"/>
                <a:gd name="T8" fmla="*/ 230 w 1076"/>
                <a:gd name="T9" fmla="*/ 448 h 809"/>
                <a:gd name="T10" fmla="*/ 301 w 1076"/>
                <a:gd name="T11" fmla="*/ 510 h 809"/>
                <a:gd name="T12" fmla="*/ 375 w 1076"/>
                <a:gd name="T13" fmla="*/ 567 h 809"/>
                <a:gd name="T14" fmla="*/ 454 w 1076"/>
                <a:gd name="T15" fmla="*/ 620 h 809"/>
                <a:gd name="T16" fmla="*/ 536 w 1076"/>
                <a:gd name="T17" fmla="*/ 665 h 809"/>
                <a:gd name="T18" fmla="*/ 622 w 1076"/>
                <a:gd name="T19" fmla="*/ 706 h 809"/>
                <a:gd name="T20" fmla="*/ 709 w 1076"/>
                <a:gd name="T21" fmla="*/ 740 h 809"/>
                <a:gd name="T22" fmla="*/ 797 w 1076"/>
                <a:gd name="T23" fmla="*/ 766 h 809"/>
                <a:gd name="T24" fmla="*/ 889 w 1076"/>
                <a:gd name="T25" fmla="*/ 787 h 809"/>
                <a:gd name="T26" fmla="*/ 980 w 1076"/>
                <a:gd name="T27" fmla="*/ 802 h 809"/>
                <a:gd name="T28" fmla="*/ 1076 w 1076"/>
                <a:gd name="T29" fmla="*/ 809 h 809"/>
                <a:gd name="T30" fmla="*/ 1068 w 1076"/>
                <a:gd name="T31" fmla="*/ 654 h 809"/>
                <a:gd name="T32" fmla="*/ 1076 w 1076"/>
                <a:gd name="T33" fmla="*/ 500 h 809"/>
                <a:gd name="T34" fmla="*/ 992 w 1076"/>
                <a:gd name="T35" fmla="*/ 491 h 809"/>
                <a:gd name="T36" fmla="*/ 912 w 1076"/>
                <a:gd name="T37" fmla="*/ 477 h 809"/>
                <a:gd name="T38" fmla="*/ 832 w 1076"/>
                <a:gd name="T39" fmla="*/ 456 h 809"/>
                <a:gd name="T40" fmla="*/ 756 w 1076"/>
                <a:gd name="T41" fmla="*/ 427 h 809"/>
                <a:gd name="T42" fmla="*/ 682 w 1076"/>
                <a:gd name="T43" fmla="*/ 393 h 809"/>
                <a:gd name="T44" fmla="*/ 608 w 1076"/>
                <a:gd name="T45" fmla="*/ 353 h 809"/>
                <a:gd name="T46" fmla="*/ 539 w 1076"/>
                <a:gd name="T47" fmla="*/ 305 h 809"/>
                <a:gd name="T48" fmla="*/ 475 w 1076"/>
                <a:gd name="T49" fmla="*/ 254 h 809"/>
                <a:gd name="T50" fmla="*/ 416 w 1076"/>
                <a:gd name="T51" fmla="*/ 198 h 809"/>
                <a:gd name="T52" fmla="*/ 361 w 1076"/>
                <a:gd name="T53" fmla="*/ 137 h 809"/>
                <a:gd name="T54" fmla="*/ 313 w 1076"/>
                <a:gd name="T55" fmla="*/ 71 h 809"/>
                <a:gd name="T56" fmla="*/ 268 w 1076"/>
                <a:gd name="T57" fmla="*/ 0 h 809"/>
                <a:gd name="T58" fmla="*/ 267 w 1076"/>
                <a:gd name="T59" fmla="*/ 0 h 809"/>
                <a:gd name="T60" fmla="*/ 131 w 1076"/>
                <a:gd name="T61" fmla="*/ 71 h 809"/>
                <a:gd name="T62" fmla="*/ 1 w 1076"/>
                <a:gd name="T63" fmla="*/ 155 h 809"/>
                <a:gd name="T64" fmla="*/ 0 w 1076"/>
                <a:gd name="T65" fmla="*/ 155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6" h="809">
                  <a:moveTo>
                    <a:pt x="0" y="155"/>
                  </a:moveTo>
                  <a:lnTo>
                    <a:pt x="51" y="235"/>
                  </a:lnTo>
                  <a:lnTo>
                    <a:pt x="106" y="311"/>
                  </a:lnTo>
                  <a:lnTo>
                    <a:pt x="166" y="383"/>
                  </a:lnTo>
                  <a:lnTo>
                    <a:pt x="230" y="448"/>
                  </a:lnTo>
                  <a:lnTo>
                    <a:pt x="301" y="510"/>
                  </a:lnTo>
                  <a:lnTo>
                    <a:pt x="375" y="567"/>
                  </a:lnTo>
                  <a:lnTo>
                    <a:pt x="454" y="620"/>
                  </a:lnTo>
                  <a:lnTo>
                    <a:pt x="536" y="665"/>
                  </a:lnTo>
                  <a:lnTo>
                    <a:pt x="622" y="706"/>
                  </a:lnTo>
                  <a:lnTo>
                    <a:pt x="709" y="740"/>
                  </a:lnTo>
                  <a:lnTo>
                    <a:pt x="797" y="766"/>
                  </a:lnTo>
                  <a:lnTo>
                    <a:pt x="889" y="787"/>
                  </a:lnTo>
                  <a:lnTo>
                    <a:pt x="980" y="802"/>
                  </a:lnTo>
                  <a:lnTo>
                    <a:pt x="1076" y="809"/>
                  </a:lnTo>
                  <a:lnTo>
                    <a:pt x="1068" y="654"/>
                  </a:lnTo>
                  <a:lnTo>
                    <a:pt x="1076" y="500"/>
                  </a:lnTo>
                  <a:lnTo>
                    <a:pt x="992" y="491"/>
                  </a:lnTo>
                  <a:lnTo>
                    <a:pt x="912" y="477"/>
                  </a:lnTo>
                  <a:lnTo>
                    <a:pt x="832" y="456"/>
                  </a:lnTo>
                  <a:lnTo>
                    <a:pt x="756" y="427"/>
                  </a:lnTo>
                  <a:lnTo>
                    <a:pt x="682" y="393"/>
                  </a:lnTo>
                  <a:lnTo>
                    <a:pt x="608" y="353"/>
                  </a:lnTo>
                  <a:lnTo>
                    <a:pt x="539" y="305"/>
                  </a:lnTo>
                  <a:lnTo>
                    <a:pt x="475" y="254"/>
                  </a:lnTo>
                  <a:lnTo>
                    <a:pt x="416" y="198"/>
                  </a:lnTo>
                  <a:lnTo>
                    <a:pt x="361" y="137"/>
                  </a:lnTo>
                  <a:lnTo>
                    <a:pt x="313" y="71"/>
                  </a:lnTo>
                  <a:lnTo>
                    <a:pt x="268" y="0"/>
                  </a:lnTo>
                  <a:lnTo>
                    <a:pt x="267" y="0"/>
                  </a:lnTo>
                  <a:lnTo>
                    <a:pt x="131" y="71"/>
                  </a:lnTo>
                  <a:lnTo>
                    <a:pt x="1" y="155"/>
                  </a:lnTo>
                  <a:lnTo>
                    <a:pt x="0" y="155"/>
                  </a:lnTo>
                  <a:close/>
                </a:path>
              </a:pathLst>
            </a:custGeom>
            <a:solidFill>
              <a:srgbClr val="A5A5A5"/>
            </a:solidFill>
            <a:ln w="0">
              <a:no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grpSp>
          <p:nvGrpSpPr>
            <p:cNvPr id="122" name="bcgIcons_Simplicity">
              <a:extLst>
                <a:ext uri="{FF2B5EF4-FFF2-40B4-BE49-F238E27FC236}">
                  <a16:creationId xmlns:a16="http://schemas.microsoft.com/office/drawing/2014/main" id="{FEAEEADC-DF01-4879-A89A-49E1B3BCCD2D}"/>
                </a:ext>
              </a:extLst>
            </p:cNvPr>
            <p:cNvGrpSpPr>
              <a:grpSpLocks noChangeAspect="1"/>
            </p:cNvGrpSpPr>
            <p:nvPr/>
          </p:nvGrpSpPr>
          <p:grpSpPr bwMode="auto">
            <a:xfrm>
              <a:off x="3918767" y="5299898"/>
              <a:ext cx="610279" cy="504906"/>
              <a:chOff x="932" y="0"/>
              <a:chExt cx="5066" cy="4320"/>
            </a:xfrm>
          </p:grpSpPr>
          <p:sp>
            <p:nvSpPr>
              <p:cNvPr id="160" name="AutoShape 23">
                <a:extLst>
                  <a:ext uri="{FF2B5EF4-FFF2-40B4-BE49-F238E27FC236}">
                    <a16:creationId xmlns:a16="http://schemas.microsoft.com/office/drawing/2014/main" id="{3FF403A4-E69A-4D88-87BB-EFC48D1F7D5F}"/>
                  </a:ext>
                </a:extLst>
              </p:cNvPr>
              <p:cNvSpPr>
                <a:spLocks noChangeAspect="1" noChangeArrowheads="1" noTextEdit="1"/>
              </p:cNvSpPr>
              <p:nvPr/>
            </p:nvSpPr>
            <p:spPr bwMode="auto">
              <a:xfrm>
                <a:off x="1682" y="0"/>
                <a:ext cx="431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61" name="Freeform 25">
                <a:extLst>
                  <a:ext uri="{FF2B5EF4-FFF2-40B4-BE49-F238E27FC236}">
                    <a16:creationId xmlns:a16="http://schemas.microsoft.com/office/drawing/2014/main" id="{C0E1735D-C367-41C1-AD3E-7C74B9EC102B}"/>
                  </a:ext>
                </a:extLst>
              </p:cNvPr>
              <p:cNvSpPr>
                <a:spLocks noEditPoints="1"/>
              </p:cNvSpPr>
              <p:nvPr/>
            </p:nvSpPr>
            <p:spPr bwMode="auto">
              <a:xfrm>
                <a:off x="1151" y="351"/>
                <a:ext cx="3178" cy="3615"/>
              </a:xfrm>
              <a:custGeom>
                <a:avLst/>
                <a:gdLst>
                  <a:gd name="T0" fmla="*/ 1693 w 1696"/>
                  <a:gd name="T1" fmla="*/ 1152 h 1928"/>
                  <a:gd name="T2" fmla="*/ 1394 w 1696"/>
                  <a:gd name="T3" fmla="*/ 1637 h 1928"/>
                  <a:gd name="T4" fmla="*/ 865 w 1696"/>
                  <a:gd name="T5" fmla="*/ 1831 h 1928"/>
                  <a:gd name="T6" fmla="*/ 924 w 1696"/>
                  <a:gd name="T7" fmla="*/ 1891 h 1928"/>
                  <a:gd name="T8" fmla="*/ 923 w 1696"/>
                  <a:gd name="T9" fmla="*/ 1922 h 1928"/>
                  <a:gd name="T10" fmla="*/ 908 w 1696"/>
                  <a:gd name="T11" fmla="*/ 1928 h 1928"/>
                  <a:gd name="T12" fmla="*/ 892 w 1696"/>
                  <a:gd name="T13" fmla="*/ 1922 h 1928"/>
                  <a:gd name="T14" fmla="*/ 796 w 1696"/>
                  <a:gd name="T15" fmla="*/ 1823 h 1928"/>
                  <a:gd name="T16" fmla="*/ 796 w 1696"/>
                  <a:gd name="T17" fmla="*/ 1791 h 1928"/>
                  <a:gd name="T18" fmla="*/ 895 w 1696"/>
                  <a:gd name="T19" fmla="*/ 1695 h 1928"/>
                  <a:gd name="T20" fmla="*/ 926 w 1696"/>
                  <a:gd name="T21" fmla="*/ 1695 h 1928"/>
                  <a:gd name="T22" fmla="*/ 926 w 1696"/>
                  <a:gd name="T23" fmla="*/ 1726 h 1928"/>
                  <a:gd name="T24" fmla="*/ 864 w 1696"/>
                  <a:gd name="T25" fmla="*/ 1787 h 1928"/>
                  <a:gd name="T26" fmla="*/ 1650 w 1696"/>
                  <a:gd name="T27" fmla="*/ 1143 h 1928"/>
                  <a:gd name="T28" fmla="*/ 1677 w 1696"/>
                  <a:gd name="T29" fmla="*/ 1126 h 1928"/>
                  <a:gd name="T30" fmla="*/ 1693 w 1696"/>
                  <a:gd name="T31" fmla="*/ 1152 h 1928"/>
                  <a:gd name="T32" fmla="*/ 900 w 1696"/>
                  <a:gd name="T33" fmla="*/ 107 h 1928"/>
                  <a:gd name="T34" fmla="*/ 804 w 1696"/>
                  <a:gd name="T35" fmla="*/ 8 h 1928"/>
                  <a:gd name="T36" fmla="*/ 773 w 1696"/>
                  <a:gd name="T37" fmla="*/ 8 h 1928"/>
                  <a:gd name="T38" fmla="*/ 772 w 1696"/>
                  <a:gd name="T39" fmla="*/ 39 h 1928"/>
                  <a:gd name="T40" fmla="*/ 831 w 1696"/>
                  <a:gd name="T41" fmla="*/ 99 h 1928"/>
                  <a:gd name="T42" fmla="*/ 302 w 1696"/>
                  <a:gd name="T43" fmla="*/ 293 h 1928"/>
                  <a:gd name="T44" fmla="*/ 3 w 1696"/>
                  <a:gd name="T45" fmla="*/ 778 h 1928"/>
                  <a:gd name="T46" fmla="*/ 19 w 1696"/>
                  <a:gd name="T47" fmla="*/ 804 h 1928"/>
                  <a:gd name="T48" fmla="*/ 24 w 1696"/>
                  <a:gd name="T49" fmla="*/ 804 h 1928"/>
                  <a:gd name="T50" fmla="*/ 46 w 1696"/>
                  <a:gd name="T51" fmla="*/ 787 h 1928"/>
                  <a:gd name="T52" fmla="*/ 832 w 1696"/>
                  <a:gd name="T53" fmla="*/ 143 h 1928"/>
                  <a:gd name="T54" fmla="*/ 770 w 1696"/>
                  <a:gd name="T55" fmla="*/ 204 h 1928"/>
                  <a:gd name="T56" fmla="*/ 770 w 1696"/>
                  <a:gd name="T57" fmla="*/ 235 h 1928"/>
                  <a:gd name="T58" fmla="*/ 786 w 1696"/>
                  <a:gd name="T59" fmla="*/ 241 h 1928"/>
                  <a:gd name="T60" fmla="*/ 801 w 1696"/>
                  <a:gd name="T61" fmla="*/ 235 h 1928"/>
                  <a:gd name="T62" fmla="*/ 900 w 1696"/>
                  <a:gd name="T63" fmla="*/ 139 h 1928"/>
                  <a:gd name="T64" fmla="*/ 900 w 1696"/>
                  <a:gd name="T65" fmla="*/ 107 h 1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96" h="1928">
                    <a:moveTo>
                      <a:pt x="1693" y="1152"/>
                    </a:moveTo>
                    <a:cubicBezTo>
                      <a:pt x="1652" y="1342"/>
                      <a:pt x="1545" y="1514"/>
                      <a:pt x="1394" y="1637"/>
                    </a:cubicBezTo>
                    <a:cubicBezTo>
                      <a:pt x="1245" y="1759"/>
                      <a:pt x="1057" y="1827"/>
                      <a:pt x="865" y="1831"/>
                    </a:cubicBezTo>
                    <a:cubicBezTo>
                      <a:pt x="924" y="1891"/>
                      <a:pt x="924" y="1891"/>
                      <a:pt x="924" y="1891"/>
                    </a:cubicBezTo>
                    <a:cubicBezTo>
                      <a:pt x="932" y="1900"/>
                      <a:pt x="932" y="1914"/>
                      <a:pt x="923" y="1922"/>
                    </a:cubicBezTo>
                    <a:cubicBezTo>
                      <a:pt x="919" y="1926"/>
                      <a:pt x="913" y="1928"/>
                      <a:pt x="908" y="1928"/>
                    </a:cubicBezTo>
                    <a:cubicBezTo>
                      <a:pt x="902" y="1928"/>
                      <a:pt x="896" y="1926"/>
                      <a:pt x="892" y="1922"/>
                    </a:cubicBezTo>
                    <a:cubicBezTo>
                      <a:pt x="796" y="1823"/>
                      <a:pt x="796" y="1823"/>
                      <a:pt x="796" y="1823"/>
                    </a:cubicBezTo>
                    <a:cubicBezTo>
                      <a:pt x="787" y="1814"/>
                      <a:pt x="787" y="1800"/>
                      <a:pt x="796" y="1791"/>
                    </a:cubicBezTo>
                    <a:cubicBezTo>
                      <a:pt x="895" y="1695"/>
                      <a:pt x="895" y="1695"/>
                      <a:pt x="895" y="1695"/>
                    </a:cubicBezTo>
                    <a:cubicBezTo>
                      <a:pt x="904" y="1686"/>
                      <a:pt x="918" y="1687"/>
                      <a:pt x="926" y="1695"/>
                    </a:cubicBezTo>
                    <a:cubicBezTo>
                      <a:pt x="935" y="1704"/>
                      <a:pt x="934" y="1718"/>
                      <a:pt x="926" y="1726"/>
                    </a:cubicBezTo>
                    <a:cubicBezTo>
                      <a:pt x="864" y="1787"/>
                      <a:pt x="864" y="1787"/>
                      <a:pt x="864" y="1787"/>
                    </a:cubicBezTo>
                    <a:cubicBezTo>
                      <a:pt x="1240" y="1779"/>
                      <a:pt x="1569" y="1511"/>
                      <a:pt x="1650" y="1143"/>
                    </a:cubicBezTo>
                    <a:cubicBezTo>
                      <a:pt x="1653" y="1131"/>
                      <a:pt x="1665" y="1124"/>
                      <a:pt x="1677" y="1126"/>
                    </a:cubicBezTo>
                    <a:cubicBezTo>
                      <a:pt x="1689" y="1129"/>
                      <a:pt x="1696" y="1141"/>
                      <a:pt x="1693" y="1152"/>
                    </a:cubicBezTo>
                    <a:close/>
                    <a:moveTo>
                      <a:pt x="900" y="107"/>
                    </a:moveTo>
                    <a:cubicBezTo>
                      <a:pt x="804" y="8"/>
                      <a:pt x="804" y="8"/>
                      <a:pt x="804" y="8"/>
                    </a:cubicBezTo>
                    <a:cubicBezTo>
                      <a:pt x="795" y="0"/>
                      <a:pt x="782" y="0"/>
                      <a:pt x="773" y="8"/>
                    </a:cubicBezTo>
                    <a:cubicBezTo>
                      <a:pt x="764" y="17"/>
                      <a:pt x="764" y="30"/>
                      <a:pt x="772" y="39"/>
                    </a:cubicBezTo>
                    <a:cubicBezTo>
                      <a:pt x="831" y="99"/>
                      <a:pt x="831" y="99"/>
                      <a:pt x="831" y="99"/>
                    </a:cubicBezTo>
                    <a:cubicBezTo>
                      <a:pt x="639" y="103"/>
                      <a:pt x="451" y="172"/>
                      <a:pt x="302" y="293"/>
                    </a:cubicBezTo>
                    <a:cubicBezTo>
                      <a:pt x="151" y="416"/>
                      <a:pt x="44" y="588"/>
                      <a:pt x="3" y="778"/>
                    </a:cubicBezTo>
                    <a:cubicBezTo>
                      <a:pt x="0" y="789"/>
                      <a:pt x="7" y="801"/>
                      <a:pt x="19" y="804"/>
                    </a:cubicBezTo>
                    <a:cubicBezTo>
                      <a:pt x="21" y="804"/>
                      <a:pt x="23" y="804"/>
                      <a:pt x="24" y="804"/>
                    </a:cubicBezTo>
                    <a:cubicBezTo>
                      <a:pt x="34" y="804"/>
                      <a:pt x="43" y="797"/>
                      <a:pt x="46" y="787"/>
                    </a:cubicBezTo>
                    <a:cubicBezTo>
                      <a:pt x="127" y="419"/>
                      <a:pt x="456" y="151"/>
                      <a:pt x="832" y="143"/>
                    </a:cubicBezTo>
                    <a:cubicBezTo>
                      <a:pt x="770" y="204"/>
                      <a:pt x="770" y="204"/>
                      <a:pt x="770" y="204"/>
                    </a:cubicBezTo>
                    <a:cubicBezTo>
                      <a:pt x="762" y="212"/>
                      <a:pt x="761" y="226"/>
                      <a:pt x="770" y="235"/>
                    </a:cubicBezTo>
                    <a:cubicBezTo>
                      <a:pt x="774" y="239"/>
                      <a:pt x="780" y="241"/>
                      <a:pt x="786" y="241"/>
                    </a:cubicBezTo>
                    <a:cubicBezTo>
                      <a:pt x="791" y="241"/>
                      <a:pt x="797" y="239"/>
                      <a:pt x="801" y="235"/>
                    </a:cubicBezTo>
                    <a:cubicBezTo>
                      <a:pt x="900" y="139"/>
                      <a:pt x="900" y="139"/>
                      <a:pt x="900" y="139"/>
                    </a:cubicBezTo>
                    <a:cubicBezTo>
                      <a:pt x="909" y="130"/>
                      <a:pt x="909" y="116"/>
                      <a:pt x="900" y="107"/>
                    </a:cubicBezTo>
                    <a:close/>
                  </a:path>
                </a:pathLst>
              </a:custGeom>
              <a:solidFill>
                <a:srgbClr val="1CD1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62" name="Freeform 26">
                <a:extLst>
                  <a:ext uri="{FF2B5EF4-FFF2-40B4-BE49-F238E27FC236}">
                    <a16:creationId xmlns:a16="http://schemas.microsoft.com/office/drawing/2014/main" id="{960CE86E-B0FE-4B1C-ABE5-2C0E72B65C48}"/>
                  </a:ext>
                </a:extLst>
              </p:cNvPr>
              <p:cNvSpPr>
                <a:spLocks noEditPoints="1"/>
              </p:cNvSpPr>
              <p:nvPr/>
            </p:nvSpPr>
            <p:spPr bwMode="auto">
              <a:xfrm>
                <a:off x="932" y="570"/>
                <a:ext cx="3616" cy="3176"/>
              </a:xfrm>
              <a:custGeom>
                <a:avLst/>
                <a:gdLst>
                  <a:gd name="T0" fmla="*/ 1922 w 1930"/>
                  <a:gd name="T1" fmla="*/ 804 h 1694"/>
                  <a:gd name="T2" fmla="*/ 1823 w 1930"/>
                  <a:gd name="T3" fmla="*/ 900 h 1694"/>
                  <a:gd name="T4" fmla="*/ 1807 w 1930"/>
                  <a:gd name="T5" fmla="*/ 907 h 1694"/>
                  <a:gd name="T6" fmla="*/ 1791 w 1930"/>
                  <a:gd name="T7" fmla="*/ 900 h 1694"/>
                  <a:gd name="T8" fmla="*/ 1695 w 1930"/>
                  <a:gd name="T9" fmla="*/ 801 h 1694"/>
                  <a:gd name="T10" fmla="*/ 1695 w 1930"/>
                  <a:gd name="T11" fmla="*/ 770 h 1694"/>
                  <a:gd name="T12" fmla="*/ 1726 w 1930"/>
                  <a:gd name="T13" fmla="*/ 770 h 1694"/>
                  <a:gd name="T14" fmla="*/ 1787 w 1930"/>
                  <a:gd name="T15" fmla="*/ 832 h 1694"/>
                  <a:gd name="T16" fmla="*/ 1143 w 1930"/>
                  <a:gd name="T17" fmla="*/ 46 h 1694"/>
                  <a:gd name="T18" fmla="*/ 1126 w 1930"/>
                  <a:gd name="T19" fmla="*/ 19 h 1694"/>
                  <a:gd name="T20" fmla="*/ 1152 w 1930"/>
                  <a:gd name="T21" fmla="*/ 3 h 1694"/>
                  <a:gd name="T22" fmla="*/ 1637 w 1930"/>
                  <a:gd name="T23" fmla="*/ 302 h 1694"/>
                  <a:gd name="T24" fmla="*/ 1831 w 1930"/>
                  <a:gd name="T25" fmla="*/ 831 h 1694"/>
                  <a:gd name="T26" fmla="*/ 1891 w 1930"/>
                  <a:gd name="T27" fmla="*/ 772 h 1694"/>
                  <a:gd name="T28" fmla="*/ 1922 w 1930"/>
                  <a:gd name="T29" fmla="*/ 773 h 1694"/>
                  <a:gd name="T30" fmla="*/ 1922 w 1930"/>
                  <a:gd name="T31" fmla="*/ 804 h 1694"/>
                  <a:gd name="T32" fmla="*/ 787 w 1930"/>
                  <a:gd name="T33" fmla="*/ 1651 h 1694"/>
                  <a:gd name="T34" fmla="*/ 143 w 1930"/>
                  <a:gd name="T35" fmla="*/ 864 h 1694"/>
                  <a:gd name="T36" fmla="*/ 204 w 1930"/>
                  <a:gd name="T37" fmla="*/ 926 h 1694"/>
                  <a:gd name="T38" fmla="*/ 219 w 1930"/>
                  <a:gd name="T39" fmla="*/ 932 h 1694"/>
                  <a:gd name="T40" fmla="*/ 235 w 1930"/>
                  <a:gd name="T41" fmla="*/ 926 h 1694"/>
                  <a:gd name="T42" fmla="*/ 235 w 1930"/>
                  <a:gd name="T43" fmla="*/ 895 h 1694"/>
                  <a:gd name="T44" fmla="*/ 139 w 1930"/>
                  <a:gd name="T45" fmla="*/ 796 h 1694"/>
                  <a:gd name="T46" fmla="*/ 107 w 1930"/>
                  <a:gd name="T47" fmla="*/ 796 h 1694"/>
                  <a:gd name="T48" fmla="*/ 8 w 1930"/>
                  <a:gd name="T49" fmla="*/ 892 h 1694"/>
                  <a:gd name="T50" fmla="*/ 8 w 1930"/>
                  <a:gd name="T51" fmla="*/ 923 h 1694"/>
                  <a:gd name="T52" fmla="*/ 39 w 1930"/>
                  <a:gd name="T53" fmla="*/ 924 h 1694"/>
                  <a:gd name="T54" fmla="*/ 99 w 1930"/>
                  <a:gd name="T55" fmla="*/ 865 h 1694"/>
                  <a:gd name="T56" fmla="*/ 293 w 1930"/>
                  <a:gd name="T57" fmla="*/ 1394 h 1694"/>
                  <a:gd name="T58" fmla="*/ 778 w 1930"/>
                  <a:gd name="T59" fmla="*/ 1693 h 1694"/>
                  <a:gd name="T60" fmla="*/ 782 w 1930"/>
                  <a:gd name="T61" fmla="*/ 1694 h 1694"/>
                  <a:gd name="T62" fmla="*/ 804 w 1930"/>
                  <a:gd name="T63" fmla="*/ 1677 h 1694"/>
                  <a:gd name="T64" fmla="*/ 787 w 1930"/>
                  <a:gd name="T65" fmla="*/ 1651 h 1694"/>
                  <a:gd name="T66" fmla="*/ 1473 w 1930"/>
                  <a:gd name="T67" fmla="*/ 848 h 1694"/>
                  <a:gd name="T68" fmla="*/ 965 w 1930"/>
                  <a:gd name="T69" fmla="*/ 1356 h 1694"/>
                  <a:gd name="T70" fmla="*/ 457 w 1930"/>
                  <a:gd name="T71" fmla="*/ 848 h 1694"/>
                  <a:gd name="T72" fmla="*/ 965 w 1930"/>
                  <a:gd name="T73" fmla="*/ 340 h 1694"/>
                  <a:gd name="T74" fmla="*/ 1473 w 1930"/>
                  <a:gd name="T75" fmla="*/ 848 h 1694"/>
                  <a:gd name="T76" fmla="*/ 1290 w 1930"/>
                  <a:gd name="T77" fmla="*/ 639 h 1694"/>
                  <a:gd name="T78" fmla="*/ 1259 w 1930"/>
                  <a:gd name="T79" fmla="*/ 640 h 1694"/>
                  <a:gd name="T80" fmla="*/ 921 w 1930"/>
                  <a:gd name="T81" fmla="*/ 988 h 1694"/>
                  <a:gd name="T82" fmla="*/ 735 w 1930"/>
                  <a:gd name="T83" fmla="*/ 819 h 1694"/>
                  <a:gd name="T84" fmla="*/ 704 w 1930"/>
                  <a:gd name="T85" fmla="*/ 820 h 1694"/>
                  <a:gd name="T86" fmla="*/ 705 w 1930"/>
                  <a:gd name="T87" fmla="*/ 851 h 1694"/>
                  <a:gd name="T88" fmla="*/ 907 w 1930"/>
                  <a:gd name="T89" fmla="*/ 1035 h 1694"/>
                  <a:gd name="T90" fmla="*/ 922 w 1930"/>
                  <a:gd name="T91" fmla="*/ 1041 h 1694"/>
                  <a:gd name="T92" fmla="*/ 937 w 1930"/>
                  <a:gd name="T93" fmla="*/ 1034 h 1694"/>
                  <a:gd name="T94" fmla="*/ 1290 w 1930"/>
                  <a:gd name="T95" fmla="*/ 671 h 1694"/>
                  <a:gd name="T96" fmla="*/ 1290 w 1930"/>
                  <a:gd name="T97" fmla="*/ 639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30" h="1694">
                    <a:moveTo>
                      <a:pt x="1922" y="804"/>
                    </a:moveTo>
                    <a:cubicBezTo>
                      <a:pt x="1823" y="900"/>
                      <a:pt x="1823" y="900"/>
                      <a:pt x="1823" y="900"/>
                    </a:cubicBezTo>
                    <a:cubicBezTo>
                      <a:pt x="1818" y="905"/>
                      <a:pt x="1813" y="907"/>
                      <a:pt x="1807" y="907"/>
                    </a:cubicBezTo>
                    <a:cubicBezTo>
                      <a:pt x="1801" y="907"/>
                      <a:pt x="1796" y="904"/>
                      <a:pt x="1791" y="900"/>
                    </a:cubicBezTo>
                    <a:cubicBezTo>
                      <a:pt x="1695" y="801"/>
                      <a:pt x="1695" y="801"/>
                      <a:pt x="1695" y="801"/>
                    </a:cubicBezTo>
                    <a:cubicBezTo>
                      <a:pt x="1686" y="792"/>
                      <a:pt x="1687" y="778"/>
                      <a:pt x="1695" y="770"/>
                    </a:cubicBezTo>
                    <a:cubicBezTo>
                      <a:pt x="1704" y="761"/>
                      <a:pt x="1718" y="762"/>
                      <a:pt x="1726" y="770"/>
                    </a:cubicBezTo>
                    <a:cubicBezTo>
                      <a:pt x="1787" y="832"/>
                      <a:pt x="1787" y="832"/>
                      <a:pt x="1787" y="832"/>
                    </a:cubicBezTo>
                    <a:cubicBezTo>
                      <a:pt x="1779" y="456"/>
                      <a:pt x="1511" y="127"/>
                      <a:pt x="1143" y="46"/>
                    </a:cubicBezTo>
                    <a:cubicBezTo>
                      <a:pt x="1131" y="43"/>
                      <a:pt x="1124" y="31"/>
                      <a:pt x="1126" y="19"/>
                    </a:cubicBezTo>
                    <a:cubicBezTo>
                      <a:pt x="1129" y="8"/>
                      <a:pt x="1141" y="0"/>
                      <a:pt x="1152" y="3"/>
                    </a:cubicBezTo>
                    <a:cubicBezTo>
                      <a:pt x="1342" y="44"/>
                      <a:pt x="1514" y="151"/>
                      <a:pt x="1637" y="302"/>
                    </a:cubicBezTo>
                    <a:cubicBezTo>
                      <a:pt x="1759" y="451"/>
                      <a:pt x="1827" y="639"/>
                      <a:pt x="1831" y="831"/>
                    </a:cubicBezTo>
                    <a:cubicBezTo>
                      <a:pt x="1891" y="772"/>
                      <a:pt x="1891" y="772"/>
                      <a:pt x="1891" y="772"/>
                    </a:cubicBezTo>
                    <a:cubicBezTo>
                      <a:pt x="1900" y="764"/>
                      <a:pt x="1914" y="764"/>
                      <a:pt x="1922" y="773"/>
                    </a:cubicBezTo>
                    <a:cubicBezTo>
                      <a:pt x="1930" y="781"/>
                      <a:pt x="1930" y="795"/>
                      <a:pt x="1922" y="804"/>
                    </a:cubicBezTo>
                    <a:close/>
                    <a:moveTo>
                      <a:pt x="787" y="1651"/>
                    </a:moveTo>
                    <a:cubicBezTo>
                      <a:pt x="419" y="1569"/>
                      <a:pt x="151" y="1240"/>
                      <a:pt x="143" y="864"/>
                    </a:cubicBezTo>
                    <a:cubicBezTo>
                      <a:pt x="204" y="926"/>
                      <a:pt x="204" y="926"/>
                      <a:pt x="204" y="926"/>
                    </a:cubicBezTo>
                    <a:cubicBezTo>
                      <a:pt x="208" y="930"/>
                      <a:pt x="214" y="932"/>
                      <a:pt x="219" y="932"/>
                    </a:cubicBezTo>
                    <a:cubicBezTo>
                      <a:pt x="225" y="932"/>
                      <a:pt x="230" y="930"/>
                      <a:pt x="235" y="926"/>
                    </a:cubicBezTo>
                    <a:cubicBezTo>
                      <a:pt x="243" y="918"/>
                      <a:pt x="244" y="904"/>
                      <a:pt x="235" y="895"/>
                    </a:cubicBezTo>
                    <a:cubicBezTo>
                      <a:pt x="139" y="796"/>
                      <a:pt x="139" y="796"/>
                      <a:pt x="139" y="796"/>
                    </a:cubicBezTo>
                    <a:cubicBezTo>
                      <a:pt x="130" y="787"/>
                      <a:pt x="116" y="787"/>
                      <a:pt x="107" y="796"/>
                    </a:cubicBezTo>
                    <a:cubicBezTo>
                      <a:pt x="8" y="892"/>
                      <a:pt x="8" y="892"/>
                      <a:pt x="8" y="892"/>
                    </a:cubicBezTo>
                    <a:cubicBezTo>
                      <a:pt x="0" y="901"/>
                      <a:pt x="0" y="915"/>
                      <a:pt x="8" y="923"/>
                    </a:cubicBezTo>
                    <a:cubicBezTo>
                      <a:pt x="16" y="932"/>
                      <a:pt x="30" y="932"/>
                      <a:pt x="39" y="924"/>
                    </a:cubicBezTo>
                    <a:cubicBezTo>
                      <a:pt x="99" y="865"/>
                      <a:pt x="99" y="865"/>
                      <a:pt x="99" y="865"/>
                    </a:cubicBezTo>
                    <a:cubicBezTo>
                      <a:pt x="103" y="1057"/>
                      <a:pt x="172" y="1245"/>
                      <a:pt x="293" y="1394"/>
                    </a:cubicBezTo>
                    <a:cubicBezTo>
                      <a:pt x="416" y="1545"/>
                      <a:pt x="588" y="1652"/>
                      <a:pt x="778" y="1693"/>
                    </a:cubicBezTo>
                    <a:cubicBezTo>
                      <a:pt x="779" y="1694"/>
                      <a:pt x="781" y="1694"/>
                      <a:pt x="782" y="1694"/>
                    </a:cubicBezTo>
                    <a:cubicBezTo>
                      <a:pt x="792" y="1694"/>
                      <a:pt x="802" y="1687"/>
                      <a:pt x="804" y="1677"/>
                    </a:cubicBezTo>
                    <a:cubicBezTo>
                      <a:pt x="806" y="1665"/>
                      <a:pt x="799" y="1653"/>
                      <a:pt x="787" y="1651"/>
                    </a:cubicBezTo>
                    <a:close/>
                    <a:moveTo>
                      <a:pt x="1473" y="848"/>
                    </a:moveTo>
                    <a:cubicBezTo>
                      <a:pt x="1473" y="1129"/>
                      <a:pt x="1246" y="1356"/>
                      <a:pt x="965" y="1356"/>
                    </a:cubicBezTo>
                    <a:cubicBezTo>
                      <a:pt x="684" y="1356"/>
                      <a:pt x="457" y="1129"/>
                      <a:pt x="457" y="848"/>
                    </a:cubicBezTo>
                    <a:cubicBezTo>
                      <a:pt x="457" y="567"/>
                      <a:pt x="684" y="340"/>
                      <a:pt x="965" y="340"/>
                    </a:cubicBezTo>
                    <a:cubicBezTo>
                      <a:pt x="1246" y="340"/>
                      <a:pt x="1473" y="567"/>
                      <a:pt x="1473" y="848"/>
                    </a:cubicBezTo>
                    <a:close/>
                    <a:moveTo>
                      <a:pt x="1290" y="639"/>
                    </a:moveTo>
                    <a:cubicBezTo>
                      <a:pt x="1281" y="631"/>
                      <a:pt x="1267" y="631"/>
                      <a:pt x="1259" y="640"/>
                    </a:cubicBezTo>
                    <a:cubicBezTo>
                      <a:pt x="921" y="988"/>
                      <a:pt x="921" y="988"/>
                      <a:pt x="921" y="988"/>
                    </a:cubicBezTo>
                    <a:cubicBezTo>
                      <a:pt x="735" y="819"/>
                      <a:pt x="735" y="819"/>
                      <a:pt x="735" y="819"/>
                    </a:cubicBezTo>
                    <a:cubicBezTo>
                      <a:pt x="726" y="810"/>
                      <a:pt x="712" y="811"/>
                      <a:pt x="704" y="820"/>
                    </a:cubicBezTo>
                    <a:cubicBezTo>
                      <a:pt x="696" y="829"/>
                      <a:pt x="696" y="843"/>
                      <a:pt x="705" y="851"/>
                    </a:cubicBezTo>
                    <a:cubicBezTo>
                      <a:pt x="907" y="1035"/>
                      <a:pt x="907" y="1035"/>
                      <a:pt x="907" y="1035"/>
                    </a:cubicBezTo>
                    <a:cubicBezTo>
                      <a:pt x="911" y="1039"/>
                      <a:pt x="916" y="1041"/>
                      <a:pt x="922" y="1041"/>
                    </a:cubicBezTo>
                    <a:cubicBezTo>
                      <a:pt x="927" y="1041"/>
                      <a:pt x="933" y="1039"/>
                      <a:pt x="937" y="1034"/>
                    </a:cubicBezTo>
                    <a:cubicBezTo>
                      <a:pt x="1290" y="671"/>
                      <a:pt x="1290" y="671"/>
                      <a:pt x="1290" y="671"/>
                    </a:cubicBezTo>
                    <a:cubicBezTo>
                      <a:pt x="1299" y="662"/>
                      <a:pt x="1299" y="648"/>
                      <a:pt x="1290" y="639"/>
                    </a:cubicBez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grpSp>
        <p:grpSp>
          <p:nvGrpSpPr>
            <p:cNvPr id="123" name="bcgIcons_InStock">
              <a:extLst>
                <a:ext uri="{FF2B5EF4-FFF2-40B4-BE49-F238E27FC236}">
                  <a16:creationId xmlns:a16="http://schemas.microsoft.com/office/drawing/2014/main" id="{83676634-4D10-457C-A5D6-24075B75E407}"/>
                </a:ext>
              </a:extLst>
            </p:cNvPr>
            <p:cNvGrpSpPr>
              <a:grpSpLocks noChangeAspect="1"/>
            </p:cNvGrpSpPr>
            <p:nvPr/>
          </p:nvGrpSpPr>
          <p:grpSpPr bwMode="auto">
            <a:xfrm>
              <a:off x="7202877" y="5419660"/>
              <a:ext cx="519930" cy="504906"/>
              <a:chOff x="1682" y="0"/>
              <a:chExt cx="4316" cy="4320"/>
            </a:xfrm>
          </p:grpSpPr>
          <p:sp>
            <p:nvSpPr>
              <p:cNvPr id="157" name="AutoShape 8">
                <a:extLst>
                  <a:ext uri="{FF2B5EF4-FFF2-40B4-BE49-F238E27FC236}">
                    <a16:creationId xmlns:a16="http://schemas.microsoft.com/office/drawing/2014/main" id="{B5F7CD7F-6009-4538-97E8-AFC0AA6AB1B0}"/>
                  </a:ext>
                </a:extLst>
              </p:cNvPr>
              <p:cNvSpPr>
                <a:spLocks noChangeAspect="1" noChangeArrowheads="1" noTextEdit="1"/>
              </p:cNvSpPr>
              <p:nvPr/>
            </p:nvSpPr>
            <p:spPr bwMode="auto">
              <a:xfrm>
                <a:off x="1682" y="0"/>
                <a:ext cx="431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58" name="Freeform 10">
                <a:extLst>
                  <a:ext uri="{FF2B5EF4-FFF2-40B4-BE49-F238E27FC236}">
                    <a16:creationId xmlns:a16="http://schemas.microsoft.com/office/drawing/2014/main" id="{DCB1AC3F-4FB9-43A7-B54F-19E3B4EF9051}"/>
                  </a:ext>
                </a:extLst>
              </p:cNvPr>
              <p:cNvSpPr>
                <a:spLocks noEditPoints="1"/>
              </p:cNvSpPr>
              <p:nvPr/>
            </p:nvSpPr>
            <p:spPr bwMode="auto">
              <a:xfrm>
                <a:off x="2087" y="1931"/>
                <a:ext cx="3506" cy="1750"/>
              </a:xfrm>
              <a:custGeom>
                <a:avLst/>
                <a:gdLst>
                  <a:gd name="T0" fmla="*/ 1850 w 1872"/>
                  <a:gd name="T1" fmla="*/ 44 h 933"/>
                  <a:gd name="T2" fmla="*/ 22 w 1872"/>
                  <a:gd name="T3" fmla="*/ 44 h 933"/>
                  <a:gd name="T4" fmla="*/ 0 w 1872"/>
                  <a:gd name="T5" fmla="*/ 22 h 933"/>
                  <a:gd name="T6" fmla="*/ 22 w 1872"/>
                  <a:gd name="T7" fmla="*/ 0 h 933"/>
                  <a:gd name="T8" fmla="*/ 1850 w 1872"/>
                  <a:gd name="T9" fmla="*/ 0 h 933"/>
                  <a:gd name="T10" fmla="*/ 1872 w 1872"/>
                  <a:gd name="T11" fmla="*/ 22 h 933"/>
                  <a:gd name="T12" fmla="*/ 1850 w 1872"/>
                  <a:gd name="T13" fmla="*/ 44 h 933"/>
                  <a:gd name="T14" fmla="*/ 1872 w 1872"/>
                  <a:gd name="T15" fmla="*/ 911 h 933"/>
                  <a:gd name="T16" fmla="*/ 1850 w 1872"/>
                  <a:gd name="T17" fmla="*/ 889 h 933"/>
                  <a:gd name="T18" fmla="*/ 22 w 1872"/>
                  <a:gd name="T19" fmla="*/ 889 h 933"/>
                  <a:gd name="T20" fmla="*/ 0 w 1872"/>
                  <a:gd name="T21" fmla="*/ 911 h 933"/>
                  <a:gd name="T22" fmla="*/ 22 w 1872"/>
                  <a:gd name="T23" fmla="*/ 933 h 933"/>
                  <a:gd name="T24" fmla="*/ 1850 w 1872"/>
                  <a:gd name="T25" fmla="*/ 933 h 933"/>
                  <a:gd name="T26" fmla="*/ 1872 w 1872"/>
                  <a:gd name="T27" fmla="*/ 911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72" h="933">
                    <a:moveTo>
                      <a:pt x="1850" y="44"/>
                    </a:moveTo>
                    <a:cubicBezTo>
                      <a:pt x="22" y="44"/>
                      <a:pt x="22" y="44"/>
                      <a:pt x="22" y="44"/>
                    </a:cubicBezTo>
                    <a:cubicBezTo>
                      <a:pt x="10" y="44"/>
                      <a:pt x="0" y="34"/>
                      <a:pt x="0" y="22"/>
                    </a:cubicBezTo>
                    <a:cubicBezTo>
                      <a:pt x="0" y="10"/>
                      <a:pt x="10" y="0"/>
                      <a:pt x="22" y="0"/>
                    </a:cubicBezTo>
                    <a:cubicBezTo>
                      <a:pt x="1850" y="0"/>
                      <a:pt x="1850" y="0"/>
                      <a:pt x="1850" y="0"/>
                    </a:cubicBezTo>
                    <a:cubicBezTo>
                      <a:pt x="1862" y="0"/>
                      <a:pt x="1872" y="10"/>
                      <a:pt x="1872" y="22"/>
                    </a:cubicBezTo>
                    <a:cubicBezTo>
                      <a:pt x="1872" y="34"/>
                      <a:pt x="1862" y="44"/>
                      <a:pt x="1850" y="44"/>
                    </a:cubicBezTo>
                    <a:close/>
                    <a:moveTo>
                      <a:pt x="1872" y="911"/>
                    </a:moveTo>
                    <a:cubicBezTo>
                      <a:pt x="1872" y="899"/>
                      <a:pt x="1862" y="889"/>
                      <a:pt x="1850" y="889"/>
                    </a:cubicBezTo>
                    <a:cubicBezTo>
                      <a:pt x="22" y="889"/>
                      <a:pt x="22" y="889"/>
                      <a:pt x="22" y="889"/>
                    </a:cubicBezTo>
                    <a:cubicBezTo>
                      <a:pt x="10" y="889"/>
                      <a:pt x="0" y="899"/>
                      <a:pt x="0" y="911"/>
                    </a:cubicBezTo>
                    <a:cubicBezTo>
                      <a:pt x="0" y="923"/>
                      <a:pt x="10" y="933"/>
                      <a:pt x="22" y="933"/>
                    </a:cubicBezTo>
                    <a:cubicBezTo>
                      <a:pt x="1850" y="933"/>
                      <a:pt x="1850" y="933"/>
                      <a:pt x="1850" y="933"/>
                    </a:cubicBezTo>
                    <a:cubicBezTo>
                      <a:pt x="1862" y="933"/>
                      <a:pt x="1872" y="923"/>
                      <a:pt x="1872" y="911"/>
                    </a:cubicBezTo>
                    <a:close/>
                  </a:path>
                </a:pathLst>
              </a:custGeom>
              <a:solidFill>
                <a:srgbClr val="1CD1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59" name="Freeform 11">
                <a:extLst>
                  <a:ext uri="{FF2B5EF4-FFF2-40B4-BE49-F238E27FC236}">
                    <a16:creationId xmlns:a16="http://schemas.microsoft.com/office/drawing/2014/main" id="{67A24419-2F86-4690-B8F9-AD7DDEC33EFE}"/>
                  </a:ext>
                </a:extLst>
              </p:cNvPr>
              <p:cNvSpPr>
                <a:spLocks noEditPoints="1"/>
              </p:cNvSpPr>
              <p:nvPr/>
            </p:nvSpPr>
            <p:spPr bwMode="auto">
              <a:xfrm>
                <a:off x="2169" y="718"/>
                <a:ext cx="3342" cy="2792"/>
              </a:xfrm>
              <a:custGeom>
                <a:avLst/>
                <a:gdLst>
                  <a:gd name="T0" fmla="*/ 816 w 1784"/>
                  <a:gd name="T1" fmla="*/ 901 h 1489"/>
                  <a:gd name="T2" fmla="*/ 1091 w 1784"/>
                  <a:gd name="T3" fmla="*/ 599 h 1489"/>
                  <a:gd name="T4" fmla="*/ 1091 w 1784"/>
                  <a:gd name="T5" fmla="*/ 392 h 1489"/>
                  <a:gd name="T6" fmla="*/ 1271 w 1784"/>
                  <a:gd name="T7" fmla="*/ 348 h 1489"/>
                  <a:gd name="T8" fmla="*/ 1081 w 1784"/>
                  <a:gd name="T9" fmla="*/ 151 h 1489"/>
                  <a:gd name="T10" fmla="*/ 517 w 1784"/>
                  <a:gd name="T11" fmla="*/ 1489 h 1489"/>
                  <a:gd name="T12" fmla="*/ 517 w 1784"/>
                  <a:gd name="T13" fmla="*/ 1008 h 1489"/>
                  <a:gd name="T14" fmla="*/ 427 w 1784"/>
                  <a:gd name="T15" fmla="*/ 1293 h 1489"/>
                  <a:gd name="T16" fmla="*/ 419 w 1784"/>
                  <a:gd name="T17" fmla="*/ 1290 h 1489"/>
                  <a:gd name="T18" fmla="*/ 406 w 1784"/>
                  <a:gd name="T19" fmla="*/ 1291 h 1489"/>
                  <a:gd name="T20" fmla="*/ 345 w 1784"/>
                  <a:gd name="T21" fmla="*/ 1350 h 1489"/>
                  <a:gd name="T22" fmla="*/ 415 w 1784"/>
                  <a:gd name="T23" fmla="*/ 1453 h 1489"/>
                  <a:gd name="T24" fmla="*/ 484 w 1784"/>
                  <a:gd name="T25" fmla="*/ 1381 h 1489"/>
                  <a:gd name="T26" fmla="*/ 581 w 1784"/>
                  <a:gd name="T27" fmla="*/ 1489 h 1489"/>
                  <a:gd name="T28" fmla="*/ 1132 w 1784"/>
                  <a:gd name="T29" fmla="*/ 1135 h 1489"/>
                  <a:gd name="T30" fmla="*/ 1032 w 1784"/>
                  <a:gd name="T31" fmla="*/ 1293 h 1489"/>
                  <a:gd name="T32" fmla="*/ 1020 w 1784"/>
                  <a:gd name="T33" fmla="*/ 1290 h 1489"/>
                  <a:gd name="T34" fmla="*/ 1008 w 1784"/>
                  <a:gd name="T35" fmla="*/ 1293 h 1489"/>
                  <a:gd name="T36" fmla="*/ 951 w 1784"/>
                  <a:gd name="T37" fmla="*/ 1381 h 1489"/>
                  <a:gd name="T38" fmla="*/ 1042 w 1784"/>
                  <a:gd name="T39" fmla="*/ 1431 h 1489"/>
                  <a:gd name="T40" fmla="*/ 1090 w 1784"/>
                  <a:gd name="T41" fmla="*/ 1350 h 1489"/>
                  <a:gd name="T42" fmla="*/ 467 w 1784"/>
                  <a:gd name="T43" fmla="*/ 589 h 1489"/>
                  <a:gd name="T44" fmla="*/ 994 w 1784"/>
                  <a:gd name="T45" fmla="*/ 459 h 1489"/>
                  <a:gd name="T46" fmla="*/ 933 w 1784"/>
                  <a:gd name="T47" fmla="*/ 401 h 1489"/>
                  <a:gd name="T48" fmla="*/ 921 w 1784"/>
                  <a:gd name="T49" fmla="*/ 399 h 1489"/>
                  <a:gd name="T50" fmla="*/ 913 w 1784"/>
                  <a:gd name="T51" fmla="*/ 403 h 1489"/>
                  <a:gd name="T52" fmla="*/ 886 w 1784"/>
                  <a:gd name="T53" fmla="*/ 490 h 1489"/>
                  <a:gd name="T54" fmla="*/ 947 w 1784"/>
                  <a:gd name="T55" fmla="*/ 474 h 1489"/>
                  <a:gd name="T56" fmla="*/ 1784 w 1784"/>
                  <a:gd name="T57" fmla="*/ 247 h 1489"/>
                  <a:gd name="T58" fmla="*/ 1325 w 1784"/>
                  <a:gd name="T59" fmla="*/ 247 h 1489"/>
                  <a:gd name="T60" fmla="*/ 1688 w 1784"/>
                  <a:gd name="T61" fmla="*/ 405 h 1489"/>
                  <a:gd name="T62" fmla="*/ 1680 w 1784"/>
                  <a:gd name="T63" fmla="*/ 400 h 1489"/>
                  <a:gd name="T64" fmla="*/ 1668 w 1784"/>
                  <a:gd name="T65" fmla="*/ 399 h 1489"/>
                  <a:gd name="T66" fmla="*/ 1656 w 1784"/>
                  <a:gd name="T67" fmla="*/ 405 h 1489"/>
                  <a:gd name="T68" fmla="*/ 1650 w 1784"/>
                  <a:gd name="T69" fmla="*/ 474 h 1489"/>
                  <a:gd name="T70" fmla="*/ 1710 w 1784"/>
                  <a:gd name="T71" fmla="*/ 490 h 1489"/>
                  <a:gd name="T72" fmla="*/ 423 w 1784"/>
                  <a:gd name="T73" fmla="*/ 589 h 1489"/>
                  <a:gd name="T74" fmla="*/ 10 w 1784"/>
                  <a:gd name="T75" fmla="*/ 237 h 1489"/>
                  <a:gd name="T76" fmla="*/ 327 w 1784"/>
                  <a:gd name="T77" fmla="*/ 405 h 1489"/>
                  <a:gd name="T78" fmla="*/ 316 w 1784"/>
                  <a:gd name="T79" fmla="*/ 399 h 1489"/>
                  <a:gd name="T80" fmla="*/ 303 w 1784"/>
                  <a:gd name="T81" fmla="*/ 400 h 1489"/>
                  <a:gd name="T82" fmla="*/ 296 w 1784"/>
                  <a:gd name="T83" fmla="*/ 405 h 1489"/>
                  <a:gd name="T84" fmla="*/ 289 w 1784"/>
                  <a:gd name="T85" fmla="*/ 541 h 1489"/>
                  <a:gd name="T86" fmla="*/ 365 w 1784"/>
                  <a:gd name="T87" fmla="*/ 497 h 1489"/>
                  <a:gd name="T88" fmla="*/ 1774 w 1784"/>
                  <a:gd name="T89" fmla="*/ 1489 h 1489"/>
                  <a:gd name="T90" fmla="*/ 1774 w 1784"/>
                  <a:gd name="T91" fmla="*/ 953 h 1489"/>
                  <a:gd name="T92" fmla="*/ 1684 w 1784"/>
                  <a:gd name="T93" fmla="*/ 1293 h 1489"/>
                  <a:gd name="T94" fmla="*/ 1676 w 1784"/>
                  <a:gd name="T95" fmla="*/ 1290 h 1489"/>
                  <a:gd name="T96" fmla="*/ 1664 w 1784"/>
                  <a:gd name="T97" fmla="*/ 1291 h 1489"/>
                  <a:gd name="T98" fmla="*/ 1603 w 1784"/>
                  <a:gd name="T99" fmla="*/ 1350 h 1489"/>
                  <a:gd name="T100" fmla="*/ 1672 w 1784"/>
                  <a:gd name="T101" fmla="*/ 1453 h 1489"/>
                  <a:gd name="T102" fmla="*/ 1741 w 1784"/>
                  <a:gd name="T103" fmla="*/ 1381 h 1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84" h="1489">
                    <a:moveTo>
                      <a:pt x="625" y="1071"/>
                    </a:moveTo>
                    <a:cubicBezTo>
                      <a:pt x="625" y="901"/>
                      <a:pt x="625" y="901"/>
                      <a:pt x="625" y="901"/>
                    </a:cubicBezTo>
                    <a:cubicBezTo>
                      <a:pt x="625" y="895"/>
                      <a:pt x="630" y="891"/>
                      <a:pt x="635" y="891"/>
                    </a:cubicBezTo>
                    <a:cubicBezTo>
                      <a:pt x="806" y="891"/>
                      <a:pt x="806" y="891"/>
                      <a:pt x="806" y="891"/>
                    </a:cubicBezTo>
                    <a:cubicBezTo>
                      <a:pt x="811" y="891"/>
                      <a:pt x="816" y="895"/>
                      <a:pt x="816" y="901"/>
                    </a:cubicBezTo>
                    <a:cubicBezTo>
                      <a:pt x="816" y="1071"/>
                      <a:pt x="816" y="1071"/>
                      <a:pt x="816" y="1071"/>
                    </a:cubicBezTo>
                    <a:cubicBezTo>
                      <a:pt x="816" y="1077"/>
                      <a:pt x="811" y="1081"/>
                      <a:pt x="806" y="1081"/>
                    </a:cubicBezTo>
                    <a:cubicBezTo>
                      <a:pt x="635" y="1081"/>
                      <a:pt x="635" y="1081"/>
                      <a:pt x="635" y="1081"/>
                    </a:cubicBezTo>
                    <a:cubicBezTo>
                      <a:pt x="630" y="1081"/>
                      <a:pt x="625" y="1077"/>
                      <a:pt x="625" y="1071"/>
                    </a:cubicBezTo>
                    <a:close/>
                    <a:moveTo>
                      <a:pt x="1091" y="599"/>
                    </a:moveTo>
                    <a:cubicBezTo>
                      <a:pt x="1271" y="599"/>
                      <a:pt x="1271" y="599"/>
                      <a:pt x="1271" y="599"/>
                    </a:cubicBezTo>
                    <a:cubicBezTo>
                      <a:pt x="1277" y="599"/>
                      <a:pt x="1281" y="594"/>
                      <a:pt x="1281" y="589"/>
                    </a:cubicBezTo>
                    <a:cubicBezTo>
                      <a:pt x="1281" y="402"/>
                      <a:pt x="1281" y="402"/>
                      <a:pt x="1281" y="402"/>
                    </a:cubicBezTo>
                    <a:cubicBezTo>
                      <a:pt x="1281" y="397"/>
                      <a:pt x="1277" y="392"/>
                      <a:pt x="1271" y="392"/>
                    </a:cubicBezTo>
                    <a:cubicBezTo>
                      <a:pt x="1091" y="392"/>
                      <a:pt x="1091" y="392"/>
                      <a:pt x="1091" y="392"/>
                    </a:cubicBezTo>
                    <a:cubicBezTo>
                      <a:pt x="1085" y="392"/>
                      <a:pt x="1081" y="397"/>
                      <a:pt x="1081" y="402"/>
                    </a:cubicBezTo>
                    <a:cubicBezTo>
                      <a:pt x="1081" y="589"/>
                      <a:pt x="1081" y="589"/>
                      <a:pt x="1081" y="589"/>
                    </a:cubicBezTo>
                    <a:cubicBezTo>
                      <a:pt x="1081" y="594"/>
                      <a:pt x="1085" y="599"/>
                      <a:pt x="1091" y="599"/>
                    </a:cubicBezTo>
                    <a:close/>
                    <a:moveTo>
                      <a:pt x="1091" y="348"/>
                    </a:moveTo>
                    <a:cubicBezTo>
                      <a:pt x="1271" y="348"/>
                      <a:pt x="1271" y="348"/>
                      <a:pt x="1271" y="348"/>
                    </a:cubicBezTo>
                    <a:cubicBezTo>
                      <a:pt x="1277" y="348"/>
                      <a:pt x="1281" y="344"/>
                      <a:pt x="1281" y="338"/>
                    </a:cubicBezTo>
                    <a:cubicBezTo>
                      <a:pt x="1281" y="151"/>
                      <a:pt x="1281" y="151"/>
                      <a:pt x="1281" y="151"/>
                    </a:cubicBezTo>
                    <a:cubicBezTo>
                      <a:pt x="1281" y="146"/>
                      <a:pt x="1277" y="141"/>
                      <a:pt x="1271" y="141"/>
                    </a:cubicBezTo>
                    <a:cubicBezTo>
                      <a:pt x="1091" y="141"/>
                      <a:pt x="1091" y="141"/>
                      <a:pt x="1091" y="141"/>
                    </a:cubicBezTo>
                    <a:cubicBezTo>
                      <a:pt x="1085" y="141"/>
                      <a:pt x="1081" y="146"/>
                      <a:pt x="1081" y="151"/>
                    </a:cubicBezTo>
                    <a:cubicBezTo>
                      <a:pt x="1081" y="338"/>
                      <a:pt x="1081" y="338"/>
                      <a:pt x="1081" y="338"/>
                    </a:cubicBezTo>
                    <a:cubicBezTo>
                      <a:pt x="1081" y="344"/>
                      <a:pt x="1085" y="348"/>
                      <a:pt x="1091" y="348"/>
                    </a:cubicBezTo>
                    <a:close/>
                    <a:moveTo>
                      <a:pt x="527" y="1018"/>
                    </a:moveTo>
                    <a:cubicBezTo>
                      <a:pt x="527" y="1479"/>
                      <a:pt x="527" y="1479"/>
                      <a:pt x="527" y="1479"/>
                    </a:cubicBezTo>
                    <a:cubicBezTo>
                      <a:pt x="527" y="1485"/>
                      <a:pt x="522" y="1489"/>
                      <a:pt x="517" y="1489"/>
                    </a:cubicBezTo>
                    <a:cubicBezTo>
                      <a:pt x="10" y="1489"/>
                      <a:pt x="10" y="1489"/>
                      <a:pt x="10" y="1489"/>
                    </a:cubicBezTo>
                    <a:cubicBezTo>
                      <a:pt x="4" y="1489"/>
                      <a:pt x="0" y="1485"/>
                      <a:pt x="0" y="1479"/>
                    </a:cubicBezTo>
                    <a:cubicBezTo>
                      <a:pt x="0" y="1018"/>
                      <a:pt x="0" y="1018"/>
                      <a:pt x="0" y="1018"/>
                    </a:cubicBezTo>
                    <a:cubicBezTo>
                      <a:pt x="0" y="1013"/>
                      <a:pt x="4" y="1008"/>
                      <a:pt x="10" y="1008"/>
                    </a:cubicBezTo>
                    <a:cubicBezTo>
                      <a:pt x="517" y="1008"/>
                      <a:pt x="517" y="1008"/>
                      <a:pt x="517" y="1008"/>
                    </a:cubicBezTo>
                    <a:cubicBezTo>
                      <a:pt x="522" y="1008"/>
                      <a:pt x="527" y="1013"/>
                      <a:pt x="527" y="1018"/>
                    </a:cubicBezTo>
                    <a:close/>
                    <a:moveTo>
                      <a:pt x="484" y="1350"/>
                    </a:moveTo>
                    <a:cubicBezTo>
                      <a:pt x="430" y="1296"/>
                      <a:pt x="430" y="1296"/>
                      <a:pt x="430" y="1296"/>
                    </a:cubicBezTo>
                    <a:cubicBezTo>
                      <a:pt x="430" y="1296"/>
                      <a:pt x="430" y="1296"/>
                      <a:pt x="430" y="1296"/>
                    </a:cubicBezTo>
                    <a:cubicBezTo>
                      <a:pt x="429" y="1295"/>
                      <a:pt x="428" y="1294"/>
                      <a:pt x="427" y="1293"/>
                    </a:cubicBezTo>
                    <a:cubicBezTo>
                      <a:pt x="427" y="1293"/>
                      <a:pt x="427" y="1293"/>
                      <a:pt x="427" y="1293"/>
                    </a:cubicBezTo>
                    <a:cubicBezTo>
                      <a:pt x="426" y="1292"/>
                      <a:pt x="424" y="1292"/>
                      <a:pt x="423" y="1291"/>
                    </a:cubicBezTo>
                    <a:cubicBezTo>
                      <a:pt x="423" y="1291"/>
                      <a:pt x="423" y="1291"/>
                      <a:pt x="423" y="1291"/>
                    </a:cubicBezTo>
                    <a:cubicBezTo>
                      <a:pt x="422" y="1291"/>
                      <a:pt x="420" y="1290"/>
                      <a:pt x="419" y="1290"/>
                    </a:cubicBezTo>
                    <a:cubicBezTo>
                      <a:pt x="419" y="1290"/>
                      <a:pt x="419" y="1290"/>
                      <a:pt x="419" y="1290"/>
                    </a:cubicBezTo>
                    <a:cubicBezTo>
                      <a:pt x="418" y="1290"/>
                      <a:pt x="416" y="1290"/>
                      <a:pt x="415" y="1290"/>
                    </a:cubicBezTo>
                    <a:cubicBezTo>
                      <a:pt x="413" y="1290"/>
                      <a:pt x="412" y="1290"/>
                      <a:pt x="411" y="1290"/>
                    </a:cubicBezTo>
                    <a:cubicBezTo>
                      <a:pt x="411" y="1290"/>
                      <a:pt x="411" y="1290"/>
                      <a:pt x="411" y="1290"/>
                    </a:cubicBezTo>
                    <a:cubicBezTo>
                      <a:pt x="409" y="1290"/>
                      <a:pt x="408" y="1291"/>
                      <a:pt x="407" y="1291"/>
                    </a:cubicBezTo>
                    <a:cubicBezTo>
                      <a:pt x="407" y="1291"/>
                      <a:pt x="406" y="1291"/>
                      <a:pt x="406" y="1291"/>
                    </a:cubicBezTo>
                    <a:cubicBezTo>
                      <a:pt x="405" y="1292"/>
                      <a:pt x="404" y="1292"/>
                      <a:pt x="403" y="1293"/>
                    </a:cubicBezTo>
                    <a:cubicBezTo>
                      <a:pt x="403" y="1293"/>
                      <a:pt x="403" y="1293"/>
                      <a:pt x="403" y="1293"/>
                    </a:cubicBezTo>
                    <a:cubicBezTo>
                      <a:pt x="401" y="1294"/>
                      <a:pt x="400" y="1295"/>
                      <a:pt x="399" y="1296"/>
                    </a:cubicBezTo>
                    <a:cubicBezTo>
                      <a:pt x="399" y="1296"/>
                      <a:pt x="399" y="1296"/>
                      <a:pt x="399" y="1296"/>
                    </a:cubicBezTo>
                    <a:cubicBezTo>
                      <a:pt x="345" y="1350"/>
                      <a:pt x="345" y="1350"/>
                      <a:pt x="345" y="1350"/>
                    </a:cubicBezTo>
                    <a:cubicBezTo>
                      <a:pt x="337" y="1359"/>
                      <a:pt x="337" y="1372"/>
                      <a:pt x="345" y="1381"/>
                    </a:cubicBezTo>
                    <a:cubicBezTo>
                      <a:pt x="354" y="1390"/>
                      <a:pt x="368" y="1390"/>
                      <a:pt x="376" y="1381"/>
                    </a:cubicBezTo>
                    <a:cubicBezTo>
                      <a:pt x="393" y="1365"/>
                      <a:pt x="393" y="1365"/>
                      <a:pt x="393" y="1365"/>
                    </a:cubicBezTo>
                    <a:cubicBezTo>
                      <a:pt x="393" y="1431"/>
                      <a:pt x="393" y="1431"/>
                      <a:pt x="393" y="1431"/>
                    </a:cubicBezTo>
                    <a:cubicBezTo>
                      <a:pt x="393" y="1443"/>
                      <a:pt x="403" y="1453"/>
                      <a:pt x="415" y="1453"/>
                    </a:cubicBezTo>
                    <a:cubicBezTo>
                      <a:pt x="427" y="1453"/>
                      <a:pt x="437" y="1443"/>
                      <a:pt x="437" y="1431"/>
                    </a:cubicBezTo>
                    <a:cubicBezTo>
                      <a:pt x="437" y="1365"/>
                      <a:pt x="437" y="1365"/>
                      <a:pt x="437" y="1365"/>
                    </a:cubicBezTo>
                    <a:cubicBezTo>
                      <a:pt x="453" y="1381"/>
                      <a:pt x="453" y="1381"/>
                      <a:pt x="453" y="1381"/>
                    </a:cubicBezTo>
                    <a:cubicBezTo>
                      <a:pt x="457" y="1385"/>
                      <a:pt x="463" y="1387"/>
                      <a:pt x="469" y="1387"/>
                    </a:cubicBezTo>
                    <a:cubicBezTo>
                      <a:pt x="474" y="1387"/>
                      <a:pt x="480" y="1385"/>
                      <a:pt x="484" y="1381"/>
                    </a:cubicBezTo>
                    <a:cubicBezTo>
                      <a:pt x="493" y="1372"/>
                      <a:pt x="493" y="1359"/>
                      <a:pt x="484" y="1350"/>
                    </a:cubicBezTo>
                    <a:close/>
                    <a:moveTo>
                      <a:pt x="1132" y="1135"/>
                    </a:moveTo>
                    <a:cubicBezTo>
                      <a:pt x="1132" y="1479"/>
                      <a:pt x="1132" y="1479"/>
                      <a:pt x="1132" y="1479"/>
                    </a:cubicBezTo>
                    <a:cubicBezTo>
                      <a:pt x="1132" y="1485"/>
                      <a:pt x="1128" y="1489"/>
                      <a:pt x="1122" y="1489"/>
                    </a:cubicBezTo>
                    <a:cubicBezTo>
                      <a:pt x="581" y="1489"/>
                      <a:pt x="581" y="1489"/>
                      <a:pt x="581" y="1489"/>
                    </a:cubicBezTo>
                    <a:cubicBezTo>
                      <a:pt x="575" y="1489"/>
                      <a:pt x="571" y="1485"/>
                      <a:pt x="571" y="1479"/>
                    </a:cubicBezTo>
                    <a:cubicBezTo>
                      <a:pt x="571" y="1135"/>
                      <a:pt x="571" y="1135"/>
                      <a:pt x="571" y="1135"/>
                    </a:cubicBezTo>
                    <a:cubicBezTo>
                      <a:pt x="571" y="1130"/>
                      <a:pt x="575" y="1125"/>
                      <a:pt x="581" y="1125"/>
                    </a:cubicBezTo>
                    <a:cubicBezTo>
                      <a:pt x="1122" y="1125"/>
                      <a:pt x="1122" y="1125"/>
                      <a:pt x="1122" y="1125"/>
                    </a:cubicBezTo>
                    <a:cubicBezTo>
                      <a:pt x="1128" y="1125"/>
                      <a:pt x="1132" y="1130"/>
                      <a:pt x="1132" y="1135"/>
                    </a:cubicBezTo>
                    <a:close/>
                    <a:moveTo>
                      <a:pt x="1090" y="1350"/>
                    </a:moveTo>
                    <a:cubicBezTo>
                      <a:pt x="1036" y="1296"/>
                      <a:pt x="1036" y="1296"/>
                      <a:pt x="1036" y="1296"/>
                    </a:cubicBezTo>
                    <a:cubicBezTo>
                      <a:pt x="1036" y="1296"/>
                      <a:pt x="1036" y="1296"/>
                      <a:pt x="1036" y="1296"/>
                    </a:cubicBezTo>
                    <a:cubicBezTo>
                      <a:pt x="1035" y="1295"/>
                      <a:pt x="1034" y="1294"/>
                      <a:pt x="1032" y="1293"/>
                    </a:cubicBezTo>
                    <a:cubicBezTo>
                      <a:pt x="1032" y="1293"/>
                      <a:pt x="1032" y="1293"/>
                      <a:pt x="1032" y="1293"/>
                    </a:cubicBezTo>
                    <a:cubicBezTo>
                      <a:pt x="1031" y="1292"/>
                      <a:pt x="1030" y="1292"/>
                      <a:pt x="1029" y="1291"/>
                    </a:cubicBezTo>
                    <a:cubicBezTo>
                      <a:pt x="1029" y="1291"/>
                      <a:pt x="1028" y="1291"/>
                      <a:pt x="1028" y="1291"/>
                    </a:cubicBezTo>
                    <a:cubicBezTo>
                      <a:pt x="1027" y="1291"/>
                      <a:pt x="1026" y="1290"/>
                      <a:pt x="1024" y="1290"/>
                    </a:cubicBezTo>
                    <a:cubicBezTo>
                      <a:pt x="1024" y="1290"/>
                      <a:pt x="1024" y="1290"/>
                      <a:pt x="1024" y="1290"/>
                    </a:cubicBezTo>
                    <a:cubicBezTo>
                      <a:pt x="1023" y="1290"/>
                      <a:pt x="1022" y="1290"/>
                      <a:pt x="1020" y="1290"/>
                    </a:cubicBezTo>
                    <a:cubicBezTo>
                      <a:pt x="1019" y="1290"/>
                      <a:pt x="1017" y="1290"/>
                      <a:pt x="1016" y="1290"/>
                    </a:cubicBezTo>
                    <a:cubicBezTo>
                      <a:pt x="1016" y="1290"/>
                      <a:pt x="1016" y="1290"/>
                      <a:pt x="1016" y="1290"/>
                    </a:cubicBezTo>
                    <a:cubicBezTo>
                      <a:pt x="1015" y="1290"/>
                      <a:pt x="1013" y="1291"/>
                      <a:pt x="1012" y="1291"/>
                    </a:cubicBezTo>
                    <a:cubicBezTo>
                      <a:pt x="1012" y="1291"/>
                      <a:pt x="1012" y="1291"/>
                      <a:pt x="1012" y="1291"/>
                    </a:cubicBezTo>
                    <a:cubicBezTo>
                      <a:pt x="1011" y="1292"/>
                      <a:pt x="1009" y="1292"/>
                      <a:pt x="1008" y="1293"/>
                    </a:cubicBezTo>
                    <a:cubicBezTo>
                      <a:pt x="1008" y="1293"/>
                      <a:pt x="1008" y="1293"/>
                      <a:pt x="1008" y="1293"/>
                    </a:cubicBezTo>
                    <a:cubicBezTo>
                      <a:pt x="1007" y="1294"/>
                      <a:pt x="1006" y="1295"/>
                      <a:pt x="1005" y="1296"/>
                    </a:cubicBezTo>
                    <a:cubicBezTo>
                      <a:pt x="1005" y="1296"/>
                      <a:pt x="1005" y="1296"/>
                      <a:pt x="1005" y="1296"/>
                    </a:cubicBezTo>
                    <a:cubicBezTo>
                      <a:pt x="951" y="1350"/>
                      <a:pt x="951" y="1350"/>
                      <a:pt x="951" y="1350"/>
                    </a:cubicBezTo>
                    <a:cubicBezTo>
                      <a:pt x="942" y="1359"/>
                      <a:pt x="942" y="1372"/>
                      <a:pt x="951" y="1381"/>
                    </a:cubicBezTo>
                    <a:cubicBezTo>
                      <a:pt x="959" y="1390"/>
                      <a:pt x="973" y="1390"/>
                      <a:pt x="982" y="1381"/>
                    </a:cubicBezTo>
                    <a:cubicBezTo>
                      <a:pt x="998" y="1365"/>
                      <a:pt x="998" y="1365"/>
                      <a:pt x="998" y="1365"/>
                    </a:cubicBezTo>
                    <a:cubicBezTo>
                      <a:pt x="998" y="1431"/>
                      <a:pt x="998" y="1431"/>
                      <a:pt x="998" y="1431"/>
                    </a:cubicBezTo>
                    <a:cubicBezTo>
                      <a:pt x="998" y="1443"/>
                      <a:pt x="1008" y="1453"/>
                      <a:pt x="1020" y="1453"/>
                    </a:cubicBezTo>
                    <a:cubicBezTo>
                      <a:pt x="1032" y="1453"/>
                      <a:pt x="1042" y="1443"/>
                      <a:pt x="1042" y="1431"/>
                    </a:cubicBezTo>
                    <a:cubicBezTo>
                      <a:pt x="1042" y="1365"/>
                      <a:pt x="1042" y="1365"/>
                      <a:pt x="1042" y="1365"/>
                    </a:cubicBezTo>
                    <a:cubicBezTo>
                      <a:pt x="1059" y="1381"/>
                      <a:pt x="1059" y="1381"/>
                      <a:pt x="1059" y="1381"/>
                    </a:cubicBezTo>
                    <a:cubicBezTo>
                      <a:pt x="1063" y="1385"/>
                      <a:pt x="1069" y="1387"/>
                      <a:pt x="1074" y="1387"/>
                    </a:cubicBezTo>
                    <a:cubicBezTo>
                      <a:pt x="1080" y="1387"/>
                      <a:pt x="1085" y="1385"/>
                      <a:pt x="1090" y="1381"/>
                    </a:cubicBezTo>
                    <a:cubicBezTo>
                      <a:pt x="1098" y="1372"/>
                      <a:pt x="1098" y="1359"/>
                      <a:pt x="1090" y="1350"/>
                    </a:cubicBezTo>
                    <a:close/>
                    <a:moveTo>
                      <a:pt x="1037" y="10"/>
                    </a:moveTo>
                    <a:cubicBezTo>
                      <a:pt x="1037" y="589"/>
                      <a:pt x="1037" y="589"/>
                      <a:pt x="1037" y="589"/>
                    </a:cubicBezTo>
                    <a:cubicBezTo>
                      <a:pt x="1037" y="594"/>
                      <a:pt x="1032" y="599"/>
                      <a:pt x="1027" y="599"/>
                    </a:cubicBezTo>
                    <a:cubicBezTo>
                      <a:pt x="477" y="599"/>
                      <a:pt x="477" y="599"/>
                      <a:pt x="477" y="599"/>
                    </a:cubicBezTo>
                    <a:cubicBezTo>
                      <a:pt x="472" y="599"/>
                      <a:pt x="467" y="594"/>
                      <a:pt x="467" y="589"/>
                    </a:cubicBezTo>
                    <a:cubicBezTo>
                      <a:pt x="467" y="10"/>
                      <a:pt x="467" y="10"/>
                      <a:pt x="467" y="10"/>
                    </a:cubicBezTo>
                    <a:cubicBezTo>
                      <a:pt x="467" y="5"/>
                      <a:pt x="472" y="0"/>
                      <a:pt x="477" y="0"/>
                    </a:cubicBezTo>
                    <a:cubicBezTo>
                      <a:pt x="1027" y="0"/>
                      <a:pt x="1027" y="0"/>
                      <a:pt x="1027" y="0"/>
                    </a:cubicBezTo>
                    <a:cubicBezTo>
                      <a:pt x="1032" y="0"/>
                      <a:pt x="1037" y="5"/>
                      <a:pt x="1037" y="10"/>
                    </a:cubicBezTo>
                    <a:close/>
                    <a:moveTo>
                      <a:pt x="994" y="459"/>
                    </a:moveTo>
                    <a:cubicBezTo>
                      <a:pt x="940" y="405"/>
                      <a:pt x="940" y="405"/>
                      <a:pt x="940" y="405"/>
                    </a:cubicBezTo>
                    <a:cubicBezTo>
                      <a:pt x="940" y="405"/>
                      <a:pt x="940" y="405"/>
                      <a:pt x="940" y="405"/>
                    </a:cubicBezTo>
                    <a:cubicBezTo>
                      <a:pt x="939" y="404"/>
                      <a:pt x="938" y="403"/>
                      <a:pt x="937" y="403"/>
                    </a:cubicBezTo>
                    <a:cubicBezTo>
                      <a:pt x="937" y="403"/>
                      <a:pt x="937" y="402"/>
                      <a:pt x="937" y="402"/>
                    </a:cubicBezTo>
                    <a:cubicBezTo>
                      <a:pt x="935" y="402"/>
                      <a:pt x="934" y="401"/>
                      <a:pt x="933" y="401"/>
                    </a:cubicBezTo>
                    <a:cubicBezTo>
                      <a:pt x="933" y="400"/>
                      <a:pt x="933" y="400"/>
                      <a:pt x="933" y="400"/>
                    </a:cubicBezTo>
                    <a:cubicBezTo>
                      <a:pt x="932" y="400"/>
                      <a:pt x="930" y="400"/>
                      <a:pt x="929" y="399"/>
                    </a:cubicBezTo>
                    <a:cubicBezTo>
                      <a:pt x="929" y="399"/>
                      <a:pt x="929" y="399"/>
                      <a:pt x="929" y="399"/>
                    </a:cubicBezTo>
                    <a:cubicBezTo>
                      <a:pt x="927" y="399"/>
                      <a:pt x="926" y="399"/>
                      <a:pt x="925" y="399"/>
                    </a:cubicBezTo>
                    <a:cubicBezTo>
                      <a:pt x="923" y="399"/>
                      <a:pt x="922" y="399"/>
                      <a:pt x="921" y="399"/>
                    </a:cubicBezTo>
                    <a:cubicBezTo>
                      <a:pt x="921" y="399"/>
                      <a:pt x="920" y="399"/>
                      <a:pt x="920" y="399"/>
                    </a:cubicBezTo>
                    <a:cubicBezTo>
                      <a:pt x="919" y="400"/>
                      <a:pt x="918" y="400"/>
                      <a:pt x="917" y="400"/>
                    </a:cubicBezTo>
                    <a:cubicBezTo>
                      <a:pt x="916" y="400"/>
                      <a:pt x="916" y="400"/>
                      <a:pt x="916" y="401"/>
                    </a:cubicBezTo>
                    <a:cubicBezTo>
                      <a:pt x="915" y="401"/>
                      <a:pt x="914" y="402"/>
                      <a:pt x="913" y="402"/>
                    </a:cubicBezTo>
                    <a:cubicBezTo>
                      <a:pt x="913" y="402"/>
                      <a:pt x="913" y="403"/>
                      <a:pt x="913" y="403"/>
                    </a:cubicBezTo>
                    <a:cubicBezTo>
                      <a:pt x="911" y="403"/>
                      <a:pt x="910" y="404"/>
                      <a:pt x="909" y="405"/>
                    </a:cubicBezTo>
                    <a:cubicBezTo>
                      <a:pt x="909" y="405"/>
                      <a:pt x="909" y="405"/>
                      <a:pt x="909" y="405"/>
                    </a:cubicBezTo>
                    <a:cubicBezTo>
                      <a:pt x="855" y="459"/>
                      <a:pt x="855" y="459"/>
                      <a:pt x="855" y="459"/>
                    </a:cubicBezTo>
                    <a:cubicBezTo>
                      <a:pt x="847" y="468"/>
                      <a:pt x="847" y="482"/>
                      <a:pt x="855" y="490"/>
                    </a:cubicBezTo>
                    <a:cubicBezTo>
                      <a:pt x="864" y="499"/>
                      <a:pt x="878" y="499"/>
                      <a:pt x="886" y="490"/>
                    </a:cubicBezTo>
                    <a:cubicBezTo>
                      <a:pt x="903" y="474"/>
                      <a:pt x="903" y="474"/>
                      <a:pt x="903" y="474"/>
                    </a:cubicBezTo>
                    <a:cubicBezTo>
                      <a:pt x="903" y="541"/>
                      <a:pt x="903" y="541"/>
                      <a:pt x="903" y="541"/>
                    </a:cubicBezTo>
                    <a:cubicBezTo>
                      <a:pt x="903" y="553"/>
                      <a:pt x="913" y="563"/>
                      <a:pt x="925" y="563"/>
                    </a:cubicBezTo>
                    <a:cubicBezTo>
                      <a:pt x="937" y="563"/>
                      <a:pt x="947" y="553"/>
                      <a:pt x="947" y="541"/>
                    </a:cubicBezTo>
                    <a:cubicBezTo>
                      <a:pt x="947" y="474"/>
                      <a:pt x="947" y="474"/>
                      <a:pt x="947" y="474"/>
                    </a:cubicBezTo>
                    <a:cubicBezTo>
                      <a:pt x="963" y="490"/>
                      <a:pt x="963" y="490"/>
                      <a:pt x="963" y="490"/>
                    </a:cubicBezTo>
                    <a:cubicBezTo>
                      <a:pt x="967" y="495"/>
                      <a:pt x="973" y="497"/>
                      <a:pt x="979" y="497"/>
                    </a:cubicBezTo>
                    <a:cubicBezTo>
                      <a:pt x="984" y="497"/>
                      <a:pt x="990" y="495"/>
                      <a:pt x="994" y="490"/>
                    </a:cubicBezTo>
                    <a:cubicBezTo>
                      <a:pt x="1003" y="482"/>
                      <a:pt x="1003" y="468"/>
                      <a:pt x="994" y="459"/>
                    </a:cubicBezTo>
                    <a:close/>
                    <a:moveTo>
                      <a:pt x="1784" y="247"/>
                    </a:moveTo>
                    <a:cubicBezTo>
                      <a:pt x="1784" y="589"/>
                      <a:pt x="1784" y="589"/>
                      <a:pt x="1784" y="589"/>
                    </a:cubicBezTo>
                    <a:cubicBezTo>
                      <a:pt x="1784" y="594"/>
                      <a:pt x="1780" y="599"/>
                      <a:pt x="1774" y="599"/>
                    </a:cubicBezTo>
                    <a:cubicBezTo>
                      <a:pt x="1335" y="599"/>
                      <a:pt x="1335" y="599"/>
                      <a:pt x="1335" y="599"/>
                    </a:cubicBezTo>
                    <a:cubicBezTo>
                      <a:pt x="1330" y="599"/>
                      <a:pt x="1325" y="594"/>
                      <a:pt x="1325" y="589"/>
                    </a:cubicBezTo>
                    <a:cubicBezTo>
                      <a:pt x="1325" y="247"/>
                      <a:pt x="1325" y="247"/>
                      <a:pt x="1325" y="247"/>
                    </a:cubicBezTo>
                    <a:cubicBezTo>
                      <a:pt x="1325" y="242"/>
                      <a:pt x="1330" y="237"/>
                      <a:pt x="1335" y="237"/>
                    </a:cubicBezTo>
                    <a:cubicBezTo>
                      <a:pt x="1774" y="237"/>
                      <a:pt x="1774" y="237"/>
                      <a:pt x="1774" y="237"/>
                    </a:cubicBezTo>
                    <a:cubicBezTo>
                      <a:pt x="1780" y="237"/>
                      <a:pt x="1784" y="242"/>
                      <a:pt x="1784" y="247"/>
                    </a:cubicBezTo>
                    <a:close/>
                    <a:moveTo>
                      <a:pt x="1741" y="459"/>
                    </a:moveTo>
                    <a:cubicBezTo>
                      <a:pt x="1688" y="405"/>
                      <a:pt x="1688" y="405"/>
                      <a:pt x="1688" y="405"/>
                    </a:cubicBezTo>
                    <a:cubicBezTo>
                      <a:pt x="1688" y="405"/>
                      <a:pt x="1688" y="405"/>
                      <a:pt x="1688" y="405"/>
                    </a:cubicBezTo>
                    <a:cubicBezTo>
                      <a:pt x="1687" y="404"/>
                      <a:pt x="1685" y="403"/>
                      <a:pt x="1684" y="403"/>
                    </a:cubicBezTo>
                    <a:cubicBezTo>
                      <a:pt x="1684" y="403"/>
                      <a:pt x="1684" y="402"/>
                      <a:pt x="1684" y="402"/>
                    </a:cubicBezTo>
                    <a:cubicBezTo>
                      <a:pt x="1683" y="402"/>
                      <a:pt x="1682" y="401"/>
                      <a:pt x="1680" y="401"/>
                    </a:cubicBezTo>
                    <a:cubicBezTo>
                      <a:pt x="1680" y="400"/>
                      <a:pt x="1680" y="400"/>
                      <a:pt x="1680" y="400"/>
                    </a:cubicBezTo>
                    <a:cubicBezTo>
                      <a:pt x="1679" y="400"/>
                      <a:pt x="1678" y="400"/>
                      <a:pt x="1676" y="399"/>
                    </a:cubicBezTo>
                    <a:cubicBezTo>
                      <a:pt x="1676" y="399"/>
                      <a:pt x="1676" y="399"/>
                      <a:pt x="1676" y="399"/>
                    </a:cubicBezTo>
                    <a:cubicBezTo>
                      <a:pt x="1675" y="399"/>
                      <a:pt x="1673" y="399"/>
                      <a:pt x="1672" y="399"/>
                    </a:cubicBezTo>
                    <a:cubicBezTo>
                      <a:pt x="1671" y="399"/>
                      <a:pt x="1669" y="399"/>
                      <a:pt x="1668" y="399"/>
                    </a:cubicBezTo>
                    <a:cubicBezTo>
                      <a:pt x="1668" y="399"/>
                      <a:pt x="1668" y="399"/>
                      <a:pt x="1668" y="399"/>
                    </a:cubicBezTo>
                    <a:cubicBezTo>
                      <a:pt x="1666" y="400"/>
                      <a:pt x="1665" y="400"/>
                      <a:pt x="1664" y="400"/>
                    </a:cubicBezTo>
                    <a:cubicBezTo>
                      <a:pt x="1664" y="400"/>
                      <a:pt x="1664" y="400"/>
                      <a:pt x="1664" y="401"/>
                    </a:cubicBezTo>
                    <a:cubicBezTo>
                      <a:pt x="1662" y="401"/>
                      <a:pt x="1661" y="402"/>
                      <a:pt x="1660" y="402"/>
                    </a:cubicBezTo>
                    <a:cubicBezTo>
                      <a:pt x="1660" y="402"/>
                      <a:pt x="1660" y="403"/>
                      <a:pt x="1660" y="403"/>
                    </a:cubicBezTo>
                    <a:cubicBezTo>
                      <a:pt x="1659" y="403"/>
                      <a:pt x="1657" y="404"/>
                      <a:pt x="1656" y="405"/>
                    </a:cubicBezTo>
                    <a:cubicBezTo>
                      <a:pt x="1656" y="405"/>
                      <a:pt x="1656" y="405"/>
                      <a:pt x="1656" y="405"/>
                    </a:cubicBezTo>
                    <a:cubicBezTo>
                      <a:pt x="1603" y="459"/>
                      <a:pt x="1603" y="459"/>
                      <a:pt x="1603" y="459"/>
                    </a:cubicBezTo>
                    <a:cubicBezTo>
                      <a:pt x="1594" y="468"/>
                      <a:pt x="1594" y="482"/>
                      <a:pt x="1603" y="490"/>
                    </a:cubicBezTo>
                    <a:cubicBezTo>
                      <a:pt x="1611" y="499"/>
                      <a:pt x="1625" y="499"/>
                      <a:pt x="1634" y="490"/>
                    </a:cubicBezTo>
                    <a:cubicBezTo>
                      <a:pt x="1650" y="474"/>
                      <a:pt x="1650" y="474"/>
                      <a:pt x="1650" y="474"/>
                    </a:cubicBezTo>
                    <a:cubicBezTo>
                      <a:pt x="1650" y="541"/>
                      <a:pt x="1650" y="541"/>
                      <a:pt x="1650" y="541"/>
                    </a:cubicBezTo>
                    <a:cubicBezTo>
                      <a:pt x="1650" y="553"/>
                      <a:pt x="1660" y="563"/>
                      <a:pt x="1672" y="563"/>
                    </a:cubicBezTo>
                    <a:cubicBezTo>
                      <a:pt x="1684" y="563"/>
                      <a:pt x="1694" y="553"/>
                      <a:pt x="1694" y="541"/>
                    </a:cubicBezTo>
                    <a:cubicBezTo>
                      <a:pt x="1694" y="474"/>
                      <a:pt x="1694" y="474"/>
                      <a:pt x="1694" y="474"/>
                    </a:cubicBezTo>
                    <a:cubicBezTo>
                      <a:pt x="1710" y="490"/>
                      <a:pt x="1710" y="490"/>
                      <a:pt x="1710" y="490"/>
                    </a:cubicBezTo>
                    <a:cubicBezTo>
                      <a:pt x="1715" y="495"/>
                      <a:pt x="1720" y="497"/>
                      <a:pt x="1726" y="497"/>
                    </a:cubicBezTo>
                    <a:cubicBezTo>
                      <a:pt x="1732" y="497"/>
                      <a:pt x="1737" y="495"/>
                      <a:pt x="1741" y="490"/>
                    </a:cubicBezTo>
                    <a:cubicBezTo>
                      <a:pt x="1750" y="482"/>
                      <a:pt x="1750" y="468"/>
                      <a:pt x="1741" y="459"/>
                    </a:cubicBezTo>
                    <a:close/>
                    <a:moveTo>
                      <a:pt x="423" y="247"/>
                    </a:moveTo>
                    <a:cubicBezTo>
                      <a:pt x="423" y="589"/>
                      <a:pt x="423" y="589"/>
                      <a:pt x="423" y="589"/>
                    </a:cubicBezTo>
                    <a:cubicBezTo>
                      <a:pt x="423" y="594"/>
                      <a:pt x="419" y="599"/>
                      <a:pt x="413" y="599"/>
                    </a:cubicBezTo>
                    <a:cubicBezTo>
                      <a:pt x="10" y="599"/>
                      <a:pt x="10" y="599"/>
                      <a:pt x="10" y="599"/>
                    </a:cubicBezTo>
                    <a:cubicBezTo>
                      <a:pt x="4" y="599"/>
                      <a:pt x="0" y="594"/>
                      <a:pt x="0" y="589"/>
                    </a:cubicBezTo>
                    <a:cubicBezTo>
                      <a:pt x="0" y="247"/>
                      <a:pt x="0" y="247"/>
                      <a:pt x="0" y="247"/>
                    </a:cubicBezTo>
                    <a:cubicBezTo>
                      <a:pt x="0" y="242"/>
                      <a:pt x="4" y="237"/>
                      <a:pt x="10" y="237"/>
                    </a:cubicBezTo>
                    <a:cubicBezTo>
                      <a:pt x="413" y="237"/>
                      <a:pt x="413" y="237"/>
                      <a:pt x="413" y="237"/>
                    </a:cubicBezTo>
                    <a:cubicBezTo>
                      <a:pt x="419" y="237"/>
                      <a:pt x="423" y="242"/>
                      <a:pt x="423" y="247"/>
                    </a:cubicBezTo>
                    <a:close/>
                    <a:moveTo>
                      <a:pt x="381" y="459"/>
                    </a:moveTo>
                    <a:cubicBezTo>
                      <a:pt x="327" y="405"/>
                      <a:pt x="327" y="405"/>
                      <a:pt x="327" y="405"/>
                    </a:cubicBezTo>
                    <a:cubicBezTo>
                      <a:pt x="327" y="405"/>
                      <a:pt x="327" y="405"/>
                      <a:pt x="327" y="405"/>
                    </a:cubicBezTo>
                    <a:cubicBezTo>
                      <a:pt x="326" y="404"/>
                      <a:pt x="325" y="403"/>
                      <a:pt x="324" y="403"/>
                    </a:cubicBezTo>
                    <a:cubicBezTo>
                      <a:pt x="323" y="403"/>
                      <a:pt x="323" y="402"/>
                      <a:pt x="323" y="402"/>
                    </a:cubicBezTo>
                    <a:cubicBezTo>
                      <a:pt x="322" y="402"/>
                      <a:pt x="321" y="401"/>
                      <a:pt x="320" y="401"/>
                    </a:cubicBezTo>
                    <a:cubicBezTo>
                      <a:pt x="320" y="400"/>
                      <a:pt x="320" y="400"/>
                      <a:pt x="319" y="400"/>
                    </a:cubicBezTo>
                    <a:cubicBezTo>
                      <a:pt x="318" y="400"/>
                      <a:pt x="317" y="400"/>
                      <a:pt x="316" y="399"/>
                    </a:cubicBezTo>
                    <a:cubicBezTo>
                      <a:pt x="316" y="399"/>
                      <a:pt x="315" y="399"/>
                      <a:pt x="315" y="399"/>
                    </a:cubicBezTo>
                    <a:cubicBezTo>
                      <a:pt x="314" y="399"/>
                      <a:pt x="313" y="399"/>
                      <a:pt x="311" y="399"/>
                    </a:cubicBezTo>
                    <a:cubicBezTo>
                      <a:pt x="310" y="399"/>
                      <a:pt x="309" y="399"/>
                      <a:pt x="307" y="399"/>
                    </a:cubicBezTo>
                    <a:cubicBezTo>
                      <a:pt x="307" y="399"/>
                      <a:pt x="307" y="399"/>
                      <a:pt x="307" y="399"/>
                    </a:cubicBezTo>
                    <a:cubicBezTo>
                      <a:pt x="306" y="400"/>
                      <a:pt x="304" y="400"/>
                      <a:pt x="303" y="400"/>
                    </a:cubicBezTo>
                    <a:cubicBezTo>
                      <a:pt x="303" y="400"/>
                      <a:pt x="303" y="400"/>
                      <a:pt x="303" y="401"/>
                    </a:cubicBezTo>
                    <a:cubicBezTo>
                      <a:pt x="302" y="401"/>
                      <a:pt x="301" y="402"/>
                      <a:pt x="299" y="402"/>
                    </a:cubicBezTo>
                    <a:cubicBezTo>
                      <a:pt x="299" y="402"/>
                      <a:pt x="299" y="403"/>
                      <a:pt x="299" y="403"/>
                    </a:cubicBezTo>
                    <a:cubicBezTo>
                      <a:pt x="298" y="403"/>
                      <a:pt x="297" y="404"/>
                      <a:pt x="296" y="405"/>
                    </a:cubicBezTo>
                    <a:cubicBezTo>
                      <a:pt x="296" y="405"/>
                      <a:pt x="296" y="405"/>
                      <a:pt x="296" y="405"/>
                    </a:cubicBezTo>
                    <a:cubicBezTo>
                      <a:pt x="242" y="459"/>
                      <a:pt x="242" y="459"/>
                      <a:pt x="242" y="459"/>
                    </a:cubicBezTo>
                    <a:cubicBezTo>
                      <a:pt x="233" y="468"/>
                      <a:pt x="233" y="482"/>
                      <a:pt x="242" y="490"/>
                    </a:cubicBezTo>
                    <a:cubicBezTo>
                      <a:pt x="250" y="499"/>
                      <a:pt x="264" y="499"/>
                      <a:pt x="273" y="490"/>
                    </a:cubicBezTo>
                    <a:cubicBezTo>
                      <a:pt x="289" y="474"/>
                      <a:pt x="289" y="474"/>
                      <a:pt x="289" y="474"/>
                    </a:cubicBezTo>
                    <a:cubicBezTo>
                      <a:pt x="289" y="541"/>
                      <a:pt x="289" y="541"/>
                      <a:pt x="289" y="541"/>
                    </a:cubicBezTo>
                    <a:cubicBezTo>
                      <a:pt x="289" y="553"/>
                      <a:pt x="299" y="563"/>
                      <a:pt x="311" y="563"/>
                    </a:cubicBezTo>
                    <a:cubicBezTo>
                      <a:pt x="323" y="563"/>
                      <a:pt x="333" y="553"/>
                      <a:pt x="333" y="541"/>
                    </a:cubicBezTo>
                    <a:cubicBezTo>
                      <a:pt x="333" y="474"/>
                      <a:pt x="333" y="474"/>
                      <a:pt x="333" y="474"/>
                    </a:cubicBezTo>
                    <a:cubicBezTo>
                      <a:pt x="350" y="490"/>
                      <a:pt x="350" y="490"/>
                      <a:pt x="350" y="490"/>
                    </a:cubicBezTo>
                    <a:cubicBezTo>
                      <a:pt x="354" y="495"/>
                      <a:pt x="360" y="497"/>
                      <a:pt x="365" y="497"/>
                    </a:cubicBezTo>
                    <a:cubicBezTo>
                      <a:pt x="371" y="497"/>
                      <a:pt x="377" y="495"/>
                      <a:pt x="381" y="490"/>
                    </a:cubicBezTo>
                    <a:cubicBezTo>
                      <a:pt x="389" y="482"/>
                      <a:pt x="389" y="468"/>
                      <a:pt x="381" y="459"/>
                    </a:cubicBezTo>
                    <a:close/>
                    <a:moveTo>
                      <a:pt x="1784" y="963"/>
                    </a:moveTo>
                    <a:cubicBezTo>
                      <a:pt x="1784" y="1479"/>
                      <a:pt x="1784" y="1479"/>
                      <a:pt x="1784" y="1479"/>
                    </a:cubicBezTo>
                    <a:cubicBezTo>
                      <a:pt x="1784" y="1485"/>
                      <a:pt x="1780" y="1489"/>
                      <a:pt x="1774" y="1489"/>
                    </a:cubicBezTo>
                    <a:cubicBezTo>
                      <a:pt x="1186" y="1489"/>
                      <a:pt x="1186" y="1489"/>
                      <a:pt x="1186" y="1489"/>
                    </a:cubicBezTo>
                    <a:cubicBezTo>
                      <a:pt x="1181" y="1489"/>
                      <a:pt x="1176" y="1485"/>
                      <a:pt x="1176" y="1479"/>
                    </a:cubicBezTo>
                    <a:cubicBezTo>
                      <a:pt x="1176" y="963"/>
                      <a:pt x="1176" y="963"/>
                      <a:pt x="1176" y="963"/>
                    </a:cubicBezTo>
                    <a:cubicBezTo>
                      <a:pt x="1176" y="958"/>
                      <a:pt x="1181" y="953"/>
                      <a:pt x="1186" y="953"/>
                    </a:cubicBezTo>
                    <a:cubicBezTo>
                      <a:pt x="1774" y="953"/>
                      <a:pt x="1774" y="953"/>
                      <a:pt x="1774" y="953"/>
                    </a:cubicBezTo>
                    <a:cubicBezTo>
                      <a:pt x="1780" y="953"/>
                      <a:pt x="1784" y="958"/>
                      <a:pt x="1784" y="963"/>
                    </a:cubicBezTo>
                    <a:close/>
                    <a:moveTo>
                      <a:pt x="1741" y="1350"/>
                    </a:moveTo>
                    <a:cubicBezTo>
                      <a:pt x="1688" y="1296"/>
                      <a:pt x="1688" y="1296"/>
                      <a:pt x="1688" y="1296"/>
                    </a:cubicBezTo>
                    <a:cubicBezTo>
                      <a:pt x="1688" y="1296"/>
                      <a:pt x="1688" y="1296"/>
                      <a:pt x="1688" y="1296"/>
                    </a:cubicBezTo>
                    <a:cubicBezTo>
                      <a:pt x="1687" y="1295"/>
                      <a:pt x="1685" y="1294"/>
                      <a:pt x="1684" y="1293"/>
                    </a:cubicBezTo>
                    <a:cubicBezTo>
                      <a:pt x="1684" y="1293"/>
                      <a:pt x="1684" y="1293"/>
                      <a:pt x="1684" y="1293"/>
                    </a:cubicBezTo>
                    <a:cubicBezTo>
                      <a:pt x="1683" y="1292"/>
                      <a:pt x="1682" y="1292"/>
                      <a:pt x="1680" y="1291"/>
                    </a:cubicBezTo>
                    <a:cubicBezTo>
                      <a:pt x="1680" y="1291"/>
                      <a:pt x="1680" y="1291"/>
                      <a:pt x="1680" y="1291"/>
                    </a:cubicBezTo>
                    <a:cubicBezTo>
                      <a:pt x="1679" y="1291"/>
                      <a:pt x="1678" y="1290"/>
                      <a:pt x="1676" y="1290"/>
                    </a:cubicBezTo>
                    <a:cubicBezTo>
                      <a:pt x="1676" y="1290"/>
                      <a:pt x="1676" y="1290"/>
                      <a:pt x="1676" y="1290"/>
                    </a:cubicBezTo>
                    <a:cubicBezTo>
                      <a:pt x="1675" y="1290"/>
                      <a:pt x="1673" y="1290"/>
                      <a:pt x="1672" y="1290"/>
                    </a:cubicBezTo>
                    <a:cubicBezTo>
                      <a:pt x="1671" y="1290"/>
                      <a:pt x="1669" y="1290"/>
                      <a:pt x="1668" y="1290"/>
                    </a:cubicBezTo>
                    <a:cubicBezTo>
                      <a:pt x="1668" y="1290"/>
                      <a:pt x="1668" y="1290"/>
                      <a:pt x="1668" y="1290"/>
                    </a:cubicBezTo>
                    <a:cubicBezTo>
                      <a:pt x="1666" y="1290"/>
                      <a:pt x="1665" y="1291"/>
                      <a:pt x="1664" y="1291"/>
                    </a:cubicBezTo>
                    <a:cubicBezTo>
                      <a:pt x="1664" y="1291"/>
                      <a:pt x="1664" y="1291"/>
                      <a:pt x="1664" y="1291"/>
                    </a:cubicBezTo>
                    <a:cubicBezTo>
                      <a:pt x="1662" y="1292"/>
                      <a:pt x="1661" y="1292"/>
                      <a:pt x="1660" y="1293"/>
                    </a:cubicBezTo>
                    <a:cubicBezTo>
                      <a:pt x="1660" y="1293"/>
                      <a:pt x="1660" y="1293"/>
                      <a:pt x="1660" y="1293"/>
                    </a:cubicBezTo>
                    <a:cubicBezTo>
                      <a:pt x="1659" y="1294"/>
                      <a:pt x="1658" y="1295"/>
                      <a:pt x="1656" y="1296"/>
                    </a:cubicBezTo>
                    <a:cubicBezTo>
                      <a:pt x="1656" y="1296"/>
                      <a:pt x="1656" y="1296"/>
                      <a:pt x="1656" y="1296"/>
                    </a:cubicBezTo>
                    <a:cubicBezTo>
                      <a:pt x="1603" y="1350"/>
                      <a:pt x="1603" y="1350"/>
                      <a:pt x="1603" y="1350"/>
                    </a:cubicBezTo>
                    <a:cubicBezTo>
                      <a:pt x="1594" y="1359"/>
                      <a:pt x="1594" y="1372"/>
                      <a:pt x="1603" y="1381"/>
                    </a:cubicBezTo>
                    <a:cubicBezTo>
                      <a:pt x="1611" y="1390"/>
                      <a:pt x="1625" y="1390"/>
                      <a:pt x="1634" y="1381"/>
                    </a:cubicBezTo>
                    <a:cubicBezTo>
                      <a:pt x="1650" y="1365"/>
                      <a:pt x="1650" y="1365"/>
                      <a:pt x="1650" y="1365"/>
                    </a:cubicBezTo>
                    <a:cubicBezTo>
                      <a:pt x="1650" y="1431"/>
                      <a:pt x="1650" y="1431"/>
                      <a:pt x="1650" y="1431"/>
                    </a:cubicBezTo>
                    <a:cubicBezTo>
                      <a:pt x="1650" y="1443"/>
                      <a:pt x="1660" y="1453"/>
                      <a:pt x="1672" y="1453"/>
                    </a:cubicBezTo>
                    <a:cubicBezTo>
                      <a:pt x="1684" y="1453"/>
                      <a:pt x="1694" y="1443"/>
                      <a:pt x="1694" y="1431"/>
                    </a:cubicBezTo>
                    <a:cubicBezTo>
                      <a:pt x="1694" y="1365"/>
                      <a:pt x="1694" y="1365"/>
                      <a:pt x="1694" y="1365"/>
                    </a:cubicBezTo>
                    <a:cubicBezTo>
                      <a:pt x="1710" y="1381"/>
                      <a:pt x="1710" y="1381"/>
                      <a:pt x="1710" y="1381"/>
                    </a:cubicBezTo>
                    <a:cubicBezTo>
                      <a:pt x="1715" y="1385"/>
                      <a:pt x="1720" y="1387"/>
                      <a:pt x="1726" y="1387"/>
                    </a:cubicBezTo>
                    <a:cubicBezTo>
                      <a:pt x="1732" y="1387"/>
                      <a:pt x="1737" y="1385"/>
                      <a:pt x="1741" y="1381"/>
                    </a:cubicBezTo>
                    <a:cubicBezTo>
                      <a:pt x="1750" y="1372"/>
                      <a:pt x="1750" y="1359"/>
                      <a:pt x="1741" y="135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grpSp>
        <p:grpSp>
          <p:nvGrpSpPr>
            <p:cNvPr id="124" name="bcgIcons_Directions">
              <a:extLst>
                <a:ext uri="{FF2B5EF4-FFF2-40B4-BE49-F238E27FC236}">
                  <a16:creationId xmlns:a16="http://schemas.microsoft.com/office/drawing/2014/main" id="{BC745793-14DE-4160-A44C-CAE4C4425C15}"/>
                </a:ext>
              </a:extLst>
            </p:cNvPr>
            <p:cNvGrpSpPr>
              <a:grpSpLocks noChangeAspect="1"/>
            </p:cNvGrpSpPr>
            <p:nvPr/>
          </p:nvGrpSpPr>
          <p:grpSpPr bwMode="auto">
            <a:xfrm>
              <a:off x="8442692" y="5419660"/>
              <a:ext cx="519930" cy="504907"/>
              <a:chOff x="1682" y="0"/>
              <a:chExt cx="4316" cy="4320"/>
            </a:xfrm>
          </p:grpSpPr>
          <p:sp>
            <p:nvSpPr>
              <p:cNvPr id="154" name="AutoShape 411">
                <a:extLst>
                  <a:ext uri="{FF2B5EF4-FFF2-40B4-BE49-F238E27FC236}">
                    <a16:creationId xmlns:a16="http://schemas.microsoft.com/office/drawing/2014/main" id="{311CD905-D729-4CE1-AE99-7E360C9955FA}"/>
                  </a:ext>
                </a:extLst>
              </p:cNvPr>
              <p:cNvSpPr>
                <a:spLocks noChangeAspect="1" noChangeArrowheads="1" noTextEdit="1"/>
              </p:cNvSpPr>
              <p:nvPr/>
            </p:nvSpPr>
            <p:spPr bwMode="auto">
              <a:xfrm>
                <a:off x="1682" y="0"/>
                <a:ext cx="431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55" name="Freeform 413">
                <a:extLst>
                  <a:ext uri="{FF2B5EF4-FFF2-40B4-BE49-F238E27FC236}">
                    <a16:creationId xmlns:a16="http://schemas.microsoft.com/office/drawing/2014/main" id="{FE8728AF-E7E5-4C37-8DE2-FC69BC14B28E}"/>
                  </a:ext>
                </a:extLst>
              </p:cNvPr>
              <p:cNvSpPr>
                <a:spLocks/>
              </p:cNvSpPr>
              <p:nvPr/>
            </p:nvSpPr>
            <p:spPr bwMode="auto">
              <a:xfrm>
                <a:off x="2042" y="926"/>
                <a:ext cx="1751" cy="1842"/>
              </a:xfrm>
              <a:custGeom>
                <a:avLst/>
                <a:gdLst>
                  <a:gd name="T0" fmla="*/ 827 w 935"/>
                  <a:gd name="T1" fmla="*/ 982 h 982"/>
                  <a:gd name="T2" fmla="*/ 846 w 935"/>
                  <a:gd name="T3" fmla="*/ 896 h 982"/>
                  <a:gd name="T4" fmla="*/ 714 w 935"/>
                  <a:gd name="T5" fmla="*/ 671 h 982"/>
                  <a:gd name="T6" fmla="*/ 300 w 935"/>
                  <a:gd name="T7" fmla="*/ 419 h 982"/>
                  <a:gd name="T8" fmla="*/ 294 w 935"/>
                  <a:gd name="T9" fmla="*/ 419 h 982"/>
                  <a:gd name="T10" fmla="*/ 277 w 935"/>
                  <a:gd name="T11" fmla="*/ 427 h 982"/>
                  <a:gd name="T12" fmla="*/ 275 w 935"/>
                  <a:gd name="T13" fmla="*/ 452 h 982"/>
                  <a:gd name="T14" fmla="*/ 359 w 935"/>
                  <a:gd name="T15" fmla="*/ 598 h 982"/>
                  <a:gd name="T16" fmla="*/ 335 w 935"/>
                  <a:gd name="T17" fmla="*/ 685 h 982"/>
                  <a:gd name="T18" fmla="*/ 303 w 935"/>
                  <a:gd name="T19" fmla="*/ 694 h 982"/>
                  <a:gd name="T20" fmla="*/ 247 w 935"/>
                  <a:gd name="T21" fmla="*/ 662 h 982"/>
                  <a:gd name="T22" fmla="*/ 67 w 935"/>
                  <a:gd name="T23" fmla="*/ 346 h 982"/>
                  <a:gd name="T24" fmla="*/ 89 w 935"/>
                  <a:gd name="T25" fmla="*/ 260 h 982"/>
                  <a:gd name="T26" fmla="*/ 398 w 935"/>
                  <a:gd name="T27" fmla="*/ 69 h 982"/>
                  <a:gd name="T28" fmla="*/ 486 w 935"/>
                  <a:gd name="T29" fmla="*/ 90 h 982"/>
                  <a:gd name="T30" fmla="*/ 465 w 935"/>
                  <a:gd name="T31" fmla="*/ 178 h 982"/>
                  <a:gd name="T32" fmla="*/ 335 w 935"/>
                  <a:gd name="T33" fmla="*/ 258 h 982"/>
                  <a:gd name="T34" fmla="*/ 325 w 935"/>
                  <a:gd name="T35" fmla="*/ 280 h 982"/>
                  <a:gd name="T36" fmla="*/ 341 w 935"/>
                  <a:gd name="T37" fmla="*/ 298 h 982"/>
                  <a:gd name="T38" fmla="*/ 741 w 935"/>
                  <a:gd name="T39" fmla="*/ 516 h 982"/>
                  <a:gd name="T40" fmla="*/ 910 w 935"/>
                  <a:gd name="T41" fmla="*/ 727 h 982"/>
                  <a:gd name="T42" fmla="*/ 935 w 935"/>
                  <a:gd name="T43" fmla="*/ 681 h 982"/>
                  <a:gd name="T44" fmla="*/ 771 w 935"/>
                  <a:gd name="T45" fmla="*/ 483 h 982"/>
                  <a:gd name="T46" fmla="*/ 399 w 935"/>
                  <a:gd name="T47" fmla="*/ 270 h 982"/>
                  <a:gd name="T48" fmla="*/ 489 w 935"/>
                  <a:gd name="T49" fmla="*/ 215 h 982"/>
                  <a:gd name="T50" fmla="*/ 524 w 935"/>
                  <a:gd name="T51" fmla="*/ 66 h 982"/>
                  <a:gd name="T52" fmla="*/ 375 w 935"/>
                  <a:gd name="T53" fmla="*/ 31 h 982"/>
                  <a:gd name="T54" fmla="*/ 66 w 935"/>
                  <a:gd name="T55" fmla="*/ 223 h 982"/>
                  <a:gd name="T56" fmla="*/ 29 w 935"/>
                  <a:gd name="T57" fmla="*/ 368 h 982"/>
                  <a:gd name="T58" fmla="*/ 209 w 935"/>
                  <a:gd name="T59" fmla="*/ 683 h 982"/>
                  <a:gd name="T60" fmla="*/ 303 w 935"/>
                  <a:gd name="T61" fmla="*/ 738 h 982"/>
                  <a:gd name="T62" fmla="*/ 357 w 935"/>
                  <a:gd name="T63" fmla="*/ 724 h 982"/>
                  <a:gd name="T64" fmla="*/ 397 w 935"/>
                  <a:gd name="T65" fmla="*/ 576 h 982"/>
                  <a:gd name="T66" fmla="*/ 341 w 935"/>
                  <a:gd name="T67" fmla="*/ 479 h 982"/>
                  <a:gd name="T68" fmla="*/ 827 w 935"/>
                  <a:gd name="T69" fmla="*/ 982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5" h="982">
                    <a:moveTo>
                      <a:pt x="827" y="982"/>
                    </a:moveTo>
                    <a:cubicBezTo>
                      <a:pt x="832" y="953"/>
                      <a:pt x="839" y="924"/>
                      <a:pt x="846" y="896"/>
                    </a:cubicBezTo>
                    <a:cubicBezTo>
                      <a:pt x="816" y="813"/>
                      <a:pt x="772" y="738"/>
                      <a:pt x="714" y="671"/>
                    </a:cubicBezTo>
                    <a:cubicBezTo>
                      <a:pt x="612" y="555"/>
                      <a:pt x="469" y="468"/>
                      <a:pt x="300" y="419"/>
                    </a:cubicBezTo>
                    <a:cubicBezTo>
                      <a:pt x="298" y="419"/>
                      <a:pt x="296" y="419"/>
                      <a:pt x="294" y="419"/>
                    </a:cubicBezTo>
                    <a:cubicBezTo>
                      <a:pt x="287" y="419"/>
                      <a:pt x="281" y="422"/>
                      <a:pt x="277" y="427"/>
                    </a:cubicBezTo>
                    <a:cubicBezTo>
                      <a:pt x="271" y="434"/>
                      <a:pt x="270" y="444"/>
                      <a:pt x="275" y="452"/>
                    </a:cubicBezTo>
                    <a:cubicBezTo>
                      <a:pt x="359" y="598"/>
                      <a:pt x="359" y="598"/>
                      <a:pt x="359" y="598"/>
                    </a:cubicBezTo>
                    <a:cubicBezTo>
                      <a:pt x="376" y="629"/>
                      <a:pt x="365" y="668"/>
                      <a:pt x="335" y="685"/>
                    </a:cubicBezTo>
                    <a:cubicBezTo>
                      <a:pt x="325" y="691"/>
                      <a:pt x="314" y="694"/>
                      <a:pt x="303" y="694"/>
                    </a:cubicBezTo>
                    <a:cubicBezTo>
                      <a:pt x="280" y="694"/>
                      <a:pt x="259" y="682"/>
                      <a:pt x="247" y="662"/>
                    </a:cubicBezTo>
                    <a:cubicBezTo>
                      <a:pt x="67" y="346"/>
                      <a:pt x="67" y="346"/>
                      <a:pt x="67" y="346"/>
                    </a:cubicBezTo>
                    <a:cubicBezTo>
                      <a:pt x="50" y="316"/>
                      <a:pt x="60" y="278"/>
                      <a:pt x="89" y="260"/>
                    </a:cubicBezTo>
                    <a:cubicBezTo>
                      <a:pt x="398" y="69"/>
                      <a:pt x="398" y="69"/>
                      <a:pt x="398" y="69"/>
                    </a:cubicBezTo>
                    <a:cubicBezTo>
                      <a:pt x="428" y="50"/>
                      <a:pt x="468" y="60"/>
                      <a:pt x="486" y="90"/>
                    </a:cubicBezTo>
                    <a:cubicBezTo>
                      <a:pt x="505" y="120"/>
                      <a:pt x="495" y="159"/>
                      <a:pt x="465" y="178"/>
                    </a:cubicBezTo>
                    <a:cubicBezTo>
                      <a:pt x="335" y="258"/>
                      <a:pt x="335" y="258"/>
                      <a:pt x="335" y="258"/>
                    </a:cubicBezTo>
                    <a:cubicBezTo>
                      <a:pt x="328" y="263"/>
                      <a:pt x="324" y="271"/>
                      <a:pt x="325" y="280"/>
                    </a:cubicBezTo>
                    <a:cubicBezTo>
                      <a:pt x="326" y="288"/>
                      <a:pt x="332" y="296"/>
                      <a:pt x="341" y="298"/>
                    </a:cubicBezTo>
                    <a:cubicBezTo>
                      <a:pt x="495" y="343"/>
                      <a:pt x="634" y="418"/>
                      <a:pt x="741" y="516"/>
                    </a:cubicBezTo>
                    <a:cubicBezTo>
                      <a:pt x="810" y="577"/>
                      <a:pt x="866" y="648"/>
                      <a:pt x="910" y="727"/>
                    </a:cubicBezTo>
                    <a:cubicBezTo>
                      <a:pt x="918" y="712"/>
                      <a:pt x="926" y="696"/>
                      <a:pt x="935" y="681"/>
                    </a:cubicBezTo>
                    <a:cubicBezTo>
                      <a:pt x="890" y="608"/>
                      <a:pt x="836" y="542"/>
                      <a:pt x="771" y="483"/>
                    </a:cubicBezTo>
                    <a:cubicBezTo>
                      <a:pt x="669" y="391"/>
                      <a:pt x="542" y="318"/>
                      <a:pt x="399" y="270"/>
                    </a:cubicBezTo>
                    <a:cubicBezTo>
                      <a:pt x="489" y="215"/>
                      <a:pt x="489" y="215"/>
                      <a:pt x="489" y="215"/>
                    </a:cubicBezTo>
                    <a:cubicBezTo>
                      <a:pt x="539" y="184"/>
                      <a:pt x="555" y="117"/>
                      <a:pt x="524" y="66"/>
                    </a:cubicBezTo>
                    <a:cubicBezTo>
                      <a:pt x="492" y="16"/>
                      <a:pt x="426" y="0"/>
                      <a:pt x="375" y="31"/>
                    </a:cubicBezTo>
                    <a:cubicBezTo>
                      <a:pt x="66" y="223"/>
                      <a:pt x="66" y="223"/>
                      <a:pt x="66" y="223"/>
                    </a:cubicBezTo>
                    <a:cubicBezTo>
                      <a:pt x="16" y="253"/>
                      <a:pt x="0" y="317"/>
                      <a:pt x="29" y="368"/>
                    </a:cubicBezTo>
                    <a:cubicBezTo>
                      <a:pt x="209" y="683"/>
                      <a:pt x="209" y="683"/>
                      <a:pt x="209" y="683"/>
                    </a:cubicBezTo>
                    <a:cubicBezTo>
                      <a:pt x="228" y="717"/>
                      <a:pt x="264" y="738"/>
                      <a:pt x="303" y="738"/>
                    </a:cubicBezTo>
                    <a:cubicBezTo>
                      <a:pt x="322" y="738"/>
                      <a:pt x="340" y="733"/>
                      <a:pt x="357" y="724"/>
                    </a:cubicBezTo>
                    <a:cubicBezTo>
                      <a:pt x="408" y="694"/>
                      <a:pt x="426" y="628"/>
                      <a:pt x="397" y="576"/>
                    </a:cubicBezTo>
                    <a:cubicBezTo>
                      <a:pt x="341" y="479"/>
                      <a:pt x="341" y="479"/>
                      <a:pt x="341" y="479"/>
                    </a:cubicBezTo>
                    <a:cubicBezTo>
                      <a:pt x="497" y="534"/>
                      <a:pt x="747" y="669"/>
                      <a:pt x="827" y="982"/>
                    </a:cubicBezTo>
                    <a:close/>
                  </a:path>
                </a:pathLst>
              </a:custGeom>
              <a:solidFill>
                <a:srgbClr val="1CD1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56" name="Freeform 414">
                <a:extLst>
                  <a:ext uri="{FF2B5EF4-FFF2-40B4-BE49-F238E27FC236}">
                    <a16:creationId xmlns:a16="http://schemas.microsoft.com/office/drawing/2014/main" id="{100E7C0C-76B1-4A79-AA18-D8F753878385}"/>
                  </a:ext>
                </a:extLst>
              </p:cNvPr>
              <p:cNvSpPr>
                <a:spLocks/>
              </p:cNvSpPr>
              <p:nvPr/>
            </p:nvSpPr>
            <p:spPr bwMode="auto">
              <a:xfrm>
                <a:off x="3638" y="926"/>
                <a:ext cx="2000" cy="2440"/>
              </a:xfrm>
              <a:custGeom>
                <a:avLst/>
                <a:gdLst>
                  <a:gd name="T0" fmla="*/ 1002 w 1068"/>
                  <a:gd name="T1" fmla="*/ 223 h 1301"/>
                  <a:gd name="T2" fmla="*/ 693 w 1068"/>
                  <a:gd name="T3" fmla="*/ 31 h 1301"/>
                  <a:gd name="T4" fmla="*/ 544 w 1068"/>
                  <a:gd name="T5" fmla="*/ 66 h 1301"/>
                  <a:gd name="T6" fmla="*/ 579 w 1068"/>
                  <a:gd name="T7" fmla="*/ 215 h 1301"/>
                  <a:gd name="T8" fmla="*/ 669 w 1068"/>
                  <a:gd name="T9" fmla="*/ 270 h 1301"/>
                  <a:gd name="T10" fmla="*/ 297 w 1068"/>
                  <a:gd name="T11" fmla="*/ 483 h 1301"/>
                  <a:gd name="T12" fmla="*/ 82 w 1068"/>
                  <a:gd name="T13" fmla="*/ 780 h 1301"/>
                  <a:gd name="T14" fmla="*/ 0 w 1068"/>
                  <a:gd name="T15" fmla="*/ 1193 h 1301"/>
                  <a:gd name="T16" fmla="*/ 108 w 1068"/>
                  <a:gd name="T17" fmla="*/ 1301 h 1301"/>
                  <a:gd name="T18" fmla="*/ 216 w 1068"/>
                  <a:gd name="T19" fmla="*/ 1193 h 1301"/>
                  <a:gd name="T20" fmla="*/ 727 w 1068"/>
                  <a:gd name="T21" fmla="*/ 479 h 1301"/>
                  <a:gd name="T22" fmla="*/ 671 w 1068"/>
                  <a:gd name="T23" fmla="*/ 576 h 1301"/>
                  <a:gd name="T24" fmla="*/ 711 w 1068"/>
                  <a:gd name="T25" fmla="*/ 724 h 1301"/>
                  <a:gd name="T26" fmla="*/ 765 w 1068"/>
                  <a:gd name="T27" fmla="*/ 738 h 1301"/>
                  <a:gd name="T28" fmla="*/ 859 w 1068"/>
                  <a:gd name="T29" fmla="*/ 683 h 1301"/>
                  <a:gd name="T30" fmla="*/ 1039 w 1068"/>
                  <a:gd name="T31" fmla="*/ 368 h 1301"/>
                  <a:gd name="T32" fmla="*/ 1002 w 1068"/>
                  <a:gd name="T33" fmla="*/ 223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68" h="1301">
                    <a:moveTo>
                      <a:pt x="1002" y="223"/>
                    </a:moveTo>
                    <a:cubicBezTo>
                      <a:pt x="693" y="31"/>
                      <a:pt x="693" y="31"/>
                      <a:pt x="693" y="31"/>
                    </a:cubicBezTo>
                    <a:cubicBezTo>
                      <a:pt x="642" y="0"/>
                      <a:pt x="576" y="16"/>
                      <a:pt x="544" y="66"/>
                    </a:cubicBezTo>
                    <a:cubicBezTo>
                      <a:pt x="513" y="117"/>
                      <a:pt x="529" y="184"/>
                      <a:pt x="579" y="215"/>
                    </a:cubicBezTo>
                    <a:cubicBezTo>
                      <a:pt x="669" y="270"/>
                      <a:pt x="669" y="270"/>
                      <a:pt x="669" y="270"/>
                    </a:cubicBezTo>
                    <a:cubicBezTo>
                      <a:pt x="526" y="318"/>
                      <a:pt x="399" y="391"/>
                      <a:pt x="297" y="483"/>
                    </a:cubicBezTo>
                    <a:cubicBezTo>
                      <a:pt x="204" y="567"/>
                      <a:pt x="132" y="667"/>
                      <a:pt x="82" y="780"/>
                    </a:cubicBezTo>
                    <a:cubicBezTo>
                      <a:pt x="28" y="903"/>
                      <a:pt x="0" y="1042"/>
                      <a:pt x="0" y="1193"/>
                    </a:cubicBezTo>
                    <a:cubicBezTo>
                      <a:pt x="0" y="1252"/>
                      <a:pt x="49" y="1301"/>
                      <a:pt x="108" y="1301"/>
                    </a:cubicBezTo>
                    <a:cubicBezTo>
                      <a:pt x="168" y="1301"/>
                      <a:pt x="216" y="1252"/>
                      <a:pt x="216" y="1193"/>
                    </a:cubicBezTo>
                    <a:cubicBezTo>
                      <a:pt x="216" y="726"/>
                      <a:pt x="540" y="545"/>
                      <a:pt x="727" y="479"/>
                    </a:cubicBezTo>
                    <a:cubicBezTo>
                      <a:pt x="671" y="576"/>
                      <a:pt x="671" y="576"/>
                      <a:pt x="671" y="576"/>
                    </a:cubicBezTo>
                    <a:cubicBezTo>
                      <a:pt x="642" y="628"/>
                      <a:pt x="660" y="694"/>
                      <a:pt x="711" y="724"/>
                    </a:cubicBezTo>
                    <a:cubicBezTo>
                      <a:pt x="728" y="733"/>
                      <a:pt x="746" y="738"/>
                      <a:pt x="765" y="738"/>
                    </a:cubicBezTo>
                    <a:cubicBezTo>
                      <a:pt x="804" y="738"/>
                      <a:pt x="840" y="717"/>
                      <a:pt x="859" y="683"/>
                    </a:cubicBezTo>
                    <a:cubicBezTo>
                      <a:pt x="1039" y="368"/>
                      <a:pt x="1039" y="368"/>
                      <a:pt x="1039" y="368"/>
                    </a:cubicBezTo>
                    <a:cubicBezTo>
                      <a:pt x="1068" y="317"/>
                      <a:pt x="1052" y="253"/>
                      <a:pt x="1002" y="22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grpSp>
        <p:sp>
          <p:nvSpPr>
            <p:cNvPr id="125" name="TextBox 106">
              <a:extLst>
                <a:ext uri="{FF2B5EF4-FFF2-40B4-BE49-F238E27FC236}">
                  <a16:creationId xmlns:a16="http://schemas.microsoft.com/office/drawing/2014/main" id="{848067B6-951B-4D9F-BE58-33EF146F54B3}"/>
                </a:ext>
              </a:extLst>
            </p:cNvPr>
            <p:cNvSpPr txBox="1"/>
            <p:nvPr/>
          </p:nvSpPr>
          <p:spPr>
            <a:xfrm>
              <a:off x="4785405" y="5767062"/>
              <a:ext cx="964553" cy="323166"/>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defPPr>
                <a:defRPr lang="fr-FR"/>
              </a:defPPr>
              <a:lvl1pPr marR="0" lvl="0" indent="0" defTabSz="914377" fontAlgn="auto">
                <a:lnSpc>
                  <a:spcPct val="100000"/>
                </a:lnSpc>
                <a:spcBef>
                  <a:spcPts val="0"/>
                </a:spcBef>
                <a:spcAft>
                  <a:spcPts val="0"/>
                </a:spcAft>
                <a:buClrTx/>
                <a:buSzTx/>
                <a:buFontTx/>
                <a:buNone/>
                <a:tabLst/>
                <a:defRPr sz="1100" b="1" kern="0">
                  <a:solidFill>
                    <a:srgbClr val="575757"/>
                  </a:solidFill>
                  <a:latin typeface="Arial" panose="020B0604020202020204" pitchFamily="34" charset="0"/>
                  <a:cs typeface="Arial" panose="020B0604020202020204" pitchFamily="34" charset="0"/>
                </a:defRPr>
              </a:lvl1p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1CD19D">
                      <a:lumMod val="75000"/>
                    </a:srgbClr>
                  </a:solidFill>
                  <a:effectLst/>
                  <a:uLnTx/>
                  <a:uFillTx/>
                  <a:latin typeface="Arial" panose="020B0604020202020204"/>
                  <a:cs typeface="Arial" panose="020B0604020202020204" pitchFamily="34" charset="0"/>
                </a:rPr>
                <a:t>Planification du sprint </a:t>
              </a:r>
            </a:p>
          </p:txBody>
        </p:sp>
        <p:sp>
          <p:nvSpPr>
            <p:cNvPr id="126" name="Oval 20">
              <a:extLst>
                <a:ext uri="{FF2B5EF4-FFF2-40B4-BE49-F238E27FC236}">
                  <a16:creationId xmlns:a16="http://schemas.microsoft.com/office/drawing/2014/main" id="{BF197AF0-C71D-432A-9D2D-BAC9AD243DCE}"/>
                </a:ext>
              </a:extLst>
            </p:cNvPr>
            <p:cNvSpPr>
              <a:spLocks noChangeArrowheads="1"/>
            </p:cNvSpPr>
            <p:nvPr/>
          </p:nvSpPr>
          <p:spPr bwMode="auto">
            <a:xfrm>
              <a:off x="4580360" y="5839480"/>
              <a:ext cx="187569" cy="181978"/>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2</a:t>
              </a:r>
            </a:p>
          </p:txBody>
        </p:sp>
        <p:sp>
          <p:nvSpPr>
            <p:cNvPr id="127" name="TextBox 113">
              <a:extLst>
                <a:ext uri="{FF2B5EF4-FFF2-40B4-BE49-F238E27FC236}">
                  <a16:creationId xmlns:a16="http://schemas.microsoft.com/office/drawing/2014/main" id="{38BDFC5D-78EF-4073-838B-47F45D545C1F}"/>
                </a:ext>
              </a:extLst>
            </p:cNvPr>
            <p:cNvSpPr txBox="1"/>
            <p:nvPr/>
          </p:nvSpPr>
          <p:spPr>
            <a:xfrm>
              <a:off x="3869510" y="5759100"/>
              <a:ext cx="851264" cy="323166"/>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1CD19D">
                      <a:lumMod val="75000"/>
                    </a:srgbClr>
                  </a:solidFill>
                  <a:effectLst/>
                  <a:uLnTx/>
                  <a:uFillTx/>
                  <a:latin typeface="Arial" panose="020B0604020202020204"/>
                  <a:cs typeface="Arial" panose="020B0604020202020204" pitchFamily="34" charset="0"/>
                </a:rPr>
                <a:t>Revue du backlog</a:t>
              </a:r>
            </a:p>
          </p:txBody>
        </p:sp>
        <p:sp>
          <p:nvSpPr>
            <p:cNvPr id="128" name="Oval 20">
              <a:extLst>
                <a:ext uri="{FF2B5EF4-FFF2-40B4-BE49-F238E27FC236}">
                  <a16:creationId xmlns:a16="http://schemas.microsoft.com/office/drawing/2014/main" id="{7E1EA033-415F-418D-9803-BD89D1522013}"/>
                </a:ext>
              </a:extLst>
            </p:cNvPr>
            <p:cNvSpPr>
              <a:spLocks noChangeArrowheads="1"/>
            </p:cNvSpPr>
            <p:nvPr/>
          </p:nvSpPr>
          <p:spPr bwMode="auto">
            <a:xfrm>
              <a:off x="3626533" y="5831035"/>
              <a:ext cx="187569" cy="181978"/>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1</a:t>
              </a:r>
            </a:p>
          </p:txBody>
        </p:sp>
        <p:sp>
          <p:nvSpPr>
            <p:cNvPr id="129" name="TextBox 143">
              <a:extLst>
                <a:ext uri="{FF2B5EF4-FFF2-40B4-BE49-F238E27FC236}">
                  <a16:creationId xmlns:a16="http://schemas.microsoft.com/office/drawing/2014/main" id="{9C27E446-922E-4412-9507-1EB32762F8FD}"/>
                </a:ext>
              </a:extLst>
            </p:cNvPr>
            <p:cNvSpPr txBox="1"/>
            <p:nvPr/>
          </p:nvSpPr>
          <p:spPr>
            <a:xfrm>
              <a:off x="3788524" y="4091529"/>
              <a:ext cx="1526160" cy="323166"/>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1CD19D">
                      <a:lumMod val="75000"/>
                    </a:srgbClr>
                  </a:solidFill>
                  <a:effectLst/>
                  <a:uLnTx/>
                  <a:uFillTx/>
                  <a:latin typeface="Arial" panose="020B0604020202020204"/>
                  <a:cs typeface="Arial" panose="020B0604020202020204" pitchFamily="34" charset="0"/>
                </a:rPr>
                <a:t>Réunion quotidienne (</a:t>
              </a:r>
              <a:r>
                <a:rPr kumimoji="0" lang="fr-FR" sz="1050" b="1" i="0" u="none" strike="noStrike" kern="0" cap="none" spc="0" normalizeH="0" baseline="0" noProof="0" err="1">
                  <a:ln>
                    <a:noFill/>
                  </a:ln>
                  <a:solidFill>
                    <a:srgbClr val="1CD19D">
                      <a:lumMod val="75000"/>
                    </a:srgbClr>
                  </a:solidFill>
                  <a:effectLst/>
                  <a:uLnTx/>
                  <a:uFillTx/>
                  <a:latin typeface="Arial" panose="020B0604020202020204"/>
                  <a:cs typeface="Arial" panose="020B0604020202020204" pitchFamily="34" charset="0"/>
                </a:rPr>
                <a:t>daily</a:t>
              </a:r>
              <a:r>
                <a:rPr kumimoji="0" lang="fr-FR" sz="1050" b="1" i="0" u="none" strike="noStrike" kern="0" cap="none" spc="0" normalizeH="0" baseline="0" noProof="0">
                  <a:ln>
                    <a:noFill/>
                  </a:ln>
                  <a:solidFill>
                    <a:srgbClr val="1CD19D">
                      <a:lumMod val="75000"/>
                    </a:srgbClr>
                  </a:solidFill>
                  <a:effectLst/>
                  <a:uLnTx/>
                  <a:uFillTx/>
                  <a:latin typeface="Arial" panose="020B0604020202020204"/>
                  <a:cs typeface="Arial" panose="020B0604020202020204" pitchFamily="34" charset="0"/>
                </a:rPr>
                <a:t> meeting) </a:t>
              </a:r>
            </a:p>
          </p:txBody>
        </p:sp>
        <p:sp>
          <p:nvSpPr>
            <p:cNvPr id="130" name="Oval 20">
              <a:extLst>
                <a:ext uri="{FF2B5EF4-FFF2-40B4-BE49-F238E27FC236}">
                  <a16:creationId xmlns:a16="http://schemas.microsoft.com/office/drawing/2014/main" id="{7D9DCF22-64A6-4B2C-95C9-6FD1690AE126}"/>
                </a:ext>
              </a:extLst>
            </p:cNvPr>
            <p:cNvSpPr>
              <a:spLocks noChangeArrowheads="1"/>
            </p:cNvSpPr>
            <p:nvPr/>
          </p:nvSpPr>
          <p:spPr bwMode="auto">
            <a:xfrm>
              <a:off x="3583477" y="4163465"/>
              <a:ext cx="187569" cy="181978"/>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3</a:t>
              </a:r>
            </a:p>
          </p:txBody>
        </p:sp>
        <p:sp>
          <p:nvSpPr>
            <p:cNvPr id="131" name="TextBox 148">
              <a:extLst>
                <a:ext uri="{FF2B5EF4-FFF2-40B4-BE49-F238E27FC236}">
                  <a16:creationId xmlns:a16="http://schemas.microsoft.com/office/drawing/2014/main" id="{678444D3-AC62-4058-B2A9-19BCD1A6E1FE}"/>
                </a:ext>
              </a:extLst>
            </p:cNvPr>
            <p:cNvSpPr txBox="1"/>
            <p:nvPr/>
          </p:nvSpPr>
          <p:spPr>
            <a:xfrm>
              <a:off x="5896642" y="3481602"/>
              <a:ext cx="1078321" cy="323166"/>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1CD19D">
                      <a:lumMod val="75000"/>
                    </a:srgbClr>
                  </a:solidFill>
                  <a:effectLst/>
                  <a:uLnTx/>
                  <a:uFillTx/>
                  <a:latin typeface="Arial" panose="020B0604020202020204"/>
                  <a:cs typeface="Arial" panose="020B0604020202020204" pitchFamily="34" charset="0"/>
                </a:rPr>
                <a:t>Revue de sprint (Sprint review)</a:t>
              </a:r>
            </a:p>
          </p:txBody>
        </p:sp>
        <p:sp>
          <p:nvSpPr>
            <p:cNvPr id="132" name="Oval 20">
              <a:extLst>
                <a:ext uri="{FF2B5EF4-FFF2-40B4-BE49-F238E27FC236}">
                  <a16:creationId xmlns:a16="http://schemas.microsoft.com/office/drawing/2014/main" id="{3E5E5997-8147-4ABF-A24D-A490D4B54854}"/>
                </a:ext>
              </a:extLst>
            </p:cNvPr>
            <p:cNvSpPr>
              <a:spLocks noChangeArrowheads="1"/>
            </p:cNvSpPr>
            <p:nvPr/>
          </p:nvSpPr>
          <p:spPr bwMode="auto">
            <a:xfrm>
              <a:off x="5638899" y="3568920"/>
              <a:ext cx="187569" cy="181978"/>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4</a:t>
              </a:r>
            </a:p>
          </p:txBody>
        </p:sp>
        <p:sp>
          <p:nvSpPr>
            <p:cNvPr id="133" name="TextBox 151">
              <a:extLst>
                <a:ext uri="{FF2B5EF4-FFF2-40B4-BE49-F238E27FC236}">
                  <a16:creationId xmlns:a16="http://schemas.microsoft.com/office/drawing/2014/main" id="{18A9D4F8-5988-4184-8547-F427D05FC066}"/>
                </a:ext>
              </a:extLst>
            </p:cNvPr>
            <p:cNvSpPr txBox="1"/>
            <p:nvPr/>
          </p:nvSpPr>
          <p:spPr>
            <a:xfrm>
              <a:off x="7235135" y="4478655"/>
              <a:ext cx="948363" cy="16158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1CD19D">
                      <a:lumMod val="75000"/>
                    </a:srgbClr>
                  </a:solidFill>
                  <a:effectLst/>
                  <a:uLnTx/>
                  <a:uFillTx/>
                  <a:latin typeface="Arial" panose="020B0604020202020204"/>
                  <a:cs typeface="Arial" panose="020B0604020202020204" pitchFamily="34" charset="0"/>
                </a:rPr>
                <a:t>Rétrospective</a:t>
              </a:r>
            </a:p>
          </p:txBody>
        </p:sp>
        <p:sp>
          <p:nvSpPr>
            <p:cNvPr id="134" name="Oval 20">
              <a:extLst>
                <a:ext uri="{FF2B5EF4-FFF2-40B4-BE49-F238E27FC236}">
                  <a16:creationId xmlns:a16="http://schemas.microsoft.com/office/drawing/2014/main" id="{EABA0C2F-41DA-4031-AC23-BD1A3B7F2C4E}"/>
                </a:ext>
              </a:extLst>
            </p:cNvPr>
            <p:cNvSpPr>
              <a:spLocks noChangeArrowheads="1"/>
            </p:cNvSpPr>
            <p:nvPr/>
          </p:nvSpPr>
          <p:spPr bwMode="auto">
            <a:xfrm>
              <a:off x="7005690" y="4469801"/>
              <a:ext cx="187569" cy="181978"/>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5</a:t>
              </a:r>
            </a:p>
          </p:txBody>
        </p:sp>
        <p:sp>
          <p:nvSpPr>
            <p:cNvPr id="135" name="AutoShape 9">
              <a:extLst>
                <a:ext uri="{FF2B5EF4-FFF2-40B4-BE49-F238E27FC236}">
                  <a16:creationId xmlns:a16="http://schemas.microsoft.com/office/drawing/2014/main" id="{81336626-8E0B-453B-9920-59AD7D50730C}"/>
                </a:ext>
              </a:extLst>
            </p:cNvPr>
            <p:cNvSpPr>
              <a:spLocks noChangeAspect="1" noChangeArrowheads="1" noTextEdit="1"/>
            </p:cNvSpPr>
            <p:nvPr/>
          </p:nvSpPr>
          <p:spPr bwMode="auto">
            <a:xfrm>
              <a:off x="5288996" y="4674060"/>
              <a:ext cx="352302" cy="362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36" name="Freeform 11">
              <a:extLst>
                <a:ext uri="{FF2B5EF4-FFF2-40B4-BE49-F238E27FC236}">
                  <a16:creationId xmlns:a16="http://schemas.microsoft.com/office/drawing/2014/main" id="{7AC3B5AE-FBED-43B9-8AB6-DAC7DA37D5AA}"/>
                </a:ext>
              </a:extLst>
            </p:cNvPr>
            <p:cNvSpPr>
              <a:spLocks/>
            </p:cNvSpPr>
            <p:nvPr/>
          </p:nvSpPr>
          <p:spPr bwMode="auto">
            <a:xfrm>
              <a:off x="5394620" y="4823520"/>
              <a:ext cx="138112" cy="100117"/>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37" name="Freeform 12">
              <a:extLst>
                <a:ext uri="{FF2B5EF4-FFF2-40B4-BE49-F238E27FC236}">
                  <a16:creationId xmlns:a16="http://schemas.microsoft.com/office/drawing/2014/main" id="{59E950BC-27CC-43BE-A8A0-2AA8FCC6DF51}"/>
                </a:ext>
              </a:extLst>
            </p:cNvPr>
            <p:cNvSpPr>
              <a:spLocks noEditPoints="1"/>
            </p:cNvSpPr>
            <p:nvPr/>
          </p:nvSpPr>
          <p:spPr bwMode="auto">
            <a:xfrm>
              <a:off x="5334380" y="4721391"/>
              <a:ext cx="261206" cy="260152"/>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38" name="AutoShape 9">
              <a:extLst>
                <a:ext uri="{FF2B5EF4-FFF2-40B4-BE49-F238E27FC236}">
                  <a16:creationId xmlns:a16="http://schemas.microsoft.com/office/drawing/2014/main" id="{B5EF54D0-DEBD-4269-8C3B-1FF37C114EA6}"/>
                </a:ext>
              </a:extLst>
            </p:cNvPr>
            <p:cNvSpPr>
              <a:spLocks noChangeAspect="1" noChangeArrowheads="1" noTextEdit="1"/>
            </p:cNvSpPr>
            <p:nvPr/>
          </p:nvSpPr>
          <p:spPr bwMode="auto">
            <a:xfrm>
              <a:off x="5704575" y="4674060"/>
              <a:ext cx="352302" cy="362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39" name="Freeform 11">
              <a:extLst>
                <a:ext uri="{FF2B5EF4-FFF2-40B4-BE49-F238E27FC236}">
                  <a16:creationId xmlns:a16="http://schemas.microsoft.com/office/drawing/2014/main" id="{83D0DED5-7F55-446C-8408-116781CD43D8}"/>
                </a:ext>
              </a:extLst>
            </p:cNvPr>
            <p:cNvSpPr>
              <a:spLocks/>
            </p:cNvSpPr>
            <p:nvPr/>
          </p:nvSpPr>
          <p:spPr bwMode="auto">
            <a:xfrm>
              <a:off x="5810200" y="4823520"/>
              <a:ext cx="138112" cy="100117"/>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40" name="Freeform 12">
              <a:extLst>
                <a:ext uri="{FF2B5EF4-FFF2-40B4-BE49-F238E27FC236}">
                  <a16:creationId xmlns:a16="http://schemas.microsoft.com/office/drawing/2014/main" id="{21572290-AA57-420E-B153-E98EE9F19552}"/>
                </a:ext>
              </a:extLst>
            </p:cNvPr>
            <p:cNvSpPr>
              <a:spLocks noEditPoints="1"/>
            </p:cNvSpPr>
            <p:nvPr/>
          </p:nvSpPr>
          <p:spPr bwMode="auto">
            <a:xfrm>
              <a:off x="5749960" y="4721391"/>
              <a:ext cx="261206" cy="268984"/>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41" name="AutoShape 9">
              <a:extLst>
                <a:ext uri="{FF2B5EF4-FFF2-40B4-BE49-F238E27FC236}">
                  <a16:creationId xmlns:a16="http://schemas.microsoft.com/office/drawing/2014/main" id="{6A02B5EF-885B-40C4-B89D-C197A0F9609B}"/>
                </a:ext>
              </a:extLst>
            </p:cNvPr>
            <p:cNvSpPr>
              <a:spLocks noChangeAspect="1" noChangeArrowheads="1" noTextEdit="1"/>
            </p:cNvSpPr>
            <p:nvPr/>
          </p:nvSpPr>
          <p:spPr bwMode="auto">
            <a:xfrm>
              <a:off x="6089700" y="4674060"/>
              <a:ext cx="352302" cy="362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42" name="Freeform 11">
              <a:extLst>
                <a:ext uri="{FF2B5EF4-FFF2-40B4-BE49-F238E27FC236}">
                  <a16:creationId xmlns:a16="http://schemas.microsoft.com/office/drawing/2014/main" id="{5F5C7E4A-3A94-4012-9ADA-B13FF63F21BF}"/>
                </a:ext>
              </a:extLst>
            </p:cNvPr>
            <p:cNvSpPr>
              <a:spLocks/>
            </p:cNvSpPr>
            <p:nvPr/>
          </p:nvSpPr>
          <p:spPr bwMode="auto">
            <a:xfrm>
              <a:off x="6195325" y="4823520"/>
              <a:ext cx="138112" cy="100117"/>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43" name="Freeform 12">
              <a:extLst>
                <a:ext uri="{FF2B5EF4-FFF2-40B4-BE49-F238E27FC236}">
                  <a16:creationId xmlns:a16="http://schemas.microsoft.com/office/drawing/2014/main" id="{B138D1BA-E593-4E73-A180-1560D389D91B}"/>
                </a:ext>
              </a:extLst>
            </p:cNvPr>
            <p:cNvSpPr>
              <a:spLocks noEditPoints="1"/>
            </p:cNvSpPr>
            <p:nvPr/>
          </p:nvSpPr>
          <p:spPr bwMode="auto">
            <a:xfrm>
              <a:off x="6135086" y="4721391"/>
              <a:ext cx="261206" cy="260152"/>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44" name="AutoShape 9">
              <a:extLst>
                <a:ext uri="{FF2B5EF4-FFF2-40B4-BE49-F238E27FC236}">
                  <a16:creationId xmlns:a16="http://schemas.microsoft.com/office/drawing/2014/main" id="{F5634FFF-B1BD-4FC8-81DD-1A04DE3BCB6A}"/>
                </a:ext>
              </a:extLst>
            </p:cNvPr>
            <p:cNvSpPr>
              <a:spLocks noChangeAspect="1" noChangeArrowheads="1" noTextEdit="1"/>
            </p:cNvSpPr>
            <p:nvPr/>
          </p:nvSpPr>
          <p:spPr bwMode="auto">
            <a:xfrm>
              <a:off x="5288996" y="4390662"/>
              <a:ext cx="352302" cy="362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45" name="Freeform 11">
              <a:extLst>
                <a:ext uri="{FF2B5EF4-FFF2-40B4-BE49-F238E27FC236}">
                  <a16:creationId xmlns:a16="http://schemas.microsoft.com/office/drawing/2014/main" id="{6FD9631B-BF36-4A77-B7C8-09B27534F542}"/>
                </a:ext>
              </a:extLst>
            </p:cNvPr>
            <p:cNvSpPr>
              <a:spLocks/>
            </p:cNvSpPr>
            <p:nvPr/>
          </p:nvSpPr>
          <p:spPr bwMode="auto">
            <a:xfrm>
              <a:off x="5394620" y="4540123"/>
              <a:ext cx="138112" cy="100117"/>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46" name="Freeform 12">
              <a:extLst>
                <a:ext uri="{FF2B5EF4-FFF2-40B4-BE49-F238E27FC236}">
                  <a16:creationId xmlns:a16="http://schemas.microsoft.com/office/drawing/2014/main" id="{13726815-9C35-4765-ACBC-04F08E041A27}"/>
                </a:ext>
              </a:extLst>
            </p:cNvPr>
            <p:cNvSpPr>
              <a:spLocks noEditPoints="1"/>
            </p:cNvSpPr>
            <p:nvPr/>
          </p:nvSpPr>
          <p:spPr bwMode="auto">
            <a:xfrm>
              <a:off x="5334380" y="4437992"/>
              <a:ext cx="261206" cy="260152"/>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47" name="AutoShape 9">
              <a:extLst>
                <a:ext uri="{FF2B5EF4-FFF2-40B4-BE49-F238E27FC236}">
                  <a16:creationId xmlns:a16="http://schemas.microsoft.com/office/drawing/2014/main" id="{5373A728-CA5E-4A84-B0D5-28EFCC7E4E9A}"/>
                </a:ext>
              </a:extLst>
            </p:cNvPr>
            <p:cNvSpPr>
              <a:spLocks noChangeAspect="1" noChangeArrowheads="1" noTextEdit="1"/>
            </p:cNvSpPr>
            <p:nvPr/>
          </p:nvSpPr>
          <p:spPr bwMode="auto">
            <a:xfrm>
              <a:off x="5704575" y="4390662"/>
              <a:ext cx="352302" cy="362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48" name="Freeform 11">
              <a:extLst>
                <a:ext uri="{FF2B5EF4-FFF2-40B4-BE49-F238E27FC236}">
                  <a16:creationId xmlns:a16="http://schemas.microsoft.com/office/drawing/2014/main" id="{847C4257-FDDB-444A-B5B9-39E28C54E74E}"/>
                </a:ext>
              </a:extLst>
            </p:cNvPr>
            <p:cNvSpPr>
              <a:spLocks/>
            </p:cNvSpPr>
            <p:nvPr/>
          </p:nvSpPr>
          <p:spPr bwMode="auto">
            <a:xfrm>
              <a:off x="5810200" y="4540123"/>
              <a:ext cx="138112" cy="100117"/>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49" name="Freeform 12">
              <a:extLst>
                <a:ext uri="{FF2B5EF4-FFF2-40B4-BE49-F238E27FC236}">
                  <a16:creationId xmlns:a16="http://schemas.microsoft.com/office/drawing/2014/main" id="{05CDF048-F202-4D8A-A165-90469950877C}"/>
                </a:ext>
              </a:extLst>
            </p:cNvPr>
            <p:cNvSpPr>
              <a:spLocks noEditPoints="1"/>
            </p:cNvSpPr>
            <p:nvPr/>
          </p:nvSpPr>
          <p:spPr bwMode="auto">
            <a:xfrm>
              <a:off x="5749960" y="4437992"/>
              <a:ext cx="261206" cy="260152"/>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50" name="AutoShape 9">
              <a:extLst>
                <a:ext uri="{FF2B5EF4-FFF2-40B4-BE49-F238E27FC236}">
                  <a16:creationId xmlns:a16="http://schemas.microsoft.com/office/drawing/2014/main" id="{00F94D00-B987-4890-BE0B-10F9FCDDDA2D}"/>
                </a:ext>
              </a:extLst>
            </p:cNvPr>
            <p:cNvSpPr>
              <a:spLocks noChangeAspect="1" noChangeArrowheads="1" noTextEdit="1"/>
            </p:cNvSpPr>
            <p:nvPr/>
          </p:nvSpPr>
          <p:spPr bwMode="auto">
            <a:xfrm>
              <a:off x="6089700" y="4390662"/>
              <a:ext cx="352302" cy="362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51" name="Freeform 11">
              <a:extLst>
                <a:ext uri="{FF2B5EF4-FFF2-40B4-BE49-F238E27FC236}">
                  <a16:creationId xmlns:a16="http://schemas.microsoft.com/office/drawing/2014/main" id="{CB9503FA-C08E-47DE-9DBD-0EC348691489}"/>
                </a:ext>
              </a:extLst>
            </p:cNvPr>
            <p:cNvSpPr>
              <a:spLocks/>
            </p:cNvSpPr>
            <p:nvPr/>
          </p:nvSpPr>
          <p:spPr bwMode="auto">
            <a:xfrm>
              <a:off x="6195325" y="4540123"/>
              <a:ext cx="138112" cy="100117"/>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52" name="Freeform 12">
              <a:extLst>
                <a:ext uri="{FF2B5EF4-FFF2-40B4-BE49-F238E27FC236}">
                  <a16:creationId xmlns:a16="http://schemas.microsoft.com/office/drawing/2014/main" id="{5B10C73C-F17B-4A23-A352-1D685832DA9E}"/>
                </a:ext>
              </a:extLst>
            </p:cNvPr>
            <p:cNvSpPr>
              <a:spLocks noEditPoints="1"/>
            </p:cNvSpPr>
            <p:nvPr/>
          </p:nvSpPr>
          <p:spPr bwMode="auto">
            <a:xfrm>
              <a:off x="6135086" y="4437992"/>
              <a:ext cx="261206" cy="260152"/>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153" name="TextBox 179">
              <a:extLst>
                <a:ext uri="{FF2B5EF4-FFF2-40B4-BE49-F238E27FC236}">
                  <a16:creationId xmlns:a16="http://schemas.microsoft.com/office/drawing/2014/main" id="{3B2285DA-6FEA-45F3-BEE8-51941C385DEA}"/>
                </a:ext>
              </a:extLst>
            </p:cNvPr>
            <p:cNvSpPr txBox="1"/>
            <p:nvPr/>
          </p:nvSpPr>
          <p:spPr>
            <a:xfrm>
              <a:off x="5487045" y="4990375"/>
              <a:ext cx="835585"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rPr>
                <a:t>Equipe étendue</a:t>
              </a:r>
            </a:p>
          </p:txBody>
        </p:sp>
        <p:sp>
          <p:nvSpPr>
            <p:cNvPr id="171" name="Oval 20">
              <a:extLst>
                <a:ext uri="{FF2B5EF4-FFF2-40B4-BE49-F238E27FC236}">
                  <a16:creationId xmlns:a16="http://schemas.microsoft.com/office/drawing/2014/main" id="{49B3C06C-B630-44C8-854B-22C9C72FD972}"/>
                </a:ext>
              </a:extLst>
            </p:cNvPr>
            <p:cNvSpPr>
              <a:spLocks noChangeArrowheads="1"/>
            </p:cNvSpPr>
            <p:nvPr/>
          </p:nvSpPr>
          <p:spPr bwMode="auto">
            <a:xfrm>
              <a:off x="2490386" y="5849882"/>
              <a:ext cx="187569" cy="181978"/>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0</a:t>
              </a:r>
            </a:p>
          </p:txBody>
        </p:sp>
        <p:sp>
          <p:nvSpPr>
            <p:cNvPr id="187" name="TextBox 113">
              <a:extLst>
                <a:ext uri="{FF2B5EF4-FFF2-40B4-BE49-F238E27FC236}">
                  <a16:creationId xmlns:a16="http://schemas.microsoft.com/office/drawing/2014/main" id="{8E7C31A6-23E5-4C68-B58A-41158665E7CD}"/>
                </a:ext>
              </a:extLst>
            </p:cNvPr>
            <p:cNvSpPr txBox="1"/>
            <p:nvPr/>
          </p:nvSpPr>
          <p:spPr>
            <a:xfrm>
              <a:off x="2732064" y="5747615"/>
              <a:ext cx="936390" cy="364198"/>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14377">
                <a:defRPr/>
              </a:pPr>
              <a:r>
                <a:rPr lang="fr-FR" sz="1050" b="1" kern="0">
                  <a:solidFill>
                    <a:srgbClr val="1CD19D">
                      <a:lumMod val="75000"/>
                    </a:srgbClr>
                  </a:solidFill>
                  <a:latin typeface="Arial" panose="020B0604020202020204"/>
                  <a:cs typeface="Arial" panose="020B0604020202020204" pitchFamily="34" charset="0"/>
                </a:rPr>
                <a:t>Cérémonie</a:t>
              </a:r>
            </a:p>
            <a:p>
              <a:pPr defTabSz="914377">
                <a:defRPr/>
              </a:pPr>
              <a:r>
                <a:rPr lang="fr-FR" sz="1050" b="1" kern="0">
                  <a:solidFill>
                    <a:srgbClr val="1CD19D">
                      <a:lumMod val="75000"/>
                    </a:srgbClr>
                  </a:solidFill>
                  <a:latin typeface="Arial" panose="020B0604020202020204"/>
                  <a:cs typeface="Arial" panose="020B0604020202020204" pitchFamily="34" charset="0"/>
                </a:rPr>
                <a:t>des 3 Amigos</a:t>
              </a:r>
            </a:p>
          </p:txBody>
        </p:sp>
      </p:grpSp>
      <p:sp>
        <p:nvSpPr>
          <p:cNvPr id="191" name="Rectangle : coins arrondis 190">
            <a:extLst>
              <a:ext uri="{FF2B5EF4-FFF2-40B4-BE49-F238E27FC236}">
                <a16:creationId xmlns:a16="http://schemas.microsoft.com/office/drawing/2014/main" id="{211A0EAD-D792-4574-BE06-30A39845D657}"/>
              </a:ext>
            </a:extLst>
          </p:cNvPr>
          <p:cNvSpPr/>
          <p:nvPr/>
        </p:nvSpPr>
        <p:spPr>
          <a:xfrm>
            <a:off x="7216255" y="147292"/>
            <a:ext cx="1634450" cy="940624"/>
          </a:xfrm>
          <a:prstGeom prst="roundRect">
            <a:avLst>
              <a:gd name="adj" fmla="val 50000"/>
            </a:avLst>
          </a:prstGeom>
          <a:solidFill>
            <a:srgbClr val="1CD19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1" i="0" u="none" strike="noStrike" kern="0" cap="none" spc="0" normalizeH="0" baseline="0" noProof="0">
              <a:ln>
                <a:noFill/>
              </a:ln>
              <a:solidFill>
                <a:srgbClr val="FFFFFF"/>
              </a:solidFill>
              <a:effectLst/>
              <a:uLnTx/>
              <a:uFillTx/>
              <a:latin typeface="Arial" panose="020B0604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1" i="0" u="none" strike="noStrike" kern="0" cap="none" spc="0" normalizeH="0" baseline="0" noProof="0">
              <a:ln>
                <a:noFill/>
              </a:ln>
              <a:solidFill>
                <a:srgbClr val="FFFFFF"/>
              </a:solidFill>
              <a:effectLst/>
              <a:uLnTx/>
              <a:uFillTx/>
              <a:latin typeface="Arial" panose="020B0604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FFFFFF"/>
                </a:solidFill>
                <a:effectLst/>
                <a:uLnTx/>
                <a:uFillTx/>
                <a:latin typeface="Arial" panose="020B0604020202020204"/>
                <a:ea typeface="+mn-ea"/>
                <a:cs typeface="+mn-cs"/>
              </a:rPr>
              <a:t>Niveau </a:t>
            </a:r>
            <a:r>
              <a:rPr kumimoji="0" lang="fr-FR" sz="1050" b="1" i="0" u="none" strike="noStrike" kern="0" cap="none" spc="0" normalizeH="0" baseline="0" noProof="0">
                <a:ln>
                  <a:noFill/>
                </a:ln>
                <a:solidFill>
                  <a:schemeClr val="bg1"/>
                </a:solidFill>
                <a:effectLst/>
                <a:uLnTx/>
                <a:uFillTx/>
                <a:latin typeface="Arial" panose="020B0604020202020204"/>
                <a:ea typeface="+mn-ea"/>
                <a:cs typeface="+mn-cs"/>
              </a:rPr>
              <a:t>Equipe</a:t>
            </a:r>
          </a:p>
        </p:txBody>
      </p:sp>
      <p:pic>
        <p:nvPicPr>
          <p:cNvPr id="192" name="Picture 2" descr="team Icon 793109">
            <a:extLst>
              <a:ext uri="{FF2B5EF4-FFF2-40B4-BE49-F238E27FC236}">
                <a16:creationId xmlns:a16="http://schemas.microsoft.com/office/drawing/2014/main" id="{A9B4E491-90E0-477E-85AA-A07B8553E0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44857" y="288661"/>
            <a:ext cx="377247" cy="377247"/>
          </a:xfrm>
          <a:prstGeom prst="rect">
            <a:avLst/>
          </a:prstGeom>
          <a:noFill/>
          <a:extLst>
            <a:ext uri="{909E8E84-426E-40DD-AFC4-6F175D3DCCD1}">
              <a14:hiddenFill xmlns:a14="http://schemas.microsoft.com/office/drawing/2010/main">
                <a:solidFill>
                  <a:srgbClr val="FFFFFF"/>
                </a:solidFill>
              </a14:hiddenFill>
            </a:ext>
          </a:extLst>
        </p:spPr>
      </p:pic>
      <p:sp>
        <p:nvSpPr>
          <p:cNvPr id="193" name="Espace réservé du texte 1">
            <a:extLst>
              <a:ext uri="{FF2B5EF4-FFF2-40B4-BE49-F238E27FC236}">
                <a16:creationId xmlns:a16="http://schemas.microsoft.com/office/drawing/2014/main" id="{EAE48D8F-67B9-4E53-AAFB-393AE6CC394A}"/>
              </a:ext>
            </a:extLst>
          </p:cNvPr>
          <p:cNvSpPr txBox="1">
            <a:spLocks/>
          </p:cNvSpPr>
          <p:nvPr/>
        </p:nvSpPr>
        <p:spPr>
          <a:xfrm>
            <a:off x="677461" y="129609"/>
            <a:ext cx="8231588" cy="572005"/>
          </a:xfrm>
          <a:prstGeom prst="rect">
            <a:avLst/>
          </a:prstGeom>
        </p:spPr>
        <p:txBody>
          <a:bodyPr vert="horz" lIns="91440" tIns="45720" rIns="91440" bIns="45720" rtlCol="0"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lang="fr-FR" sz="2215" b="0" kern="1200">
                <a:solidFill>
                  <a:schemeClr val="tx2"/>
                </a:solidFill>
                <a:latin typeface="+mn-lt"/>
                <a:ea typeface="+mn-ea"/>
                <a:cs typeface="+mn-cs"/>
              </a:defRPr>
            </a:lvl1pPr>
            <a:lvl2pPr marL="269081"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Bef>
                <a:spcPts val="0"/>
              </a:spcBef>
              <a:defRPr/>
            </a:pPr>
            <a:r>
              <a:rPr lang="fr-FR" sz="1800" cap="all"/>
              <a:t>Description des instances et cérémonies : Niveau Equipe</a:t>
            </a:r>
          </a:p>
        </p:txBody>
      </p:sp>
      <p:sp>
        <p:nvSpPr>
          <p:cNvPr id="194" name="ZoneTexte 193">
            <a:extLst>
              <a:ext uri="{FF2B5EF4-FFF2-40B4-BE49-F238E27FC236}">
                <a16:creationId xmlns:a16="http://schemas.microsoft.com/office/drawing/2014/main" id="{819CED3D-2AFE-4C32-9BC6-AC15720CFE63}"/>
              </a:ext>
            </a:extLst>
          </p:cNvPr>
          <p:cNvSpPr txBox="1"/>
          <p:nvPr/>
        </p:nvSpPr>
        <p:spPr>
          <a:xfrm>
            <a:off x="603110" y="1054146"/>
            <a:ext cx="3530740" cy="261610"/>
          </a:xfrm>
          <a:prstGeom prst="roundRect">
            <a:avLst>
              <a:gd name="adj" fmla="val 50000"/>
            </a:avLst>
          </a:prstGeom>
          <a:solidFill>
            <a:srgbClr val="1CD19D"/>
          </a:solidFill>
          <a:ln w="12700" cap="flat" cmpd="sng" algn="ctr">
            <a:noFill/>
            <a:prstDash val="solid"/>
            <a:miter lim="800000"/>
          </a:ln>
          <a:effectLst/>
        </p:spPr>
        <p:txBody>
          <a:bodyPr rtlCol="0" anchor="ctr"/>
          <a:lstStyle>
            <a:defPPr>
              <a:defRPr lang="fr-FR"/>
            </a:defPPr>
            <a:lvl1pPr algn="ctr">
              <a:defRPr sz="105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FFFFFF"/>
                </a:solidFill>
                <a:effectLst/>
                <a:uLnTx/>
                <a:uFillTx/>
                <a:latin typeface="Arial" panose="020B0604020202020204"/>
                <a:ea typeface="+mn-ea"/>
                <a:cs typeface="+mn-cs"/>
              </a:rPr>
              <a:t>Les objectifs macro du niveau  </a:t>
            </a:r>
            <a:r>
              <a:rPr kumimoji="0" lang="fr-FR" sz="1050" b="1" i="0" u="none" strike="noStrike" kern="0" cap="none" spc="0" normalizeH="0" baseline="0" noProof="0">
                <a:ln>
                  <a:noFill/>
                </a:ln>
                <a:solidFill>
                  <a:schemeClr val="bg1"/>
                </a:solidFill>
                <a:effectLst/>
                <a:uLnTx/>
                <a:uFillTx/>
                <a:latin typeface="Arial" panose="020B0604020202020204"/>
                <a:ea typeface="+mn-ea"/>
                <a:cs typeface="+mn-cs"/>
              </a:rPr>
              <a:t>équipe</a:t>
            </a:r>
          </a:p>
        </p:txBody>
      </p:sp>
      <p:sp>
        <p:nvSpPr>
          <p:cNvPr id="195" name="ZoneTexte 194">
            <a:extLst>
              <a:ext uri="{FF2B5EF4-FFF2-40B4-BE49-F238E27FC236}">
                <a16:creationId xmlns:a16="http://schemas.microsoft.com/office/drawing/2014/main" id="{D8BCC8B9-32B8-4CB2-A979-DD09B4FB37B5}"/>
              </a:ext>
            </a:extLst>
          </p:cNvPr>
          <p:cNvSpPr txBox="1"/>
          <p:nvPr/>
        </p:nvSpPr>
        <p:spPr>
          <a:xfrm>
            <a:off x="681714" y="1397810"/>
            <a:ext cx="10672086" cy="938719"/>
          </a:xfrm>
          <a:prstGeom prst="rect">
            <a:avLst/>
          </a:prstGeom>
          <a:noFill/>
        </p:spPr>
        <p:txBody>
          <a:bodyPr wrap="square" rtlCol="0">
            <a:spAutoFit/>
          </a:bodyPr>
          <a:lstStyle/>
          <a:p>
            <a:pPr marL="171450" indent="-171450">
              <a:buClr>
                <a:srgbClr val="1CD19D"/>
              </a:buClr>
              <a:buFont typeface="Arial" panose="020B0604020202020204" pitchFamily="34" charset="0"/>
              <a:buChar char="•"/>
            </a:pPr>
            <a:r>
              <a:rPr lang="fr-FR" sz="1100">
                <a:solidFill>
                  <a:srgbClr val="3F3F3F">
                    <a:lumMod val="50000"/>
                  </a:srgbClr>
                </a:solidFill>
                <a:latin typeface="Arial" panose="020B0604020202020204"/>
              </a:rPr>
              <a:t>Réaliser des livraisons itératives pour que le produit soit opérable le plus vite possible par l’utilisateur final </a:t>
            </a:r>
          </a:p>
          <a:p>
            <a:pPr marL="171450" indent="-171450">
              <a:buClr>
                <a:srgbClr val="1CD19D"/>
              </a:buClr>
              <a:buFont typeface="Arial" panose="020B0604020202020204" pitchFamily="34" charset="0"/>
              <a:buChar char="•"/>
            </a:pPr>
            <a:r>
              <a:rPr lang="fr-FR" sz="1100">
                <a:solidFill>
                  <a:srgbClr val="3F3F3F">
                    <a:lumMod val="50000"/>
                  </a:srgbClr>
                </a:solidFill>
                <a:latin typeface="Arial" panose="020B0604020202020204"/>
              </a:rPr>
              <a:t>Réaliser des développements planifiés dans les délais prévu pour le Sprint et le Palier en cours</a:t>
            </a:r>
          </a:p>
          <a:p>
            <a:pPr marL="171450" indent="-171450">
              <a:buClr>
                <a:srgbClr val="1CD19D"/>
              </a:buClr>
              <a:buFont typeface="Arial" panose="020B0604020202020204" pitchFamily="34" charset="0"/>
              <a:buChar char="•"/>
            </a:pPr>
            <a:r>
              <a:rPr lang="fr-FR" sz="1100">
                <a:solidFill>
                  <a:srgbClr val="3F3F3F">
                    <a:lumMod val="50000"/>
                  </a:srgbClr>
                </a:solidFill>
                <a:latin typeface="Arial" panose="020B0604020202020204"/>
              </a:rPr>
              <a:t>Remonter des alertes et des indicateurs d’avancement </a:t>
            </a:r>
          </a:p>
          <a:p>
            <a:pPr marL="171450" indent="-171450">
              <a:buClr>
                <a:srgbClr val="1CD19D"/>
              </a:buClr>
              <a:buFont typeface="Arial" panose="020B0604020202020204" pitchFamily="34" charset="0"/>
              <a:buChar char="•"/>
            </a:pPr>
            <a:r>
              <a:rPr lang="fr-FR" sz="1100">
                <a:solidFill>
                  <a:srgbClr val="3F3F3F">
                    <a:lumMod val="50000"/>
                  </a:srgbClr>
                </a:solidFill>
                <a:latin typeface="Arial" panose="020B0604020202020204"/>
              </a:rPr>
              <a:t>Anticiper des développements à venir sur les prochains Sprints : conception, spécification, scenarii de tests, etc.</a:t>
            </a:r>
          </a:p>
          <a:p>
            <a:pPr marL="171450" indent="-171450">
              <a:buClr>
                <a:srgbClr val="1CD19D"/>
              </a:buClr>
              <a:buFont typeface="Arial" panose="020B0604020202020204" pitchFamily="34" charset="0"/>
              <a:buChar char="•"/>
            </a:pPr>
            <a:r>
              <a:rPr lang="fr-FR" sz="1100">
                <a:solidFill>
                  <a:srgbClr val="3F3F3F">
                    <a:lumMod val="50000"/>
                  </a:srgbClr>
                </a:solidFill>
                <a:latin typeface="Arial" panose="020B0604020202020204"/>
              </a:rPr>
              <a:t>S’assurer que le développement réalisé est en ligne avec la valeur métier attendue. Validation avec l’utilisateur final lors des Revues de Sprint</a:t>
            </a:r>
          </a:p>
        </p:txBody>
      </p:sp>
    </p:spTree>
    <p:extLst>
      <p:ext uri="{BB962C8B-B14F-4D97-AF65-F5344CB8AC3E}">
        <p14:creationId xmlns:p14="http://schemas.microsoft.com/office/powerpoint/2010/main" val="199861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tangle: Rounded Corners 105">
            <a:extLst>
              <a:ext uri="{FF2B5EF4-FFF2-40B4-BE49-F238E27FC236}">
                <a16:creationId xmlns:a16="http://schemas.microsoft.com/office/drawing/2014/main" id="{81985DB2-C6F0-4593-81E9-91F0DBA1EC18}"/>
              </a:ext>
            </a:extLst>
          </p:cNvPr>
          <p:cNvSpPr/>
          <p:nvPr/>
        </p:nvSpPr>
        <p:spPr>
          <a:xfrm>
            <a:off x="9182062" y="2363555"/>
            <a:ext cx="1958961" cy="855058"/>
          </a:xfrm>
          <a:prstGeom prst="roundRect">
            <a:avLst>
              <a:gd name="adj" fmla="val 10297"/>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bIns="36000" rtlCol="0" anchor="b"/>
          <a:lstStyle/>
          <a:p>
            <a:pPr algn="ctr">
              <a:spcBef>
                <a:spcPct val="20000"/>
              </a:spcBef>
              <a:buClr>
                <a:srgbClr val="1F497D"/>
              </a:buClr>
            </a:pPr>
            <a:r>
              <a:rPr lang="fr-FR" sz="1600" b="1">
                <a:solidFill>
                  <a:schemeClr val="tx1"/>
                </a:solidFill>
              </a:rPr>
              <a:t>Programme</a:t>
            </a:r>
          </a:p>
        </p:txBody>
      </p:sp>
      <p:cxnSp>
        <p:nvCxnSpPr>
          <p:cNvPr id="62" name="Straight Arrow Connector 125">
            <a:extLst>
              <a:ext uri="{FF2B5EF4-FFF2-40B4-BE49-F238E27FC236}">
                <a16:creationId xmlns:a16="http://schemas.microsoft.com/office/drawing/2014/main" id="{0F1BCED8-319D-4797-B55A-8FBE2DBBDE84}"/>
              </a:ext>
            </a:extLst>
          </p:cNvPr>
          <p:cNvCxnSpPr>
            <a:cxnSpLocks/>
            <a:stCxn id="162" idx="3"/>
            <a:endCxn id="97" idx="1"/>
          </p:cNvCxnSpPr>
          <p:nvPr/>
        </p:nvCxnSpPr>
        <p:spPr>
          <a:xfrm flipV="1">
            <a:off x="10133352" y="2529406"/>
            <a:ext cx="271776" cy="144801"/>
          </a:xfrm>
          <a:prstGeom prst="bentConnector3">
            <a:avLst>
              <a:gd name="adj1" fmla="val 50000"/>
            </a:avLst>
          </a:prstGeom>
          <a:ln>
            <a:tailEnd type="none"/>
          </a:ln>
        </p:spPr>
        <p:style>
          <a:lnRef idx="1">
            <a:schemeClr val="accent1"/>
          </a:lnRef>
          <a:fillRef idx="0">
            <a:schemeClr val="accent1"/>
          </a:fillRef>
          <a:effectRef idx="0">
            <a:schemeClr val="accent1"/>
          </a:effectRef>
          <a:fontRef idx="minor">
            <a:schemeClr val="tx1"/>
          </a:fontRef>
        </p:style>
      </p:cxnSp>
      <p:cxnSp>
        <p:nvCxnSpPr>
          <p:cNvPr id="66" name="Straight Arrow Connector 125">
            <a:extLst>
              <a:ext uri="{FF2B5EF4-FFF2-40B4-BE49-F238E27FC236}">
                <a16:creationId xmlns:a16="http://schemas.microsoft.com/office/drawing/2014/main" id="{612A8B6E-E0C3-4D51-B6C1-A273C3C3A08A}"/>
              </a:ext>
            </a:extLst>
          </p:cNvPr>
          <p:cNvCxnSpPr>
            <a:cxnSpLocks/>
            <a:stCxn id="162" idx="3"/>
            <a:endCxn id="123" idx="1"/>
          </p:cNvCxnSpPr>
          <p:nvPr/>
        </p:nvCxnSpPr>
        <p:spPr>
          <a:xfrm>
            <a:off x="10133352" y="2674207"/>
            <a:ext cx="271776" cy="144802"/>
          </a:xfrm>
          <a:prstGeom prst="bentConnector3">
            <a:avLst>
              <a:gd name="adj1" fmla="val 50000"/>
            </a:avLst>
          </a:prstGeom>
          <a:ln>
            <a:tailEnd type="none"/>
          </a:ln>
        </p:spPr>
        <p:style>
          <a:lnRef idx="1">
            <a:schemeClr val="accent1"/>
          </a:lnRef>
          <a:fillRef idx="0">
            <a:schemeClr val="accent1"/>
          </a:fillRef>
          <a:effectRef idx="0">
            <a:schemeClr val="accent1"/>
          </a:effectRef>
          <a:fontRef idx="minor">
            <a:schemeClr val="tx1"/>
          </a:fontRef>
        </p:style>
      </p:cxnSp>
      <p:cxnSp>
        <p:nvCxnSpPr>
          <p:cNvPr id="69" name="Straight Arrow Connector 125">
            <a:extLst>
              <a:ext uri="{FF2B5EF4-FFF2-40B4-BE49-F238E27FC236}">
                <a16:creationId xmlns:a16="http://schemas.microsoft.com/office/drawing/2014/main" id="{4668116C-4340-42B9-B3B8-6BA3CE12BEBE}"/>
              </a:ext>
            </a:extLst>
          </p:cNvPr>
          <p:cNvCxnSpPr>
            <a:cxnSpLocks/>
            <a:stCxn id="162" idx="3"/>
            <a:endCxn id="103" idx="1"/>
          </p:cNvCxnSpPr>
          <p:nvPr/>
        </p:nvCxnSpPr>
        <p:spPr>
          <a:xfrm>
            <a:off x="10133352" y="2674207"/>
            <a:ext cx="106911" cy="0"/>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grpSp>
        <p:nvGrpSpPr>
          <p:cNvPr id="177" name="Group 176">
            <a:extLst>
              <a:ext uri="{FF2B5EF4-FFF2-40B4-BE49-F238E27FC236}">
                <a16:creationId xmlns:a16="http://schemas.microsoft.com/office/drawing/2014/main" id="{D460CA63-456F-412A-AC2B-6593568B3144}"/>
              </a:ext>
            </a:extLst>
          </p:cNvPr>
          <p:cNvGrpSpPr/>
          <p:nvPr/>
        </p:nvGrpSpPr>
        <p:grpSpPr>
          <a:xfrm>
            <a:off x="9764376" y="2446304"/>
            <a:ext cx="794334" cy="455806"/>
            <a:chOff x="9094989" y="2707337"/>
            <a:chExt cx="1415069" cy="811999"/>
          </a:xfrm>
        </p:grpSpPr>
        <p:grpSp>
          <p:nvGrpSpPr>
            <p:cNvPr id="95" name="Group 94">
              <a:extLst>
                <a:ext uri="{FF2B5EF4-FFF2-40B4-BE49-F238E27FC236}">
                  <a16:creationId xmlns:a16="http://schemas.microsoft.com/office/drawing/2014/main" id="{2D4CAA23-3E79-4E47-B6AA-84183F4E4323}"/>
                </a:ext>
              </a:extLst>
            </p:cNvPr>
            <p:cNvGrpSpPr/>
            <p:nvPr/>
          </p:nvGrpSpPr>
          <p:grpSpPr>
            <a:xfrm>
              <a:off x="10236458" y="2707337"/>
              <a:ext cx="273600" cy="296084"/>
              <a:chOff x="11236598" y="2631047"/>
              <a:chExt cx="273600" cy="296084"/>
            </a:xfrm>
          </p:grpSpPr>
          <p:grpSp>
            <p:nvGrpSpPr>
              <p:cNvPr id="96" name="Group 95">
                <a:extLst>
                  <a:ext uri="{FF2B5EF4-FFF2-40B4-BE49-F238E27FC236}">
                    <a16:creationId xmlns:a16="http://schemas.microsoft.com/office/drawing/2014/main" id="{9EB6F2EB-CC11-4088-954E-8FA79320394C}"/>
                  </a:ext>
                </a:extLst>
              </p:cNvPr>
              <p:cNvGrpSpPr/>
              <p:nvPr/>
            </p:nvGrpSpPr>
            <p:grpSpPr>
              <a:xfrm>
                <a:off x="11237434" y="2631047"/>
                <a:ext cx="271928" cy="296084"/>
                <a:chOff x="2896757" y="2204869"/>
                <a:chExt cx="462931" cy="504055"/>
              </a:xfrm>
            </p:grpSpPr>
            <p:sp>
              <p:nvSpPr>
                <p:cNvPr id="98" name="Isosceles Triangle 97">
                  <a:extLst>
                    <a:ext uri="{FF2B5EF4-FFF2-40B4-BE49-F238E27FC236}">
                      <a16:creationId xmlns:a16="http://schemas.microsoft.com/office/drawing/2014/main" id="{27B03A7A-A2C2-4BC7-BC4C-FDD5F878D9B9}"/>
                    </a:ext>
                  </a:extLst>
                </p:cNvPr>
                <p:cNvSpPr/>
                <p:nvPr/>
              </p:nvSpPr>
              <p:spPr>
                <a:xfrm>
                  <a:off x="3071657" y="2204869"/>
                  <a:ext cx="288031" cy="288032"/>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99" name="Rectangle 98">
                  <a:extLst>
                    <a:ext uri="{FF2B5EF4-FFF2-40B4-BE49-F238E27FC236}">
                      <a16:creationId xmlns:a16="http://schemas.microsoft.com/office/drawing/2014/main" id="{85D7618E-0753-49EC-AA26-9AA4CE5996F0}"/>
                    </a:ext>
                  </a:extLst>
                </p:cNvPr>
                <p:cNvSpPr/>
                <p:nvPr/>
              </p:nvSpPr>
              <p:spPr>
                <a:xfrm>
                  <a:off x="2896757" y="2492899"/>
                  <a:ext cx="462931" cy="216025"/>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100" name="Oval 99">
                  <a:extLst>
                    <a:ext uri="{FF2B5EF4-FFF2-40B4-BE49-F238E27FC236}">
                      <a16:creationId xmlns:a16="http://schemas.microsoft.com/office/drawing/2014/main" id="{17E4D21F-8239-4EE4-8DDC-A1275909C4AD}"/>
                    </a:ext>
                  </a:extLst>
                </p:cNvPr>
                <p:cNvSpPr/>
                <p:nvPr/>
              </p:nvSpPr>
              <p:spPr>
                <a:xfrm>
                  <a:off x="2896764" y="2276872"/>
                  <a:ext cx="216023" cy="2160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grpSp>
          <p:sp>
            <p:nvSpPr>
              <p:cNvPr id="97" name="Rectangle 96">
                <a:extLst>
                  <a:ext uri="{FF2B5EF4-FFF2-40B4-BE49-F238E27FC236}">
                    <a16:creationId xmlns:a16="http://schemas.microsoft.com/office/drawing/2014/main" id="{E6E4D016-675B-45AD-992B-97CA35F1D4F2}"/>
                  </a:ext>
                </a:extLst>
              </p:cNvPr>
              <p:cNvSpPr/>
              <p:nvPr/>
            </p:nvSpPr>
            <p:spPr>
              <a:xfrm>
                <a:off x="11236598" y="2631489"/>
                <a:ext cx="273600" cy="295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grpSp>
        <p:grpSp>
          <p:nvGrpSpPr>
            <p:cNvPr id="101" name="Group 100">
              <a:extLst>
                <a:ext uri="{FF2B5EF4-FFF2-40B4-BE49-F238E27FC236}">
                  <a16:creationId xmlns:a16="http://schemas.microsoft.com/office/drawing/2014/main" id="{64EFE6A7-D3F7-434B-80DB-05DD5D6D47FE}"/>
                </a:ext>
              </a:extLst>
            </p:cNvPr>
            <p:cNvGrpSpPr/>
            <p:nvPr/>
          </p:nvGrpSpPr>
          <p:grpSpPr>
            <a:xfrm>
              <a:off x="9942760" y="2965294"/>
              <a:ext cx="273600" cy="296084"/>
              <a:chOff x="11236598" y="2631047"/>
              <a:chExt cx="273600" cy="296084"/>
            </a:xfrm>
          </p:grpSpPr>
          <p:grpSp>
            <p:nvGrpSpPr>
              <p:cNvPr id="102" name="Group 101">
                <a:extLst>
                  <a:ext uri="{FF2B5EF4-FFF2-40B4-BE49-F238E27FC236}">
                    <a16:creationId xmlns:a16="http://schemas.microsoft.com/office/drawing/2014/main" id="{6BD9D28F-088B-4B6B-803F-4AE0132446E3}"/>
                  </a:ext>
                </a:extLst>
              </p:cNvPr>
              <p:cNvGrpSpPr/>
              <p:nvPr/>
            </p:nvGrpSpPr>
            <p:grpSpPr>
              <a:xfrm>
                <a:off x="11237434" y="2631047"/>
                <a:ext cx="271928" cy="296084"/>
                <a:chOff x="2896757" y="2204869"/>
                <a:chExt cx="462931" cy="504055"/>
              </a:xfrm>
            </p:grpSpPr>
            <p:sp>
              <p:nvSpPr>
                <p:cNvPr id="104" name="Isosceles Triangle 103">
                  <a:extLst>
                    <a:ext uri="{FF2B5EF4-FFF2-40B4-BE49-F238E27FC236}">
                      <a16:creationId xmlns:a16="http://schemas.microsoft.com/office/drawing/2014/main" id="{A92DDA3C-65BB-43F9-A1A6-7ADE57660CFE}"/>
                    </a:ext>
                  </a:extLst>
                </p:cNvPr>
                <p:cNvSpPr/>
                <p:nvPr/>
              </p:nvSpPr>
              <p:spPr>
                <a:xfrm>
                  <a:off x="3071657" y="2204869"/>
                  <a:ext cx="288031" cy="288032"/>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107" name="Rectangle 106">
                  <a:extLst>
                    <a:ext uri="{FF2B5EF4-FFF2-40B4-BE49-F238E27FC236}">
                      <a16:creationId xmlns:a16="http://schemas.microsoft.com/office/drawing/2014/main" id="{0645A408-EB78-4C62-8723-D60877F681A5}"/>
                    </a:ext>
                  </a:extLst>
                </p:cNvPr>
                <p:cNvSpPr/>
                <p:nvPr/>
              </p:nvSpPr>
              <p:spPr>
                <a:xfrm>
                  <a:off x="2896757" y="2492899"/>
                  <a:ext cx="462931" cy="216025"/>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120" name="Oval 119">
                  <a:extLst>
                    <a:ext uri="{FF2B5EF4-FFF2-40B4-BE49-F238E27FC236}">
                      <a16:creationId xmlns:a16="http://schemas.microsoft.com/office/drawing/2014/main" id="{F0C3620F-83C7-4685-A6A1-1E5A16B29A9C}"/>
                    </a:ext>
                  </a:extLst>
                </p:cNvPr>
                <p:cNvSpPr/>
                <p:nvPr/>
              </p:nvSpPr>
              <p:spPr>
                <a:xfrm>
                  <a:off x="2896764" y="2276872"/>
                  <a:ext cx="216023" cy="2160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grpSp>
          <p:sp>
            <p:nvSpPr>
              <p:cNvPr id="103" name="Rectangle 102">
                <a:extLst>
                  <a:ext uri="{FF2B5EF4-FFF2-40B4-BE49-F238E27FC236}">
                    <a16:creationId xmlns:a16="http://schemas.microsoft.com/office/drawing/2014/main" id="{87C59CFC-8AA1-438A-AE95-FCEEBA500395}"/>
                  </a:ext>
                </a:extLst>
              </p:cNvPr>
              <p:cNvSpPr/>
              <p:nvPr/>
            </p:nvSpPr>
            <p:spPr>
              <a:xfrm>
                <a:off x="11236598" y="2631489"/>
                <a:ext cx="273600" cy="295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grpSp>
        <p:grpSp>
          <p:nvGrpSpPr>
            <p:cNvPr id="121" name="Group 120">
              <a:extLst>
                <a:ext uri="{FF2B5EF4-FFF2-40B4-BE49-F238E27FC236}">
                  <a16:creationId xmlns:a16="http://schemas.microsoft.com/office/drawing/2014/main" id="{0A20F187-98F3-468C-B719-BDCD62DE1957}"/>
                </a:ext>
              </a:extLst>
            </p:cNvPr>
            <p:cNvGrpSpPr/>
            <p:nvPr/>
          </p:nvGrpSpPr>
          <p:grpSpPr>
            <a:xfrm>
              <a:off x="10236458" y="3223252"/>
              <a:ext cx="273600" cy="296084"/>
              <a:chOff x="11236598" y="2631047"/>
              <a:chExt cx="273600" cy="296084"/>
            </a:xfrm>
          </p:grpSpPr>
          <p:grpSp>
            <p:nvGrpSpPr>
              <p:cNvPr id="122" name="Group 121">
                <a:extLst>
                  <a:ext uri="{FF2B5EF4-FFF2-40B4-BE49-F238E27FC236}">
                    <a16:creationId xmlns:a16="http://schemas.microsoft.com/office/drawing/2014/main" id="{4D837919-4ED8-4F49-9827-0EC97EA12494}"/>
                  </a:ext>
                </a:extLst>
              </p:cNvPr>
              <p:cNvGrpSpPr/>
              <p:nvPr/>
            </p:nvGrpSpPr>
            <p:grpSpPr>
              <a:xfrm>
                <a:off x="11237434" y="2631047"/>
                <a:ext cx="271928" cy="296084"/>
                <a:chOff x="2896757" y="2204869"/>
                <a:chExt cx="462931" cy="504055"/>
              </a:xfrm>
            </p:grpSpPr>
            <p:sp>
              <p:nvSpPr>
                <p:cNvPr id="125" name="Isosceles Triangle 124">
                  <a:extLst>
                    <a:ext uri="{FF2B5EF4-FFF2-40B4-BE49-F238E27FC236}">
                      <a16:creationId xmlns:a16="http://schemas.microsoft.com/office/drawing/2014/main" id="{A17CF63A-A492-4074-95CE-C3D1789ADEAD}"/>
                    </a:ext>
                  </a:extLst>
                </p:cNvPr>
                <p:cNvSpPr/>
                <p:nvPr/>
              </p:nvSpPr>
              <p:spPr>
                <a:xfrm>
                  <a:off x="3071657" y="2204869"/>
                  <a:ext cx="288031" cy="288032"/>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128" name="Rectangle 127">
                  <a:extLst>
                    <a:ext uri="{FF2B5EF4-FFF2-40B4-BE49-F238E27FC236}">
                      <a16:creationId xmlns:a16="http://schemas.microsoft.com/office/drawing/2014/main" id="{22278339-4878-4B13-8D89-9B24DBFE410D}"/>
                    </a:ext>
                  </a:extLst>
                </p:cNvPr>
                <p:cNvSpPr/>
                <p:nvPr/>
              </p:nvSpPr>
              <p:spPr>
                <a:xfrm>
                  <a:off x="2896757" y="2492899"/>
                  <a:ext cx="462931" cy="216025"/>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129" name="Oval 128">
                  <a:extLst>
                    <a:ext uri="{FF2B5EF4-FFF2-40B4-BE49-F238E27FC236}">
                      <a16:creationId xmlns:a16="http://schemas.microsoft.com/office/drawing/2014/main" id="{166754D7-5B43-41B8-9588-D3755B3E7ED7}"/>
                    </a:ext>
                  </a:extLst>
                </p:cNvPr>
                <p:cNvSpPr/>
                <p:nvPr/>
              </p:nvSpPr>
              <p:spPr>
                <a:xfrm>
                  <a:off x="2896764" y="2276872"/>
                  <a:ext cx="216023" cy="2160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grpSp>
          <p:sp>
            <p:nvSpPr>
              <p:cNvPr id="123" name="Rectangle 122">
                <a:extLst>
                  <a:ext uri="{FF2B5EF4-FFF2-40B4-BE49-F238E27FC236}">
                    <a16:creationId xmlns:a16="http://schemas.microsoft.com/office/drawing/2014/main" id="{F477596E-C87B-4E3F-8F51-CACD42555965}"/>
                  </a:ext>
                </a:extLst>
              </p:cNvPr>
              <p:cNvSpPr/>
              <p:nvPr/>
            </p:nvSpPr>
            <p:spPr>
              <a:xfrm>
                <a:off x="11236598" y="2631489"/>
                <a:ext cx="273600" cy="295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grpSp>
        <p:grpSp>
          <p:nvGrpSpPr>
            <p:cNvPr id="166" name="Group 165">
              <a:extLst>
                <a:ext uri="{FF2B5EF4-FFF2-40B4-BE49-F238E27FC236}">
                  <a16:creationId xmlns:a16="http://schemas.microsoft.com/office/drawing/2014/main" id="{904997F5-0B72-41D7-80C4-6B2BA5E0E92B}"/>
                </a:ext>
              </a:extLst>
            </p:cNvPr>
            <p:cNvGrpSpPr/>
            <p:nvPr/>
          </p:nvGrpSpPr>
          <p:grpSpPr>
            <a:xfrm>
              <a:off x="9094989" y="2779802"/>
              <a:ext cx="657314" cy="667068"/>
              <a:chOff x="9359260" y="2911736"/>
              <a:chExt cx="397304" cy="403200"/>
            </a:xfrm>
          </p:grpSpPr>
          <p:grpSp>
            <p:nvGrpSpPr>
              <p:cNvPr id="156" name="Group 155">
                <a:extLst>
                  <a:ext uri="{FF2B5EF4-FFF2-40B4-BE49-F238E27FC236}">
                    <a16:creationId xmlns:a16="http://schemas.microsoft.com/office/drawing/2014/main" id="{CE444225-3A48-4AC8-BF7E-45EB31B7C74C}"/>
                  </a:ext>
                </a:extLst>
              </p:cNvPr>
              <p:cNvGrpSpPr/>
              <p:nvPr/>
            </p:nvGrpSpPr>
            <p:grpSpPr>
              <a:xfrm>
                <a:off x="9359260" y="2913252"/>
                <a:ext cx="397304" cy="401684"/>
                <a:chOff x="2891238" y="2210511"/>
                <a:chExt cx="678956" cy="686441"/>
              </a:xfrm>
            </p:grpSpPr>
            <p:sp>
              <p:nvSpPr>
                <p:cNvPr id="157" name="Isosceles Triangle 156">
                  <a:extLst>
                    <a:ext uri="{FF2B5EF4-FFF2-40B4-BE49-F238E27FC236}">
                      <a16:creationId xmlns:a16="http://schemas.microsoft.com/office/drawing/2014/main" id="{CA999DB8-92BD-4C36-A0B9-9E021A3677A6}"/>
                    </a:ext>
                  </a:extLst>
                </p:cNvPr>
                <p:cNvSpPr/>
                <p:nvPr/>
              </p:nvSpPr>
              <p:spPr>
                <a:xfrm>
                  <a:off x="3071665" y="2210511"/>
                  <a:ext cx="288031" cy="288031"/>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158" name="Rectangle 157">
                  <a:extLst>
                    <a:ext uri="{FF2B5EF4-FFF2-40B4-BE49-F238E27FC236}">
                      <a16:creationId xmlns:a16="http://schemas.microsoft.com/office/drawing/2014/main" id="{EA256C12-4215-4115-8D40-A7431452A781}"/>
                    </a:ext>
                  </a:extLst>
                </p:cNvPr>
                <p:cNvSpPr/>
                <p:nvPr/>
              </p:nvSpPr>
              <p:spPr>
                <a:xfrm>
                  <a:off x="2891238" y="2494373"/>
                  <a:ext cx="678956" cy="2016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159" name="Rectangle 158">
                  <a:extLst>
                    <a:ext uri="{FF2B5EF4-FFF2-40B4-BE49-F238E27FC236}">
                      <a16:creationId xmlns:a16="http://schemas.microsoft.com/office/drawing/2014/main" id="{065AEEE9-A060-4905-9E4F-B18E36B34316}"/>
                    </a:ext>
                  </a:extLst>
                </p:cNvPr>
                <p:cNvSpPr/>
                <p:nvPr/>
              </p:nvSpPr>
              <p:spPr>
                <a:xfrm>
                  <a:off x="3359696" y="2288044"/>
                  <a:ext cx="210498" cy="210498"/>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160" name="Oval 159">
                  <a:extLst>
                    <a:ext uri="{FF2B5EF4-FFF2-40B4-BE49-F238E27FC236}">
                      <a16:creationId xmlns:a16="http://schemas.microsoft.com/office/drawing/2014/main" id="{C535CF95-1858-4B62-8899-339154DB1130}"/>
                    </a:ext>
                  </a:extLst>
                </p:cNvPr>
                <p:cNvSpPr/>
                <p:nvPr/>
              </p:nvSpPr>
              <p:spPr>
                <a:xfrm>
                  <a:off x="2896765" y="2282521"/>
                  <a:ext cx="216025" cy="2160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161" name="Rectangle 160">
                  <a:extLst>
                    <a:ext uri="{FF2B5EF4-FFF2-40B4-BE49-F238E27FC236}">
                      <a16:creationId xmlns:a16="http://schemas.microsoft.com/office/drawing/2014/main" id="{857B1C59-CF27-4174-89BB-148BDD88C977}"/>
                    </a:ext>
                  </a:extLst>
                </p:cNvPr>
                <p:cNvSpPr/>
                <p:nvPr/>
              </p:nvSpPr>
              <p:spPr>
                <a:xfrm>
                  <a:off x="2891238" y="2695352"/>
                  <a:ext cx="678956" cy="2016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grpSp>
          <p:sp>
            <p:nvSpPr>
              <p:cNvPr id="162" name="Rectangle 161">
                <a:extLst>
                  <a:ext uri="{FF2B5EF4-FFF2-40B4-BE49-F238E27FC236}">
                    <a16:creationId xmlns:a16="http://schemas.microsoft.com/office/drawing/2014/main" id="{152E8D83-3538-4EE3-8E5B-2C9752D0F41C}"/>
                  </a:ext>
                </a:extLst>
              </p:cNvPr>
              <p:cNvSpPr/>
              <p:nvPr/>
            </p:nvSpPr>
            <p:spPr>
              <a:xfrm>
                <a:off x="9360564" y="2911736"/>
                <a:ext cx="396000" cy="403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grpSp>
      </p:grpSp>
      <p:sp>
        <p:nvSpPr>
          <p:cNvPr id="2" name="Title 1">
            <a:extLst>
              <a:ext uri="{FF2B5EF4-FFF2-40B4-BE49-F238E27FC236}">
                <a16:creationId xmlns:a16="http://schemas.microsoft.com/office/drawing/2014/main" id="{F69C1D4C-95DF-481A-88C0-129F5E39E8AB}"/>
              </a:ext>
            </a:extLst>
          </p:cNvPr>
          <p:cNvSpPr>
            <a:spLocks noGrp="1"/>
          </p:cNvSpPr>
          <p:nvPr>
            <p:ph type="title"/>
          </p:nvPr>
        </p:nvSpPr>
        <p:spPr>
          <a:xfrm>
            <a:off x="823978" y="116632"/>
            <a:ext cx="11032653" cy="648072"/>
          </a:xfrm>
        </p:spPr>
        <p:txBody>
          <a:bodyPr/>
          <a:lstStyle/>
          <a:p>
            <a:r>
              <a:rPr lang="fr-FR"/>
              <a:t>Maintenance évolutive, projet ou programme ? (1/3)</a:t>
            </a:r>
          </a:p>
        </p:txBody>
      </p:sp>
      <p:sp>
        <p:nvSpPr>
          <p:cNvPr id="118" name="Diamond 117">
            <a:extLst>
              <a:ext uri="{FF2B5EF4-FFF2-40B4-BE49-F238E27FC236}">
                <a16:creationId xmlns:a16="http://schemas.microsoft.com/office/drawing/2014/main" id="{DD5D295D-8979-40BE-9CD9-D8D5EE7867E2}"/>
              </a:ext>
            </a:extLst>
          </p:cNvPr>
          <p:cNvSpPr>
            <a:spLocks noChangeAspect="1"/>
          </p:cNvSpPr>
          <p:nvPr/>
        </p:nvSpPr>
        <p:spPr>
          <a:xfrm>
            <a:off x="6143009" y="1828451"/>
            <a:ext cx="270474" cy="270474"/>
          </a:xfrm>
          <a:prstGeom prst="diamond">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cxnSp>
        <p:nvCxnSpPr>
          <p:cNvPr id="119" name="Straight Arrow Connector 118">
            <a:extLst>
              <a:ext uri="{FF2B5EF4-FFF2-40B4-BE49-F238E27FC236}">
                <a16:creationId xmlns:a16="http://schemas.microsoft.com/office/drawing/2014/main" id="{FA248E07-1F74-4D93-8200-42E71A42EC3D}"/>
              </a:ext>
            </a:extLst>
          </p:cNvPr>
          <p:cNvCxnSpPr>
            <a:cxnSpLocks/>
            <a:endCxn id="118" idx="0"/>
          </p:cNvCxnSpPr>
          <p:nvPr/>
        </p:nvCxnSpPr>
        <p:spPr>
          <a:xfrm flipH="1">
            <a:off x="6278246" y="1456747"/>
            <a:ext cx="1" cy="371704"/>
          </a:xfrm>
          <a:prstGeom prst="straightConnector1">
            <a:avLst/>
          </a:prstGeom>
          <a:ln>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4" name="TextBox 123">
            <a:extLst>
              <a:ext uri="{FF2B5EF4-FFF2-40B4-BE49-F238E27FC236}">
                <a16:creationId xmlns:a16="http://schemas.microsoft.com/office/drawing/2014/main" id="{5C175AF8-CFA8-4BBE-9718-492E2B9C29EB}"/>
              </a:ext>
            </a:extLst>
          </p:cNvPr>
          <p:cNvSpPr txBox="1"/>
          <p:nvPr/>
        </p:nvSpPr>
        <p:spPr>
          <a:xfrm>
            <a:off x="6543893" y="1746074"/>
            <a:ext cx="3783029" cy="430887"/>
          </a:xfrm>
          <a:prstGeom prst="rect">
            <a:avLst/>
          </a:prstGeom>
          <a:noFill/>
        </p:spPr>
        <p:txBody>
          <a:bodyPr wrap="square" lIns="0" rtlCol="0" anchor="ctr">
            <a:spAutoFit/>
          </a:bodyPr>
          <a:lstStyle/>
          <a:p>
            <a:r>
              <a:rPr lang="fr-FR" sz="1100" b="1" i="1">
                <a:solidFill>
                  <a:schemeClr val="tx1">
                    <a:lumMod val="85000"/>
                    <a:lumOff val="15000"/>
                  </a:schemeClr>
                </a:solidFill>
              </a:rPr>
              <a:t>Choix du mode de réalisation (basés sur des critères de segmentation et arbitré en Comité de priorisation)</a:t>
            </a:r>
          </a:p>
        </p:txBody>
      </p:sp>
      <p:cxnSp>
        <p:nvCxnSpPr>
          <p:cNvPr id="126" name="Straight Arrow Connector 125">
            <a:extLst>
              <a:ext uri="{FF2B5EF4-FFF2-40B4-BE49-F238E27FC236}">
                <a16:creationId xmlns:a16="http://schemas.microsoft.com/office/drawing/2014/main" id="{743B3855-25D5-4CBF-8CFD-689D382E6398}"/>
              </a:ext>
            </a:extLst>
          </p:cNvPr>
          <p:cNvCxnSpPr>
            <a:cxnSpLocks/>
            <a:stCxn id="118" idx="2"/>
            <a:endCxn id="34" idx="0"/>
          </p:cNvCxnSpPr>
          <p:nvPr/>
        </p:nvCxnSpPr>
        <p:spPr>
          <a:xfrm rot="5400000">
            <a:off x="4204284" y="289593"/>
            <a:ext cx="264630" cy="388329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7" name="Straight Arrow Connector 125">
            <a:extLst>
              <a:ext uri="{FF2B5EF4-FFF2-40B4-BE49-F238E27FC236}">
                <a16:creationId xmlns:a16="http://schemas.microsoft.com/office/drawing/2014/main" id="{35AAF549-42DD-411C-95F3-1D419EC000B2}"/>
              </a:ext>
            </a:extLst>
          </p:cNvPr>
          <p:cNvCxnSpPr>
            <a:cxnSpLocks/>
            <a:stCxn id="118" idx="2"/>
            <a:endCxn id="105" idx="0"/>
          </p:cNvCxnSpPr>
          <p:nvPr/>
        </p:nvCxnSpPr>
        <p:spPr>
          <a:xfrm>
            <a:off x="6278246" y="2098925"/>
            <a:ext cx="0" cy="2646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0" name="Straight Arrow Connector 125">
            <a:extLst>
              <a:ext uri="{FF2B5EF4-FFF2-40B4-BE49-F238E27FC236}">
                <a16:creationId xmlns:a16="http://schemas.microsoft.com/office/drawing/2014/main" id="{BA4AA29A-F664-4831-B6F9-DA2024BED9B8}"/>
              </a:ext>
            </a:extLst>
          </p:cNvPr>
          <p:cNvCxnSpPr>
            <a:cxnSpLocks/>
            <a:stCxn id="118" idx="2"/>
            <a:endCxn id="106" idx="0"/>
          </p:cNvCxnSpPr>
          <p:nvPr/>
        </p:nvCxnSpPr>
        <p:spPr>
          <a:xfrm rot="16200000" flipH="1">
            <a:off x="8087579" y="289591"/>
            <a:ext cx="264630" cy="3883297"/>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36" name="Rectangle 135">
            <a:extLst>
              <a:ext uri="{FF2B5EF4-FFF2-40B4-BE49-F238E27FC236}">
                <a16:creationId xmlns:a16="http://schemas.microsoft.com/office/drawing/2014/main" id="{3CD368FA-B519-4460-AA9B-B2FCA56D10A0}"/>
              </a:ext>
            </a:extLst>
          </p:cNvPr>
          <p:cNvSpPr/>
          <p:nvPr/>
        </p:nvSpPr>
        <p:spPr>
          <a:xfrm>
            <a:off x="8332701" y="3296278"/>
            <a:ext cx="3657682" cy="2627620"/>
          </a:xfrm>
          <a:prstGeom prst="rect">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t">
            <a:noAutofit/>
          </a:bodyPr>
          <a:lstStyle/>
          <a:p>
            <a:pPr marL="174625" indent="-174625">
              <a:spcBef>
                <a:spcPct val="20000"/>
              </a:spcBef>
              <a:buClr>
                <a:srgbClr val="1F497D"/>
              </a:buClr>
              <a:buFont typeface="Wingdings" panose="05000000000000000000" pitchFamily="2" charset="2"/>
              <a:buChar char="§"/>
            </a:pPr>
            <a:r>
              <a:rPr lang="fr-FR" sz="1000">
                <a:solidFill>
                  <a:prstClr val="black"/>
                </a:solidFill>
              </a:rPr>
              <a:t>Regroupement de projets lorsqu’ils poursuivent un même objectif métier</a:t>
            </a:r>
          </a:p>
          <a:p>
            <a:pPr marL="174625" indent="-174625">
              <a:spcBef>
                <a:spcPct val="20000"/>
              </a:spcBef>
              <a:buClr>
                <a:srgbClr val="1F497D"/>
              </a:buClr>
              <a:buFont typeface="Wingdings" panose="05000000000000000000" pitchFamily="2" charset="2"/>
              <a:buChar char="§"/>
            </a:pPr>
            <a:r>
              <a:rPr lang="fr-FR" sz="1000">
                <a:solidFill>
                  <a:prstClr val="black"/>
                </a:solidFill>
              </a:rPr>
              <a:t>Nécessité d’une étude préalable</a:t>
            </a:r>
          </a:p>
          <a:p>
            <a:pPr marL="174625" indent="-174625">
              <a:spcBef>
                <a:spcPct val="20000"/>
              </a:spcBef>
              <a:buClr>
                <a:srgbClr val="1F497D"/>
              </a:buClr>
              <a:buFont typeface="Wingdings" panose="05000000000000000000" pitchFamily="2" charset="2"/>
              <a:buChar char="§"/>
            </a:pPr>
            <a:r>
              <a:rPr lang="fr-FR" sz="1000">
                <a:solidFill>
                  <a:prstClr val="black"/>
                </a:solidFill>
              </a:rPr>
              <a:t>Un pilotage et un suivi (budgétaire, risque, calendrier) des projets réalisés au travers de la structure du programme</a:t>
            </a:r>
          </a:p>
          <a:p>
            <a:pPr marL="174625" indent="-174625">
              <a:spcBef>
                <a:spcPct val="20000"/>
              </a:spcBef>
              <a:buClr>
                <a:srgbClr val="1F497D"/>
              </a:buClr>
              <a:buFont typeface="Wingdings" panose="05000000000000000000" pitchFamily="2" charset="2"/>
              <a:buChar char="§"/>
            </a:pPr>
            <a:r>
              <a:rPr lang="fr-FR" sz="1000">
                <a:solidFill>
                  <a:prstClr val="black"/>
                </a:solidFill>
              </a:rPr>
              <a:t>Pas de pilotage en propre pour les projets du programme</a:t>
            </a:r>
          </a:p>
          <a:p>
            <a:pPr marL="174625" indent="-174625">
              <a:spcBef>
                <a:spcPct val="20000"/>
              </a:spcBef>
              <a:buClr>
                <a:srgbClr val="1F497D"/>
              </a:buClr>
              <a:buFont typeface="Wingdings" panose="05000000000000000000" pitchFamily="2" charset="2"/>
              <a:buChar char="§"/>
            </a:pPr>
            <a:r>
              <a:rPr lang="fr-FR" sz="1000">
                <a:solidFill>
                  <a:prstClr val="black"/>
                </a:solidFill>
              </a:rPr>
              <a:t>Possibilité d’affecter un chef de projet (bout-en-bout) aux projets</a:t>
            </a:r>
          </a:p>
          <a:p>
            <a:pPr marL="174625" indent="-174625">
              <a:spcBef>
                <a:spcPct val="20000"/>
              </a:spcBef>
              <a:buClr>
                <a:srgbClr val="1F497D"/>
              </a:buClr>
              <a:buFont typeface="Wingdings" panose="05000000000000000000" pitchFamily="2" charset="2"/>
              <a:buChar char="§"/>
            </a:pPr>
            <a:r>
              <a:rPr lang="fr-FR" sz="1000">
                <a:solidFill>
                  <a:prstClr val="black"/>
                </a:solidFill>
              </a:rPr>
              <a:t>La responsabilité des projets est portée par les chefs de projets par délégation du responsable de programme. Leur engagement est porté vis-à-vis du responsable de programme – qui porte l’engagement MOA</a:t>
            </a:r>
          </a:p>
          <a:p>
            <a:pPr marL="174625" indent="-174625">
              <a:spcBef>
                <a:spcPct val="20000"/>
              </a:spcBef>
              <a:buClr>
                <a:srgbClr val="1F497D"/>
              </a:buClr>
              <a:buFont typeface="Wingdings" panose="05000000000000000000" pitchFamily="2" charset="2"/>
              <a:buChar char="§"/>
            </a:pPr>
            <a:r>
              <a:rPr lang="fr-FR" sz="1000">
                <a:solidFill>
                  <a:prstClr val="black"/>
                </a:solidFill>
              </a:rPr>
              <a:t>Une structure renforçant la gouvernance et facilitant la gestion des adhérences, notamment entre les directions et les branches</a:t>
            </a:r>
          </a:p>
        </p:txBody>
      </p:sp>
      <p:sp>
        <p:nvSpPr>
          <p:cNvPr id="134" name="Rectangle 133">
            <a:extLst>
              <a:ext uri="{FF2B5EF4-FFF2-40B4-BE49-F238E27FC236}">
                <a16:creationId xmlns:a16="http://schemas.microsoft.com/office/drawing/2014/main" id="{14C6F354-2154-4484-BD25-78F465AA9DF7}"/>
              </a:ext>
            </a:extLst>
          </p:cNvPr>
          <p:cNvSpPr/>
          <p:nvPr/>
        </p:nvSpPr>
        <p:spPr>
          <a:xfrm>
            <a:off x="566110" y="3296278"/>
            <a:ext cx="3657682" cy="26276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4625" indent="-174625">
              <a:spcBef>
                <a:spcPts val="600"/>
              </a:spcBef>
              <a:buClr>
                <a:srgbClr val="1F497D"/>
              </a:buClr>
              <a:buFont typeface="Wingdings" panose="05000000000000000000" pitchFamily="2" charset="2"/>
              <a:buChar char="§"/>
            </a:pPr>
            <a:r>
              <a:rPr lang="fr-FR" sz="1000">
                <a:solidFill>
                  <a:prstClr val="black"/>
                </a:solidFill>
              </a:rPr>
              <a:t>Une seule ou quelques applications concernées avec éventuellement un impact (faible) sur d’autres composants</a:t>
            </a:r>
          </a:p>
          <a:p>
            <a:pPr marL="174625" indent="-174625">
              <a:spcBef>
                <a:spcPts val="600"/>
              </a:spcBef>
              <a:buClr>
                <a:srgbClr val="1F497D"/>
              </a:buClr>
              <a:buFont typeface="Wingdings" panose="05000000000000000000" pitchFamily="2" charset="2"/>
              <a:buChar char="§"/>
            </a:pPr>
            <a:r>
              <a:rPr lang="fr-FR" sz="1000">
                <a:solidFill>
                  <a:prstClr val="black"/>
                </a:solidFill>
              </a:rPr>
              <a:t>Une charge estimée faible par la DSI</a:t>
            </a:r>
          </a:p>
          <a:p>
            <a:pPr marL="174625" indent="-174625">
              <a:spcBef>
                <a:spcPts val="600"/>
              </a:spcBef>
              <a:buClr>
                <a:srgbClr val="1F497D"/>
              </a:buClr>
              <a:buFont typeface="Wingdings" panose="05000000000000000000" pitchFamily="2" charset="2"/>
              <a:buChar char="§"/>
            </a:pPr>
            <a:r>
              <a:rPr lang="fr-FR" sz="1000">
                <a:solidFill>
                  <a:prstClr val="black"/>
                </a:solidFill>
              </a:rPr>
              <a:t>Un impact métier estimé faible par la MOA (notamment en termes d’accompagnement du réseau)</a:t>
            </a:r>
          </a:p>
        </p:txBody>
      </p:sp>
      <p:sp>
        <p:nvSpPr>
          <p:cNvPr id="34" name="Rectangle: Rounded Corners 33">
            <a:extLst>
              <a:ext uri="{FF2B5EF4-FFF2-40B4-BE49-F238E27FC236}">
                <a16:creationId xmlns:a16="http://schemas.microsoft.com/office/drawing/2014/main" id="{46326C02-92DF-482C-888F-7803AE112F88}"/>
              </a:ext>
            </a:extLst>
          </p:cNvPr>
          <p:cNvSpPr/>
          <p:nvPr/>
        </p:nvSpPr>
        <p:spPr>
          <a:xfrm>
            <a:off x="1415751" y="2363555"/>
            <a:ext cx="1958400" cy="855058"/>
          </a:xfrm>
          <a:prstGeom prst="roundRect">
            <a:avLst>
              <a:gd name="adj" fmla="val 11348"/>
            </a:avLst>
          </a:prstGeom>
          <a:solidFill>
            <a:schemeClr val="bg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bIns="36000" rtlCol="0" anchor="b"/>
          <a:lstStyle/>
          <a:p>
            <a:pPr algn="ctr">
              <a:spcBef>
                <a:spcPct val="20000"/>
              </a:spcBef>
              <a:buClr>
                <a:srgbClr val="1F497D"/>
              </a:buClr>
            </a:pPr>
            <a:r>
              <a:rPr lang="fr-FR" sz="1600" b="1">
                <a:solidFill>
                  <a:schemeClr val="tx1"/>
                </a:solidFill>
              </a:rPr>
              <a:t>Maintenance évolutive (MEV)</a:t>
            </a:r>
          </a:p>
        </p:txBody>
      </p:sp>
      <p:grpSp>
        <p:nvGrpSpPr>
          <p:cNvPr id="46" name="Group 45">
            <a:extLst>
              <a:ext uri="{FF2B5EF4-FFF2-40B4-BE49-F238E27FC236}">
                <a16:creationId xmlns:a16="http://schemas.microsoft.com/office/drawing/2014/main" id="{10839912-011F-426C-84D1-C05ADDB97053}"/>
              </a:ext>
            </a:extLst>
          </p:cNvPr>
          <p:cNvGrpSpPr/>
          <p:nvPr/>
        </p:nvGrpSpPr>
        <p:grpSpPr>
          <a:xfrm>
            <a:off x="2286939" y="2420888"/>
            <a:ext cx="216024" cy="268944"/>
            <a:chOff x="2896764" y="2276873"/>
            <a:chExt cx="216024" cy="288031"/>
          </a:xfrm>
        </p:grpSpPr>
        <p:sp>
          <p:nvSpPr>
            <p:cNvPr id="47" name="Rectangle 46">
              <a:extLst>
                <a:ext uri="{FF2B5EF4-FFF2-40B4-BE49-F238E27FC236}">
                  <a16:creationId xmlns:a16="http://schemas.microsoft.com/office/drawing/2014/main" id="{63736C49-96B1-4D9D-8F43-B574C133D99B}"/>
                </a:ext>
              </a:extLst>
            </p:cNvPr>
            <p:cNvSpPr/>
            <p:nvPr/>
          </p:nvSpPr>
          <p:spPr>
            <a:xfrm>
              <a:off x="2896764" y="2492896"/>
              <a:ext cx="216024" cy="72008"/>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36000"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48" name="Oval 47">
              <a:extLst>
                <a:ext uri="{FF2B5EF4-FFF2-40B4-BE49-F238E27FC236}">
                  <a16:creationId xmlns:a16="http://schemas.microsoft.com/office/drawing/2014/main" id="{1F7210DE-7B23-48E3-B8BA-1E5097AE0307}"/>
                </a:ext>
              </a:extLst>
            </p:cNvPr>
            <p:cNvSpPr/>
            <p:nvPr/>
          </p:nvSpPr>
          <p:spPr>
            <a:xfrm>
              <a:off x="2896764" y="2276873"/>
              <a:ext cx="216024" cy="2160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bIns="36000"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grpSp>
      <p:sp>
        <p:nvSpPr>
          <p:cNvPr id="135" name="Rectangle 134">
            <a:extLst>
              <a:ext uri="{FF2B5EF4-FFF2-40B4-BE49-F238E27FC236}">
                <a16:creationId xmlns:a16="http://schemas.microsoft.com/office/drawing/2014/main" id="{C7BE7806-ED80-4AE8-B400-7367D44F3497}"/>
              </a:ext>
            </a:extLst>
          </p:cNvPr>
          <p:cNvSpPr/>
          <p:nvPr/>
        </p:nvSpPr>
        <p:spPr>
          <a:xfrm>
            <a:off x="4449405" y="3296278"/>
            <a:ext cx="3657682" cy="2627620"/>
          </a:xfrm>
          <a:prstGeom prst="rect">
            <a:avLst/>
          </a:prstGeom>
          <a:solidFill>
            <a:schemeClr val="tx2">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4625" indent="-174625">
              <a:spcBef>
                <a:spcPts val="600"/>
              </a:spcBef>
              <a:buClr>
                <a:srgbClr val="1F497D"/>
              </a:buClr>
              <a:buFont typeface="Wingdings" panose="05000000000000000000" pitchFamily="2" charset="2"/>
              <a:buChar char="§"/>
            </a:pPr>
            <a:r>
              <a:rPr lang="fr-FR" sz="1000">
                <a:solidFill>
                  <a:prstClr val="black"/>
                </a:solidFill>
              </a:rPr>
              <a:t>Une organisation et un dispositif de pilotage particulier</a:t>
            </a:r>
          </a:p>
          <a:p>
            <a:pPr marL="174625" indent="-174625">
              <a:spcBef>
                <a:spcPts val="600"/>
              </a:spcBef>
              <a:buClr>
                <a:srgbClr val="1F497D"/>
              </a:buClr>
              <a:buFont typeface="Wingdings" panose="05000000000000000000" pitchFamily="2" charset="2"/>
              <a:buChar char="§"/>
            </a:pPr>
            <a:r>
              <a:rPr lang="fr-FR" sz="1000">
                <a:solidFill>
                  <a:prstClr val="black"/>
                </a:solidFill>
              </a:rPr>
              <a:t>Parfois l’implication de plusieurs MOA ou expertises au regard de l’importance des impacts métier et/ou SI</a:t>
            </a:r>
          </a:p>
          <a:p>
            <a:pPr marL="174625" indent="-174625">
              <a:spcBef>
                <a:spcPts val="600"/>
              </a:spcBef>
              <a:buClr>
                <a:srgbClr val="1F497D"/>
              </a:buClr>
              <a:buFont typeface="Wingdings" panose="05000000000000000000" pitchFamily="2" charset="2"/>
              <a:buChar char="§"/>
            </a:pPr>
            <a:r>
              <a:rPr lang="fr-FR" sz="1000">
                <a:solidFill>
                  <a:prstClr val="black"/>
                </a:solidFill>
              </a:rPr>
              <a:t>Nécessité d’une étude préalable (dossier de cadrage) pour valider l’opportunité du projet</a:t>
            </a:r>
          </a:p>
          <a:p>
            <a:pPr marL="174625" indent="-174625">
              <a:spcBef>
                <a:spcPts val="600"/>
              </a:spcBef>
              <a:buClr>
                <a:srgbClr val="1F497D"/>
              </a:buClr>
              <a:buFont typeface="Wingdings" panose="05000000000000000000" pitchFamily="2" charset="2"/>
              <a:buChar char="§"/>
            </a:pPr>
            <a:r>
              <a:rPr lang="fr-FR" sz="1000">
                <a:solidFill>
                  <a:prstClr val="black"/>
                </a:solidFill>
              </a:rPr>
              <a:t>Une limitation dans le temps du projet</a:t>
            </a:r>
          </a:p>
          <a:p>
            <a:pPr marL="174625" indent="-174625">
              <a:spcBef>
                <a:spcPts val="600"/>
              </a:spcBef>
              <a:buClr>
                <a:srgbClr val="1F497D"/>
              </a:buClr>
              <a:buFont typeface="Wingdings" panose="05000000000000000000" pitchFamily="2" charset="2"/>
              <a:buChar char="§"/>
            </a:pPr>
            <a:r>
              <a:rPr lang="fr-FR" sz="1000">
                <a:solidFill>
                  <a:prstClr val="black"/>
                </a:solidFill>
              </a:rPr>
              <a:t>La responsabilité du projet est portée par le chef de projet. Son engagement est porté vis-à-vis de la MOA</a:t>
            </a:r>
          </a:p>
        </p:txBody>
      </p:sp>
      <p:sp>
        <p:nvSpPr>
          <p:cNvPr id="105" name="Rectangle: Rounded Corners 104">
            <a:extLst>
              <a:ext uri="{FF2B5EF4-FFF2-40B4-BE49-F238E27FC236}">
                <a16:creationId xmlns:a16="http://schemas.microsoft.com/office/drawing/2014/main" id="{A7E5A7BE-BBEC-4870-9D72-B652CA6E2922}"/>
              </a:ext>
            </a:extLst>
          </p:cNvPr>
          <p:cNvSpPr/>
          <p:nvPr/>
        </p:nvSpPr>
        <p:spPr>
          <a:xfrm>
            <a:off x="5299046" y="2363555"/>
            <a:ext cx="1958400" cy="855058"/>
          </a:xfrm>
          <a:prstGeom prst="roundRect">
            <a:avLst>
              <a:gd name="adj" fmla="val 11873"/>
            </a:avLst>
          </a:prstGeom>
          <a:solidFill>
            <a:schemeClr val="tx2">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bIns="36000" rtlCol="0" anchor="b"/>
          <a:lstStyle/>
          <a:p>
            <a:pPr algn="ctr">
              <a:spcBef>
                <a:spcPct val="20000"/>
              </a:spcBef>
              <a:buClr>
                <a:srgbClr val="1F497D"/>
              </a:buClr>
            </a:pPr>
            <a:r>
              <a:rPr lang="fr-FR" sz="1600" b="1">
                <a:solidFill>
                  <a:schemeClr val="tx1"/>
                </a:solidFill>
              </a:rPr>
              <a:t>Projet</a:t>
            </a:r>
          </a:p>
        </p:txBody>
      </p:sp>
      <p:grpSp>
        <p:nvGrpSpPr>
          <p:cNvPr id="37" name="Group 36">
            <a:extLst>
              <a:ext uri="{FF2B5EF4-FFF2-40B4-BE49-F238E27FC236}">
                <a16:creationId xmlns:a16="http://schemas.microsoft.com/office/drawing/2014/main" id="{CAAC49DE-7202-4205-A66A-40FD851E1487}"/>
              </a:ext>
            </a:extLst>
          </p:cNvPr>
          <p:cNvGrpSpPr/>
          <p:nvPr/>
        </p:nvGrpSpPr>
        <p:grpSpPr>
          <a:xfrm>
            <a:off x="6090230" y="2423467"/>
            <a:ext cx="376032" cy="409436"/>
            <a:chOff x="2896764" y="2204864"/>
            <a:chExt cx="462932" cy="504056"/>
          </a:xfrm>
        </p:grpSpPr>
        <p:sp>
          <p:nvSpPr>
            <p:cNvPr id="38" name="Isosceles Triangle 37">
              <a:extLst>
                <a:ext uri="{FF2B5EF4-FFF2-40B4-BE49-F238E27FC236}">
                  <a16:creationId xmlns:a16="http://schemas.microsoft.com/office/drawing/2014/main" id="{B20BB064-7550-4262-863D-73BE53BBA80D}"/>
                </a:ext>
              </a:extLst>
            </p:cNvPr>
            <p:cNvSpPr/>
            <p:nvPr/>
          </p:nvSpPr>
          <p:spPr>
            <a:xfrm>
              <a:off x="3071664" y="2204864"/>
              <a:ext cx="288032" cy="288032"/>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39" name="Rectangle 38">
              <a:extLst>
                <a:ext uri="{FF2B5EF4-FFF2-40B4-BE49-F238E27FC236}">
                  <a16:creationId xmlns:a16="http://schemas.microsoft.com/office/drawing/2014/main" id="{51F72E07-AEA3-4DE7-88A5-E0B113625F75}"/>
                </a:ext>
              </a:extLst>
            </p:cNvPr>
            <p:cNvSpPr/>
            <p:nvPr/>
          </p:nvSpPr>
          <p:spPr>
            <a:xfrm>
              <a:off x="2896764" y="2492896"/>
              <a:ext cx="462932" cy="21602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40" name="Oval 39">
              <a:extLst>
                <a:ext uri="{FF2B5EF4-FFF2-40B4-BE49-F238E27FC236}">
                  <a16:creationId xmlns:a16="http://schemas.microsoft.com/office/drawing/2014/main" id="{E97EBA88-6133-48B6-A480-1A6AAABA0DFB}"/>
                </a:ext>
              </a:extLst>
            </p:cNvPr>
            <p:cNvSpPr/>
            <p:nvPr/>
          </p:nvSpPr>
          <p:spPr>
            <a:xfrm>
              <a:off x="2896764" y="2276872"/>
              <a:ext cx="216024" cy="2160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grpSp>
      <p:grpSp>
        <p:nvGrpSpPr>
          <p:cNvPr id="236" name="Group 235">
            <a:extLst>
              <a:ext uri="{FF2B5EF4-FFF2-40B4-BE49-F238E27FC236}">
                <a16:creationId xmlns:a16="http://schemas.microsoft.com/office/drawing/2014/main" id="{ACCD82E9-4C4A-4B63-9131-F8932EEE13AD}"/>
              </a:ext>
            </a:extLst>
          </p:cNvPr>
          <p:cNvGrpSpPr/>
          <p:nvPr/>
        </p:nvGrpSpPr>
        <p:grpSpPr>
          <a:xfrm>
            <a:off x="4965251" y="728185"/>
            <a:ext cx="2812950" cy="942699"/>
            <a:chOff x="4965251" y="646538"/>
            <a:chExt cx="2812950" cy="942699"/>
          </a:xfrm>
        </p:grpSpPr>
        <p:sp>
          <p:nvSpPr>
            <p:cNvPr id="210" name="Rectangle: Rounded Corners 209">
              <a:extLst>
                <a:ext uri="{FF2B5EF4-FFF2-40B4-BE49-F238E27FC236}">
                  <a16:creationId xmlns:a16="http://schemas.microsoft.com/office/drawing/2014/main" id="{1FB3F726-A024-4849-A726-ABDA9D56E1E9}"/>
                </a:ext>
              </a:extLst>
            </p:cNvPr>
            <p:cNvSpPr/>
            <p:nvPr/>
          </p:nvSpPr>
          <p:spPr>
            <a:xfrm>
              <a:off x="4965251" y="1214856"/>
              <a:ext cx="2625991" cy="37438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20000"/>
                </a:spcBef>
                <a:buClr>
                  <a:srgbClr val="1F497D"/>
                </a:buClr>
              </a:pPr>
              <a:r>
                <a:rPr lang="fr-FR" sz="1400" b="1">
                  <a:solidFill>
                    <a:schemeClr val="bg1"/>
                  </a:solidFill>
                </a:rPr>
                <a:t>GESTION DE LA DEMANDE</a:t>
              </a:r>
            </a:p>
          </p:txBody>
        </p:sp>
        <p:grpSp>
          <p:nvGrpSpPr>
            <p:cNvPr id="235" name="Group 234">
              <a:extLst>
                <a:ext uri="{FF2B5EF4-FFF2-40B4-BE49-F238E27FC236}">
                  <a16:creationId xmlns:a16="http://schemas.microsoft.com/office/drawing/2014/main" id="{01D4195F-38EE-4980-8735-A304A5E7514E}"/>
                </a:ext>
              </a:extLst>
            </p:cNvPr>
            <p:cNvGrpSpPr/>
            <p:nvPr/>
          </p:nvGrpSpPr>
          <p:grpSpPr>
            <a:xfrm>
              <a:off x="5030298" y="646538"/>
              <a:ext cx="2747903" cy="568319"/>
              <a:chOff x="5030298" y="646538"/>
              <a:chExt cx="2747903" cy="568319"/>
            </a:xfrm>
          </p:grpSpPr>
          <p:grpSp>
            <p:nvGrpSpPr>
              <p:cNvPr id="211" name="Group 210">
                <a:extLst>
                  <a:ext uri="{FF2B5EF4-FFF2-40B4-BE49-F238E27FC236}">
                    <a16:creationId xmlns:a16="http://schemas.microsoft.com/office/drawing/2014/main" id="{D552EDB8-4678-4764-9B6D-8295366E299A}"/>
                  </a:ext>
                </a:extLst>
              </p:cNvPr>
              <p:cNvGrpSpPr/>
              <p:nvPr/>
            </p:nvGrpSpPr>
            <p:grpSpPr>
              <a:xfrm>
                <a:off x="5030298" y="646538"/>
                <a:ext cx="506934" cy="568319"/>
                <a:chOff x="3580034" y="1095977"/>
                <a:chExt cx="506934" cy="568319"/>
              </a:xfrm>
            </p:grpSpPr>
            <p:sp>
              <p:nvSpPr>
                <p:cNvPr id="226" name="TextBox 225">
                  <a:extLst>
                    <a:ext uri="{FF2B5EF4-FFF2-40B4-BE49-F238E27FC236}">
                      <a16:creationId xmlns:a16="http://schemas.microsoft.com/office/drawing/2014/main" id="{8DE3B75D-0FBE-43A2-B381-E920255281E2}"/>
                    </a:ext>
                  </a:extLst>
                </p:cNvPr>
                <p:cNvSpPr txBox="1"/>
                <p:nvPr/>
              </p:nvSpPr>
              <p:spPr>
                <a:xfrm>
                  <a:off x="3580034" y="1095977"/>
                  <a:ext cx="506934" cy="307777"/>
                </a:xfrm>
                <a:prstGeom prst="rect">
                  <a:avLst/>
                </a:prstGeom>
                <a:noFill/>
              </p:spPr>
              <p:txBody>
                <a:bodyPr wrap="none" lIns="0" rIns="0" rtlCol="0" anchor="b">
                  <a:spAutoFit/>
                </a:bodyPr>
                <a:lstStyle/>
                <a:p>
                  <a:pPr algn="ctr"/>
                  <a:r>
                    <a:rPr lang="fr-FR" sz="1400" b="1">
                      <a:solidFill>
                        <a:schemeClr val="tx1">
                          <a:lumMod val="85000"/>
                          <a:lumOff val="15000"/>
                        </a:schemeClr>
                      </a:solidFill>
                    </a:rPr>
                    <a:t>Métier</a:t>
                  </a:r>
                </a:p>
              </p:txBody>
            </p:sp>
            <p:grpSp>
              <p:nvGrpSpPr>
                <p:cNvPr id="227" name="Group 226">
                  <a:extLst>
                    <a:ext uri="{FF2B5EF4-FFF2-40B4-BE49-F238E27FC236}">
                      <a16:creationId xmlns:a16="http://schemas.microsoft.com/office/drawing/2014/main" id="{6B94C3A4-8498-4C6B-82F9-A9D1330B543F}"/>
                    </a:ext>
                  </a:extLst>
                </p:cNvPr>
                <p:cNvGrpSpPr/>
                <p:nvPr/>
              </p:nvGrpSpPr>
              <p:grpSpPr>
                <a:xfrm>
                  <a:off x="3666470" y="1391616"/>
                  <a:ext cx="334061" cy="272680"/>
                  <a:chOff x="2656291" y="1479920"/>
                  <a:chExt cx="334061" cy="272680"/>
                </a:xfrm>
              </p:grpSpPr>
              <p:cxnSp>
                <p:nvCxnSpPr>
                  <p:cNvPr id="228" name="Straight Arrow Connector 227">
                    <a:extLst>
                      <a:ext uri="{FF2B5EF4-FFF2-40B4-BE49-F238E27FC236}">
                        <a16:creationId xmlns:a16="http://schemas.microsoft.com/office/drawing/2014/main" id="{48A6D400-D1CC-4CA8-B99A-777BDC527F77}"/>
                      </a:ext>
                    </a:extLst>
                  </p:cNvPr>
                  <p:cNvCxnSpPr/>
                  <p:nvPr/>
                </p:nvCxnSpPr>
                <p:spPr>
                  <a:xfrm>
                    <a:off x="2878999" y="1479920"/>
                    <a:ext cx="0" cy="272680"/>
                  </a:xfrm>
                  <a:prstGeom prst="straightConnector1">
                    <a:avLst/>
                  </a:prstGeom>
                  <a:ln>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9" name="Straight Arrow Connector 228">
                    <a:extLst>
                      <a:ext uri="{FF2B5EF4-FFF2-40B4-BE49-F238E27FC236}">
                        <a16:creationId xmlns:a16="http://schemas.microsoft.com/office/drawing/2014/main" id="{307A9E74-396C-422D-BC2D-045248F2AD74}"/>
                      </a:ext>
                    </a:extLst>
                  </p:cNvPr>
                  <p:cNvCxnSpPr/>
                  <p:nvPr/>
                </p:nvCxnSpPr>
                <p:spPr>
                  <a:xfrm>
                    <a:off x="2767645" y="1479920"/>
                    <a:ext cx="0" cy="272680"/>
                  </a:xfrm>
                  <a:prstGeom prst="straightConnector1">
                    <a:avLst/>
                  </a:prstGeom>
                  <a:ln>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0" name="Straight Arrow Connector 229">
                    <a:extLst>
                      <a:ext uri="{FF2B5EF4-FFF2-40B4-BE49-F238E27FC236}">
                        <a16:creationId xmlns:a16="http://schemas.microsoft.com/office/drawing/2014/main" id="{5D21D01D-B6C3-4D16-B93A-C81C6305A531}"/>
                      </a:ext>
                    </a:extLst>
                  </p:cNvPr>
                  <p:cNvCxnSpPr/>
                  <p:nvPr/>
                </p:nvCxnSpPr>
                <p:spPr>
                  <a:xfrm>
                    <a:off x="2656291" y="1479920"/>
                    <a:ext cx="0" cy="272680"/>
                  </a:xfrm>
                  <a:prstGeom prst="straightConnector1">
                    <a:avLst/>
                  </a:prstGeom>
                  <a:ln>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1" name="Straight Arrow Connector 230">
                    <a:extLst>
                      <a:ext uri="{FF2B5EF4-FFF2-40B4-BE49-F238E27FC236}">
                        <a16:creationId xmlns:a16="http://schemas.microsoft.com/office/drawing/2014/main" id="{48A04597-F1AF-4A15-BB7E-C5022DA2F37B}"/>
                      </a:ext>
                    </a:extLst>
                  </p:cNvPr>
                  <p:cNvCxnSpPr/>
                  <p:nvPr/>
                </p:nvCxnSpPr>
                <p:spPr>
                  <a:xfrm>
                    <a:off x="2990352" y="1479920"/>
                    <a:ext cx="0" cy="272680"/>
                  </a:xfrm>
                  <a:prstGeom prst="straightConnector1">
                    <a:avLst/>
                  </a:prstGeom>
                  <a:ln>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212" name="Group 211">
                <a:extLst>
                  <a:ext uri="{FF2B5EF4-FFF2-40B4-BE49-F238E27FC236}">
                    <a16:creationId xmlns:a16="http://schemas.microsoft.com/office/drawing/2014/main" id="{66DCFC87-724A-48D0-8FE8-CD7A105FA58A}"/>
                  </a:ext>
                </a:extLst>
              </p:cNvPr>
              <p:cNvGrpSpPr/>
              <p:nvPr/>
            </p:nvGrpSpPr>
            <p:grpSpPr>
              <a:xfrm>
                <a:off x="5900085" y="646538"/>
                <a:ext cx="749091" cy="568319"/>
                <a:chOff x="4764020" y="1095977"/>
                <a:chExt cx="749091" cy="568319"/>
              </a:xfrm>
            </p:grpSpPr>
            <p:sp>
              <p:nvSpPr>
                <p:cNvPr id="220" name="TextBox 219">
                  <a:extLst>
                    <a:ext uri="{FF2B5EF4-FFF2-40B4-BE49-F238E27FC236}">
                      <a16:creationId xmlns:a16="http://schemas.microsoft.com/office/drawing/2014/main" id="{74AB15D7-F272-48D3-961F-0B6F794B1B83}"/>
                    </a:ext>
                  </a:extLst>
                </p:cNvPr>
                <p:cNvSpPr txBox="1"/>
                <p:nvPr/>
              </p:nvSpPr>
              <p:spPr>
                <a:xfrm>
                  <a:off x="4764020" y="1095977"/>
                  <a:ext cx="749091" cy="307777"/>
                </a:xfrm>
                <a:prstGeom prst="rect">
                  <a:avLst/>
                </a:prstGeom>
                <a:noFill/>
              </p:spPr>
              <p:txBody>
                <a:bodyPr wrap="square" lIns="0" rIns="0" rtlCol="0" anchor="b">
                  <a:spAutoFit/>
                </a:bodyPr>
                <a:lstStyle/>
                <a:p>
                  <a:pPr algn="ctr"/>
                  <a:r>
                    <a:rPr lang="fr-FR" sz="1400" b="1">
                      <a:solidFill>
                        <a:schemeClr val="tx1">
                          <a:lumMod val="85000"/>
                          <a:lumOff val="15000"/>
                        </a:schemeClr>
                      </a:solidFill>
                    </a:rPr>
                    <a:t>DSI</a:t>
                  </a:r>
                </a:p>
              </p:txBody>
            </p:sp>
            <p:grpSp>
              <p:nvGrpSpPr>
                <p:cNvPr id="221" name="Group 220">
                  <a:extLst>
                    <a:ext uri="{FF2B5EF4-FFF2-40B4-BE49-F238E27FC236}">
                      <a16:creationId xmlns:a16="http://schemas.microsoft.com/office/drawing/2014/main" id="{2F113A6A-D0DF-4E00-AA9D-617B3EAB98DC}"/>
                    </a:ext>
                  </a:extLst>
                </p:cNvPr>
                <p:cNvGrpSpPr/>
                <p:nvPr/>
              </p:nvGrpSpPr>
              <p:grpSpPr>
                <a:xfrm>
                  <a:off x="4971535" y="1391616"/>
                  <a:ext cx="334061" cy="272680"/>
                  <a:chOff x="2656291" y="1479920"/>
                  <a:chExt cx="334061" cy="272680"/>
                </a:xfrm>
              </p:grpSpPr>
              <p:cxnSp>
                <p:nvCxnSpPr>
                  <p:cNvPr id="222" name="Straight Arrow Connector 221">
                    <a:extLst>
                      <a:ext uri="{FF2B5EF4-FFF2-40B4-BE49-F238E27FC236}">
                        <a16:creationId xmlns:a16="http://schemas.microsoft.com/office/drawing/2014/main" id="{19EE0A7E-D7B7-47FC-97C0-9F9FB84A37C6}"/>
                      </a:ext>
                    </a:extLst>
                  </p:cNvPr>
                  <p:cNvCxnSpPr/>
                  <p:nvPr/>
                </p:nvCxnSpPr>
                <p:spPr>
                  <a:xfrm>
                    <a:off x="2878999" y="1479920"/>
                    <a:ext cx="0" cy="272680"/>
                  </a:xfrm>
                  <a:prstGeom prst="straightConnector1">
                    <a:avLst/>
                  </a:prstGeom>
                  <a:ln>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3" name="Straight Arrow Connector 222">
                    <a:extLst>
                      <a:ext uri="{FF2B5EF4-FFF2-40B4-BE49-F238E27FC236}">
                        <a16:creationId xmlns:a16="http://schemas.microsoft.com/office/drawing/2014/main" id="{B8030A45-517B-4DC8-9904-9225E1E50A28}"/>
                      </a:ext>
                    </a:extLst>
                  </p:cNvPr>
                  <p:cNvCxnSpPr/>
                  <p:nvPr/>
                </p:nvCxnSpPr>
                <p:spPr>
                  <a:xfrm>
                    <a:off x="2767645" y="1479920"/>
                    <a:ext cx="0" cy="272680"/>
                  </a:xfrm>
                  <a:prstGeom prst="straightConnector1">
                    <a:avLst/>
                  </a:prstGeom>
                  <a:ln>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4" name="Straight Arrow Connector 223">
                    <a:extLst>
                      <a:ext uri="{FF2B5EF4-FFF2-40B4-BE49-F238E27FC236}">
                        <a16:creationId xmlns:a16="http://schemas.microsoft.com/office/drawing/2014/main" id="{BCDECC73-07B8-4F67-85BB-B18CE2C3C46E}"/>
                      </a:ext>
                    </a:extLst>
                  </p:cNvPr>
                  <p:cNvCxnSpPr/>
                  <p:nvPr/>
                </p:nvCxnSpPr>
                <p:spPr>
                  <a:xfrm>
                    <a:off x="2656291" y="1479920"/>
                    <a:ext cx="0" cy="272680"/>
                  </a:xfrm>
                  <a:prstGeom prst="straightConnector1">
                    <a:avLst/>
                  </a:prstGeom>
                  <a:ln>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5" name="Straight Arrow Connector 224">
                    <a:extLst>
                      <a:ext uri="{FF2B5EF4-FFF2-40B4-BE49-F238E27FC236}">
                        <a16:creationId xmlns:a16="http://schemas.microsoft.com/office/drawing/2014/main" id="{E86C7889-5FB4-405F-90AB-0D39CB5D9C76}"/>
                      </a:ext>
                    </a:extLst>
                  </p:cNvPr>
                  <p:cNvCxnSpPr/>
                  <p:nvPr/>
                </p:nvCxnSpPr>
                <p:spPr>
                  <a:xfrm>
                    <a:off x="2990352" y="1479920"/>
                    <a:ext cx="0" cy="272680"/>
                  </a:xfrm>
                  <a:prstGeom prst="straightConnector1">
                    <a:avLst/>
                  </a:prstGeom>
                  <a:ln>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213" name="Group 212">
                <a:extLst>
                  <a:ext uri="{FF2B5EF4-FFF2-40B4-BE49-F238E27FC236}">
                    <a16:creationId xmlns:a16="http://schemas.microsoft.com/office/drawing/2014/main" id="{E77D48EF-DDC4-471E-A283-027104F21095}"/>
                  </a:ext>
                </a:extLst>
              </p:cNvPr>
              <p:cNvGrpSpPr/>
              <p:nvPr/>
            </p:nvGrpSpPr>
            <p:grpSpPr>
              <a:xfrm>
                <a:off x="6742789" y="646538"/>
                <a:ext cx="1035412" cy="568319"/>
                <a:chOff x="3315795" y="1095977"/>
                <a:chExt cx="1035412" cy="568319"/>
              </a:xfrm>
            </p:grpSpPr>
            <p:sp>
              <p:nvSpPr>
                <p:cNvPr id="214" name="TextBox 213">
                  <a:extLst>
                    <a:ext uri="{FF2B5EF4-FFF2-40B4-BE49-F238E27FC236}">
                      <a16:creationId xmlns:a16="http://schemas.microsoft.com/office/drawing/2014/main" id="{37ED08B3-414E-48E6-A04D-33ADD3367ADD}"/>
                    </a:ext>
                  </a:extLst>
                </p:cNvPr>
                <p:cNvSpPr txBox="1"/>
                <p:nvPr/>
              </p:nvSpPr>
              <p:spPr>
                <a:xfrm>
                  <a:off x="3315795" y="1095977"/>
                  <a:ext cx="1035412" cy="307777"/>
                </a:xfrm>
                <a:prstGeom prst="rect">
                  <a:avLst/>
                </a:prstGeom>
                <a:noFill/>
              </p:spPr>
              <p:txBody>
                <a:bodyPr wrap="none" lIns="0" rIns="0" rtlCol="0" anchor="b">
                  <a:spAutoFit/>
                </a:bodyPr>
                <a:lstStyle/>
                <a:p>
                  <a:pPr algn="ctr"/>
                  <a:r>
                    <a:rPr lang="fr-FR" sz="1400" b="1">
                      <a:solidFill>
                        <a:schemeClr val="tx1">
                          <a:lumMod val="85000"/>
                          <a:lumOff val="15000"/>
                        </a:schemeClr>
                      </a:solidFill>
                    </a:rPr>
                    <a:t>Initiative SDSI</a:t>
                  </a:r>
                </a:p>
              </p:txBody>
            </p:sp>
            <p:grpSp>
              <p:nvGrpSpPr>
                <p:cNvPr id="215" name="Group 214">
                  <a:extLst>
                    <a:ext uri="{FF2B5EF4-FFF2-40B4-BE49-F238E27FC236}">
                      <a16:creationId xmlns:a16="http://schemas.microsoft.com/office/drawing/2014/main" id="{E9EB8828-74C1-470D-9C55-59B81EDB1E21}"/>
                    </a:ext>
                  </a:extLst>
                </p:cNvPr>
                <p:cNvGrpSpPr/>
                <p:nvPr/>
              </p:nvGrpSpPr>
              <p:grpSpPr>
                <a:xfrm>
                  <a:off x="3666470" y="1391616"/>
                  <a:ext cx="334061" cy="272680"/>
                  <a:chOff x="2656291" y="1479920"/>
                  <a:chExt cx="334061" cy="272680"/>
                </a:xfrm>
              </p:grpSpPr>
              <p:cxnSp>
                <p:nvCxnSpPr>
                  <p:cNvPr id="216" name="Straight Arrow Connector 215">
                    <a:extLst>
                      <a:ext uri="{FF2B5EF4-FFF2-40B4-BE49-F238E27FC236}">
                        <a16:creationId xmlns:a16="http://schemas.microsoft.com/office/drawing/2014/main" id="{4D7A3C62-E6A0-45B0-B6EC-0A782A9E43C7}"/>
                      </a:ext>
                    </a:extLst>
                  </p:cNvPr>
                  <p:cNvCxnSpPr/>
                  <p:nvPr/>
                </p:nvCxnSpPr>
                <p:spPr>
                  <a:xfrm>
                    <a:off x="2878999" y="1479920"/>
                    <a:ext cx="0" cy="272680"/>
                  </a:xfrm>
                  <a:prstGeom prst="straightConnector1">
                    <a:avLst/>
                  </a:prstGeom>
                  <a:ln>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7" name="Straight Arrow Connector 216">
                    <a:extLst>
                      <a:ext uri="{FF2B5EF4-FFF2-40B4-BE49-F238E27FC236}">
                        <a16:creationId xmlns:a16="http://schemas.microsoft.com/office/drawing/2014/main" id="{F0643F8C-F78F-4195-B2D3-8561C378345F}"/>
                      </a:ext>
                    </a:extLst>
                  </p:cNvPr>
                  <p:cNvCxnSpPr/>
                  <p:nvPr/>
                </p:nvCxnSpPr>
                <p:spPr>
                  <a:xfrm>
                    <a:off x="2767645" y="1479920"/>
                    <a:ext cx="0" cy="272680"/>
                  </a:xfrm>
                  <a:prstGeom prst="straightConnector1">
                    <a:avLst/>
                  </a:prstGeom>
                  <a:ln>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8" name="Straight Arrow Connector 217">
                    <a:extLst>
                      <a:ext uri="{FF2B5EF4-FFF2-40B4-BE49-F238E27FC236}">
                        <a16:creationId xmlns:a16="http://schemas.microsoft.com/office/drawing/2014/main" id="{EAE83B9A-1DC4-424E-A8D0-917319ECDBA0}"/>
                      </a:ext>
                    </a:extLst>
                  </p:cNvPr>
                  <p:cNvCxnSpPr/>
                  <p:nvPr/>
                </p:nvCxnSpPr>
                <p:spPr>
                  <a:xfrm>
                    <a:off x="2656291" y="1479920"/>
                    <a:ext cx="0" cy="272680"/>
                  </a:xfrm>
                  <a:prstGeom prst="straightConnector1">
                    <a:avLst/>
                  </a:prstGeom>
                  <a:ln>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9" name="Straight Arrow Connector 218">
                    <a:extLst>
                      <a:ext uri="{FF2B5EF4-FFF2-40B4-BE49-F238E27FC236}">
                        <a16:creationId xmlns:a16="http://schemas.microsoft.com/office/drawing/2014/main" id="{F55C5FE6-CE97-45EF-9296-D7FFC504BAAF}"/>
                      </a:ext>
                    </a:extLst>
                  </p:cNvPr>
                  <p:cNvCxnSpPr/>
                  <p:nvPr/>
                </p:nvCxnSpPr>
                <p:spPr>
                  <a:xfrm>
                    <a:off x="2990352" y="1479920"/>
                    <a:ext cx="0" cy="272680"/>
                  </a:xfrm>
                  <a:prstGeom prst="straightConnector1">
                    <a:avLst/>
                  </a:prstGeom>
                  <a:ln>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grpSp>
        </p:grpSp>
      </p:grpSp>
      <p:sp>
        <p:nvSpPr>
          <p:cNvPr id="4" name="Slide Number Placeholder 3">
            <a:extLst>
              <a:ext uri="{FF2B5EF4-FFF2-40B4-BE49-F238E27FC236}">
                <a16:creationId xmlns:a16="http://schemas.microsoft.com/office/drawing/2014/main" id="{470A9BBD-5AAE-4903-8D78-B9A559D33FC5}"/>
              </a:ext>
            </a:extLst>
          </p:cNvPr>
          <p:cNvSpPr>
            <a:spLocks noGrp="1"/>
          </p:cNvSpPr>
          <p:nvPr>
            <p:ph type="sldNum" sz="quarter" idx="12"/>
          </p:nvPr>
        </p:nvSpPr>
        <p:spPr/>
        <p:txBody>
          <a:bodyPr/>
          <a:lstStyle/>
          <a:p>
            <a:fld id="{33D6E5A2-EC83-451F-A719-9AC1370DD5CF}" type="slidenum">
              <a:rPr lang="fr-FR" smtClean="0"/>
              <a:pPr/>
              <a:t>5</a:t>
            </a:fld>
            <a:endParaRPr kumimoji="0" lang="fr-FR"/>
          </a:p>
        </p:txBody>
      </p:sp>
      <p:sp>
        <p:nvSpPr>
          <p:cNvPr id="3" name="Rectangle 2">
            <a:extLst>
              <a:ext uri="{FF2B5EF4-FFF2-40B4-BE49-F238E27FC236}">
                <a16:creationId xmlns:a16="http://schemas.microsoft.com/office/drawing/2014/main" id="{3F07C74E-B3B3-4D6E-B329-A3C93A480C19}"/>
              </a:ext>
            </a:extLst>
          </p:cNvPr>
          <p:cNvSpPr/>
          <p:nvPr/>
        </p:nvSpPr>
        <p:spPr>
          <a:xfrm>
            <a:off x="5356725" y="6222463"/>
            <a:ext cx="5784298" cy="4771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Bef>
                <a:spcPct val="20000"/>
              </a:spcBef>
              <a:buClr>
                <a:srgbClr val="1F497D"/>
              </a:buClr>
            </a:pPr>
            <a:r>
              <a:rPr lang="fr-FR" sz="1600" b="1" i="1">
                <a:solidFill>
                  <a:schemeClr val="tx2"/>
                </a:solidFill>
              </a:rPr>
              <a:t>Périmètre d’intervention du chef de projet de bout-en-bout : projets et programmes métiers (E&amp;D) et techniques (DOIT)</a:t>
            </a:r>
          </a:p>
        </p:txBody>
      </p:sp>
      <p:sp>
        <p:nvSpPr>
          <p:cNvPr id="8" name="Right Brace 7">
            <a:extLst>
              <a:ext uri="{FF2B5EF4-FFF2-40B4-BE49-F238E27FC236}">
                <a16:creationId xmlns:a16="http://schemas.microsoft.com/office/drawing/2014/main" id="{9BE88093-33E1-4B64-A0EB-6B669A398062}"/>
              </a:ext>
            </a:extLst>
          </p:cNvPr>
          <p:cNvSpPr/>
          <p:nvPr/>
        </p:nvSpPr>
        <p:spPr>
          <a:xfrm rot="5400000">
            <a:off x="8093847" y="2349292"/>
            <a:ext cx="252091" cy="7540978"/>
          </a:xfrm>
          <a:prstGeom prst="rightBrace">
            <a:avLst>
              <a:gd name="adj1" fmla="val 3067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7117874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9647E5A4-B645-4CFE-BB7B-2484B8C3029E}"/>
              </a:ext>
            </a:extLst>
          </p:cNvPr>
          <p:cNvSpPr>
            <a:spLocks noGrp="1"/>
          </p:cNvSpPr>
          <p:nvPr>
            <p:ph type="sldNum" sz="quarter" idx="12"/>
          </p:nvPr>
        </p:nvSpPr>
        <p:spPr/>
        <p:txBody>
          <a:bodyPr/>
          <a:lstStyle/>
          <a:p>
            <a:fld id="{33D6E5A2-EC83-451F-A719-9AC1370DD5CF}" type="slidenum">
              <a:rPr lang="fr-FR" smtClean="0"/>
              <a:pPr/>
              <a:t>50</a:t>
            </a:fld>
            <a:endParaRPr kumimoji="0" lang="fr-FR"/>
          </a:p>
        </p:txBody>
      </p:sp>
      <p:sp>
        <p:nvSpPr>
          <p:cNvPr id="4" name="Espace réservé du texte 1">
            <a:extLst>
              <a:ext uri="{FF2B5EF4-FFF2-40B4-BE49-F238E27FC236}">
                <a16:creationId xmlns:a16="http://schemas.microsoft.com/office/drawing/2014/main" id="{178D8B3C-29BC-417F-9DA6-ED23F208F8E9}"/>
              </a:ext>
            </a:extLst>
          </p:cNvPr>
          <p:cNvSpPr txBox="1">
            <a:spLocks/>
          </p:cNvSpPr>
          <p:nvPr/>
        </p:nvSpPr>
        <p:spPr>
          <a:xfrm>
            <a:off x="1131196" y="401166"/>
            <a:ext cx="9613003" cy="572005"/>
          </a:xfrm>
          <a:prstGeom prst="rect">
            <a:avLst/>
          </a:prstGeom>
        </p:spPr>
        <p:txBody>
          <a:bodyPr vert="horz" lIns="91440" tIns="45720" rIns="91440" bIns="45720" rtlCol="0"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lang="fr-FR" sz="1800" b="0" kern="1200">
                <a:solidFill>
                  <a:schemeClr val="tx2"/>
                </a:solidFill>
                <a:latin typeface="+mn-lt"/>
                <a:ea typeface="+mn-ea"/>
                <a:cs typeface="+mn-cs"/>
              </a:defRPr>
            </a:lvl1pPr>
            <a:lvl2pPr marL="269081"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Bef>
                <a:spcPts val="0"/>
              </a:spcBef>
              <a:defRPr/>
            </a:pPr>
            <a:r>
              <a:rPr lang="fr-FR" cap="all"/>
              <a:t>Description des instances et cérémonies : Niveau Equipe</a:t>
            </a:r>
            <a:endParaRPr kumimoji="0" lang="fr-FR" sz="2215" b="0" i="0" u="none" strike="noStrike" kern="1200" cap="none" spc="0" normalizeH="0" baseline="0" noProof="0">
              <a:ln>
                <a:noFill/>
              </a:ln>
              <a:solidFill>
                <a:srgbClr val="3F3F3F"/>
              </a:solidFill>
              <a:effectLst/>
              <a:uLnTx/>
              <a:uFillTx/>
              <a:latin typeface="Arial" panose="020B0604020202020204"/>
              <a:ea typeface="+mn-ea"/>
              <a:cs typeface="+mn-cs"/>
            </a:endParaRPr>
          </a:p>
        </p:txBody>
      </p:sp>
      <p:sp>
        <p:nvSpPr>
          <p:cNvPr id="5" name="Google Shape;1851;p13">
            <a:extLst>
              <a:ext uri="{FF2B5EF4-FFF2-40B4-BE49-F238E27FC236}">
                <a16:creationId xmlns:a16="http://schemas.microsoft.com/office/drawing/2014/main" id="{25950DD4-AFBD-4C16-A1E8-76503304C4D0}"/>
              </a:ext>
            </a:extLst>
          </p:cNvPr>
          <p:cNvSpPr/>
          <p:nvPr/>
        </p:nvSpPr>
        <p:spPr>
          <a:xfrm>
            <a:off x="1165761" y="1607967"/>
            <a:ext cx="1216807" cy="4719681"/>
          </a:xfrm>
          <a:prstGeom prst="rect">
            <a:avLst/>
          </a:prstGeom>
          <a:solidFill>
            <a:srgbClr val="1CD19D"/>
          </a:solid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r>
              <a:rPr kumimoji="0" lang="fr-FR" sz="1100" b="1" i="0" u="none" strike="noStrike" kern="0" cap="none" spc="0" normalizeH="0" baseline="0" noProof="0">
                <a:ln>
                  <a:noFill/>
                </a:ln>
                <a:solidFill>
                  <a:srgbClr val="FFFFFF"/>
                </a:solidFill>
                <a:effectLst/>
                <a:uLnTx/>
                <a:uFillTx/>
                <a:latin typeface="Arial"/>
                <a:cs typeface="Arial"/>
                <a:sym typeface="Arial"/>
              </a:rPr>
              <a:t>Niveau </a:t>
            </a: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r>
              <a:rPr kumimoji="0" lang="fr-FR" sz="1100" b="1" i="0" u="none" strike="noStrike" kern="0" cap="none" spc="0" normalizeH="0" baseline="0" noProof="0">
                <a:ln>
                  <a:noFill/>
                </a:ln>
                <a:solidFill>
                  <a:schemeClr val="bg1"/>
                </a:solidFill>
                <a:effectLst/>
                <a:uLnTx/>
                <a:uFillTx/>
                <a:latin typeface="Arial"/>
                <a:cs typeface="Arial"/>
                <a:sym typeface="Arial"/>
              </a:rPr>
              <a:t>Equipe</a:t>
            </a:r>
          </a:p>
        </p:txBody>
      </p:sp>
      <p:sp>
        <p:nvSpPr>
          <p:cNvPr id="6" name="Google Shape;1856;p13">
            <a:extLst>
              <a:ext uri="{FF2B5EF4-FFF2-40B4-BE49-F238E27FC236}">
                <a16:creationId xmlns:a16="http://schemas.microsoft.com/office/drawing/2014/main" id="{4AEDC266-7716-4CF9-A351-50ED99EEA201}"/>
              </a:ext>
            </a:extLst>
          </p:cNvPr>
          <p:cNvSpPr/>
          <p:nvPr/>
        </p:nvSpPr>
        <p:spPr>
          <a:xfrm>
            <a:off x="2942934" y="3599473"/>
            <a:ext cx="2034310"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1CD19D"/>
              </a:buClr>
              <a:buSzPts val="1000"/>
              <a:buFont typeface="Arial"/>
              <a:buNone/>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Daily Meeting</a:t>
            </a:r>
            <a:endParaRPr kumimoji="0" sz="1000" b="0" i="0" u="none" strike="noStrike" kern="0" cap="none" spc="0" normalizeH="0" baseline="0" noProof="0">
              <a:ln>
                <a:noFill/>
              </a:ln>
              <a:solidFill>
                <a:srgbClr val="000000"/>
              </a:solidFill>
              <a:effectLst/>
              <a:uLnTx/>
              <a:uFillTx/>
              <a:latin typeface="Arial"/>
              <a:cs typeface="Arial"/>
              <a:sym typeface="Arial"/>
            </a:endParaRPr>
          </a:p>
        </p:txBody>
      </p:sp>
      <p:sp>
        <p:nvSpPr>
          <p:cNvPr id="7" name="Google Shape;1856;p13">
            <a:extLst>
              <a:ext uri="{FF2B5EF4-FFF2-40B4-BE49-F238E27FC236}">
                <a16:creationId xmlns:a16="http://schemas.microsoft.com/office/drawing/2014/main" id="{B78C5778-74D1-427D-A005-0EACA4391ABD}"/>
              </a:ext>
            </a:extLst>
          </p:cNvPr>
          <p:cNvSpPr/>
          <p:nvPr/>
        </p:nvSpPr>
        <p:spPr>
          <a:xfrm>
            <a:off x="5068207" y="3599473"/>
            <a:ext cx="4737614"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Alignement et suivi d’avancement</a:t>
            </a:r>
          </a:p>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Partage des obstacles</a:t>
            </a:r>
          </a:p>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Mise au point de plans d'action</a:t>
            </a:r>
            <a:endParaRPr kumimoji="0" sz="1000" b="0" i="0" u="none" strike="noStrike" kern="0" cap="none" spc="0" normalizeH="0" baseline="0" noProof="0">
              <a:ln>
                <a:noFill/>
              </a:ln>
              <a:solidFill>
                <a:srgbClr val="4D4D4D"/>
              </a:solidFill>
              <a:effectLst/>
              <a:uLnTx/>
              <a:uFillTx/>
              <a:latin typeface="Arial"/>
              <a:cs typeface="Arial"/>
              <a:sym typeface="Arial"/>
            </a:endParaRPr>
          </a:p>
        </p:txBody>
      </p:sp>
      <p:sp>
        <p:nvSpPr>
          <p:cNvPr id="8" name="Google Shape;1856;p13">
            <a:extLst>
              <a:ext uri="{FF2B5EF4-FFF2-40B4-BE49-F238E27FC236}">
                <a16:creationId xmlns:a16="http://schemas.microsoft.com/office/drawing/2014/main" id="{66AB818E-5946-4E34-BA54-DEA5EA15180B}"/>
              </a:ext>
            </a:extLst>
          </p:cNvPr>
          <p:cNvSpPr/>
          <p:nvPr/>
        </p:nvSpPr>
        <p:spPr>
          <a:xfrm>
            <a:off x="2942936" y="4950918"/>
            <a:ext cx="2034310"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1CD19D"/>
              </a:buClr>
              <a:buSzPts val="1000"/>
              <a:buFont typeface="Arial"/>
              <a:buNone/>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Rétrospective</a:t>
            </a:r>
            <a:endParaRPr kumimoji="0" sz="1000" b="0" i="0" u="none" strike="noStrike" kern="0" cap="none" spc="0" normalizeH="0" baseline="0" noProof="0">
              <a:ln>
                <a:noFill/>
              </a:ln>
              <a:solidFill>
                <a:srgbClr val="000000"/>
              </a:solidFill>
              <a:effectLst/>
              <a:uLnTx/>
              <a:uFillTx/>
              <a:latin typeface="Arial"/>
              <a:cs typeface="Arial"/>
              <a:sym typeface="Arial"/>
            </a:endParaRPr>
          </a:p>
        </p:txBody>
      </p:sp>
      <p:sp>
        <p:nvSpPr>
          <p:cNvPr id="9" name="Google Shape;1856;p13">
            <a:extLst>
              <a:ext uri="{FF2B5EF4-FFF2-40B4-BE49-F238E27FC236}">
                <a16:creationId xmlns:a16="http://schemas.microsoft.com/office/drawing/2014/main" id="{2763BC96-8DE4-4ED2-8E49-5C0378991B93}"/>
              </a:ext>
            </a:extLst>
          </p:cNvPr>
          <p:cNvSpPr/>
          <p:nvPr/>
        </p:nvSpPr>
        <p:spPr>
          <a:xfrm>
            <a:off x="5068208" y="4950918"/>
            <a:ext cx="4737613"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0000" tIns="45700" rIns="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Revue et adaptation des méthodes de travail / organisation</a:t>
            </a:r>
          </a:p>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Réflexion sur les processus de l’équipe et les moyens par lesquels elle peut continuer à s’améliorer pour offrir de meilleurs résultats métiers</a:t>
            </a:r>
          </a:p>
        </p:txBody>
      </p:sp>
      <p:sp>
        <p:nvSpPr>
          <p:cNvPr id="10" name="Google Shape;1856;p13">
            <a:extLst>
              <a:ext uri="{FF2B5EF4-FFF2-40B4-BE49-F238E27FC236}">
                <a16:creationId xmlns:a16="http://schemas.microsoft.com/office/drawing/2014/main" id="{3E1B8069-442C-456D-AFCE-96B308C9C392}"/>
              </a:ext>
            </a:extLst>
          </p:cNvPr>
          <p:cNvSpPr/>
          <p:nvPr/>
        </p:nvSpPr>
        <p:spPr>
          <a:xfrm>
            <a:off x="2942936" y="4278496"/>
            <a:ext cx="2034310"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1CD19D"/>
              </a:buClr>
              <a:buSzPts val="1000"/>
              <a:buFont typeface="Arial"/>
              <a:buNone/>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Revue de Sprint</a:t>
            </a:r>
            <a:endParaRPr kumimoji="0" sz="1000" b="0" i="0" u="none" strike="noStrike" kern="0" cap="none" spc="0" normalizeH="0" baseline="0" noProof="0">
              <a:ln>
                <a:noFill/>
              </a:ln>
              <a:solidFill>
                <a:srgbClr val="000000"/>
              </a:solidFill>
              <a:effectLst/>
              <a:uLnTx/>
              <a:uFillTx/>
              <a:latin typeface="Arial"/>
              <a:cs typeface="Arial"/>
              <a:sym typeface="Arial"/>
            </a:endParaRPr>
          </a:p>
        </p:txBody>
      </p:sp>
      <p:sp>
        <p:nvSpPr>
          <p:cNvPr id="11" name="Google Shape;1856;p13">
            <a:extLst>
              <a:ext uri="{FF2B5EF4-FFF2-40B4-BE49-F238E27FC236}">
                <a16:creationId xmlns:a16="http://schemas.microsoft.com/office/drawing/2014/main" id="{138138AA-3692-46A4-9E64-ABD9274B2D80}"/>
              </a:ext>
            </a:extLst>
          </p:cNvPr>
          <p:cNvSpPr/>
          <p:nvPr/>
        </p:nvSpPr>
        <p:spPr>
          <a:xfrm>
            <a:off x="5068208" y="4278496"/>
            <a:ext cx="4737613"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Partage avec les parties prenantes des résultats livrés au cours du sprint et réception des retours sur le travail effectué</a:t>
            </a:r>
            <a:endParaRPr kumimoji="0" sz="1000" b="0" i="0" u="none" strike="noStrike" kern="0" cap="none" spc="0" normalizeH="0" baseline="0" noProof="0">
              <a:ln>
                <a:noFill/>
              </a:ln>
              <a:solidFill>
                <a:srgbClr val="4D4D4D"/>
              </a:solidFill>
              <a:effectLst/>
              <a:uLnTx/>
              <a:uFillTx/>
              <a:latin typeface="Arial"/>
              <a:cs typeface="Arial"/>
              <a:sym typeface="Arial"/>
            </a:endParaRPr>
          </a:p>
        </p:txBody>
      </p:sp>
      <p:pic>
        <p:nvPicPr>
          <p:cNvPr id="12" name="Picture 2" descr="team Icon 793109">
            <a:extLst>
              <a:ext uri="{FF2B5EF4-FFF2-40B4-BE49-F238E27FC236}">
                <a16:creationId xmlns:a16="http://schemas.microsoft.com/office/drawing/2014/main" id="{B5C05A58-EE1C-44FA-9F30-6C077D7EAA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9138" y="3742864"/>
            <a:ext cx="550051" cy="550051"/>
          </a:xfrm>
          <a:prstGeom prst="rect">
            <a:avLst/>
          </a:prstGeom>
          <a:noFill/>
          <a:extLst>
            <a:ext uri="{909E8E84-426E-40DD-AFC4-6F175D3DCCD1}">
              <a14:hiddenFill xmlns:a14="http://schemas.microsoft.com/office/drawing/2010/main">
                <a:solidFill>
                  <a:srgbClr val="FFFFFF"/>
                </a:solidFill>
              </a14:hiddenFill>
            </a:ext>
          </a:extLst>
        </p:spPr>
      </p:pic>
      <p:sp>
        <p:nvSpPr>
          <p:cNvPr id="13" name="Google Shape;1853;p13">
            <a:extLst>
              <a:ext uri="{FF2B5EF4-FFF2-40B4-BE49-F238E27FC236}">
                <a16:creationId xmlns:a16="http://schemas.microsoft.com/office/drawing/2014/main" id="{8B914CCC-8028-4B07-AE23-B9D0AF2DA020}"/>
              </a:ext>
            </a:extLst>
          </p:cNvPr>
          <p:cNvSpPr/>
          <p:nvPr/>
        </p:nvSpPr>
        <p:spPr>
          <a:xfrm>
            <a:off x="2937473" y="1026708"/>
            <a:ext cx="2042703" cy="432000"/>
          </a:xfrm>
          <a:prstGeom prst="rect">
            <a:avLst/>
          </a:prstGeom>
          <a:solidFill>
            <a:srgbClr val="1CD19D"/>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FFFFFF"/>
              </a:buClr>
              <a:buSzPts val="1050"/>
              <a:buFont typeface="Arial"/>
              <a:buNone/>
              <a:tabLst/>
              <a:defRPr/>
            </a:pPr>
            <a:r>
              <a:rPr kumimoji="0" lang="fr-FR" sz="1050" b="1" i="0" u="none" strike="noStrike" kern="0" cap="none" spc="0" normalizeH="0" baseline="0" noProof="0">
                <a:ln>
                  <a:noFill/>
                </a:ln>
                <a:solidFill>
                  <a:srgbClr val="FFFFFF"/>
                </a:solidFill>
                <a:effectLst/>
                <a:uLnTx/>
                <a:uFillTx/>
                <a:latin typeface="Arial"/>
                <a:cs typeface="Arial"/>
                <a:sym typeface="Arial"/>
              </a:rPr>
              <a:t>Instances/Cérémonies</a:t>
            </a:r>
            <a:endParaRPr kumimoji="0" sz="1400" b="1"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1859;p13">
            <a:extLst>
              <a:ext uri="{FF2B5EF4-FFF2-40B4-BE49-F238E27FC236}">
                <a16:creationId xmlns:a16="http://schemas.microsoft.com/office/drawing/2014/main" id="{80AA3718-470D-4503-983F-E1136BB339CD}"/>
              </a:ext>
            </a:extLst>
          </p:cNvPr>
          <p:cNvSpPr/>
          <p:nvPr/>
        </p:nvSpPr>
        <p:spPr>
          <a:xfrm>
            <a:off x="5068208" y="1026708"/>
            <a:ext cx="4737614" cy="432000"/>
          </a:xfrm>
          <a:prstGeom prst="rect">
            <a:avLst/>
          </a:prstGeom>
          <a:solidFill>
            <a:srgbClr val="1CD19D"/>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FFFFFF"/>
              </a:buClr>
              <a:buSzPts val="1050"/>
              <a:buFont typeface="Arial"/>
              <a:buNone/>
              <a:tabLst/>
              <a:defRPr/>
            </a:pPr>
            <a:r>
              <a:rPr kumimoji="0" lang="fr-FR" sz="1050" b="1" i="0" u="none" strike="noStrike" kern="0" cap="none" spc="0" normalizeH="0" baseline="0" noProof="0">
                <a:ln>
                  <a:noFill/>
                </a:ln>
                <a:solidFill>
                  <a:srgbClr val="FFFFFF"/>
                </a:solidFill>
                <a:effectLst/>
                <a:uLnTx/>
                <a:uFillTx/>
                <a:latin typeface="Arial"/>
                <a:cs typeface="Arial"/>
                <a:sym typeface="Arial"/>
              </a:rPr>
              <a:t>Objectifs</a:t>
            </a:r>
            <a:endParaRPr kumimoji="0" sz="1400" b="1" i="0" u="none" strike="noStrike" kern="0" cap="none" spc="0" normalizeH="0" baseline="0" noProof="0">
              <a:ln>
                <a:noFill/>
              </a:ln>
              <a:solidFill>
                <a:srgbClr val="000000"/>
              </a:solidFill>
              <a:effectLst/>
              <a:uLnTx/>
              <a:uFillTx/>
              <a:latin typeface="Arial"/>
              <a:cs typeface="Arial"/>
              <a:sym typeface="Arial"/>
            </a:endParaRPr>
          </a:p>
        </p:txBody>
      </p:sp>
      <p:sp>
        <p:nvSpPr>
          <p:cNvPr id="15" name="Google Shape;1856;p13">
            <a:extLst>
              <a:ext uri="{FF2B5EF4-FFF2-40B4-BE49-F238E27FC236}">
                <a16:creationId xmlns:a16="http://schemas.microsoft.com/office/drawing/2014/main" id="{B79A66E8-4174-4AA8-9289-343889082043}"/>
              </a:ext>
            </a:extLst>
          </p:cNvPr>
          <p:cNvSpPr/>
          <p:nvPr/>
        </p:nvSpPr>
        <p:spPr>
          <a:xfrm>
            <a:off x="2942933" y="2273250"/>
            <a:ext cx="2034310"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1CD19D"/>
              </a:buClr>
              <a:buSzPts val="1000"/>
              <a:buFont typeface="Arial"/>
              <a:buNone/>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Revue du backlog</a:t>
            </a:r>
            <a:endParaRPr kumimoji="0" sz="1000" b="0" i="0" u="none" strike="noStrike" kern="0" cap="none" spc="0" normalizeH="0" baseline="0" noProof="0">
              <a:ln>
                <a:noFill/>
              </a:ln>
              <a:solidFill>
                <a:srgbClr val="000000"/>
              </a:solidFill>
              <a:effectLst/>
              <a:uLnTx/>
              <a:uFillTx/>
              <a:latin typeface="Arial"/>
              <a:cs typeface="Arial"/>
              <a:sym typeface="Arial"/>
            </a:endParaRPr>
          </a:p>
        </p:txBody>
      </p:sp>
      <p:sp>
        <p:nvSpPr>
          <p:cNvPr id="16" name="Google Shape;1856;p13">
            <a:extLst>
              <a:ext uri="{FF2B5EF4-FFF2-40B4-BE49-F238E27FC236}">
                <a16:creationId xmlns:a16="http://schemas.microsoft.com/office/drawing/2014/main" id="{C63DCC82-3131-453C-A96C-BCB8A61A2AC8}"/>
              </a:ext>
            </a:extLst>
          </p:cNvPr>
          <p:cNvSpPr/>
          <p:nvPr/>
        </p:nvSpPr>
        <p:spPr>
          <a:xfrm>
            <a:off x="5068209" y="2273250"/>
            <a:ext cx="4737613"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Raffinage du backlog</a:t>
            </a:r>
          </a:p>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Mise à jour du backlog (travail à faire) pour aider à se faire une idée du travail à effectuer dans les 2-3 prochains sprints</a:t>
            </a:r>
            <a:endParaRPr kumimoji="0" sz="1000" b="0" i="0" u="none" strike="noStrike" kern="0" cap="none" spc="0" normalizeH="0" baseline="0" noProof="0">
              <a:ln>
                <a:noFill/>
              </a:ln>
              <a:solidFill>
                <a:srgbClr val="4D4D4D"/>
              </a:solidFill>
              <a:effectLst/>
              <a:uLnTx/>
              <a:uFillTx/>
              <a:latin typeface="Arial"/>
              <a:cs typeface="Arial"/>
              <a:sym typeface="Arial"/>
            </a:endParaRPr>
          </a:p>
        </p:txBody>
      </p:sp>
      <p:sp>
        <p:nvSpPr>
          <p:cNvPr id="17" name="Google Shape;1856;p13">
            <a:extLst>
              <a:ext uri="{FF2B5EF4-FFF2-40B4-BE49-F238E27FC236}">
                <a16:creationId xmlns:a16="http://schemas.microsoft.com/office/drawing/2014/main" id="{08518B5B-831E-4AF6-A91D-C9DD5D4D1DF5}"/>
              </a:ext>
            </a:extLst>
          </p:cNvPr>
          <p:cNvSpPr/>
          <p:nvPr/>
        </p:nvSpPr>
        <p:spPr>
          <a:xfrm>
            <a:off x="2942936" y="2934141"/>
            <a:ext cx="2034310"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1CD19D"/>
              </a:buClr>
              <a:buSzPts val="1000"/>
              <a:buFont typeface="Arial"/>
              <a:buNone/>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Sprint Planning</a:t>
            </a:r>
            <a:endParaRPr kumimoji="0" sz="1000" b="0" i="0" u="none" strike="noStrike" kern="0" cap="none" spc="0" normalizeH="0" baseline="0" noProof="0">
              <a:ln>
                <a:noFill/>
              </a:ln>
              <a:solidFill>
                <a:srgbClr val="000000"/>
              </a:solidFill>
              <a:effectLst/>
              <a:uLnTx/>
              <a:uFillTx/>
              <a:latin typeface="Arial"/>
              <a:cs typeface="Arial"/>
              <a:sym typeface="Arial"/>
            </a:endParaRPr>
          </a:p>
        </p:txBody>
      </p:sp>
      <p:sp>
        <p:nvSpPr>
          <p:cNvPr id="18" name="Google Shape;1856;p13">
            <a:extLst>
              <a:ext uri="{FF2B5EF4-FFF2-40B4-BE49-F238E27FC236}">
                <a16:creationId xmlns:a16="http://schemas.microsoft.com/office/drawing/2014/main" id="{53D372F6-1FB3-4EA6-AE5C-48B7D56B8F91}"/>
              </a:ext>
            </a:extLst>
          </p:cNvPr>
          <p:cNvSpPr/>
          <p:nvPr/>
        </p:nvSpPr>
        <p:spPr>
          <a:xfrm>
            <a:off x="5068208" y="2934141"/>
            <a:ext cx="4737613"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Planification du prochain Sprint (</a:t>
            </a:r>
            <a:r>
              <a:rPr kumimoji="0" lang="fr-FR" sz="1000" b="0" i="0" u="none" strike="noStrike" kern="0" cap="none" spc="0" normalizeH="0" baseline="0" noProof="0" err="1">
                <a:ln>
                  <a:noFill/>
                </a:ln>
                <a:solidFill>
                  <a:srgbClr val="4D4D4D"/>
                </a:solidFill>
                <a:effectLst/>
                <a:uLnTx/>
                <a:uFillTx/>
                <a:latin typeface="Arial"/>
                <a:cs typeface="Arial"/>
                <a:sym typeface="Arial"/>
              </a:rPr>
              <a:t>specs</a:t>
            </a:r>
            <a:r>
              <a:rPr kumimoji="0" lang="fr-FR" sz="1000" b="0" i="0" u="none" strike="noStrike" kern="0" cap="none" spc="0" normalizeH="0" baseline="0" noProof="0">
                <a:ln>
                  <a:noFill/>
                </a:ln>
                <a:solidFill>
                  <a:srgbClr val="4D4D4D"/>
                </a:solidFill>
                <a:effectLst/>
                <a:uLnTx/>
                <a:uFillTx/>
                <a:latin typeface="Arial"/>
                <a:cs typeface="Arial"/>
                <a:sym typeface="Arial"/>
              </a:rPr>
              <a:t>, validations, tests…)</a:t>
            </a:r>
          </a:p>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Planification des US et alignement au sein de l'équipe de développement du travail à effectuer lors du sprint à venir</a:t>
            </a:r>
          </a:p>
        </p:txBody>
      </p:sp>
      <p:sp>
        <p:nvSpPr>
          <p:cNvPr id="19" name="Oval 20">
            <a:extLst>
              <a:ext uri="{FF2B5EF4-FFF2-40B4-BE49-F238E27FC236}">
                <a16:creationId xmlns:a16="http://schemas.microsoft.com/office/drawing/2014/main" id="{7ED1D86A-EDE4-4EB5-A02E-7B9A72BBDAB0}"/>
              </a:ext>
            </a:extLst>
          </p:cNvPr>
          <p:cNvSpPr>
            <a:spLocks noChangeArrowheads="1"/>
          </p:cNvSpPr>
          <p:nvPr/>
        </p:nvSpPr>
        <p:spPr bwMode="auto">
          <a:xfrm>
            <a:off x="2520698" y="2417035"/>
            <a:ext cx="293171" cy="284432"/>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1</a:t>
            </a:r>
          </a:p>
        </p:txBody>
      </p:sp>
      <p:sp>
        <p:nvSpPr>
          <p:cNvPr id="20" name="Oval 20">
            <a:extLst>
              <a:ext uri="{FF2B5EF4-FFF2-40B4-BE49-F238E27FC236}">
                <a16:creationId xmlns:a16="http://schemas.microsoft.com/office/drawing/2014/main" id="{CA39360F-74AA-49AF-A185-1B017726F725}"/>
              </a:ext>
            </a:extLst>
          </p:cNvPr>
          <p:cNvSpPr>
            <a:spLocks noChangeArrowheads="1"/>
          </p:cNvSpPr>
          <p:nvPr/>
        </p:nvSpPr>
        <p:spPr bwMode="auto">
          <a:xfrm>
            <a:off x="2520698" y="3094299"/>
            <a:ext cx="293171" cy="284432"/>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2</a:t>
            </a:r>
          </a:p>
        </p:txBody>
      </p:sp>
      <p:sp>
        <p:nvSpPr>
          <p:cNvPr id="21" name="Oval 20">
            <a:extLst>
              <a:ext uri="{FF2B5EF4-FFF2-40B4-BE49-F238E27FC236}">
                <a16:creationId xmlns:a16="http://schemas.microsoft.com/office/drawing/2014/main" id="{676F680C-8F2E-4771-8DA0-55072333E9B9}"/>
              </a:ext>
            </a:extLst>
          </p:cNvPr>
          <p:cNvSpPr>
            <a:spLocks noChangeArrowheads="1"/>
          </p:cNvSpPr>
          <p:nvPr/>
        </p:nvSpPr>
        <p:spPr bwMode="auto">
          <a:xfrm>
            <a:off x="2520698" y="3743258"/>
            <a:ext cx="293171" cy="284432"/>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3</a:t>
            </a:r>
          </a:p>
        </p:txBody>
      </p:sp>
      <p:sp>
        <p:nvSpPr>
          <p:cNvPr id="22" name="Oval 20">
            <a:extLst>
              <a:ext uri="{FF2B5EF4-FFF2-40B4-BE49-F238E27FC236}">
                <a16:creationId xmlns:a16="http://schemas.microsoft.com/office/drawing/2014/main" id="{45B1A888-E365-493A-A019-3CFD6D5685CA}"/>
              </a:ext>
            </a:extLst>
          </p:cNvPr>
          <p:cNvSpPr>
            <a:spLocks noChangeArrowheads="1"/>
          </p:cNvSpPr>
          <p:nvPr/>
        </p:nvSpPr>
        <p:spPr bwMode="auto">
          <a:xfrm>
            <a:off x="2520698" y="4422281"/>
            <a:ext cx="293171" cy="284432"/>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4</a:t>
            </a:r>
          </a:p>
        </p:txBody>
      </p:sp>
      <p:sp>
        <p:nvSpPr>
          <p:cNvPr id="23" name="Oval 20">
            <a:extLst>
              <a:ext uri="{FF2B5EF4-FFF2-40B4-BE49-F238E27FC236}">
                <a16:creationId xmlns:a16="http://schemas.microsoft.com/office/drawing/2014/main" id="{1496DD3D-1D0E-418B-962A-5577A8C495C1}"/>
              </a:ext>
            </a:extLst>
          </p:cNvPr>
          <p:cNvSpPr>
            <a:spLocks noChangeArrowheads="1"/>
          </p:cNvSpPr>
          <p:nvPr/>
        </p:nvSpPr>
        <p:spPr bwMode="auto">
          <a:xfrm>
            <a:off x="2520698" y="5094703"/>
            <a:ext cx="293171" cy="284432"/>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5</a:t>
            </a:r>
          </a:p>
        </p:txBody>
      </p:sp>
      <p:sp>
        <p:nvSpPr>
          <p:cNvPr id="24" name="Google Shape;1856;p13">
            <a:extLst>
              <a:ext uri="{FF2B5EF4-FFF2-40B4-BE49-F238E27FC236}">
                <a16:creationId xmlns:a16="http://schemas.microsoft.com/office/drawing/2014/main" id="{B87368FB-CA25-4C69-B629-45C7745EA0C1}"/>
              </a:ext>
            </a:extLst>
          </p:cNvPr>
          <p:cNvSpPr/>
          <p:nvPr/>
        </p:nvSpPr>
        <p:spPr>
          <a:xfrm>
            <a:off x="2942936" y="5624910"/>
            <a:ext cx="2034310" cy="702739"/>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rgbClr val="1CD19D"/>
              </a:buClr>
              <a:buSzPts val="1000"/>
              <a:defRPr/>
            </a:pPr>
            <a:r>
              <a:rPr lang="fr-FR" sz="1000" kern="0">
                <a:solidFill>
                  <a:srgbClr val="4D4D4D"/>
                </a:solidFill>
              </a:rPr>
              <a:t>Synchro Tech Lead et les Architectes</a:t>
            </a:r>
          </a:p>
          <a:p>
            <a:pPr marL="0" marR="0" lvl="0" indent="0" algn="ctr" defTabSz="914400" rtl="0" eaLnBrk="1" fontAlgn="auto" latinLnBrk="0" hangingPunct="1">
              <a:lnSpc>
                <a:spcPct val="100000"/>
              </a:lnSpc>
              <a:spcBef>
                <a:spcPts val="0"/>
              </a:spcBef>
              <a:spcAft>
                <a:spcPts val="0"/>
              </a:spcAft>
              <a:buClr>
                <a:srgbClr val="1CD19D"/>
              </a:buClr>
              <a:buSzPts val="1000"/>
              <a:buFont typeface="Arial"/>
              <a:buNone/>
              <a:tabLst/>
              <a:defRPr/>
            </a:pPr>
            <a:endParaRPr kumimoji="0" sz="1000" b="0" i="0" u="none" strike="noStrike" kern="0" cap="none" spc="0" normalizeH="0" baseline="0" noProof="0">
              <a:ln>
                <a:noFill/>
              </a:ln>
              <a:solidFill>
                <a:srgbClr val="000000"/>
              </a:solidFill>
              <a:effectLst/>
              <a:uLnTx/>
              <a:uFillTx/>
              <a:latin typeface="Arial"/>
              <a:cs typeface="Arial"/>
              <a:sym typeface="Arial"/>
            </a:endParaRPr>
          </a:p>
        </p:txBody>
      </p:sp>
      <p:sp>
        <p:nvSpPr>
          <p:cNvPr id="25" name="Google Shape;1856;p13">
            <a:extLst>
              <a:ext uri="{FF2B5EF4-FFF2-40B4-BE49-F238E27FC236}">
                <a16:creationId xmlns:a16="http://schemas.microsoft.com/office/drawing/2014/main" id="{6E9FAFE9-50BF-4C65-AFC9-5D854BC35249}"/>
              </a:ext>
            </a:extLst>
          </p:cNvPr>
          <p:cNvSpPr/>
          <p:nvPr/>
        </p:nvSpPr>
        <p:spPr>
          <a:xfrm>
            <a:off x="5068208" y="5624910"/>
            <a:ext cx="4737613" cy="702739"/>
          </a:xfrm>
          <a:prstGeom prst="rect">
            <a:avLst/>
          </a:prstGeom>
          <a:noFill/>
          <a:ln w="12700" cap="flat" cmpd="sng">
            <a:solidFill>
              <a:srgbClr val="1CD19D"/>
            </a:solidFill>
            <a:prstDash val="solid"/>
            <a:miter lim="800000"/>
            <a:headEnd type="none" w="sm" len="sm"/>
            <a:tailEnd type="none" w="sm" len="sm"/>
          </a:ln>
        </p:spPr>
        <p:txBody>
          <a:bodyPr spcFirstLastPara="1" wrap="square" lIns="90000" tIns="45700" rIns="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Échanger entre les architectes palier/programme et le plateau</a:t>
            </a:r>
          </a:p>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Faire remonter les potentielles interrogations des équipes</a:t>
            </a:r>
          </a:p>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Définir les prochaines étapes de l’implémentation de la trajectoire technique au niveau palier</a:t>
            </a:r>
          </a:p>
        </p:txBody>
      </p:sp>
      <p:sp>
        <p:nvSpPr>
          <p:cNvPr id="26" name="Oval 20">
            <a:extLst>
              <a:ext uri="{FF2B5EF4-FFF2-40B4-BE49-F238E27FC236}">
                <a16:creationId xmlns:a16="http://schemas.microsoft.com/office/drawing/2014/main" id="{CC3FACCE-7886-477A-BE17-C8A2B07C2687}"/>
              </a:ext>
            </a:extLst>
          </p:cNvPr>
          <p:cNvSpPr>
            <a:spLocks noChangeArrowheads="1"/>
          </p:cNvSpPr>
          <p:nvPr/>
        </p:nvSpPr>
        <p:spPr bwMode="auto">
          <a:xfrm>
            <a:off x="2520698" y="5797270"/>
            <a:ext cx="293171" cy="284432"/>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endParaRPr>
          </a:p>
        </p:txBody>
      </p:sp>
      <p:sp>
        <p:nvSpPr>
          <p:cNvPr id="27" name="Étoile : 5 branches 26">
            <a:extLst>
              <a:ext uri="{FF2B5EF4-FFF2-40B4-BE49-F238E27FC236}">
                <a16:creationId xmlns:a16="http://schemas.microsoft.com/office/drawing/2014/main" id="{03CEE2CF-9939-4916-B36A-3A588B2C2113}"/>
              </a:ext>
            </a:extLst>
          </p:cNvPr>
          <p:cNvSpPr/>
          <p:nvPr/>
        </p:nvSpPr>
        <p:spPr>
          <a:xfrm>
            <a:off x="2557262" y="5833249"/>
            <a:ext cx="226796" cy="210164"/>
          </a:xfrm>
          <a:prstGeom prst="star5">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29" name="ZoneTexte 28">
            <a:extLst>
              <a:ext uri="{FF2B5EF4-FFF2-40B4-BE49-F238E27FC236}">
                <a16:creationId xmlns:a16="http://schemas.microsoft.com/office/drawing/2014/main" id="{3F3F45F5-605D-411B-B64B-780D49CA4A6C}"/>
              </a:ext>
            </a:extLst>
          </p:cNvPr>
          <p:cNvSpPr txBox="1"/>
          <p:nvPr/>
        </p:nvSpPr>
        <p:spPr>
          <a:xfrm>
            <a:off x="8242762" y="6475255"/>
            <a:ext cx="1625600" cy="246221"/>
          </a:xfrm>
          <a:prstGeom prst="rect">
            <a:avLst/>
          </a:prstGeom>
          <a:noFill/>
        </p:spPr>
        <p:txBody>
          <a:bodyPr wrap="square" rtlCol="0">
            <a:spAutoFit/>
          </a:bodyPr>
          <a:lstStyle/>
          <a:p>
            <a:r>
              <a:rPr lang="fr-FR" sz="1000" i="1">
                <a:solidFill>
                  <a:srgbClr val="3F3F3F">
                    <a:lumMod val="50000"/>
                  </a:srgbClr>
                </a:solidFill>
                <a:latin typeface="Arial" panose="020B0604020202020204"/>
              </a:rPr>
              <a:t>Focus architecture</a:t>
            </a:r>
          </a:p>
        </p:txBody>
      </p:sp>
      <p:sp>
        <p:nvSpPr>
          <p:cNvPr id="30" name="Google Shape;1856;p13">
            <a:extLst>
              <a:ext uri="{FF2B5EF4-FFF2-40B4-BE49-F238E27FC236}">
                <a16:creationId xmlns:a16="http://schemas.microsoft.com/office/drawing/2014/main" id="{21FA076D-510E-41FF-970E-736243FF2422}"/>
              </a:ext>
            </a:extLst>
          </p:cNvPr>
          <p:cNvSpPr/>
          <p:nvPr/>
        </p:nvSpPr>
        <p:spPr>
          <a:xfrm>
            <a:off x="2945867" y="1607968"/>
            <a:ext cx="2034310"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1CD19D"/>
              </a:buClr>
              <a:buSzPts val="1000"/>
              <a:buFont typeface="Arial"/>
              <a:buNone/>
              <a:tabLst/>
              <a:defRPr/>
            </a:pPr>
            <a:r>
              <a:rPr kumimoji="0" lang="fr-FR" sz="1000" b="0" i="0" u="none" strike="noStrike" kern="0" cap="none" spc="0" normalizeH="0" baseline="0" noProof="0">
                <a:ln>
                  <a:noFill/>
                </a:ln>
                <a:solidFill>
                  <a:schemeClr val="tx1"/>
                </a:solidFill>
                <a:effectLst/>
                <a:uLnTx/>
                <a:uFillTx/>
                <a:latin typeface="Arial"/>
                <a:cs typeface="Arial"/>
                <a:sym typeface="Arial"/>
              </a:rPr>
              <a:t>Cérémonie des 3 Amigos </a:t>
            </a:r>
            <a:endParaRPr kumimoji="0" sz="1000" b="0" i="0" u="none" strike="noStrike" kern="0" cap="none" spc="0" normalizeH="0" baseline="0" noProof="0">
              <a:ln>
                <a:noFill/>
              </a:ln>
              <a:solidFill>
                <a:schemeClr val="tx1"/>
              </a:solidFill>
              <a:effectLst/>
              <a:uLnTx/>
              <a:uFillTx/>
              <a:latin typeface="Arial"/>
              <a:cs typeface="Arial"/>
              <a:sym typeface="Arial"/>
            </a:endParaRPr>
          </a:p>
        </p:txBody>
      </p:sp>
      <p:sp>
        <p:nvSpPr>
          <p:cNvPr id="31" name="Google Shape;1856;p13">
            <a:extLst>
              <a:ext uri="{FF2B5EF4-FFF2-40B4-BE49-F238E27FC236}">
                <a16:creationId xmlns:a16="http://schemas.microsoft.com/office/drawing/2014/main" id="{0CE8C6AB-8197-4A7E-9E59-2E78437CAF30}"/>
              </a:ext>
            </a:extLst>
          </p:cNvPr>
          <p:cNvSpPr/>
          <p:nvPr/>
        </p:nvSpPr>
        <p:spPr>
          <a:xfrm>
            <a:off x="5071143" y="1607968"/>
            <a:ext cx="4737613" cy="572005"/>
          </a:xfrm>
          <a:prstGeom prst="rect">
            <a:avLst/>
          </a:prstGeom>
          <a:noFill/>
          <a:ln w="12700" cap="flat" cmpd="sng">
            <a:solidFill>
              <a:srgbClr val="1CD19D"/>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chemeClr val="tx1"/>
                </a:solidFill>
                <a:effectLst/>
                <a:uLnTx/>
                <a:uFillTx/>
                <a:latin typeface="Arial"/>
                <a:cs typeface="Arial"/>
                <a:sym typeface="Arial"/>
              </a:rPr>
              <a:t>Point d’échange entre le PO ou les Assistants PO, le Développeur et le Testeur </a:t>
            </a:r>
          </a:p>
          <a:p>
            <a:pPr marL="171450" marR="0" lvl="0" indent="-171450" algn="l" defTabSz="914400" rtl="0" eaLnBrk="1" fontAlgn="auto" latinLnBrk="0" hangingPunct="1">
              <a:lnSpc>
                <a:spcPct val="100000"/>
              </a:lnSpc>
              <a:spcBef>
                <a:spcPts val="0"/>
              </a:spcBef>
              <a:spcAft>
                <a:spcPts val="0"/>
              </a:spcAft>
              <a:buClr>
                <a:srgbClr val="1CD19D"/>
              </a:buClr>
              <a:buSzPts val="1000"/>
              <a:buFont typeface="Arial"/>
              <a:buChar char="•"/>
              <a:tabLst/>
              <a:defRPr/>
            </a:pPr>
            <a:r>
              <a:rPr kumimoji="0" lang="fr-FR" sz="1000" b="0" i="0" u="none" strike="noStrike" kern="0" cap="none" spc="0" normalizeH="0" baseline="0" noProof="0">
                <a:ln>
                  <a:noFill/>
                </a:ln>
                <a:solidFill>
                  <a:schemeClr val="tx1"/>
                </a:solidFill>
                <a:effectLst/>
                <a:uLnTx/>
                <a:uFillTx/>
                <a:latin typeface="Arial"/>
                <a:cs typeface="Arial"/>
                <a:sym typeface="Arial"/>
              </a:rPr>
              <a:t>Challenger les critères d’acceptation</a:t>
            </a:r>
          </a:p>
        </p:txBody>
      </p:sp>
      <p:sp>
        <p:nvSpPr>
          <p:cNvPr id="32" name="Oval 20">
            <a:extLst>
              <a:ext uri="{FF2B5EF4-FFF2-40B4-BE49-F238E27FC236}">
                <a16:creationId xmlns:a16="http://schemas.microsoft.com/office/drawing/2014/main" id="{D433E080-44FC-418A-B56F-5BA992457EFB}"/>
              </a:ext>
            </a:extLst>
          </p:cNvPr>
          <p:cNvSpPr>
            <a:spLocks noChangeArrowheads="1"/>
          </p:cNvSpPr>
          <p:nvPr/>
        </p:nvSpPr>
        <p:spPr bwMode="auto">
          <a:xfrm>
            <a:off x="2523632" y="1751753"/>
            <a:ext cx="293171" cy="284432"/>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0</a:t>
            </a:r>
          </a:p>
        </p:txBody>
      </p:sp>
      <p:sp>
        <p:nvSpPr>
          <p:cNvPr id="35" name="Oval 20">
            <a:extLst>
              <a:ext uri="{FF2B5EF4-FFF2-40B4-BE49-F238E27FC236}">
                <a16:creationId xmlns:a16="http://schemas.microsoft.com/office/drawing/2014/main" id="{6CB237D2-10FB-46ED-8AF5-8238135306F6}"/>
              </a:ext>
            </a:extLst>
          </p:cNvPr>
          <p:cNvSpPr>
            <a:spLocks noChangeArrowheads="1"/>
          </p:cNvSpPr>
          <p:nvPr/>
        </p:nvSpPr>
        <p:spPr bwMode="auto">
          <a:xfrm>
            <a:off x="7949591" y="6435511"/>
            <a:ext cx="293171" cy="284432"/>
          </a:xfrm>
          <a:prstGeom prst="ellipse">
            <a:avLst/>
          </a:prstGeom>
          <a:solidFill>
            <a:srgbClr val="1CD19D"/>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endParaRPr>
          </a:p>
        </p:txBody>
      </p:sp>
      <p:sp>
        <p:nvSpPr>
          <p:cNvPr id="36" name="Étoile : 5 branches 35">
            <a:extLst>
              <a:ext uri="{FF2B5EF4-FFF2-40B4-BE49-F238E27FC236}">
                <a16:creationId xmlns:a16="http://schemas.microsoft.com/office/drawing/2014/main" id="{92EC01D8-FE75-4885-B1C4-8E19D00CE7DD}"/>
              </a:ext>
            </a:extLst>
          </p:cNvPr>
          <p:cNvSpPr/>
          <p:nvPr/>
        </p:nvSpPr>
        <p:spPr>
          <a:xfrm>
            <a:off x="7986155" y="6471490"/>
            <a:ext cx="226796" cy="210164"/>
          </a:xfrm>
          <a:prstGeom prst="star5">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Tree>
    <p:extLst>
      <p:ext uri="{BB962C8B-B14F-4D97-AF65-F5344CB8AC3E}">
        <p14:creationId xmlns:p14="http://schemas.microsoft.com/office/powerpoint/2010/main" val="387621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0218BC29-879E-4379-A60B-462E312E5446}"/>
              </a:ext>
            </a:extLst>
          </p:cNvPr>
          <p:cNvSpPr>
            <a:spLocks noGrp="1"/>
          </p:cNvSpPr>
          <p:nvPr>
            <p:ph type="sldNum" sz="quarter" idx="12"/>
          </p:nvPr>
        </p:nvSpPr>
        <p:spPr/>
        <p:txBody>
          <a:bodyPr/>
          <a:lstStyle/>
          <a:p>
            <a:fld id="{33D6E5A2-EC83-451F-A719-9AC1370DD5CF}" type="slidenum">
              <a:rPr lang="fr-FR" smtClean="0"/>
              <a:pPr/>
              <a:t>51</a:t>
            </a:fld>
            <a:endParaRPr kumimoji="0" lang="fr-FR"/>
          </a:p>
        </p:txBody>
      </p:sp>
      <p:sp>
        <p:nvSpPr>
          <p:cNvPr id="62" name="Espace réservé du texte 1">
            <a:extLst>
              <a:ext uri="{FF2B5EF4-FFF2-40B4-BE49-F238E27FC236}">
                <a16:creationId xmlns:a16="http://schemas.microsoft.com/office/drawing/2014/main" id="{21CFE05C-1963-483A-BE0D-440FCB467068}"/>
              </a:ext>
            </a:extLst>
          </p:cNvPr>
          <p:cNvSpPr txBox="1">
            <a:spLocks/>
          </p:cNvSpPr>
          <p:nvPr/>
        </p:nvSpPr>
        <p:spPr>
          <a:xfrm>
            <a:off x="772711" y="148659"/>
            <a:ext cx="8231588" cy="572005"/>
          </a:xfrm>
          <a:prstGeom prst="rect">
            <a:avLst/>
          </a:prstGeom>
        </p:spPr>
        <p:txBody>
          <a:bodyPr vert="horz" lIns="91440" tIns="45720" rIns="91440" bIns="45720" rtlCol="0"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lang="fr-FR" sz="2215" b="0" kern="1200">
                <a:solidFill>
                  <a:schemeClr val="tx2"/>
                </a:solidFill>
                <a:latin typeface="+mn-lt"/>
                <a:ea typeface="+mn-ea"/>
                <a:cs typeface="+mn-cs"/>
              </a:defRPr>
            </a:lvl1pPr>
            <a:lvl2pPr marL="269081"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Bef>
                <a:spcPts val="0"/>
              </a:spcBef>
              <a:defRPr/>
            </a:pPr>
            <a:r>
              <a:rPr lang="fr-FR" sz="1800" cap="all"/>
              <a:t>Description des instances et cérémonies : Niveau palier</a:t>
            </a:r>
            <a:endParaRPr kumimoji="0" lang="fr-FR" sz="2215" b="0" i="0" u="none" strike="noStrike" kern="1200" cap="none" spc="0" normalizeH="0" baseline="0" noProof="0">
              <a:ln>
                <a:noFill/>
              </a:ln>
              <a:solidFill>
                <a:srgbClr val="3F3F3F"/>
              </a:solidFill>
              <a:effectLst/>
              <a:uLnTx/>
              <a:uFillTx/>
              <a:latin typeface="Arial" panose="020B0604020202020204"/>
              <a:ea typeface="+mn-ea"/>
              <a:cs typeface="+mn-cs"/>
            </a:endParaRPr>
          </a:p>
        </p:txBody>
      </p:sp>
      <p:grpSp>
        <p:nvGrpSpPr>
          <p:cNvPr id="63" name="Groupe 62">
            <a:extLst>
              <a:ext uri="{FF2B5EF4-FFF2-40B4-BE49-F238E27FC236}">
                <a16:creationId xmlns:a16="http://schemas.microsoft.com/office/drawing/2014/main" id="{509F5785-0B37-41F6-8988-4923A50B20CE}"/>
              </a:ext>
            </a:extLst>
          </p:cNvPr>
          <p:cNvGrpSpPr/>
          <p:nvPr/>
        </p:nvGrpSpPr>
        <p:grpSpPr>
          <a:xfrm>
            <a:off x="1304282" y="3396101"/>
            <a:ext cx="7196157" cy="2268601"/>
            <a:chOff x="3628864" y="2742875"/>
            <a:chExt cx="5261747" cy="1658775"/>
          </a:xfrm>
        </p:grpSpPr>
        <p:grpSp>
          <p:nvGrpSpPr>
            <p:cNvPr id="64" name="Groupe 63">
              <a:extLst>
                <a:ext uri="{FF2B5EF4-FFF2-40B4-BE49-F238E27FC236}">
                  <a16:creationId xmlns:a16="http://schemas.microsoft.com/office/drawing/2014/main" id="{33753697-585A-4D6C-AA20-983E990D4702}"/>
                </a:ext>
              </a:extLst>
            </p:cNvPr>
            <p:cNvGrpSpPr/>
            <p:nvPr/>
          </p:nvGrpSpPr>
          <p:grpSpPr>
            <a:xfrm>
              <a:off x="5848913" y="3120913"/>
              <a:ext cx="72000" cy="1094979"/>
              <a:chOff x="5443312" y="1560327"/>
              <a:chExt cx="72000" cy="937083"/>
            </a:xfrm>
          </p:grpSpPr>
          <p:cxnSp>
            <p:nvCxnSpPr>
              <p:cNvPr id="113" name="Connecteur droit 112">
                <a:extLst>
                  <a:ext uri="{FF2B5EF4-FFF2-40B4-BE49-F238E27FC236}">
                    <a16:creationId xmlns:a16="http://schemas.microsoft.com/office/drawing/2014/main" id="{C4B10343-8B51-4AFE-9E3B-71A6B89B53D8}"/>
                  </a:ext>
                </a:extLst>
              </p:cNvPr>
              <p:cNvCxnSpPr>
                <a:cxnSpLocks/>
                <a:stCxn id="114" idx="4"/>
              </p:cNvCxnSpPr>
              <p:nvPr/>
            </p:nvCxnSpPr>
            <p:spPr>
              <a:xfrm>
                <a:off x="5479312" y="1621945"/>
                <a:ext cx="0" cy="875465"/>
              </a:xfrm>
              <a:prstGeom prst="line">
                <a:avLst/>
              </a:prstGeom>
              <a:noFill/>
              <a:ln w="6350" cap="flat" cmpd="sng" algn="ctr">
                <a:solidFill>
                  <a:srgbClr val="A5A5A5"/>
                </a:solidFill>
                <a:prstDash val="solid"/>
                <a:miter lim="800000"/>
              </a:ln>
              <a:effectLst/>
            </p:spPr>
          </p:cxnSp>
          <p:sp>
            <p:nvSpPr>
              <p:cNvPr id="114" name="Ellipse 113">
                <a:extLst>
                  <a:ext uri="{FF2B5EF4-FFF2-40B4-BE49-F238E27FC236}">
                    <a16:creationId xmlns:a16="http://schemas.microsoft.com/office/drawing/2014/main" id="{0968CEF3-1FC8-49C9-B9A0-2927225D6372}"/>
                  </a:ext>
                </a:extLst>
              </p:cNvPr>
              <p:cNvSpPr/>
              <p:nvPr/>
            </p:nvSpPr>
            <p:spPr>
              <a:xfrm>
                <a:off x="5443312" y="1560327"/>
                <a:ext cx="72000" cy="61618"/>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grpSp>
          <p:nvGrpSpPr>
            <p:cNvPr id="65" name="Groupe 64">
              <a:extLst>
                <a:ext uri="{FF2B5EF4-FFF2-40B4-BE49-F238E27FC236}">
                  <a16:creationId xmlns:a16="http://schemas.microsoft.com/office/drawing/2014/main" id="{6A52EF55-0751-424F-8BCC-34FB005CADEF}"/>
                </a:ext>
              </a:extLst>
            </p:cNvPr>
            <p:cNvGrpSpPr>
              <a:grpSpLocks noChangeAspect="1"/>
            </p:cNvGrpSpPr>
            <p:nvPr/>
          </p:nvGrpSpPr>
          <p:grpSpPr>
            <a:xfrm>
              <a:off x="3628864" y="3317576"/>
              <a:ext cx="876227" cy="618719"/>
              <a:chOff x="2868115" y="1458567"/>
              <a:chExt cx="857891" cy="625563"/>
            </a:xfrm>
          </p:grpSpPr>
          <p:pic>
            <p:nvPicPr>
              <p:cNvPr id="111" name="Picture 2">
                <a:extLst>
                  <a:ext uri="{FF2B5EF4-FFF2-40B4-BE49-F238E27FC236}">
                    <a16:creationId xmlns:a16="http://schemas.microsoft.com/office/drawing/2014/main" id="{3B45456A-C30C-479D-B3C5-3F46003F583A}"/>
                  </a:ext>
                </a:extLst>
              </p:cNvPr>
              <p:cNvPicPr>
                <a:picLocks noChangeAspect="1"/>
              </p:cNvPicPr>
              <p:nvPr/>
            </p:nvPicPr>
            <p:blipFill rotWithShape="1">
              <a:blip r:embed="rId2" cstate="print">
                <a:clrChange>
                  <a:clrFrom>
                    <a:srgbClr val="FFFFFF"/>
                  </a:clrFrom>
                  <a:clrTo>
                    <a:srgbClr val="FFFFFF">
                      <a:alpha val="0"/>
                    </a:srgbClr>
                  </a:clrTo>
                </a:clrChange>
                <a:duotone>
                  <a:srgbClr val="A5A5A5">
                    <a:shade val="45000"/>
                    <a:satMod val="135000"/>
                  </a:srgbClr>
                  <a:prstClr val="white"/>
                </a:duotone>
                <a:extLst>
                  <a:ext uri="{28A0092B-C50C-407E-A947-70E740481C1C}">
                    <a14:useLocalDpi xmlns:a14="http://schemas.microsoft.com/office/drawing/2010/main"/>
                  </a:ext>
                </a:extLst>
              </a:blip>
              <a:srcRect/>
              <a:stretch/>
            </p:blipFill>
            <p:spPr>
              <a:xfrm>
                <a:off x="2899300" y="1458567"/>
                <a:ext cx="752622" cy="401955"/>
              </a:xfrm>
              <a:prstGeom prst="rect">
                <a:avLst/>
              </a:prstGeom>
            </p:spPr>
          </p:pic>
          <p:sp>
            <p:nvSpPr>
              <p:cNvPr id="112" name="ZoneTexte 111">
                <a:extLst>
                  <a:ext uri="{FF2B5EF4-FFF2-40B4-BE49-F238E27FC236}">
                    <a16:creationId xmlns:a16="http://schemas.microsoft.com/office/drawing/2014/main" id="{A05B7489-FD3D-4AC3-9E88-0C16B1DC0628}"/>
                  </a:ext>
                </a:extLst>
              </p:cNvPr>
              <p:cNvSpPr txBox="1"/>
              <p:nvPr/>
            </p:nvSpPr>
            <p:spPr>
              <a:xfrm>
                <a:off x="2868115" y="1902105"/>
                <a:ext cx="857891" cy="182025"/>
              </a:xfrm>
              <a:prstGeom prst="rect">
                <a:avLst/>
              </a:prstGeom>
              <a:no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800" b="1" i="0" u="none" strike="noStrike" kern="0" cap="none" spc="0" normalizeH="0" baseline="0" noProof="0">
                    <a:ln>
                      <a:noFill/>
                    </a:ln>
                    <a:solidFill>
                      <a:srgbClr val="3F3F3F"/>
                    </a:solidFill>
                    <a:effectLst/>
                    <a:uLnTx/>
                    <a:uFillTx/>
                    <a:latin typeface="Arial" panose="020B0604020202020204"/>
                  </a:rPr>
                  <a:t>Backlog de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800" b="1" i="0" u="none" strike="noStrike" kern="0" cap="none" spc="0" normalizeH="0" baseline="0" noProof="0">
                    <a:ln>
                      <a:noFill/>
                    </a:ln>
                    <a:solidFill>
                      <a:srgbClr val="3F3F3F"/>
                    </a:solidFill>
                    <a:effectLst/>
                    <a:uLnTx/>
                    <a:uFillTx/>
                    <a:latin typeface="Arial" panose="020B0604020202020204"/>
                  </a:rPr>
                  <a:t>Fonctionnalités</a:t>
                </a:r>
              </a:p>
            </p:txBody>
          </p:sp>
        </p:grpSp>
        <p:pic>
          <p:nvPicPr>
            <p:cNvPr id="66" name="Image 65">
              <a:hlinkClick r:id="" action="ppaction://noaction"/>
              <a:extLst>
                <a:ext uri="{FF2B5EF4-FFF2-40B4-BE49-F238E27FC236}">
                  <a16:creationId xmlns:a16="http://schemas.microsoft.com/office/drawing/2014/main" id="{E10D3E91-58EA-4D2F-815B-7C3FBE4D18E6}"/>
                </a:ext>
              </a:extLst>
            </p:cNvPr>
            <p:cNvPicPr>
              <a:picLocks noChangeAspect="1"/>
            </p:cNvPicPr>
            <p:nvPr/>
          </p:nvPicPr>
          <p:blipFill>
            <a:blip r:embed="rId3" cstate="print">
              <a:clrChange>
                <a:clrFrom>
                  <a:srgbClr val="FCFCFC"/>
                </a:clrFrom>
                <a:clrTo>
                  <a:srgbClr val="FCFCFC">
                    <a:alpha val="0"/>
                  </a:srgbClr>
                </a:clrTo>
              </a:clrChange>
            </a:blip>
            <a:stretch>
              <a:fillRect/>
            </a:stretch>
          </p:blipFill>
          <p:spPr>
            <a:xfrm>
              <a:off x="4919228" y="3146614"/>
              <a:ext cx="221319" cy="186109"/>
            </a:xfrm>
            <a:prstGeom prst="rect">
              <a:avLst/>
            </a:prstGeom>
          </p:spPr>
        </p:pic>
        <p:pic>
          <p:nvPicPr>
            <p:cNvPr id="67" name="Image 66">
              <a:extLst>
                <a:ext uri="{FF2B5EF4-FFF2-40B4-BE49-F238E27FC236}">
                  <a16:creationId xmlns:a16="http://schemas.microsoft.com/office/drawing/2014/main" id="{0A50752A-B58A-4053-B5B7-6091CF45F089}"/>
                </a:ext>
              </a:extLst>
            </p:cNvPr>
            <p:cNvPicPr>
              <a:picLocks noChangeAspect="1"/>
            </p:cNvPicPr>
            <p:nvPr/>
          </p:nvPicPr>
          <p:blipFill>
            <a:blip r:embed="rId3" cstate="print">
              <a:clrChange>
                <a:clrFrom>
                  <a:srgbClr val="FCFCFC"/>
                </a:clrFrom>
                <a:clrTo>
                  <a:srgbClr val="FCFCFC">
                    <a:alpha val="0"/>
                  </a:srgbClr>
                </a:clrTo>
              </a:clrChange>
            </a:blip>
            <a:stretch>
              <a:fillRect/>
            </a:stretch>
          </p:blipFill>
          <p:spPr>
            <a:xfrm>
              <a:off x="5436388" y="3141852"/>
              <a:ext cx="221319" cy="186109"/>
            </a:xfrm>
            <a:prstGeom prst="rect">
              <a:avLst/>
            </a:prstGeom>
          </p:spPr>
        </p:pic>
        <p:pic>
          <p:nvPicPr>
            <p:cNvPr id="68" name="Image 67">
              <a:hlinkClick r:id="" action="ppaction://noaction"/>
              <a:extLst>
                <a:ext uri="{FF2B5EF4-FFF2-40B4-BE49-F238E27FC236}">
                  <a16:creationId xmlns:a16="http://schemas.microsoft.com/office/drawing/2014/main" id="{8B0AD2D4-4FA1-4D73-81DB-59FCDAA95093}"/>
                </a:ext>
              </a:extLst>
            </p:cNvPr>
            <p:cNvPicPr>
              <a:picLocks noChangeAspect="1"/>
            </p:cNvPicPr>
            <p:nvPr/>
          </p:nvPicPr>
          <p:blipFill>
            <a:blip r:embed="rId3" cstate="print">
              <a:clrChange>
                <a:clrFrom>
                  <a:srgbClr val="FCFCFC"/>
                </a:clrFrom>
                <a:clrTo>
                  <a:srgbClr val="FCFCFC">
                    <a:alpha val="0"/>
                  </a:srgbClr>
                </a:clrTo>
              </a:clrChange>
            </a:blip>
            <a:stretch>
              <a:fillRect/>
            </a:stretch>
          </p:blipFill>
          <p:spPr>
            <a:xfrm>
              <a:off x="6145642" y="3146614"/>
              <a:ext cx="221319" cy="186109"/>
            </a:xfrm>
            <a:prstGeom prst="rect">
              <a:avLst/>
            </a:prstGeom>
          </p:spPr>
        </p:pic>
        <p:pic>
          <p:nvPicPr>
            <p:cNvPr id="69" name="Image 68">
              <a:hlinkClick r:id="" action="ppaction://noaction"/>
              <a:extLst>
                <a:ext uri="{FF2B5EF4-FFF2-40B4-BE49-F238E27FC236}">
                  <a16:creationId xmlns:a16="http://schemas.microsoft.com/office/drawing/2014/main" id="{E3C68A6B-4A78-426D-8D1F-E23F0FF1D785}"/>
                </a:ext>
              </a:extLst>
            </p:cNvPr>
            <p:cNvPicPr>
              <a:picLocks noChangeAspect="1"/>
            </p:cNvPicPr>
            <p:nvPr/>
          </p:nvPicPr>
          <p:blipFill>
            <a:blip r:embed="rId3" cstate="print">
              <a:clrChange>
                <a:clrFrom>
                  <a:srgbClr val="FCFCFC"/>
                </a:clrFrom>
                <a:clrTo>
                  <a:srgbClr val="FCFCFC">
                    <a:alpha val="0"/>
                  </a:srgbClr>
                </a:clrTo>
              </a:clrChange>
            </a:blip>
            <a:stretch>
              <a:fillRect/>
            </a:stretch>
          </p:blipFill>
          <p:spPr>
            <a:xfrm>
              <a:off x="6805571" y="3146614"/>
              <a:ext cx="221319" cy="186109"/>
            </a:xfrm>
            <a:prstGeom prst="rect">
              <a:avLst/>
            </a:prstGeom>
          </p:spPr>
        </p:pic>
        <p:pic>
          <p:nvPicPr>
            <p:cNvPr id="70" name="Image 69">
              <a:hlinkClick r:id="" action="ppaction://noaction"/>
              <a:extLst>
                <a:ext uri="{FF2B5EF4-FFF2-40B4-BE49-F238E27FC236}">
                  <a16:creationId xmlns:a16="http://schemas.microsoft.com/office/drawing/2014/main" id="{FB0ACAA0-D2B6-458A-94D3-41E0CD24BF0A}"/>
                </a:ext>
              </a:extLst>
            </p:cNvPr>
            <p:cNvPicPr>
              <a:picLocks noChangeAspect="1"/>
            </p:cNvPicPr>
            <p:nvPr/>
          </p:nvPicPr>
          <p:blipFill>
            <a:blip r:embed="rId3" cstate="print">
              <a:clrChange>
                <a:clrFrom>
                  <a:srgbClr val="FCFCFC"/>
                </a:clrFrom>
                <a:clrTo>
                  <a:srgbClr val="FCFCFC">
                    <a:alpha val="0"/>
                  </a:srgbClr>
                </a:clrTo>
              </a:clrChange>
            </a:blip>
            <a:stretch>
              <a:fillRect/>
            </a:stretch>
          </p:blipFill>
          <p:spPr>
            <a:xfrm>
              <a:off x="7852025" y="3457628"/>
              <a:ext cx="539880" cy="453990"/>
            </a:xfrm>
            <a:prstGeom prst="rect">
              <a:avLst/>
            </a:prstGeom>
          </p:spPr>
        </p:pic>
        <p:sp>
          <p:nvSpPr>
            <p:cNvPr id="71" name="Rectangle : coins arrondis 70">
              <a:extLst>
                <a:ext uri="{FF2B5EF4-FFF2-40B4-BE49-F238E27FC236}">
                  <a16:creationId xmlns:a16="http://schemas.microsoft.com/office/drawing/2014/main" id="{F6D9F4A3-BC50-43CB-B029-A053430D15CB}"/>
                </a:ext>
              </a:extLst>
            </p:cNvPr>
            <p:cNvSpPr/>
            <p:nvPr/>
          </p:nvSpPr>
          <p:spPr>
            <a:xfrm rot="16200000">
              <a:off x="6943024" y="3635319"/>
              <a:ext cx="1187622" cy="79842"/>
            </a:xfrm>
            <a:prstGeom prst="roundRect">
              <a:avLst>
                <a:gd name="adj" fmla="val 50000"/>
              </a:avLst>
            </a:prstGeom>
            <a:solidFill>
              <a:srgbClr val="70707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72" name="ZoneTexte 71">
              <a:extLst>
                <a:ext uri="{FF2B5EF4-FFF2-40B4-BE49-F238E27FC236}">
                  <a16:creationId xmlns:a16="http://schemas.microsoft.com/office/drawing/2014/main" id="{CAD9A329-0E32-45A4-AC1B-D70D72F82973}"/>
                </a:ext>
              </a:extLst>
            </p:cNvPr>
            <p:cNvSpPr txBox="1"/>
            <p:nvPr/>
          </p:nvSpPr>
          <p:spPr>
            <a:xfrm>
              <a:off x="5027248" y="2902346"/>
              <a:ext cx="700008" cy="18003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srgbClr val="3F3F3F"/>
                  </a:solidFill>
                  <a:effectLst/>
                  <a:uLnTx/>
                  <a:uFillTx/>
                  <a:latin typeface="Arial" panose="020B0604020202020204"/>
                </a:rPr>
                <a:t>Sprint (s)</a:t>
              </a:r>
            </a:p>
          </p:txBody>
        </p:sp>
        <p:sp>
          <p:nvSpPr>
            <p:cNvPr id="73" name="ZoneTexte 72">
              <a:extLst>
                <a:ext uri="{FF2B5EF4-FFF2-40B4-BE49-F238E27FC236}">
                  <a16:creationId xmlns:a16="http://schemas.microsoft.com/office/drawing/2014/main" id="{0B0FF47D-39DC-446B-9990-3ECEA9906EAC}"/>
                </a:ext>
              </a:extLst>
            </p:cNvPr>
            <p:cNvSpPr txBox="1"/>
            <p:nvPr/>
          </p:nvSpPr>
          <p:spPr>
            <a:xfrm>
              <a:off x="7208651" y="2777797"/>
              <a:ext cx="597632" cy="18003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srgbClr val="3F3F3F"/>
                  </a:solidFill>
                  <a:effectLst/>
                  <a:uLnTx/>
                  <a:uFillTx/>
                  <a:latin typeface="Arial" panose="020B0604020202020204"/>
                </a:rPr>
                <a:t>Palier</a:t>
              </a:r>
            </a:p>
          </p:txBody>
        </p:sp>
        <p:sp>
          <p:nvSpPr>
            <p:cNvPr id="74" name="Rectangle : coins arrondis 73">
              <a:extLst>
                <a:ext uri="{FF2B5EF4-FFF2-40B4-BE49-F238E27FC236}">
                  <a16:creationId xmlns:a16="http://schemas.microsoft.com/office/drawing/2014/main" id="{40A31217-A866-4A40-A555-E24B63D2E3D5}"/>
                </a:ext>
              </a:extLst>
            </p:cNvPr>
            <p:cNvSpPr/>
            <p:nvPr/>
          </p:nvSpPr>
          <p:spPr>
            <a:xfrm rot="16200000">
              <a:off x="4162684" y="3638893"/>
              <a:ext cx="1187622" cy="79842"/>
            </a:xfrm>
            <a:prstGeom prst="roundRect">
              <a:avLst>
                <a:gd name="adj" fmla="val 50000"/>
              </a:avLst>
            </a:prstGeom>
            <a:solidFill>
              <a:srgbClr val="70707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75" name="ZoneTexte 74">
              <a:extLst>
                <a:ext uri="{FF2B5EF4-FFF2-40B4-BE49-F238E27FC236}">
                  <a16:creationId xmlns:a16="http://schemas.microsoft.com/office/drawing/2014/main" id="{F4AE6BE0-C009-4FBB-A963-92E887D40DC3}"/>
                </a:ext>
              </a:extLst>
            </p:cNvPr>
            <p:cNvSpPr txBox="1"/>
            <p:nvPr/>
          </p:nvSpPr>
          <p:spPr>
            <a:xfrm>
              <a:off x="4442302" y="2742875"/>
              <a:ext cx="597632" cy="2925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srgbClr val="3F3F3F"/>
                  </a:solidFill>
                  <a:effectLst/>
                  <a:uLnTx/>
                  <a:uFillTx/>
                  <a:latin typeface="Arial" panose="020B0604020202020204"/>
                </a:rPr>
                <a:t>Début Palier</a:t>
              </a:r>
            </a:p>
          </p:txBody>
        </p:sp>
        <p:cxnSp>
          <p:nvCxnSpPr>
            <p:cNvPr id="76" name="Connecteur : en angle 75">
              <a:extLst>
                <a:ext uri="{FF2B5EF4-FFF2-40B4-BE49-F238E27FC236}">
                  <a16:creationId xmlns:a16="http://schemas.microsoft.com/office/drawing/2014/main" id="{D70C6961-17E3-46B5-B29A-5F15482419FA}"/>
                </a:ext>
              </a:extLst>
            </p:cNvPr>
            <p:cNvCxnSpPr>
              <a:cxnSpLocks/>
              <a:stCxn id="77" idx="3"/>
            </p:cNvCxnSpPr>
            <p:nvPr/>
          </p:nvCxnSpPr>
          <p:spPr>
            <a:xfrm flipV="1">
              <a:off x="4104984" y="2855919"/>
              <a:ext cx="432719" cy="216463"/>
            </a:xfrm>
            <a:prstGeom prst="bentConnector3">
              <a:avLst>
                <a:gd name="adj1" fmla="val 50000"/>
              </a:avLst>
            </a:prstGeom>
            <a:noFill/>
            <a:ln w="6350" cap="flat" cmpd="sng" algn="ctr">
              <a:solidFill>
                <a:srgbClr val="BFBFBF"/>
              </a:solidFill>
              <a:prstDash val="solid"/>
              <a:miter lim="800000"/>
              <a:tailEnd type="triangle"/>
            </a:ln>
            <a:effectLst/>
          </p:spPr>
        </p:cxnSp>
        <p:sp>
          <p:nvSpPr>
            <p:cNvPr id="77" name="ZoneTexte 76">
              <a:extLst>
                <a:ext uri="{FF2B5EF4-FFF2-40B4-BE49-F238E27FC236}">
                  <a16:creationId xmlns:a16="http://schemas.microsoft.com/office/drawing/2014/main" id="{0B94A45C-201E-4D22-A0FE-741E32D8FBCE}"/>
                </a:ext>
              </a:extLst>
            </p:cNvPr>
            <p:cNvSpPr txBox="1"/>
            <p:nvPr/>
          </p:nvSpPr>
          <p:spPr>
            <a:xfrm>
              <a:off x="3639496" y="2948608"/>
              <a:ext cx="465488" cy="24754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1" i="0" u="none" strike="noStrike" kern="0" cap="none" spc="0" normalizeH="0" baseline="0" noProof="0">
                  <a:ln>
                    <a:noFill/>
                  </a:ln>
                  <a:solidFill>
                    <a:srgbClr val="3F3F3F"/>
                  </a:solidFill>
                  <a:effectLst/>
                  <a:uLnTx/>
                  <a:uFillTx/>
                  <a:latin typeface="Arial" panose="020B0604020202020204"/>
                </a:rPr>
                <a:t>Objectif palier</a:t>
              </a:r>
            </a:p>
          </p:txBody>
        </p:sp>
        <p:sp>
          <p:nvSpPr>
            <p:cNvPr id="78" name="Rectangle : coins arrondis 77">
              <a:extLst>
                <a:ext uri="{FF2B5EF4-FFF2-40B4-BE49-F238E27FC236}">
                  <a16:creationId xmlns:a16="http://schemas.microsoft.com/office/drawing/2014/main" id="{B348CF2D-EF6C-4973-A69B-97740493FB13}"/>
                </a:ext>
              </a:extLst>
            </p:cNvPr>
            <p:cNvSpPr/>
            <p:nvPr/>
          </p:nvSpPr>
          <p:spPr>
            <a:xfrm rot="16200000">
              <a:off x="7006345" y="3651694"/>
              <a:ext cx="736712" cy="45719"/>
            </a:xfrm>
            <a:prstGeom prst="roundRect">
              <a:avLst>
                <a:gd name="adj" fmla="val 50000"/>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79" name="Rectangle : coins arrondis 78">
              <a:extLst>
                <a:ext uri="{FF2B5EF4-FFF2-40B4-BE49-F238E27FC236}">
                  <a16:creationId xmlns:a16="http://schemas.microsoft.com/office/drawing/2014/main" id="{C6F73F84-486A-4D78-B6AB-397E49C20B17}"/>
                </a:ext>
              </a:extLst>
            </p:cNvPr>
            <p:cNvSpPr/>
            <p:nvPr/>
          </p:nvSpPr>
          <p:spPr>
            <a:xfrm rot="16200000">
              <a:off x="7300691" y="3654756"/>
              <a:ext cx="736712" cy="45719"/>
            </a:xfrm>
            <a:prstGeom prst="roundRect">
              <a:avLst>
                <a:gd name="adj" fmla="val 50000"/>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80" name="ZoneTexte 79">
              <a:extLst>
                <a:ext uri="{FF2B5EF4-FFF2-40B4-BE49-F238E27FC236}">
                  <a16:creationId xmlns:a16="http://schemas.microsoft.com/office/drawing/2014/main" id="{5BA2938C-53CA-42A2-A27B-94DFA712BE6B}"/>
                </a:ext>
              </a:extLst>
            </p:cNvPr>
            <p:cNvSpPr txBox="1"/>
            <p:nvPr/>
          </p:nvSpPr>
          <p:spPr>
            <a:xfrm>
              <a:off x="7001725" y="4171611"/>
              <a:ext cx="597632" cy="1462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Pré-palier</a:t>
              </a:r>
            </a:p>
          </p:txBody>
        </p:sp>
        <p:sp>
          <p:nvSpPr>
            <p:cNvPr id="81" name="ZoneTexte 80">
              <a:extLst>
                <a:ext uri="{FF2B5EF4-FFF2-40B4-BE49-F238E27FC236}">
                  <a16:creationId xmlns:a16="http://schemas.microsoft.com/office/drawing/2014/main" id="{37E05DA7-8ADB-4F82-B07E-3F9DFC3D9DED}"/>
                </a:ext>
              </a:extLst>
            </p:cNvPr>
            <p:cNvSpPr txBox="1"/>
            <p:nvPr/>
          </p:nvSpPr>
          <p:spPr>
            <a:xfrm>
              <a:off x="7490240" y="4168794"/>
              <a:ext cx="597632" cy="14627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0" u="none" strike="noStrike" kern="0" cap="none" spc="0" normalizeH="0" baseline="0" noProof="0">
                  <a:ln>
                    <a:noFill/>
                  </a:ln>
                  <a:solidFill>
                    <a:srgbClr val="3F3F3F"/>
                  </a:solidFill>
                  <a:effectLst/>
                  <a:uLnTx/>
                  <a:uFillTx/>
                  <a:latin typeface="Arial" panose="020B0604020202020204"/>
                </a:rPr>
                <a:t>Post-palier</a:t>
              </a:r>
            </a:p>
          </p:txBody>
        </p:sp>
        <p:sp>
          <p:nvSpPr>
            <p:cNvPr id="82" name="ZoneTexte 81">
              <a:extLst>
                <a:ext uri="{FF2B5EF4-FFF2-40B4-BE49-F238E27FC236}">
                  <a16:creationId xmlns:a16="http://schemas.microsoft.com/office/drawing/2014/main" id="{F9410E20-95AB-47C8-8421-747BA8B42C1D}"/>
                </a:ext>
              </a:extLst>
            </p:cNvPr>
            <p:cNvSpPr txBox="1"/>
            <p:nvPr/>
          </p:nvSpPr>
          <p:spPr>
            <a:xfrm>
              <a:off x="7213129" y="2915785"/>
              <a:ext cx="597632" cy="16878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900" b="0" i="1" u="none" strike="noStrike" kern="0" cap="none" spc="0" normalizeH="0" baseline="0" noProof="0">
                  <a:ln>
                    <a:noFill/>
                  </a:ln>
                  <a:solidFill>
                    <a:srgbClr val="3F3F3F"/>
                  </a:solidFill>
                  <a:effectLst/>
                  <a:uLnTx/>
                  <a:uFillTx/>
                  <a:latin typeface="Arial" panose="020B0604020202020204"/>
                </a:rPr>
                <a:t>MVP*</a:t>
              </a:r>
            </a:p>
          </p:txBody>
        </p:sp>
        <p:sp>
          <p:nvSpPr>
            <p:cNvPr id="83" name="ZoneTexte 82">
              <a:hlinkClick r:id="" action="ppaction://noaction"/>
              <a:extLst>
                <a:ext uri="{FF2B5EF4-FFF2-40B4-BE49-F238E27FC236}">
                  <a16:creationId xmlns:a16="http://schemas.microsoft.com/office/drawing/2014/main" id="{880F552B-1BB7-4079-8C6A-D0C51C9BAA4A}"/>
                </a:ext>
              </a:extLst>
            </p:cNvPr>
            <p:cNvSpPr txBox="1"/>
            <p:nvPr/>
          </p:nvSpPr>
          <p:spPr>
            <a:xfrm>
              <a:off x="5242490" y="3305373"/>
              <a:ext cx="586895" cy="78765"/>
            </a:xfrm>
            <a:prstGeom prst="rect">
              <a:avLst/>
            </a:prstGeom>
            <a:solidFill>
              <a:srgbClr val="FFFFFF"/>
            </a:solidFill>
          </p:spPr>
          <p:txBody>
            <a:bodyPr wrap="square" lIns="36000" tIns="0" rIns="3600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00" b="1" i="1" u="none" strike="noStrike" kern="0" cap="none" spc="0" normalizeH="0" baseline="0" noProof="0">
                  <a:ln>
                    <a:noFill/>
                  </a:ln>
                  <a:solidFill>
                    <a:srgbClr val="3F3F3F"/>
                  </a:solidFill>
                  <a:effectLst/>
                  <a:uLnTx/>
                  <a:uFillTx/>
                  <a:latin typeface="Arial" panose="020B0604020202020204"/>
                </a:rPr>
                <a:t>Itérations</a:t>
              </a:r>
            </a:p>
          </p:txBody>
        </p:sp>
        <p:grpSp>
          <p:nvGrpSpPr>
            <p:cNvPr id="84" name="Groupe 83">
              <a:extLst>
                <a:ext uri="{FF2B5EF4-FFF2-40B4-BE49-F238E27FC236}">
                  <a16:creationId xmlns:a16="http://schemas.microsoft.com/office/drawing/2014/main" id="{F2132614-F25A-48C0-BF40-0C6C1A51B1C1}"/>
                </a:ext>
              </a:extLst>
            </p:cNvPr>
            <p:cNvGrpSpPr/>
            <p:nvPr/>
          </p:nvGrpSpPr>
          <p:grpSpPr>
            <a:xfrm>
              <a:off x="5148251" y="3120913"/>
              <a:ext cx="72000" cy="1094979"/>
              <a:chOff x="5443312" y="1560327"/>
              <a:chExt cx="72000" cy="937083"/>
            </a:xfrm>
          </p:grpSpPr>
          <p:cxnSp>
            <p:nvCxnSpPr>
              <p:cNvPr id="109" name="Connecteur droit 108">
                <a:extLst>
                  <a:ext uri="{FF2B5EF4-FFF2-40B4-BE49-F238E27FC236}">
                    <a16:creationId xmlns:a16="http://schemas.microsoft.com/office/drawing/2014/main" id="{2922D4F2-2257-46AF-8B47-CBF2053121A9}"/>
                  </a:ext>
                </a:extLst>
              </p:cNvPr>
              <p:cNvCxnSpPr>
                <a:cxnSpLocks/>
                <a:stCxn id="110" idx="4"/>
              </p:cNvCxnSpPr>
              <p:nvPr/>
            </p:nvCxnSpPr>
            <p:spPr>
              <a:xfrm>
                <a:off x="5479312" y="1621945"/>
                <a:ext cx="0" cy="875465"/>
              </a:xfrm>
              <a:prstGeom prst="line">
                <a:avLst/>
              </a:prstGeom>
              <a:noFill/>
              <a:ln w="6350" cap="flat" cmpd="sng" algn="ctr">
                <a:solidFill>
                  <a:srgbClr val="A5A5A5"/>
                </a:solidFill>
                <a:prstDash val="solid"/>
                <a:miter lim="800000"/>
              </a:ln>
              <a:effectLst/>
            </p:spPr>
          </p:cxnSp>
          <p:sp>
            <p:nvSpPr>
              <p:cNvPr id="110" name="Ellipse 109">
                <a:extLst>
                  <a:ext uri="{FF2B5EF4-FFF2-40B4-BE49-F238E27FC236}">
                    <a16:creationId xmlns:a16="http://schemas.microsoft.com/office/drawing/2014/main" id="{4F7FFA67-B9A6-4AA3-9099-B4EDD72A66A2}"/>
                  </a:ext>
                </a:extLst>
              </p:cNvPr>
              <p:cNvSpPr/>
              <p:nvPr/>
            </p:nvSpPr>
            <p:spPr>
              <a:xfrm>
                <a:off x="5443312" y="1560327"/>
                <a:ext cx="72000" cy="61618"/>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grpSp>
          <p:nvGrpSpPr>
            <p:cNvPr id="85" name="Groupe 84">
              <a:extLst>
                <a:ext uri="{FF2B5EF4-FFF2-40B4-BE49-F238E27FC236}">
                  <a16:creationId xmlns:a16="http://schemas.microsoft.com/office/drawing/2014/main" id="{864982E5-A0E5-4F38-8E0F-60B71CFA4D26}"/>
                </a:ext>
              </a:extLst>
            </p:cNvPr>
            <p:cNvGrpSpPr/>
            <p:nvPr/>
          </p:nvGrpSpPr>
          <p:grpSpPr>
            <a:xfrm>
              <a:off x="6544363" y="3120913"/>
              <a:ext cx="72000" cy="1094979"/>
              <a:chOff x="5443312" y="1560327"/>
              <a:chExt cx="72000" cy="937083"/>
            </a:xfrm>
          </p:grpSpPr>
          <p:cxnSp>
            <p:nvCxnSpPr>
              <p:cNvPr id="107" name="Connecteur droit 106">
                <a:extLst>
                  <a:ext uri="{FF2B5EF4-FFF2-40B4-BE49-F238E27FC236}">
                    <a16:creationId xmlns:a16="http://schemas.microsoft.com/office/drawing/2014/main" id="{F2FB9A84-8558-40A7-BA3C-680030ACA7E4}"/>
                  </a:ext>
                </a:extLst>
              </p:cNvPr>
              <p:cNvCxnSpPr>
                <a:cxnSpLocks/>
                <a:stCxn id="108" idx="4"/>
              </p:cNvCxnSpPr>
              <p:nvPr/>
            </p:nvCxnSpPr>
            <p:spPr>
              <a:xfrm>
                <a:off x="5479312" y="1621945"/>
                <a:ext cx="0" cy="875465"/>
              </a:xfrm>
              <a:prstGeom prst="line">
                <a:avLst/>
              </a:prstGeom>
              <a:noFill/>
              <a:ln w="6350" cap="flat" cmpd="sng" algn="ctr">
                <a:solidFill>
                  <a:srgbClr val="A5A5A5"/>
                </a:solidFill>
                <a:prstDash val="solid"/>
                <a:miter lim="800000"/>
              </a:ln>
              <a:effectLst/>
            </p:spPr>
          </p:cxnSp>
          <p:sp>
            <p:nvSpPr>
              <p:cNvPr id="108" name="Ellipse 107">
                <a:extLst>
                  <a:ext uri="{FF2B5EF4-FFF2-40B4-BE49-F238E27FC236}">
                    <a16:creationId xmlns:a16="http://schemas.microsoft.com/office/drawing/2014/main" id="{34230F06-012B-4174-A945-F01DD88A60E8}"/>
                  </a:ext>
                </a:extLst>
              </p:cNvPr>
              <p:cNvSpPr/>
              <p:nvPr/>
            </p:nvSpPr>
            <p:spPr>
              <a:xfrm>
                <a:off x="5443312" y="1560327"/>
                <a:ext cx="72000" cy="61618"/>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sp>
          <p:nvSpPr>
            <p:cNvPr id="86" name="ZoneTexte 85">
              <a:hlinkClick r:id="" action="ppaction://noaction"/>
              <a:extLst>
                <a:ext uri="{FF2B5EF4-FFF2-40B4-BE49-F238E27FC236}">
                  <a16:creationId xmlns:a16="http://schemas.microsoft.com/office/drawing/2014/main" id="{78683489-901D-4E00-A5DA-CE565C4F4F0D}"/>
                </a:ext>
              </a:extLst>
            </p:cNvPr>
            <p:cNvSpPr txBox="1"/>
            <p:nvPr/>
          </p:nvSpPr>
          <p:spPr>
            <a:xfrm>
              <a:off x="8398756" y="3479265"/>
              <a:ext cx="491855" cy="81016"/>
            </a:xfrm>
            <a:prstGeom prst="rect">
              <a:avLst/>
            </a:prstGeom>
            <a:solidFill>
              <a:srgbClr val="FFFFFF"/>
            </a:solidFill>
          </p:spPr>
          <p:txBody>
            <a:bodyPr wrap="square" lIns="36000" tIns="0" rIns="36000" bIns="0" rtlCol="0">
              <a:spAutoFit/>
            </a:bodyPr>
            <a:lstStyle/>
            <a:p>
              <a:pPr marL="0" marR="0" lvl="0" indent="0" algn="r" defTabSz="914400" eaLnBrk="1" fontAlgn="auto" latinLnBrk="0" hangingPunct="1">
                <a:lnSpc>
                  <a:spcPct val="90000"/>
                </a:lnSpc>
                <a:spcBef>
                  <a:spcPts val="0"/>
                </a:spcBef>
                <a:spcAft>
                  <a:spcPts val="0"/>
                </a:spcAft>
                <a:buClrTx/>
                <a:buSzTx/>
                <a:buFontTx/>
                <a:buNone/>
                <a:tabLst/>
                <a:defRPr/>
              </a:pPr>
              <a:r>
                <a:rPr kumimoji="0" lang="fr-FR" sz="800" b="1" i="0" u="none" strike="noStrike" kern="0" cap="none" spc="0" normalizeH="0" baseline="0" noProof="0">
                  <a:ln>
                    <a:noFill/>
                  </a:ln>
                  <a:solidFill>
                    <a:srgbClr val="575757"/>
                  </a:solidFill>
                  <a:effectLst/>
                  <a:uLnTx/>
                  <a:uFillTx/>
                  <a:latin typeface="Arial" panose="020B0604020202020204"/>
                </a:rPr>
                <a:t>Solutions</a:t>
              </a:r>
            </a:p>
          </p:txBody>
        </p:sp>
        <p:pic>
          <p:nvPicPr>
            <p:cNvPr id="87" name="Image 86">
              <a:extLst>
                <a:ext uri="{FF2B5EF4-FFF2-40B4-BE49-F238E27FC236}">
                  <a16:creationId xmlns:a16="http://schemas.microsoft.com/office/drawing/2014/main" id="{FE19EDD5-52C5-45CD-86F4-24BE9FF7A8EE}"/>
                </a:ext>
              </a:extLst>
            </p:cNvPr>
            <p:cNvPicPr>
              <a:picLocks noChangeAspect="1"/>
            </p:cNvPicPr>
            <p:nvPr/>
          </p:nvPicPr>
          <p:blipFill rotWithShape="1">
            <a:blip r:embed="rId4" cstate="print">
              <a:duotone>
                <a:srgbClr val="707070">
                  <a:shade val="45000"/>
                  <a:satMod val="135000"/>
                </a:srgbClr>
                <a:prstClr val="white"/>
              </a:duotone>
              <a:extLst>
                <a:ext uri="{28A0092B-C50C-407E-A947-70E740481C1C}">
                  <a14:useLocalDpi xmlns:a14="http://schemas.microsoft.com/office/drawing/2010/main"/>
                </a:ext>
              </a:extLst>
            </a:blip>
            <a:srcRect/>
            <a:stretch/>
          </p:blipFill>
          <p:spPr>
            <a:xfrm>
              <a:off x="8550325" y="3773354"/>
              <a:ext cx="150609" cy="198206"/>
            </a:xfrm>
            <a:prstGeom prst="rect">
              <a:avLst/>
            </a:prstGeom>
          </p:spPr>
        </p:pic>
        <p:pic>
          <p:nvPicPr>
            <p:cNvPr id="88" name="Image 87">
              <a:extLst>
                <a:ext uri="{FF2B5EF4-FFF2-40B4-BE49-F238E27FC236}">
                  <a16:creationId xmlns:a16="http://schemas.microsoft.com/office/drawing/2014/main" id="{20B7782D-DC59-4760-837A-8FB72187E3C5}"/>
                </a:ext>
              </a:extLst>
            </p:cNvPr>
            <p:cNvPicPr>
              <a:picLocks noChangeAspect="1"/>
            </p:cNvPicPr>
            <p:nvPr/>
          </p:nvPicPr>
          <p:blipFill rotWithShape="1">
            <a:blip r:embed="rId4" cstate="print">
              <a:duotone>
                <a:srgbClr val="707070">
                  <a:shade val="45000"/>
                  <a:satMod val="135000"/>
                </a:srgbClr>
                <a:prstClr val="white"/>
              </a:duotone>
              <a:extLst>
                <a:ext uri="{28A0092B-C50C-407E-A947-70E740481C1C}">
                  <a14:useLocalDpi xmlns:a14="http://schemas.microsoft.com/office/drawing/2010/main"/>
                </a:ext>
              </a:extLst>
            </a:blip>
            <a:srcRect/>
            <a:stretch/>
          </p:blipFill>
          <p:spPr>
            <a:xfrm>
              <a:off x="8717643" y="3780502"/>
              <a:ext cx="150609" cy="198206"/>
            </a:xfrm>
            <a:prstGeom prst="rect">
              <a:avLst/>
            </a:prstGeom>
          </p:spPr>
        </p:pic>
        <p:pic>
          <p:nvPicPr>
            <p:cNvPr id="89" name="Image 88">
              <a:extLst>
                <a:ext uri="{FF2B5EF4-FFF2-40B4-BE49-F238E27FC236}">
                  <a16:creationId xmlns:a16="http://schemas.microsoft.com/office/drawing/2014/main" id="{D2646B51-1DA9-41D0-B83E-B31428C4E6EF}"/>
                </a:ext>
              </a:extLst>
            </p:cNvPr>
            <p:cNvPicPr>
              <a:picLocks noChangeAspect="1"/>
            </p:cNvPicPr>
            <p:nvPr/>
          </p:nvPicPr>
          <p:blipFill rotWithShape="1">
            <a:blip r:embed="rId4" cstate="print">
              <a:duotone>
                <a:srgbClr val="707070">
                  <a:shade val="45000"/>
                  <a:satMod val="135000"/>
                </a:srgbClr>
                <a:prstClr val="white"/>
              </a:duotone>
              <a:extLst>
                <a:ext uri="{28A0092B-C50C-407E-A947-70E740481C1C}">
                  <a14:useLocalDpi xmlns:a14="http://schemas.microsoft.com/office/drawing/2010/main"/>
                </a:ext>
              </a:extLst>
            </a:blip>
            <a:srcRect/>
            <a:stretch/>
          </p:blipFill>
          <p:spPr>
            <a:xfrm>
              <a:off x="8629101" y="3615393"/>
              <a:ext cx="150609" cy="198206"/>
            </a:xfrm>
            <a:prstGeom prst="rect">
              <a:avLst/>
            </a:prstGeom>
          </p:spPr>
        </p:pic>
        <p:sp>
          <p:nvSpPr>
            <p:cNvPr id="90" name="TextBox 151">
              <a:extLst>
                <a:ext uri="{FF2B5EF4-FFF2-40B4-BE49-F238E27FC236}">
                  <a16:creationId xmlns:a16="http://schemas.microsoft.com/office/drawing/2014/main" id="{71B0F23E-BDFC-4F25-82C7-3E5608F92322}"/>
                </a:ext>
              </a:extLst>
            </p:cNvPr>
            <p:cNvSpPr txBox="1"/>
            <p:nvPr/>
          </p:nvSpPr>
          <p:spPr>
            <a:xfrm>
              <a:off x="4146547" y="4068593"/>
              <a:ext cx="617068" cy="202538"/>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srgbClr val="C1175C"/>
                  </a:solidFill>
                  <a:effectLst/>
                  <a:uLnTx/>
                  <a:uFillTx/>
                  <a:latin typeface="Arial" panose="020B0604020202020204"/>
                  <a:cs typeface="Arial" panose="020B0604020202020204" pitchFamily="34" charset="0"/>
                </a:rPr>
                <a:t>Planning de Palier</a:t>
              </a:r>
            </a:p>
          </p:txBody>
        </p:sp>
        <p:sp>
          <p:nvSpPr>
            <p:cNvPr id="91" name="Oval 20">
              <a:extLst>
                <a:ext uri="{FF2B5EF4-FFF2-40B4-BE49-F238E27FC236}">
                  <a16:creationId xmlns:a16="http://schemas.microsoft.com/office/drawing/2014/main" id="{C924B981-3D74-4151-B4ED-B30E1F1C0FF0}"/>
                </a:ext>
              </a:extLst>
            </p:cNvPr>
            <p:cNvSpPr>
              <a:spLocks noChangeArrowheads="1"/>
            </p:cNvSpPr>
            <p:nvPr/>
          </p:nvSpPr>
          <p:spPr bwMode="auto">
            <a:xfrm>
              <a:off x="4525098" y="4195860"/>
              <a:ext cx="122045" cy="118407"/>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1</a:t>
              </a:r>
            </a:p>
          </p:txBody>
        </p:sp>
        <p:sp>
          <p:nvSpPr>
            <p:cNvPr id="92" name="Oval 20">
              <a:extLst>
                <a:ext uri="{FF2B5EF4-FFF2-40B4-BE49-F238E27FC236}">
                  <a16:creationId xmlns:a16="http://schemas.microsoft.com/office/drawing/2014/main" id="{F8B25108-150F-46BA-8DCF-83AF6FABC23A}"/>
                </a:ext>
              </a:extLst>
            </p:cNvPr>
            <p:cNvSpPr>
              <a:spLocks noChangeArrowheads="1"/>
            </p:cNvSpPr>
            <p:nvPr/>
          </p:nvSpPr>
          <p:spPr bwMode="auto">
            <a:xfrm>
              <a:off x="7618014" y="3044656"/>
              <a:ext cx="122045" cy="118407"/>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6</a:t>
              </a:r>
            </a:p>
          </p:txBody>
        </p:sp>
        <p:sp>
          <p:nvSpPr>
            <p:cNvPr id="93" name="Oval 20">
              <a:extLst>
                <a:ext uri="{FF2B5EF4-FFF2-40B4-BE49-F238E27FC236}">
                  <a16:creationId xmlns:a16="http://schemas.microsoft.com/office/drawing/2014/main" id="{B367C29C-A670-48B3-90FE-31B2053B8BC4}"/>
                </a:ext>
              </a:extLst>
            </p:cNvPr>
            <p:cNvSpPr>
              <a:spLocks noChangeArrowheads="1"/>
            </p:cNvSpPr>
            <p:nvPr/>
          </p:nvSpPr>
          <p:spPr bwMode="auto">
            <a:xfrm>
              <a:off x="4935671" y="3465487"/>
              <a:ext cx="118800" cy="118407"/>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2</a:t>
              </a:r>
            </a:p>
          </p:txBody>
        </p:sp>
        <p:sp>
          <p:nvSpPr>
            <p:cNvPr id="94" name="TextBox 151">
              <a:extLst>
                <a:ext uri="{FF2B5EF4-FFF2-40B4-BE49-F238E27FC236}">
                  <a16:creationId xmlns:a16="http://schemas.microsoft.com/office/drawing/2014/main" id="{71B181F6-731E-4CD2-86D6-6B50D6C73725}"/>
                </a:ext>
              </a:extLst>
            </p:cNvPr>
            <p:cNvSpPr txBox="1"/>
            <p:nvPr/>
          </p:nvSpPr>
          <p:spPr>
            <a:xfrm>
              <a:off x="7646187" y="4292933"/>
              <a:ext cx="706327" cy="10126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srgbClr val="C1175C"/>
                  </a:solidFill>
                  <a:effectLst/>
                  <a:uLnTx/>
                  <a:uFillTx/>
                  <a:latin typeface="Arial" panose="020B0604020202020204"/>
                  <a:cs typeface="Arial" panose="020B0604020202020204" pitchFamily="34" charset="0"/>
                </a:rPr>
                <a:t>Revue de Palier</a:t>
              </a:r>
            </a:p>
          </p:txBody>
        </p:sp>
        <p:sp>
          <p:nvSpPr>
            <p:cNvPr id="95" name="Oval 20">
              <a:extLst>
                <a:ext uri="{FF2B5EF4-FFF2-40B4-BE49-F238E27FC236}">
                  <a16:creationId xmlns:a16="http://schemas.microsoft.com/office/drawing/2014/main" id="{C5983598-5FE9-4EE2-9459-1F85C08F1434}"/>
                </a:ext>
              </a:extLst>
            </p:cNvPr>
            <p:cNvSpPr>
              <a:spLocks noChangeArrowheads="1"/>
            </p:cNvSpPr>
            <p:nvPr/>
          </p:nvSpPr>
          <p:spPr bwMode="auto">
            <a:xfrm>
              <a:off x="7482907" y="4283243"/>
              <a:ext cx="122045" cy="118407"/>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5</a:t>
              </a:r>
            </a:p>
          </p:txBody>
        </p:sp>
        <p:sp>
          <p:nvSpPr>
            <p:cNvPr id="96" name="TextBox 151">
              <a:extLst>
                <a:ext uri="{FF2B5EF4-FFF2-40B4-BE49-F238E27FC236}">
                  <a16:creationId xmlns:a16="http://schemas.microsoft.com/office/drawing/2014/main" id="{50464E24-F405-486A-A34A-4BE1EB6F48E0}"/>
                </a:ext>
              </a:extLst>
            </p:cNvPr>
            <p:cNvSpPr txBox="1"/>
            <p:nvPr/>
          </p:nvSpPr>
          <p:spPr>
            <a:xfrm>
              <a:off x="5015006" y="3469102"/>
              <a:ext cx="963852" cy="10126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srgbClr val="C1175C"/>
                  </a:solidFill>
                  <a:effectLst/>
                  <a:uLnTx/>
                  <a:uFillTx/>
                  <a:latin typeface="Arial" panose="020B0604020202020204"/>
                  <a:cs typeface="Arial" panose="020B0604020202020204" pitchFamily="34" charset="0"/>
                </a:rPr>
                <a:t>Synchro de plateaux</a:t>
              </a:r>
            </a:p>
          </p:txBody>
        </p:sp>
        <p:sp>
          <p:nvSpPr>
            <p:cNvPr id="97" name="Rectangle : coins arrondis 96">
              <a:extLst>
                <a:ext uri="{FF2B5EF4-FFF2-40B4-BE49-F238E27FC236}">
                  <a16:creationId xmlns:a16="http://schemas.microsoft.com/office/drawing/2014/main" id="{D691B554-E476-48F4-A54D-5494714A3357}"/>
                </a:ext>
              </a:extLst>
            </p:cNvPr>
            <p:cNvSpPr/>
            <p:nvPr/>
          </p:nvSpPr>
          <p:spPr>
            <a:xfrm>
              <a:off x="5003766" y="3745597"/>
              <a:ext cx="2232000" cy="45719"/>
            </a:xfrm>
            <a:prstGeom prst="roundRect">
              <a:avLst>
                <a:gd name="adj" fmla="val 50000"/>
              </a:avLst>
            </a:prstGeom>
            <a:solidFill>
              <a:srgbClr val="C1175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98" name="Oval 20">
              <a:extLst>
                <a:ext uri="{FF2B5EF4-FFF2-40B4-BE49-F238E27FC236}">
                  <a16:creationId xmlns:a16="http://schemas.microsoft.com/office/drawing/2014/main" id="{04E68AF9-2C31-40E6-B68A-E265D9A860E1}"/>
                </a:ext>
              </a:extLst>
            </p:cNvPr>
            <p:cNvSpPr>
              <a:spLocks noChangeArrowheads="1"/>
            </p:cNvSpPr>
            <p:nvPr/>
          </p:nvSpPr>
          <p:spPr bwMode="auto">
            <a:xfrm>
              <a:off x="4935671" y="3707970"/>
              <a:ext cx="118800" cy="118407"/>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3</a:t>
              </a:r>
            </a:p>
          </p:txBody>
        </p:sp>
        <p:sp>
          <p:nvSpPr>
            <p:cNvPr id="99" name="TextBox 151">
              <a:extLst>
                <a:ext uri="{FF2B5EF4-FFF2-40B4-BE49-F238E27FC236}">
                  <a16:creationId xmlns:a16="http://schemas.microsoft.com/office/drawing/2014/main" id="{C9A7AD37-2251-4055-BF25-2833FC73EE9D}"/>
                </a:ext>
              </a:extLst>
            </p:cNvPr>
            <p:cNvSpPr txBox="1"/>
            <p:nvPr/>
          </p:nvSpPr>
          <p:spPr>
            <a:xfrm>
              <a:off x="5597715" y="3812976"/>
              <a:ext cx="963852" cy="10126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srgbClr val="C1175C"/>
                  </a:solidFill>
                  <a:effectLst/>
                  <a:uLnTx/>
                  <a:uFillTx/>
                  <a:latin typeface="Arial" panose="020B0604020202020204"/>
                  <a:cs typeface="Arial" panose="020B0604020202020204" pitchFamily="34" charset="0"/>
                </a:rPr>
                <a:t>Synchro des POs</a:t>
              </a:r>
            </a:p>
          </p:txBody>
        </p:sp>
        <p:sp>
          <p:nvSpPr>
            <p:cNvPr id="100" name="Rectangle : coins arrondis 99">
              <a:extLst>
                <a:ext uri="{FF2B5EF4-FFF2-40B4-BE49-F238E27FC236}">
                  <a16:creationId xmlns:a16="http://schemas.microsoft.com/office/drawing/2014/main" id="{F6C32EF8-5210-4320-BCDE-33309F935E6B}"/>
                </a:ext>
              </a:extLst>
            </p:cNvPr>
            <p:cNvSpPr/>
            <p:nvPr/>
          </p:nvSpPr>
          <p:spPr>
            <a:xfrm>
              <a:off x="5003766" y="3994947"/>
              <a:ext cx="2232000" cy="45719"/>
            </a:xfrm>
            <a:prstGeom prst="roundRect">
              <a:avLst>
                <a:gd name="adj" fmla="val 50000"/>
              </a:avLst>
            </a:prstGeom>
            <a:solidFill>
              <a:srgbClr val="C1175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01" name="Oval 20">
              <a:extLst>
                <a:ext uri="{FF2B5EF4-FFF2-40B4-BE49-F238E27FC236}">
                  <a16:creationId xmlns:a16="http://schemas.microsoft.com/office/drawing/2014/main" id="{996A9D5D-61CC-4ACD-9EE2-E0227D7A7B88}"/>
                </a:ext>
              </a:extLst>
            </p:cNvPr>
            <p:cNvSpPr>
              <a:spLocks noChangeArrowheads="1"/>
            </p:cNvSpPr>
            <p:nvPr/>
          </p:nvSpPr>
          <p:spPr bwMode="auto">
            <a:xfrm>
              <a:off x="4935671" y="3957320"/>
              <a:ext cx="118800" cy="118407"/>
            </a:xfrm>
            <a:prstGeom prst="ellipse">
              <a:avLst/>
            </a:prstGeom>
            <a:solidFill>
              <a:srgbClr val="C1175C"/>
            </a:solidFill>
            <a:ln>
              <a:solidFill>
                <a:srgbClr val="C1175C"/>
              </a:solid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4</a:t>
              </a:r>
            </a:p>
          </p:txBody>
        </p:sp>
        <p:sp>
          <p:nvSpPr>
            <p:cNvPr id="102" name="TextBox 151">
              <a:extLst>
                <a:ext uri="{FF2B5EF4-FFF2-40B4-BE49-F238E27FC236}">
                  <a16:creationId xmlns:a16="http://schemas.microsoft.com/office/drawing/2014/main" id="{DCEE5EF5-398B-48AA-A74F-DEAEA25B6446}"/>
                </a:ext>
              </a:extLst>
            </p:cNvPr>
            <p:cNvSpPr txBox="1"/>
            <p:nvPr/>
          </p:nvSpPr>
          <p:spPr>
            <a:xfrm>
              <a:off x="5597715" y="4057564"/>
              <a:ext cx="963852" cy="10126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srgbClr val="C1175C"/>
                  </a:solidFill>
                  <a:effectLst/>
                  <a:uLnTx/>
                  <a:uFillTx/>
                  <a:latin typeface="Arial" panose="020B0604020202020204"/>
                  <a:cs typeface="Arial" panose="020B0604020202020204" pitchFamily="34" charset="0"/>
                </a:rPr>
                <a:t>Synchro des Scrums</a:t>
              </a:r>
            </a:p>
          </p:txBody>
        </p:sp>
        <p:grpSp>
          <p:nvGrpSpPr>
            <p:cNvPr id="103" name="Groupe 102">
              <a:extLst>
                <a:ext uri="{FF2B5EF4-FFF2-40B4-BE49-F238E27FC236}">
                  <a16:creationId xmlns:a16="http://schemas.microsoft.com/office/drawing/2014/main" id="{FDC6F769-D7B2-46C9-88D5-6896B2BC8F5D}"/>
                </a:ext>
              </a:extLst>
            </p:cNvPr>
            <p:cNvGrpSpPr/>
            <p:nvPr/>
          </p:nvGrpSpPr>
          <p:grpSpPr>
            <a:xfrm>
              <a:off x="7184315" y="3120913"/>
              <a:ext cx="72000" cy="1094979"/>
              <a:chOff x="5443312" y="1560327"/>
              <a:chExt cx="72000" cy="937083"/>
            </a:xfrm>
          </p:grpSpPr>
          <p:cxnSp>
            <p:nvCxnSpPr>
              <p:cNvPr id="105" name="Connecteur droit 104">
                <a:extLst>
                  <a:ext uri="{FF2B5EF4-FFF2-40B4-BE49-F238E27FC236}">
                    <a16:creationId xmlns:a16="http://schemas.microsoft.com/office/drawing/2014/main" id="{6F0DFA66-674E-4165-99E6-C39FADA6B221}"/>
                  </a:ext>
                </a:extLst>
              </p:cNvPr>
              <p:cNvCxnSpPr>
                <a:cxnSpLocks/>
                <a:stCxn id="106" idx="4"/>
              </p:cNvCxnSpPr>
              <p:nvPr/>
            </p:nvCxnSpPr>
            <p:spPr>
              <a:xfrm>
                <a:off x="5479312" y="1621945"/>
                <a:ext cx="0" cy="875465"/>
              </a:xfrm>
              <a:prstGeom prst="line">
                <a:avLst/>
              </a:prstGeom>
              <a:noFill/>
              <a:ln w="6350" cap="flat" cmpd="sng" algn="ctr">
                <a:solidFill>
                  <a:srgbClr val="A5A5A5"/>
                </a:solidFill>
                <a:prstDash val="solid"/>
                <a:miter lim="800000"/>
              </a:ln>
              <a:effectLst/>
            </p:spPr>
          </p:cxnSp>
          <p:sp>
            <p:nvSpPr>
              <p:cNvPr id="106" name="Ellipse 105">
                <a:extLst>
                  <a:ext uri="{FF2B5EF4-FFF2-40B4-BE49-F238E27FC236}">
                    <a16:creationId xmlns:a16="http://schemas.microsoft.com/office/drawing/2014/main" id="{4228C68A-4C6F-461B-92BB-09AE69C224E0}"/>
                  </a:ext>
                </a:extLst>
              </p:cNvPr>
              <p:cNvSpPr/>
              <p:nvPr/>
            </p:nvSpPr>
            <p:spPr>
              <a:xfrm>
                <a:off x="5443312" y="1560327"/>
                <a:ext cx="72000" cy="61618"/>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sp>
          <p:nvSpPr>
            <p:cNvPr id="104" name="TextBox 151">
              <a:extLst>
                <a:ext uri="{FF2B5EF4-FFF2-40B4-BE49-F238E27FC236}">
                  <a16:creationId xmlns:a16="http://schemas.microsoft.com/office/drawing/2014/main" id="{4D6ABBBE-A0F2-4A8A-BC29-713B0A70836C}"/>
                </a:ext>
              </a:extLst>
            </p:cNvPr>
            <p:cNvSpPr txBox="1"/>
            <p:nvPr/>
          </p:nvSpPr>
          <p:spPr>
            <a:xfrm>
              <a:off x="7781317" y="3034511"/>
              <a:ext cx="706327" cy="10126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a:ln>
                    <a:noFill/>
                  </a:ln>
                  <a:solidFill>
                    <a:srgbClr val="C1175C"/>
                  </a:solidFill>
                  <a:effectLst/>
                  <a:uLnTx/>
                  <a:uFillTx/>
                  <a:latin typeface="Arial" panose="020B0604020202020204"/>
                  <a:cs typeface="Arial" panose="020B0604020202020204" pitchFamily="34" charset="0"/>
                </a:rPr>
                <a:t>Rétrospective</a:t>
              </a:r>
            </a:p>
          </p:txBody>
        </p:sp>
      </p:grpSp>
      <p:sp>
        <p:nvSpPr>
          <p:cNvPr id="115" name="ZoneTexte 114">
            <a:extLst>
              <a:ext uri="{FF2B5EF4-FFF2-40B4-BE49-F238E27FC236}">
                <a16:creationId xmlns:a16="http://schemas.microsoft.com/office/drawing/2014/main" id="{3A6AC612-1686-44B4-8F94-6A5E1F231CDE}"/>
              </a:ext>
            </a:extLst>
          </p:cNvPr>
          <p:cNvSpPr txBox="1"/>
          <p:nvPr/>
        </p:nvSpPr>
        <p:spPr>
          <a:xfrm>
            <a:off x="775579" y="1414646"/>
            <a:ext cx="10492496" cy="1615827"/>
          </a:xfrm>
          <a:prstGeom prst="rect">
            <a:avLst/>
          </a:prstGeom>
          <a:noFill/>
        </p:spPr>
        <p:txBody>
          <a:bodyPr wrap="square" rtlCol="0">
            <a:spAutoFit/>
          </a:bodyPr>
          <a:lstStyle/>
          <a:p>
            <a:pPr marL="171450" indent="-171450">
              <a:buClr>
                <a:srgbClr val="C1175C"/>
              </a:buClr>
              <a:buFont typeface="Arial" panose="020B0604020202020204" pitchFamily="34" charset="0"/>
              <a:buChar char="•"/>
            </a:pPr>
            <a:r>
              <a:rPr lang="fr-FR" sz="1100">
                <a:solidFill>
                  <a:srgbClr val="3F3F3F">
                    <a:lumMod val="50000"/>
                  </a:srgbClr>
                </a:solidFill>
                <a:latin typeface="Arial" panose="020B0604020202020204"/>
              </a:rPr>
              <a:t>Superviser l’avancement des développements au niveau des </a:t>
            </a:r>
            <a:r>
              <a:rPr lang="fr-FR" sz="1100">
                <a:solidFill>
                  <a:srgbClr val="FF0000"/>
                </a:solidFill>
                <a:latin typeface="Arial" panose="020B0604020202020204"/>
              </a:rPr>
              <a:t>équipes</a:t>
            </a:r>
            <a:r>
              <a:rPr lang="fr-FR" sz="1100">
                <a:solidFill>
                  <a:srgbClr val="3F3F3F">
                    <a:lumMod val="50000"/>
                  </a:srgbClr>
                </a:solidFill>
                <a:latin typeface="Arial" panose="020B0604020202020204"/>
              </a:rPr>
              <a:t> en identifiant les obstacles (ex: interdépendances entre </a:t>
            </a:r>
            <a:r>
              <a:rPr lang="fr-FR" sz="1100">
                <a:solidFill>
                  <a:srgbClr val="FF0000"/>
                </a:solidFill>
                <a:latin typeface="Arial" panose="020B0604020202020204"/>
              </a:rPr>
              <a:t>équipes</a:t>
            </a:r>
            <a:r>
              <a:rPr lang="fr-FR" sz="1100">
                <a:solidFill>
                  <a:srgbClr val="3F3F3F">
                    <a:lumMod val="50000"/>
                  </a:srgbClr>
                </a:solidFill>
                <a:latin typeface="Arial" panose="020B0604020202020204"/>
              </a:rPr>
              <a:t>) et en mettant en œuvre des actions pour les résoudre</a:t>
            </a:r>
          </a:p>
          <a:p>
            <a:pPr marL="171450" indent="-171450">
              <a:buClr>
                <a:srgbClr val="C1175C"/>
              </a:buClr>
              <a:buFont typeface="Arial" panose="020B0604020202020204" pitchFamily="34" charset="0"/>
              <a:buChar char="•"/>
            </a:pPr>
            <a:r>
              <a:rPr lang="fr-FR" sz="1100">
                <a:solidFill>
                  <a:srgbClr val="3F3F3F">
                    <a:lumMod val="50000"/>
                  </a:srgbClr>
                </a:solidFill>
                <a:latin typeface="Arial" panose="020B0604020202020204"/>
              </a:rPr>
              <a:t>Remonter les alertes et indicateurs d’avancement au niveau Palier</a:t>
            </a:r>
          </a:p>
          <a:p>
            <a:pPr marL="171450" indent="-171450">
              <a:buClr>
                <a:srgbClr val="C1175C"/>
              </a:buClr>
              <a:buFont typeface="Arial" panose="020B0604020202020204" pitchFamily="34" charset="0"/>
              <a:buChar char="•"/>
            </a:pPr>
            <a:r>
              <a:rPr lang="fr-FR" sz="1100">
                <a:solidFill>
                  <a:srgbClr val="3F3F3F">
                    <a:lumMod val="50000"/>
                  </a:srgbClr>
                </a:solidFill>
                <a:latin typeface="Arial" panose="020B0604020202020204"/>
              </a:rPr>
              <a:t>Anticiper les développements à venir sur les prochains Paliers </a:t>
            </a:r>
          </a:p>
          <a:p>
            <a:pPr marL="171450" indent="-171450">
              <a:buClr>
                <a:srgbClr val="C1175C"/>
              </a:buClr>
              <a:buFont typeface="Arial" panose="020B0604020202020204" pitchFamily="34" charset="0"/>
              <a:buChar char="•"/>
            </a:pPr>
            <a:r>
              <a:rPr lang="fr-FR" sz="1100">
                <a:solidFill>
                  <a:srgbClr val="3F3F3F">
                    <a:lumMod val="50000"/>
                  </a:srgbClr>
                </a:solidFill>
                <a:latin typeface="Arial" panose="020B0604020202020204"/>
              </a:rPr>
              <a:t>Assurer une </a:t>
            </a:r>
            <a:r>
              <a:rPr lang="fr-FR" sz="1100" b="1">
                <a:solidFill>
                  <a:srgbClr val="3F3F3F">
                    <a:lumMod val="50000"/>
                  </a:srgbClr>
                </a:solidFill>
                <a:latin typeface="Arial" panose="020B0604020202020204"/>
              </a:rPr>
              <a:t>synchronisation des plateaux et des projets (notamment lorsque menés en cycle en V</a:t>
            </a:r>
            <a:r>
              <a:rPr lang="fr-FR" sz="1100">
                <a:solidFill>
                  <a:srgbClr val="3F3F3F">
                    <a:lumMod val="50000"/>
                  </a:srgbClr>
                </a:solidFill>
                <a:latin typeface="Arial" panose="020B0604020202020204"/>
              </a:rPr>
              <a:t>) notamment pour livrer des solutions cohérentes sur le plan fonctionnel de manière régulière aux utilisateurs finaux</a:t>
            </a:r>
          </a:p>
          <a:p>
            <a:pPr marL="171450" indent="-171450">
              <a:buClr>
                <a:srgbClr val="C1175C"/>
              </a:buClr>
              <a:buFont typeface="Arial" panose="020B0604020202020204" pitchFamily="34" charset="0"/>
              <a:buChar char="•"/>
            </a:pPr>
            <a:r>
              <a:rPr lang="fr-FR" sz="1100" b="1">
                <a:solidFill>
                  <a:srgbClr val="3F3F3F">
                    <a:lumMod val="50000"/>
                  </a:srgbClr>
                </a:solidFill>
                <a:latin typeface="Arial" panose="020B0604020202020204"/>
              </a:rPr>
              <a:t>Assurer le bon assemblage des composants et leur intégration à une chaine SI commune</a:t>
            </a:r>
          </a:p>
          <a:p>
            <a:pPr marL="285750" indent="-285750">
              <a:buFontTx/>
              <a:buChar char="-"/>
            </a:pPr>
            <a:endParaRPr lang="fr-FR" sz="1100" b="1">
              <a:solidFill>
                <a:srgbClr val="3F3F3F">
                  <a:lumMod val="50000"/>
                </a:srgbClr>
              </a:solidFill>
              <a:latin typeface="Arial" panose="020B0604020202020204"/>
            </a:endParaRPr>
          </a:p>
          <a:p>
            <a:pPr marL="285750" indent="-285750">
              <a:buFontTx/>
              <a:buChar char="-"/>
            </a:pPr>
            <a:endParaRPr lang="fr-FR" sz="1100">
              <a:solidFill>
                <a:srgbClr val="3F3F3F">
                  <a:lumMod val="50000"/>
                </a:srgbClr>
              </a:solidFill>
              <a:latin typeface="Arial" panose="020B0604020202020204"/>
            </a:endParaRPr>
          </a:p>
        </p:txBody>
      </p:sp>
      <p:sp>
        <p:nvSpPr>
          <p:cNvPr id="116" name="Rectangle : coins arrondis 115">
            <a:extLst>
              <a:ext uri="{FF2B5EF4-FFF2-40B4-BE49-F238E27FC236}">
                <a16:creationId xmlns:a16="http://schemas.microsoft.com/office/drawing/2014/main" id="{9B34BE36-AFD0-4F6B-8DCC-E734AF4EB4BC}"/>
              </a:ext>
            </a:extLst>
          </p:cNvPr>
          <p:cNvSpPr/>
          <p:nvPr/>
        </p:nvSpPr>
        <p:spPr>
          <a:xfrm>
            <a:off x="7203970" y="301540"/>
            <a:ext cx="1634450" cy="940624"/>
          </a:xfrm>
          <a:prstGeom prst="roundRect">
            <a:avLst>
              <a:gd name="adj" fmla="val 50000"/>
            </a:avLst>
          </a:prstGeom>
          <a:solidFill>
            <a:srgbClr val="C1175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1" i="0" u="none" strike="noStrike" kern="0" cap="none" spc="0" normalizeH="0" baseline="0" noProof="0">
              <a:ln>
                <a:noFill/>
              </a:ln>
              <a:solidFill>
                <a:srgbClr val="FFFFFF"/>
              </a:solidFill>
              <a:effectLst/>
              <a:uLnTx/>
              <a:uFillTx/>
              <a:latin typeface="Arial" panose="020B0604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1" i="0" u="none" strike="noStrike" kern="0" cap="none" spc="0" normalizeH="0" baseline="0" noProof="0">
              <a:ln>
                <a:noFill/>
              </a:ln>
              <a:solidFill>
                <a:srgbClr val="FFFFFF"/>
              </a:solidFill>
              <a:effectLst/>
              <a:uLnTx/>
              <a:uFillTx/>
              <a:latin typeface="Arial" panose="020B0604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50" b="1" i="0" u="none" strike="noStrike" kern="0" cap="none" spc="0" normalizeH="0" baseline="0" noProof="0">
              <a:ln>
                <a:noFill/>
              </a:ln>
              <a:solidFill>
                <a:srgbClr val="FFFFFF"/>
              </a:solidFill>
              <a:effectLst/>
              <a:uLnTx/>
              <a:uFillTx/>
              <a:latin typeface="Arial" panose="020B0604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FFFFFF"/>
                </a:solidFill>
                <a:effectLst/>
                <a:uLnTx/>
                <a:uFillTx/>
                <a:latin typeface="Arial" panose="020B0604020202020204"/>
                <a:ea typeface="+mn-ea"/>
                <a:cs typeface="+mn-cs"/>
              </a:rPr>
              <a:t>Niveau Palier</a:t>
            </a:r>
          </a:p>
        </p:txBody>
      </p:sp>
      <p:sp>
        <p:nvSpPr>
          <p:cNvPr id="117" name="ZoneTexte 116">
            <a:extLst>
              <a:ext uri="{FF2B5EF4-FFF2-40B4-BE49-F238E27FC236}">
                <a16:creationId xmlns:a16="http://schemas.microsoft.com/office/drawing/2014/main" id="{52F45BA0-A552-4188-8123-6652E28FAF64}"/>
              </a:ext>
            </a:extLst>
          </p:cNvPr>
          <p:cNvSpPr txBox="1"/>
          <p:nvPr/>
        </p:nvSpPr>
        <p:spPr>
          <a:xfrm>
            <a:off x="698360" y="1073196"/>
            <a:ext cx="4350642" cy="261610"/>
          </a:xfrm>
          <a:prstGeom prst="roundRect">
            <a:avLst>
              <a:gd name="adj" fmla="val 50000"/>
            </a:avLst>
          </a:prstGeom>
          <a:solidFill>
            <a:srgbClr val="C1175C"/>
          </a:solidFill>
          <a:ln w="12700" cap="flat" cmpd="sng" algn="ctr">
            <a:noFill/>
            <a:prstDash val="solid"/>
            <a:miter lim="800000"/>
          </a:ln>
          <a:effectLst/>
        </p:spPr>
        <p:txBody>
          <a:bodyPr rtlCol="0" anchor="ctr"/>
          <a:lstStyle>
            <a:defPPr>
              <a:defRPr lang="fr-FR"/>
            </a:defPPr>
            <a:lvl1pPr algn="ctr">
              <a:defRPr sz="105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FFFFFF"/>
                </a:solidFill>
                <a:effectLst/>
                <a:uLnTx/>
                <a:uFillTx/>
                <a:latin typeface="Arial" panose="020B0604020202020204"/>
                <a:ea typeface="+mn-ea"/>
                <a:cs typeface="+mn-cs"/>
              </a:rPr>
              <a:t>Les objectifs macro du niveau Palier</a:t>
            </a:r>
          </a:p>
        </p:txBody>
      </p:sp>
      <p:sp>
        <p:nvSpPr>
          <p:cNvPr id="118" name="ZoneTexte 117">
            <a:extLst>
              <a:ext uri="{FF2B5EF4-FFF2-40B4-BE49-F238E27FC236}">
                <a16:creationId xmlns:a16="http://schemas.microsoft.com/office/drawing/2014/main" id="{63EDE1CB-D6F6-40B4-A843-73CA3BE7154C}"/>
              </a:ext>
            </a:extLst>
          </p:cNvPr>
          <p:cNvSpPr txBox="1"/>
          <p:nvPr/>
        </p:nvSpPr>
        <p:spPr>
          <a:xfrm>
            <a:off x="698360" y="2903846"/>
            <a:ext cx="4350643" cy="261610"/>
          </a:xfrm>
          <a:prstGeom prst="roundRect">
            <a:avLst>
              <a:gd name="adj" fmla="val 50000"/>
            </a:avLst>
          </a:prstGeom>
          <a:solidFill>
            <a:srgbClr val="C1175C"/>
          </a:solidFill>
          <a:ln w="12700" cap="flat" cmpd="sng" algn="ctr">
            <a:noFill/>
            <a:prstDash val="solid"/>
            <a:miter lim="800000"/>
          </a:ln>
          <a:effectLst/>
        </p:spPr>
        <p:txBody>
          <a:bodyPr rtlCol="0" anchor="ctr"/>
          <a:lstStyle>
            <a:defPPr>
              <a:defRPr lang="fr-FR"/>
            </a:defPPr>
            <a:lvl1pPr algn="ctr">
              <a:defRPr sz="105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50" b="1" i="0" u="none" strike="noStrike" kern="0" cap="none" spc="0" normalizeH="0" baseline="0" noProof="0">
                <a:ln>
                  <a:noFill/>
                </a:ln>
                <a:solidFill>
                  <a:srgbClr val="FFFFFF"/>
                </a:solidFill>
                <a:effectLst/>
                <a:uLnTx/>
                <a:uFillTx/>
                <a:latin typeface="Arial" panose="020B0604020202020204"/>
                <a:ea typeface="+mn-ea"/>
                <a:cs typeface="+mn-cs"/>
              </a:rPr>
              <a:t>Illustration des instances et cérémonies lors d’un Palier</a:t>
            </a:r>
          </a:p>
        </p:txBody>
      </p:sp>
      <p:pic>
        <p:nvPicPr>
          <p:cNvPr id="119" name="Picture 6" descr="team Icon 1189428">
            <a:extLst>
              <a:ext uri="{FF2B5EF4-FFF2-40B4-BE49-F238E27FC236}">
                <a16:creationId xmlns:a16="http://schemas.microsoft.com/office/drawing/2014/main" id="{9311DE31-2350-4DB3-A935-7D7D943FF6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2650" y="336654"/>
            <a:ext cx="642191" cy="642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131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D90969EB-B26B-491C-9E03-0C1480227B9F}"/>
              </a:ext>
            </a:extLst>
          </p:cNvPr>
          <p:cNvSpPr>
            <a:spLocks noGrp="1"/>
          </p:cNvSpPr>
          <p:nvPr>
            <p:ph type="sldNum" sz="quarter" idx="12"/>
          </p:nvPr>
        </p:nvSpPr>
        <p:spPr/>
        <p:txBody>
          <a:bodyPr/>
          <a:lstStyle/>
          <a:p>
            <a:fld id="{33D6E5A2-EC83-451F-A719-9AC1370DD5CF}" type="slidenum">
              <a:rPr lang="fr-FR" smtClean="0"/>
              <a:pPr/>
              <a:t>52</a:t>
            </a:fld>
            <a:endParaRPr kumimoji="0" lang="fr-FR"/>
          </a:p>
        </p:txBody>
      </p:sp>
      <p:sp>
        <p:nvSpPr>
          <p:cNvPr id="4" name="Espace réservé du texte 1">
            <a:extLst>
              <a:ext uri="{FF2B5EF4-FFF2-40B4-BE49-F238E27FC236}">
                <a16:creationId xmlns:a16="http://schemas.microsoft.com/office/drawing/2014/main" id="{3BDE69B2-841E-4A77-AEA5-81D3AEC254A1}"/>
              </a:ext>
            </a:extLst>
          </p:cNvPr>
          <p:cNvSpPr txBox="1">
            <a:spLocks/>
          </p:cNvSpPr>
          <p:nvPr/>
        </p:nvSpPr>
        <p:spPr>
          <a:xfrm>
            <a:off x="820335" y="196284"/>
            <a:ext cx="9952439" cy="572005"/>
          </a:xfrm>
          <a:prstGeom prst="rect">
            <a:avLst/>
          </a:prstGeom>
        </p:spPr>
        <p:txBody>
          <a:bodyPr vert="horz" lIns="91440" tIns="45720" rIns="91440" bIns="45720" rtlCol="0" anchor="ctr">
            <a:no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lang="fr-FR" sz="1800" b="0" kern="1200">
                <a:solidFill>
                  <a:schemeClr val="tx2"/>
                </a:solidFill>
                <a:latin typeface="+mn-lt"/>
                <a:ea typeface="+mn-ea"/>
                <a:cs typeface="+mn-cs"/>
              </a:defRPr>
            </a:lvl1pPr>
            <a:lvl2pPr marL="269081"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Bef>
                <a:spcPts val="0"/>
              </a:spcBef>
              <a:defRPr/>
            </a:pPr>
            <a:r>
              <a:rPr lang="fr-FR" cap="all"/>
              <a:t>Description des instances et cérémonies : Niveau palier</a:t>
            </a:r>
            <a:endParaRPr lang="fr-FR" sz="2215">
              <a:solidFill>
                <a:srgbClr val="3F3F3F"/>
              </a:solidFill>
              <a:highlight>
                <a:srgbClr val="FFFF00"/>
              </a:highlight>
              <a:latin typeface="Arial" panose="020B0604020202020204"/>
            </a:endParaRPr>
          </a:p>
        </p:txBody>
      </p:sp>
      <p:sp>
        <p:nvSpPr>
          <p:cNvPr id="5" name="Google Shape;1851;p13">
            <a:extLst>
              <a:ext uri="{FF2B5EF4-FFF2-40B4-BE49-F238E27FC236}">
                <a16:creationId xmlns:a16="http://schemas.microsoft.com/office/drawing/2014/main" id="{373020B5-84CD-47E1-821B-6EF68D5752DD}"/>
              </a:ext>
            </a:extLst>
          </p:cNvPr>
          <p:cNvSpPr/>
          <p:nvPr/>
        </p:nvSpPr>
        <p:spPr>
          <a:xfrm>
            <a:off x="854900" y="1428653"/>
            <a:ext cx="1216807" cy="4620396"/>
          </a:xfrm>
          <a:prstGeom prst="rect">
            <a:avLst/>
          </a:prstGeom>
          <a:solidFill>
            <a:srgbClr val="C1175C"/>
          </a:solid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lang="fr-FR" sz="1100" b="1" i="0" u="none" strike="noStrike" kern="0" cap="none" spc="0" normalizeH="0" baseline="0" noProof="0">
              <a:ln>
                <a:noFill/>
              </a:ln>
              <a:solidFill>
                <a:srgbClr val="FFFFFF"/>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r>
              <a:rPr kumimoji="0" lang="fr-FR" sz="1100" b="1" i="0" u="none" strike="noStrike" kern="0" cap="none" spc="0" normalizeH="0" baseline="0" noProof="0">
                <a:ln>
                  <a:noFill/>
                </a:ln>
                <a:solidFill>
                  <a:srgbClr val="FFFFFF"/>
                </a:solidFill>
                <a:effectLst/>
                <a:uLnTx/>
                <a:uFillTx/>
                <a:latin typeface="Arial"/>
                <a:cs typeface="Arial"/>
                <a:sym typeface="Arial"/>
              </a:rPr>
              <a:t>Niveau </a:t>
            </a:r>
          </a:p>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r>
              <a:rPr kumimoji="0" lang="fr-FR" sz="1100" b="1" i="0" u="none" strike="noStrike" kern="0" cap="none" spc="0" normalizeH="0" baseline="0" noProof="0">
                <a:ln>
                  <a:noFill/>
                </a:ln>
                <a:solidFill>
                  <a:srgbClr val="FFFFFF"/>
                </a:solidFill>
                <a:effectLst/>
                <a:uLnTx/>
                <a:uFillTx/>
                <a:latin typeface="Arial"/>
                <a:cs typeface="Arial"/>
                <a:sym typeface="Arial"/>
              </a:rPr>
              <a:t>Palier</a:t>
            </a:r>
            <a:endParaRPr kumimoji="0" sz="1600" b="1" i="0" u="none" strike="noStrike" kern="0" cap="none" spc="0" normalizeH="0" baseline="0" noProof="0">
              <a:ln>
                <a:noFill/>
              </a:ln>
              <a:solidFill>
                <a:srgbClr val="000000"/>
              </a:solidFill>
              <a:effectLst/>
              <a:uLnTx/>
              <a:uFillTx/>
              <a:latin typeface="Arial"/>
              <a:cs typeface="Arial"/>
              <a:sym typeface="Arial"/>
            </a:endParaRPr>
          </a:p>
        </p:txBody>
      </p:sp>
      <p:pic>
        <p:nvPicPr>
          <p:cNvPr id="6" name="Picture 6" descr="team Icon 1189428">
            <a:extLst>
              <a:ext uri="{FF2B5EF4-FFF2-40B4-BE49-F238E27FC236}">
                <a16:creationId xmlns:a16="http://schemas.microsoft.com/office/drawing/2014/main" id="{B3DF3117-2C98-47DB-B2C8-BA110F58B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0223" y="3858019"/>
            <a:ext cx="838448" cy="838448"/>
          </a:xfrm>
          <a:prstGeom prst="rect">
            <a:avLst/>
          </a:prstGeom>
          <a:noFill/>
          <a:extLst>
            <a:ext uri="{909E8E84-426E-40DD-AFC4-6F175D3DCCD1}">
              <a14:hiddenFill xmlns:a14="http://schemas.microsoft.com/office/drawing/2010/main">
                <a:solidFill>
                  <a:srgbClr val="FFFFFF"/>
                </a:solidFill>
              </a14:hiddenFill>
            </a:ext>
          </a:extLst>
        </p:spPr>
      </p:pic>
      <p:sp>
        <p:nvSpPr>
          <p:cNvPr id="7" name="Google Shape;1856;p13">
            <a:extLst>
              <a:ext uri="{FF2B5EF4-FFF2-40B4-BE49-F238E27FC236}">
                <a16:creationId xmlns:a16="http://schemas.microsoft.com/office/drawing/2014/main" id="{D9289524-44EA-486B-9719-948833B73F5D}"/>
              </a:ext>
            </a:extLst>
          </p:cNvPr>
          <p:cNvSpPr/>
          <p:nvPr/>
        </p:nvSpPr>
        <p:spPr>
          <a:xfrm>
            <a:off x="2726748" y="1438537"/>
            <a:ext cx="1934175" cy="572005"/>
          </a:xfrm>
          <a:prstGeom prst="rect">
            <a:avLst/>
          </a:prstGeom>
          <a:noFill/>
          <a:ln w="12700" cap="flat" cmpd="sng">
            <a:solidFill>
              <a:srgbClr val="C1175C">
                <a:lumMod val="75000"/>
              </a:srgbClr>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C1175C"/>
              </a:buClr>
              <a:buSzPts val="1000"/>
              <a:buFont typeface="Arial"/>
              <a:buNone/>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Planning de palier</a:t>
            </a:r>
            <a:endParaRPr kumimoji="0" sz="1000" b="0" i="0" u="none" strike="noStrike" kern="0" cap="none" spc="0" normalizeH="0" baseline="0" noProof="0">
              <a:ln>
                <a:noFill/>
              </a:ln>
              <a:solidFill>
                <a:srgbClr val="000000"/>
              </a:solidFill>
              <a:effectLst/>
              <a:uLnTx/>
              <a:uFillTx/>
              <a:latin typeface="Arial"/>
              <a:cs typeface="Arial"/>
              <a:sym typeface="Arial"/>
            </a:endParaRPr>
          </a:p>
        </p:txBody>
      </p:sp>
      <p:sp>
        <p:nvSpPr>
          <p:cNvPr id="8" name="Google Shape;1856;p13">
            <a:extLst>
              <a:ext uri="{FF2B5EF4-FFF2-40B4-BE49-F238E27FC236}">
                <a16:creationId xmlns:a16="http://schemas.microsoft.com/office/drawing/2014/main" id="{2D723EC1-6037-4BBC-A63B-50907E66C224}"/>
              </a:ext>
            </a:extLst>
          </p:cNvPr>
          <p:cNvSpPr/>
          <p:nvPr/>
        </p:nvSpPr>
        <p:spPr>
          <a:xfrm>
            <a:off x="4757345" y="1438537"/>
            <a:ext cx="6625028" cy="572005"/>
          </a:xfrm>
          <a:prstGeom prst="rect">
            <a:avLst/>
          </a:prstGeom>
          <a:noFill/>
          <a:ln w="12700" cap="flat" cmpd="sng">
            <a:solidFill>
              <a:srgbClr val="C1175C">
                <a:lumMod val="75000"/>
              </a:srgbClr>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indent="-171450">
              <a:buFont typeface="Arial" panose="020B0604020202020204" pitchFamily="34" charset="0"/>
              <a:buChar char="•"/>
            </a:pPr>
            <a:r>
              <a:rPr lang="fr-FR" sz="1000">
                <a:solidFill>
                  <a:schemeClr val="tx1"/>
                </a:solidFill>
              </a:rPr>
              <a:t>identifier collectivement l’objectif du prochain palier  </a:t>
            </a:r>
          </a:p>
          <a:p>
            <a:pPr marL="171450" indent="-171450">
              <a:buFont typeface="Arial" panose="020B0604020202020204" pitchFamily="34" charset="0"/>
              <a:buChar char="•"/>
            </a:pPr>
            <a:r>
              <a:rPr lang="fr-FR" sz="1000">
                <a:solidFill>
                  <a:schemeClr val="tx1"/>
                </a:solidFill>
              </a:rPr>
              <a:t>aligner les équipes Agiles sur l’atteinte des ces objectifs.</a:t>
            </a:r>
            <a:endParaRPr kumimoji="0" lang="fr-FR" sz="1000" b="0" i="0" u="none" strike="noStrike" kern="0" cap="none" spc="0" normalizeH="0" baseline="0" noProof="0">
              <a:ln>
                <a:noFill/>
              </a:ln>
              <a:solidFill>
                <a:schemeClr val="tx1"/>
              </a:solidFill>
              <a:effectLst/>
              <a:uLnTx/>
              <a:uFillTx/>
              <a:sym typeface="Arial"/>
            </a:endParaRPr>
          </a:p>
        </p:txBody>
      </p:sp>
      <p:sp>
        <p:nvSpPr>
          <p:cNvPr id="9" name="Google Shape;1856;p13">
            <a:extLst>
              <a:ext uri="{FF2B5EF4-FFF2-40B4-BE49-F238E27FC236}">
                <a16:creationId xmlns:a16="http://schemas.microsoft.com/office/drawing/2014/main" id="{7F963C77-A0AA-441F-B680-3A5CFD3A9F73}"/>
              </a:ext>
            </a:extLst>
          </p:cNvPr>
          <p:cNvSpPr/>
          <p:nvPr/>
        </p:nvSpPr>
        <p:spPr>
          <a:xfrm>
            <a:off x="2726748" y="2121469"/>
            <a:ext cx="1934175" cy="572005"/>
          </a:xfrm>
          <a:prstGeom prst="rect">
            <a:avLst/>
          </a:prstGeom>
          <a:noFill/>
          <a:ln w="12700" cap="flat" cmpd="sng">
            <a:solidFill>
              <a:srgbClr val="C1175C">
                <a:lumMod val="75000"/>
              </a:srgbClr>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C1175C"/>
              </a:buClr>
              <a:buSzPts val="1000"/>
              <a:buFont typeface="Arial"/>
              <a:buNone/>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Synchronisation des </a:t>
            </a:r>
            <a:r>
              <a:rPr kumimoji="0" lang="fr-FR" sz="1000" b="0" i="0" u="none" strike="noStrike" kern="0" cap="none" spc="0" normalizeH="0" baseline="0" noProof="0">
                <a:ln>
                  <a:noFill/>
                </a:ln>
                <a:solidFill>
                  <a:schemeClr val="tx1"/>
                </a:solidFill>
                <a:effectLst/>
                <a:uLnTx/>
                <a:uFillTx/>
                <a:latin typeface="Arial"/>
                <a:cs typeface="Arial"/>
                <a:sym typeface="Arial"/>
              </a:rPr>
              <a:t>équipes</a:t>
            </a:r>
            <a:endParaRPr kumimoji="0" sz="1000" b="0" i="0" u="none" strike="noStrike" kern="0" cap="none" spc="0" normalizeH="0" baseline="0" noProof="0">
              <a:ln>
                <a:noFill/>
              </a:ln>
              <a:solidFill>
                <a:schemeClr val="tx1"/>
              </a:solidFill>
              <a:effectLst/>
              <a:uLnTx/>
              <a:uFillTx/>
              <a:latin typeface="Arial"/>
              <a:cs typeface="Arial"/>
              <a:sym typeface="Arial"/>
            </a:endParaRPr>
          </a:p>
        </p:txBody>
      </p:sp>
      <p:sp>
        <p:nvSpPr>
          <p:cNvPr id="10" name="Google Shape;1856;p13">
            <a:extLst>
              <a:ext uri="{FF2B5EF4-FFF2-40B4-BE49-F238E27FC236}">
                <a16:creationId xmlns:a16="http://schemas.microsoft.com/office/drawing/2014/main" id="{595229F5-7044-4D46-9E55-6F5C4113FAB9}"/>
              </a:ext>
            </a:extLst>
          </p:cNvPr>
          <p:cNvSpPr/>
          <p:nvPr/>
        </p:nvSpPr>
        <p:spPr>
          <a:xfrm>
            <a:off x="4757345" y="2121469"/>
            <a:ext cx="6625028" cy="572005"/>
          </a:xfrm>
          <a:prstGeom prst="rect">
            <a:avLst/>
          </a:prstGeom>
          <a:noFill/>
          <a:ln w="12700" cap="flat" cmpd="sng">
            <a:solidFill>
              <a:srgbClr val="C1175C">
                <a:lumMod val="75000"/>
              </a:srgbClr>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C1175C"/>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Synchronisation des travaux entre les différentes </a:t>
            </a:r>
            <a:r>
              <a:rPr kumimoji="0" lang="fr-FR" sz="1000" b="0" i="0" u="none" strike="noStrike" kern="0" cap="none" spc="0" normalizeH="0" baseline="0" noProof="0">
                <a:ln>
                  <a:noFill/>
                </a:ln>
                <a:solidFill>
                  <a:schemeClr val="tx1"/>
                </a:solidFill>
                <a:effectLst/>
                <a:uLnTx/>
                <a:uFillTx/>
                <a:latin typeface="Arial"/>
                <a:cs typeface="Arial"/>
                <a:sym typeface="Arial"/>
              </a:rPr>
              <a:t>équipes</a:t>
            </a:r>
            <a:endParaRPr kumimoji="0" sz="1000" b="0" i="0" u="none" strike="noStrike" kern="0" cap="none" spc="0" normalizeH="0" baseline="0" noProof="0">
              <a:ln>
                <a:noFill/>
              </a:ln>
              <a:solidFill>
                <a:schemeClr val="tx1"/>
              </a:solidFill>
              <a:effectLst/>
              <a:uLnTx/>
              <a:uFillTx/>
              <a:latin typeface="Arial"/>
              <a:cs typeface="Arial"/>
              <a:sym typeface="Arial"/>
            </a:endParaRPr>
          </a:p>
        </p:txBody>
      </p:sp>
      <p:sp>
        <p:nvSpPr>
          <p:cNvPr id="11" name="Google Shape;1856;p13">
            <a:extLst>
              <a:ext uri="{FF2B5EF4-FFF2-40B4-BE49-F238E27FC236}">
                <a16:creationId xmlns:a16="http://schemas.microsoft.com/office/drawing/2014/main" id="{E453FF4F-8302-4170-AE0F-14B3E7FF8855}"/>
              </a:ext>
            </a:extLst>
          </p:cNvPr>
          <p:cNvSpPr/>
          <p:nvPr/>
        </p:nvSpPr>
        <p:spPr>
          <a:xfrm>
            <a:off x="2726748" y="3471280"/>
            <a:ext cx="1934175" cy="572005"/>
          </a:xfrm>
          <a:prstGeom prst="rect">
            <a:avLst/>
          </a:prstGeom>
          <a:noFill/>
          <a:ln w="12700" cap="flat" cmpd="sng">
            <a:solidFill>
              <a:srgbClr val="C1175C">
                <a:lumMod val="75000"/>
              </a:srgbClr>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C1175C"/>
              </a:buClr>
              <a:buSzPts val="1000"/>
              <a:buFont typeface="Arial"/>
              <a:buNone/>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Synchro des Scrums</a:t>
            </a:r>
            <a:endParaRPr kumimoji="0" sz="1000" b="0" i="0" u="none" strike="noStrike" kern="0" cap="none" spc="0" normalizeH="0" baseline="0" noProof="0">
              <a:ln>
                <a:noFill/>
              </a:ln>
              <a:solidFill>
                <a:srgbClr val="000000"/>
              </a:solidFill>
              <a:effectLst/>
              <a:uLnTx/>
              <a:uFillTx/>
              <a:latin typeface="Arial"/>
              <a:cs typeface="Arial"/>
              <a:sym typeface="Arial"/>
            </a:endParaRPr>
          </a:p>
        </p:txBody>
      </p:sp>
      <p:sp>
        <p:nvSpPr>
          <p:cNvPr id="12" name="Google Shape;1856;p13">
            <a:extLst>
              <a:ext uri="{FF2B5EF4-FFF2-40B4-BE49-F238E27FC236}">
                <a16:creationId xmlns:a16="http://schemas.microsoft.com/office/drawing/2014/main" id="{938F7F53-0818-4338-B19F-FB554B3D6260}"/>
              </a:ext>
            </a:extLst>
          </p:cNvPr>
          <p:cNvSpPr/>
          <p:nvPr/>
        </p:nvSpPr>
        <p:spPr>
          <a:xfrm>
            <a:off x="4757345" y="3471280"/>
            <a:ext cx="6625028" cy="572005"/>
          </a:xfrm>
          <a:prstGeom prst="rect">
            <a:avLst/>
          </a:prstGeom>
          <a:noFill/>
          <a:ln w="12700" cap="flat" cmpd="sng">
            <a:solidFill>
              <a:srgbClr val="C1175C">
                <a:lumMod val="75000"/>
              </a:srgbClr>
            </a:solidFill>
            <a:prstDash val="solid"/>
            <a:miter lim="800000"/>
            <a:headEnd type="none" w="sm" len="sm"/>
            <a:tailEnd type="none" w="sm" len="sm"/>
          </a:ln>
        </p:spPr>
        <p:txBody>
          <a:bodyPr spcFirstLastPara="1" wrap="square" lIns="90000" tIns="45700" rIns="360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C1175C"/>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Synchronisation des </a:t>
            </a:r>
            <a:r>
              <a:rPr kumimoji="0" lang="fr-FR" sz="1000" b="0" i="0" u="none" strike="noStrike" kern="0" cap="none" spc="0" normalizeH="0" baseline="0" noProof="0" err="1">
                <a:ln>
                  <a:noFill/>
                </a:ln>
                <a:solidFill>
                  <a:srgbClr val="4D4D4D"/>
                </a:solidFill>
                <a:effectLst/>
                <a:uLnTx/>
                <a:uFillTx/>
                <a:latin typeface="Arial"/>
                <a:cs typeface="Arial"/>
                <a:sym typeface="Arial"/>
              </a:rPr>
              <a:t>Scrums</a:t>
            </a:r>
            <a:r>
              <a:rPr kumimoji="0" lang="fr-FR" sz="1000" b="0" i="0" u="none" strike="noStrike" kern="0" cap="none" spc="0" normalizeH="0" baseline="0" noProof="0">
                <a:ln>
                  <a:noFill/>
                </a:ln>
                <a:solidFill>
                  <a:srgbClr val="4D4D4D"/>
                </a:solidFill>
                <a:effectLst/>
                <a:uLnTx/>
                <a:uFillTx/>
                <a:latin typeface="Arial"/>
                <a:cs typeface="Arial"/>
                <a:sym typeface="Arial"/>
              </a:rPr>
              <a:t> </a:t>
            </a:r>
            <a:r>
              <a:rPr kumimoji="0" lang="fr-FR" sz="1000" b="0" i="0" u="none" strike="noStrike" kern="0" cap="none" spc="0" normalizeH="0" baseline="0" noProof="0">
                <a:ln>
                  <a:noFill/>
                </a:ln>
                <a:solidFill>
                  <a:schemeClr val="tx1"/>
                </a:solidFill>
                <a:effectLst/>
                <a:uLnTx/>
                <a:uFillTx/>
                <a:latin typeface="Arial"/>
                <a:cs typeface="Arial"/>
                <a:sym typeface="Arial"/>
              </a:rPr>
              <a:t>cross-équipes</a:t>
            </a:r>
            <a:endParaRPr kumimoji="0" sz="1000" b="0" i="0" u="none" strike="noStrike" kern="0" cap="none" spc="0" normalizeH="0" baseline="0" noProof="0">
              <a:ln>
                <a:noFill/>
              </a:ln>
              <a:solidFill>
                <a:schemeClr val="tx1"/>
              </a:solidFill>
              <a:effectLst/>
              <a:uLnTx/>
              <a:uFillTx/>
              <a:latin typeface="Arial"/>
              <a:cs typeface="Arial"/>
              <a:sym typeface="Arial"/>
            </a:endParaRPr>
          </a:p>
        </p:txBody>
      </p:sp>
      <p:sp>
        <p:nvSpPr>
          <p:cNvPr id="13" name="Google Shape;1856;p13">
            <a:extLst>
              <a:ext uri="{FF2B5EF4-FFF2-40B4-BE49-F238E27FC236}">
                <a16:creationId xmlns:a16="http://schemas.microsoft.com/office/drawing/2014/main" id="{B68B7643-7E22-4C0A-8322-1DEF538719DC}"/>
              </a:ext>
            </a:extLst>
          </p:cNvPr>
          <p:cNvSpPr/>
          <p:nvPr/>
        </p:nvSpPr>
        <p:spPr>
          <a:xfrm>
            <a:off x="2726748" y="2791343"/>
            <a:ext cx="1934175" cy="572005"/>
          </a:xfrm>
          <a:prstGeom prst="rect">
            <a:avLst/>
          </a:prstGeom>
          <a:noFill/>
          <a:ln w="12700" cap="flat" cmpd="sng">
            <a:solidFill>
              <a:srgbClr val="C1175C">
                <a:lumMod val="75000"/>
              </a:srgbClr>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C1175C"/>
              </a:buClr>
              <a:buSzPts val="1000"/>
              <a:buFont typeface="Arial"/>
              <a:buNone/>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Synchro des POs</a:t>
            </a:r>
            <a:endParaRPr kumimoji="0" sz="1000" b="0"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1856;p13">
            <a:extLst>
              <a:ext uri="{FF2B5EF4-FFF2-40B4-BE49-F238E27FC236}">
                <a16:creationId xmlns:a16="http://schemas.microsoft.com/office/drawing/2014/main" id="{00A65BF3-2F27-4A75-8E8A-637460B1E7BA}"/>
              </a:ext>
            </a:extLst>
          </p:cNvPr>
          <p:cNvSpPr/>
          <p:nvPr/>
        </p:nvSpPr>
        <p:spPr>
          <a:xfrm>
            <a:off x="4757345" y="2791343"/>
            <a:ext cx="6625028" cy="572005"/>
          </a:xfrm>
          <a:prstGeom prst="rect">
            <a:avLst/>
          </a:prstGeom>
          <a:noFill/>
          <a:ln w="12700" cap="flat" cmpd="sng">
            <a:solidFill>
              <a:srgbClr val="C1175C">
                <a:lumMod val="75000"/>
              </a:srgbClr>
            </a:solidFill>
            <a:prstDash val="solid"/>
            <a:miter lim="800000"/>
            <a:headEnd type="none" w="sm" len="sm"/>
            <a:tailEnd type="none" w="sm" len="sm"/>
          </a:ln>
        </p:spPr>
        <p:txBody>
          <a:bodyPr spcFirstLastPara="1" wrap="square" lIns="90000" tIns="45700" rIns="360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C1175C"/>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Synchronisation des </a:t>
            </a:r>
            <a:r>
              <a:rPr kumimoji="0" lang="fr-FR" sz="1000" b="0" i="0" u="none" strike="noStrike" kern="0" cap="none" spc="0" normalizeH="0" baseline="0" noProof="0" err="1">
                <a:ln>
                  <a:noFill/>
                </a:ln>
                <a:solidFill>
                  <a:srgbClr val="4D4D4D"/>
                </a:solidFill>
                <a:effectLst/>
                <a:uLnTx/>
                <a:uFillTx/>
                <a:latin typeface="Arial"/>
                <a:cs typeface="Arial"/>
                <a:sym typeface="Arial"/>
              </a:rPr>
              <a:t>POs</a:t>
            </a:r>
            <a:r>
              <a:rPr kumimoji="0" lang="fr-FR" sz="1000" b="0" i="0" u="none" strike="noStrike" kern="0" cap="none" spc="0" normalizeH="0" baseline="0" noProof="0">
                <a:ln>
                  <a:noFill/>
                </a:ln>
                <a:solidFill>
                  <a:srgbClr val="4D4D4D"/>
                </a:solidFill>
                <a:effectLst/>
                <a:uLnTx/>
                <a:uFillTx/>
                <a:latin typeface="Arial"/>
                <a:cs typeface="Arial"/>
                <a:sym typeface="Arial"/>
              </a:rPr>
              <a:t> </a:t>
            </a:r>
            <a:r>
              <a:rPr kumimoji="0" lang="fr-FR" sz="1000" b="0" i="0" u="none" strike="noStrike" kern="0" cap="none" spc="0" normalizeH="0" baseline="0" noProof="0">
                <a:ln>
                  <a:noFill/>
                </a:ln>
                <a:solidFill>
                  <a:schemeClr val="tx1"/>
                </a:solidFill>
                <a:effectLst/>
                <a:uLnTx/>
                <a:uFillTx/>
                <a:latin typeface="Arial"/>
                <a:cs typeface="Arial"/>
                <a:sym typeface="Arial"/>
              </a:rPr>
              <a:t>cross-équipes</a:t>
            </a:r>
            <a:endParaRPr kumimoji="0" sz="1000" b="0" i="0" u="none" strike="noStrike" kern="0" cap="none" spc="0" normalizeH="0" baseline="0" noProof="0">
              <a:ln>
                <a:noFill/>
              </a:ln>
              <a:solidFill>
                <a:schemeClr val="tx1"/>
              </a:solidFill>
              <a:effectLst/>
              <a:uLnTx/>
              <a:uFillTx/>
              <a:latin typeface="Arial"/>
              <a:cs typeface="Arial"/>
              <a:sym typeface="Arial"/>
            </a:endParaRPr>
          </a:p>
        </p:txBody>
      </p:sp>
      <p:sp>
        <p:nvSpPr>
          <p:cNvPr id="15" name="Google Shape;1856;p13">
            <a:extLst>
              <a:ext uri="{FF2B5EF4-FFF2-40B4-BE49-F238E27FC236}">
                <a16:creationId xmlns:a16="http://schemas.microsoft.com/office/drawing/2014/main" id="{64202737-7CC4-41FD-B9A0-8E7F5E14FA37}"/>
              </a:ext>
            </a:extLst>
          </p:cNvPr>
          <p:cNvSpPr/>
          <p:nvPr/>
        </p:nvSpPr>
        <p:spPr>
          <a:xfrm>
            <a:off x="2726748" y="4135983"/>
            <a:ext cx="1934175" cy="572005"/>
          </a:xfrm>
          <a:prstGeom prst="rect">
            <a:avLst/>
          </a:prstGeom>
          <a:noFill/>
          <a:ln w="12700" cap="flat" cmpd="sng">
            <a:solidFill>
              <a:srgbClr val="C1175C">
                <a:lumMod val="75000"/>
              </a:srgbClr>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C1175C"/>
              </a:buClr>
              <a:buSzPts val="1000"/>
              <a:buFont typeface="Arial"/>
              <a:buNone/>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Revue de palier</a:t>
            </a:r>
            <a:endParaRPr kumimoji="0" sz="1000" b="0" i="0" u="none" strike="noStrike" kern="0" cap="none" spc="0" normalizeH="0" baseline="0" noProof="0">
              <a:ln>
                <a:noFill/>
              </a:ln>
              <a:solidFill>
                <a:srgbClr val="000000"/>
              </a:solidFill>
              <a:effectLst/>
              <a:uLnTx/>
              <a:uFillTx/>
              <a:latin typeface="Arial"/>
              <a:cs typeface="Arial"/>
              <a:sym typeface="Arial"/>
            </a:endParaRPr>
          </a:p>
        </p:txBody>
      </p:sp>
      <p:sp>
        <p:nvSpPr>
          <p:cNvPr id="16" name="Google Shape;1856;p13">
            <a:extLst>
              <a:ext uri="{FF2B5EF4-FFF2-40B4-BE49-F238E27FC236}">
                <a16:creationId xmlns:a16="http://schemas.microsoft.com/office/drawing/2014/main" id="{0A6FFD35-9C19-4CA7-8BBD-1B5A58735B64}"/>
              </a:ext>
            </a:extLst>
          </p:cNvPr>
          <p:cNvSpPr/>
          <p:nvPr/>
        </p:nvSpPr>
        <p:spPr>
          <a:xfrm>
            <a:off x="4757345" y="4135983"/>
            <a:ext cx="6625028" cy="572005"/>
          </a:xfrm>
          <a:prstGeom prst="rect">
            <a:avLst/>
          </a:prstGeom>
          <a:noFill/>
          <a:ln w="12700" cap="flat" cmpd="sng">
            <a:solidFill>
              <a:srgbClr val="C1175C">
                <a:lumMod val="75000"/>
              </a:srgbClr>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C1175C"/>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Partage avec les parties prenantes des résultats livrés au cours du Palier et réception des retours sur le travail effectué</a:t>
            </a:r>
          </a:p>
          <a:p>
            <a:pPr marL="171450" marR="0" lvl="0" indent="-171450" algn="l" defTabSz="914400" rtl="0" eaLnBrk="1" fontAlgn="auto" latinLnBrk="0" hangingPunct="1">
              <a:lnSpc>
                <a:spcPct val="100000"/>
              </a:lnSpc>
              <a:spcBef>
                <a:spcPts val="0"/>
              </a:spcBef>
              <a:spcAft>
                <a:spcPts val="0"/>
              </a:spcAft>
              <a:buClr>
                <a:srgbClr val="C1175C"/>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Revue des risques</a:t>
            </a:r>
          </a:p>
          <a:p>
            <a:pPr marL="171450" marR="0" lvl="0" indent="-171450" algn="l" defTabSz="914400" rtl="0" eaLnBrk="1" fontAlgn="auto" latinLnBrk="0" hangingPunct="1">
              <a:lnSpc>
                <a:spcPct val="100000"/>
              </a:lnSpc>
              <a:spcBef>
                <a:spcPts val="0"/>
              </a:spcBef>
              <a:spcAft>
                <a:spcPts val="0"/>
              </a:spcAft>
              <a:buClr>
                <a:srgbClr val="C1175C"/>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Evaluation du MVP et du budget associé</a:t>
            </a:r>
          </a:p>
        </p:txBody>
      </p:sp>
      <p:sp>
        <p:nvSpPr>
          <p:cNvPr id="17" name="Google Shape;1853;p13">
            <a:extLst>
              <a:ext uri="{FF2B5EF4-FFF2-40B4-BE49-F238E27FC236}">
                <a16:creationId xmlns:a16="http://schemas.microsoft.com/office/drawing/2014/main" id="{8CB497CC-8AA4-4ACA-9E65-FD89B55AB08E}"/>
              </a:ext>
            </a:extLst>
          </p:cNvPr>
          <p:cNvSpPr/>
          <p:nvPr/>
        </p:nvSpPr>
        <p:spPr>
          <a:xfrm>
            <a:off x="2737487" y="972031"/>
            <a:ext cx="1923437" cy="432000"/>
          </a:xfrm>
          <a:prstGeom prst="rect">
            <a:avLst/>
          </a:prstGeom>
          <a:solidFill>
            <a:srgbClr val="C1175C"/>
          </a:solidFill>
          <a:ln>
            <a:solidFill>
              <a:srgbClr val="C1175C"/>
            </a:solid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FFFFFF"/>
              </a:buClr>
              <a:buSzPts val="1050"/>
              <a:buFont typeface="Arial"/>
              <a:buNone/>
              <a:tabLst/>
              <a:defRPr/>
            </a:pPr>
            <a:r>
              <a:rPr kumimoji="0" lang="fr-FR" sz="1050" b="1" i="0" u="none" strike="noStrike" kern="0" cap="none" spc="0" normalizeH="0" baseline="0" noProof="0">
                <a:ln>
                  <a:noFill/>
                </a:ln>
                <a:solidFill>
                  <a:srgbClr val="FFFFFF"/>
                </a:solidFill>
                <a:effectLst/>
                <a:uLnTx/>
                <a:uFillTx/>
                <a:latin typeface="Arial"/>
                <a:cs typeface="Arial"/>
                <a:sym typeface="Arial"/>
              </a:rPr>
              <a:t>Instances/Cérémonies</a:t>
            </a:r>
            <a:endParaRPr kumimoji="0" sz="1400" b="1" i="0" u="none" strike="noStrike" kern="0" cap="none" spc="0" normalizeH="0" baseline="0" noProof="0">
              <a:ln>
                <a:noFill/>
              </a:ln>
              <a:solidFill>
                <a:srgbClr val="000000"/>
              </a:solidFill>
              <a:effectLst/>
              <a:uLnTx/>
              <a:uFillTx/>
              <a:latin typeface="Arial"/>
              <a:cs typeface="Arial"/>
              <a:sym typeface="Arial"/>
            </a:endParaRPr>
          </a:p>
        </p:txBody>
      </p:sp>
      <p:sp>
        <p:nvSpPr>
          <p:cNvPr id="18" name="Google Shape;1859;p13">
            <a:extLst>
              <a:ext uri="{FF2B5EF4-FFF2-40B4-BE49-F238E27FC236}">
                <a16:creationId xmlns:a16="http://schemas.microsoft.com/office/drawing/2014/main" id="{1024FE5C-4807-4D9A-8912-6F878C95A0B1}"/>
              </a:ext>
            </a:extLst>
          </p:cNvPr>
          <p:cNvSpPr/>
          <p:nvPr/>
        </p:nvSpPr>
        <p:spPr>
          <a:xfrm>
            <a:off x="4757347" y="972031"/>
            <a:ext cx="6625028" cy="432000"/>
          </a:xfrm>
          <a:prstGeom prst="rect">
            <a:avLst/>
          </a:prstGeom>
          <a:solidFill>
            <a:srgbClr val="C1175C"/>
          </a:solidFill>
          <a:ln>
            <a:solidFill>
              <a:srgbClr val="C1175C"/>
            </a:solid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FFFFFF"/>
              </a:buClr>
              <a:buSzPts val="1050"/>
              <a:buFont typeface="Arial"/>
              <a:buNone/>
              <a:tabLst/>
              <a:defRPr/>
            </a:pPr>
            <a:r>
              <a:rPr kumimoji="0" lang="fr-FR" sz="1050" b="1" i="0" u="none" strike="noStrike" kern="0" cap="none" spc="0" normalizeH="0" baseline="0" noProof="0">
                <a:ln>
                  <a:noFill/>
                </a:ln>
                <a:solidFill>
                  <a:srgbClr val="FFFFFF"/>
                </a:solidFill>
                <a:effectLst/>
                <a:uLnTx/>
                <a:uFillTx/>
                <a:latin typeface="Arial"/>
                <a:cs typeface="Arial"/>
                <a:sym typeface="Arial"/>
              </a:rPr>
              <a:t>Objectifs</a:t>
            </a:r>
            <a:endParaRPr kumimoji="0" sz="1400" b="1" i="0" u="none" strike="noStrike" kern="0" cap="none" spc="0" normalizeH="0" baseline="0" noProof="0">
              <a:ln>
                <a:noFill/>
              </a:ln>
              <a:solidFill>
                <a:srgbClr val="000000"/>
              </a:solidFill>
              <a:effectLst/>
              <a:uLnTx/>
              <a:uFillTx/>
              <a:latin typeface="Arial"/>
              <a:cs typeface="Arial"/>
              <a:sym typeface="Arial"/>
            </a:endParaRPr>
          </a:p>
        </p:txBody>
      </p:sp>
      <p:sp>
        <p:nvSpPr>
          <p:cNvPr id="19" name="Google Shape;1856;p13">
            <a:extLst>
              <a:ext uri="{FF2B5EF4-FFF2-40B4-BE49-F238E27FC236}">
                <a16:creationId xmlns:a16="http://schemas.microsoft.com/office/drawing/2014/main" id="{DA09EFC3-A354-4BB4-9D02-8EA2AF3D2E46}"/>
              </a:ext>
            </a:extLst>
          </p:cNvPr>
          <p:cNvSpPr/>
          <p:nvPr/>
        </p:nvSpPr>
        <p:spPr>
          <a:xfrm>
            <a:off x="2726748" y="4803220"/>
            <a:ext cx="1934175" cy="572005"/>
          </a:xfrm>
          <a:prstGeom prst="rect">
            <a:avLst/>
          </a:prstGeom>
          <a:noFill/>
          <a:ln w="12700" cap="flat" cmpd="sng">
            <a:solidFill>
              <a:srgbClr val="C1175C">
                <a:lumMod val="75000"/>
              </a:srgbClr>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C1175C"/>
              </a:buClr>
              <a:buSzPts val="1000"/>
              <a:buFont typeface="Arial"/>
              <a:buNone/>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Rétrospective</a:t>
            </a:r>
            <a:endParaRPr kumimoji="0" sz="1000" b="0" i="0" u="none" strike="noStrike" kern="0" cap="none" spc="0" normalizeH="0" baseline="0" noProof="0">
              <a:ln>
                <a:noFill/>
              </a:ln>
              <a:solidFill>
                <a:srgbClr val="4D4D4D"/>
              </a:solidFill>
              <a:effectLst/>
              <a:uLnTx/>
              <a:uFillTx/>
              <a:latin typeface="Arial"/>
              <a:cs typeface="Arial"/>
              <a:sym typeface="Arial"/>
            </a:endParaRPr>
          </a:p>
        </p:txBody>
      </p:sp>
      <p:sp>
        <p:nvSpPr>
          <p:cNvPr id="20" name="Google Shape;1856;p13">
            <a:extLst>
              <a:ext uri="{FF2B5EF4-FFF2-40B4-BE49-F238E27FC236}">
                <a16:creationId xmlns:a16="http://schemas.microsoft.com/office/drawing/2014/main" id="{48B0183D-2097-428C-AB36-35CEAEBF7851}"/>
              </a:ext>
            </a:extLst>
          </p:cNvPr>
          <p:cNvSpPr/>
          <p:nvPr/>
        </p:nvSpPr>
        <p:spPr>
          <a:xfrm>
            <a:off x="4757345" y="4803220"/>
            <a:ext cx="6625028" cy="572005"/>
          </a:xfrm>
          <a:prstGeom prst="rect">
            <a:avLst/>
          </a:prstGeom>
          <a:noFill/>
          <a:ln w="12700" cap="flat" cmpd="sng">
            <a:solidFill>
              <a:srgbClr val="C1175C">
                <a:lumMod val="75000"/>
              </a:srgbClr>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C1175C"/>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Revue et adaptation des méthodes de travail / organisation en vue d’une amélioration continue</a:t>
            </a:r>
          </a:p>
        </p:txBody>
      </p:sp>
      <p:sp>
        <p:nvSpPr>
          <p:cNvPr id="21" name="Oval 20">
            <a:extLst>
              <a:ext uri="{FF2B5EF4-FFF2-40B4-BE49-F238E27FC236}">
                <a16:creationId xmlns:a16="http://schemas.microsoft.com/office/drawing/2014/main" id="{864474E8-1DB7-412E-815D-52CDA209A989}"/>
              </a:ext>
            </a:extLst>
          </p:cNvPr>
          <p:cNvSpPr>
            <a:spLocks noChangeArrowheads="1"/>
          </p:cNvSpPr>
          <p:nvPr/>
        </p:nvSpPr>
        <p:spPr bwMode="auto">
          <a:xfrm>
            <a:off x="2252642" y="1582322"/>
            <a:ext cx="293171" cy="284432"/>
          </a:xfrm>
          <a:prstGeom prst="ellipse">
            <a:avLst/>
          </a:prstGeom>
          <a:solidFill>
            <a:srgbClr val="C1175C"/>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5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1</a:t>
            </a:r>
          </a:p>
        </p:txBody>
      </p:sp>
      <p:sp>
        <p:nvSpPr>
          <p:cNvPr id="22" name="Oval 20">
            <a:extLst>
              <a:ext uri="{FF2B5EF4-FFF2-40B4-BE49-F238E27FC236}">
                <a16:creationId xmlns:a16="http://schemas.microsoft.com/office/drawing/2014/main" id="{3E3398E4-9E0B-4DDD-B223-75DCC5B4AC6D}"/>
              </a:ext>
            </a:extLst>
          </p:cNvPr>
          <p:cNvSpPr>
            <a:spLocks noChangeArrowheads="1"/>
          </p:cNvSpPr>
          <p:nvPr/>
        </p:nvSpPr>
        <p:spPr bwMode="auto">
          <a:xfrm>
            <a:off x="2252642" y="2265254"/>
            <a:ext cx="293171" cy="284432"/>
          </a:xfrm>
          <a:prstGeom prst="ellipse">
            <a:avLst/>
          </a:prstGeom>
          <a:solidFill>
            <a:srgbClr val="C1175C"/>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5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2</a:t>
            </a:r>
          </a:p>
        </p:txBody>
      </p:sp>
      <p:sp>
        <p:nvSpPr>
          <p:cNvPr id="23" name="Oval 20">
            <a:extLst>
              <a:ext uri="{FF2B5EF4-FFF2-40B4-BE49-F238E27FC236}">
                <a16:creationId xmlns:a16="http://schemas.microsoft.com/office/drawing/2014/main" id="{955A909B-00C7-4D6D-86E7-EFB39B4EEC64}"/>
              </a:ext>
            </a:extLst>
          </p:cNvPr>
          <p:cNvSpPr>
            <a:spLocks noChangeArrowheads="1"/>
          </p:cNvSpPr>
          <p:nvPr/>
        </p:nvSpPr>
        <p:spPr bwMode="auto">
          <a:xfrm>
            <a:off x="2252642" y="2929552"/>
            <a:ext cx="293171" cy="284432"/>
          </a:xfrm>
          <a:prstGeom prst="ellipse">
            <a:avLst/>
          </a:prstGeom>
          <a:solidFill>
            <a:srgbClr val="C1175C"/>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5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3</a:t>
            </a:r>
          </a:p>
        </p:txBody>
      </p:sp>
      <p:sp>
        <p:nvSpPr>
          <p:cNvPr id="24" name="Oval 20">
            <a:extLst>
              <a:ext uri="{FF2B5EF4-FFF2-40B4-BE49-F238E27FC236}">
                <a16:creationId xmlns:a16="http://schemas.microsoft.com/office/drawing/2014/main" id="{438A297F-16C8-4BBE-B6C9-2A9A732DB86A}"/>
              </a:ext>
            </a:extLst>
          </p:cNvPr>
          <p:cNvSpPr>
            <a:spLocks noChangeArrowheads="1"/>
          </p:cNvSpPr>
          <p:nvPr/>
        </p:nvSpPr>
        <p:spPr bwMode="auto">
          <a:xfrm>
            <a:off x="2252642" y="3612484"/>
            <a:ext cx="293171" cy="284432"/>
          </a:xfrm>
          <a:prstGeom prst="ellipse">
            <a:avLst/>
          </a:prstGeom>
          <a:solidFill>
            <a:srgbClr val="C1175C"/>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5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4</a:t>
            </a:r>
          </a:p>
        </p:txBody>
      </p:sp>
      <p:sp>
        <p:nvSpPr>
          <p:cNvPr id="25" name="Oval 20">
            <a:extLst>
              <a:ext uri="{FF2B5EF4-FFF2-40B4-BE49-F238E27FC236}">
                <a16:creationId xmlns:a16="http://schemas.microsoft.com/office/drawing/2014/main" id="{A561141C-434D-4A85-A14E-EE158EE08AA1}"/>
              </a:ext>
            </a:extLst>
          </p:cNvPr>
          <p:cNvSpPr>
            <a:spLocks noChangeArrowheads="1"/>
          </p:cNvSpPr>
          <p:nvPr/>
        </p:nvSpPr>
        <p:spPr bwMode="auto">
          <a:xfrm>
            <a:off x="2252642" y="4277243"/>
            <a:ext cx="293171" cy="284432"/>
          </a:xfrm>
          <a:prstGeom prst="ellipse">
            <a:avLst/>
          </a:prstGeom>
          <a:solidFill>
            <a:srgbClr val="C1175C"/>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5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5</a:t>
            </a:r>
          </a:p>
        </p:txBody>
      </p:sp>
      <p:sp>
        <p:nvSpPr>
          <p:cNvPr id="26" name="Oval 20">
            <a:extLst>
              <a:ext uri="{FF2B5EF4-FFF2-40B4-BE49-F238E27FC236}">
                <a16:creationId xmlns:a16="http://schemas.microsoft.com/office/drawing/2014/main" id="{D69C7323-5C18-49B2-95F1-505ABF941E7A}"/>
              </a:ext>
            </a:extLst>
          </p:cNvPr>
          <p:cNvSpPr>
            <a:spLocks noChangeArrowheads="1"/>
          </p:cNvSpPr>
          <p:nvPr/>
        </p:nvSpPr>
        <p:spPr bwMode="auto">
          <a:xfrm>
            <a:off x="2252642" y="4960175"/>
            <a:ext cx="293171" cy="284432"/>
          </a:xfrm>
          <a:prstGeom prst="ellipse">
            <a:avLst/>
          </a:prstGeom>
          <a:solidFill>
            <a:srgbClr val="C1175C"/>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5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6</a:t>
            </a:r>
          </a:p>
        </p:txBody>
      </p:sp>
      <p:sp>
        <p:nvSpPr>
          <p:cNvPr id="27" name="Google Shape;1856;p13">
            <a:extLst>
              <a:ext uri="{FF2B5EF4-FFF2-40B4-BE49-F238E27FC236}">
                <a16:creationId xmlns:a16="http://schemas.microsoft.com/office/drawing/2014/main" id="{5133B5B4-8138-41FD-89C2-143F3488348E}"/>
              </a:ext>
            </a:extLst>
          </p:cNvPr>
          <p:cNvSpPr/>
          <p:nvPr/>
        </p:nvSpPr>
        <p:spPr>
          <a:xfrm>
            <a:off x="2726748" y="5477045"/>
            <a:ext cx="1934175" cy="572005"/>
          </a:xfrm>
          <a:prstGeom prst="rect">
            <a:avLst/>
          </a:prstGeom>
          <a:noFill/>
          <a:ln w="12700" cap="flat" cmpd="sng">
            <a:solidFill>
              <a:srgbClr val="C1175C">
                <a:lumMod val="75000"/>
              </a:srgbClr>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C1175C"/>
              </a:buClr>
              <a:buSzPts val="1000"/>
              <a:buFont typeface="Arial"/>
              <a:buNone/>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Synchronisation des architectes</a:t>
            </a:r>
            <a:endParaRPr kumimoji="0" sz="1000" b="0" i="0" u="none" strike="noStrike" kern="0" cap="none" spc="0" normalizeH="0" baseline="0" noProof="0">
              <a:ln>
                <a:noFill/>
              </a:ln>
              <a:solidFill>
                <a:srgbClr val="4D4D4D"/>
              </a:solidFill>
              <a:effectLst/>
              <a:uLnTx/>
              <a:uFillTx/>
              <a:latin typeface="Arial"/>
              <a:cs typeface="Arial"/>
              <a:sym typeface="Arial"/>
            </a:endParaRPr>
          </a:p>
        </p:txBody>
      </p:sp>
      <p:sp>
        <p:nvSpPr>
          <p:cNvPr id="28" name="Google Shape;1856;p13">
            <a:extLst>
              <a:ext uri="{FF2B5EF4-FFF2-40B4-BE49-F238E27FC236}">
                <a16:creationId xmlns:a16="http://schemas.microsoft.com/office/drawing/2014/main" id="{406A4A31-7B81-4709-8824-17942F0C3BD2}"/>
              </a:ext>
            </a:extLst>
          </p:cNvPr>
          <p:cNvSpPr/>
          <p:nvPr/>
        </p:nvSpPr>
        <p:spPr>
          <a:xfrm>
            <a:off x="4757345" y="5477045"/>
            <a:ext cx="6625028" cy="572005"/>
          </a:xfrm>
          <a:prstGeom prst="rect">
            <a:avLst/>
          </a:prstGeom>
          <a:noFill/>
          <a:ln w="12700" cap="flat" cmpd="sng">
            <a:solidFill>
              <a:srgbClr val="C1175C">
                <a:lumMod val="75000"/>
              </a:srgbClr>
            </a:solidFill>
            <a:prstDash val="solid"/>
            <a:miter lim="800000"/>
            <a:headEnd type="none" w="sm" len="sm"/>
            <a:tailEnd type="none" w="sm" len="sm"/>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71450" marR="0" lvl="0" indent="-171450" algn="l" defTabSz="914400" rtl="0" eaLnBrk="1" fontAlgn="auto" latinLnBrk="0" hangingPunct="1">
              <a:lnSpc>
                <a:spcPct val="100000"/>
              </a:lnSpc>
              <a:spcBef>
                <a:spcPts val="0"/>
              </a:spcBef>
              <a:spcAft>
                <a:spcPts val="0"/>
              </a:spcAft>
              <a:buClr>
                <a:srgbClr val="C1175C"/>
              </a:buClr>
              <a:buSzPts val="1000"/>
              <a:buFont typeface="Arial"/>
              <a:buChar char="•"/>
              <a:tabLst/>
              <a:defRPr/>
            </a:pPr>
            <a:r>
              <a:rPr kumimoji="0" lang="fr-FR" sz="1000" b="0" i="0" u="none" strike="noStrike" kern="0" cap="none" spc="0" normalizeH="0" baseline="0" noProof="0">
                <a:ln>
                  <a:noFill/>
                </a:ln>
                <a:solidFill>
                  <a:srgbClr val="4D4D4D"/>
                </a:solidFill>
                <a:effectLst/>
                <a:uLnTx/>
                <a:uFillTx/>
                <a:latin typeface="Arial"/>
                <a:cs typeface="Arial"/>
                <a:sym typeface="Arial"/>
              </a:rPr>
              <a:t>Anticiper les développements à réaliser sur les prochains sprints et paliers en vue de mettre en œuvre la trajectoire technique DSI en particulier via les </a:t>
            </a:r>
            <a:r>
              <a:rPr kumimoji="0" lang="fr-FR" sz="1000" b="0" i="0" u="none" strike="noStrike" kern="0" cap="none" spc="0" normalizeH="0" baseline="0" noProof="0" err="1">
                <a:ln>
                  <a:noFill/>
                </a:ln>
                <a:solidFill>
                  <a:srgbClr val="4D4D4D"/>
                </a:solidFill>
                <a:effectLst/>
                <a:uLnTx/>
                <a:uFillTx/>
                <a:latin typeface="Arial"/>
                <a:cs typeface="Arial"/>
                <a:sym typeface="Arial"/>
              </a:rPr>
              <a:t>Enablers</a:t>
            </a:r>
            <a:r>
              <a:rPr kumimoji="0" lang="fr-FR" sz="1000" b="0" i="0" u="none" strike="noStrike" kern="0" cap="none" spc="0" normalizeH="0" baseline="0" noProof="0">
                <a:ln>
                  <a:noFill/>
                </a:ln>
                <a:solidFill>
                  <a:srgbClr val="4D4D4D"/>
                </a:solidFill>
                <a:effectLst/>
                <a:uLnTx/>
                <a:uFillTx/>
                <a:latin typeface="Arial"/>
                <a:cs typeface="Arial"/>
                <a:sym typeface="Arial"/>
              </a:rPr>
              <a:t>*</a:t>
            </a:r>
          </a:p>
        </p:txBody>
      </p:sp>
      <p:sp>
        <p:nvSpPr>
          <p:cNvPr id="29" name="Oval 20">
            <a:extLst>
              <a:ext uri="{FF2B5EF4-FFF2-40B4-BE49-F238E27FC236}">
                <a16:creationId xmlns:a16="http://schemas.microsoft.com/office/drawing/2014/main" id="{3ED80B3D-5816-45BA-B9FB-E74BF8CAF959}"/>
              </a:ext>
            </a:extLst>
          </p:cNvPr>
          <p:cNvSpPr>
            <a:spLocks noChangeArrowheads="1"/>
          </p:cNvSpPr>
          <p:nvPr/>
        </p:nvSpPr>
        <p:spPr bwMode="auto">
          <a:xfrm>
            <a:off x="2252642" y="5634000"/>
            <a:ext cx="293171" cy="284432"/>
          </a:xfrm>
          <a:prstGeom prst="ellipse">
            <a:avLst/>
          </a:prstGeom>
          <a:solidFill>
            <a:srgbClr val="C1175C"/>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endParaRPr>
          </a:p>
        </p:txBody>
      </p:sp>
      <p:sp>
        <p:nvSpPr>
          <p:cNvPr id="30" name="Étoile : 5 branches 29">
            <a:extLst>
              <a:ext uri="{FF2B5EF4-FFF2-40B4-BE49-F238E27FC236}">
                <a16:creationId xmlns:a16="http://schemas.microsoft.com/office/drawing/2014/main" id="{6ED9BD84-84DC-4EFA-A263-3707C3CB31C9}"/>
              </a:ext>
            </a:extLst>
          </p:cNvPr>
          <p:cNvSpPr/>
          <p:nvPr/>
        </p:nvSpPr>
        <p:spPr>
          <a:xfrm>
            <a:off x="2267312" y="5654701"/>
            <a:ext cx="255640" cy="236892"/>
          </a:xfrm>
          <a:prstGeom prst="star5">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32" name="ZoneTexte 31">
            <a:extLst>
              <a:ext uri="{FF2B5EF4-FFF2-40B4-BE49-F238E27FC236}">
                <a16:creationId xmlns:a16="http://schemas.microsoft.com/office/drawing/2014/main" id="{A085DC83-4433-4D16-B6F7-3CA03E258154}"/>
              </a:ext>
            </a:extLst>
          </p:cNvPr>
          <p:cNvSpPr txBox="1"/>
          <p:nvPr/>
        </p:nvSpPr>
        <p:spPr>
          <a:xfrm>
            <a:off x="1111886" y="984277"/>
            <a:ext cx="1625600" cy="261610"/>
          </a:xfrm>
          <a:prstGeom prst="rect">
            <a:avLst/>
          </a:prstGeom>
          <a:noFill/>
        </p:spPr>
        <p:txBody>
          <a:bodyPr wrap="square" rtlCol="0">
            <a:spAutoFit/>
          </a:bodyPr>
          <a:lstStyle/>
          <a:p>
            <a:r>
              <a:rPr lang="fr-FR" sz="1100">
                <a:solidFill>
                  <a:srgbClr val="3F3F3F">
                    <a:lumMod val="50000"/>
                  </a:srgbClr>
                </a:solidFill>
                <a:latin typeface="Arial" panose="020B0604020202020204"/>
              </a:rPr>
              <a:t>Focus architecture</a:t>
            </a:r>
          </a:p>
        </p:txBody>
      </p:sp>
      <p:sp>
        <p:nvSpPr>
          <p:cNvPr id="34" name="Oval 20">
            <a:extLst>
              <a:ext uri="{FF2B5EF4-FFF2-40B4-BE49-F238E27FC236}">
                <a16:creationId xmlns:a16="http://schemas.microsoft.com/office/drawing/2014/main" id="{7F32EE15-2744-458D-AA53-44942B099FD6}"/>
              </a:ext>
            </a:extLst>
          </p:cNvPr>
          <p:cNvSpPr>
            <a:spLocks noChangeArrowheads="1"/>
          </p:cNvSpPr>
          <p:nvPr/>
        </p:nvSpPr>
        <p:spPr bwMode="auto">
          <a:xfrm>
            <a:off x="805666" y="982213"/>
            <a:ext cx="293171" cy="284432"/>
          </a:xfrm>
          <a:prstGeom prst="ellipse">
            <a:avLst/>
          </a:prstGeom>
          <a:solidFill>
            <a:srgbClr val="C1175C"/>
          </a:solidFill>
          <a:ln>
            <a:noFill/>
          </a:ln>
        </p:spPr>
        <p:txBody>
          <a:bodyPr vert="horz" wrap="square" lIns="0" tIns="0" rIns="0" bIns="0" numCol="1" anchor="ctr"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fr-FR" sz="1050" b="0" i="0" u="none" strike="noStrike" kern="0" cap="none" spc="0" normalizeH="0" baseline="0" noProof="0">
              <a:ln>
                <a:noFill/>
              </a:ln>
              <a:solidFill>
                <a:srgbClr val="FFFFFF"/>
              </a:solidFill>
              <a:effectLst/>
              <a:uLnTx/>
              <a:uFillTx/>
              <a:latin typeface="Arial" panose="020B0604020202020204"/>
              <a:cs typeface="Arial" panose="020B0604020202020204" pitchFamily="34" charset="0"/>
            </a:endParaRPr>
          </a:p>
        </p:txBody>
      </p:sp>
      <p:sp>
        <p:nvSpPr>
          <p:cNvPr id="35" name="Étoile : 5 branches 34">
            <a:extLst>
              <a:ext uri="{FF2B5EF4-FFF2-40B4-BE49-F238E27FC236}">
                <a16:creationId xmlns:a16="http://schemas.microsoft.com/office/drawing/2014/main" id="{2EBEB40D-FB88-4F22-99D8-20DF6E2AEFFD}"/>
              </a:ext>
            </a:extLst>
          </p:cNvPr>
          <p:cNvSpPr/>
          <p:nvPr/>
        </p:nvSpPr>
        <p:spPr>
          <a:xfrm>
            <a:off x="820336" y="1002914"/>
            <a:ext cx="255640" cy="236892"/>
          </a:xfrm>
          <a:prstGeom prst="star5">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Tree>
    <p:extLst>
      <p:ext uri="{BB962C8B-B14F-4D97-AF65-F5344CB8AC3E}">
        <p14:creationId xmlns:p14="http://schemas.microsoft.com/office/powerpoint/2010/main" val="157433166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AC654895-EBAF-42DD-AAB0-30042CBD1B13}"/>
              </a:ext>
            </a:extLst>
          </p:cNvPr>
          <p:cNvSpPr>
            <a:spLocks noGrp="1"/>
          </p:cNvSpPr>
          <p:nvPr>
            <p:ph type="sldNum" sz="quarter" idx="12"/>
          </p:nvPr>
        </p:nvSpPr>
        <p:spPr/>
        <p:txBody>
          <a:bodyPr/>
          <a:lstStyle/>
          <a:p>
            <a:fld id="{33D6E5A2-EC83-451F-A719-9AC1370DD5CF}" type="slidenum">
              <a:rPr lang="fr-FR" smtClean="0"/>
              <a:pPr/>
              <a:t>53</a:t>
            </a:fld>
            <a:endParaRPr kumimoji="0" lang="fr-FR"/>
          </a:p>
        </p:txBody>
      </p:sp>
      <p:graphicFrame>
        <p:nvGraphicFramePr>
          <p:cNvPr id="27" name="Tableau 5">
            <a:extLst>
              <a:ext uri="{FF2B5EF4-FFF2-40B4-BE49-F238E27FC236}">
                <a16:creationId xmlns:a16="http://schemas.microsoft.com/office/drawing/2014/main" id="{B7D77EB9-8F16-4DB8-99B0-3F16F31DDB2C}"/>
              </a:ext>
            </a:extLst>
          </p:cNvPr>
          <p:cNvGraphicFramePr>
            <a:graphicFrameLocks/>
          </p:cNvGraphicFramePr>
          <p:nvPr>
            <p:extLst>
              <p:ext uri="{D42A27DB-BD31-4B8C-83A1-F6EECF244321}">
                <p14:modId xmlns:p14="http://schemas.microsoft.com/office/powerpoint/2010/main" val="1696209144"/>
              </p:ext>
            </p:extLst>
          </p:nvPr>
        </p:nvGraphicFramePr>
        <p:xfrm>
          <a:off x="1391030" y="1051489"/>
          <a:ext cx="10318693" cy="1716088"/>
        </p:xfrm>
        <a:graphic>
          <a:graphicData uri="http://schemas.openxmlformats.org/drawingml/2006/table">
            <a:tbl>
              <a:tblPr firstRow="1" bandRow="1"/>
              <a:tblGrid>
                <a:gridCol w="606982">
                  <a:extLst>
                    <a:ext uri="{9D8B030D-6E8A-4147-A177-3AD203B41FA5}">
                      <a16:colId xmlns:a16="http://schemas.microsoft.com/office/drawing/2014/main" val="1507219085"/>
                    </a:ext>
                  </a:extLst>
                </a:gridCol>
                <a:gridCol w="606982">
                  <a:extLst>
                    <a:ext uri="{9D8B030D-6E8A-4147-A177-3AD203B41FA5}">
                      <a16:colId xmlns:a16="http://schemas.microsoft.com/office/drawing/2014/main" val="1713369259"/>
                    </a:ext>
                  </a:extLst>
                </a:gridCol>
                <a:gridCol w="606982">
                  <a:extLst>
                    <a:ext uri="{9D8B030D-6E8A-4147-A177-3AD203B41FA5}">
                      <a16:colId xmlns:a16="http://schemas.microsoft.com/office/drawing/2014/main" val="555375319"/>
                    </a:ext>
                  </a:extLst>
                </a:gridCol>
                <a:gridCol w="606982">
                  <a:extLst>
                    <a:ext uri="{9D8B030D-6E8A-4147-A177-3AD203B41FA5}">
                      <a16:colId xmlns:a16="http://schemas.microsoft.com/office/drawing/2014/main" val="4110469505"/>
                    </a:ext>
                  </a:extLst>
                </a:gridCol>
                <a:gridCol w="606982">
                  <a:extLst>
                    <a:ext uri="{9D8B030D-6E8A-4147-A177-3AD203B41FA5}">
                      <a16:colId xmlns:a16="http://schemas.microsoft.com/office/drawing/2014/main" val="3194118981"/>
                    </a:ext>
                  </a:extLst>
                </a:gridCol>
                <a:gridCol w="646912">
                  <a:extLst>
                    <a:ext uri="{9D8B030D-6E8A-4147-A177-3AD203B41FA5}">
                      <a16:colId xmlns:a16="http://schemas.microsoft.com/office/drawing/2014/main" val="3786520500"/>
                    </a:ext>
                  </a:extLst>
                </a:gridCol>
                <a:gridCol w="567051">
                  <a:extLst>
                    <a:ext uri="{9D8B030D-6E8A-4147-A177-3AD203B41FA5}">
                      <a16:colId xmlns:a16="http://schemas.microsoft.com/office/drawing/2014/main" val="3269444581"/>
                    </a:ext>
                  </a:extLst>
                </a:gridCol>
                <a:gridCol w="606982">
                  <a:extLst>
                    <a:ext uri="{9D8B030D-6E8A-4147-A177-3AD203B41FA5}">
                      <a16:colId xmlns:a16="http://schemas.microsoft.com/office/drawing/2014/main" val="2154776572"/>
                    </a:ext>
                  </a:extLst>
                </a:gridCol>
                <a:gridCol w="606982">
                  <a:extLst>
                    <a:ext uri="{9D8B030D-6E8A-4147-A177-3AD203B41FA5}">
                      <a16:colId xmlns:a16="http://schemas.microsoft.com/office/drawing/2014/main" val="2731811744"/>
                    </a:ext>
                  </a:extLst>
                </a:gridCol>
                <a:gridCol w="606982">
                  <a:extLst>
                    <a:ext uri="{9D8B030D-6E8A-4147-A177-3AD203B41FA5}">
                      <a16:colId xmlns:a16="http://schemas.microsoft.com/office/drawing/2014/main" val="2061968458"/>
                    </a:ext>
                  </a:extLst>
                </a:gridCol>
                <a:gridCol w="606982">
                  <a:extLst>
                    <a:ext uri="{9D8B030D-6E8A-4147-A177-3AD203B41FA5}">
                      <a16:colId xmlns:a16="http://schemas.microsoft.com/office/drawing/2014/main" val="2197665252"/>
                    </a:ext>
                  </a:extLst>
                </a:gridCol>
                <a:gridCol w="606982">
                  <a:extLst>
                    <a:ext uri="{9D8B030D-6E8A-4147-A177-3AD203B41FA5}">
                      <a16:colId xmlns:a16="http://schemas.microsoft.com/office/drawing/2014/main" val="3209369936"/>
                    </a:ext>
                  </a:extLst>
                </a:gridCol>
                <a:gridCol w="606982">
                  <a:extLst>
                    <a:ext uri="{9D8B030D-6E8A-4147-A177-3AD203B41FA5}">
                      <a16:colId xmlns:a16="http://schemas.microsoft.com/office/drawing/2014/main" val="1184349919"/>
                    </a:ext>
                  </a:extLst>
                </a:gridCol>
                <a:gridCol w="606982">
                  <a:extLst>
                    <a:ext uri="{9D8B030D-6E8A-4147-A177-3AD203B41FA5}">
                      <a16:colId xmlns:a16="http://schemas.microsoft.com/office/drawing/2014/main" val="2890712977"/>
                    </a:ext>
                  </a:extLst>
                </a:gridCol>
                <a:gridCol w="606982">
                  <a:extLst>
                    <a:ext uri="{9D8B030D-6E8A-4147-A177-3AD203B41FA5}">
                      <a16:colId xmlns:a16="http://schemas.microsoft.com/office/drawing/2014/main" val="2867497955"/>
                    </a:ext>
                  </a:extLst>
                </a:gridCol>
                <a:gridCol w="606982">
                  <a:extLst>
                    <a:ext uri="{9D8B030D-6E8A-4147-A177-3AD203B41FA5}">
                      <a16:colId xmlns:a16="http://schemas.microsoft.com/office/drawing/2014/main" val="3282287317"/>
                    </a:ext>
                  </a:extLst>
                </a:gridCol>
                <a:gridCol w="606982">
                  <a:extLst>
                    <a:ext uri="{9D8B030D-6E8A-4147-A177-3AD203B41FA5}">
                      <a16:colId xmlns:a16="http://schemas.microsoft.com/office/drawing/2014/main" val="1360249172"/>
                    </a:ext>
                  </a:extLst>
                </a:gridCol>
              </a:tblGrid>
              <a:tr h="434861">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Lundi</a:t>
                      </a:r>
                    </a:p>
                  </a:txBody>
                  <a:tcPr marL="36000" marR="36000" anchor="ct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Mardi</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Mercr.</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Jeudi</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Vendr.</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endParaRPr lang="fr-FR" sz="800"/>
                    </a:p>
                  </a:txBody>
                  <a:tcPr marL="36000" marR="36000">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Lundi</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Mardi</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Mercr.</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Jeudi</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Vendr.</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endParaRPr lang="fr-FR" sz="800"/>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Lundi</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Mardi</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Mercr.</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Jeudi</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Vendr.</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extLst>
                  <a:ext uri="{0D108BD9-81ED-4DB2-BD59-A6C34878D82A}">
                    <a16:rowId xmlns:a16="http://schemas.microsoft.com/office/drawing/2014/main" val="4135502546"/>
                  </a:ext>
                </a:extLst>
              </a:tr>
              <a:tr h="300152">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1175C"/>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3787876813"/>
                  </a:ext>
                </a:extLst>
              </a:tr>
              <a:tr h="225018">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b="1" kern="1200">
                        <a:solidFill>
                          <a:schemeClr val="lt1"/>
                        </a:solidFill>
                        <a:latin typeface="+mn-lt"/>
                        <a:ea typeface="+mn-ea"/>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5BBD8"/>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2415151606"/>
                  </a:ext>
                </a:extLst>
              </a:tr>
              <a:tr h="266700">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lumMod val="5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lumMod val="5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lumMod val="5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lumMod val="5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lumMod val="5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lumMod val="5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lumMod val="5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lumMod val="5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lumMod val="5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lumMod val="5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lumMod val="5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lumMod val="5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lumMod val="5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lumMod val="50000"/>
                      </a:srgbClr>
                    </a:solidFill>
                  </a:tcPr>
                </a:tc>
                <a:extLst>
                  <a:ext uri="{0D108BD9-81ED-4DB2-BD59-A6C34878D82A}">
                    <a16:rowId xmlns:a16="http://schemas.microsoft.com/office/drawing/2014/main" val="3934383456"/>
                  </a:ext>
                </a:extLst>
              </a:tr>
              <a:tr h="257175">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320604631"/>
                  </a:ext>
                </a:extLst>
              </a:tr>
              <a:tr h="215493">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90F3C"/>
                    </a:solidFill>
                  </a:tcPr>
                </a:tc>
                <a:extLst>
                  <a:ext uri="{0D108BD9-81ED-4DB2-BD59-A6C34878D82A}">
                    <a16:rowId xmlns:a16="http://schemas.microsoft.com/office/drawing/2014/main" val="666584132"/>
                  </a:ext>
                </a:extLst>
              </a:tr>
            </a:tbl>
          </a:graphicData>
        </a:graphic>
      </p:graphicFrame>
      <p:graphicFrame>
        <p:nvGraphicFramePr>
          <p:cNvPr id="28" name="Tableau 27">
            <a:extLst>
              <a:ext uri="{FF2B5EF4-FFF2-40B4-BE49-F238E27FC236}">
                <a16:creationId xmlns:a16="http://schemas.microsoft.com/office/drawing/2014/main" id="{FC1FCE49-8DEB-4A7E-B0A4-68B35480013B}"/>
              </a:ext>
            </a:extLst>
          </p:cNvPr>
          <p:cNvGraphicFramePr>
            <a:graphicFrameLocks noGrp="1"/>
          </p:cNvGraphicFramePr>
          <p:nvPr>
            <p:extLst>
              <p:ext uri="{D42A27DB-BD31-4B8C-83A1-F6EECF244321}">
                <p14:modId xmlns:p14="http://schemas.microsoft.com/office/powerpoint/2010/main" val="548895077"/>
              </p:ext>
            </p:extLst>
          </p:nvPr>
        </p:nvGraphicFramePr>
        <p:xfrm>
          <a:off x="1281378" y="630157"/>
          <a:ext cx="7956150" cy="370840"/>
        </p:xfrm>
        <a:graphic>
          <a:graphicData uri="http://schemas.openxmlformats.org/drawingml/2006/table">
            <a:tbl>
              <a:tblPr firstRow="1" bandRow="1"/>
              <a:tblGrid>
                <a:gridCol w="1326025">
                  <a:extLst>
                    <a:ext uri="{9D8B030D-6E8A-4147-A177-3AD203B41FA5}">
                      <a16:colId xmlns:a16="http://schemas.microsoft.com/office/drawing/2014/main" val="4269658594"/>
                    </a:ext>
                  </a:extLst>
                </a:gridCol>
                <a:gridCol w="1326025">
                  <a:extLst>
                    <a:ext uri="{9D8B030D-6E8A-4147-A177-3AD203B41FA5}">
                      <a16:colId xmlns:a16="http://schemas.microsoft.com/office/drawing/2014/main" val="4263119858"/>
                    </a:ext>
                  </a:extLst>
                </a:gridCol>
                <a:gridCol w="1326025">
                  <a:extLst>
                    <a:ext uri="{9D8B030D-6E8A-4147-A177-3AD203B41FA5}">
                      <a16:colId xmlns:a16="http://schemas.microsoft.com/office/drawing/2014/main" val="2630948376"/>
                    </a:ext>
                  </a:extLst>
                </a:gridCol>
                <a:gridCol w="1326025">
                  <a:extLst>
                    <a:ext uri="{9D8B030D-6E8A-4147-A177-3AD203B41FA5}">
                      <a16:colId xmlns:a16="http://schemas.microsoft.com/office/drawing/2014/main" val="2440158191"/>
                    </a:ext>
                  </a:extLst>
                </a:gridCol>
                <a:gridCol w="1326025">
                  <a:extLst>
                    <a:ext uri="{9D8B030D-6E8A-4147-A177-3AD203B41FA5}">
                      <a16:colId xmlns:a16="http://schemas.microsoft.com/office/drawing/2014/main" val="1565200103"/>
                    </a:ext>
                  </a:extLst>
                </a:gridCol>
                <a:gridCol w="1326025">
                  <a:extLst>
                    <a:ext uri="{9D8B030D-6E8A-4147-A177-3AD203B41FA5}">
                      <a16:colId xmlns:a16="http://schemas.microsoft.com/office/drawing/2014/main" val="3899956217"/>
                    </a:ext>
                  </a:extLst>
                </a:gridCol>
              </a:tblGrid>
              <a:tr h="370840">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solidFill>
                            <a:schemeClr val="tx2">
                              <a:lumMod val="50000"/>
                            </a:schemeClr>
                          </a:solidFill>
                        </a:rPr>
                        <a:t>Instances / cérémonies :</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t>Revue du backlog</a:t>
                      </a:r>
                    </a:p>
                  </a:txBody>
                  <a:tcPr anchor="ctr">
                    <a:lnL w="12700" cmpd="sng">
                      <a:no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1175C"/>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solidFill>
                            <a:schemeClr val="tx2"/>
                          </a:solidFill>
                        </a:rPr>
                        <a:t>Sprint Planning</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1175C">
                        <a:lumMod val="20000"/>
                        <a:lumOff val="80000"/>
                      </a:srgbClr>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t>Daily Meeting</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707070">
                        <a:lumMod val="50000"/>
                      </a:srgbClr>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t>Revue de sprint</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707070"/>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t>Rétrospective</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690F3C"/>
                    </a:solidFill>
                  </a:tcPr>
                </a:tc>
                <a:extLst>
                  <a:ext uri="{0D108BD9-81ED-4DB2-BD59-A6C34878D82A}">
                    <a16:rowId xmlns:a16="http://schemas.microsoft.com/office/drawing/2014/main" val="288475009"/>
                  </a:ext>
                </a:extLst>
              </a:tr>
            </a:tbl>
          </a:graphicData>
        </a:graphic>
      </p:graphicFrame>
      <p:sp>
        <p:nvSpPr>
          <p:cNvPr id="29" name="Espace réservé du texte 1">
            <a:extLst>
              <a:ext uri="{FF2B5EF4-FFF2-40B4-BE49-F238E27FC236}">
                <a16:creationId xmlns:a16="http://schemas.microsoft.com/office/drawing/2014/main" id="{5FA9E772-1824-481F-98D8-A8C938CFAD85}"/>
              </a:ext>
            </a:extLst>
          </p:cNvPr>
          <p:cNvSpPr txBox="1">
            <a:spLocks/>
          </p:cNvSpPr>
          <p:nvPr/>
        </p:nvSpPr>
        <p:spPr>
          <a:xfrm>
            <a:off x="591100" y="54037"/>
            <a:ext cx="9323789" cy="572005"/>
          </a:xfrm>
          <a:prstGeom prst="rect">
            <a:avLst/>
          </a:prstGeom>
        </p:spPr>
        <p:txBody>
          <a:bodyPr vert="horz" lIns="91440" tIns="45720" rIns="91440" bIns="45720" rtlCol="0"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lang="fr-FR" sz="2215" b="0" kern="1200">
                <a:solidFill>
                  <a:schemeClr val="tx2"/>
                </a:solidFill>
                <a:latin typeface="+mn-lt"/>
                <a:ea typeface="+mn-ea"/>
                <a:cs typeface="+mn-cs"/>
              </a:defRPr>
            </a:lvl1pPr>
            <a:lvl2pPr marL="269081"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14400">
              <a:spcBef>
                <a:spcPct val="0"/>
              </a:spcBef>
            </a:pPr>
            <a:r>
              <a:rPr lang="fr-FR" sz="2000" cap="all">
                <a:latin typeface="+mj-lt"/>
                <a:ea typeface="+mj-ea"/>
                <a:cs typeface="+mj-cs"/>
              </a:rPr>
              <a:t>Description d’un Sprint type | Description d’un sprint de 3 semaines</a:t>
            </a:r>
          </a:p>
        </p:txBody>
      </p:sp>
      <p:sp>
        <p:nvSpPr>
          <p:cNvPr id="31" name="Rectangle 30">
            <a:extLst>
              <a:ext uri="{FF2B5EF4-FFF2-40B4-BE49-F238E27FC236}">
                <a16:creationId xmlns:a16="http://schemas.microsoft.com/office/drawing/2014/main" id="{8B44774E-8BB2-4773-B778-795985CD9971}"/>
              </a:ext>
            </a:extLst>
          </p:cNvPr>
          <p:cNvSpPr/>
          <p:nvPr/>
        </p:nvSpPr>
        <p:spPr>
          <a:xfrm>
            <a:off x="1464881" y="3139522"/>
            <a:ext cx="3305692" cy="722506"/>
          </a:xfrm>
          <a:prstGeom prst="rect">
            <a:avLst/>
          </a:prstGeom>
          <a:solidFill>
            <a:srgbClr val="FFFFFF">
              <a:alpha val="78000"/>
            </a:srgbClr>
          </a:solidFill>
          <a:ln w="12700" cap="flat" cmpd="sng" algn="ctr">
            <a:solidFill>
              <a:srgbClr val="C1175C"/>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3F3F3F">
                    <a:lumMod val="50000"/>
                  </a:srgbClr>
                </a:solidFill>
                <a:effectLst/>
                <a:uLnTx/>
                <a:uFillTx/>
                <a:ea typeface="+mn-ea"/>
                <a:cs typeface="+mn-cs"/>
              </a:rPr>
              <a:t>Il présente les éléments du backlog qu’il souhaite inclure dans le prochain Sprint Planning. Il doit, en amont du Sprint Planning, s’assurer qu’il possède suffisamment d’éléments pour permettre à l’équipe de développement de réaliser une bonne estimation en séance.</a:t>
            </a:r>
          </a:p>
        </p:txBody>
      </p:sp>
      <p:sp>
        <p:nvSpPr>
          <p:cNvPr id="32" name="Triangle isocèle 31">
            <a:extLst>
              <a:ext uri="{FF2B5EF4-FFF2-40B4-BE49-F238E27FC236}">
                <a16:creationId xmlns:a16="http://schemas.microsoft.com/office/drawing/2014/main" id="{ED6DC4F5-4419-4040-9170-65C74962E2F1}"/>
              </a:ext>
            </a:extLst>
          </p:cNvPr>
          <p:cNvSpPr/>
          <p:nvPr/>
        </p:nvSpPr>
        <p:spPr>
          <a:xfrm rot="16200000">
            <a:off x="1053744" y="3450885"/>
            <a:ext cx="722507" cy="99775"/>
          </a:xfrm>
          <a:prstGeom prst="triangle">
            <a:avLst>
              <a:gd name="adj" fmla="val 46045"/>
            </a:avLst>
          </a:prstGeom>
          <a:solidFill>
            <a:srgbClr val="C1175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33" name="Rectangle 32">
            <a:extLst>
              <a:ext uri="{FF2B5EF4-FFF2-40B4-BE49-F238E27FC236}">
                <a16:creationId xmlns:a16="http://schemas.microsoft.com/office/drawing/2014/main" id="{ECD762B0-C401-4110-A14A-46E6806AAC39}"/>
              </a:ext>
            </a:extLst>
          </p:cNvPr>
          <p:cNvSpPr/>
          <p:nvPr/>
        </p:nvSpPr>
        <p:spPr>
          <a:xfrm>
            <a:off x="657221" y="3325395"/>
            <a:ext cx="517820" cy="415636"/>
          </a:xfrm>
          <a:prstGeom prst="rect">
            <a:avLst/>
          </a:prstGeom>
          <a:solidFill>
            <a:srgbClr val="C1175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a:ln>
                  <a:noFill/>
                </a:ln>
                <a:solidFill>
                  <a:srgbClr val="FFFFFF"/>
                </a:solidFill>
                <a:effectLst/>
                <a:uLnTx/>
                <a:uFillTx/>
                <a:latin typeface="Arial" panose="020B0604020202020204"/>
                <a:ea typeface="+mn-ea"/>
                <a:cs typeface="+mn-cs"/>
              </a:rPr>
              <a:t>PO</a:t>
            </a:r>
          </a:p>
        </p:txBody>
      </p:sp>
      <p:sp>
        <p:nvSpPr>
          <p:cNvPr id="34" name="Rectangle 33">
            <a:extLst>
              <a:ext uri="{FF2B5EF4-FFF2-40B4-BE49-F238E27FC236}">
                <a16:creationId xmlns:a16="http://schemas.microsoft.com/office/drawing/2014/main" id="{1697B6EB-5464-4796-9784-C58BD9529A57}"/>
              </a:ext>
            </a:extLst>
          </p:cNvPr>
          <p:cNvSpPr/>
          <p:nvPr/>
        </p:nvSpPr>
        <p:spPr>
          <a:xfrm>
            <a:off x="657220" y="4078911"/>
            <a:ext cx="517821" cy="415636"/>
          </a:xfrm>
          <a:prstGeom prst="rect">
            <a:avLst/>
          </a:prstGeom>
          <a:solidFill>
            <a:srgbClr val="F5BBD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a:ln>
                  <a:noFill/>
                </a:ln>
                <a:solidFill>
                  <a:srgbClr val="FFFFFF"/>
                </a:solidFill>
                <a:effectLst/>
                <a:uLnTx/>
                <a:uFillTx/>
                <a:latin typeface="Arial" panose="020B0604020202020204"/>
                <a:ea typeface="+mn-ea"/>
                <a:cs typeface="+mn-cs"/>
              </a:rPr>
              <a:t>PO</a:t>
            </a:r>
          </a:p>
        </p:txBody>
      </p:sp>
      <p:sp>
        <p:nvSpPr>
          <p:cNvPr id="35" name="Rectangle 34">
            <a:extLst>
              <a:ext uri="{FF2B5EF4-FFF2-40B4-BE49-F238E27FC236}">
                <a16:creationId xmlns:a16="http://schemas.microsoft.com/office/drawing/2014/main" id="{E257387B-039F-464A-B1E9-92D2483DBDBC}"/>
              </a:ext>
            </a:extLst>
          </p:cNvPr>
          <p:cNvSpPr/>
          <p:nvPr/>
        </p:nvSpPr>
        <p:spPr>
          <a:xfrm>
            <a:off x="657221" y="4874210"/>
            <a:ext cx="533404" cy="415636"/>
          </a:xfrm>
          <a:prstGeom prst="rect">
            <a:avLst/>
          </a:prstGeom>
          <a:solidFill>
            <a:srgbClr val="38383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FFFFFF"/>
                </a:solidFill>
                <a:effectLst/>
                <a:uLnTx/>
                <a:uFillTx/>
                <a:latin typeface="Arial" panose="020B0604020202020204"/>
                <a:ea typeface="+mn-ea"/>
                <a:cs typeface="+mn-cs"/>
              </a:rPr>
              <a:t>Equipe</a:t>
            </a:r>
          </a:p>
        </p:txBody>
      </p:sp>
      <p:sp>
        <p:nvSpPr>
          <p:cNvPr id="36" name="Rectangle 35">
            <a:extLst>
              <a:ext uri="{FF2B5EF4-FFF2-40B4-BE49-F238E27FC236}">
                <a16:creationId xmlns:a16="http://schemas.microsoft.com/office/drawing/2014/main" id="{0364F56E-D25E-4621-92A1-76DDF8484FBF}"/>
              </a:ext>
            </a:extLst>
          </p:cNvPr>
          <p:cNvSpPr/>
          <p:nvPr/>
        </p:nvSpPr>
        <p:spPr>
          <a:xfrm>
            <a:off x="672803" y="5604086"/>
            <a:ext cx="517822" cy="415636"/>
          </a:xfrm>
          <a:prstGeom prst="rect">
            <a:avLst/>
          </a:prstGeom>
          <a:solidFill>
            <a:srgbClr val="707070"/>
          </a:solidFill>
          <a:ln w="12700" cap="flat" cmpd="sng" algn="ctr">
            <a:noFill/>
            <a:prstDash val="solid"/>
            <a:miter lim="800000"/>
          </a:ln>
          <a:effectLst/>
        </p:spPr>
        <p:txBody>
          <a:bodyPr rtlCol="0" anchor="ctr"/>
          <a:lstStyle/>
          <a:p>
            <a:pPr lvl="0" algn="ctr">
              <a:defRPr/>
            </a:pPr>
            <a:r>
              <a:rPr lang="fr-FR" sz="1200" kern="0">
                <a:solidFill>
                  <a:srgbClr val="FFFFFF"/>
                </a:solidFill>
                <a:latin typeface="Arial" panose="020B0604020202020204"/>
              </a:rPr>
              <a:t>PO</a:t>
            </a:r>
          </a:p>
        </p:txBody>
      </p:sp>
      <p:sp>
        <p:nvSpPr>
          <p:cNvPr id="37" name="Rectangle 36">
            <a:extLst>
              <a:ext uri="{FF2B5EF4-FFF2-40B4-BE49-F238E27FC236}">
                <a16:creationId xmlns:a16="http://schemas.microsoft.com/office/drawing/2014/main" id="{F68E57F4-6A61-42DD-8DCA-76AF9DE33CC1}"/>
              </a:ext>
            </a:extLst>
          </p:cNvPr>
          <p:cNvSpPr/>
          <p:nvPr/>
        </p:nvSpPr>
        <p:spPr>
          <a:xfrm>
            <a:off x="657221" y="6232566"/>
            <a:ext cx="517822" cy="415636"/>
          </a:xfrm>
          <a:prstGeom prst="rect">
            <a:avLst/>
          </a:prstGeom>
          <a:solidFill>
            <a:srgbClr val="690F3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a:ln>
                  <a:noFill/>
                </a:ln>
                <a:solidFill>
                  <a:srgbClr val="FFFFFF"/>
                </a:solidFill>
                <a:effectLst/>
                <a:uLnTx/>
                <a:uFillTx/>
                <a:latin typeface="Arial" panose="020B0604020202020204"/>
                <a:ea typeface="+mn-ea"/>
                <a:cs typeface="+mn-cs"/>
              </a:rPr>
              <a:t>SM</a:t>
            </a:r>
          </a:p>
        </p:txBody>
      </p:sp>
      <p:sp>
        <p:nvSpPr>
          <p:cNvPr id="39" name="Rectangle 38">
            <a:extLst>
              <a:ext uri="{FF2B5EF4-FFF2-40B4-BE49-F238E27FC236}">
                <a16:creationId xmlns:a16="http://schemas.microsoft.com/office/drawing/2014/main" id="{69706B9C-23F2-44D6-A94F-5921587422A5}"/>
              </a:ext>
            </a:extLst>
          </p:cNvPr>
          <p:cNvSpPr/>
          <p:nvPr/>
        </p:nvSpPr>
        <p:spPr>
          <a:xfrm>
            <a:off x="1494122" y="3911279"/>
            <a:ext cx="3303439" cy="750901"/>
          </a:xfrm>
          <a:prstGeom prst="rect">
            <a:avLst/>
          </a:prstGeom>
          <a:solidFill>
            <a:srgbClr val="FFFFFF">
              <a:alpha val="78000"/>
            </a:srgbClr>
          </a:solidFill>
          <a:ln w="12700" cap="flat" cmpd="sng" algn="ctr">
            <a:solidFill>
              <a:srgbClr val="F5BBD8"/>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3F3F3F">
                    <a:lumMod val="50000"/>
                  </a:srgbClr>
                </a:solidFill>
                <a:effectLst/>
                <a:uLnTx/>
                <a:uFillTx/>
                <a:ea typeface="+mn-ea"/>
                <a:cs typeface="+mn-cs"/>
              </a:rPr>
              <a:t>Le PO définit, en lien avec l’équipe de développement, le périmètre du sprint c’est à dire les éléments du backlog qui vont être réalisés. Le PO et l’équipe se répartissent les tâches. </a:t>
            </a:r>
            <a:r>
              <a:rPr kumimoji="0" lang="fr-FR" sz="800" b="0" i="0" u="none" strike="noStrike" kern="0" cap="none" spc="0" normalizeH="0" baseline="0" noProof="0">
                <a:ln>
                  <a:noFill/>
                </a:ln>
                <a:solidFill>
                  <a:srgbClr val="3F3F3F"/>
                </a:solidFill>
                <a:effectLst/>
                <a:uLnTx/>
                <a:uFillTx/>
                <a:ea typeface="Arial"/>
                <a:cs typeface="Arial"/>
                <a:sym typeface="Arial"/>
              </a:rPr>
              <a:t>Il obtient enfin l’engagement de l’équipe sur les éléments du backlog qu’elle estime pouvoir réaliser dans le sprint.</a:t>
            </a:r>
            <a:endParaRPr kumimoji="0" lang="fr-FR" sz="800" b="0" i="0" u="none" strike="noStrike" kern="0" cap="none" spc="0" normalizeH="0" baseline="0" noProof="0">
              <a:ln>
                <a:noFill/>
              </a:ln>
              <a:solidFill>
                <a:srgbClr val="3F3F3F">
                  <a:lumMod val="50000"/>
                </a:srgbClr>
              </a:solidFill>
              <a:effectLst/>
              <a:uLnTx/>
              <a:uFillTx/>
              <a:ea typeface="+mn-ea"/>
              <a:cs typeface="+mn-cs"/>
            </a:endParaRPr>
          </a:p>
        </p:txBody>
      </p:sp>
      <p:sp>
        <p:nvSpPr>
          <p:cNvPr id="40" name="Triangle isocèle 39">
            <a:extLst>
              <a:ext uri="{FF2B5EF4-FFF2-40B4-BE49-F238E27FC236}">
                <a16:creationId xmlns:a16="http://schemas.microsoft.com/office/drawing/2014/main" id="{81F4B549-E496-4E2B-856B-9C1C1594044D}"/>
              </a:ext>
            </a:extLst>
          </p:cNvPr>
          <p:cNvSpPr/>
          <p:nvPr/>
        </p:nvSpPr>
        <p:spPr>
          <a:xfrm rot="16200000">
            <a:off x="1059533" y="4236843"/>
            <a:ext cx="762756" cy="99773"/>
          </a:xfrm>
          <a:prstGeom prst="triangle">
            <a:avLst/>
          </a:prstGeom>
          <a:solidFill>
            <a:srgbClr val="F5BBD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42" name="Rectangle 41">
            <a:extLst>
              <a:ext uri="{FF2B5EF4-FFF2-40B4-BE49-F238E27FC236}">
                <a16:creationId xmlns:a16="http://schemas.microsoft.com/office/drawing/2014/main" id="{DC567949-EC26-4103-9AFB-E1BCD3F09950}"/>
              </a:ext>
            </a:extLst>
          </p:cNvPr>
          <p:cNvSpPr/>
          <p:nvPr/>
        </p:nvSpPr>
        <p:spPr>
          <a:xfrm>
            <a:off x="1505350" y="4714374"/>
            <a:ext cx="3309036" cy="652784"/>
          </a:xfrm>
          <a:prstGeom prst="rect">
            <a:avLst/>
          </a:prstGeom>
          <a:solidFill>
            <a:srgbClr val="FFFFFF">
              <a:alpha val="78000"/>
            </a:srgbClr>
          </a:solidFill>
          <a:ln w="12700" cap="flat" cmpd="sng" algn="ctr">
            <a:solidFill>
              <a:srgbClr val="383838"/>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3F3F3F">
                    <a:lumMod val="50000"/>
                  </a:srgbClr>
                </a:solidFill>
                <a:effectLst/>
                <a:uLnTx/>
                <a:uFillTx/>
                <a:ea typeface="+mn-ea"/>
                <a:cs typeface="+mn-cs"/>
              </a:rPr>
              <a:t>Le PO fait une évaluation générale de l’avancement du travail pour le sprint en cours sur la base des échanges de l’équipe de développement. Il valide en outre les plans d’actions identifiés pour surmonter les obstacles.</a:t>
            </a:r>
          </a:p>
        </p:txBody>
      </p:sp>
      <p:sp>
        <p:nvSpPr>
          <p:cNvPr id="43" name="Triangle isocèle 42">
            <a:extLst>
              <a:ext uri="{FF2B5EF4-FFF2-40B4-BE49-F238E27FC236}">
                <a16:creationId xmlns:a16="http://schemas.microsoft.com/office/drawing/2014/main" id="{1A6DA9C9-CF3E-4997-958A-E7472EACF8F3}"/>
              </a:ext>
            </a:extLst>
          </p:cNvPr>
          <p:cNvSpPr/>
          <p:nvPr/>
        </p:nvSpPr>
        <p:spPr>
          <a:xfrm rot="16200000">
            <a:off x="1142340" y="5012430"/>
            <a:ext cx="619306" cy="99772"/>
          </a:xfrm>
          <a:prstGeom prst="triangle">
            <a:avLst/>
          </a:prstGeom>
          <a:solidFill>
            <a:srgbClr val="38383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45" name="Rectangle 44">
            <a:extLst>
              <a:ext uri="{FF2B5EF4-FFF2-40B4-BE49-F238E27FC236}">
                <a16:creationId xmlns:a16="http://schemas.microsoft.com/office/drawing/2014/main" id="{612BEB69-DE03-4BCD-8B33-AE94CC19604C}"/>
              </a:ext>
            </a:extLst>
          </p:cNvPr>
          <p:cNvSpPr/>
          <p:nvPr/>
        </p:nvSpPr>
        <p:spPr>
          <a:xfrm>
            <a:off x="1514830" y="5431168"/>
            <a:ext cx="3309036" cy="632612"/>
          </a:xfrm>
          <a:prstGeom prst="rect">
            <a:avLst/>
          </a:prstGeom>
          <a:solidFill>
            <a:srgbClr val="FFFFFF">
              <a:alpha val="78000"/>
            </a:srgbClr>
          </a:solidFill>
          <a:ln w="12700" cap="flat" cmpd="sng" algn="ctr">
            <a:solidFill>
              <a:srgbClr val="70707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3F3F3F">
                    <a:lumMod val="50000"/>
                  </a:srgbClr>
                </a:solidFill>
                <a:effectLst/>
                <a:uLnTx/>
                <a:uFillTx/>
                <a:ea typeface="+mn-ea"/>
                <a:cs typeface="+mn-cs"/>
              </a:rPr>
              <a:t>Le PO anime, assisté de l’équipe de développement qui réalise les démonstration. Il rappelle les objectifs du Sprint et évalue, en lien avec la MOA, les US produites . Il fait évoluer le planning de release en fonction des résultats de la revue.</a:t>
            </a:r>
          </a:p>
        </p:txBody>
      </p:sp>
      <p:sp>
        <p:nvSpPr>
          <p:cNvPr id="46" name="Triangle isocèle 45">
            <a:extLst>
              <a:ext uri="{FF2B5EF4-FFF2-40B4-BE49-F238E27FC236}">
                <a16:creationId xmlns:a16="http://schemas.microsoft.com/office/drawing/2014/main" id="{267ED959-292B-475C-8AB0-6DA04B9411FD}"/>
              </a:ext>
            </a:extLst>
          </p:cNvPr>
          <p:cNvSpPr/>
          <p:nvPr/>
        </p:nvSpPr>
        <p:spPr>
          <a:xfrm rot="16200000">
            <a:off x="1140174" y="5697587"/>
            <a:ext cx="642599" cy="99772"/>
          </a:xfrm>
          <a:prstGeom prst="triangle">
            <a:avLst/>
          </a:prstGeom>
          <a:solidFill>
            <a:srgbClr val="70707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48" name="Rectangle 47">
            <a:extLst>
              <a:ext uri="{FF2B5EF4-FFF2-40B4-BE49-F238E27FC236}">
                <a16:creationId xmlns:a16="http://schemas.microsoft.com/office/drawing/2014/main" id="{ADC0EAAF-1E45-4F29-AA68-EB9158DEE3CE}"/>
              </a:ext>
            </a:extLst>
          </p:cNvPr>
          <p:cNvSpPr/>
          <p:nvPr/>
        </p:nvSpPr>
        <p:spPr>
          <a:xfrm>
            <a:off x="1505349" y="6127076"/>
            <a:ext cx="3309035" cy="566841"/>
          </a:xfrm>
          <a:prstGeom prst="rect">
            <a:avLst/>
          </a:prstGeom>
          <a:solidFill>
            <a:srgbClr val="FFFFFF">
              <a:alpha val="78000"/>
            </a:srgbClr>
          </a:solidFill>
          <a:ln w="12700" cap="flat" cmpd="sng" algn="ctr">
            <a:solidFill>
              <a:srgbClr val="690F3C"/>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3F3F3F">
                    <a:lumMod val="50000"/>
                  </a:srgbClr>
                </a:solidFill>
                <a:effectLst/>
                <a:uLnTx/>
                <a:uFillTx/>
                <a:ea typeface="+mn-ea"/>
                <a:cs typeface="+mn-cs"/>
              </a:rPr>
              <a:t>Le PO sélectionne, collectivement avec l’équipe de développement et le Scrum Master, les améliorations à mettre en place et définit des actions concrètes. </a:t>
            </a:r>
          </a:p>
        </p:txBody>
      </p:sp>
      <p:sp>
        <p:nvSpPr>
          <p:cNvPr id="49" name="Triangle isocèle 48">
            <a:extLst>
              <a:ext uri="{FF2B5EF4-FFF2-40B4-BE49-F238E27FC236}">
                <a16:creationId xmlns:a16="http://schemas.microsoft.com/office/drawing/2014/main" id="{14DE161F-20E6-4898-B371-C1A10E03043C}"/>
              </a:ext>
            </a:extLst>
          </p:cNvPr>
          <p:cNvSpPr/>
          <p:nvPr/>
        </p:nvSpPr>
        <p:spPr>
          <a:xfrm rot="16200000">
            <a:off x="1161656" y="6363427"/>
            <a:ext cx="580674" cy="99773"/>
          </a:xfrm>
          <a:prstGeom prst="triangle">
            <a:avLst/>
          </a:prstGeom>
          <a:solidFill>
            <a:srgbClr val="690F3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50" name="Rectangle 49">
            <a:extLst>
              <a:ext uri="{FF2B5EF4-FFF2-40B4-BE49-F238E27FC236}">
                <a16:creationId xmlns:a16="http://schemas.microsoft.com/office/drawing/2014/main" id="{51BA0A1B-D71D-4621-B546-CF8828340C93}"/>
              </a:ext>
            </a:extLst>
          </p:cNvPr>
          <p:cNvSpPr/>
          <p:nvPr/>
        </p:nvSpPr>
        <p:spPr>
          <a:xfrm>
            <a:off x="4846773" y="3147778"/>
            <a:ext cx="3373302" cy="714249"/>
          </a:xfrm>
          <a:prstGeom prst="rect">
            <a:avLst/>
          </a:prstGeom>
          <a:solidFill>
            <a:srgbClr val="FFFFFF">
              <a:alpha val="78000"/>
            </a:srgbClr>
          </a:solidFill>
          <a:ln w="12700" cap="flat" cmpd="sng" algn="ctr">
            <a:solidFill>
              <a:srgbClr val="C1175C"/>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3F3F3F"/>
                </a:solidFill>
                <a:effectLst/>
                <a:uLnTx/>
                <a:uFillTx/>
                <a:ea typeface="Arial"/>
                <a:cs typeface="Arial"/>
                <a:sym typeface="Arial"/>
              </a:rPr>
              <a:t>Le Scrum Master aide les équipes à s’assurer que les items du </a:t>
            </a:r>
            <a:r>
              <a:rPr kumimoji="0" lang="fr-FR" sz="800" b="0" i="0" u="none" strike="noStrike" kern="0" cap="none" spc="0" normalizeH="0" baseline="0" noProof="0" err="1">
                <a:ln>
                  <a:noFill/>
                </a:ln>
                <a:solidFill>
                  <a:srgbClr val="3F3F3F"/>
                </a:solidFill>
                <a:effectLst/>
                <a:uLnTx/>
                <a:uFillTx/>
                <a:ea typeface="Arial"/>
                <a:cs typeface="Arial"/>
                <a:sym typeface="Arial"/>
              </a:rPr>
              <a:t>Backlog</a:t>
            </a:r>
            <a:r>
              <a:rPr kumimoji="0" lang="fr-FR" sz="800" b="0" i="0" u="none" strike="noStrike" kern="0" cap="none" spc="0" normalizeH="0" baseline="0" noProof="0">
                <a:ln>
                  <a:noFill/>
                </a:ln>
                <a:solidFill>
                  <a:srgbClr val="3F3F3F"/>
                </a:solidFill>
                <a:effectLst/>
                <a:uLnTx/>
                <a:uFillTx/>
                <a:ea typeface="Arial"/>
                <a:cs typeface="Arial"/>
                <a:sym typeface="Arial"/>
              </a:rPr>
              <a:t> sont clairs et concis. Il s'assure en outre que les équipes ont l’ensemble des compétences nécessaires pour délivrer la valeur métier attendue.</a:t>
            </a:r>
            <a:endParaRPr kumimoji="0" lang="fr-FR" sz="800" b="0" i="0" u="none" strike="noStrike" kern="0" cap="none" spc="0" normalizeH="0" baseline="0" noProof="0">
              <a:ln>
                <a:noFill/>
              </a:ln>
              <a:solidFill>
                <a:srgbClr val="FFFFFF"/>
              </a:solidFill>
              <a:effectLst/>
              <a:uLnTx/>
              <a:uFillTx/>
              <a:ea typeface="+mn-ea"/>
              <a:cs typeface="+mn-cs"/>
            </a:endParaRPr>
          </a:p>
        </p:txBody>
      </p:sp>
      <p:sp>
        <p:nvSpPr>
          <p:cNvPr id="53" name="Rectangle 52">
            <a:extLst>
              <a:ext uri="{FF2B5EF4-FFF2-40B4-BE49-F238E27FC236}">
                <a16:creationId xmlns:a16="http://schemas.microsoft.com/office/drawing/2014/main" id="{7015F25B-DC90-4E3D-BB5E-1484571ECC72}"/>
              </a:ext>
            </a:extLst>
          </p:cNvPr>
          <p:cNvSpPr/>
          <p:nvPr/>
        </p:nvSpPr>
        <p:spPr>
          <a:xfrm>
            <a:off x="8296275" y="3152775"/>
            <a:ext cx="3414251" cy="693542"/>
          </a:xfrm>
          <a:prstGeom prst="rect">
            <a:avLst/>
          </a:prstGeom>
          <a:solidFill>
            <a:srgbClr val="FFFFFF">
              <a:alpha val="78000"/>
            </a:srgbClr>
          </a:solidFill>
          <a:ln w="12700" cap="flat" cmpd="sng" algn="ctr">
            <a:solidFill>
              <a:srgbClr val="C1175C"/>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3F3F3F">
                    <a:lumMod val="50000"/>
                  </a:srgbClr>
                </a:solidFill>
                <a:effectLst/>
                <a:uLnTx/>
                <a:uFillTx/>
                <a:ea typeface="+mn-ea"/>
                <a:cs typeface="+mn-cs"/>
              </a:rPr>
              <a:t>L’équipe de construction doit déterminer, pour tous les éléments présentés, si elle dispose d’assez d’éléments descriptifs pour une bonne compréhension et une bonne intégration dans le Sprint à venir. Son objectif est d’estimer le temps qu’il faudra pour la réalisation de chaque développement.</a:t>
            </a:r>
          </a:p>
        </p:txBody>
      </p:sp>
      <p:sp>
        <p:nvSpPr>
          <p:cNvPr id="56" name="Rectangle 55">
            <a:extLst>
              <a:ext uri="{FF2B5EF4-FFF2-40B4-BE49-F238E27FC236}">
                <a16:creationId xmlns:a16="http://schemas.microsoft.com/office/drawing/2014/main" id="{1EB145E6-28D4-43F2-8C12-8C83742C171F}"/>
              </a:ext>
            </a:extLst>
          </p:cNvPr>
          <p:cNvSpPr/>
          <p:nvPr/>
        </p:nvSpPr>
        <p:spPr>
          <a:xfrm>
            <a:off x="4846773" y="3915736"/>
            <a:ext cx="3385370" cy="746444"/>
          </a:xfrm>
          <a:prstGeom prst="rect">
            <a:avLst/>
          </a:prstGeom>
          <a:solidFill>
            <a:srgbClr val="FFFFFF">
              <a:alpha val="78000"/>
            </a:srgbClr>
          </a:solidFill>
          <a:ln w="12700" cap="flat" cmpd="sng" algn="ctr">
            <a:solidFill>
              <a:srgbClr val="F5BBD8"/>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3F3F3F"/>
                </a:solidFill>
                <a:effectLst/>
                <a:uLnTx/>
                <a:uFillTx/>
                <a:ea typeface="Arial"/>
                <a:cs typeface="Arial"/>
                <a:sym typeface="Arial"/>
              </a:rPr>
              <a:t>Le Scrum Master obtient, avec le PO, l’engagement de l’équipe sur les éléments du backlog qu’elle estime pouvoir réaliser dans le sprint et sur le plan contenant la liste des tâches. Il est par ailleurs garant de la bonne application de la méthode agile.</a:t>
            </a:r>
            <a:endParaRPr kumimoji="0" lang="fr-FR" sz="800" b="0" i="0" u="none" strike="noStrike" kern="0" cap="none" spc="0" normalizeH="0" baseline="0" noProof="0">
              <a:ln>
                <a:noFill/>
              </a:ln>
              <a:solidFill>
                <a:srgbClr val="3F3F3F">
                  <a:lumMod val="50000"/>
                </a:srgbClr>
              </a:solidFill>
              <a:effectLst/>
              <a:uLnTx/>
              <a:uFillTx/>
              <a:ea typeface="+mn-ea"/>
              <a:cs typeface="+mn-cs"/>
            </a:endParaRPr>
          </a:p>
        </p:txBody>
      </p:sp>
      <p:sp>
        <p:nvSpPr>
          <p:cNvPr id="58" name="Rectangle 57">
            <a:extLst>
              <a:ext uri="{FF2B5EF4-FFF2-40B4-BE49-F238E27FC236}">
                <a16:creationId xmlns:a16="http://schemas.microsoft.com/office/drawing/2014/main" id="{CE2F25D4-3944-4BD1-BA2D-9E8CA1C0C60D}"/>
              </a:ext>
            </a:extLst>
          </p:cNvPr>
          <p:cNvSpPr/>
          <p:nvPr/>
        </p:nvSpPr>
        <p:spPr>
          <a:xfrm>
            <a:off x="8296273" y="3901335"/>
            <a:ext cx="3414252" cy="746444"/>
          </a:xfrm>
          <a:prstGeom prst="rect">
            <a:avLst/>
          </a:prstGeom>
          <a:solidFill>
            <a:srgbClr val="FFFFFF">
              <a:alpha val="78000"/>
            </a:srgbClr>
          </a:solidFill>
          <a:ln w="12700" cap="flat" cmpd="sng" algn="ctr">
            <a:solidFill>
              <a:srgbClr val="F5BBD8"/>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3F3F3F">
                    <a:lumMod val="50000"/>
                  </a:srgbClr>
                </a:solidFill>
                <a:effectLst/>
                <a:uLnTx/>
                <a:uFillTx/>
                <a:ea typeface="+mn-ea"/>
                <a:cs typeface="+mn-cs"/>
              </a:rPr>
              <a:t>L’équipe de construction estime collectivement les tâches à réaliser en nombre d’heures. Elle assiste le PO dans la bonne définition du périmètre du Sprint à venir, et s’engage sur les éléments qu’elle a estimé pouvoir réaliser dans le Sprint. </a:t>
            </a:r>
          </a:p>
        </p:txBody>
      </p:sp>
      <p:sp>
        <p:nvSpPr>
          <p:cNvPr id="59" name="Rectangle 58">
            <a:extLst>
              <a:ext uri="{FF2B5EF4-FFF2-40B4-BE49-F238E27FC236}">
                <a16:creationId xmlns:a16="http://schemas.microsoft.com/office/drawing/2014/main" id="{0C58DB33-5FC5-4A10-8595-F404473AB37C}"/>
              </a:ext>
            </a:extLst>
          </p:cNvPr>
          <p:cNvSpPr/>
          <p:nvPr/>
        </p:nvSpPr>
        <p:spPr>
          <a:xfrm>
            <a:off x="4873124" y="4714376"/>
            <a:ext cx="3373302" cy="642209"/>
          </a:xfrm>
          <a:prstGeom prst="rect">
            <a:avLst/>
          </a:prstGeom>
          <a:solidFill>
            <a:srgbClr val="FFFFFF">
              <a:alpha val="78000"/>
            </a:srgbClr>
          </a:solidFill>
          <a:ln w="12700" cap="flat" cmpd="sng" algn="ctr">
            <a:solidFill>
              <a:srgbClr val="383838"/>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3F3F3F"/>
                </a:solidFill>
                <a:effectLst/>
                <a:uLnTx/>
                <a:uFillTx/>
                <a:ea typeface="Arial"/>
                <a:cs typeface="Arial"/>
                <a:sym typeface="Arial"/>
              </a:rPr>
              <a:t>Le Scrum Master s’assure que l’équipe réalise bien le Daily Meeting, mais la laisse l’animer. Il doit garantir que cette cérémonie dure moins de 15 minutes et que les participants ne sont pas interrompus.   </a:t>
            </a:r>
            <a:endParaRPr kumimoji="0" lang="fr-FR" sz="800" b="0" i="0" u="none" strike="noStrike" kern="0" cap="none" spc="0" normalizeH="0" baseline="0" noProof="0">
              <a:ln>
                <a:noFill/>
              </a:ln>
              <a:solidFill>
                <a:srgbClr val="3F3F3F">
                  <a:lumMod val="50000"/>
                </a:srgbClr>
              </a:solidFill>
              <a:effectLst/>
              <a:uLnTx/>
              <a:uFillTx/>
              <a:ea typeface="+mn-ea"/>
              <a:cs typeface="+mn-cs"/>
            </a:endParaRPr>
          </a:p>
        </p:txBody>
      </p:sp>
      <p:sp>
        <p:nvSpPr>
          <p:cNvPr id="60" name="Rectangle 59">
            <a:extLst>
              <a:ext uri="{FF2B5EF4-FFF2-40B4-BE49-F238E27FC236}">
                <a16:creationId xmlns:a16="http://schemas.microsoft.com/office/drawing/2014/main" id="{1DC4F9C9-A285-40F4-B4FE-AAA10ADF495B}"/>
              </a:ext>
            </a:extLst>
          </p:cNvPr>
          <p:cNvSpPr/>
          <p:nvPr/>
        </p:nvSpPr>
        <p:spPr>
          <a:xfrm>
            <a:off x="8295471" y="4717757"/>
            <a:ext cx="3414252" cy="663882"/>
          </a:xfrm>
          <a:prstGeom prst="rect">
            <a:avLst/>
          </a:prstGeom>
          <a:solidFill>
            <a:srgbClr val="FFFFFF">
              <a:alpha val="78000"/>
            </a:srgbClr>
          </a:solidFill>
          <a:ln w="12700" cap="flat" cmpd="sng" algn="ctr">
            <a:solidFill>
              <a:srgbClr val="383838"/>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3F3F3F">
                    <a:lumMod val="50000"/>
                  </a:srgbClr>
                </a:solidFill>
                <a:effectLst/>
                <a:uLnTx/>
                <a:uFillTx/>
                <a:ea typeface="+mn-ea"/>
                <a:cs typeface="+mn-cs"/>
              </a:rPr>
              <a:t>L’équipe de construction anime collectivement cette cérémonie, assistée du Scrum Master. Chacun fait état des travaux réalisés la veille et de ce qu’il va réaliser ce jour. Les participants identifient à leur tour les obstacles nuisant à leur progression, et discutent afin d’y remédier avec un plan d’action.</a:t>
            </a:r>
          </a:p>
        </p:txBody>
      </p:sp>
      <p:sp>
        <p:nvSpPr>
          <p:cNvPr id="61" name="Rectangle 60">
            <a:extLst>
              <a:ext uri="{FF2B5EF4-FFF2-40B4-BE49-F238E27FC236}">
                <a16:creationId xmlns:a16="http://schemas.microsoft.com/office/drawing/2014/main" id="{AC10F9EE-8467-4BD3-97F8-D8E2C8BF243C}"/>
              </a:ext>
            </a:extLst>
          </p:cNvPr>
          <p:cNvSpPr/>
          <p:nvPr/>
        </p:nvSpPr>
        <p:spPr>
          <a:xfrm>
            <a:off x="4873125" y="5426563"/>
            <a:ext cx="3385370" cy="642210"/>
          </a:xfrm>
          <a:prstGeom prst="rect">
            <a:avLst/>
          </a:prstGeom>
          <a:solidFill>
            <a:srgbClr val="FFFFFF">
              <a:alpha val="78000"/>
            </a:srgbClr>
          </a:solidFill>
          <a:ln w="12700" cap="flat" cmpd="sng" algn="ctr">
            <a:solidFill>
              <a:srgbClr val="70707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3F3F3F"/>
                </a:solidFill>
                <a:effectLst/>
                <a:uLnTx/>
                <a:uFillTx/>
                <a:ea typeface="Arial"/>
                <a:cs typeface="Arial"/>
                <a:sym typeface="Arial"/>
              </a:rPr>
              <a:t>Le Scrum Master participe aux démonstrations et garantit la bonne application de la méthode agile. Il s’assure en outre que l’environnement de la réunion est propice à l’expression de tous </a:t>
            </a:r>
            <a:endParaRPr kumimoji="0" lang="fr-FR" sz="800" b="0" i="0" u="none" strike="noStrike" kern="0" cap="none" spc="0" normalizeH="0" baseline="0" noProof="0">
              <a:ln>
                <a:noFill/>
              </a:ln>
              <a:solidFill>
                <a:srgbClr val="3F3F3F">
                  <a:lumMod val="50000"/>
                </a:srgbClr>
              </a:solidFill>
              <a:effectLst/>
              <a:uLnTx/>
              <a:uFillTx/>
              <a:ea typeface="+mn-ea"/>
              <a:cs typeface="+mn-cs"/>
            </a:endParaRPr>
          </a:p>
        </p:txBody>
      </p:sp>
      <p:sp>
        <p:nvSpPr>
          <p:cNvPr id="62" name="Rectangle 61">
            <a:extLst>
              <a:ext uri="{FF2B5EF4-FFF2-40B4-BE49-F238E27FC236}">
                <a16:creationId xmlns:a16="http://schemas.microsoft.com/office/drawing/2014/main" id="{A68CCE7D-62F4-40D9-BC43-BCA7A245CC09}"/>
              </a:ext>
            </a:extLst>
          </p:cNvPr>
          <p:cNvSpPr/>
          <p:nvPr/>
        </p:nvSpPr>
        <p:spPr>
          <a:xfrm>
            <a:off x="8309415" y="5431148"/>
            <a:ext cx="3410591" cy="642210"/>
          </a:xfrm>
          <a:prstGeom prst="rect">
            <a:avLst/>
          </a:prstGeom>
          <a:solidFill>
            <a:srgbClr val="FFFFFF">
              <a:alpha val="78000"/>
            </a:srgbClr>
          </a:solidFill>
          <a:ln w="12700" cap="flat" cmpd="sng" algn="ctr">
            <a:solidFill>
              <a:srgbClr val="707070"/>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3F3F3F">
                    <a:lumMod val="50000"/>
                  </a:srgbClr>
                </a:solidFill>
                <a:effectLst/>
                <a:uLnTx/>
                <a:uFillTx/>
                <a:ea typeface="+mn-ea"/>
                <a:cs typeface="+mn-cs"/>
              </a:rPr>
              <a:t>L’équipe de construction présente les US produites sous forme d’une démonstration.</a:t>
            </a:r>
          </a:p>
        </p:txBody>
      </p:sp>
      <p:sp>
        <p:nvSpPr>
          <p:cNvPr id="63" name="Rectangle 62">
            <a:extLst>
              <a:ext uri="{FF2B5EF4-FFF2-40B4-BE49-F238E27FC236}">
                <a16:creationId xmlns:a16="http://schemas.microsoft.com/office/drawing/2014/main" id="{B1DBAA13-C5FE-49EA-8E13-CF6F6493EC69}"/>
              </a:ext>
            </a:extLst>
          </p:cNvPr>
          <p:cNvSpPr/>
          <p:nvPr/>
        </p:nvSpPr>
        <p:spPr>
          <a:xfrm>
            <a:off x="4873124" y="6136810"/>
            <a:ext cx="3385370" cy="557103"/>
          </a:xfrm>
          <a:prstGeom prst="rect">
            <a:avLst/>
          </a:prstGeom>
          <a:solidFill>
            <a:srgbClr val="FFFFFF">
              <a:alpha val="78000"/>
            </a:srgbClr>
          </a:solidFill>
          <a:ln w="12700" cap="flat" cmpd="sng" algn="ctr">
            <a:solidFill>
              <a:srgbClr val="690F3C"/>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3F3F3F"/>
                </a:solidFill>
                <a:effectLst/>
                <a:uLnTx/>
                <a:uFillTx/>
                <a:ea typeface="Arial"/>
                <a:cs typeface="Arial"/>
                <a:sym typeface="Arial"/>
              </a:rPr>
              <a:t>Le Scrum Master s’assure que l’environnement de la réunion est propice à l’expression de tous. Il oriente l’équipe de développement dans une revue de ses pratiques en conséquence du bilan réalisé sur le Sprint en cours. </a:t>
            </a:r>
            <a:endParaRPr kumimoji="0" lang="fr-FR" sz="800" b="0" i="0" u="none" strike="noStrike" kern="0" cap="none" spc="0" normalizeH="0" baseline="0" noProof="0">
              <a:ln>
                <a:noFill/>
              </a:ln>
              <a:solidFill>
                <a:srgbClr val="3F3F3F">
                  <a:lumMod val="50000"/>
                </a:srgbClr>
              </a:solidFill>
              <a:effectLst/>
              <a:uLnTx/>
              <a:uFillTx/>
              <a:ea typeface="+mn-ea"/>
              <a:cs typeface="+mn-cs"/>
            </a:endParaRPr>
          </a:p>
        </p:txBody>
      </p:sp>
      <p:sp>
        <p:nvSpPr>
          <p:cNvPr id="64" name="Rectangle 63">
            <a:extLst>
              <a:ext uri="{FF2B5EF4-FFF2-40B4-BE49-F238E27FC236}">
                <a16:creationId xmlns:a16="http://schemas.microsoft.com/office/drawing/2014/main" id="{9251EEF0-55A7-4782-8B5A-BA4A2402BCB2}"/>
              </a:ext>
            </a:extLst>
          </p:cNvPr>
          <p:cNvSpPr/>
          <p:nvPr/>
        </p:nvSpPr>
        <p:spPr>
          <a:xfrm>
            <a:off x="8309415" y="6136809"/>
            <a:ext cx="3410591" cy="566839"/>
          </a:xfrm>
          <a:prstGeom prst="rect">
            <a:avLst/>
          </a:prstGeom>
          <a:solidFill>
            <a:srgbClr val="FFFFFF">
              <a:alpha val="78000"/>
            </a:srgbClr>
          </a:solidFill>
          <a:ln w="12700" cap="flat" cmpd="sng" algn="ctr">
            <a:solidFill>
              <a:srgbClr val="690F3C"/>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3F3F3F">
                    <a:lumMod val="50000"/>
                  </a:srgbClr>
                </a:solidFill>
                <a:effectLst/>
                <a:uLnTx/>
                <a:uFillTx/>
                <a:ea typeface="+mn-ea"/>
                <a:cs typeface="+mn-cs"/>
              </a:rPr>
              <a:t>Rôle de l’équipe de développement : Elle collecte les informations sur le Sprint passé, afin d’identifier des idées d’amélioration dans ses modes de travail.  </a:t>
            </a:r>
          </a:p>
        </p:txBody>
      </p:sp>
      <p:sp>
        <p:nvSpPr>
          <p:cNvPr id="2" name="ZoneTexte 1">
            <a:extLst>
              <a:ext uri="{FF2B5EF4-FFF2-40B4-BE49-F238E27FC236}">
                <a16:creationId xmlns:a16="http://schemas.microsoft.com/office/drawing/2014/main" id="{040B5621-8ADB-46CF-AB40-A8BD8639EB88}"/>
              </a:ext>
            </a:extLst>
          </p:cNvPr>
          <p:cNvSpPr txBox="1"/>
          <p:nvPr/>
        </p:nvSpPr>
        <p:spPr>
          <a:xfrm>
            <a:off x="2241199" y="2882367"/>
            <a:ext cx="2066925" cy="276999"/>
          </a:xfrm>
          <a:prstGeom prst="rect">
            <a:avLst/>
          </a:prstGeom>
          <a:noFill/>
        </p:spPr>
        <p:txBody>
          <a:bodyPr wrap="square" rtlCol="0">
            <a:spAutoFit/>
          </a:bodyPr>
          <a:lstStyle/>
          <a:p>
            <a:r>
              <a:rPr lang="fr-FR" sz="1200"/>
              <a:t>Le Product </a:t>
            </a:r>
            <a:r>
              <a:rPr lang="fr-FR" sz="1200" err="1"/>
              <a:t>Owner</a:t>
            </a:r>
            <a:endParaRPr lang="fr-FR" sz="1200"/>
          </a:p>
        </p:txBody>
      </p:sp>
      <p:sp>
        <p:nvSpPr>
          <p:cNvPr id="54" name="AutoShape 9">
            <a:extLst>
              <a:ext uri="{FF2B5EF4-FFF2-40B4-BE49-F238E27FC236}">
                <a16:creationId xmlns:a16="http://schemas.microsoft.com/office/drawing/2014/main" id="{AB5D0B55-6668-4A66-A882-6B3394E6812A}"/>
              </a:ext>
            </a:extLst>
          </p:cNvPr>
          <p:cNvSpPr>
            <a:spLocks noChangeAspect="1" noChangeArrowheads="1" noTextEdit="1"/>
          </p:cNvSpPr>
          <p:nvPr/>
        </p:nvSpPr>
        <p:spPr bwMode="auto">
          <a:xfrm>
            <a:off x="1955715" y="2801065"/>
            <a:ext cx="324717" cy="3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55" name="Freeform 11">
            <a:extLst>
              <a:ext uri="{FF2B5EF4-FFF2-40B4-BE49-F238E27FC236}">
                <a16:creationId xmlns:a16="http://schemas.microsoft.com/office/drawing/2014/main" id="{C8709E19-76C0-4E35-9AD9-03350AFFAA7A}"/>
              </a:ext>
            </a:extLst>
          </p:cNvPr>
          <p:cNvSpPr>
            <a:spLocks/>
          </p:cNvSpPr>
          <p:nvPr/>
        </p:nvSpPr>
        <p:spPr bwMode="auto">
          <a:xfrm>
            <a:off x="2053070" y="2943801"/>
            <a:ext cx="127298" cy="95612"/>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57" name="Freeform 12">
            <a:extLst>
              <a:ext uri="{FF2B5EF4-FFF2-40B4-BE49-F238E27FC236}">
                <a16:creationId xmlns:a16="http://schemas.microsoft.com/office/drawing/2014/main" id="{B6E61385-ED5C-4552-A69B-561D1DB884BB}"/>
              </a:ext>
            </a:extLst>
          </p:cNvPr>
          <p:cNvSpPr>
            <a:spLocks noEditPoints="1"/>
          </p:cNvSpPr>
          <p:nvPr/>
        </p:nvSpPr>
        <p:spPr bwMode="auto">
          <a:xfrm>
            <a:off x="1997546" y="2846266"/>
            <a:ext cx="240754" cy="248445"/>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65" name="ZoneTexte 64">
            <a:extLst>
              <a:ext uri="{FF2B5EF4-FFF2-40B4-BE49-F238E27FC236}">
                <a16:creationId xmlns:a16="http://schemas.microsoft.com/office/drawing/2014/main" id="{F125F1B1-B4B2-4117-9C8A-3A297D4CB117}"/>
              </a:ext>
            </a:extLst>
          </p:cNvPr>
          <p:cNvSpPr txBox="1"/>
          <p:nvPr/>
        </p:nvSpPr>
        <p:spPr>
          <a:xfrm>
            <a:off x="481474" y="2872574"/>
            <a:ext cx="907207" cy="276999"/>
          </a:xfrm>
          <a:prstGeom prst="rect">
            <a:avLst/>
          </a:prstGeom>
          <a:noFill/>
        </p:spPr>
        <p:txBody>
          <a:bodyPr wrap="square" rtlCol="0">
            <a:spAutoFit/>
          </a:bodyPr>
          <a:lstStyle/>
          <a:p>
            <a:r>
              <a:rPr lang="fr-FR" sz="1200"/>
              <a:t>L’animateur</a:t>
            </a:r>
          </a:p>
        </p:txBody>
      </p:sp>
      <p:sp>
        <p:nvSpPr>
          <p:cNvPr id="67" name="AutoShape 9">
            <a:extLst>
              <a:ext uri="{FF2B5EF4-FFF2-40B4-BE49-F238E27FC236}">
                <a16:creationId xmlns:a16="http://schemas.microsoft.com/office/drawing/2014/main" id="{1C444E7D-A3B7-4CEA-BE14-D1F6AE4C8435}"/>
              </a:ext>
            </a:extLst>
          </p:cNvPr>
          <p:cNvSpPr>
            <a:spLocks noChangeAspect="1" noChangeArrowheads="1" noTextEdit="1"/>
          </p:cNvSpPr>
          <p:nvPr/>
        </p:nvSpPr>
        <p:spPr bwMode="auto">
          <a:xfrm>
            <a:off x="5557103" y="2801479"/>
            <a:ext cx="324717" cy="3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68" name="Freeform 11">
            <a:extLst>
              <a:ext uri="{FF2B5EF4-FFF2-40B4-BE49-F238E27FC236}">
                <a16:creationId xmlns:a16="http://schemas.microsoft.com/office/drawing/2014/main" id="{081D5ADF-AC7C-4D80-B4CC-E6B1664885B8}"/>
              </a:ext>
            </a:extLst>
          </p:cNvPr>
          <p:cNvSpPr>
            <a:spLocks/>
          </p:cNvSpPr>
          <p:nvPr/>
        </p:nvSpPr>
        <p:spPr bwMode="auto">
          <a:xfrm>
            <a:off x="5654458" y="2944215"/>
            <a:ext cx="127298" cy="95612"/>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69" name="Freeform 12">
            <a:extLst>
              <a:ext uri="{FF2B5EF4-FFF2-40B4-BE49-F238E27FC236}">
                <a16:creationId xmlns:a16="http://schemas.microsoft.com/office/drawing/2014/main" id="{F4DF7C2F-45A3-432E-8018-CB2E28C1E958}"/>
              </a:ext>
            </a:extLst>
          </p:cNvPr>
          <p:cNvSpPr>
            <a:spLocks noEditPoints="1"/>
          </p:cNvSpPr>
          <p:nvPr/>
        </p:nvSpPr>
        <p:spPr bwMode="auto">
          <a:xfrm>
            <a:off x="5598934" y="2846680"/>
            <a:ext cx="240754" cy="248445"/>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70" name="ZoneTexte 69">
            <a:extLst>
              <a:ext uri="{FF2B5EF4-FFF2-40B4-BE49-F238E27FC236}">
                <a16:creationId xmlns:a16="http://schemas.microsoft.com/office/drawing/2014/main" id="{0B00A78A-86D1-45B0-BA0B-E4ED7B448CD3}"/>
              </a:ext>
            </a:extLst>
          </p:cNvPr>
          <p:cNvSpPr txBox="1"/>
          <p:nvPr/>
        </p:nvSpPr>
        <p:spPr>
          <a:xfrm>
            <a:off x="5881971" y="2884082"/>
            <a:ext cx="2066925" cy="276999"/>
          </a:xfrm>
          <a:prstGeom prst="rect">
            <a:avLst/>
          </a:prstGeom>
          <a:noFill/>
        </p:spPr>
        <p:txBody>
          <a:bodyPr wrap="square" rtlCol="0">
            <a:spAutoFit/>
          </a:bodyPr>
          <a:lstStyle/>
          <a:p>
            <a:r>
              <a:rPr lang="fr-FR" sz="1200"/>
              <a:t>Le Scrum Master</a:t>
            </a:r>
          </a:p>
        </p:txBody>
      </p:sp>
      <p:sp>
        <p:nvSpPr>
          <p:cNvPr id="72" name="AutoShape 9">
            <a:extLst>
              <a:ext uri="{FF2B5EF4-FFF2-40B4-BE49-F238E27FC236}">
                <a16:creationId xmlns:a16="http://schemas.microsoft.com/office/drawing/2014/main" id="{426DFA1D-B18C-4737-B161-57178C87A569}"/>
              </a:ext>
            </a:extLst>
          </p:cNvPr>
          <p:cNvSpPr>
            <a:spLocks noChangeAspect="1" noChangeArrowheads="1" noTextEdit="1"/>
          </p:cNvSpPr>
          <p:nvPr/>
        </p:nvSpPr>
        <p:spPr bwMode="auto">
          <a:xfrm>
            <a:off x="8998090" y="2801065"/>
            <a:ext cx="324717" cy="3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73" name="Freeform 11">
            <a:extLst>
              <a:ext uri="{FF2B5EF4-FFF2-40B4-BE49-F238E27FC236}">
                <a16:creationId xmlns:a16="http://schemas.microsoft.com/office/drawing/2014/main" id="{83C4592D-BD84-4D1C-95D4-FE48304C8ED9}"/>
              </a:ext>
            </a:extLst>
          </p:cNvPr>
          <p:cNvSpPr>
            <a:spLocks/>
          </p:cNvSpPr>
          <p:nvPr/>
        </p:nvSpPr>
        <p:spPr bwMode="auto">
          <a:xfrm>
            <a:off x="9095445" y="2943801"/>
            <a:ext cx="127298" cy="95612"/>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74" name="Freeform 12">
            <a:extLst>
              <a:ext uri="{FF2B5EF4-FFF2-40B4-BE49-F238E27FC236}">
                <a16:creationId xmlns:a16="http://schemas.microsoft.com/office/drawing/2014/main" id="{787F0B18-049A-4BF6-BCC0-5816F5EC9939}"/>
              </a:ext>
            </a:extLst>
          </p:cNvPr>
          <p:cNvSpPr>
            <a:spLocks noEditPoints="1"/>
          </p:cNvSpPr>
          <p:nvPr/>
        </p:nvSpPr>
        <p:spPr bwMode="auto">
          <a:xfrm>
            <a:off x="9039921" y="2846266"/>
            <a:ext cx="240754" cy="248445"/>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75" name="ZoneTexte 74">
            <a:extLst>
              <a:ext uri="{FF2B5EF4-FFF2-40B4-BE49-F238E27FC236}">
                <a16:creationId xmlns:a16="http://schemas.microsoft.com/office/drawing/2014/main" id="{1239367E-30B6-4863-98A2-102A47D8564D}"/>
              </a:ext>
            </a:extLst>
          </p:cNvPr>
          <p:cNvSpPr txBox="1"/>
          <p:nvPr/>
        </p:nvSpPr>
        <p:spPr>
          <a:xfrm>
            <a:off x="9323417" y="2889841"/>
            <a:ext cx="2066925" cy="276999"/>
          </a:xfrm>
          <a:prstGeom prst="rect">
            <a:avLst/>
          </a:prstGeom>
          <a:noFill/>
        </p:spPr>
        <p:txBody>
          <a:bodyPr wrap="square" rtlCol="0">
            <a:spAutoFit/>
          </a:bodyPr>
          <a:lstStyle/>
          <a:p>
            <a:r>
              <a:rPr lang="fr-FR" sz="1200"/>
              <a:t>L’équipe construction</a:t>
            </a:r>
          </a:p>
        </p:txBody>
      </p:sp>
      <p:sp>
        <p:nvSpPr>
          <p:cNvPr id="77" name="AutoShape 9">
            <a:extLst>
              <a:ext uri="{FF2B5EF4-FFF2-40B4-BE49-F238E27FC236}">
                <a16:creationId xmlns:a16="http://schemas.microsoft.com/office/drawing/2014/main" id="{C55D11A5-2143-4FCF-B901-8DB932721C5B}"/>
              </a:ext>
            </a:extLst>
          </p:cNvPr>
          <p:cNvSpPr>
            <a:spLocks noChangeAspect="1" noChangeArrowheads="1" noTextEdit="1"/>
          </p:cNvSpPr>
          <p:nvPr/>
        </p:nvSpPr>
        <p:spPr bwMode="auto">
          <a:xfrm>
            <a:off x="8793905" y="2799944"/>
            <a:ext cx="324717" cy="3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78" name="Freeform 11">
            <a:extLst>
              <a:ext uri="{FF2B5EF4-FFF2-40B4-BE49-F238E27FC236}">
                <a16:creationId xmlns:a16="http://schemas.microsoft.com/office/drawing/2014/main" id="{AB77948E-0642-4619-B1E1-69BD1B287668}"/>
              </a:ext>
            </a:extLst>
          </p:cNvPr>
          <p:cNvSpPr>
            <a:spLocks/>
          </p:cNvSpPr>
          <p:nvPr/>
        </p:nvSpPr>
        <p:spPr bwMode="auto">
          <a:xfrm>
            <a:off x="8891260" y="2942680"/>
            <a:ext cx="127298" cy="95612"/>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79" name="Freeform 12">
            <a:extLst>
              <a:ext uri="{FF2B5EF4-FFF2-40B4-BE49-F238E27FC236}">
                <a16:creationId xmlns:a16="http://schemas.microsoft.com/office/drawing/2014/main" id="{6E9A200F-CEA7-4C62-8779-4B63A6564EDC}"/>
              </a:ext>
            </a:extLst>
          </p:cNvPr>
          <p:cNvSpPr>
            <a:spLocks noEditPoints="1"/>
          </p:cNvSpPr>
          <p:nvPr/>
        </p:nvSpPr>
        <p:spPr bwMode="auto">
          <a:xfrm>
            <a:off x="8835736" y="2845145"/>
            <a:ext cx="240754" cy="248445"/>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81" name="AutoShape 9">
            <a:extLst>
              <a:ext uri="{FF2B5EF4-FFF2-40B4-BE49-F238E27FC236}">
                <a16:creationId xmlns:a16="http://schemas.microsoft.com/office/drawing/2014/main" id="{084A359E-C8FE-4F80-B99C-B4E05F9C5FDD}"/>
              </a:ext>
            </a:extLst>
          </p:cNvPr>
          <p:cNvSpPr>
            <a:spLocks noChangeAspect="1" noChangeArrowheads="1" noTextEdit="1"/>
          </p:cNvSpPr>
          <p:nvPr/>
        </p:nvSpPr>
        <p:spPr bwMode="auto">
          <a:xfrm>
            <a:off x="8572575" y="2799944"/>
            <a:ext cx="324717" cy="3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82" name="Freeform 11">
            <a:extLst>
              <a:ext uri="{FF2B5EF4-FFF2-40B4-BE49-F238E27FC236}">
                <a16:creationId xmlns:a16="http://schemas.microsoft.com/office/drawing/2014/main" id="{0F84F1DC-E398-4A38-A9E6-EF0FE73DE432}"/>
              </a:ext>
            </a:extLst>
          </p:cNvPr>
          <p:cNvSpPr>
            <a:spLocks/>
          </p:cNvSpPr>
          <p:nvPr/>
        </p:nvSpPr>
        <p:spPr bwMode="auto">
          <a:xfrm>
            <a:off x="8669930" y="2942680"/>
            <a:ext cx="127298" cy="95612"/>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83" name="Freeform 12">
            <a:extLst>
              <a:ext uri="{FF2B5EF4-FFF2-40B4-BE49-F238E27FC236}">
                <a16:creationId xmlns:a16="http://schemas.microsoft.com/office/drawing/2014/main" id="{DAB600AA-3AF0-4CF9-999D-BC05621099DA}"/>
              </a:ext>
            </a:extLst>
          </p:cNvPr>
          <p:cNvSpPr>
            <a:spLocks noEditPoints="1"/>
          </p:cNvSpPr>
          <p:nvPr/>
        </p:nvSpPr>
        <p:spPr bwMode="auto">
          <a:xfrm>
            <a:off x="8614406" y="2845145"/>
            <a:ext cx="240754" cy="248445"/>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5278065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AC654895-EBAF-42DD-AAB0-30042CBD1B13}"/>
              </a:ext>
            </a:extLst>
          </p:cNvPr>
          <p:cNvSpPr>
            <a:spLocks noGrp="1"/>
          </p:cNvSpPr>
          <p:nvPr>
            <p:ph type="sldNum" sz="quarter" idx="12"/>
          </p:nvPr>
        </p:nvSpPr>
        <p:spPr>
          <a:xfrm>
            <a:off x="11567332" y="6399143"/>
            <a:ext cx="422208" cy="365125"/>
          </a:xfrm>
        </p:spPr>
        <p:txBody>
          <a:bodyPr/>
          <a:lstStyle/>
          <a:p>
            <a:fld id="{33D6E5A2-EC83-451F-A719-9AC1370DD5CF}" type="slidenum">
              <a:rPr lang="fr-FR" smtClean="0"/>
              <a:pPr/>
              <a:t>54</a:t>
            </a:fld>
            <a:endParaRPr kumimoji="0" lang="fr-FR"/>
          </a:p>
        </p:txBody>
      </p:sp>
      <p:sp>
        <p:nvSpPr>
          <p:cNvPr id="29" name="Espace réservé du texte 1">
            <a:extLst>
              <a:ext uri="{FF2B5EF4-FFF2-40B4-BE49-F238E27FC236}">
                <a16:creationId xmlns:a16="http://schemas.microsoft.com/office/drawing/2014/main" id="{5FA9E772-1824-481F-98D8-A8C938CFAD85}"/>
              </a:ext>
            </a:extLst>
          </p:cNvPr>
          <p:cNvSpPr txBox="1">
            <a:spLocks/>
          </p:cNvSpPr>
          <p:nvPr/>
        </p:nvSpPr>
        <p:spPr>
          <a:xfrm>
            <a:off x="591100" y="54037"/>
            <a:ext cx="11541634" cy="572005"/>
          </a:xfrm>
          <a:prstGeom prst="rect">
            <a:avLst/>
          </a:prstGeom>
        </p:spPr>
        <p:txBody>
          <a:bodyPr vert="horz" lIns="91440" tIns="45720" rIns="91440" bIns="45720" rtlCol="0"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lang="fr-FR" sz="2215" b="0" kern="1200">
                <a:solidFill>
                  <a:schemeClr val="tx2"/>
                </a:solidFill>
                <a:latin typeface="+mn-lt"/>
                <a:ea typeface="+mn-ea"/>
                <a:cs typeface="+mn-cs"/>
              </a:defRPr>
            </a:lvl1pPr>
            <a:lvl2pPr marL="269081"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14400">
              <a:spcBef>
                <a:spcPct val="0"/>
              </a:spcBef>
            </a:pPr>
            <a:r>
              <a:rPr lang="fr-FR" sz="2000" cap="all">
                <a:latin typeface="+mj-lt"/>
                <a:ea typeface="+mj-ea"/>
                <a:cs typeface="+mj-cs"/>
              </a:rPr>
              <a:t>Description d’un Palier type | focus sur les instances intervenant 1 fois par palier</a:t>
            </a:r>
          </a:p>
        </p:txBody>
      </p:sp>
      <p:grpSp>
        <p:nvGrpSpPr>
          <p:cNvPr id="30" name="Groupe 29">
            <a:extLst>
              <a:ext uri="{FF2B5EF4-FFF2-40B4-BE49-F238E27FC236}">
                <a16:creationId xmlns:a16="http://schemas.microsoft.com/office/drawing/2014/main" id="{ACC04D07-6F90-4727-BFD0-DB32F5DF90F6}"/>
              </a:ext>
            </a:extLst>
          </p:cNvPr>
          <p:cNvGrpSpPr/>
          <p:nvPr/>
        </p:nvGrpSpPr>
        <p:grpSpPr>
          <a:xfrm>
            <a:off x="1365110" y="3139518"/>
            <a:ext cx="3425623" cy="980397"/>
            <a:chOff x="1805781" y="2164445"/>
            <a:chExt cx="6243709" cy="722509"/>
          </a:xfrm>
        </p:grpSpPr>
        <p:sp>
          <p:nvSpPr>
            <p:cNvPr id="31" name="Rectangle 30">
              <a:extLst>
                <a:ext uri="{FF2B5EF4-FFF2-40B4-BE49-F238E27FC236}">
                  <a16:creationId xmlns:a16="http://schemas.microsoft.com/office/drawing/2014/main" id="{8B44774E-8BB2-4773-B778-795985CD9971}"/>
                </a:ext>
              </a:extLst>
            </p:cNvPr>
            <p:cNvSpPr/>
            <p:nvPr/>
          </p:nvSpPr>
          <p:spPr>
            <a:xfrm>
              <a:off x="1988705" y="2164448"/>
              <a:ext cx="6060785" cy="722506"/>
            </a:xfrm>
            <a:prstGeom prst="rect">
              <a:avLst/>
            </a:prstGeom>
            <a:solidFill>
              <a:srgbClr val="FFFFFF">
                <a:alpha val="78000"/>
              </a:srgbClr>
            </a:solidFill>
            <a:ln w="12700" cap="flat" cmpd="sng" algn="ctr">
              <a:solidFill>
                <a:srgbClr val="C1175C"/>
              </a:solidFill>
              <a:prstDash val="solid"/>
              <a:miter lim="800000"/>
            </a:ln>
            <a:effectLst/>
          </p:spPr>
          <p:txBody>
            <a:bodyPr rtlCol="0" anchor="ctr"/>
            <a:lstStyle/>
            <a:p>
              <a:r>
                <a:rPr lang="fr-FR" sz="800">
                  <a:solidFill>
                    <a:schemeClr val="tx2">
                      <a:lumMod val="50000"/>
                    </a:schemeClr>
                  </a:solidFill>
                  <a:cs typeface="Arial" panose="020B0604020202020204" pitchFamily="34" charset="0"/>
                </a:rPr>
                <a:t>Le PM présente la trajectoire fonctionnelle pour le palier et également celle des paliers à venir ; responsable de la priorisation des Fonctionnalités, il peut être amené à changer celle-ci pour répondre à des échéances données ; il apporte son expertise sur les sujets fonctionnels et s’assure que les interlocuteurs métier nécessaires sont bien présents en appui des équipes.</a:t>
              </a:r>
            </a:p>
          </p:txBody>
        </p:sp>
        <p:sp>
          <p:nvSpPr>
            <p:cNvPr id="32" name="Triangle isocèle 31">
              <a:extLst>
                <a:ext uri="{FF2B5EF4-FFF2-40B4-BE49-F238E27FC236}">
                  <a16:creationId xmlns:a16="http://schemas.microsoft.com/office/drawing/2014/main" id="{ED6DC4F5-4419-4040-9170-65C74962E2F1}"/>
                </a:ext>
              </a:extLst>
            </p:cNvPr>
            <p:cNvSpPr/>
            <p:nvPr/>
          </p:nvSpPr>
          <p:spPr>
            <a:xfrm rot="16200000">
              <a:off x="1535993" y="2434233"/>
              <a:ext cx="722507" cy="182931"/>
            </a:xfrm>
            <a:prstGeom prst="triangle">
              <a:avLst>
                <a:gd name="adj" fmla="val 46045"/>
              </a:avLst>
            </a:prstGeom>
            <a:solidFill>
              <a:srgbClr val="C1175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sp>
        <p:nvSpPr>
          <p:cNvPr id="33" name="Rectangle 32">
            <a:extLst>
              <a:ext uri="{FF2B5EF4-FFF2-40B4-BE49-F238E27FC236}">
                <a16:creationId xmlns:a16="http://schemas.microsoft.com/office/drawing/2014/main" id="{ECD762B0-C401-4110-A14A-46E6806AAC39}"/>
              </a:ext>
            </a:extLst>
          </p:cNvPr>
          <p:cNvSpPr/>
          <p:nvPr/>
        </p:nvSpPr>
        <p:spPr>
          <a:xfrm>
            <a:off x="646454" y="3346384"/>
            <a:ext cx="517820" cy="415636"/>
          </a:xfrm>
          <a:prstGeom prst="rect">
            <a:avLst/>
          </a:prstGeom>
          <a:solidFill>
            <a:srgbClr val="C1175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a:ln>
                  <a:noFill/>
                </a:ln>
                <a:solidFill>
                  <a:srgbClr val="FFFFFF"/>
                </a:solidFill>
                <a:effectLst/>
                <a:uLnTx/>
                <a:uFillTx/>
                <a:latin typeface="Arial" panose="020B0604020202020204"/>
                <a:ea typeface="+mn-ea"/>
                <a:cs typeface="+mn-cs"/>
              </a:rPr>
              <a:t>RTE</a:t>
            </a:r>
          </a:p>
        </p:txBody>
      </p:sp>
      <p:sp>
        <p:nvSpPr>
          <p:cNvPr id="35" name="Rectangle 34">
            <a:extLst>
              <a:ext uri="{FF2B5EF4-FFF2-40B4-BE49-F238E27FC236}">
                <a16:creationId xmlns:a16="http://schemas.microsoft.com/office/drawing/2014/main" id="{E257387B-039F-464A-B1E9-92D2483DBDBC}"/>
              </a:ext>
            </a:extLst>
          </p:cNvPr>
          <p:cNvSpPr/>
          <p:nvPr/>
        </p:nvSpPr>
        <p:spPr>
          <a:xfrm>
            <a:off x="646454" y="4351623"/>
            <a:ext cx="533404" cy="415636"/>
          </a:xfrm>
          <a:prstGeom prst="rect">
            <a:avLst/>
          </a:prstGeom>
          <a:solidFill>
            <a:srgbClr val="38383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a:ln>
                  <a:noFill/>
                </a:ln>
                <a:solidFill>
                  <a:srgbClr val="FFFFFF"/>
                </a:solidFill>
                <a:effectLst/>
                <a:uLnTx/>
                <a:uFillTx/>
                <a:latin typeface="Arial" panose="020B0604020202020204"/>
                <a:ea typeface="+mn-ea"/>
                <a:cs typeface="+mn-cs"/>
              </a:rPr>
              <a:t>RTE</a:t>
            </a:r>
          </a:p>
        </p:txBody>
      </p:sp>
      <p:sp>
        <p:nvSpPr>
          <p:cNvPr id="36" name="Rectangle 35">
            <a:extLst>
              <a:ext uri="{FF2B5EF4-FFF2-40B4-BE49-F238E27FC236}">
                <a16:creationId xmlns:a16="http://schemas.microsoft.com/office/drawing/2014/main" id="{0364F56E-D25E-4621-92A1-76DDF8484FBF}"/>
              </a:ext>
            </a:extLst>
          </p:cNvPr>
          <p:cNvSpPr/>
          <p:nvPr/>
        </p:nvSpPr>
        <p:spPr>
          <a:xfrm>
            <a:off x="662036" y="5081499"/>
            <a:ext cx="517822" cy="415636"/>
          </a:xfrm>
          <a:prstGeom prst="rect">
            <a:avLst/>
          </a:prstGeom>
          <a:solidFill>
            <a:srgbClr val="707070"/>
          </a:solidFill>
          <a:ln w="12700" cap="flat" cmpd="sng" algn="ctr">
            <a:noFill/>
            <a:prstDash val="solid"/>
            <a:miter lim="800000"/>
          </a:ln>
          <a:effectLst/>
        </p:spPr>
        <p:txBody>
          <a:bodyPr rtlCol="0" anchor="ctr"/>
          <a:lstStyle/>
          <a:p>
            <a:pPr lvl="0" algn="ctr">
              <a:defRPr/>
            </a:pPr>
            <a:r>
              <a:rPr lang="fr-FR" sz="1200" kern="0">
                <a:solidFill>
                  <a:srgbClr val="FFFFFF"/>
                </a:solidFill>
                <a:latin typeface="Arial" panose="020B0604020202020204"/>
              </a:rPr>
              <a:t>RTE</a:t>
            </a:r>
          </a:p>
        </p:txBody>
      </p:sp>
      <p:sp>
        <p:nvSpPr>
          <p:cNvPr id="37" name="Rectangle 36">
            <a:extLst>
              <a:ext uri="{FF2B5EF4-FFF2-40B4-BE49-F238E27FC236}">
                <a16:creationId xmlns:a16="http://schemas.microsoft.com/office/drawing/2014/main" id="{F68E57F4-6A61-42DD-8DCA-76AF9DE33CC1}"/>
              </a:ext>
            </a:extLst>
          </p:cNvPr>
          <p:cNvSpPr/>
          <p:nvPr/>
        </p:nvSpPr>
        <p:spPr>
          <a:xfrm>
            <a:off x="657147" y="5756891"/>
            <a:ext cx="517822" cy="415636"/>
          </a:xfrm>
          <a:prstGeom prst="rect">
            <a:avLst/>
          </a:prstGeom>
          <a:solidFill>
            <a:srgbClr val="690F3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a:ln>
                  <a:noFill/>
                </a:ln>
                <a:solidFill>
                  <a:srgbClr val="FFFFFF"/>
                </a:solidFill>
                <a:effectLst/>
                <a:uLnTx/>
                <a:uFillTx/>
                <a:latin typeface="Arial" panose="020B0604020202020204"/>
                <a:ea typeface="+mn-ea"/>
                <a:cs typeface="+mn-cs"/>
              </a:rPr>
              <a:t>RTE</a:t>
            </a:r>
          </a:p>
        </p:txBody>
      </p:sp>
      <p:grpSp>
        <p:nvGrpSpPr>
          <p:cNvPr id="41" name="Groupe 40">
            <a:extLst>
              <a:ext uri="{FF2B5EF4-FFF2-40B4-BE49-F238E27FC236}">
                <a16:creationId xmlns:a16="http://schemas.microsoft.com/office/drawing/2014/main" id="{1A4DDC32-5EF6-4163-BDD8-5D64B2CDB949}"/>
              </a:ext>
            </a:extLst>
          </p:cNvPr>
          <p:cNvGrpSpPr/>
          <p:nvPr/>
        </p:nvGrpSpPr>
        <p:grpSpPr>
          <a:xfrm>
            <a:off x="1391340" y="4191787"/>
            <a:ext cx="3412279" cy="657595"/>
            <a:chOff x="1806155" y="1944371"/>
            <a:chExt cx="6243335" cy="433703"/>
          </a:xfrm>
        </p:grpSpPr>
        <p:sp>
          <p:nvSpPr>
            <p:cNvPr id="42" name="Rectangle 41">
              <a:extLst>
                <a:ext uri="{FF2B5EF4-FFF2-40B4-BE49-F238E27FC236}">
                  <a16:creationId xmlns:a16="http://schemas.microsoft.com/office/drawing/2014/main" id="{DC567949-EC26-4103-9AFB-E1BCD3F09950}"/>
                </a:ext>
              </a:extLst>
            </p:cNvPr>
            <p:cNvSpPr/>
            <p:nvPr/>
          </p:nvSpPr>
          <p:spPr>
            <a:xfrm>
              <a:off x="1995055" y="1944371"/>
              <a:ext cx="6054435" cy="430530"/>
            </a:xfrm>
            <a:prstGeom prst="rect">
              <a:avLst/>
            </a:prstGeom>
            <a:solidFill>
              <a:srgbClr val="FFFFFF">
                <a:alpha val="78000"/>
              </a:srgbClr>
            </a:solidFill>
            <a:ln w="12700" cap="flat" cmpd="sng" algn="ctr">
              <a:solidFill>
                <a:srgbClr val="383838"/>
              </a:solidFill>
              <a:prstDash val="solid"/>
              <a:miter lim="800000"/>
            </a:ln>
            <a:effectLst/>
          </p:spPr>
          <p:txBody>
            <a:bodyPr rtlCol="0" anchor="ctr"/>
            <a:lstStyle/>
            <a:p>
              <a:r>
                <a:rPr lang="fr-FR" sz="800">
                  <a:solidFill>
                    <a:schemeClr val="tx2">
                      <a:lumMod val="50000"/>
                    </a:schemeClr>
                  </a:solidFill>
                  <a:cs typeface="Arial" panose="020B0604020202020204" pitchFamily="34" charset="0"/>
                </a:rPr>
                <a:t>Le PM valide formellement le développement des Fonctionnalités réalisées lors de la démonstration de niveau macro effectuée par les équipes techniques ; produit et partage les données d’avancement du niveau du Palier avec les équipes. </a:t>
              </a:r>
            </a:p>
          </p:txBody>
        </p:sp>
        <p:sp>
          <p:nvSpPr>
            <p:cNvPr id="43" name="Triangle isocèle 42">
              <a:extLst>
                <a:ext uri="{FF2B5EF4-FFF2-40B4-BE49-F238E27FC236}">
                  <a16:creationId xmlns:a16="http://schemas.microsoft.com/office/drawing/2014/main" id="{1A6DA9C9-CF3E-4997-958A-E7472EACF8F3}"/>
                </a:ext>
              </a:extLst>
            </p:cNvPr>
            <p:cNvSpPr/>
            <p:nvPr/>
          </p:nvSpPr>
          <p:spPr>
            <a:xfrm rot="16200000">
              <a:off x="1693205" y="2082574"/>
              <a:ext cx="408450" cy="182550"/>
            </a:xfrm>
            <a:prstGeom prst="triangle">
              <a:avLst/>
            </a:prstGeom>
            <a:solidFill>
              <a:srgbClr val="38383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grpSp>
        <p:nvGrpSpPr>
          <p:cNvPr id="44" name="Groupe 43">
            <a:extLst>
              <a:ext uri="{FF2B5EF4-FFF2-40B4-BE49-F238E27FC236}">
                <a16:creationId xmlns:a16="http://schemas.microsoft.com/office/drawing/2014/main" id="{8C94B1A1-0E93-4446-B780-63D24268D63B}"/>
              </a:ext>
            </a:extLst>
          </p:cNvPr>
          <p:cNvGrpSpPr/>
          <p:nvPr/>
        </p:nvGrpSpPr>
        <p:grpSpPr>
          <a:xfrm>
            <a:off x="1400820" y="4903587"/>
            <a:ext cx="3412279" cy="642599"/>
            <a:chOff x="1806155" y="1969624"/>
            <a:chExt cx="6243335" cy="408450"/>
          </a:xfrm>
        </p:grpSpPr>
        <p:sp>
          <p:nvSpPr>
            <p:cNvPr id="45" name="Rectangle 44">
              <a:extLst>
                <a:ext uri="{FF2B5EF4-FFF2-40B4-BE49-F238E27FC236}">
                  <a16:creationId xmlns:a16="http://schemas.microsoft.com/office/drawing/2014/main" id="{612BEB69-DE03-4BCD-8B33-AE94CC19604C}"/>
                </a:ext>
              </a:extLst>
            </p:cNvPr>
            <p:cNvSpPr/>
            <p:nvPr/>
          </p:nvSpPr>
          <p:spPr>
            <a:xfrm>
              <a:off x="1995055" y="1972798"/>
              <a:ext cx="6054435" cy="402102"/>
            </a:xfrm>
            <a:prstGeom prst="rect">
              <a:avLst/>
            </a:prstGeom>
            <a:solidFill>
              <a:srgbClr val="FFFFFF">
                <a:alpha val="78000"/>
              </a:srgbClr>
            </a:solidFill>
            <a:ln w="12700" cap="flat" cmpd="sng" algn="ctr">
              <a:solidFill>
                <a:srgbClr val="707070"/>
              </a:solidFill>
              <a:prstDash val="solid"/>
              <a:miter lim="800000"/>
            </a:ln>
            <a:effectLst/>
          </p:spPr>
          <p:txBody>
            <a:bodyPr rtlCol="0" anchor="ctr"/>
            <a:lstStyle/>
            <a:p>
              <a:r>
                <a:rPr lang="fr-FR" sz="800">
                  <a:solidFill>
                    <a:schemeClr val="tx2">
                      <a:lumMod val="50000"/>
                    </a:schemeClr>
                  </a:solidFill>
                  <a:cs typeface="Arial" panose="020B0604020202020204" pitchFamily="34" charset="0"/>
                </a:rPr>
                <a:t>Le PM remonte des axes d’amélioration liés aux aspects fonctionnels ou généraux et réfléchit avec les équipes à des plans d’action pour améliorer ces éléments.</a:t>
              </a:r>
            </a:p>
          </p:txBody>
        </p:sp>
        <p:sp>
          <p:nvSpPr>
            <p:cNvPr id="46" name="Triangle isocèle 45">
              <a:extLst>
                <a:ext uri="{FF2B5EF4-FFF2-40B4-BE49-F238E27FC236}">
                  <a16:creationId xmlns:a16="http://schemas.microsoft.com/office/drawing/2014/main" id="{267ED959-292B-475C-8AB0-6DA04B9411FD}"/>
                </a:ext>
              </a:extLst>
            </p:cNvPr>
            <p:cNvSpPr/>
            <p:nvPr/>
          </p:nvSpPr>
          <p:spPr>
            <a:xfrm rot="16200000">
              <a:off x="1693205" y="2082574"/>
              <a:ext cx="408450" cy="182550"/>
            </a:xfrm>
            <a:prstGeom prst="triangle">
              <a:avLst/>
            </a:prstGeom>
            <a:solidFill>
              <a:srgbClr val="70707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grpSp>
        <p:nvGrpSpPr>
          <p:cNvPr id="47" name="Groupe 46">
            <a:extLst>
              <a:ext uri="{FF2B5EF4-FFF2-40B4-BE49-F238E27FC236}">
                <a16:creationId xmlns:a16="http://schemas.microsoft.com/office/drawing/2014/main" id="{2C4244BA-726A-475B-A10F-4608D228ADEC}"/>
              </a:ext>
            </a:extLst>
          </p:cNvPr>
          <p:cNvGrpSpPr/>
          <p:nvPr/>
        </p:nvGrpSpPr>
        <p:grpSpPr>
          <a:xfrm>
            <a:off x="1391340" y="5600389"/>
            <a:ext cx="3412277" cy="735776"/>
            <a:chOff x="1806157" y="1969624"/>
            <a:chExt cx="6243333" cy="449481"/>
          </a:xfrm>
        </p:grpSpPr>
        <p:sp>
          <p:nvSpPr>
            <p:cNvPr id="48" name="Rectangle 47">
              <a:extLst>
                <a:ext uri="{FF2B5EF4-FFF2-40B4-BE49-F238E27FC236}">
                  <a16:creationId xmlns:a16="http://schemas.microsoft.com/office/drawing/2014/main" id="{ADC0EAAF-1E45-4F29-AA68-EB9158DEE3CE}"/>
                </a:ext>
              </a:extLst>
            </p:cNvPr>
            <p:cNvSpPr/>
            <p:nvPr/>
          </p:nvSpPr>
          <p:spPr>
            <a:xfrm>
              <a:off x="1995055" y="1972798"/>
              <a:ext cx="6054435" cy="438773"/>
            </a:xfrm>
            <a:prstGeom prst="rect">
              <a:avLst/>
            </a:prstGeom>
            <a:solidFill>
              <a:srgbClr val="FFFFFF">
                <a:alpha val="78000"/>
              </a:srgbClr>
            </a:solidFill>
            <a:ln w="12700" cap="flat" cmpd="sng" algn="ctr">
              <a:solidFill>
                <a:srgbClr val="690F3C"/>
              </a:solidFill>
              <a:prstDash val="solid"/>
              <a:miter lim="800000"/>
            </a:ln>
            <a:effectLst/>
          </p:spPr>
          <p:txBody>
            <a:bodyPr rtlCol="0" anchor="ctr"/>
            <a:lstStyle/>
            <a:p>
              <a:r>
                <a:rPr lang="fr-FR" sz="800">
                  <a:solidFill>
                    <a:schemeClr val="tx2">
                      <a:lumMod val="50000"/>
                    </a:schemeClr>
                  </a:solidFill>
                  <a:cs typeface="Arial" panose="020B0604020202020204" pitchFamily="34" charset="0"/>
                </a:rPr>
                <a:t>Le PM partage les principaux enjeux fonctionnels du palier avec les acteurs en interdépendance avec le palier (qu’ils développent en cycle V ou en agile ; qu’ils soient internes à la CNAF ou externes) ; confirmation de points calendaires par exemple la réalisation de tests pendant un sprint du palier.</a:t>
              </a:r>
            </a:p>
          </p:txBody>
        </p:sp>
        <p:sp>
          <p:nvSpPr>
            <p:cNvPr id="49" name="Triangle isocèle 48">
              <a:extLst>
                <a:ext uri="{FF2B5EF4-FFF2-40B4-BE49-F238E27FC236}">
                  <a16:creationId xmlns:a16="http://schemas.microsoft.com/office/drawing/2014/main" id="{14DE161F-20E6-4898-B371-C1A10E03043C}"/>
                </a:ext>
              </a:extLst>
            </p:cNvPr>
            <p:cNvSpPr/>
            <p:nvPr/>
          </p:nvSpPr>
          <p:spPr>
            <a:xfrm rot="16200000">
              <a:off x="1672692" y="2103089"/>
              <a:ext cx="449481" cy="182551"/>
            </a:xfrm>
            <a:prstGeom prst="triangle">
              <a:avLst/>
            </a:prstGeom>
            <a:solidFill>
              <a:srgbClr val="690F3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sp>
        <p:nvSpPr>
          <p:cNvPr id="50" name="Rectangle 49">
            <a:extLst>
              <a:ext uri="{FF2B5EF4-FFF2-40B4-BE49-F238E27FC236}">
                <a16:creationId xmlns:a16="http://schemas.microsoft.com/office/drawing/2014/main" id="{51BA0A1B-D71D-4621-B546-CF8828340C93}"/>
              </a:ext>
            </a:extLst>
          </p:cNvPr>
          <p:cNvSpPr/>
          <p:nvPr/>
        </p:nvSpPr>
        <p:spPr>
          <a:xfrm>
            <a:off x="4846773" y="3147778"/>
            <a:ext cx="3373302" cy="991436"/>
          </a:xfrm>
          <a:prstGeom prst="rect">
            <a:avLst/>
          </a:prstGeom>
          <a:solidFill>
            <a:srgbClr val="FFFFFF">
              <a:alpha val="78000"/>
            </a:srgbClr>
          </a:solidFill>
          <a:ln w="12700" cap="flat" cmpd="sng" algn="ctr">
            <a:solidFill>
              <a:srgbClr val="C1175C"/>
            </a:solidFill>
            <a:prstDash val="solid"/>
            <a:miter lim="800000"/>
          </a:ln>
          <a:effectLst/>
        </p:spPr>
        <p:txBody>
          <a:bodyPr rtlCol="0" anchor="ctr"/>
          <a:lstStyle/>
          <a:p>
            <a:r>
              <a:rPr lang="fr-FR" sz="800">
                <a:solidFill>
                  <a:schemeClr val="tx2">
                    <a:lumMod val="50000"/>
                  </a:schemeClr>
                </a:solidFill>
                <a:cs typeface="Arial" panose="020B0604020202020204" pitchFamily="34" charset="0"/>
              </a:rPr>
              <a:t>Le RTE: anime l’instance en effectuant le fil rouge des présentations de la première journée ; il s’assure ensuite que le planning est respecté, que tous les interlocuteurs nécessaires peuvent bien être sollicités afin de garantir l’établissement de la planification et que les néophytes de l’instance sont bien accompagnés pour trouver leur place.</a:t>
            </a:r>
          </a:p>
          <a:p>
            <a:endParaRPr lang="fr-FR" sz="800">
              <a:solidFill>
                <a:schemeClr val="tx2">
                  <a:lumMod val="50000"/>
                </a:schemeClr>
              </a:solidFill>
              <a:cs typeface="Arial" panose="020B0604020202020204" pitchFamily="34" charset="0"/>
            </a:endParaRPr>
          </a:p>
        </p:txBody>
      </p:sp>
      <p:sp>
        <p:nvSpPr>
          <p:cNvPr id="53" name="Rectangle 52">
            <a:extLst>
              <a:ext uri="{FF2B5EF4-FFF2-40B4-BE49-F238E27FC236}">
                <a16:creationId xmlns:a16="http://schemas.microsoft.com/office/drawing/2014/main" id="{7015F25B-DC90-4E3D-BB5E-1484571ECC72}"/>
              </a:ext>
            </a:extLst>
          </p:cNvPr>
          <p:cNvSpPr/>
          <p:nvPr/>
        </p:nvSpPr>
        <p:spPr>
          <a:xfrm>
            <a:off x="8296275" y="3139518"/>
            <a:ext cx="3414251" cy="991436"/>
          </a:xfrm>
          <a:prstGeom prst="rect">
            <a:avLst/>
          </a:prstGeom>
          <a:solidFill>
            <a:srgbClr val="FFFFFF">
              <a:alpha val="78000"/>
            </a:srgbClr>
          </a:solidFill>
          <a:ln w="12700" cap="flat" cmpd="sng" algn="ctr">
            <a:solidFill>
              <a:srgbClr val="C1175C"/>
            </a:solidFill>
            <a:prstDash val="solid"/>
            <a:miter lim="800000"/>
          </a:ln>
          <a:effectLst/>
        </p:spPr>
        <p:txBody>
          <a:bodyPr rtlCol="0" anchor="ctr"/>
          <a:lstStyle/>
          <a:p>
            <a:r>
              <a:rPr lang="fr-FR" sz="800">
                <a:solidFill>
                  <a:schemeClr val="tx2">
                    <a:lumMod val="50000"/>
                  </a:schemeClr>
                </a:solidFill>
                <a:cs typeface="Arial" panose="020B0604020202020204" pitchFamily="34" charset="0"/>
              </a:rPr>
              <a:t>L’Architecte palier : présente la trajectoire architecturale pour le palier et également celle des paliers à venir ; responsable de la priorisation des </a:t>
            </a:r>
            <a:r>
              <a:rPr lang="fr-FR" sz="800" err="1">
                <a:solidFill>
                  <a:schemeClr val="tx2">
                    <a:lumMod val="50000"/>
                  </a:schemeClr>
                </a:solidFill>
                <a:cs typeface="Arial" panose="020B0604020202020204" pitchFamily="34" charset="0"/>
              </a:rPr>
              <a:t>Enablers</a:t>
            </a:r>
            <a:r>
              <a:rPr lang="fr-FR" sz="800">
                <a:solidFill>
                  <a:schemeClr val="tx2">
                    <a:lumMod val="50000"/>
                  </a:schemeClr>
                </a:solidFill>
                <a:cs typeface="Arial" panose="020B0604020202020204" pitchFamily="34" charset="0"/>
              </a:rPr>
              <a:t>, il peut être amené à changer celle-ci pour répondre à des échéances données ; il apporte son expertise sur les sujets techniques / d’architecture.</a:t>
            </a:r>
          </a:p>
        </p:txBody>
      </p:sp>
      <p:sp>
        <p:nvSpPr>
          <p:cNvPr id="59" name="Rectangle 58">
            <a:extLst>
              <a:ext uri="{FF2B5EF4-FFF2-40B4-BE49-F238E27FC236}">
                <a16:creationId xmlns:a16="http://schemas.microsoft.com/office/drawing/2014/main" id="{0C58DB33-5FC5-4A10-8595-F404473AB37C}"/>
              </a:ext>
            </a:extLst>
          </p:cNvPr>
          <p:cNvSpPr/>
          <p:nvPr/>
        </p:nvSpPr>
        <p:spPr>
          <a:xfrm>
            <a:off x="4862357" y="4191789"/>
            <a:ext cx="3373302" cy="642209"/>
          </a:xfrm>
          <a:prstGeom prst="rect">
            <a:avLst/>
          </a:prstGeom>
          <a:solidFill>
            <a:srgbClr val="FFFFFF">
              <a:alpha val="78000"/>
            </a:srgbClr>
          </a:solidFill>
          <a:ln w="12700" cap="flat" cmpd="sng" algn="ctr">
            <a:solidFill>
              <a:srgbClr val="383838"/>
            </a:solidFill>
            <a:prstDash val="solid"/>
            <a:miter lim="800000"/>
          </a:ln>
          <a:effectLst/>
        </p:spPr>
        <p:txBody>
          <a:bodyPr rtlCol="0" anchor="ctr"/>
          <a:lstStyle/>
          <a:p>
            <a:r>
              <a:rPr lang="fr-FR" sz="800">
                <a:solidFill>
                  <a:schemeClr val="tx2">
                    <a:lumMod val="50000"/>
                  </a:schemeClr>
                </a:solidFill>
                <a:cs typeface="Arial" panose="020B0604020202020204" pitchFamily="34" charset="0"/>
              </a:rPr>
              <a:t>Le RTE anime l’instance en effectuant le fil rouge des présentations ; il s’assure en amont que toutes les métriques voulues ont bien été produites et que les démonstrations sont bien prêtes ; il prend en note les éventuelles remarques fonctionnelles relatives à la démonstration.</a:t>
            </a:r>
          </a:p>
        </p:txBody>
      </p:sp>
      <p:sp>
        <p:nvSpPr>
          <p:cNvPr id="60" name="Rectangle 59">
            <a:extLst>
              <a:ext uri="{FF2B5EF4-FFF2-40B4-BE49-F238E27FC236}">
                <a16:creationId xmlns:a16="http://schemas.microsoft.com/office/drawing/2014/main" id="{1DC4F9C9-A285-40F4-B4FE-AAA10ADF495B}"/>
              </a:ext>
            </a:extLst>
          </p:cNvPr>
          <p:cNvSpPr/>
          <p:nvPr/>
        </p:nvSpPr>
        <p:spPr>
          <a:xfrm>
            <a:off x="8311859" y="4195170"/>
            <a:ext cx="3387097" cy="663882"/>
          </a:xfrm>
          <a:prstGeom prst="rect">
            <a:avLst/>
          </a:prstGeom>
          <a:solidFill>
            <a:srgbClr val="FFFFFF">
              <a:alpha val="78000"/>
            </a:srgbClr>
          </a:solidFill>
          <a:ln w="12700" cap="flat" cmpd="sng" algn="ctr">
            <a:solidFill>
              <a:srgbClr val="383838"/>
            </a:solidFill>
            <a:prstDash val="solid"/>
            <a:miter lim="800000"/>
          </a:ln>
          <a:effectLst/>
        </p:spPr>
        <p:txBody>
          <a:bodyPr rtlCol="0" anchor="ctr"/>
          <a:lstStyle/>
          <a:p>
            <a:r>
              <a:rPr lang="fr-FR" sz="800">
                <a:solidFill>
                  <a:schemeClr val="tx2">
                    <a:lumMod val="50000"/>
                  </a:schemeClr>
                </a:solidFill>
                <a:cs typeface="Arial" panose="020B0604020202020204" pitchFamily="34" charset="0"/>
              </a:rPr>
              <a:t>L’Architecte palier valide formellement le développement des </a:t>
            </a:r>
            <a:r>
              <a:rPr lang="fr-FR" sz="800" err="1">
                <a:solidFill>
                  <a:schemeClr val="tx2">
                    <a:lumMod val="50000"/>
                  </a:schemeClr>
                </a:solidFill>
                <a:cs typeface="Arial" panose="020B0604020202020204" pitchFamily="34" charset="0"/>
              </a:rPr>
              <a:t>Enablers</a:t>
            </a:r>
            <a:r>
              <a:rPr lang="fr-FR" sz="800">
                <a:solidFill>
                  <a:schemeClr val="tx2">
                    <a:lumMod val="50000"/>
                  </a:schemeClr>
                </a:solidFill>
                <a:cs typeface="Arial" panose="020B0604020202020204" pitchFamily="34" charset="0"/>
              </a:rPr>
              <a:t> réalisés lors de la démonstration de niveau macro effectuée par les équipes techniques. </a:t>
            </a:r>
          </a:p>
        </p:txBody>
      </p:sp>
      <p:sp>
        <p:nvSpPr>
          <p:cNvPr id="61" name="Rectangle 60">
            <a:extLst>
              <a:ext uri="{FF2B5EF4-FFF2-40B4-BE49-F238E27FC236}">
                <a16:creationId xmlns:a16="http://schemas.microsoft.com/office/drawing/2014/main" id="{AC10F9EE-8467-4BD3-97F8-D8E2C8BF243C}"/>
              </a:ext>
            </a:extLst>
          </p:cNvPr>
          <p:cNvSpPr/>
          <p:nvPr/>
        </p:nvSpPr>
        <p:spPr>
          <a:xfrm>
            <a:off x="4862358" y="4903976"/>
            <a:ext cx="3385370" cy="642210"/>
          </a:xfrm>
          <a:prstGeom prst="rect">
            <a:avLst/>
          </a:prstGeom>
          <a:solidFill>
            <a:srgbClr val="FFFFFF">
              <a:alpha val="78000"/>
            </a:srgbClr>
          </a:solidFill>
          <a:ln w="12700" cap="flat" cmpd="sng" algn="ctr">
            <a:solidFill>
              <a:srgbClr val="707070"/>
            </a:solidFill>
            <a:prstDash val="solid"/>
            <a:miter lim="800000"/>
          </a:ln>
          <a:effectLst/>
        </p:spPr>
        <p:txBody>
          <a:bodyPr rtlCol="0" anchor="ctr"/>
          <a:lstStyle/>
          <a:p>
            <a:r>
              <a:rPr lang="fr-FR" sz="800">
                <a:solidFill>
                  <a:schemeClr val="tx2">
                    <a:lumMod val="50000"/>
                  </a:schemeClr>
                </a:solidFill>
                <a:cs typeface="Arial" panose="020B0604020202020204" pitchFamily="34" charset="0"/>
              </a:rPr>
              <a:t>Le RTE anime l’instance et s’assure que chaque participant peut bien remonter les éventuels points positifs ou d’amélioration qu’il a en tête ; il participe aux groupes de travail d’identification d’axes d’amélioration</a:t>
            </a:r>
            <a:r>
              <a:rPr lang="fr-FR" sz="800">
                <a:solidFill>
                  <a:schemeClr val="tx2">
                    <a:lumMod val="50000"/>
                  </a:schemeClr>
                </a:solidFill>
                <a:latin typeface="Arial" panose="020B0604020202020204" pitchFamily="34" charset="0"/>
                <a:cs typeface="Arial" panose="020B0604020202020204" pitchFamily="34" charset="0"/>
              </a:rPr>
              <a:t>.</a:t>
            </a:r>
          </a:p>
        </p:txBody>
      </p:sp>
      <p:sp>
        <p:nvSpPr>
          <p:cNvPr id="62" name="Rectangle 61">
            <a:extLst>
              <a:ext uri="{FF2B5EF4-FFF2-40B4-BE49-F238E27FC236}">
                <a16:creationId xmlns:a16="http://schemas.microsoft.com/office/drawing/2014/main" id="{A68CCE7D-62F4-40D9-BC43-BCA7A245CC09}"/>
              </a:ext>
            </a:extLst>
          </p:cNvPr>
          <p:cNvSpPr/>
          <p:nvPr/>
        </p:nvSpPr>
        <p:spPr>
          <a:xfrm>
            <a:off x="8298648" y="4908561"/>
            <a:ext cx="3410591" cy="642210"/>
          </a:xfrm>
          <a:prstGeom prst="rect">
            <a:avLst/>
          </a:prstGeom>
          <a:solidFill>
            <a:srgbClr val="FFFFFF">
              <a:alpha val="78000"/>
            </a:srgbClr>
          </a:solidFill>
          <a:ln w="12700" cap="flat" cmpd="sng" algn="ctr">
            <a:solidFill>
              <a:srgbClr val="707070"/>
            </a:solidFill>
            <a:prstDash val="solid"/>
            <a:miter lim="800000"/>
          </a:ln>
          <a:effectLst/>
        </p:spPr>
        <p:txBody>
          <a:bodyPr rtlCol="0" anchor="ctr"/>
          <a:lstStyle/>
          <a:p>
            <a:r>
              <a:rPr lang="fr-FR" sz="800">
                <a:solidFill>
                  <a:schemeClr val="tx2">
                    <a:lumMod val="50000"/>
                  </a:schemeClr>
                </a:solidFill>
                <a:cs typeface="Arial" panose="020B0604020202020204" pitchFamily="34" charset="0"/>
              </a:rPr>
              <a:t>L’Architecte palier remonte des axes d’amélioration liés aux aspects architecturaux ; contribue aux plans d’action pour améliorer ces éléments avec son expertise technique et architecturale.</a:t>
            </a:r>
          </a:p>
        </p:txBody>
      </p:sp>
      <p:sp>
        <p:nvSpPr>
          <p:cNvPr id="63" name="Rectangle 62">
            <a:extLst>
              <a:ext uri="{FF2B5EF4-FFF2-40B4-BE49-F238E27FC236}">
                <a16:creationId xmlns:a16="http://schemas.microsoft.com/office/drawing/2014/main" id="{B1DBAA13-C5FE-49EA-8E13-CF6F6493EC69}"/>
              </a:ext>
            </a:extLst>
          </p:cNvPr>
          <p:cNvSpPr/>
          <p:nvPr/>
        </p:nvSpPr>
        <p:spPr>
          <a:xfrm>
            <a:off x="4862357" y="5614223"/>
            <a:ext cx="3385370" cy="702457"/>
          </a:xfrm>
          <a:prstGeom prst="rect">
            <a:avLst/>
          </a:prstGeom>
          <a:solidFill>
            <a:srgbClr val="FFFFFF">
              <a:alpha val="78000"/>
            </a:srgbClr>
          </a:solidFill>
          <a:ln w="12700" cap="flat" cmpd="sng" algn="ctr">
            <a:solidFill>
              <a:srgbClr val="690F3C"/>
            </a:solidFill>
            <a:prstDash val="solid"/>
            <a:miter lim="800000"/>
          </a:ln>
          <a:effectLst/>
        </p:spPr>
        <p:txBody>
          <a:bodyPr rtlCol="0" anchor="ctr"/>
          <a:lstStyle/>
          <a:p>
            <a:pPr lvl="0">
              <a:defRPr/>
            </a:pPr>
            <a:r>
              <a:rPr lang="fr-FR" sz="800">
                <a:solidFill>
                  <a:schemeClr val="tx2">
                    <a:lumMod val="50000"/>
                  </a:schemeClr>
                </a:solidFill>
                <a:cs typeface="Arial" panose="020B0604020202020204" pitchFamily="34" charset="0"/>
              </a:rPr>
              <a:t>Le RTE présente aux partenaires les principales dépendances du palier et en sécurise le planning</a:t>
            </a:r>
            <a:endParaRPr kumimoji="0" lang="fr-FR" sz="800" b="0" i="0" u="none" strike="noStrike" kern="0" cap="none" spc="0" normalizeH="0" baseline="0" noProof="0">
              <a:ln>
                <a:noFill/>
              </a:ln>
              <a:solidFill>
                <a:srgbClr val="3F3F3F">
                  <a:lumMod val="50000"/>
                </a:srgbClr>
              </a:solidFill>
              <a:effectLst/>
              <a:uLnTx/>
              <a:uFillTx/>
              <a:cs typeface="Arial" panose="020B0604020202020204" pitchFamily="34" charset="0"/>
            </a:endParaRPr>
          </a:p>
        </p:txBody>
      </p:sp>
      <p:sp>
        <p:nvSpPr>
          <p:cNvPr id="64" name="Rectangle 63">
            <a:extLst>
              <a:ext uri="{FF2B5EF4-FFF2-40B4-BE49-F238E27FC236}">
                <a16:creationId xmlns:a16="http://schemas.microsoft.com/office/drawing/2014/main" id="{9251EEF0-55A7-4782-8B5A-BA4A2402BCB2}"/>
              </a:ext>
            </a:extLst>
          </p:cNvPr>
          <p:cNvSpPr/>
          <p:nvPr/>
        </p:nvSpPr>
        <p:spPr>
          <a:xfrm>
            <a:off x="8298648" y="5614222"/>
            <a:ext cx="3410591" cy="702457"/>
          </a:xfrm>
          <a:prstGeom prst="rect">
            <a:avLst/>
          </a:prstGeom>
          <a:solidFill>
            <a:srgbClr val="FFFFFF">
              <a:alpha val="78000"/>
            </a:srgbClr>
          </a:solidFill>
          <a:ln w="12700" cap="flat" cmpd="sng" algn="ctr">
            <a:solidFill>
              <a:srgbClr val="690F3C"/>
            </a:solidFill>
            <a:prstDash val="solid"/>
            <a:miter lim="800000"/>
          </a:ln>
          <a:effectLst/>
        </p:spPr>
        <p:txBody>
          <a:bodyPr rtlCol="0" anchor="ctr"/>
          <a:lstStyle/>
          <a:p>
            <a:r>
              <a:rPr lang="fr-FR" sz="800">
                <a:solidFill>
                  <a:schemeClr val="tx2">
                    <a:lumMod val="50000"/>
                  </a:schemeClr>
                </a:solidFill>
                <a:cs typeface="Arial" panose="020B0604020202020204" pitchFamily="34" charset="0"/>
              </a:rPr>
              <a:t>L’Architecte palier contribue à définir les contours techniques des interdépendances et peut proposer des solutions techniques pour sécuriser les interdépendances.</a:t>
            </a:r>
          </a:p>
        </p:txBody>
      </p:sp>
      <p:sp>
        <p:nvSpPr>
          <p:cNvPr id="2" name="ZoneTexte 1">
            <a:extLst>
              <a:ext uri="{FF2B5EF4-FFF2-40B4-BE49-F238E27FC236}">
                <a16:creationId xmlns:a16="http://schemas.microsoft.com/office/drawing/2014/main" id="{040B5621-8ADB-46CF-AB40-A8BD8639EB88}"/>
              </a:ext>
            </a:extLst>
          </p:cNvPr>
          <p:cNvSpPr txBox="1"/>
          <p:nvPr/>
        </p:nvSpPr>
        <p:spPr>
          <a:xfrm>
            <a:off x="2241199" y="2882367"/>
            <a:ext cx="2066925" cy="276999"/>
          </a:xfrm>
          <a:prstGeom prst="rect">
            <a:avLst/>
          </a:prstGeom>
          <a:noFill/>
        </p:spPr>
        <p:txBody>
          <a:bodyPr wrap="square" rtlCol="0">
            <a:spAutoFit/>
          </a:bodyPr>
          <a:lstStyle/>
          <a:p>
            <a:r>
              <a:rPr lang="fr-FR" sz="1200"/>
              <a:t>Le Product Manager</a:t>
            </a:r>
          </a:p>
        </p:txBody>
      </p:sp>
      <p:grpSp>
        <p:nvGrpSpPr>
          <p:cNvPr id="52" name="Groupe 51">
            <a:extLst>
              <a:ext uri="{FF2B5EF4-FFF2-40B4-BE49-F238E27FC236}">
                <a16:creationId xmlns:a16="http://schemas.microsoft.com/office/drawing/2014/main" id="{190126EA-6558-4A42-B8F2-B2116A7A56B3}"/>
              </a:ext>
            </a:extLst>
          </p:cNvPr>
          <p:cNvGrpSpPr/>
          <p:nvPr/>
        </p:nvGrpSpPr>
        <p:grpSpPr>
          <a:xfrm>
            <a:off x="1955715" y="2801065"/>
            <a:ext cx="324717" cy="346221"/>
            <a:chOff x="1977253" y="4430578"/>
            <a:chExt cx="440743" cy="453545"/>
          </a:xfrm>
        </p:grpSpPr>
        <p:sp>
          <p:nvSpPr>
            <p:cNvPr id="54" name="AutoShape 9">
              <a:extLst>
                <a:ext uri="{FF2B5EF4-FFF2-40B4-BE49-F238E27FC236}">
                  <a16:creationId xmlns:a16="http://schemas.microsoft.com/office/drawing/2014/main" id="{AB5D0B55-6668-4A66-A882-6B3394E6812A}"/>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55" name="Freeform 11">
              <a:extLst>
                <a:ext uri="{FF2B5EF4-FFF2-40B4-BE49-F238E27FC236}">
                  <a16:creationId xmlns:a16="http://schemas.microsoft.com/office/drawing/2014/main" id="{C8709E19-76C0-4E35-9AD9-03350AFFAA7A}"/>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57" name="Freeform 12">
              <a:extLst>
                <a:ext uri="{FF2B5EF4-FFF2-40B4-BE49-F238E27FC236}">
                  <a16:creationId xmlns:a16="http://schemas.microsoft.com/office/drawing/2014/main" id="{B6E61385-ED5C-4552-A69B-561D1DB884BB}"/>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sp>
        <p:nvSpPr>
          <p:cNvPr id="65" name="ZoneTexte 64">
            <a:extLst>
              <a:ext uri="{FF2B5EF4-FFF2-40B4-BE49-F238E27FC236}">
                <a16:creationId xmlns:a16="http://schemas.microsoft.com/office/drawing/2014/main" id="{F125F1B1-B4B2-4117-9C8A-3A297D4CB117}"/>
              </a:ext>
            </a:extLst>
          </p:cNvPr>
          <p:cNvSpPr txBox="1"/>
          <p:nvPr/>
        </p:nvSpPr>
        <p:spPr>
          <a:xfrm>
            <a:off x="481474" y="2872574"/>
            <a:ext cx="907207" cy="276999"/>
          </a:xfrm>
          <a:prstGeom prst="rect">
            <a:avLst/>
          </a:prstGeom>
          <a:noFill/>
        </p:spPr>
        <p:txBody>
          <a:bodyPr wrap="square" rtlCol="0">
            <a:spAutoFit/>
          </a:bodyPr>
          <a:lstStyle/>
          <a:p>
            <a:r>
              <a:rPr lang="fr-FR" sz="1200"/>
              <a:t>L’animateur</a:t>
            </a:r>
          </a:p>
        </p:txBody>
      </p:sp>
      <p:grpSp>
        <p:nvGrpSpPr>
          <p:cNvPr id="66" name="Groupe 65">
            <a:extLst>
              <a:ext uri="{FF2B5EF4-FFF2-40B4-BE49-F238E27FC236}">
                <a16:creationId xmlns:a16="http://schemas.microsoft.com/office/drawing/2014/main" id="{D1520574-1D11-4BC2-8BF1-9D459B2EDF91}"/>
              </a:ext>
            </a:extLst>
          </p:cNvPr>
          <p:cNvGrpSpPr/>
          <p:nvPr/>
        </p:nvGrpSpPr>
        <p:grpSpPr>
          <a:xfrm>
            <a:off x="5566456" y="2791428"/>
            <a:ext cx="324717" cy="346221"/>
            <a:chOff x="1977253" y="4430578"/>
            <a:chExt cx="440743" cy="453545"/>
          </a:xfrm>
        </p:grpSpPr>
        <p:sp>
          <p:nvSpPr>
            <p:cNvPr id="67" name="AutoShape 9">
              <a:extLst>
                <a:ext uri="{FF2B5EF4-FFF2-40B4-BE49-F238E27FC236}">
                  <a16:creationId xmlns:a16="http://schemas.microsoft.com/office/drawing/2014/main" id="{1C444E7D-A3B7-4CEA-BE14-D1F6AE4C8435}"/>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68" name="Freeform 11">
              <a:extLst>
                <a:ext uri="{FF2B5EF4-FFF2-40B4-BE49-F238E27FC236}">
                  <a16:creationId xmlns:a16="http://schemas.microsoft.com/office/drawing/2014/main" id="{081D5ADF-AC7C-4D80-B4CC-E6B1664885B8}"/>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69" name="Freeform 12">
              <a:extLst>
                <a:ext uri="{FF2B5EF4-FFF2-40B4-BE49-F238E27FC236}">
                  <a16:creationId xmlns:a16="http://schemas.microsoft.com/office/drawing/2014/main" id="{F4DF7C2F-45A3-432E-8018-CB2E28C1E958}"/>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sp>
        <p:nvSpPr>
          <p:cNvPr id="70" name="ZoneTexte 69">
            <a:extLst>
              <a:ext uri="{FF2B5EF4-FFF2-40B4-BE49-F238E27FC236}">
                <a16:creationId xmlns:a16="http://schemas.microsoft.com/office/drawing/2014/main" id="{0B00A78A-86D1-45B0-BA0B-E4ED7B448CD3}"/>
              </a:ext>
            </a:extLst>
          </p:cNvPr>
          <p:cNvSpPr txBox="1"/>
          <p:nvPr/>
        </p:nvSpPr>
        <p:spPr>
          <a:xfrm>
            <a:off x="5874936" y="2883565"/>
            <a:ext cx="2066925" cy="276999"/>
          </a:xfrm>
          <a:prstGeom prst="rect">
            <a:avLst/>
          </a:prstGeom>
          <a:noFill/>
        </p:spPr>
        <p:txBody>
          <a:bodyPr wrap="square" rtlCol="0">
            <a:spAutoFit/>
          </a:bodyPr>
          <a:lstStyle/>
          <a:p>
            <a:r>
              <a:rPr lang="fr-FR" sz="1200"/>
              <a:t>Le RTE</a:t>
            </a:r>
          </a:p>
        </p:txBody>
      </p:sp>
      <p:grpSp>
        <p:nvGrpSpPr>
          <p:cNvPr id="71" name="Groupe 70">
            <a:extLst>
              <a:ext uri="{FF2B5EF4-FFF2-40B4-BE49-F238E27FC236}">
                <a16:creationId xmlns:a16="http://schemas.microsoft.com/office/drawing/2014/main" id="{4C22BBEB-48B1-4645-BE22-488F88437A25}"/>
              </a:ext>
            </a:extLst>
          </p:cNvPr>
          <p:cNvGrpSpPr/>
          <p:nvPr/>
        </p:nvGrpSpPr>
        <p:grpSpPr>
          <a:xfrm>
            <a:off x="8968832" y="2813145"/>
            <a:ext cx="324717" cy="346221"/>
            <a:chOff x="1977253" y="4430578"/>
            <a:chExt cx="440743" cy="453545"/>
          </a:xfrm>
        </p:grpSpPr>
        <p:sp>
          <p:nvSpPr>
            <p:cNvPr id="72" name="AutoShape 9">
              <a:extLst>
                <a:ext uri="{FF2B5EF4-FFF2-40B4-BE49-F238E27FC236}">
                  <a16:creationId xmlns:a16="http://schemas.microsoft.com/office/drawing/2014/main" id="{426DFA1D-B18C-4737-B161-57178C87A569}"/>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73" name="Freeform 11">
              <a:extLst>
                <a:ext uri="{FF2B5EF4-FFF2-40B4-BE49-F238E27FC236}">
                  <a16:creationId xmlns:a16="http://schemas.microsoft.com/office/drawing/2014/main" id="{83C4592D-BD84-4D1C-95D4-FE48304C8ED9}"/>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74" name="Freeform 12">
              <a:extLst>
                <a:ext uri="{FF2B5EF4-FFF2-40B4-BE49-F238E27FC236}">
                  <a16:creationId xmlns:a16="http://schemas.microsoft.com/office/drawing/2014/main" id="{787F0B18-049A-4BF6-BCC0-5816F5EC9939}"/>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sp>
        <p:nvSpPr>
          <p:cNvPr id="75" name="ZoneTexte 74">
            <a:extLst>
              <a:ext uri="{FF2B5EF4-FFF2-40B4-BE49-F238E27FC236}">
                <a16:creationId xmlns:a16="http://schemas.microsoft.com/office/drawing/2014/main" id="{1239367E-30B6-4863-98A2-102A47D8564D}"/>
              </a:ext>
            </a:extLst>
          </p:cNvPr>
          <p:cNvSpPr txBox="1"/>
          <p:nvPr/>
        </p:nvSpPr>
        <p:spPr>
          <a:xfrm>
            <a:off x="9349589" y="2899695"/>
            <a:ext cx="2066925" cy="276999"/>
          </a:xfrm>
          <a:prstGeom prst="rect">
            <a:avLst/>
          </a:prstGeom>
          <a:noFill/>
        </p:spPr>
        <p:txBody>
          <a:bodyPr wrap="square" rtlCol="0">
            <a:spAutoFit/>
          </a:bodyPr>
          <a:lstStyle/>
          <a:p>
            <a:r>
              <a:rPr lang="fr-FR" sz="1200"/>
              <a:t>L’architecte palier</a:t>
            </a:r>
          </a:p>
        </p:txBody>
      </p:sp>
      <p:graphicFrame>
        <p:nvGraphicFramePr>
          <p:cNvPr id="76" name="Tableau 5">
            <a:extLst>
              <a:ext uri="{FF2B5EF4-FFF2-40B4-BE49-F238E27FC236}">
                <a16:creationId xmlns:a16="http://schemas.microsoft.com/office/drawing/2014/main" id="{80233BF5-DCBF-44A0-BEE4-74A9CFF47D6E}"/>
              </a:ext>
            </a:extLst>
          </p:cNvPr>
          <p:cNvGraphicFramePr>
            <a:graphicFrameLocks/>
          </p:cNvGraphicFramePr>
          <p:nvPr>
            <p:extLst>
              <p:ext uri="{D42A27DB-BD31-4B8C-83A1-F6EECF244321}">
                <p14:modId xmlns:p14="http://schemas.microsoft.com/office/powerpoint/2010/main" val="2874972080"/>
              </p:ext>
            </p:extLst>
          </p:nvPr>
        </p:nvGraphicFramePr>
        <p:xfrm>
          <a:off x="1415794" y="970373"/>
          <a:ext cx="10235260" cy="1810927"/>
        </p:xfrm>
        <a:graphic>
          <a:graphicData uri="http://schemas.openxmlformats.org/drawingml/2006/table">
            <a:tbl>
              <a:tblPr firstRow="1" bandRow="1"/>
              <a:tblGrid>
                <a:gridCol w="731090">
                  <a:extLst>
                    <a:ext uri="{9D8B030D-6E8A-4147-A177-3AD203B41FA5}">
                      <a16:colId xmlns:a16="http://schemas.microsoft.com/office/drawing/2014/main" val="1507219085"/>
                    </a:ext>
                  </a:extLst>
                </a:gridCol>
                <a:gridCol w="731090">
                  <a:extLst>
                    <a:ext uri="{9D8B030D-6E8A-4147-A177-3AD203B41FA5}">
                      <a16:colId xmlns:a16="http://schemas.microsoft.com/office/drawing/2014/main" val="1713369259"/>
                    </a:ext>
                  </a:extLst>
                </a:gridCol>
                <a:gridCol w="731090">
                  <a:extLst>
                    <a:ext uri="{9D8B030D-6E8A-4147-A177-3AD203B41FA5}">
                      <a16:colId xmlns:a16="http://schemas.microsoft.com/office/drawing/2014/main" val="555375319"/>
                    </a:ext>
                  </a:extLst>
                </a:gridCol>
                <a:gridCol w="731090">
                  <a:extLst>
                    <a:ext uri="{9D8B030D-6E8A-4147-A177-3AD203B41FA5}">
                      <a16:colId xmlns:a16="http://schemas.microsoft.com/office/drawing/2014/main" val="4110469505"/>
                    </a:ext>
                  </a:extLst>
                </a:gridCol>
                <a:gridCol w="731090">
                  <a:extLst>
                    <a:ext uri="{9D8B030D-6E8A-4147-A177-3AD203B41FA5}">
                      <a16:colId xmlns:a16="http://schemas.microsoft.com/office/drawing/2014/main" val="3194118981"/>
                    </a:ext>
                  </a:extLst>
                </a:gridCol>
                <a:gridCol w="731090">
                  <a:extLst>
                    <a:ext uri="{9D8B030D-6E8A-4147-A177-3AD203B41FA5}">
                      <a16:colId xmlns:a16="http://schemas.microsoft.com/office/drawing/2014/main" val="3269444581"/>
                    </a:ext>
                  </a:extLst>
                </a:gridCol>
                <a:gridCol w="731090">
                  <a:extLst>
                    <a:ext uri="{9D8B030D-6E8A-4147-A177-3AD203B41FA5}">
                      <a16:colId xmlns:a16="http://schemas.microsoft.com/office/drawing/2014/main" val="2154776572"/>
                    </a:ext>
                  </a:extLst>
                </a:gridCol>
                <a:gridCol w="731090">
                  <a:extLst>
                    <a:ext uri="{9D8B030D-6E8A-4147-A177-3AD203B41FA5}">
                      <a16:colId xmlns:a16="http://schemas.microsoft.com/office/drawing/2014/main" val="2731811744"/>
                    </a:ext>
                  </a:extLst>
                </a:gridCol>
                <a:gridCol w="731090">
                  <a:extLst>
                    <a:ext uri="{9D8B030D-6E8A-4147-A177-3AD203B41FA5}">
                      <a16:colId xmlns:a16="http://schemas.microsoft.com/office/drawing/2014/main" val="2197665252"/>
                    </a:ext>
                  </a:extLst>
                </a:gridCol>
                <a:gridCol w="731090">
                  <a:extLst>
                    <a:ext uri="{9D8B030D-6E8A-4147-A177-3AD203B41FA5}">
                      <a16:colId xmlns:a16="http://schemas.microsoft.com/office/drawing/2014/main" val="3209369936"/>
                    </a:ext>
                  </a:extLst>
                </a:gridCol>
                <a:gridCol w="731090">
                  <a:extLst>
                    <a:ext uri="{9D8B030D-6E8A-4147-A177-3AD203B41FA5}">
                      <a16:colId xmlns:a16="http://schemas.microsoft.com/office/drawing/2014/main" val="1184349919"/>
                    </a:ext>
                  </a:extLst>
                </a:gridCol>
                <a:gridCol w="731090">
                  <a:extLst>
                    <a:ext uri="{9D8B030D-6E8A-4147-A177-3AD203B41FA5}">
                      <a16:colId xmlns:a16="http://schemas.microsoft.com/office/drawing/2014/main" val="2867497955"/>
                    </a:ext>
                  </a:extLst>
                </a:gridCol>
                <a:gridCol w="731090">
                  <a:extLst>
                    <a:ext uri="{9D8B030D-6E8A-4147-A177-3AD203B41FA5}">
                      <a16:colId xmlns:a16="http://schemas.microsoft.com/office/drawing/2014/main" val="3282287317"/>
                    </a:ext>
                  </a:extLst>
                </a:gridCol>
                <a:gridCol w="731090">
                  <a:extLst>
                    <a:ext uri="{9D8B030D-6E8A-4147-A177-3AD203B41FA5}">
                      <a16:colId xmlns:a16="http://schemas.microsoft.com/office/drawing/2014/main" val="1360249172"/>
                    </a:ext>
                  </a:extLst>
                </a:gridCol>
              </a:tblGrid>
              <a:tr h="296452">
                <a:tc gridSpan="2">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Palier N-1</a:t>
                      </a:r>
                    </a:p>
                  </a:txBody>
                  <a:tcPr marL="36000" marR="36000" anchor="ctr">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CD19D"/>
                    </a:solidFill>
                  </a:tcPr>
                </a:tc>
                <a:tc hMerge="1">
                  <a:txBody>
                    <a:bodyPr/>
                    <a:lstStyle/>
                    <a:p>
                      <a:pPr algn="ctr"/>
                      <a:endParaRPr lang="fr-FR" sz="800"/>
                    </a:p>
                  </a:txBody>
                  <a:tcPr marL="36000" marR="36000" anchor="ctr"/>
                </a:tc>
                <a:tc gridSpan="12">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Palier N</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tc hMerge="1">
                  <a:txBody>
                    <a:bodyPr/>
                    <a:lstStyle/>
                    <a:p>
                      <a:pPr algn="ctr"/>
                      <a:endParaRPr lang="fr-FR" sz="800"/>
                    </a:p>
                  </a:txBody>
                  <a:tcPr marL="36000" marR="36000" anchor="ctr"/>
                </a:tc>
                <a:tc hMerge="1">
                  <a:txBody>
                    <a:bodyPr/>
                    <a:lstStyle/>
                    <a:p>
                      <a:pPr algn="ctr"/>
                      <a:endParaRPr lang="fr-FR" sz="800"/>
                    </a:p>
                  </a:txBody>
                  <a:tcPr marL="36000" marR="36000" anchor="ctr"/>
                </a:tc>
                <a:tc hMerge="1">
                  <a:txBody>
                    <a:bodyPr/>
                    <a:lstStyle/>
                    <a:p>
                      <a:pPr algn="ctr"/>
                      <a:endParaRPr lang="fr-FR" sz="800"/>
                    </a:p>
                  </a:txBody>
                  <a:tcPr marL="36000" marR="36000" anchor="ctr"/>
                </a:tc>
                <a:tc hMerge="1">
                  <a:txBody>
                    <a:bodyPr/>
                    <a:lstStyle/>
                    <a:p>
                      <a:pPr algn="ctr"/>
                      <a:endParaRPr lang="fr-FR" sz="800"/>
                    </a:p>
                  </a:txBody>
                  <a:tcPr marL="36000" marR="36000" anchor="ctr"/>
                </a:tc>
                <a:tc hMerge="1">
                  <a:txBody>
                    <a:bodyPr/>
                    <a:lstStyle/>
                    <a:p>
                      <a:pPr algn="ctr"/>
                      <a:endParaRPr lang="fr-FR" sz="800"/>
                    </a:p>
                  </a:txBody>
                  <a:tcPr marL="36000" marR="36000" anchor="ctr"/>
                </a:tc>
                <a:tc hMerge="1">
                  <a:txBody>
                    <a:bodyPr/>
                    <a:lstStyle/>
                    <a:p>
                      <a:pPr algn="ctr"/>
                      <a:endParaRPr lang="fr-FR" sz="800"/>
                    </a:p>
                  </a:txBody>
                  <a:tcPr marL="36000" marR="36000" anchor="ctr"/>
                </a:tc>
                <a:tc hMerge="1">
                  <a:txBody>
                    <a:bodyPr/>
                    <a:lstStyle/>
                    <a:p>
                      <a:pPr algn="ctr"/>
                      <a:endParaRPr lang="fr-FR" sz="800"/>
                    </a:p>
                  </a:txBody>
                  <a:tcPr marL="36000" marR="36000" anchor="ctr">
                    <a:solidFill>
                      <a:schemeClr val="bg1"/>
                    </a:solidFill>
                  </a:tcPr>
                </a:tc>
                <a:tc hMerge="1">
                  <a:txBody>
                    <a:bodyPr/>
                    <a:lstStyle/>
                    <a:p>
                      <a:pPr algn="ctr"/>
                      <a:endParaRPr lang="fr-FR" sz="800"/>
                    </a:p>
                  </a:txBody>
                  <a:tcPr marL="36000" marR="36000" anchor="ctr"/>
                </a:tc>
                <a:tc hMerge="1">
                  <a:txBody>
                    <a:bodyPr/>
                    <a:lstStyle/>
                    <a:p>
                      <a:pPr algn="ctr"/>
                      <a:endParaRPr lang="fr-FR" sz="800"/>
                    </a:p>
                  </a:txBody>
                  <a:tcPr marL="36000" marR="36000" anchor="ctr"/>
                </a:tc>
                <a:tc hMerge="1">
                  <a:txBody>
                    <a:bodyPr/>
                    <a:lstStyle/>
                    <a:p>
                      <a:pPr algn="ctr"/>
                      <a:endParaRPr lang="fr-FR" sz="800"/>
                    </a:p>
                  </a:txBody>
                  <a:tcPr marL="36000" marR="36000" anchor="ctr"/>
                </a:tc>
                <a:tc hMerge="1">
                  <a:txBody>
                    <a:bodyPr/>
                    <a:lstStyle/>
                    <a:p>
                      <a:pPr algn="ctr"/>
                      <a:endParaRPr lang="fr-FR" sz="800"/>
                    </a:p>
                  </a:txBody>
                  <a:tcPr marL="36000" marR="36000" anchor="ctr"/>
                </a:tc>
                <a:extLst>
                  <a:ext uri="{0D108BD9-81ED-4DB2-BD59-A6C34878D82A}">
                    <a16:rowId xmlns:a16="http://schemas.microsoft.com/office/drawing/2014/main" val="3909134371"/>
                  </a:ext>
                </a:extLst>
              </a:tr>
              <a:tr h="299512">
                <a:tc gridSpan="2">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solidFill>
                            <a:schemeClr val="tx2"/>
                          </a:solidFill>
                        </a:rPr>
                        <a:t>Quatrième sprint</a:t>
                      </a:r>
                    </a:p>
                  </a:txBody>
                  <a:tcPr marL="36000" marR="36000" anchor="ctr">
                    <a:lnL w="12700" cmpd="sng">
                      <a:solidFill>
                        <a:srgbClr val="FFFFFF"/>
                      </a:solidFill>
                    </a:lnL>
                    <a:lnR w="12700" cmpd="sng">
                      <a:solidFill>
                        <a:srgbClr val="FFFFFF"/>
                      </a:solidFill>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CD19D">
                        <a:tint val="40000"/>
                      </a:srgbClr>
                    </a:solidFill>
                  </a:tcPr>
                </a:tc>
                <a:tc hMerge="1">
                  <a:txBody>
                    <a:bodyPr/>
                    <a:lstStyle/>
                    <a:p>
                      <a:pPr algn="ctr"/>
                      <a:endParaRPr lang="fr-FR" sz="800"/>
                    </a:p>
                  </a:txBody>
                  <a:tcPr marL="36000" marR="36000" anchor="ctr"/>
                </a:tc>
                <a:tc gridSpan="3">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solidFill>
                            <a:schemeClr val="tx2"/>
                          </a:solidFill>
                        </a:rPr>
                        <a:t>Premier sprint</a:t>
                      </a:r>
                    </a:p>
                  </a:txBody>
                  <a:tcPr marL="36000" marR="3600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40000"/>
                      </a:srgbClr>
                    </a:solidFill>
                  </a:tcPr>
                </a:tc>
                <a:tc hMerge="1">
                  <a:txBody>
                    <a:bodyPr/>
                    <a:lstStyle/>
                    <a:p>
                      <a:pPr algn="ctr"/>
                      <a:endParaRPr lang="fr-FR" sz="800"/>
                    </a:p>
                  </a:txBody>
                  <a:tcPr marL="36000" marR="36000" anchor="ctr"/>
                </a:tc>
                <a:tc hMerge="1">
                  <a:txBody>
                    <a:bodyPr/>
                    <a:lstStyle/>
                    <a:p>
                      <a:pPr algn="ctr"/>
                      <a:endParaRPr lang="fr-FR" sz="800"/>
                    </a:p>
                  </a:txBody>
                  <a:tcPr marL="36000" marR="36000" anchor="ctr"/>
                </a:tc>
                <a:tc gridSpan="3">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solidFill>
                            <a:schemeClr val="tx2"/>
                          </a:solidFill>
                        </a:rPr>
                        <a:t>Deuxième sprint</a:t>
                      </a:r>
                    </a:p>
                  </a:txBody>
                  <a:tcPr marL="36000" marR="3600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40000"/>
                      </a:srgbClr>
                    </a:solidFill>
                  </a:tcPr>
                </a:tc>
                <a:tc hMerge="1">
                  <a:txBody>
                    <a:bodyPr/>
                    <a:lstStyle/>
                    <a:p>
                      <a:pPr algn="ctr"/>
                      <a:endParaRPr lang="fr-FR" sz="800"/>
                    </a:p>
                  </a:txBody>
                  <a:tcPr marL="36000" marR="36000" anchor="ctr"/>
                </a:tc>
                <a:tc hMerge="1">
                  <a:txBody>
                    <a:bodyPr/>
                    <a:lstStyle/>
                    <a:p>
                      <a:pPr algn="ctr"/>
                      <a:endParaRPr lang="fr-FR" sz="800"/>
                    </a:p>
                  </a:txBody>
                  <a:tcPr marL="36000" marR="36000" anchor="ctr"/>
                </a:tc>
                <a:tc gridSpan="3">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solidFill>
                            <a:schemeClr val="tx2"/>
                          </a:solidFill>
                        </a:rPr>
                        <a:t>Troisième sprint</a:t>
                      </a:r>
                    </a:p>
                  </a:txBody>
                  <a:tcPr marL="36000" marR="3600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40000"/>
                      </a:srgbClr>
                    </a:solidFill>
                  </a:tcPr>
                </a:tc>
                <a:tc hMerge="1">
                  <a:txBody>
                    <a:bodyPr/>
                    <a:lstStyle/>
                    <a:p>
                      <a:pPr algn="ctr"/>
                      <a:endParaRPr lang="fr-FR" sz="800"/>
                    </a:p>
                  </a:txBody>
                  <a:tcPr marL="36000" marR="36000" anchor="ctr">
                    <a:solidFill>
                      <a:schemeClr val="bg1"/>
                    </a:solidFill>
                  </a:tcPr>
                </a:tc>
                <a:tc hMerge="1">
                  <a:txBody>
                    <a:bodyPr/>
                    <a:lstStyle/>
                    <a:p>
                      <a:pPr algn="ctr"/>
                      <a:endParaRPr lang="fr-FR" sz="800"/>
                    </a:p>
                  </a:txBody>
                  <a:tcPr marL="36000" marR="36000" anchor="ctr"/>
                </a:tc>
                <a:tc gridSpan="3">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solidFill>
                            <a:schemeClr val="tx2"/>
                          </a:solidFill>
                        </a:rPr>
                        <a:t>Quatrième sprint</a:t>
                      </a:r>
                    </a:p>
                  </a:txBody>
                  <a:tcPr marL="36000" marR="3600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40000"/>
                      </a:srgbClr>
                    </a:solidFill>
                  </a:tcPr>
                </a:tc>
                <a:tc hMerge="1">
                  <a:txBody>
                    <a:bodyPr/>
                    <a:lstStyle/>
                    <a:p>
                      <a:pPr algn="ctr"/>
                      <a:endParaRPr lang="fr-FR" sz="800"/>
                    </a:p>
                  </a:txBody>
                  <a:tcPr marL="36000" marR="36000" anchor="ctr"/>
                </a:tc>
                <a:tc hMerge="1">
                  <a:txBody>
                    <a:bodyPr/>
                    <a:lstStyle/>
                    <a:p>
                      <a:pPr algn="ctr"/>
                      <a:endParaRPr lang="fr-FR" sz="800"/>
                    </a:p>
                  </a:txBody>
                  <a:tcPr marL="36000" marR="36000" anchor="ctr"/>
                </a:tc>
                <a:extLst>
                  <a:ext uri="{0D108BD9-81ED-4DB2-BD59-A6C34878D82A}">
                    <a16:rowId xmlns:a16="http://schemas.microsoft.com/office/drawing/2014/main" val="4135502546"/>
                  </a:ext>
                </a:extLst>
              </a:tr>
              <a:tr h="304800">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1175C"/>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b="1">
                          <a:solidFill>
                            <a:schemeClr val="bg1"/>
                          </a:solidFill>
                        </a:rPr>
                        <a:t>(palier N+1)</a:t>
                      </a: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1175C"/>
                    </a:solidFill>
                  </a:tcPr>
                </a:tc>
                <a:extLst>
                  <a:ext uri="{0D108BD9-81ED-4DB2-BD59-A6C34878D82A}">
                    <a16:rowId xmlns:a16="http://schemas.microsoft.com/office/drawing/2014/main" val="3787876813"/>
                  </a:ext>
                </a:extLst>
              </a:tr>
              <a:tr h="0">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b="1" kern="1200">
                        <a:solidFill>
                          <a:schemeClr val="lt1"/>
                        </a:solidFill>
                        <a:latin typeface="+mn-lt"/>
                        <a:ea typeface="+mn-ea"/>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90F3C"/>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r-FR" sz="900" b="1">
                          <a:solidFill>
                            <a:schemeClr val="bg1"/>
                          </a:solidFill>
                        </a:rPr>
                        <a:t>(palier N+1)</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90F3C"/>
                    </a:solidFill>
                  </a:tcPr>
                </a:tc>
                <a:extLst>
                  <a:ext uri="{0D108BD9-81ED-4DB2-BD59-A6C34878D82A}">
                    <a16:rowId xmlns:a16="http://schemas.microsoft.com/office/drawing/2014/main" val="2415151606"/>
                  </a:ext>
                </a:extLst>
              </a:tr>
              <a:tr h="272415">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83838"/>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3934383456"/>
                  </a:ext>
                </a:extLst>
              </a:tr>
              <a:tr h="271988">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320604631"/>
                  </a:ext>
                </a:extLst>
              </a:tr>
            </a:tbl>
          </a:graphicData>
        </a:graphic>
      </p:graphicFrame>
      <p:graphicFrame>
        <p:nvGraphicFramePr>
          <p:cNvPr id="77" name="Tableau 76">
            <a:extLst>
              <a:ext uri="{FF2B5EF4-FFF2-40B4-BE49-F238E27FC236}">
                <a16:creationId xmlns:a16="http://schemas.microsoft.com/office/drawing/2014/main" id="{946222C2-ECDC-4A5C-BABE-971152002945}"/>
              </a:ext>
            </a:extLst>
          </p:cNvPr>
          <p:cNvGraphicFramePr>
            <a:graphicFrameLocks noGrp="1"/>
          </p:cNvGraphicFramePr>
          <p:nvPr>
            <p:extLst>
              <p:ext uri="{D42A27DB-BD31-4B8C-83A1-F6EECF244321}">
                <p14:modId xmlns:p14="http://schemas.microsoft.com/office/powerpoint/2010/main" val="1926555225"/>
              </p:ext>
            </p:extLst>
          </p:nvPr>
        </p:nvGraphicFramePr>
        <p:xfrm>
          <a:off x="1175041" y="565995"/>
          <a:ext cx="7956150" cy="370840"/>
        </p:xfrm>
        <a:graphic>
          <a:graphicData uri="http://schemas.openxmlformats.org/drawingml/2006/table">
            <a:tbl>
              <a:tblPr firstRow="1" bandRow="1"/>
              <a:tblGrid>
                <a:gridCol w="1326025">
                  <a:extLst>
                    <a:ext uri="{9D8B030D-6E8A-4147-A177-3AD203B41FA5}">
                      <a16:colId xmlns:a16="http://schemas.microsoft.com/office/drawing/2014/main" val="4269658594"/>
                    </a:ext>
                  </a:extLst>
                </a:gridCol>
                <a:gridCol w="1326025">
                  <a:extLst>
                    <a:ext uri="{9D8B030D-6E8A-4147-A177-3AD203B41FA5}">
                      <a16:colId xmlns:a16="http://schemas.microsoft.com/office/drawing/2014/main" val="4263119858"/>
                    </a:ext>
                  </a:extLst>
                </a:gridCol>
                <a:gridCol w="1326025">
                  <a:extLst>
                    <a:ext uri="{9D8B030D-6E8A-4147-A177-3AD203B41FA5}">
                      <a16:colId xmlns:a16="http://schemas.microsoft.com/office/drawing/2014/main" val="2630948376"/>
                    </a:ext>
                  </a:extLst>
                </a:gridCol>
                <a:gridCol w="1326025">
                  <a:extLst>
                    <a:ext uri="{9D8B030D-6E8A-4147-A177-3AD203B41FA5}">
                      <a16:colId xmlns:a16="http://schemas.microsoft.com/office/drawing/2014/main" val="2440158191"/>
                    </a:ext>
                  </a:extLst>
                </a:gridCol>
                <a:gridCol w="1326025">
                  <a:extLst>
                    <a:ext uri="{9D8B030D-6E8A-4147-A177-3AD203B41FA5}">
                      <a16:colId xmlns:a16="http://schemas.microsoft.com/office/drawing/2014/main" val="1565200103"/>
                    </a:ext>
                  </a:extLst>
                </a:gridCol>
                <a:gridCol w="1326025">
                  <a:extLst>
                    <a:ext uri="{9D8B030D-6E8A-4147-A177-3AD203B41FA5}">
                      <a16:colId xmlns:a16="http://schemas.microsoft.com/office/drawing/2014/main" val="3899956217"/>
                    </a:ext>
                  </a:extLst>
                </a:gridCol>
              </a:tblGrid>
              <a:tr h="370840">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solidFill>
                            <a:schemeClr val="tx2">
                              <a:lumMod val="50000"/>
                            </a:schemeClr>
                          </a:solidFill>
                        </a:rPr>
                        <a:t>Instances / cérémonies :</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t>Planning de palier</a:t>
                      </a:r>
                    </a:p>
                  </a:txBody>
                  <a:tcPr anchor="ctr">
                    <a:lnL w="12700" cmpd="sng">
                      <a:no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1175C"/>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solidFill>
                            <a:schemeClr val="bg1"/>
                          </a:solidFill>
                        </a:rPr>
                        <a:t>Revue de palier</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83838"/>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t>Rétrospective</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707070"/>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t>Synchro de plateaux</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690F3C"/>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endParaRPr lang="fr-FR" sz="900"/>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noFill/>
                  </a:tcPr>
                </a:tc>
                <a:extLst>
                  <a:ext uri="{0D108BD9-81ED-4DB2-BD59-A6C34878D82A}">
                    <a16:rowId xmlns:a16="http://schemas.microsoft.com/office/drawing/2014/main" val="288475009"/>
                  </a:ext>
                </a:extLst>
              </a:tr>
            </a:tbl>
          </a:graphicData>
        </a:graphic>
      </p:graphicFrame>
    </p:spTree>
    <p:extLst>
      <p:ext uri="{BB962C8B-B14F-4D97-AF65-F5344CB8AC3E}">
        <p14:creationId xmlns:p14="http://schemas.microsoft.com/office/powerpoint/2010/main" val="22228931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AC654895-EBAF-42DD-AAB0-30042CBD1B13}"/>
              </a:ext>
            </a:extLst>
          </p:cNvPr>
          <p:cNvSpPr>
            <a:spLocks noGrp="1"/>
          </p:cNvSpPr>
          <p:nvPr>
            <p:ph type="sldNum" sz="quarter" idx="12"/>
          </p:nvPr>
        </p:nvSpPr>
        <p:spPr>
          <a:xfrm>
            <a:off x="11720006" y="6382947"/>
            <a:ext cx="422208" cy="365125"/>
          </a:xfrm>
        </p:spPr>
        <p:txBody>
          <a:bodyPr/>
          <a:lstStyle/>
          <a:p>
            <a:fld id="{33D6E5A2-EC83-451F-A719-9AC1370DD5CF}" type="slidenum">
              <a:rPr lang="fr-FR" smtClean="0"/>
              <a:pPr/>
              <a:t>55</a:t>
            </a:fld>
            <a:endParaRPr kumimoji="0" lang="fr-FR"/>
          </a:p>
        </p:txBody>
      </p:sp>
      <p:sp>
        <p:nvSpPr>
          <p:cNvPr id="29" name="Espace réservé du texte 1">
            <a:extLst>
              <a:ext uri="{FF2B5EF4-FFF2-40B4-BE49-F238E27FC236}">
                <a16:creationId xmlns:a16="http://schemas.microsoft.com/office/drawing/2014/main" id="{5FA9E772-1824-481F-98D8-A8C938CFAD85}"/>
              </a:ext>
            </a:extLst>
          </p:cNvPr>
          <p:cNvSpPr txBox="1">
            <a:spLocks/>
          </p:cNvSpPr>
          <p:nvPr/>
        </p:nvSpPr>
        <p:spPr>
          <a:xfrm>
            <a:off x="591100" y="54037"/>
            <a:ext cx="11128906" cy="572005"/>
          </a:xfrm>
          <a:prstGeom prst="rect">
            <a:avLst/>
          </a:prstGeom>
        </p:spPr>
        <p:txBody>
          <a:bodyPr vert="horz" lIns="91440" tIns="45720" rIns="91440" bIns="45720" rtlCol="0"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lang="fr-FR" sz="2215" b="0" kern="1200">
                <a:solidFill>
                  <a:schemeClr val="tx2"/>
                </a:solidFill>
                <a:latin typeface="+mn-lt"/>
                <a:ea typeface="+mn-ea"/>
                <a:cs typeface="+mn-cs"/>
              </a:defRPr>
            </a:lvl1pPr>
            <a:lvl2pPr marL="269081"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00" marR="0" indent="-135000" algn="l" defTabSz="685800"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14400">
              <a:spcBef>
                <a:spcPct val="0"/>
              </a:spcBef>
            </a:pPr>
            <a:r>
              <a:rPr lang="fr-FR" sz="2000" cap="all">
                <a:latin typeface="+mj-lt"/>
                <a:ea typeface="+mj-ea"/>
                <a:cs typeface="+mj-cs"/>
              </a:rPr>
              <a:t>Description d’un Palier type : focus sur les instances intervenant 1 fois par sprint</a:t>
            </a:r>
          </a:p>
        </p:txBody>
      </p:sp>
      <p:grpSp>
        <p:nvGrpSpPr>
          <p:cNvPr id="30" name="Groupe 29">
            <a:extLst>
              <a:ext uri="{FF2B5EF4-FFF2-40B4-BE49-F238E27FC236}">
                <a16:creationId xmlns:a16="http://schemas.microsoft.com/office/drawing/2014/main" id="{ACC04D07-6F90-4727-BFD0-DB32F5DF90F6}"/>
              </a:ext>
            </a:extLst>
          </p:cNvPr>
          <p:cNvGrpSpPr/>
          <p:nvPr/>
        </p:nvGrpSpPr>
        <p:grpSpPr>
          <a:xfrm>
            <a:off x="1374590" y="3166115"/>
            <a:ext cx="3405463" cy="722509"/>
            <a:chOff x="1805781" y="2164445"/>
            <a:chExt cx="6243709" cy="722509"/>
          </a:xfrm>
        </p:grpSpPr>
        <p:sp>
          <p:nvSpPr>
            <p:cNvPr id="31" name="Rectangle 30">
              <a:extLst>
                <a:ext uri="{FF2B5EF4-FFF2-40B4-BE49-F238E27FC236}">
                  <a16:creationId xmlns:a16="http://schemas.microsoft.com/office/drawing/2014/main" id="{8B44774E-8BB2-4773-B778-795985CD9971}"/>
                </a:ext>
              </a:extLst>
            </p:cNvPr>
            <p:cNvSpPr/>
            <p:nvPr/>
          </p:nvSpPr>
          <p:spPr>
            <a:xfrm>
              <a:off x="1988705" y="2164448"/>
              <a:ext cx="6060785" cy="722506"/>
            </a:xfrm>
            <a:prstGeom prst="rect">
              <a:avLst/>
            </a:prstGeom>
            <a:solidFill>
              <a:srgbClr val="FFFFFF">
                <a:alpha val="78000"/>
              </a:srgbClr>
            </a:solidFill>
            <a:ln w="12700" cap="flat" cmpd="sng" algn="ctr">
              <a:solidFill>
                <a:srgbClr val="C1175C"/>
              </a:solidFill>
              <a:prstDash val="solid"/>
              <a:miter lim="800000"/>
            </a:ln>
            <a:effectLst/>
          </p:spPr>
          <p:txBody>
            <a:bodyPr rtlCol="0" anchor="ctr"/>
            <a:lstStyle/>
            <a:p>
              <a:r>
                <a:rPr lang="fr-FR" sz="800">
                  <a:solidFill>
                    <a:schemeClr val="tx2">
                      <a:lumMod val="50000"/>
                    </a:schemeClr>
                  </a:solidFill>
                </a:rPr>
                <a:t>Le PM  s’assure du bon niveau de maturité du </a:t>
              </a:r>
              <a:r>
                <a:rPr lang="fr-FR" sz="800" err="1">
                  <a:solidFill>
                    <a:schemeClr val="tx2">
                      <a:lumMod val="50000"/>
                    </a:schemeClr>
                  </a:solidFill>
                </a:rPr>
                <a:t>backlog</a:t>
              </a:r>
              <a:r>
                <a:rPr lang="fr-FR" sz="800">
                  <a:solidFill>
                    <a:schemeClr val="tx2">
                      <a:lumMod val="50000"/>
                    </a:schemeClr>
                  </a:solidFill>
                </a:rPr>
                <a:t> de Fonctionnalités en vue du prochain Palier et s’assure que les interlocuteurs nécessaires pour les spécifications sont bien identifiés et sollicités ; garantit la cohérence du </a:t>
              </a:r>
              <a:r>
                <a:rPr lang="fr-FR" sz="800" err="1">
                  <a:solidFill>
                    <a:schemeClr val="tx2">
                      <a:lumMod val="50000"/>
                    </a:schemeClr>
                  </a:solidFill>
                </a:rPr>
                <a:t>backlog</a:t>
              </a:r>
              <a:r>
                <a:rPr lang="fr-FR" sz="800">
                  <a:solidFill>
                    <a:schemeClr val="tx2">
                      <a:lumMod val="50000"/>
                    </a:schemeClr>
                  </a:solidFill>
                </a:rPr>
                <a:t> de Fonctionnalités avec la trajectoire fonctionnelle DSI et les besoins remontés par les utilisateurs finaux ; il réalise si besoin des arbitrages entre les sujets poussés par les </a:t>
              </a:r>
              <a:r>
                <a:rPr lang="fr-FR" sz="800" err="1">
                  <a:solidFill>
                    <a:schemeClr val="tx2">
                      <a:lumMod val="50000"/>
                    </a:schemeClr>
                  </a:solidFill>
                </a:rPr>
                <a:t>POs</a:t>
              </a:r>
              <a:r>
                <a:rPr lang="fr-FR" sz="800">
                  <a:solidFill>
                    <a:schemeClr val="tx2">
                      <a:lumMod val="50000"/>
                    </a:schemeClr>
                  </a:solidFill>
                </a:rPr>
                <a:t> ; </a:t>
              </a:r>
            </a:p>
          </p:txBody>
        </p:sp>
        <p:sp>
          <p:nvSpPr>
            <p:cNvPr id="32" name="Triangle isocèle 31">
              <a:extLst>
                <a:ext uri="{FF2B5EF4-FFF2-40B4-BE49-F238E27FC236}">
                  <a16:creationId xmlns:a16="http://schemas.microsoft.com/office/drawing/2014/main" id="{ED6DC4F5-4419-4040-9170-65C74962E2F1}"/>
                </a:ext>
              </a:extLst>
            </p:cNvPr>
            <p:cNvSpPr/>
            <p:nvPr/>
          </p:nvSpPr>
          <p:spPr>
            <a:xfrm rot="16200000">
              <a:off x="1535993" y="2434233"/>
              <a:ext cx="722507" cy="182931"/>
            </a:xfrm>
            <a:prstGeom prst="triangle">
              <a:avLst>
                <a:gd name="adj" fmla="val 46045"/>
              </a:avLst>
            </a:prstGeom>
            <a:solidFill>
              <a:srgbClr val="C1175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sp>
        <p:nvSpPr>
          <p:cNvPr id="33" name="Rectangle 32">
            <a:extLst>
              <a:ext uri="{FF2B5EF4-FFF2-40B4-BE49-F238E27FC236}">
                <a16:creationId xmlns:a16="http://schemas.microsoft.com/office/drawing/2014/main" id="{ECD762B0-C401-4110-A14A-46E6806AAC39}"/>
              </a:ext>
            </a:extLst>
          </p:cNvPr>
          <p:cNvSpPr/>
          <p:nvPr/>
        </p:nvSpPr>
        <p:spPr>
          <a:xfrm>
            <a:off x="666701" y="3351991"/>
            <a:ext cx="517820" cy="415636"/>
          </a:xfrm>
          <a:prstGeom prst="rect">
            <a:avLst/>
          </a:prstGeom>
          <a:solidFill>
            <a:srgbClr val="C1175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a:ln>
                  <a:noFill/>
                </a:ln>
                <a:solidFill>
                  <a:srgbClr val="FFFFFF"/>
                </a:solidFill>
                <a:effectLst/>
                <a:uLnTx/>
                <a:uFillTx/>
                <a:latin typeface="Arial" panose="020B0604020202020204"/>
                <a:ea typeface="+mn-ea"/>
                <a:cs typeface="+mn-cs"/>
              </a:rPr>
              <a:t>RTE</a:t>
            </a:r>
          </a:p>
        </p:txBody>
      </p:sp>
      <p:sp>
        <p:nvSpPr>
          <p:cNvPr id="34" name="Rectangle 33">
            <a:extLst>
              <a:ext uri="{FF2B5EF4-FFF2-40B4-BE49-F238E27FC236}">
                <a16:creationId xmlns:a16="http://schemas.microsoft.com/office/drawing/2014/main" id="{1697B6EB-5464-4796-9784-C58BD9529A57}"/>
              </a:ext>
            </a:extLst>
          </p:cNvPr>
          <p:cNvSpPr/>
          <p:nvPr/>
        </p:nvSpPr>
        <p:spPr>
          <a:xfrm>
            <a:off x="628282" y="6125930"/>
            <a:ext cx="517821" cy="415636"/>
          </a:xfrm>
          <a:prstGeom prst="rect">
            <a:avLst/>
          </a:prstGeom>
          <a:solidFill>
            <a:srgbClr val="F5BBD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a:ln>
                  <a:noFill/>
                </a:ln>
                <a:solidFill>
                  <a:srgbClr val="FFFFFF"/>
                </a:solidFill>
                <a:effectLst/>
                <a:uLnTx/>
                <a:uFillTx/>
                <a:latin typeface="Arial" panose="020B0604020202020204"/>
                <a:ea typeface="+mn-ea"/>
                <a:cs typeface="+mn-cs"/>
              </a:rPr>
              <a:t>RTE</a:t>
            </a:r>
          </a:p>
        </p:txBody>
      </p:sp>
      <p:sp>
        <p:nvSpPr>
          <p:cNvPr id="35" name="Rectangle 34">
            <a:extLst>
              <a:ext uri="{FF2B5EF4-FFF2-40B4-BE49-F238E27FC236}">
                <a16:creationId xmlns:a16="http://schemas.microsoft.com/office/drawing/2014/main" id="{E257387B-039F-464A-B1E9-92D2483DBDBC}"/>
              </a:ext>
            </a:extLst>
          </p:cNvPr>
          <p:cNvSpPr/>
          <p:nvPr/>
        </p:nvSpPr>
        <p:spPr>
          <a:xfrm>
            <a:off x="628282" y="4081534"/>
            <a:ext cx="533404" cy="415636"/>
          </a:xfrm>
          <a:prstGeom prst="rect">
            <a:avLst/>
          </a:prstGeom>
          <a:solidFill>
            <a:srgbClr val="38383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srgbClr val="FFFFFF"/>
                </a:solidFill>
                <a:effectLst/>
                <a:uLnTx/>
                <a:uFillTx/>
                <a:latin typeface="Arial" panose="020B0604020202020204"/>
                <a:ea typeface="+mn-ea"/>
                <a:cs typeface="+mn-cs"/>
              </a:rPr>
              <a:t>RTE</a:t>
            </a:r>
          </a:p>
        </p:txBody>
      </p:sp>
      <p:sp>
        <p:nvSpPr>
          <p:cNvPr id="36" name="Rectangle 35">
            <a:extLst>
              <a:ext uri="{FF2B5EF4-FFF2-40B4-BE49-F238E27FC236}">
                <a16:creationId xmlns:a16="http://schemas.microsoft.com/office/drawing/2014/main" id="{0364F56E-D25E-4621-92A1-76DDF8484FBF}"/>
              </a:ext>
            </a:extLst>
          </p:cNvPr>
          <p:cNvSpPr/>
          <p:nvPr/>
        </p:nvSpPr>
        <p:spPr>
          <a:xfrm>
            <a:off x="643864" y="4811410"/>
            <a:ext cx="517822" cy="415636"/>
          </a:xfrm>
          <a:prstGeom prst="rect">
            <a:avLst/>
          </a:prstGeom>
          <a:solidFill>
            <a:srgbClr val="707070"/>
          </a:solidFill>
          <a:ln w="12700" cap="flat" cmpd="sng" algn="ctr">
            <a:noFill/>
            <a:prstDash val="solid"/>
            <a:miter lim="800000"/>
          </a:ln>
          <a:effectLst/>
        </p:spPr>
        <p:txBody>
          <a:bodyPr rtlCol="0" anchor="ctr"/>
          <a:lstStyle/>
          <a:p>
            <a:pPr lvl="0" algn="ctr">
              <a:defRPr/>
            </a:pPr>
            <a:r>
              <a:rPr lang="fr-FR" sz="1200" kern="0">
                <a:solidFill>
                  <a:srgbClr val="FFFFFF"/>
                </a:solidFill>
                <a:latin typeface="Arial" panose="020B0604020202020204"/>
              </a:rPr>
              <a:t>RTE</a:t>
            </a:r>
          </a:p>
        </p:txBody>
      </p:sp>
      <p:sp>
        <p:nvSpPr>
          <p:cNvPr id="37" name="Rectangle 36">
            <a:extLst>
              <a:ext uri="{FF2B5EF4-FFF2-40B4-BE49-F238E27FC236}">
                <a16:creationId xmlns:a16="http://schemas.microsoft.com/office/drawing/2014/main" id="{F68E57F4-6A61-42DD-8DCA-76AF9DE33CC1}"/>
              </a:ext>
            </a:extLst>
          </p:cNvPr>
          <p:cNvSpPr/>
          <p:nvPr/>
        </p:nvSpPr>
        <p:spPr>
          <a:xfrm>
            <a:off x="628282" y="5439890"/>
            <a:ext cx="517822" cy="415636"/>
          </a:xfrm>
          <a:prstGeom prst="rect">
            <a:avLst/>
          </a:prstGeom>
          <a:solidFill>
            <a:srgbClr val="690F3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a:ln>
                  <a:noFill/>
                </a:ln>
                <a:solidFill>
                  <a:srgbClr val="FFFFFF"/>
                </a:solidFill>
                <a:effectLst/>
                <a:uLnTx/>
                <a:uFillTx/>
                <a:latin typeface="Arial" panose="020B0604020202020204"/>
                <a:ea typeface="+mn-ea"/>
                <a:cs typeface="+mn-cs"/>
              </a:rPr>
              <a:t>RTE</a:t>
            </a:r>
          </a:p>
        </p:txBody>
      </p:sp>
      <p:grpSp>
        <p:nvGrpSpPr>
          <p:cNvPr id="38" name="Groupe 37">
            <a:extLst>
              <a:ext uri="{FF2B5EF4-FFF2-40B4-BE49-F238E27FC236}">
                <a16:creationId xmlns:a16="http://schemas.microsoft.com/office/drawing/2014/main" id="{E9882B93-7B2F-4410-968E-B60AA8A379A7}"/>
              </a:ext>
            </a:extLst>
          </p:cNvPr>
          <p:cNvGrpSpPr/>
          <p:nvPr/>
        </p:nvGrpSpPr>
        <p:grpSpPr>
          <a:xfrm>
            <a:off x="1362086" y="5992619"/>
            <a:ext cx="3421408" cy="722508"/>
            <a:chOff x="1798079" y="1969624"/>
            <a:chExt cx="6508421" cy="408450"/>
          </a:xfrm>
        </p:grpSpPr>
        <p:sp>
          <p:nvSpPr>
            <p:cNvPr id="39" name="Rectangle 38">
              <a:extLst>
                <a:ext uri="{FF2B5EF4-FFF2-40B4-BE49-F238E27FC236}">
                  <a16:creationId xmlns:a16="http://schemas.microsoft.com/office/drawing/2014/main" id="{69706B9C-23F2-44D6-A94F-5921587422A5}"/>
                </a:ext>
              </a:extLst>
            </p:cNvPr>
            <p:cNvSpPr/>
            <p:nvPr/>
          </p:nvSpPr>
          <p:spPr>
            <a:xfrm>
              <a:off x="1995054" y="1972798"/>
              <a:ext cx="6311446" cy="402102"/>
            </a:xfrm>
            <a:prstGeom prst="rect">
              <a:avLst/>
            </a:prstGeom>
            <a:solidFill>
              <a:srgbClr val="FFFFFF">
                <a:alpha val="78000"/>
              </a:srgbClr>
            </a:solidFill>
            <a:ln w="12700" cap="flat" cmpd="sng" algn="ctr">
              <a:solidFill>
                <a:srgbClr val="F5BBD8"/>
              </a:solidFill>
              <a:prstDash val="solid"/>
              <a:miter lim="800000"/>
            </a:ln>
            <a:effectLst/>
          </p:spPr>
          <p:txBody>
            <a:bodyPr rtlCol="0" anchor="ctr"/>
            <a:lstStyle/>
            <a:p>
              <a:r>
                <a:rPr lang="fr-FR" sz="800">
                  <a:solidFill>
                    <a:schemeClr val="tx2">
                      <a:lumMod val="50000"/>
                    </a:schemeClr>
                  </a:solidFill>
                </a:rPr>
                <a:t>Le PM partage la trajectoire fonctionnelle et les enjeux non fonctionnels (performance ; disponibilité ;  sécurité) dont il a connaissance afin d’appuyer les Architectes à définir la trajectoire architecturale des prochains Paliers et également à identifier des points d’attention sur les développements</a:t>
              </a:r>
            </a:p>
          </p:txBody>
        </p:sp>
        <p:sp>
          <p:nvSpPr>
            <p:cNvPr id="40" name="Triangle isocèle 39">
              <a:extLst>
                <a:ext uri="{FF2B5EF4-FFF2-40B4-BE49-F238E27FC236}">
                  <a16:creationId xmlns:a16="http://schemas.microsoft.com/office/drawing/2014/main" id="{81F4B549-E496-4E2B-856B-9C1C1594044D}"/>
                </a:ext>
              </a:extLst>
            </p:cNvPr>
            <p:cNvSpPr/>
            <p:nvPr/>
          </p:nvSpPr>
          <p:spPr>
            <a:xfrm rot="16200000">
              <a:off x="1689166" y="2078537"/>
              <a:ext cx="408450" cy="190623"/>
            </a:xfrm>
            <a:prstGeom prst="triangle">
              <a:avLst/>
            </a:prstGeom>
            <a:solidFill>
              <a:srgbClr val="F5BBD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grpSp>
        <p:nvGrpSpPr>
          <p:cNvPr id="41" name="Groupe 40">
            <a:extLst>
              <a:ext uri="{FF2B5EF4-FFF2-40B4-BE49-F238E27FC236}">
                <a16:creationId xmlns:a16="http://schemas.microsoft.com/office/drawing/2014/main" id="{1A4DDC32-5EF6-4163-BDD8-5D64B2CDB949}"/>
              </a:ext>
            </a:extLst>
          </p:cNvPr>
          <p:cNvGrpSpPr/>
          <p:nvPr/>
        </p:nvGrpSpPr>
        <p:grpSpPr>
          <a:xfrm>
            <a:off x="1373168" y="3921698"/>
            <a:ext cx="3412279" cy="657595"/>
            <a:chOff x="1806155" y="1944371"/>
            <a:chExt cx="6243335" cy="433703"/>
          </a:xfrm>
        </p:grpSpPr>
        <p:sp>
          <p:nvSpPr>
            <p:cNvPr id="42" name="Rectangle 41">
              <a:extLst>
                <a:ext uri="{FF2B5EF4-FFF2-40B4-BE49-F238E27FC236}">
                  <a16:creationId xmlns:a16="http://schemas.microsoft.com/office/drawing/2014/main" id="{DC567949-EC26-4103-9AFB-E1BCD3F09950}"/>
                </a:ext>
              </a:extLst>
            </p:cNvPr>
            <p:cNvSpPr/>
            <p:nvPr/>
          </p:nvSpPr>
          <p:spPr>
            <a:xfrm>
              <a:off x="1995055" y="1944371"/>
              <a:ext cx="6054435" cy="430530"/>
            </a:xfrm>
            <a:prstGeom prst="rect">
              <a:avLst/>
            </a:prstGeom>
            <a:solidFill>
              <a:srgbClr val="FFFFFF">
                <a:alpha val="78000"/>
              </a:srgbClr>
            </a:solidFill>
            <a:ln w="12700" cap="flat" cmpd="sng" algn="ctr">
              <a:solidFill>
                <a:srgbClr val="383838"/>
              </a:solidFill>
              <a:prstDash val="solid"/>
              <a:miter lim="800000"/>
            </a:ln>
            <a:effectLst/>
          </p:spPr>
          <p:txBody>
            <a:bodyPr rtlCol="0" anchor="ctr"/>
            <a:lstStyle/>
            <a:p>
              <a:r>
                <a:rPr lang="fr-FR" sz="800">
                  <a:solidFill>
                    <a:schemeClr val="tx2">
                      <a:lumMod val="50000"/>
                    </a:schemeClr>
                  </a:solidFill>
                </a:rPr>
                <a:t>Le PM suit l’avancement du sprint et du Palier notamment via le prisme de la valeur métier délivrée ; il opère des </a:t>
              </a:r>
              <a:r>
                <a:rPr lang="fr-FR" sz="800" err="1">
                  <a:solidFill>
                    <a:schemeClr val="tx2">
                      <a:lumMod val="50000"/>
                    </a:schemeClr>
                  </a:solidFill>
                </a:rPr>
                <a:t>repriorisations</a:t>
              </a:r>
              <a:r>
                <a:rPr lang="fr-FR" sz="800">
                  <a:solidFill>
                    <a:schemeClr val="tx2">
                      <a:lumMod val="50000"/>
                    </a:schemeClr>
                  </a:solidFill>
                </a:rPr>
                <a:t> en lien avec les Scrum Masters et les Product </a:t>
              </a:r>
              <a:r>
                <a:rPr lang="fr-FR" sz="800" err="1">
                  <a:solidFill>
                    <a:schemeClr val="tx2">
                      <a:lumMod val="50000"/>
                    </a:schemeClr>
                  </a:solidFill>
                </a:rPr>
                <a:t>Owners</a:t>
              </a:r>
              <a:r>
                <a:rPr lang="fr-FR" sz="800">
                  <a:solidFill>
                    <a:schemeClr val="tx2">
                      <a:lumMod val="50000"/>
                    </a:schemeClr>
                  </a:solidFill>
                </a:rPr>
                <a:t> dans le but de maximiser la valeur métier délivrée lors de chaque sprint.</a:t>
              </a:r>
            </a:p>
          </p:txBody>
        </p:sp>
        <p:sp>
          <p:nvSpPr>
            <p:cNvPr id="43" name="Triangle isocèle 42">
              <a:extLst>
                <a:ext uri="{FF2B5EF4-FFF2-40B4-BE49-F238E27FC236}">
                  <a16:creationId xmlns:a16="http://schemas.microsoft.com/office/drawing/2014/main" id="{1A6DA9C9-CF3E-4997-958A-E7472EACF8F3}"/>
                </a:ext>
              </a:extLst>
            </p:cNvPr>
            <p:cNvSpPr/>
            <p:nvPr/>
          </p:nvSpPr>
          <p:spPr>
            <a:xfrm rot="16200000">
              <a:off x="1693205" y="2082574"/>
              <a:ext cx="408450" cy="182550"/>
            </a:xfrm>
            <a:prstGeom prst="triangle">
              <a:avLst/>
            </a:prstGeom>
            <a:solidFill>
              <a:srgbClr val="38383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grpSp>
        <p:nvGrpSpPr>
          <p:cNvPr id="44" name="Groupe 43">
            <a:extLst>
              <a:ext uri="{FF2B5EF4-FFF2-40B4-BE49-F238E27FC236}">
                <a16:creationId xmlns:a16="http://schemas.microsoft.com/office/drawing/2014/main" id="{8C94B1A1-0E93-4446-B780-63D24268D63B}"/>
              </a:ext>
            </a:extLst>
          </p:cNvPr>
          <p:cNvGrpSpPr/>
          <p:nvPr/>
        </p:nvGrpSpPr>
        <p:grpSpPr>
          <a:xfrm>
            <a:off x="1382648" y="4633498"/>
            <a:ext cx="3412279" cy="642599"/>
            <a:chOff x="1806155" y="1969624"/>
            <a:chExt cx="6243335" cy="408450"/>
          </a:xfrm>
        </p:grpSpPr>
        <p:sp>
          <p:nvSpPr>
            <p:cNvPr id="45" name="Rectangle 44">
              <a:extLst>
                <a:ext uri="{FF2B5EF4-FFF2-40B4-BE49-F238E27FC236}">
                  <a16:creationId xmlns:a16="http://schemas.microsoft.com/office/drawing/2014/main" id="{612BEB69-DE03-4BCD-8B33-AE94CC19604C}"/>
                </a:ext>
              </a:extLst>
            </p:cNvPr>
            <p:cNvSpPr/>
            <p:nvPr/>
          </p:nvSpPr>
          <p:spPr>
            <a:xfrm>
              <a:off x="1995055" y="1972798"/>
              <a:ext cx="6054435" cy="402102"/>
            </a:xfrm>
            <a:prstGeom prst="rect">
              <a:avLst/>
            </a:prstGeom>
            <a:solidFill>
              <a:srgbClr val="FFFFFF">
                <a:alpha val="78000"/>
              </a:srgbClr>
            </a:solidFill>
            <a:ln w="12700" cap="flat" cmpd="sng" algn="ctr">
              <a:solidFill>
                <a:srgbClr val="707070"/>
              </a:solidFill>
              <a:prstDash val="solid"/>
              <a:miter lim="800000"/>
            </a:ln>
            <a:effectLst/>
          </p:spPr>
          <p:txBody>
            <a:bodyPr rtlCol="0" anchor="ctr"/>
            <a:lstStyle/>
            <a:p>
              <a:r>
                <a:rPr lang="fr-FR" sz="800">
                  <a:solidFill>
                    <a:schemeClr val="tx2">
                      <a:lumMod val="50000"/>
                    </a:schemeClr>
                  </a:solidFill>
                </a:rPr>
                <a:t>Le PM échange avec les équipes sur le niveau de priorisation des différentes US et peut opérer des changements à la marge des entre des US soit pour mieux correspondre à la trajectoire fonctionnelle ; soit pour maximiser la valeur métier délivrée sur le sprint.</a:t>
              </a:r>
            </a:p>
          </p:txBody>
        </p:sp>
        <p:sp>
          <p:nvSpPr>
            <p:cNvPr id="46" name="Triangle isocèle 45">
              <a:extLst>
                <a:ext uri="{FF2B5EF4-FFF2-40B4-BE49-F238E27FC236}">
                  <a16:creationId xmlns:a16="http://schemas.microsoft.com/office/drawing/2014/main" id="{267ED959-292B-475C-8AB0-6DA04B9411FD}"/>
                </a:ext>
              </a:extLst>
            </p:cNvPr>
            <p:cNvSpPr/>
            <p:nvPr/>
          </p:nvSpPr>
          <p:spPr>
            <a:xfrm rot="16200000">
              <a:off x="1693205" y="2082574"/>
              <a:ext cx="408450" cy="182550"/>
            </a:xfrm>
            <a:prstGeom prst="triangle">
              <a:avLst/>
            </a:prstGeom>
            <a:solidFill>
              <a:srgbClr val="70707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grpSp>
        <p:nvGrpSpPr>
          <p:cNvPr id="47" name="Groupe 46">
            <a:extLst>
              <a:ext uri="{FF2B5EF4-FFF2-40B4-BE49-F238E27FC236}">
                <a16:creationId xmlns:a16="http://schemas.microsoft.com/office/drawing/2014/main" id="{2C4244BA-726A-475B-A10F-4608D228ADEC}"/>
              </a:ext>
            </a:extLst>
          </p:cNvPr>
          <p:cNvGrpSpPr/>
          <p:nvPr/>
        </p:nvGrpSpPr>
        <p:grpSpPr>
          <a:xfrm>
            <a:off x="1373168" y="5330298"/>
            <a:ext cx="3412277" cy="618054"/>
            <a:chOff x="1806157" y="1969624"/>
            <a:chExt cx="6243333" cy="478416"/>
          </a:xfrm>
        </p:grpSpPr>
        <p:sp>
          <p:nvSpPr>
            <p:cNvPr id="48" name="Rectangle 47">
              <a:extLst>
                <a:ext uri="{FF2B5EF4-FFF2-40B4-BE49-F238E27FC236}">
                  <a16:creationId xmlns:a16="http://schemas.microsoft.com/office/drawing/2014/main" id="{ADC0EAAF-1E45-4F29-AA68-EB9158DEE3CE}"/>
                </a:ext>
              </a:extLst>
            </p:cNvPr>
            <p:cNvSpPr/>
            <p:nvPr/>
          </p:nvSpPr>
          <p:spPr>
            <a:xfrm>
              <a:off x="1995056" y="1972798"/>
              <a:ext cx="6054434" cy="475242"/>
            </a:xfrm>
            <a:prstGeom prst="rect">
              <a:avLst/>
            </a:prstGeom>
            <a:solidFill>
              <a:srgbClr val="FFFFFF">
                <a:alpha val="78000"/>
              </a:srgbClr>
            </a:solidFill>
            <a:ln w="12700" cap="flat" cmpd="sng" algn="ctr">
              <a:solidFill>
                <a:srgbClr val="690F3C"/>
              </a:solidFill>
              <a:prstDash val="solid"/>
              <a:miter lim="800000"/>
            </a:ln>
            <a:effectLst/>
          </p:spPr>
          <p:txBody>
            <a:bodyPr rtlCol="0" anchor="ctr"/>
            <a:lstStyle/>
            <a:p>
              <a:r>
                <a:rPr lang="fr-FR" sz="800">
                  <a:solidFill>
                    <a:schemeClr val="tx2">
                      <a:lumMod val="50000"/>
                    </a:schemeClr>
                  </a:solidFill>
                </a:rPr>
                <a:t>Le PM valide les développements réalisés par les équipes techniques ; la revue peut éventuellement mener à des nouveaux développements (à la marge ou significatifs) si l’implémentation choisie ne correspond pas au besoin métier ; une bonne pratique pour limiter cela est d’effectuer des démonstrations intermédiaires pendant le sprint sans attendre sa fin.</a:t>
              </a:r>
            </a:p>
          </p:txBody>
        </p:sp>
        <p:sp>
          <p:nvSpPr>
            <p:cNvPr id="49" name="Triangle isocèle 48">
              <a:extLst>
                <a:ext uri="{FF2B5EF4-FFF2-40B4-BE49-F238E27FC236}">
                  <a16:creationId xmlns:a16="http://schemas.microsoft.com/office/drawing/2014/main" id="{14DE161F-20E6-4898-B371-C1A10E03043C}"/>
                </a:ext>
              </a:extLst>
            </p:cNvPr>
            <p:cNvSpPr/>
            <p:nvPr/>
          </p:nvSpPr>
          <p:spPr>
            <a:xfrm rot="16200000">
              <a:off x="1672692" y="2103089"/>
              <a:ext cx="449481" cy="182551"/>
            </a:xfrm>
            <a:prstGeom prst="triangle">
              <a:avLst/>
            </a:prstGeom>
            <a:solidFill>
              <a:srgbClr val="690F3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grpSp>
      <p:sp>
        <p:nvSpPr>
          <p:cNvPr id="50" name="Rectangle 49">
            <a:extLst>
              <a:ext uri="{FF2B5EF4-FFF2-40B4-BE49-F238E27FC236}">
                <a16:creationId xmlns:a16="http://schemas.microsoft.com/office/drawing/2014/main" id="{51BA0A1B-D71D-4621-B546-CF8828340C93}"/>
              </a:ext>
            </a:extLst>
          </p:cNvPr>
          <p:cNvSpPr/>
          <p:nvPr/>
        </p:nvSpPr>
        <p:spPr>
          <a:xfrm>
            <a:off x="4856253" y="3174374"/>
            <a:ext cx="3373302" cy="714249"/>
          </a:xfrm>
          <a:prstGeom prst="rect">
            <a:avLst/>
          </a:prstGeom>
          <a:solidFill>
            <a:srgbClr val="FFFFFF">
              <a:alpha val="78000"/>
            </a:srgbClr>
          </a:solidFill>
          <a:ln w="12700" cap="flat" cmpd="sng" algn="ctr">
            <a:solidFill>
              <a:srgbClr val="C1175C"/>
            </a:solidFill>
            <a:prstDash val="solid"/>
            <a:miter lim="800000"/>
          </a:ln>
          <a:effectLst/>
        </p:spPr>
        <p:txBody>
          <a:bodyPr rtlCol="0" anchor="ctr"/>
          <a:lstStyle/>
          <a:p>
            <a:r>
              <a:rPr lang="fr-FR" sz="800">
                <a:solidFill>
                  <a:schemeClr val="tx2">
                    <a:lumMod val="50000"/>
                  </a:schemeClr>
                </a:solidFill>
              </a:rPr>
              <a:t>Le RTE anime l’instance en lien avec le PM (s’assure que le planning de l’instance est respecté et que chaque participant peut s’exprimer comme il le souhaite) ; il s’assure que le niveau de préparation du </a:t>
            </a:r>
            <a:r>
              <a:rPr lang="fr-FR" sz="800" err="1">
                <a:solidFill>
                  <a:schemeClr val="tx2">
                    <a:lumMod val="50000"/>
                  </a:schemeClr>
                </a:solidFill>
              </a:rPr>
              <a:t>backlog</a:t>
            </a:r>
            <a:r>
              <a:rPr lang="fr-FR" sz="800">
                <a:solidFill>
                  <a:schemeClr val="tx2">
                    <a:lumMod val="50000"/>
                  </a:schemeClr>
                </a:solidFill>
              </a:rPr>
              <a:t> est bon en vue de faciliter la prochaine instance de planification de palier.</a:t>
            </a:r>
          </a:p>
        </p:txBody>
      </p:sp>
      <p:sp>
        <p:nvSpPr>
          <p:cNvPr id="53" name="Rectangle 52">
            <a:extLst>
              <a:ext uri="{FF2B5EF4-FFF2-40B4-BE49-F238E27FC236}">
                <a16:creationId xmlns:a16="http://schemas.microsoft.com/office/drawing/2014/main" id="{7015F25B-DC90-4E3D-BB5E-1484571ECC72}"/>
              </a:ext>
            </a:extLst>
          </p:cNvPr>
          <p:cNvSpPr/>
          <p:nvPr/>
        </p:nvSpPr>
        <p:spPr>
          <a:xfrm>
            <a:off x="8305755" y="3172373"/>
            <a:ext cx="3414251" cy="700540"/>
          </a:xfrm>
          <a:prstGeom prst="rect">
            <a:avLst/>
          </a:prstGeom>
          <a:solidFill>
            <a:srgbClr val="FFFFFF">
              <a:alpha val="78000"/>
            </a:srgbClr>
          </a:solidFill>
          <a:ln w="12700" cap="flat" cmpd="sng" algn="ctr">
            <a:solidFill>
              <a:srgbClr val="C1175C"/>
            </a:solidFill>
            <a:prstDash val="solid"/>
            <a:miter lim="800000"/>
          </a:ln>
          <a:effectLst/>
        </p:spPr>
        <p:txBody>
          <a:bodyPr rtlCol="0" anchor="ctr"/>
          <a:lstStyle/>
          <a:p>
            <a:r>
              <a:rPr lang="fr-FR" sz="800">
                <a:solidFill>
                  <a:schemeClr val="tx2">
                    <a:lumMod val="50000"/>
                  </a:schemeClr>
                </a:solidFill>
              </a:rPr>
              <a:t>L’Architecte palier : il s’assure du bon niveau de maturité des </a:t>
            </a:r>
            <a:r>
              <a:rPr lang="fr-FR" sz="800" err="1">
                <a:solidFill>
                  <a:schemeClr val="tx2">
                    <a:lumMod val="50000"/>
                  </a:schemeClr>
                </a:solidFill>
              </a:rPr>
              <a:t>Enablers</a:t>
            </a:r>
            <a:r>
              <a:rPr lang="fr-FR" sz="800">
                <a:solidFill>
                  <a:schemeClr val="tx2">
                    <a:lumMod val="50000"/>
                  </a:schemeClr>
                </a:solidFill>
              </a:rPr>
              <a:t> en vue du prochain Palier ; contribue aux activités de spécification en étudiant les sous-jacents architecturaux des éléments du </a:t>
            </a:r>
            <a:r>
              <a:rPr lang="fr-FR" sz="800" err="1">
                <a:solidFill>
                  <a:schemeClr val="tx2">
                    <a:lumMod val="50000"/>
                  </a:schemeClr>
                </a:solidFill>
              </a:rPr>
              <a:t>Backlog</a:t>
            </a:r>
            <a:r>
              <a:rPr lang="fr-FR" sz="800">
                <a:solidFill>
                  <a:schemeClr val="tx2">
                    <a:lumMod val="50000"/>
                  </a:schemeClr>
                </a:solidFill>
              </a:rPr>
              <a:t> ; garantit la cohérence du </a:t>
            </a:r>
            <a:r>
              <a:rPr lang="fr-FR" sz="800" err="1">
                <a:solidFill>
                  <a:schemeClr val="tx2">
                    <a:lumMod val="50000"/>
                  </a:schemeClr>
                </a:solidFill>
              </a:rPr>
              <a:t>backlog</a:t>
            </a:r>
            <a:r>
              <a:rPr lang="fr-FR" sz="800">
                <a:solidFill>
                  <a:schemeClr val="tx2">
                    <a:lumMod val="50000"/>
                  </a:schemeClr>
                </a:solidFill>
              </a:rPr>
              <a:t> avec la trajectoire d’urbanisation DSI ;</a:t>
            </a:r>
          </a:p>
        </p:txBody>
      </p:sp>
      <p:sp>
        <p:nvSpPr>
          <p:cNvPr id="56" name="Rectangle 55">
            <a:extLst>
              <a:ext uri="{FF2B5EF4-FFF2-40B4-BE49-F238E27FC236}">
                <a16:creationId xmlns:a16="http://schemas.microsoft.com/office/drawing/2014/main" id="{1EB145E6-28D4-43F2-8C12-8C83742C171F}"/>
              </a:ext>
            </a:extLst>
          </p:cNvPr>
          <p:cNvSpPr/>
          <p:nvPr/>
        </p:nvSpPr>
        <p:spPr>
          <a:xfrm>
            <a:off x="4844185" y="5992618"/>
            <a:ext cx="3385370" cy="716581"/>
          </a:xfrm>
          <a:prstGeom prst="rect">
            <a:avLst/>
          </a:prstGeom>
          <a:solidFill>
            <a:srgbClr val="FFFFFF">
              <a:alpha val="78000"/>
            </a:srgbClr>
          </a:solidFill>
          <a:ln w="12700" cap="flat" cmpd="sng" algn="ctr">
            <a:solidFill>
              <a:srgbClr val="F5BBD8"/>
            </a:solidFill>
            <a:prstDash val="solid"/>
            <a:miter lim="800000"/>
          </a:ln>
          <a:effectLst/>
        </p:spPr>
        <p:txBody>
          <a:bodyPr rtlCol="0" anchor="ctr"/>
          <a:lstStyle/>
          <a:p>
            <a:r>
              <a:rPr lang="fr-FR" sz="800">
                <a:solidFill>
                  <a:schemeClr val="tx2">
                    <a:lumMod val="50000"/>
                  </a:schemeClr>
                </a:solidFill>
              </a:rPr>
              <a:t>Le RTE anime l’instance en lien avec l’Architecte palier (s’assure que le planning de l’instance est respecté et que chaque participant peut s’exprimer comme il le souhaite).</a:t>
            </a:r>
          </a:p>
        </p:txBody>
      </p:sp>
      <p:sp>
        <p:nvSpPr>
          <p:cNvPr id="58" name="Rectangle 57">
            <a:extLst>
              <a:ext uri="{FF2B5EF4-FFF2-40B4-BE49-F238E27FC236}">
                <a16:creationId xmlns:a16="http://schemas.microsoft.com/office/drawing/2014/main" id="{CE2F25D4-3944-4BD1-BA2D-9E8CA1C0C60D}"/>
              </a:ext>
            </a:extLst>
          </p:cNvPr>
          <p:cNvSpPr/>
          <p:nvPr/>
        </p:nvSpPr>
        <p:spPr>
          <a:xfrm>
            <a:off x="8280475" y="5992618"/>
            <a:ext cx="3435870" cy="702180"/>
          </a:xfrm>
          <a:prstGeom prst="rect">
            <a:avLst/>
          </a:prstGeom>
          <a:solidFill>
            <a:srgbClr val="FFFFFF">
              <a:alpha val="78000"/>
            </a:srgbClr>
          </a:solidFill>
          <a:ln w="12700" cap="flat" cmpd="sng" algn="ctr">
            <a:solidFill>
              <a:srgbClr val="F5BBD8"/>
            </a:solidFill>
            <a:prstDash val="solid"/>
            <a:miter lim="800000"/>
          </a:ln>
          <a:effectLst/>
        </p:spPr>
        <p:txBody>
          <a:bodyPr rtlCol="0" anchor="ctr"/>
          <a:lstStyle/>
          <a:p>
            <a:r>
              <a:rPr lang="fr-FR" sz="800">
                <a:solidFill>
                  <a:schemeClr val="tx2">
                    <a:lumMod val="50000"/>
                  </a:schemeClr>
                </a:solidFill>
              </a:rPr>
              <a:t>L’Architecte palier présente la trajectoire architecturale pour le palier et également celle des paliers à venir ; échange sur la priorisation des </a:t>
            </a:r>
            <a:r>
              <a:rPr lang="fr-FR" sz="800" err="1">
                <a:solidFill>
                  <a:schemeClr val="tx2">
                    <a:lumMod val="50000"/>
                  </a:schemeClr>
                </a:solidFill>
              </a:rPr>
              <a:t>Enablers</a:t>
            </a:r>
            <a:r>
              <a:rPr lang="fr-FR" sz="800">
                <a:solidFill>
                  <a:schemeClr val="tx2">
                    <a:lumMod val="50000"/>
                  </a:schemeClr>
                </a:solidFill>
              </a:rPr>
              <a:t> au sein du </a:t>
            </a:r>
            <a:r>
              <a:rPr lang="fr-FR" sz="800" err="1">
                <a:solidFill>
                  <a:schemeClr val="tx2">
                    <a:lumMod val="50000"/>
                  </a:schemeClr>
                </a:solidFill>
              </a:rPr>
              <a:t>Backlog</a:t>
            </a:r>
            <a:r>
              <a:rPr lang="fr-FR" sz="800">
                <a:solidFill>
                  <a:schemeClr val="tx2">
                    <a:lumMod val="50000"/>
                  </a:schemeClr>
                </a:solidFill>
              </a:rPr>
              <a:t> de Fonctionnalités ; identification d’éventuels points d’attention d’ordre architectural qui doivent être remontés en comité d’architecture voire au niveau stratégique.</a:t>
            </a:r>
          </a:p>
        </p:txBody>
      </p:sp>
      <p:sp>
        <p:nvSpPr>
          <p:cNvPr id="59" name="Rectangle 58">
            <a:extLst>
              <a:ext uri="{FF2B5EF4-FFF2-40B4-BE49-F238E27FC236}">
                <a16:creationId xmlns:a16="http://schemas.microsoft.com/office/drawing/2014/main" id="{0C58DB33-5FC5-4A10-8595-F404473AB37C}"/>
              </a:ext>
            </a:extLst>
          </p:cNvPr>
          <p:cNvSpPr/>
          <p:nvPr/>
        </p:nvSpPr>
        <p:spPr>
          <a:xfrm>
            <a:off x="4844185" y="3921700"/>
            <a:ext cx="3385370" cy="642209"/>
          </a:xfrm>
          <a:prstGeom prst="rect">
            <a:avLst/>
          </a:prstGeom>
          <a:solidFill>
            <a:srgbClr val="FFFFFF">
              <a:alpha val="78000"/>
            </a:srgbClr>
          </a:solidFill>
          <a:ln w="12700" cap="flat" cmpd="sng" algn="ctr">
            <a:solidFill>
              <a:srgbClr val="383838"/>
            </a:solidFill>
            <a:prstDash val="solid"/>
            <a:miter lim="800000"/>
          </a:ln>
          <a:effectLst/>
        </p:spPr>
        <p:txBody>
          <a:bodyPr rtlCol="0" anchor="ctr"/>
          <a:lstStyle/>
          <a:p>
            <a:r>
              <a:rPr lang="fr-FR" sz="800">
                <a:solidFill>
                  <a:schemeClr val="tx2">
                    <a:lumMod val="50000"/>
                  </a:schemeClr>
                </a:solidFill>
              </a:rPr>
              <a:t>Le RTE anime l’instance (s’assure que le planning de l’instance est respecté et que chaque participant peut s’exprimer comme il le souhaite) ; il se focalise particulièrement sur les éventuels risques de retard des développements d’ici la fin du sprint et sur les éventuelles dépendances internes ou externes du Palier et leur sécurisation.</a:t>
            </a:r>
          </a:p>
        </p:txBody>
      </p:sp>
      <p:sp>
        <p:nvSpPr>
          <p:cNvPr id="60" name="Rectangle 59">
            <a:extLst>
              <a:ext uri="{FF2B5EF4-FFF2-40B4-BE49-F238E27FC236}">
                <a16:creationId xmlns:a16="http://schemas.microsoft.com/office/drawing/2014/main" id="{1DC4F9C9-A285-40F4-B4FE-AAA10ADF495B}"/>
              </a:ext>
            </a:extLst>
          </p:cNvPr>
          <p:cNvSpPr/>
          <p:nvPr/>
        </p:nvSpPr>
        <p:spPr>
          <a:xfrm>
            <a:off x="8305755" y="3925081"/>
            <a:ext cx="3410591" cy="663882"/>
          </a:xfrm>
          <a:prstGeom prst="rect">
            <a:avLst/>
          </a:prstGeom>
          <a:solidFill>
            <a:srgbClr val="FFFFFF">
              <a:alpha val="78000"/>
            </a:srgbClr>
          </a:solidFill>
          <a:ln w="12700" cap="flat" cmpd="sng" algn="ctr">
            <a:solidFill>
              <a:srgbClr val="383838"/>
            </a:solidFill>
            <a:prstDash val="solid"/>
            <a:miter lim="800000"/>
          </a:ln>
          <a:effectLst/>
        </p:spPr>
        <p:txBody>
          <a:bodyPr rtlCol="0" anchor="ctr"/>
          <a:lstStyle/>
          <a:p>
            <a:r>
              <a:rPr lang="fr-FR" sz="800">
                <a:solidFill>
                  <a:schemeClr val="tx2">
                    <a:lumMod val="50000"/>
                  </a:schemeClr>
                </a:solidFill>
              </a:rPr>
              <a:t>L’Architecte palier suit l’avancement du palier avec un prisme technique et un focus sur les </a:t>
            </a:r>
            <a:r>
              <a:rPr lang="fr-FR" sz="800" err="1">
                <a:solidFill>
                  <a:schemeClr val="tx2">
                    <a:lumMod val="50000"/>
                  </a:schemeClr>
                </a:solidFill>
              </a:rPr>
              <a:t>Enablers</a:t>
            </a:r>
            <a:r>
              <a:rPr lang="fr-FR" sz="800">
                <a:solidFill>
                  <a:schemeClr val="tx2">
                    <a:lumMod val="50000"/>
                  </a:schemeClr>
                </a:solidFill>
              </a:rPr>
              <a:t>.</a:t>
            </a:r>
          </a:p>
        </p:txBody>
      </p:sp>
      <p:sp>
        <p:nvSpPr>
          <p:cNvPr id="61" name="Rectangle 60">
            <a:extLst>
              <a:ext uri="{FF2B5EF4-FFF2-40B4-BE49-F238E27FC236}">
                <a16:creationId xmlns:a16="http://schemas.microsoft.com/office/drawing/2014/main" id="{AC10F9EE-8467-4BD3-97F8-D8E2C8BF243C}"/>
              </a:ext>
            </a:extLst>
          </p:cNvPr>
          <p:cNvSpPr/>
          <p:nvPr/>
        </p:nvSpPr>
        <p:spPr>
          <a:xfrm>
            <a:off x="4844186" y="4633887"/>
            <a:ext cx="3385370" cy="642210"/>
          </a:xfrm>
          <a:prstGeom prst="rect">
            <a:avLst/>
          </a:prstGeom>
          <a:solidFill>
            <a:srgbClr val="FFFFFF">
              <a:alpha val="78000"/>
            </a:srgbClr>
          </a:solidFill>
          <a:ln w="12700" cap="flat" cmpd="sng" algn="ctr">
            <a:solidFill>
              <a:srgbClr val="707070"/>
            </a:solidFill>
            <a:prstDash val="solid"/>
            <a:miter lim="800000"/>
          </a:ln>
          <a:effectLst/>
        </p:spPr>
        <p:txBody>
          <a:bodyPr rtlCol="0" anchor="ctr"/>
          <a:lstStyle/>
          <a:p>
            <a:r>
              <a:rPr lang="fr-FR" sz="800">
                <a:solidFill>
                  <a:schemeClr val="tx2">
                    <a:lumMod val="50000"/>
                  </a:schemeClr>
                </a:solidFill>
              </a:rPr>
              <a:t>Le RTE anime l’instance (s’assure que le planning de l’instance est respecté et que chaque participant peut s’exprimer comme il le souhaite) ; il aide notamment le PM à effectuer des arbitrages entre des US si plus pertinent pour la valeur métier délivrée.</a:t>
            </a:r>
          </a:p>
        </p:txBody>
      </p:sp>
      <p:sp>
        <p:nvSpPr>
          <p:cNvPr id="62" name="Rectangle 61">
            <a:extLst>
              <a:ext uri="{FF2B5EF4-FFF2-40B4-BE49-F238E27FC236}">
                <a16:creationId xmlns:a16="http://schemas.microsoft.com/office/drawing/2014/main" id="{A68CCE7D-62F4-40D9-BC43-BCA7A245CC09}"/>
              </a:ext>
            </a:extLst>
          </p:cNvPr>
          <p:cNvSpPr/>
          <p:nvPr/>
        </p:nvSpPr>
        <p:spPr>
          <a:xfrm>
            <a:off x="8280476" y="4638472"/>
            <a:ext cx="3435870" cy="642210"/>
          </a:xfrm>
          <a:prstGeom prst="rect">
            <a:avLst/>
          </a:prstGeom>
          <a:solidFill>
            <a:srgbClr val="FFFFFF">
              <a:alpha val="78000"/>
            </a:srgbClr>
          </a:solidFill>
          <a:ln w="12700" cap="flat" cmpd="sng" algn="ctr">
            <a:solidFill>
              <a:srgbClr val="707070"/>
            </a:solidFill>
            <a:prstDash val="solid"/>
            <a:miter lim="800000"/>
          </a:ln>
          <a:effectLst/>
        </p:spPr>
        <p:txBody>
          <a:bodyPr rtlCol="0" anchor="ctr"/>
          <a:lstStyle/>
          <a:p>
            <a:r>
              <a:rPr lang="fr-FR" sz="800">
                <a:solidFill>
                  <a:schemeClr val="tx2">
                    <a:lumMod val="50000"/>
                  </a:schemeClr>
                </a:solidFill>
              </a:rPr>
              <a:t>L’Architecte palier contribue à expliciter les enjeux techniques des US ; il échange avec le PM au sujet de la priorisation des US notamment en mettant en avant, si nécessaire, les prérequis techniques amenés par des US de type </a:t>
            </a:r>
            <a:r>
              <a:rPr lang="fr-FR" sz="800" err="1">
                <a:solidFill>
                  <a:schemeClr val="tx2">
                    <a:lumMod val="50000"/>
                  </a:schemeClr>
                </a:solidFill>
              </a:rPr>
              <a:t>enablers</a:t>
            </a:r>
            <a:r>
              <a:rPr lang="fr-FR" sz="800">
                <a:solidFill>
                  <a:schemeClr val="tx2">
                    <a:lumMod val="50000"/>
                  </a:schemeClr>
                </a:solidFill>
              </a:rPr>
              <a:t>.</a:t>
            </a:r>
          </a:p>
        </p:txBody>
      </p:sp>
      <p:sp>
        <p:nvSpPr>
          <p:cNvPr id="63" name="Rectangle 62">
            <a:extLst>
              <a:ext uri="{FF2B5EF4-FFF2-40B4-BE49-F238E27FC236}">
                <a16:creationId xmlns:a16="http://schemas.microsoft.com/office/drawing/2014/main" id="{B1DBAA13-C5FE-49EA-8E13-CF6F6493EC69}"/>
              </a:ext>
            </a:extLst>
          </p:cNvPr>
          <p:cNvSpPr/>
          <p:nvPr/>
        </p:nvSpPr>
        <p:spPr>
          <a:xfrm>
            <a:off x="4844185" y="5344134"/>
            <a:ext cx="3385370" cy="604218"/>
          </a:xfrm>
          <a:prstGeom prst="rect">
            <a:avLst/>
          </a:prstGeom>
          <a:solidFill>
            <a:srgbClr val="FFFFFF">
              <a:alpha val="78000"/>
            </a:srgbClr>
          </a:solidFill>
          <a:ln w="12700" cap="flat" cmpd="sng" algn="ctr">
            <a:solidFill>
              <a:srgbClr val="690F3C"/>
            </a:solidFill>
            <a:prstDash val="solid"/>
            <a:miter lim="800000"/>
          </a:ln>
          <a:effectLst/>
        </p:spPr>
        <p:txBody>
          <a:bodyPr rtlCol="0" anchor="ctr"/>
          <a:lstStyle/>
          <a:p>
            <a:r>
              <a:rPr lang="fr-FR" sz="800">
                <a:solidFill>
                  <a:schemeClr val="tx2">
                    <a:lumMod val="50000"/>
                  </a:schemeClr>
                </a:solidFill>
              </a:rPr>
              <a:t>Le RTE anime l’instance (s’assure que le planning de l’instance est respecté et que chaque participant peut s’exprimer comme il le souhaite) ; il prend en note les éventuelles remarques du PM sur des adaptations voulues des développements réalisés.</a:t>
            </a:r>
          </a:p>
        </p:txBody>
      </p:sp>
      <p:sp>
        <p:nvSpPr>
          <p:cNvPr id="64" name="Rectangle 63">
            <a:extLst>
              <a:ext uri="{FF2B5EF4-FFF2-40B4-BE49-F238E27FC236}">
                <a16:creationId xmlns:a16="http://schemas.microsoft.com/office/drawing/2014/main" id="{9251EEF0-55A7-4782-8B5A-BA4A2402BCB2}"/>
              </a:ext>
            </a:extLst>
          </p:cNvPr>
          <p:cNvSpPr/>
          <p:nvPr/>
        </p:nvSpPr>
        <p:spPr>
          <a:xfrm>
            <a:off x="8280476" y="5344133"/>
            <a:ext cx="3435870" cy="595211"/>
          </a:xfrm>
          <a:prstGeom prst="rect">
            <a:avLst/>
          </a:prstGeom>
          <a:solidFill>
            <a:srgbClr val="FFFFFF">
              <a:alpha val="78000"/>
            </a:srgbClr>
          </a:solidFill>
          <a:ln w="12700" cap="flat" cmpd="sng" algn="ctr">
            <a:solidFill>
              <a:srgbClr val="690F3C"/>
            </a:solidFill>
            <a:prstDash val="solid"/>
            <a:miter lim="800000"/>
          </a:ln>
          <a:effectLst/>
        </p:spPr>
        <p:txBody>
          <a:bodyPr rtlCol="0" anchor="ctr"/>
          <a:lstStyle/>
          <a:p>
            <a:r>
              <a:rPr lang="fr-FR" sz="800">
                <a:solidFill>
                  <a:schemeClr val="tx2">
                    <a:lumMod val="50000"/>
                  </a:schemeClr>
                </a:solidFill>
              </a:rPr>
              <a:t>L’Architecte palier valide les US de type </a:t>
            </a:r>
            <a:r>
              <a:rPr lang="fr-FR" sz="800" err="1">
                <a:solidFill>
                  <a:schemeClr val="tx2">
                    <a:lumMod val="50000"/>
                  </a:schemeClr>
                </a:solidFill>
              </a:rPr>
              <a:t>enablers</a:t>
            </a:r>
            <a:r>
              <a:rPr lang="fr-FR" sz="800">
                <a:solidFill>
                  <a:schemeClr val="tx2">
                    <a:lumMod val="50000"/>
                  </a:schemeClr>
                </a:solidFill>
              </a:rPr>
              <a:t> réalisées par les équipes techniques.</a:t>
            </a:r>
          </a:p>
        </p:txBody>
      </p:sp>
      <p:sp>
        <p:nvSpPr>
          <p:cNvPr id="2" name="ZoneTexte 1">
            <a:extLst>
              <a:ext uri="{FF2B5EF4-FFF2-40B4-BE49-F238E27FC236}">
                <a16:creationId xmlns:a16="http://schemas.microsoft.com/office/drawing/2014/main" id="{040B5621-8ADB-46CF-AB40-A8BD8639EB88}"/>
              </a:ext>
            </a:extLst>
          </p:cNvPr>
          <p:cNvSpPr txBox="1"/>
          <p:nvPr/>
        </p:nvSpPr>
        <p:spPr>
          <a:xfrm>
            <a:off x="2250724" y="2929066"/>
            <a:ext cx="2066925" cy="276999"/>
          </a:xfrm>
          <a:prstGeom prst="rect">
            <a:avLst/>
          </a:prstGeom>
          <a:noFill/>
        </p:spPr>
        <p:txBody>
          <a:bodyPr wrap="square" rtlCol="0">
            <a:spAutoFit/>
          </a:bodyPr>
          <a:lstStyle/>
          <a:p>
            <a:r>
              <a:rPr lang="fr-FR" sz="1200"/>
              <a:t>Le Product </a:t>
            </a:r>
            <a:r>
              <a:rPr lang="fr-FR" sz="1200" err="1"/>
              <a:t>Owner</a:t>
            </a:r>
            <a:endParaRPr lang="fr-FR" sz="1200"/>
          </a:p>
        </p:txBody>
      </p:sp>
      <p:grpSp>
        <p:nvGrpSpPr>
          <p:cNvPr id="52" name="Groupe 51">
            <a:extLst>
              <a:ext uri="{FF2B5EF4-FFF2-40B4-BE49-F238E27FC236}">
                <a16:creationId xmlns:a16="http://schemas.microsoft.com/office/drawing/2014/main" id="{190126EA-6558-4A42-B8F2-B2116A7A56B3}"/>
              </a:ext>
            </a:extLst>
          </p:cNvPr>
          <p:cNvGrpSpPr/>
          <p:nvPr/>
        </p:nvGrpSpPr>
        <p:grpSpPr>
          <a:xfrm>
            <a:off x="1965240" y="2847764"/>
            <a:ext cx="324717" cy="346221"/>
            <a:chOff x="1977253" y="4430578"/>
            <a:chExt cx="440743" cy="453545"/>
          </a:xfrm>
        </p:grpSpPr>
        <p:sp>
          <p:nvSpPr>
            <p:cNvPr id="54" name="AutoShape 9">
              <a:extLst>
                <a:ext uri="{FF2B5EF4-FFF2-40B4-BE49-F238E27FC236}">
                  <a16:creationId xmlns:a16="http://schemas.microsoft.com/office/drawing/2014/main" id="{AB5D0B55-6668-4A66-A882-6B3394E6812A}"/>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55" name="Freeform 11">
              <a:extLst>
                <a:ext uri="{FF2B5EF4-FFF2-40B4-BE49-F238E27FC236}">
                  <a16:creationId xmlns:a16="http://schemas.microsoft.com/office/drawing/2014/main" id="{C8709E19-76C0-4E35-9AD9-03350AFFAA7A}"/>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57" name="Freeform 12">
              <a:extLst>
                <a:ext uri="{FF2B5EF4-FFF2-40B4-BE49-F238E27FC236}">
                  <a16:creationId xmlns:a16="http://schemas.microsoft.com/office/drawing/2014/main" id="{B6E61385-ED5C-4552-A69B-561D1DB884BB}"/>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sp>
        <p:nvSpPr>
          <p:cNvPr id="65" name="ZoneTexte 64">
            <a:extLst>
              <a:ext uri="{FF2B5EF4-FFF2-40B4-BE49-F238E27FC236}">
                <a16:creationId xmlns:a16="http://schemas.microsoft.com/office/drawing/2014/main" id="{F125F1B1-B4B2-4117-9C8A-3A297D4CB117}"/>
              </a:ext>
            </a:extLst>
          </p:cNvPr>
          <p:cNvSpPr txBox="1"/>
          <p:nvPr/>
        </p:nvSpPr>
        <p:spPr>
          <a:xfrm>
            <a:off x="461688" y="2947612"/>
            <a:ext cx="907207" cy="276999"/>
          </a:xfrm>
          <a:prstGeom prst="rect">
            <a:avLst/>
          </a:prstGeom>
          <a:noFill/>
        </p:spPr>
        <p:txBody>
          <a:bodyPr wrap="square" rtlCol="0">
            <a:spAutoFit/>
          </a:bodyPr>
          <a:lstStyle/>
          <a:p>
            <a:r>
              <a:rPr lang="fr-FR" sz="1200"/>
              <a:t>L’animateur</a:t>
            </a:r>
          </a:p>
        </p:txBody>
      </p:sp>
      <p:grpSp>
        <p:nvGrpSpPr>
          <p:cNvPr id="66" name="Groupe 65">
            <a:extLst>
              <a:ext uri="{FF2B5EF4-FFF2-40B4-BE49-F238E27FC236}">
                <a16:creationId xmlns:a16="http://schemas.microsoft.com/office/drawing/2014/main" id="{D1520574-1D11-4BC2-8BF1-9D459B2EDF91}"/>
              </a:ext>
            </a:extLst>
          </p:cNvPr>
          <p:cNvGrpSpPr/>
          <p:nvPr/>
        </p:nvGrpSpPr>
        <p:grpSpPr>
          <a:xfrm>
            <a:off x="5553236" y="2866472"/>
            <a:ext cx="324717" cy="346221"/>
            <a:chOff x="1977253" y="4430578"/>
            <a:chExt cx="440743" cy="453545"/>
          </a:xfrm>
        </p:grpSpPr>
        <p:sp>
          <p:nvSpPr>
            <p:cNvPr id="67" name="AutoShape 9">
              <a:extLst>
                <a:ext uri="{FF2B5EF4-FFF2-40B4-BE49-F238E27FC236}">
                  <a16:creationId xmlns:a16="http://schemas.microsoft.com/office/drawing/2014/main" id="{1C444E7D-A3B7-4CEA-BE14-D1F6AE4C8435}"/>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68" name="Freeform 11">
              <a:extLst>
                <a:ext uri="{FF2B5EF4-FFF2-40B4-BE49-F238E27FC236}">
                  <a16:creationId xmlns:a16="http://schemas.microsoft.com/office/drawing/2014/main" id="{081D5ADF-AC7C-4D80-B4CC-E6B1664885B8}"/>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69" name="Freeform 12">
              <a:extLst>
                <a:ext uri="{FF2B5EF4-FFF2-40B4-BE49-F238E27FC236}">
                  <a16:creationId xmlns:a16="http://schemas.microsoft.com/office/drawing/2014/main" id="{F4DF7C2F-45A3-432E-8018-CB2E28C1E958}"/>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sp>
        <p:nvSpPr>
          <p:cNvPr id="70" name="ZoneTexte 69">
            <a:extLst>
              <a:ext uri="{FF2B5EF4-FFF2-40B4-BE49-F238E27FC236}">
                <a16:creationId xmlns:a16="http://schemas.microsoft.com/office/drawing/2014/main" id="{0B00A78A-86D1-45B0-BA0B-E4ED7B448CD3}"/>
              </a:ext>
            </a:extLst>
          </p:cNvPr>
          <p:cNvSpPr txBox="1"/>
          <p:nvPr/>
        </p:nvSpPr>
        <p:spPr>
          <a:xfrm>
            <a:off x="5891345" y="2961519"/>
            <a:ext cx="2066925" cy="461665"/>
          </a:xfrm>
          <a:prstGeom prst="rect">
            <a:avLst/>
          </a:prstGeom>
          <a:noFill/>
        </p:spPr>
        <p:txBody>
          <a:bodyPr wrap="square" rtlCol="0">
            <a:spAutoFit/>
          </a:bodyPr>
          <a:lstStyle/>
          <a:p>
            <a:r>
              <a:rPr lang="fr-FR" sz="1200"/>
              <a:t>Le RTE</a:t>
            </a:r>
          </a:p>
          <a:p>
            <a:endParaRPr lang="fr-FR" sz="1200"/>
          </a:p>
        </p:txBody>
      </p:sp>
      <p:grpSp>
        <p:nvGrpSpPr>
          <p:cNvPr id="71" name="Groupe 70">
            <a:extLst>
              <a:ext uri="{FF2B5EF4-FFF2-40B4-BE49-F238E27FC236}">
                <a16:creationId xmlns:a16="http://schemas.microsoft.com/office/drawing/2014/main" id="{4C22BBEB-48B1-4645-BE22-488F88437A25}"/>
              </a:ext>
            </a:extLst>
          </p:cNvPr>
          <p:cNvGrpSpPr/>
          <p:nvPr/>
        </p:nvGrpSpPr>
        <p:grpSpPr>
          <a:xfrm>
            <a:off x="8990173" y="2857199"/>
            <a:ext cx="324717" cy="346221"/>
            <a:chOff x="1977253" y="4430578"/>
            <a:chExt cx="440743" cy="453545"/>
          </a:xfrm>
        </p:grpSpPr>
        <p:sp>
          <p:nvSpPr>
            <p:cNvPr id="72" name="AutoShape 9">
              <a:extLst>
                <a:ext uri="{FF2B5EF4-FFF2-40B4-BE49-F238E27FC236}">
                  <a16:creationId xmlns:a16="http://schemas.microsoft.com/office/drawing/2014/main" id="{426DFA1D-B18C-4737-B161-57178C87A569}"/>
                </a:ext>
              </a:extLst>
            </p:cNvPr>
            <p:cNvSpPr>
              <a:spLocks noChangeAspect="1" noChangeArrowheads="1" noTextEdit="1"/>
            </p:cNvSpPr>
            <p:nvPr/>
          </p:nvSpPr>
          <p:spPr bwMode="auto">
            <a:xfrm>
              <a:off x="1977253" y="4430578"/>
              <a:ext cx="440743" cy="453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73" name="Freeform 11">
              <a:extLst>
                <a:ext uri="{FF2B5EF4-FFF2-40B4-BE49-F238E27FC236}">
                  <a16:creationId xmlns:a16="http://schemas.microsoft.com/office/drawing/2014/main" id="{83C4592D-BD84-4D1C-95D4-FE48304C8ED9}"/>
                </a:ext>
              </a:extLst>
            </p:cNvPr>
            <p:cNvSpPr>
              <a:spLocks/>
            </p:cNvSpPr>
            <p:nvPr/>
          </p:nvSpPr>
          <p:spPr bwMode="auto">
            <a:xfrm>
              <a:off x="2109394" y="4617560"/>
              <a:ext cx="172784" cy="125250"/>
            </a:xfrm>
            <a:custGeom>
              <a:avLst/>
              <a:gdLst>
                <a:gd name="T0" fmla="*/ 850 w 903"/>
                <a:gd name="T1" fmla="*/ 74 h 636"/>
                <a:gd name="T2" fmla="*/ 813 w 903"/>
                <a:gd name="T3" fmla="*/ 110 h 636"/>
                <a:gd name="T4" fmla="*/ 803 w 903"/>
                <a:gd name="T5" fmla="*/ 122 h 636"/>
                <a:gd name="T6" fmla="*/ 667 w 903"/>
                <a:gd name="T7" fmla="*/ 407 h 636"/>
                <a:gd name="T8" fmla="*/ 455 w 903"/>
                <a:gd name="T9" fmla="*/ 513 h 636"/>
                <a:gd name="T10" fmla="*/ 242 w 903"/>
                <a:gd name="T11" fmla="*/ 407 h 636"/>
                <a:gd name="T12" fmla="*/ 106 w 903"/>
                <a:gd name="T13" fmla="*/ 122 h 636"/>
                <a:gd name="T14" fmla="*/ 93 w 903"/>
                <a:gd name="T15" fmla="*/ 109 h 636"/>
                <a:gd name="T16" fmla="*/ 48 w 903"/>
                <a:gd name="T17" fmla="*/ 37 h 636"/>
                <a:gd name="T18" fmla="*/ 13 w 903"/>
                <a:gd name="T19" fmla="*/ 22 h 636"/>
                <a:gd name="T20" fmla="*/ 2 w 903"/>
                <a:gd name="T21" fmla="*/ 0 h 636"/>
                <a:gd name="T22" fmla="*/ 1 w 903"/>
                <a:gd name="T23" fmla="*/ 6 h 636"/>
                <a:gd name="T24" fmla="*/ 69 w 903"/>
                <a:gd name="T25" fmla="*/ 146 h 636"/>
                <a:gd name="T26" fmla="*/ 213 w 903"/>
                <a:gd name="T27" fmla="*/ 440 h 636"/>
                <a:gd name="T28" fmla="*/ 239 w 903"/>
                <a:gd name="T29" fmla="*/ 460 h 636"/>
                <a:gd name="T30" fmla="*/ 239 w 903"/>
                <a:gd name="T31" fmla="*/ 602 h 636"/>
                <a:gd name="T32" fmla="*/ 279 w 903"/>
                <a:gd name="T33" fmla="*/ 636 h 636"/>
                <a:gd name="T34" fmla="*/ 283 w 903"/>
                <a:gd name="T35" fmla="*/ 636 h 636"/>
                <a:gd name="T36" fmla="*/ 283 w 903"/>
                <a:gd name="T37" fmla="*/ 490 h 636"/>
                <a:gd name="T38" fmla="*/ 455 w 903"/>
                <a:gd name="T39" fmla="*/ 557 h 636"/>
                <a:gd name="T40" fmla="*/ 644 w 903"/>
                <a:gd name="T41" fmla="*/ 479 h 636"/>
                <a:gd name="T42" fmla="*/ 644 w 903"/>
                <a:gd name="T43" fmla="*/ 633 h 636"/>
                <a:gd name="T44" fmla="*/ 688 w 903"/>
                <a:gd name="T45" fmla="*/ 597 h 636"/>
                <a:gd name="T46" fmla="*/ 688 w 903"/>
                <a:gd name="T47" fmla="*/ 447 h 636"/>
                <a:gd name="T48" fmla="*/ 696 w 903"/>
                <a:gd name="T49" fmla="*/ 440 h 636"/>
                <a:gd name="T50" fmla="*/ 841 w 903"/>
                <a:gd name="T51" fmla="*/ 145 h 636"/>
                <a:gd name="T52" fmla="*/ 903 w 903"/>
                <a:gd name="T53" fmla="*/ 57 h 636"/>
                <a:gd name="T54" fmla="*/ 850 w 903"/>
                <a:gd name="T55" fmla="*/ 74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03" h="636">
                  <a:moveTo>
                    <a:pt x="850" y="74"/>
                  </a:moveTo>
                  <a:cubicBezTo>
                    <a:pt x="843" y="88"/>
                    <a:pt x="831" y="101"/>
                    <a:pt x="813" y="110"/>
                  </a:cubicBezTo>
                  <a:cubicBezTo>
                    <a:pt x="808" y="113"/>
                    <a:pt x="805" y="117"/>
                    <a:pt x="803" y="122"/>
                  </a:cubicBezTo>
                  <a:cubicBezTo>
                    <a:pt x="765" y="219"/>
                    <a:pt x="694" y="383"/>
                    <a:pt x="667" y="407"/>
                  </a:cubicBezTo>
                  <a:cubicBezTo>
                    <a:pt x="626" y="443"/>
                    <a:pt x="514" y="513"/>
                    <a:pt x="455" y="513"/>
                  </a:cubicBezTo>
                  <a:cubicBezTo>
                    <a:pt x="395" y="513"/>
                    <a:pt x="283" y="443"/>
                    <a:pt x="242" y="407"/>
                  </a:cubicBezTo>
                  <a:cubicBezTo>
                    <a:pt x="215" y="383"/>
                    <a:pt x="145" y="219"/>
                    <a:pt x="106" y="122"/>
                  </a:cubicBezTo>
                  <a:cubicBezTo>
                    <a:pt x="104" y="116"/>
                    <a:pt x="99" y="111"/>
                    <a:pt x="93" y="109"/>
                  </a:cubicBezTo>
                  <a:cubicBezTo>
                    <a:pt x="67" y="99"/>
                    <a:pt x="54" y="65"/>
                    <a:pt x="48" y="37"/>
                  </a:cubicBezTo>
                  <a:cubicBezTo>
                    <a:pt x="38" y="37"/>
                    <a:pt x="24" y="35"/>
                    <a:pt x="13" y="22"/>
                  </a:cubicBezTo>
                  <a:cubicBezTo>
                    <a:pt x="9" y="15"/>
                    <a:pt x="5" y="7"/>
                    <a:pt x="2" y="0"/>
                  </a:cubicBezTo>
                  <a:cubicBezTo>
                    <a:pt x="1" y="2"/>
                    <a:pt x="1" y="4"/>
                    <a:pt x="1" y="6"/>
                  </a:cubicBezTo>
                  <a:cubicBezTo>
                    <a:pt x="0" y="34"/>
                    <a:pt x="12" y="118"/>
                    <a:pt x="69" y="146"/>
                  </a:cubicBezTo>
                  <a:cubicBezTo>
                    <a:pt x="92" y="205"/>
                    <a:pt x="172" y="404"/>
                    <a:pt x="213" y="440"/>
                  </a:cubicBezTo>
                  <a:cubicBezTo>
                    <a:pt x="220" y="446"/>
                    <a:pt x="229" y="453"/>
                    <a:pt x="239" y="460"/>
                  </a:cubicBezTo>
                  <a:cubicBezTo>
                    <a:pt x="239" y="602"/>
                    <a:pt x="239" y="602"/>
                    <a:pt x="239" y="602"/>
                  </a:cubicBezTo>
                  <a:cubicBezTo>
                    <a:pt x="250" y="612"/>
                    <a:pt x="264" y="623"/>
                    <a:pt x="279" y="636"/>
                  </a:cubicBezTo>
                  <a:cubicBezTo>
                    <a:pt x="283" y="636"/>
                    <a:pt x="283" y="636"/>
                    <a:pt x="283" y="636"/>
                  </a:cubicBezTo>
                  <a:cubicBezTo>
                    <a:pt x="283" y="490"/>
                    <a:pt x="283" y="490"/>
                    <a:pt x="283" y="490"/>
                  </a:cubicBezTo>
                  <a:cubicBezTo>
                    <a:pt x="337" y="524"/>
                    <a:pt x="405" y="557"/>
                    <a:pt x="455" y="557"/>
                  </a:cubicBezTo>
                  <a:cubicBezTo>
                    <a:pt x="510" y="557"/>
                    <a:pt x="588" y="517"/>
                    <a:pt x="644" y="479"/>
                  </a:cubicBezTo>
                  <a:cubicBezTo>
                    <a:pt x="644" y="633"/>
                    <a:pt x="644" y="633"/>
                    <a:pt x="644" y="633"/>
                  </a:cubicBezTo>
                  <a:cubicBezTo>
                    <a:pt x="662" y="618"/>
                    <a:pt x="677" y="606"/>
                    <a:pt x="688" y="597"/>
                  </a:cubicBezTo>
                  <a:cubicBezTo>
                    <a:pt x="688" y="447"/>
                    <a:pt x="688" y="447"/>
                    <a:pt x="688" y="447"/>
                  </a:cubicBezTo>
                  <a:cubicBezTo>
                    <a:pt x="691" y="444"/>
                    <a:pt x="694" y="442"/>
                    <a:pt x="696" y="440"/>
                  </a:cubicBezTo>
                  <a:cubicBezTo>
                    <a:pt x="737" y="403"/>
                    <a:pt x="818" y="202"/>
                    <a:pt x="841" y="145"/>
                  </a:cubicBezTo>
                  <a:cubicBezTo>
                    <a:pt x="881" y="121"/>
                    <a:pt x="897" y="82"/>
                    <a:pt x="903" y="57"/>
                  </a:cubicBezTo>
                  <a:cubicBezTo>
                    <a:pt x="887" y="64"/>
                    <a:pt x="869" y="71"/>
                    <a:pt x="850" y="74"/>
                  </a:cubicBezTo>
                  <a:close/>
                </a:path>
              </a:pathLst>
            </a:custGeom>
            <a:solidFill>
              <a:srgbClr val="3F3F3F"/>
            </a:solidFill>
            <a:ln w="2438" cap="flat" cmpd="sng" algn="ctr">
              <a:noFill/>
              <a:prstDash val="solid"/>
              <a:round/>
              <a:headEnd type="none" w="med" len="med"/>
              <a:tailEnd type="none" w="med" len="med"/>
            </a:ln>
          </p:spPr>
          <p:txBody>
            <a:bodyPr vert="horz" wrap="square" lIns="23409" tIns="11704" rIns="23409" bIns="11704"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74" name="Freeform 12">
              <a:extLst>
                <a:ext uri="{FF2B5EF4-FFF2-40B4-BE49-F238E27FC236}">
                  <a16:creationId xmlns:a16="http://schemas.microsoft.com/office/drawing/2014/main" id="{787F0B18-049A-4BF6-BCC0-5816F5EC9939}"/>
                </a:ext>
              </a:extLst>
            </p:cNvPr>
            <p:cNvSpPr>
              <a:spLocks noEditPoints="1"/>
            </p:cNvSpPr>
            <p:nvPr/>
          </p:nvSpPr>
          <p:spPr bwMode="auto">
            <a:xfrm>
              <a:off x="2034031" y="4489791"/>
              <a:ext cx="326779" cy="325460"/>
            </a:xfrm>
            <a:custGeom>
              <a:avLst/>
              <a:gdLst>
                <a:gd name="T0" fmla="*/ 1683 w 1708"/>
                <a:gd name="T1" fmla="*/ 1653 h 1653"/>
                <a:gd name="T2" fmla="*/ 25 w 1708"/>
                <a:gd name="T3" fmla="*/ 1653 h 1653"/>
                <a:gd name="T4" fmla="*/ 5 w 1708"/>
                <a:gd name="T5" fmla="*/ 1625 h 1653"/>
                <a:gd name="T6" fmla="*/ 211 w 1708"/>
                <a:gd name="T7" fmla="*/ 1325 h 1653"/>
                <a:gd name="T8" fmla="*/ 443 w 1708"/>
                <a:gd name="T9" fmla="*/ 1272 h 1653"/>
                <a:gd name="T10" fmla="*/ 578 w 1708"/>
                <a:gd name="T11" fmla="*/ 1263 h 1653"/>
                <a:gd name="T12" fmla="*/ 848 w 1708"/>
                <a:gd name="T13" fmla="*/ 1484 h 1653"/>
                <a:gd name="T14" fmla="*/ 860 w 1708"/>
                <a:gd name="T15" fmla="*/ 1484 h 1653"/>
                <a:gd name="T16" fmla="*/ 1039 w 1708"/>
                <a:gd name="T17" fmla="*/ 1338 h 1653"/>
                <a:gd name="T18" fmla="*/ 1130 w 1708"/>
                <a:gd name="T19" fmla="*/ 1263 h 1653"/>
                <a:gd name="T20" fmla="*/ 1497 w 1708"/>
                <a:gd name="T21" fmla="*/ 1325 h 1653"/>
                <a:gd name="T22" fmla="*/ 1703 w 1708"/>
                <a:gd name="T23" fmla="*/ 1625 h 1653"/>
                <a:gd name="T24" fmla="*/ 1683 w 1708"/>
                <a:gd name="T25" fmla="*/ 1653 h 1653"/>
                <a:gd name="T26" fmla="*/ 1301 w 1708"/>
                <a:gd name="T27" fmla="*/ 537 h 1653"/>
                <a:gd name="T28" fmla="*/ 1303 w 1708"/>
                <a:gd name="T29" fmla="*/ 452 h 1653"/>
                <a:gd name="T30" fmla="*/ 857 w 1708"/>
                <a:gd name="T31" fmla="*/ 0 h 1653"/>
                <a:gd name="T32" fmla="*/ 411 w 1708"/>
                <a:gd name="T33" fmla="*/ 452 h 1653"/>
                <a:gd name="T34" fmla="*/ 436 w 1708"/>
                <a:gd name="T35" fmla="*/ 638 h 1653"/>
                <a:gd name="T36" fmla="*/ 612 w 1708"/>
                <a:gd name="T37" fmla="*/ 380 h 1653"/>
                <a:gd name="T38" fmla="*/ 655 w 1708"/>
                <a:gd name="T39" fmla="*/ 354 h 1653"/>
                <a:gd name="T40" fmla="*/ 1197 w 1708"/>
                <a:gd name="T41" fmla="*/ 675 h 1653"/>
                <a:gd name="T42" fmla="*/ 1262 w 1708"/>
                <a:gd name="T43" fmla="*/ 673 h 1653"/>
                <a:gd name="T44" fmla="*/ 1281 w 1708"/>
                <a:gd name="T45" fmla="*/ 665 h 1653"/>
                <a:gd name="T46" fmla="*/ 1333 w 1708"/>
                <a:gd name="T47" fmla="*/ 635 h 1653"/>
                <a:gd name="T48" fmla="*/ 1301 w 1708"/>
                <a:gd name="T49" fmla="*/ 537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8" h="1653">
                  <a:moveTo>
                    <a:pt x="1683" y="1653"/>
                  </a:moveTo>
                  <a:cubicBezTo>
                    <a:pt x="25" y="1653"/>
                    <a:pt x="25" y="1653"/>
                    <a:pt x="25" y="1653"/>
                  </a:cubicBezTo>
                  <a:cubicBezTo>
                    <a:pt x="10" y="1653"/>
                    <a:pt x="0" y="1639"/>
                    <a:pt x="5" y="1625"/>
                  </a:cubicBezTo>
                  <a:cubicBezTo>
                    <a:pt x="31" y="1555"/>
                    <a:pt x="107" y="1373"/>
                    <a:pt x="211" y="1325"/>
                  </a:cubicBezTo>
                  <a:cubicBezTo>
                    <a:pt x="275" y="1296"/>
                    <a:pt x="367" y="1280"/>
                    <a:pt x="443" y="1272"/>
                  </a:cubicBezTo>
                  <a:cubicBezTo>
                    <a:pt x="518" y="1264"/>
                    <a:pt x="578" y="1263"/>
                    <a:pt x="578" y="1263"/>
                  </a:cubicBezTo>
                  <a:cubicBezTo>
                    <a:pt x="578" y="1263"/>
                    <a:pt x="761" y="1415"/>
                    <a:pt x="848" y="1484"/>
                  </a:cubicBezTo>
                  <a:cubicBezTo>
                    <a:pt x="852" y="1487"/>
                    <a:pt x="857" y="1487"/>
                    <a:pt x="860" y="1484"/>
                  </a:cubicBezTo>
                  <a:cubicBezTo>
                    <a:pt x="919" y="1437"/>
                    <a:pt x="986" y="1381"/>
                    <a:pt x="1039" y="1338"/>
                  </a:cubicBezTo>
                  <a:cubicBezTo>
                    <a:pt x="1092" y="1294"/>
                    <a:pt x="1130" y="1263"/>
                    <a:pt x="1130" y="1263"/>
                  </a:cubicBezTo>
                  <a:cubicBezTo>
                    <a:pt x="1130" y="1263"/>
                    <a:pt x="1368" y="1266"/>
                    <a:pt x="1497" y="1325"/>
                  </a:cubicBezTo>
                  <a:cubicBezTo>
                    <a:pt x="1601" y="1373"/>
                    <a:pt x="1677" y="1555"/>
                    <a:pt x="1703" y="1625"/>
                  </a:cubicBezTo>
                  <a:cubicBezTo>
                    <a:pt x="1708" y="1639"/>
                    <a:pt x="1698" y="1653"/>
                    <a:pt x="1683" y="1653"/>
                  </a:cubicBezTo>
                  <a:close/>
                  <a:moveTo>
                    <a:pt x="1301" y="537"/>
                  </a:moveTo>
                  <a:cubicBezTo>
                    <a:pt x="1304" y="510"/>
                    <a:pt x="1303" y="481"/>
                    <a:pt x="1303" y="452"/>
                  </a:cubicBezTo>
                  <a:cubicBezTo>
                    <a:pt x="1303" y="202"/>
                    <a:pt x="1110" y="0"/>
                    <a:pt x="857" y="0"/>
                  </a:cubicBezTo>
                  <a:cubicBezTo>
                    <a:pt x="605" y="0"/>
                    <a:pt x="411" y="202"/>
                    <a:pt x="411" y="452"/>
                  </a:cubicBezTo>
                  <a:cubicBezTo>
                    <a:pt x="411" y="507"/>
                    <a:pt x="420" y="618"/>
                    <a:pt x="436" y="638"/>
                  </a:cubicBezTo>
                  <a:cubicBezTo>
                    <a:pt x="480" y="677"/>
                    <a:pt x="486" y="465"/>
                    <a:pt x="612" y="380"/>
                  </a:cubicBezTo>
                  <a:cubicBezTo>
                    <a:pt x="625" y="371"/>
                    <a:pt x="655" y="354"/>
                    <a:pt x="655" y="354"/>
                  </a:cubicBezTo>
                  <a:cubicBezTo>
                    <a:pt x="934" y="353"/>
                    <a:pt x="1146" y="647"/>
                    <a:pt x="1197" y="675"/>
                  </a:cubicBezTo>
                  <a:cubicBezTo>
                    <a:pt x="1214" y="685"/>
                    <a:pt x="1239" y="681"/>
                    <a:pt x="1262" y="673"/>
                  </a:cubicBezTo>
                  <a:cubicBezTo>
                    <a:pt x="1268" y="670"/>
                    <a:pt x="1275" y="668"/>
                    <a:pt x="1281" y="665"/>
                  </a:cubicBezTo>
                  <a:cubicBezTo>
                    <a:pt x="1310" y="651"/>
                    <a:pt x="1333" y="635"/>
                    <a:pt x="1333" y="635"/>
                  </a:cubicBezTo>
                  <a:cubicBezTo>
                    <a:pt x="1307" y="597"/>
                    <a:pt x="1299" y="561"/>
                    <a:pt x="1301" y="537"/>
                  </a:cubicBezTo>
                  <a:close/>
                </a:path>
              </a:pathLst>
            </a:custGeom>
            <a:solidFill>
              <a:srgbClr val="3F3F3F"/>
            </a:solidFill>
            <a:ln>
              <a:noFill/>
            </a:ln>
          </p:spPr>
          <p:txBody>
            <a:bodyPr vert="horz" wrap="square" lIns="91440" tIns="45720" rIns="91440" bIns="45720"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11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sp>
        <p:nvSpPr>
          <p:cNvPr id="75" name="ZoneTexte 74">
            <a:extLst>
              <a:ext uri="{FF2B5EF4-FFF2-40B4-BE49-F238E27FC236}">
                <a16:creationId xmlns:a16="http://schemas.microsoft.com/office/drawing/2014/main" id="{1239367E-30B6-4863-98A2-102A47D8564D}"/>
              </a:ext>
            </a:extLst>
          </p:cNvPr>
          <p:cNvSpPr txBox="1"/>
          <p:nvPr/>
        </p:nvSpPr>
        <p:spPr>
          <a:xfrm>
            <a:off x="9328282" y="2947612"/>
            <a:ext cx="2066925" cy="276999"/>
          </a:xfrm>
          <a:prstGeom prst="rect">
            <a:avLst/>
          </a:prstGeom>
          <a:noFill/>
        </p:spPr>
        <p:txBody>
          <a:bodyPr wrap="square" rtlCol="0">
            <a:spAutoFit/>
          </a:bodyPr>
          <a:lstStyle/>
          <a:p>
            <a:r>
              <a:rPr lang="fr-FR" sz="1200"/>
              <a:t>L’architecte palier</a:t>
            </a:r>
          </a:p>
        </p:txBody>
      </p:sp>
      <p:graphicFrame>
        <p:nvGraphicFramePr>
          <p:cNvPr id="78" name="Tableau 5">
            <a:extLst>
              <a:ext uri="{FF2B5EF4-FFF2-40B4-BE49-F238E27FC236}">
                <a16:creationId xmlns:a16="http://schemas.microsoft.com/office/drawing/2014/main" id="{F226BF51-9BEF-4255-AB26-675678E6770F}"/>
              </a:ext>
            </a:extLst>
          </p:cNvPr>
          <p:cNvGraphicFramePr>
            <a:graphicFrameLocks/>
          </p:cNvGraphicFramePr>
          <p:nvPr>
            <p:extLst>
              <p:ext uri="{D42A27DB-BD31-4B8C-83A1-F6EECF244321}">
                <p14:modId xmlns:p14="http://schemas.microsoft.com/office/powerpoint/2010/main" val="898240979"/>
              </p:ext>
            </p:extLst>
          </p:nvPr>
        </p:nvGraphicFramePr>
        <p:xfrm>
          <a:off x="1461473" y="965789"/>
          <a:ext cx="10288922" cy="1893264"/>
        </p:xfrm>
        <a:graphic>
          <a:graphicData uri="http://schemas.openxmlformats.org/drawingml/2006/table">
            <a:tbl>
              <a:tblPr firstRow="1" bandRow="1"/>
              <a:tblGrid>
                <a:gridCol w="734923">
                  <a:extLst>
                    <a:ext uri="{9D8B030D-6E8A-4147-A177-3AD203B41FA5}">
                      <a16:colId xmlns:a16="http://schemas.microsoft.com/office/drawing/2014/main" val="1507219085"/>
                    </a:ext>
                  </a:extLst>
                </a:gridCol>
                <a:gridCol w="734923">
                  <a:extLst>
                    <a:ext uri="{9D8B030D-6E8A-4147-A177-3AD203B41FA5}">
                      <a16:colId xmlns:a16="http://schemas.microsoft.com/office/drawing/2014/main" val="1713369259"/>
                    </a:ext>
                  </a:extLst>
                </a:gridCol>
                <a:gridCol w="734923">
                  <a:extLst>
                    <a:ext uri="{9D8B030D-6E8A-4147-A177-3AD203B41FA5}">
                      <a16:colId xmlns:a16="http://schemas.microsoft.com/office/drawing/2014/main" val="555375319"/>
                    </a:ext>
                  </a:extLst>
                </a:gridCol>
                <a:gridCol w="734923">
                  <a:extLst>
                    <a:ext uri="{9D8B030D-6E8A-4147-A177-3AD203B41FA5}">
                      <a16:colId xmlns:a16="http://schemas.microsoft.com/office/drawing/2014/main" val="4110469505"/>
                    </a:ext>
                  </a:extLst>
                </a:gridCol>
                <a:gridCol w="734923">
                  <a:extLst>
                    <a:ext uri="{9D8B030D-6E8A-4147-A177-3AD203B41FA5}">
                      <a16:colId xmlns:a16="http://schemas.microsoft.com/office/drawing/2014/main" val="3194118981"/>
                    </a:ext>
                  </a:extLst>
                </a:gridCol>
                <a:gridCol w="734923">
                  <a:extLst>
                    <a:ext uri="{9D8B030D-6E8A-4147-A177-3AD203B41FA5}">
                      <a16:colId xmlns:a16="http://schemas.microsoft.com/office/drawing/2014/main" val="3269444581"/>
                    </a:ext>
                  </a:extLst>
                </a:gridCol>
                <a:gridCol w="734923">
                  <a:extLst>
                    <a:ext uri="{9D8B030D-6E8A-4147-A177-3AD203B41FA5}">
                      <a16:colId xmlns:a16="http://schemas.microsoft.com/office/drawing/2014/main" val="2154776572"/>
                    </a:ext>
                  </a:extLst>
                </a:gridCol>
                <a:gridCol w="734923">
                  <a:extLst>
                    <a:ext uri="{9D8B030D-6E8A-4147-A177-3AD203B41FA5}">
                      <a16:colId xmlns:a16="http://schemas.microsoft.com/office/drawing/2014/main" val="2731811744"/>
                    </a:ext>
                  </a:extLst>
                </a:gridCol>
                <a:gridCol w="734923">
                  <a:extLst>
                    <a:ext uri="{9D8B030D-6E8A-4147-A177-3AD203B41FA5}">
                      <a16:colId xmlns:a16="http://schemas.microsoft.com/office/drawing/2014/main" val="2197665252"/>
                    </a:ext>
                  </a:extLst>
                </a:gridCol>
                <a:gridCol w="734923">
                  <a:extLst>
                    <a:ext uri="{9D8B030D-6E8A-4147-A177-3AD203B41FA5}">
                      <a16:colId xmlns:a16="http://schemas.microsoft.com/office/drawing/2014/main" val="3209369936"/>
                    </a:ext>
                  </a:extLst>
                </a:gridCol>
                <a:gridCol w="734923">
                  <a:extLst>
                    <a:ext uri="{9D8B030D-6E8A-4147-A177-3AD203B41FA5}">
                      <a16:colId xmlns:a16="http://schemas.microsoft.com/office/drawing/2014/main" val="1184349919"/>
                    </a:ext>
                  </a:extLst>
                </a:gridCol>
                <a:gridCol w="734923">
                  <a:extLst>
                    <a:ext uri="{9D8B030D-6E8A-4147-A177-3AD203B41FA5}">
                      <a16:colId xmlns:a16="http://schemas.microsoft.com/office/drawing/2014/main" val="2867497955"/>
                    </a:ext>
                  </a:extLst>
                </a:gridCol>
                <a:gridCol w="734923">
                  <a:extLst>
                    <a:ext uri="{9D8B030D-6E8A-4147-A177-3AD203B41FA5}">
                      <a16:colId xmlns:a16="http://schemas.microsoft.com/office/drawing/2014/main" val="3282287317"/>
                    </a:ext>
                  </a:extLst>
                </a:gridCol>
                <a:gridCol w="734923">
                  <a:extLst>
                    <a:ext uri="{9D8B030D-6E8A-4147-A177-3AD203B41FA5}">
                      <a16:colId xmlns:a16="http://schemas.microsoft.com/office/drawing/2014/main" val="1360249172"/>
                    </a:ext>
                  </a:extLst>
                </a:gridCol>
              </a:tblGrid>
              <a:tr h="242366">
                <a:tc gridSpan="2">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Palier N-1</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tc hMerge="1">
                  <a:txBody>
                    <a:bodyPr/>
                    <a:lstStyle/>
                    <a:p>
                      <a:pPr algn="ctr"/>
                      <a:endParaRPr lang="fr-FR" sz="800"/>
                    </a:p>
                  </a:txBody>
                  <a:tcPr marL="36000" marR="36000" anchor="ctr"/>
                </a:tc>
                <a:tc gridSpan="12">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800"/>
                        <a:t>Palier N</a:t>
                      </a:r>
                    </a:p>
                  </a:txBody>
                  <a:tcPr marL="36000" marR="3600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1CD19D"/>
                    </a:solidFill>
                  </a:tcPr>
                </a:tc>
                <a:tc hMerge="1">
                  <a:txBody>
                    <a:bodyPr/>
                    <a:lstStyle/>
                    <a:p>
                      <a:pPr algn="ctr"/>
                      <a:endParaRPr lang="fr-FR" sz="800"/>
                    </a:p>
                  </a:txBody>
                  <a:tcPr marL="36000" marR="36000" anchor="ctr"/>
                </a:tc>
                <a:tc hMerge="1">
                  <a:txBody>
                    <a:bodyPr/>
                    <a:lstStyle/>
                    <a:p>
                      <a:pPr algn="ctr"/>
                      <a:endParaRPr lang="fr-FR" sz="800"/>
                    </a:p>
                  </a:txBody>
                  <a:tcPr marL="36000" marR="36000" anchor="ctr"/>
                </a:tc>
                <a:tc hMerge="1">
                  <a:txBody>
                    <a:bodyPr/>
                    <a:lstStyle/>
                    <a:p>
                      <a:pPr algn="ctr"/>
                      <a:endParaRPr lang="fr-FR" sz="800"/>
                    </a:p>
                  </a:txBody>
                  <a:tcPr marL="36000" marR="36000" anchor="ctr"/>
                </a:tc>
                <a:tc hMerge="1">
                  <a:txBody>
                    <a:bodyPr/>
                    <a:lstStyle/>
                    <a:p>
                      <a:pPr algn="ctr"/>
                      <a:endParaRPr lang="fr-FR" sz="800"/>
                    </a:p>
                  </a:txBody>
                  <a:tcPr marL="36000" marR="36000" anchor="ctr"/>
                </a:tc>
                <a:tc hMerge="1">
                  <a:txBody>
                    <a:bodyPr/>
                    <a:lstStyle/>
                    <a:p>
                      <a:pPr algn="ctr"/>
                      <a:endParaRPr lang="fr-FR" sz="800"/>
                    </a:p>
                  </a:txBody>
                  <a:tcPr marL="36000" marR="36000" anchor="ctr"/>
                </a:tc>
                <a:tc hMerge="1">
                  <a:txBody>
                    <a:bodyPr/>
                    <a:lstStyle/>
                    <a:p>
                      <a:pPr algn="ctr"/>
                      <a:endParaRPr lang="fr-FR" sz="800"/>
                    </a:p>
                  </a:txBody>
                  <a:tcPr marL="36000" marR="36000" anchor="ctr"/>
                </a:tc>
                <a:tc hMerge="1">
                  <a:txBody>
                    <a:bodyPr/>
                    <a:lstStyle/>
                    <a:p>
                      <a:pPr algn="ctr"/>
                      <a:endParaRPr lang="fr-FR" sz="800"/>
                    </a:p>
                  </a:txBody>
                  <a:tcPr marL="36000" marR="36000" anchor="ctr">
                    <a:solidFill>
                      <a:schemeClr val="bg1"/>
                    </a:solidFill>
                  </a:tcPr>
                </a:tc>
                <a:tc hMerge="1">
                  <a:txBody>
                    <a:bodyPr/>
                    <a:lstStyle/>
                    <a:p>
                      <a:pPr algn="ctr"/>
                      <a:endParaRPr lang="fr-FR" sz="800"/>
                    </a:p>
                  </a:txBody>
                  <a:tcPr marL="36000" marR="36000" anchor="ctr"/>
                </a:tc>
                <a:tc hMerge="1">
                  <a:txBody>
                    <a:bodyPr/>
                    <a:lstStyle/>
                    <a:p>
                      <a:pPr algn="ctr"/>
                      <a:endParaRPr lang="fr-FR" sz="800"/>
                    </a:p>
                  </a:txBody>
                  <a:tcPr marL="36000" marR="36000" anchor="ctr"/>
                </a:tc>
                <a:tc hMerge="1">
                  <a:txBody>
                    <a:bodyPr/>
                    <a:lstStyle/>
                    <a:p>
                      <a:pPr algn="ctr"/>
                      <a:endParaRPr lang="fr-FR" sz="800"/>
                    </a:p>
                  </a:txBody>
                  <a:tcPr marL="36000" marR="36000" anchor="ctr"/>
                </a:tc>
                <a:tc hMerge="1">
                  <a:txBody>
                    <a:bodyPr/>
                    <a:lstStyle/>
                    <a:p>
                      <a:pPr algn="ctr"/>
                      <a:endParaRPr lang="fr-FR" sz="800"/>
                    </a:p>
                  </a:txBody>
                  <a:tcPr marL="36000" marR="36000" anchor="ctr"/>
                </a:tc>
                <a:extLst>
                  <a:ext uri="{0D108BD9-81ED-4DB2-BD59-A6C34878D82A}">
                    <a16:rowId xmlns:a16="http://schemas.microsoft.com/office/drawing/2014/main" val="3909134371"/>
                  </a:ext>
                </a:extLst>
              </a:tr>
              <a:tr h="245884">
                <a:tc gridSpan="2">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solidFill>
                            <a:schemeClr val="tx2"/>
                          </a:solidFill>
                        </a:rPr>
                        <a:t>Quatrième sprint</a:t>
                      </a:r>
                    </a:p>
                  </a:txBody>
                  <a:tcPr marL="36000" marR="3600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40000"/>
                      </a:srgbClr>
                    </a:solidFill>
                  </a:tcPr>
                </a:tc>
                <a:tc hMerge="1">
                  <a:txBody>
                    <a:bodyPr/>
                    <a:lstStyle/>
                    <a:p>
                      <a:pPr algn="ctr"/>
                      <a:endParaRPr lang="fr-FR" sz="800"/>
                    </a:p>
                  </a:txBody>
                  <a:tcPr marL="36000" marR="36000" anchor="ctr"/>
                </a:tc>
                <a:tc gridSpan="3">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solidFill>
                            <a:schemeClr val="tx2"/>
                          </a:solidFill>
                        </a:rPr>
                        <a:t>Premier sprint</a:t>
                      </a:r>
                    </a:p>
                  </a:txBody>
                  <a:tcPr marL="36000" marR="3600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40000"/>
                      </a:srgbClr>
                    </a:solidFill>
                  </a:tcPr>
                </a:tc>
                <a:tc hMerge="1">
                  <a:txBody>
                    <a:bodyPr/>
                    <a:lstStyle/>
                    <a:p>
                      <a:pPr algn="ctr"/>
                      <a:endParaRPr lang="fr-FR" sz="800"/>
                    </a:p>
                  </a:txBody>
                  <a:tcPr marL="36000" marR="36000" anchor="ctr"/>
                </a:tc>
                <a:tc hMerge="1">
                  <a:txBody>
                    <a:bodyPr/>
                    <a:lstStyle/>
                    <a:p>
                      <a:pPr algn="ctr"/>
                      <a:endParaRPr lang="fr-FR" sz="800"/>
                    </a:p>
                  </a:txBody>
                  <a:tcPr marL="36000" marR="36000" anchor="ctr"/>
                </a:tc>
                <a:tc gridSpan="3">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solidFill>
                            <a:schemeClr val="tx2"/>
                          </a:solidFill>
                        </a:rPr>
                        <a:t>Deuxième sprint</a:t>
                      </a:r>
                    </a:p>
                  </a:txBody>
                  <a:tcPr marL="36000" marR="3600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40000"/>
                      </a:srgbClr>
                    </a:solidFill>
                  </a:tcPr>
                </a:tc>
                <a:tc hMerge="1">
                  <a:txBody>
                    <a:bodyPr/>
                    <a:lstStyle/>
                    <a:p>
                      <a:pPr algn="ctr"/>
                      <a:endParaRPr lang="fr-FR" sz="800"/>
                    </a:p>
                  </a:txBody>
                  <a:tcPr marL="36000" marR="36000" anchor="ctr"/>
                </a:tc>
                <a:tc hMerge="1">
                  <a:txBody>
                    <a:bodyPr/>
                    <a:lstStyle/>
                    <a:p>
                      <a:pPr algn="ctr"/>
                      <a:endParaRPr lang="fr-FR" sz="800"/>
                    </a:p>
                  </a:txBody>
                  <a:tcPr marL="36000" marR="36000" anchor="ctr"/>
                </a:tc>
                <a:tc gridSpan="3">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solidFill>
                            <a:schemeClr val="tx2"/>
                          </a:solidFill>
                        </a:rPr>
                        <a:t>Troisième sprint</a:t>
                      </a:r>
                    </a:p>
                  </a:txBody>
                  <a:tcPr marL="36000" marR="3600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40000"/>
                      </a:srgbClr>
                    </a:solidFill>
                  </a:tcPr>
                </a:tc>
                <a:tc hMerge="1">
                  <a:txBody>
                    <a:bodyPr/>
                    <a:lstStyle/>
                    <a:p>
                      <a:pPr algn="ctr"/>
                      <a:endParaRPr lang="fr-FR" sz="800"/>
                    </a:p>
                  </a:txBody>
                  <a:tcPr marL="36000" marR="36000" anchor="ctr">
                    <a:solidFill>
                      <a:schemeClr val="bg1"/>
                    </a:solidFill>
                  </a:tcPr>
                </a:tc>
                <a:tc hMerge="1">
                  <a:txBody>
                    <a:bodyPr/>
                    <a:lstStyle/>
                    <a:p>
                      <a:pPr algn="ctr"/>
                      <a:endParaRPr lang="fr-FR" sz="800"/>
                    </a:p>
                  </a:txBody>
                  <a:tcPr marL="36000" marR="36000" anchor="ctr"/>
                </a:tc>
                <a:tc gridSpan="3">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solidFill>
                            <a:schemeClr val="tx2"/>
                          </a:solidFill>
                        </a:rPr>
                        <a:t>Quatrième sprint</a:t>
                      </a:r>
                    </a:p>
                  </a:txBody>
                  <a:tcPr marL="36000" marR="36000"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40000"/>
                      </a:srgbClr>
                    </a:solidFill>
                  </a:tcPr>
                </a:tc>
                <a:tc hMerge="1">
                  <a:txBody>
                    <a:bodyPr/>
                    <a:lstStyle/>
                    <a:p>
                      <a:pPr algn="ctr"/>
                      <a:endParaRPr lang="fr-FR" sz="800"/>
                    </a:p>
                  </a:txBody>
                  <a:tcPr marL="36000" marR="36000" anchor="ctr"/>
                </a:tc>
                <a:tc hMerge="1">
                  <a:txBody>
                    <a:bodyPr/>
                    <a:lstStyle/>
                    <a:p>
                      <a:pPr algn="ctr"/>
                      <a:endParaRPr lang="fr-FR" sz="800"/>
                    </a:p>
                  </a:txBody>
                  <a:tcPr marL="36000" marR="36000" anchor="ctr"/>
                </a:tc>
                <a:extLst>
                  <a:ext uri="{0D108BD9-81ED-4DB2-BD59-A6C34878D82A}">
                    <a16:rowId xmlns:a16="http://schemas.microsoft.com/office/drawing/2014/main" val="4135502546"/>
                  </a:ext>
                </a:extLst>
              </a:tr>
              <a:tr h="223914">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t>S2</a:t>
                      </a:r>
                    </a:p>
                  </a:txBody>
                  <a:tcPr marL="36000" marR="360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2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t>S3</a:t>
                      </a:r>
                    </a:p>
                  </a:txBody>
                  <a:tcPr marL="36000" marR="360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2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t>S1</a:t>
                      </a:r>
                    </a:p>
                  </a:txBody>
                  <a:tcPr marL="36000" marR="360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2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t>S2</a:t>
                      </a:r>
                    </a:p>
                  </a:txBody>
                  <a:tcPr marL="36000" marR="360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2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t>S3</a:t>
                      </a:r>
                    </a:p>
                  </a:txBody>
                  <a:tcPr marL="36000" marR="360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2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t>S1</a:t>
                      </a:r>
                    </a:p>
                  </a:txBody>
                  <a:tcPr marL="36000" marR="360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2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t>S2</a:t>
                      </a:r>
                    </a:p>
                  </a:txBody>
                  <a:tcPr marL="36000" marR="360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2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t>S3</a:t>
                      </a:r>
                    </a:p>
                  </a:txBody>
                  <a:tcPr marL="36000" marR="360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2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t>S1</a:t>
                      </a:r>
                    </a:p>
                  </a:txBody>
                  <a:tcPr marL="36000" marR="360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2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t>S2</a:t>
                      </a:r>
                    </a:p>
                  </a:txBody>
                  <a:tcPr marL="36000" marR="360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2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t>S3</a:t>
                      </a:r>
                    </a:p>
                  </a:txBody>
                  <a:tcPr marL="36000" marR="360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2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t>S1</a:t>
                      </a:r>
                    </a:p>
                  </a:txBody>
                  <a:tcPr marL="36000" marR="360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2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t>S2</a:t>
                      </a:r>
                    </a:p>
                  </a:txBody>
                  <a:tcPr marL="36000" marR="360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2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r>
                        <a:rPr lang="fr-FR" sz="800"/>
                        <a:t>S3</a:t>
                      </a:r>
                    </a:p>
                  </a:txBody>
                  <a:tcPr marL="36000" marR="3600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1CD19D">
                        <a:tint val="20000"/>
                      </a:srgbClr>
                    </a:solidFill>
                  </a:tcPr>
                </a:tc>
                <a:extLst>
                  <a:ext uri="{0D108BD9-81ED-4DB2-BD59-A6C34878D82A}">
                    <a16:rowId xmlns:a16="http://schemas.microsoft.com/office/drawing/2014/main" val="1757336154"/>
                  </a:ext>
                </a:extLst>
              </a:tr>
              <a:tr h="228600">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1175C"/>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1175C"/>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1175C"/>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1175C"/>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1175C"/>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1175C"/>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1175C"/>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algn="ctr"/>
                      <a:endParaRPr lang="fr-FR" sz="800" b="1">
                        <a:solidFill>
                          <a:schemeClr val="bg1"/>
                        </a:solidFill>
                      </a:endParaRPr>
                    </a:p>
                  </a:txBody>
                  <a:tcPr marL="0" marR="0" marT="0"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3787876813"/>
                  </a:ext>
                </a:extLst>
              </a:tr>
              <a:tr h="247650">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b="1" kern="1200">
                        <a:solidFill>
                          <a:schemeClr val="lt1"/>
                        </a:solidFill>
                        <a:latin typeface="+mn-lt"/>
                        <a:ea typeface="+mn-ea"/>
                        <a:cs typeface="+mn-cs"/>
                      </a:endParaRPr>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83838"/>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83838"/>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83838"/>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83838"/>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83838"/>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83838"/>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83838"/>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83838"/>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83838"/>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83838"/>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fr-FR" sz="900" b="1">
                        <a:solidFill>
                          <a:schemeClr val="bg1"/>
                        </a:solidFill>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2415151606"/>
                  </a:ext>
                </a:extLst>
              </a:tr>
              <a:tr h="247650">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707070"/>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3934383456"/>
                  </a:ext>
                </a:extLst>
              </a:tr>
              <a:tr h="228600">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90F3C"/>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90F3C"/>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690F3C"/>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320604631"/>
                  </a:ext>
                </a:extLst>
              </a:tr>
              <a:tr h="228600">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1175C">
                        <a:lumMod val="20000"/>
                        <a:lumOff val="8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1175C">
                        <a:lumMod val="20000"/>
                        <a:lumOff val="8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1175C">
                        <a:lumMod val="20000"/>
                        <a:lumOff val="8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1175C">
                        <a:lumMod val="20000"/>
                        <a:lumOff val="8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1175C">
                        <a:lumMod val="20000"/>
                        <a:lumOff val="8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1175C">
                        <a:lumMod val="20000"/>
                        <a:lumOff val="8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C1175C">
                        <a:lumMod val="20000"/>
                        <a:lumOff val="80000"/>
                      </a:srgbClr>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tc>
                  <a:txBody>
                    <a:bodyPr/>
                    <a:lstStyle>
                      <a:lvl1pPr marL="0" algn="l" defTabSz="914400" rtl="0" eaLnBrk="1" latinLnBrk="0" hangingPunct="1">
                        <a:defRPr kumimoji="0" lang="fr-FR" sz="1800" kern="1200">
                          <a:solidFill>
                            <a:schemeClr val="dk1"/>
                          </a:solidFill>
                          <a:latin typeface="Arial" panose="020B0604020202020204"/>
                        </a:defRPr>
                      </a:lvl1pPr>
                      <a:lvl2pPr marL="457200" algn="l" defTabSz="914400" rtl="0" eaLnBrk="1" latinLnBrk="0" hangingPunct="1">
                        <a:defRPr kumimoji="0" lang="fr-FR" sz="1800" kern="1200">
                          <a:solidFill>
                            <a:schemeClr val="dk1"/>
                          </a:solidFill>
                          <a:latin typeface="Arial" panose="020B0604020202020204"/>
                        </a:defRPr>
                      </a:lvl2pPr>
                      <a:lvl3pPr marL="914400" algn="l" defTabSz="914400" rtl="0" eaLnBrk="1" latinLnBrk="0" hangingPunct="1">
                        <a:defRPr kumimoji="0" lang="fr-FR" sz="1800" kern="1200">
                          <a:solidFill>
                            <a:schemeClr val="dk1"/>
                          </a:solidFill>
                          <a:latin typeface="Arial" panose="020B0604020202020204"/>
                        </a:defRPr>
                      </a:lvl3pPr>
                      <a:lvl4pPr marL="1371600" algn="l" defTabSz="914400" rtl="0" eaLnBrk="1" latinLnBrk="0" hangingPunct="1">
                        <a:defRPr kumimoji="0" lang="fr-FR" sz="1800" kern="1200">
                          <a:solidFill>
                            <a:schemeClr val="dk1"/>
                          </a:solidFill>
                          <a:latin typeface="Arial" panose="020B0604020202020204"/>
                        </a:defRPr>
                      </a:lvl4pPr>
                      <a:lvl5pPr marL="1828800" algn="l" defTabSz="914400" rtl="0" eaLnBrk="1" latinLnBrk="0" hangingPunct="1">
                        <a:defRPr kumimoji="0" lang="fr-FR" sz="1800" kern="1200">
                          <a:solidFill>
                            <a:schemeClr val="dk1"/>
                          </a:solidFill>
                          <a:latin typeface="Arial" panose="020B0604020202020204"/>
                        </a:defRPr>
                      </a:lvl5pPr>
                      <a:lvl6pPr marL="2286000" algn="l" defTabSz="914400" rtl="0" eaLnBrk="1" latinLnBrk="0" hangingPunct="1">
                        <a:defRPr kumimoji="0" lang="fr-FR" sz="1800" kern="1200">
                          <a:solidFill>
                            <a:schemeClr val="dk1"/>
                          </a:solidFill>
                          <a:latin typeface="Arial" panose="020B0604020202020204"/>
                        </a:defRPr>
                      </a:lvl6pPr>
                      <a:lvl7pPr marL="2743200" algn="l" defTabSz="914400" rtl="0" eaLnBrk="1" latinLnBrk="0" hangingPunct="1">
                        <a:defRPr kumimoji="0" lang="fr-FR" sz="1800" kern="1200">
                          <a:solidFill>
                            <a:schemeClr val="dk1"/>
                          </a:solidFill>
                          <a:latin typeface="Arial" panose="020B0604020202020204"/>
                        </a:defRPr>
                      </a:lvl7pPr>
                      <a:lvl8pPr marL="3200400" algn="l" defTabSz="914400" rtl="0" eaLnBrk="1" latinLnBrk="0" hangingPunct="1">
                        <a:defRPr kumimoji="0" lang="fr-FR" sz="1800" kern="1200">
                          <a:solidFill>
                            <a:schemeClr val="dk1"/>
                          </a:solidFill>
                          <a:latin typeface="Arial" panose="020B0604020202020204"/>
                        </a:defRPr>
                      </a:lvl8pPr>
                      <a:lvl9pPr marL="3657600" algn="l" defTabSz="914400" rtl="0" eaLnBrk="1" latinLnBrk="0" hangingPunct="1">
                        <a:defRPr kumimoji="0" lang="fr-FR" sz="1800" kern="1200">
                          <a:solidFill>
                            <a:schemeClr val="dk1"/>
                          </a:solidFill>
                          <a:latin typeface="Arial" panose="020B0604020202020204"/>
                        </a:defRPr>
                      </a:lvl9pPr>
                    </a:lstStyle>
                    <a:p>
                      <a:endParaRPr lang="fr-FR" sz="900"/>
                    </a:p>
                  </a:txBody>
                  <a:tcP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3571665276"/>
                  </a:ext>
                </a:extLst>
              </a:tr>
            </a:tbl>
          </a:graphicData>
        </a:graphic>
      </p:graphicFrame>
      <p:graphicFrame>
        <p:nvGraphicFramePr>
          <p:cNvPr id="79" name="Tableau 78">
            <a:extLst>
              <a:ext uri="{FF2B5EF4-FFF2-40B4-BE49-F238E27FC236}">
                <a16:creationId xmlns:a16="http://schemas.microsoft.com/office/drawing/2014/main" id="{0E15798B-8F37-4657-8894-A29F3B82C591}"/>
              </a:ext>
            </a:extLst>
          </p:cNvPr>
          <p:cNvGraphicFramePr>
            <a:graphicFrameLocks noGrp="1"/>
          </p:cNvGraphicFramePr>
          <p:nvPr>
            <p:extLst>
              <p:ext uri="{D42A27DB-BD31-4B8C-83A1-F6EECF244321}">
                <p14:modId xmlns:p14="http://schemas.microsoft.com/office/powerpoint/2010/main" val="3538562650"/>
              </p:ext>
            </p:extLst>
          </p:nvPr>
        </p:nvGraphicFramePr>
        <p:xfrm>
          <a:off x="1688243" y="574234"/>
          <a:ext cx="7956150" cy="365760"/>
        </p:xfrm>
        <a:graphic>
          <a:graphicData uri="http://schemas.openxmlformats.org/drawingml/2006/table">
            <a:tbl>
              <a:tblPr firstRow="1" bandRow="1"/>
              <a:tblGrid>
                <a:gridCol w="1326025">
                  <a:extLst>
                    <a:ext uri="{9D8B030D-6E8A-4147-A177-3AD203B41FA5}">
                      <a16:colId xmlns:a16="http://schemas.microsoft.com/office/drawing/2014/main" val="4269658594"/>
                    </a:ext>
                  </a:extLst>
                </a:gridCol>
                <a:gridCol w="1326025">
                  <a:extLst>
                    <a:ext uri="{9D8B030D-6E8A-4147-A177-3AD203B41FA5}">
                      <a16:colId xmlns:a16="http://schemas.microsoft.com/office/drawing/2014/main" val="4263119858"/>
                    </a:ext>
                  </a:extLst>
                </a:gridCol>
                <a:gridCol w="1326025">
                  <a:extLst>
                    <a:ext uri="{9D8B030D-6E8A-4147-A177-3AD203B41FA5}">
                      <a16:colId xmlns:a16="http://schemas.microsoft.com/office/drawing/2014/main" val="2630948376"/>
                    </a:ext>
                  </a:extLst>
                </a:gridCol>
                <a:gridCol w="1326025">
                  <a:extLst>
                    <a:ext uri="{9D8B030D-6E8A-4147-A177-3AD203B41FA5}">
                      <a16:colId xmlns:a16="http://schemas.microsoft.com/office/drawing/2014/main" val="2440158191"/>
                    </a:ext>
                  </a:extLst>
                </a:gridCol>
                <a:gridCol w="1326025">
                  <a:extLst>
                    <a:ext uri="{9D8B030D-6E8A-4147-A177-3AD203B41FA5}">
                      <a16:colId xmlns:a16="http://schemas.microsoft.com/office/drawing/2014/main" val="1565200103"/>
                    </a:ext>
                  </a:extLst>
                </a:gridCol>
                <a:gridCol w="1326025">
                  <a:extLst>
                    <a:ext uri="{9D8B030D-6E8A-4147-A177-3AD203B41FA5}">
                      <a16:colId xmlns:a16="http://schemas.microsoft.com/office/drawing/2014/main" val="3899956217"/>
                    </a:ext>
                  </a:extLst>
                </a:gridCol>
              </a:tblGrid>
              <a:tr h="313952">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solidFill>
                            <a:schemeClr val="tx2">
                              <a:lumMod val="50000"/>
                            </a:schemeClr>
                          </a:solidFill>
                        </a:rPr>
                        <a:t>Instances / cérémonies :</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t>Synchro des </a:t>
                      </a:r>
                      <a:r>
                        <a:rPr lang="fr-FR" sz="900" err="1"/>
                        <a:t>POs</a:t>
                      </a:r>
                      <a:endParaRPr lang="fr-FR" sz="900"/>
                    </a:p>
                  </a:txBody>
                  <a:tcPr anchor="ctr">
                    <a:lnL w="12700" cmpd="sng">
                      <a:no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1175C"/>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solidFill>
                            <a:schemeClr val="bg1"/>
                          </a:solidFill>
                        </a:rPr>
                        <a:t>Synchro des Scrum Masters</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83838"/>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t>Sprint planning</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707070"/>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t>Revue de sprint</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690F3C"/>
                    </a:solidFill>
                  </a:tcPr>
                </a:tc>
                <a:tc>
                  <a:txBody>
                    <a:bodyPr/>
                    <a:lstStyle>
                      <a:lvl1pPr marL="0" algn="l" defTabSz="914400" rtl="0" eaLnBrk="1" latinLnBrk="0" hangingPunct="1">
                        <a:defRPr kumimoji="0" lang="fr-FR" sz="1800" b="1" kern="1200">
                          <a:solidFill>
                            <a:schemeClr val="lt1"/>
                          </a:solidFill>
                          <a:latin typeface="Arial" panose="020B0604020202020204"/>
                        </a:defRPr>
                      </a:lvl1pPr>
                      <a:lvl2pPr marL="457200" algn="l" defTabSz="914400" rtl="0" eaLnBrk="1" latinLnBrk="0" hangingPunct="1">
                        <a:defRPr kumimoji="0" lang="fr-FR" sz="1800" b="1" kern="1200">
                          <a:solidFill>
                            <a:schemeClr val="lt1"/>
                          </a:solidFill>
                          <a:latin typeface="Arial" panose="020B0604020202020204"/>
                        </a:defRPr>
                      </a:lvl2pPr>
                      <a:lvl3pPr marL="914400" algn="l" defTabSz="914400" rtl="0" eaLnBrk="1" latinLnBrk="0" hangingPunct="1">
                        <a:defRPr kumimoji="0" lang="fr-FR" sz="1800" b="1" kern="1200">
                          <a:solidFill>
                            <a:schemeClr val="lt1"/>
                          </a:solidFill>
                          <a:latin typeface="Arial" panose="020B0604020202020204"/>
                        </a:defRPr>
                      </a:lvl3pPr>
                      <a:lvl4pPr marL="1371600" algn="l" defTabSz="914400" rtl="0" eaLnBrk="1" latinLnBrk="0" hangingPunct="1">
                        <a:defRPr kumimoji="0" lang="fr-FR" sz="1800" b="1" kern="1200">
                          <a:solidFill>
                            <a:schemeClr val="lt1"/>
                          </a:solidFill>
                          <a:latin typeface="Arial" panose="020B0604020202020204"/>
                        </a:defRPr>
                      </a:lvl4pPr>
                      <a:lvl5pPr marL="1828800" algn="l" defTabSz="914400" rtl="0" eaLnBrk="1" latinLnBrk="0" hangingPunct="1">
                        <a:defRPr kumimoji="0" lang="fr-FR" sz="1800" b="1" kern="1200">
                          <a:solidFill>
                            <a:schemeClr val="lt1"/>
                          </a:solidFill>
                          <a:latin typeface="Arial" panose="020B0604020202020204"/>
                        </a:defRPr>
                      </a:lvl5pPr>
                      <a:lvl6pPr marL="2286000" algn="l" defTabSz="914400" rtl="0" eaLnBrk="1" latinLnBrk="0" hangingPunct="1">
                        <a:defRPr kumimoji="0" lang="fr-FR" sz="1800" b="1" kern="1200">
                          <a:solidFill>
                            <a:schemeClr val="lt1"/>
                          </a:solidFill>
                          <a:latin typeface="Arial" panose="020B0604020202020204"/>
                        </a:defRPr>
                      </a:lvl6pPr>
                      <a:lvl7pPr marL="2743200" algn="l" defTabSz="914400" rtl="0" eaLnBrk="1" latinLnBrk="0" hangingPunct="1">
                        <a:defRPr kumimoji="0" lang="fr-FR" sz="1800" b="1" kern="1200">
                          <a:solidFill>
                            <a:schemeClr val="lt1"/>
                          </a:solidFill>
                          <a:latin typeface="Arial" panose="020B0604020202020204"/>
                        </a:defRPr>
                      </a:lvl7pPr>
                      <a:lvl8pPr marL="3200400" algn="l" defTabSz="914400" rtl="0" eaLnBrk="1" latinLnBrk="0" hangingPunct="1">
                        <a:defRPr kumimoji="0" lang="fr-FR" sz="1800" b="1" kern="1200">
                          <a:solidFill>
                            <a:schemeClr val="lt1"/>
                          </a:solidFill>
                          <a:latin typeface="Arial" panose="020B0604020202020204"/>
                        </a:defRPr>
                      </a:lvl8pPr>
                      <a:lvl9pPr marL="3657600" algn="l" defTabSz="914400" rtl="0" eaLnBrk="1" latinLnBrk="0" hangingPunct="1">
                        <a:defRPr kumimoji="0" lang="fr-FR" sz="1800" b="1" kern="1200">
                          <a:solidFill>
                            <a:schemeClr val="lt1"/>
                          </a:solidFill>
                          <a:latin typeface="Arial" panose="020B0604020202020204"/>
                        </a:defRPr>
                      </a:lvl9pPr>
                    </a:lstStyle>
                    <a:p>
                      <a:pPr algn="ctr"/>
                      <a:r>
                        <a:rPr lang="fr-FR" sz="900"/>
                        <a:t>Synchro des architectes</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C1175C">
                        <a:lumMod val="20000"/>
                        <a:lumOff val="80000"/>
                      </a:srgbClr>
                    </a:solidFill>
                  </a:tcPr>
                </a:tc>
                <a:extLst>
                  <a:ext uri="{0D108BD9-81ED-4DB2-BD59-A6C34878D82A}">
                    <a16:rowId xmlns:a16="http://schemas.microsoft.com/office/drawing/2014/main" val="288475009"/>
                  </a:ext>
                </a:extLst>
              </a:tr>
            </a:tbl>
          </a:graphicData>
        </a:graphic>
      </p:graphicFrame>
    </p:spTree>
    <p:extLst>
      <p:ext uri="{BB962C8B-B14F-4D97-AF65-F5344CB8AC3E}">
        <p14:creationId xmlns:p14="http://schemas.microsoft.com/office/powerpoint/2010/main" val="197369763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1134C1-06CC-4572-8331-AEF4508E5C5B}"/>
              </a:ext>
            </a:extLst>
          </p:cNvPr>
          <p:cNvSpPr>
            <a:spLocks noGrp="1"/>
          </p:cNvSpPr>
          <p:nvPr>
            <p:ph type="title"/>
          </p:nvPr>
        </p:nvSpPr>
        <p:spPr>
          <a:xfrm>
            <a:off x="796403" y="116316"/>
            <a:ext cx="10744628" cy="485644"/>
          </a:xfrm>
        </p:spPr>
        <p:txBody>
          <a:bodyPr/>
          <a:lstStyle/>
          <a:p>
            <a:pPr>
              <a:lnSpc>
                <a:spcPct val="90000"/>
              </a:lnSpc>
              <a:defRPr/>
            </a:pPr>
            <a:r>
              <a:rPr lang="fr-FR"/>
              <a:t>Les activités de Test en contexte Agile</a:t>
            </a:r>
          </a:p>
        </p:txBody>
      </p:sp>
      <p:sp>
        <p:nvSpPr>
          <p:cNvPr id="3" name="Espace réservé du numéro de diapositive 2">
            <a:extLst>
              <a:ext uri="{FF2B5EF4-FFF2-40B4-BE49-F238E27FC236}">
                <a16:creationId xmlns:a16="http://schemas.microsoft.com/office/drawing/2014/main" id="{26B5A52F-3ED8-4C4B-9DEA-652596F1E82B}"/>
              </a:ext>
            </a:extLst>
          </p:cNvPr>
          <p:cNvSpPr>
            <a:spLocks noGrp="1"/>
          </p:cNvSpPr>
          <p:nvPr>
            <p:ph type="sldNum" sz="quarter" idx="12"/>
          </p:nvPr>
        </p:nvSpPr>
        <p:spPr/>
        <p:txBody>
          <a:bodyPr/>
          <a:lstStyle/>
          <a:p>
            <a:fld id="{33D6E5A2-EC83-451F-A719-9AC1370DD5CF}" type="slidenum">
              <a:rPr lang="fr-FR" smtClean="0"/>
              <a:pPr/>
              <a:t>56</a:t>
            </a:fld>
            <a:endParaRPr kumimoji="0" lang="fr-FR"/>
          </a:p>
        </p:txBody>
      </p:sp>
      <p:grpSp>
        <p:nvGrpSpPr>
          <p:cNvPr id="23" name="Groupe 22">
            <a:extLst>
              <a:ext uri="{FF2B5EF4-FFF2-40B4-BE49-F238E27FC236}">
                <a16:creationId xmlns:a16="http://schemas.microsoft.com/office/drawing/2014/main" id="{19B03032-57FA-4CF3-A063-3FB70942225F}"/>
              </a:ext>
            </a:extLst>
          </p:cNvPr>
          <p:cNvGrpSpPr/>
          <p:nvPr/>
        </p:nvGrpSpPr>
        <p:grpSpPr>
          <a:xfrm>
            <a:off x="728511" y="668423"/>
            <a:ext cx="10982015" cy="6053053"/>
            <a:chOff x="728511" y="668423"/>
            <a:chExt cx="10982015" cy="6053053"/>
          </a:xfrm>
        </p:grpSpPr>
        <p:sp>
          <p:nvSpPr>
            <p:cNvPr id="4" name="Rectangle 3">
              <a:extLst>
                <a:ext uri="{FF2B5EF4-FFF2-40B4-BE49-F238E27FC236}">
                  <a16:creationId xmlns:a16="http://schemas.microsoft.com/office/drawing/2014/main" id="{3930FA62-EFF3-4F77-A09F-C594C5E3A99F}"/>
                </a:ext>
              </a:extLst>
            </p:cNvPr>
            <p:cNvSpPr/>
            <p:nvPr/>
          </p:nvSpPr>
          <p:spPr>
            <a:xfrm>
              <a:off x="3536827" y="2524385"/>
              <a:ext cx="2618442" cy="41970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fontAlgn="base">
                <a:buClr>
                  <a:srgbClr val="C0504D"/>
                </a:buClr>
              </a:pPr>
              <a:r>
                <a:rPr lang="fr-FR" sz="1100" b="1">
                  <a:solidFill>
                    <a:srgbClr val="C0504D"/>
                  </a:solidFill>
                  <a:cs typeface="Calibri" panose="020F0502020204030204" pitchFamily="34" charset="0"/>
                </a:rPr>
                <a:t>Tests axés Fonctionnel en soutien de l’équipe</a:t>
              </a:r>
            </a:p>
            <a:p>
              <a:pPr lvl="0" algn="just" fontAlgn="base">
                <a:buClr>
                  <a:srgbClr val="C0504D"/>
                </a:buClr>
              </a:pPr>
              <a:br>
                <a:rPr lang="fr-FR" sz="1100">
                  <a:solidFill>
                    <a:srgbClr val="C0504D"/>
                  </a:solidFill>
                  <a:cs typeface="Calibri" panose="020F0502020204030204" pitchFamily="34" charset="0"/>
                </a:rPr>
              </a:br>
              <a:r>
                <a:rPr lang="fr-FR" sz="1100">
                  <a:solidFill>
                    <a:prstClr val="black"/>
                  </a:solidFill>
                </a:rPr>
                <a:t>Contient des tests fonctionnels des User Story et </a:t>
              </a:r>
              <a:r>
                <a:rPr lang="fr-FR" sz="1100" err="1">
                  <a:solidFill>
                    <a:schemeClr val="tx1"/>
                  </a:solidFill>
                </a:rPr>
                <a:t>features</a:t>
              </a:r>
              <a:r>
                <a:rPr lang="fr-FR" sz="1100">
                  <a:solidFill>
                    <a:prstClr val="black"/>
                  </a:solidFill>
                </a:rPr>
                <a:t> afin de valider qu’elles fonctionnent comme </a:t>
              </a:r>
              <a:r>
                <a:rPr lang="fr-FR" sz="1100">
                  <a:solidFill>
                    <a:schemeClr val="tx1"/>
                  </a:solidFill>
                </a:rPr>
                <a:t>le PO l'a prévu </a:t>
              </a:r>
              <a:r>
                <a:rPr lang="fr-FR" sz="1100">
                  <a:solidFill>
                    <a:prstClr val="black"/>
                  </a:solidFill>
                </a:rPr>
                <a:t>via les critères d’acceptation.</a:t>
              </a:r>
            </a:p>
            <a:p>
              <a:pPr lvl="0" algn="just" fontAlgn="base">
                <a:buClr>
                  <a:srgbClr val="C0504D"/>
                </a:buClr>
              </a:pPr>
              <a:endParaRPr lang="fr-FR" sz="1100">
                <a:solidFill>
                  <a:prstClr val="black"/>
                </a:solidFill>
              </a:endParaRPr>
            </a:p>
            <a:p>
              <a:pPr lvl="0" algn="just" fontAlgn="base">
                <a:buClr>
                  <a:srgbClr val="C0504D"/>
                </a:buClr>
              </a:pPr>
              <a:r>
                <a:rPr lang="fr-FR" sz="1100">
                  <a:solidFill>
                    <a:prstClr val="black"/>
                  </a:solidFill>
                </a:rPr>
                <a:t>Les tests d'acceptation au niveau des </a:t>
              </a:r>
              <a:r>
                <a:rPr lang="fr-FR" sz="1100" err="1">
                  <a:solidFill>
                    <a:schemeClr val="tx1"/>
                  </a:solidFill>
                </a:rPr>
                <a:t>features</a:t>
              </a:r>
              <a:r>
                <a:rPr lang="fr-FR" sz="1100">
                  <a:solidFill>
                    <a:prstClr val="black"/>
                  </a:solidFill>
                </a:rPr>
                <a:t> confirment le comportement global d’un ensemble de </a:t>
              </a:r>
              <a:r>
                <a:rPr lang="fr-FR" sz="1100">
                  <a:solidFill>
                    <a:schemeClr val="tx1"/>
                  </a:solidFill>
                </a:rPr>
                <a:t>User Story. </a:t>
              </a:r>
            </a:p>
            <a:p>
              <a:pPr lvl="0" algn="just" fontAlgn="base">
                <a:buClr>
                  <a:srgbClr val="C0504D"/>
                </a:buClr>
              </a:pPr>
              <a:endParaRPr lang="fr-FR" sz="1100">
                <a:solidFill>
                  <a:prstClr val="black"/>
                </a:solidFill>
              </a:endParaRPr>
            </a:p>
            <a:p>
              <a:pPr lvl="0" algn="just" fontAlgn="base">
                <a:buClr>
                  <a:srgbClr val="C0504D"/>
                </a:buClr>
              </a:pPr>
              <a:r>
                <a:rPr lang="fr-FR" sz="1100">
                  <a:solidFill>
                    <a:prstClr val="black"/>
                  </a:solidFill>
                </a:rPr>
                <a:t>Les équipes automatisent ces tests en utilisant des techniques BDD chaque fois que cela est possible et n'utilisent des tests manuels que lorsqu'il n'y a pas d'autre choix. </a:t>
              </a:r>
            </a:p>
            <a:p>
              <a:pPr lvl="0" algn="just" fontAlgn="base">
                <a:buClr>
                  <a:srgbClr val="C0504D"/>
                </a:buClr>
              </a:pPr>
              <a:endParaRPr lang="fr-FR" sz="1100">
                <a:solidFill>
                  <a:prstClr val="black"/>
                </a:solidFill>
              </a:endParaRPr>
            </a:p>
            <a:p>
              <a:pPr lvl="0" algn="just" fontAlgn="base">
                <a:buClr>
                  <a:srgbClr val="C0504D"/>
                </a:buClr>
              </a:pPr>
              <a:r>
                <a:rPr lang="fr-FR" sz="1100">
                  <a:solidFill>
                    <a:prstClr val="black"/>
                  </a:solidFill>
                </a:rPr>
                <a:t>Les interfaces </a:t>
              </a:r>
              <a:r>
                <a:rPr lang="fr-FR" sz="1100">
                  <a:solidFill>
                    <a:schemeClr val="tx1"/>
                  </a:solidFill>
                </a:rPr>
                <a:t>entre deux applications ou deux domaines applicatifs sont testés en mode  2 à 2.</a:t>
              </a:r>
            </a:p>
          </p:txBody>
        </p:sp>
        <p:sp>
          <p:nvSpPr>
            <p:cNvPr id="5" name="Rectangle 4">
              <a:extLst>
                <a:ext uri="{FF2B5EF4-FFF2-40B4-BE49-F238E27FC236}">
                  <a16:creationId xmlns:a16="http://schemas.microsoft.com/office/drawing/2014/main" id="{F5EDE04C-7E30-4243-A0FF-ACE9FD8A6D2E}"/>
                </a:ext>
              </a:extLst>
            </p:cNvPr>
            <p:cNvSpPr/>
            <p:nvPr/>
          </p:nvSpPr>
          <p:spPr>
            <a:xfrm>
              <a:off x="796403" y="2524385"/>
              <a:ext cx="2618441" cy="41970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fontAlgn="base">
                <a:buClr>
                  <a:srgbClr val="4BACC6"/>
                </a:buClr>
              </a:pPr>
              <a:r>
                <a:rPr lang="fr-FR" sz="1100" b="1">
                  <a:solidFill>
                    <a:srgbClr val="4F81BD">
                      <a:lumMod val="75000"/>
                    </a:srgbClr>
                  </a:solidFill>
                  <a:cs typeface="Calibri" panose="020F0502020204030204" pitchFamily="34" charset="0"/>
                </a:rPr>
                <a:t>Tests orientés Technologie en soutien de l’équipe</a:t>
              </a:r>
            </a:p>
            <a:p>
              <a:pPr lvl="0" algn="just" fontAlgn="base">
                <a:buClr>
                  <a:srgbClr val="4BACC6"/>
                </a:buClr>
              </a:pPr>
              <a:br>
                <a:rPr lang="fr-FR" sz="1100">
                  <a:solidFill>
                    <a:srgbClr val="4F81BD">
                      <a:lumMod val="75000"/>
                    </a:srgbClr>
                  </a:solidFill>
                  <a:cs typeface="Calibri" panose="020F0502020204030204" pitchFamily="34" charset="0"/>
                </a:rPr>
              </a:br>
              <a:r>
                <a:rPr lang="fr-FR" sz="1100">
                  <a:solidFill>
                    <a:prstClr val="black"/>
                  </a:solidFill>
                </a:rPr>
                <a:t>Contient des tests unitaires et de composants. Pour confirmer que le système fonctionne comme prévu, des tests sont écrits pour être exécutés automatiquement avant et après les changements de code.</a:t>
              </a:r>
            </a:p>
            <a:p>
              <a:pPr lvl="0" algn="just" fontAlgn="base">
                <a:buClr>
                  <a:srgbClr val="4BACC6"/>
                </a:buClr>
              </a:pPr>
              <a:endParaRPr lang="fr-FR" sz="1100">
                <a:solidFill>
                  <a:prstClr val="black"/>
                </a:solidFill>
              </a:endParaRPr>
            </a:p>
            <a:p>
              <a:pPr lvl="0" algn="just" fontAlgn="base">
                <a:buClr>
                  <a:srgbClr val="4BACC6"/>
                </a:buClr>
              </a:pPr>
              <a:r>
                <a:rPr lang="fr-FR" sz="1100">
                  <a:solidFill>
                    <a:prstClr val="black"/>
                  </a:solidFill>
                </a:rPr>
                <a:t>Les tests construits selon une approche TDD, </a:t>
              </a:r>
              <a:r>
                <a:rPr lang="fr-FR" sz="1100">
                  <a:solidFill>
                    <a:schemeClr val="tx1"/>
                  </a:solidFill>
                </a:rPr>
                <a:t>le plus automatisés possible et réalisés par les développeurs. </a:t>
              </a:r>
              <a:endParaRPr lang="fr-FR" sz="1100">
                <a:solidFill>
                  <a:prstClr val="black"/>
                </a:solidFill>
              </a:endParaRPr>
            </a:p>
            <a:p>
              <a:pPr lvl="0" algn="just" fontAlgn="base">
                <a:buClr>
                  <a:srgbClr val="4BACC6"/>
                </a:buClr>
              </a:pPr>
              <a:endParaRPr lang="fr-FR" sz="1100">
                <a:solidFill>
                  <a:prstClr val="black"/>
                </a:solidFill>
              </a:endParaRPr>
            </a:p>
            <a:p>
              <a:pPr lvl="0" algn="just" fontAlgn="base">
                <a:buClr>
                  <a:srgbClr val="4BACC6"/>
                </a:buClr>
              </a:pPr>
              <a:r>
                <a:rPr lang="fr-FR" sz="1100">
                  <a:solidFill>
                    <a:prstClr val="black"/>
                  </a:solidFill>
                </a:rPr>
                <a:t>Par composant on entend module applicatif, service, flux, écran, courrier, etc…</a:t>
              </a:r>
            </a:p>
            <a:p>
              <a:pPr lvl="0" algn="just" fontAlgn="base">
                <a:buClr>
                  <a:srgbClr val="4BACC6"/>
                </a:buClr>
              </a:pPr>
              <a:r>
                <a:rPr lang="fr-FR" sz="1100">
                  <a:solidFill>
                    <a:prstClr val="black"/>
                  </a:solidFill>
                </a:rPr>
                <a:t>Les interfaces avec un autre plateau sont testées en mode bouchonnés.</a:t>
              </a:r>
            </a:p>
            <a:p>
              <a:pPr lvl="0" algn="just" fontAlgn="base">
                <a:buClr>
                  <a:srgbClr val="4F81BD"/>
                </a:buClr>
              </a:pPr>
              <a:endParaRPr lang="fr-FR" sz="1100">
                <a:solidFill>
                  <a:prstClr val="black"/>
                </a:solidFill>
                <a:cs typeface="Calibri" panose="020F0502020204030204" pitchFamily="34" charset="0"/>
              </a:endParaRPr>
            </a:p>
          </p:txBody>
        </p:sp>
        <p:sp>
          <p:nvSpPr>
            <p:cNvPr id="6" name="Rectangle 5">
              <a:extLst>
                <a:ext uri="{FF2B5EF4-FFF2-40B4-BE49-F238E27FC236}">
                  <a16:creationId xmlns:a16="http://schemas.microsoft.com/office/drawing/2014/main" id="{0D6B1F2A-21E9-4875-9806-A1110992E20B}"/>
                </a:ext>
              </a:extLst>
            </p:cNvPr>
            <p:cNvSpPr/>
            <p:nvPr/>
          </p:nvSpPr>
          <p:spPr>
            <a:xfrm>
              <a:off x="6318689" y="2558570"/>
              <a:ext cx="2618442" cy="41629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fontAlgn="base">
                <a:buClr>
                  <a:srgbClr val="4BACC6"/>
                </a:buClr>
              </a:pPr>
              <a:r>
                <a:rPr lang="fr-FR" sz="1100" b="1">
                  <a:solidFill>
                    <a:srgbClr val="4BACC6"/>
                  </a:solidFill>
                  <a:cs typeface="Calibri" panose="020F0502020204030204" pitchFamily="34" charset="0"/>
                </a:rPr>
                <a:t>Tests axés Métier pour contrôler le produit</a:t>
              </a:r>
            </a:p>
            <a:p>
              <a:pPr lvl="0" algn="just" fontAlgn="base">
                <a:buClr>
                  <a:srgbClr val="4BACC6"/>
                </a:buClr>
              </a:pPr>
              <a:br>
                <a:rPr lang="fr-FR" sz="1100">
                  <a:solidFill>
                    <a:srgbClr val="4BACC6"/>
                  </a:solidFill>
                  <a:cs typeface="Calibri" panose="020F0502020204030204" pitchFamily="34" charset="0"/>
                </a:rPr>
              </a:br>
              <a:r>
                <a:rPr lang="fr-FR" sz="1100">
                  <a:solidFill>
                    <a:prstClr val="black"/>
                  </a:solidFill>
                </a:rPr>
                <a:t>Contient des tests d'acceptation de niveau métier pour valider que le comportement de l'ensemble du produit livré répond aux enjeux métiers initiaux. Que ce soit au niveau d’un plateau mais aussi suite à l’intégration globale de la version SI livrée par les plateaux dans le cadre d’un train.</a:t>
              </a:r>
            </a:p>
            <a:p>
              <a:pPr lvl="0" algn="just" fontAlgn="base">
                <a:buClr>
                  <a:srgbClr val="4BACC6"/>
                </a:buClr>
              </a:pPr>
              <a:endParaRPr lang="fr-FR" sz="1100">
                <a:solidFill>
                  <a:prstClr val="black"/>
                </a:solidFill>
              </a:endParaRPr>
            </a:p>
            <a:p>
              <a:pPr lvl="0" algn="just" fontAlgn="base">
                <a:buClr>
                  <a:srgbClr val="4BACC6"/>
                </a:buClr>
              </a:pPr>
              <a:r>
                <a:rPr lang="fr-FR" sz="1100">
                  <a:solidFill>
                    <a:prstClr val="black"/>
                  </a:solidFill>
                </a:rPr>
                <a:t>Ils sont manuels et ont lieux généralement sur un environnement de recette global à l’ensemble des plateaux. </a:t>
              </a:r>
            </a:p>
            <a:p>
              <a:pPr lvl="0" algn="just" fontAlgn="base">
                <a:buClr>
                  <a:srgbClr val="4BACC6"/>
                </a:buClr>
              </a:pPr>
              <a:endParaRPr lang="fr-FR" sz="1100">
                <a:solidFill>
                  <a:prstClr val="black"/>
                </a:solidFill>
              </a:endParaRPr>
            </a:p>
            <a:p>
              <a:pPr lvl="0" algn="just" fontAlgn="base">
                <a:buClr>
                  <a:srgbClr val="4BACC6"/>
                </a:buClr>
              </a:pPr>
              <a:r>
                <a:rPr lang="fr-FR" sz="1100">
                  <a:solidFill>
                    <a:prstClr val="black"/>
                  </a:solidFill>
                </a:rPr>
                <a:t>Il peut s'agir de tests exploratoires, de tests d'acceptation par l'utilisateur, de tests bout en bout basés sur des parcours utilisateurs et/ou des processus métier. </a:t>
              </a:r>
            </a:p>
            <a:p>
              <a:pPr lvl="0" algn="just" fontAlgn="base">
                <a:buClr>
                  <a:srgbClr val="4BACC6"/>
                </a:buClr>
              </a:pPr>
              <a:endParaRPr lang="fr-FR" sz="1100">
                <a:solidFill>
                  <a:prstClr val="black"/>
                </a:solidFill>
              </a:endParaRPr>
            </a:p>
            <a:p>
              <a:pPr lvl="0" algn="just" fontAlgn="base">
                <a:buClr>
                  <a:srgbClr val="4BACC6"/>
                </a:buClr>
              </a:pPr>
              <a:r>
                <a:rPr lang="fr-FR" sz="1100">
                  <a:solidFill>
                    <a:prstClr val="black"/>
                  </a:solidFill>
                </a:rPr>
                <a:t>Ils constituent souvent la validation finale du produit (version SI)  avant la livraison à l'utilisateur final.</a:t>
              </a:r>
              <a:endParaRPr lang="fr-FR" sz="1100">
                <a:solidFill>
                  <a:prstClr val="black"/>
                </a:solidFill>
                <a:cs typeface="Calibri" panose="020F0502020204030204" pitchFamily="34" charset="0"/>
              </a:endParaRPr>
            </a:p>
          </p:txBody>
        </p:sp>
        <p:sp>
          <p:nvSpPr>
            <p:cNvPr id="7" name="Rectangle 6">
              <a:extLst>
                <a:ext uri="{FF2B5EF4-FFF2-40B4-BE49-F238E27FC236}">
                  <a16:creationId xmlns:a16="http://schemas.microsoft.com/office/drawing/2014/main" id="{D9FCB288-A665-471C-AC18-BCC415F07E28}"/>
                </a:ext>
              </a:extLst>
            </p:cNvPr>
            <p:cNvSpPr/>
            <p:nvPr/>
          </p:nvSpPr>
          <p:spPr>
            <a:xfrm>
              <a:off x="9100551" y="2558570"/>
              <a:ext cx="2476523" cy="41629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fontAlgn="base">
                <a:buClr>
                  <a:srgbClr val="8064A2"/>
                </a:buClr>
              </a:pPr>
              <a:r>
                <a:rPr lang="fr-FR" sz="1100" b="1">
                  <a:solidFill>
                    <a:srgbClr val="8064A2"/>
                  </a:solidFill>
                  <a:cs typeface="Calibri" panose="020F0502020204030204" pitchFamily="34" charset="0"/>
                </a:rPr>
                <a:t>Tests orientés Technologie pour contrôler le produit</a:t>
              </a:r>
            </a:p>
            <a:p>
              <a:pPr lvl="0" algn="just" fontAlgn="base">
                <a:buClr>
                  <a:srgbClr val="8064A2"/>
                </a:buClr>
              </a:pPr>
              <a:br>
                <a:rPr lang="fr-FR" sz="1100">
                  <a:solidFill>
                    <a:srgbClr val="8064A2"/>
                  </a:solidFill>
                  <a:cs typeface="Calibri" panose="020F0502020204030204" pitchFamily="34" charset="0"/>
                </a:rPr>
              </a:br>
              <a:r>
                <a:rPr lang="fr-FR" sz="1100">
                  <a:solidFill>
                    <a:prstClr val="black"/>
                  </a:solidFill>
                </a:rPr>
                <a:t>Contient des tests techniques pour vérifier que le système satisfait à ses exigences non fonctionnelles (</a:t>
              </a:r>
              <a:r>
                <a:rPr lang="fr-FR" sz="1100" err="1">
                  <a:solidFill>
                    <a:prstClr val="black"/>
                  </a:solidFill>
                </a:rPr>
                <a:t>NFRs</a:t>
              </a:r>
              <a:r>
                <a:rPr lang="fr-FR" sz="1100">
                  <a:solidFill>
                    <a:prstClr val="black"/>
                  </a:solidFill>
                </a:rPr>
                <a:t>) de type : </a:t>
              </a:r>
            </a:p>
            <a:p>
              <a:pPr lvl="0" algn="just" fontAlgn="base">
                <a:buClr>
                  <a:srgbClr val="8064A2"/>
                </a:buClr>
              </a:pPr>
              <a:endParaRPr lang="fr-FR" sz="1100">
                <a:solidFill>
                  <a:prstClr val="black"/>
                </a:solidFill>
              </a:endParaRPr>
            </a:p>
            <a:p>
              <a:pPr marL="171450" lvl="0" indent="-171450" algn="just" fontAlgn="base">
                <a:buClr>
                  <a:srgbClr val="8064A2"/>
                </a:buClr>
                <a:buFont typeface="Wingdings" panose="05000000000000000000" pitchFamily="2" charset="2"/>
                <a:buChar char="§"/>
              </a:pPr>
              <a:r>
                <a:rPr lang="fr-FR" sz="1100">
                  <a:solidFill>
                    <a:prstClr val="black"/>
                  </a:solidFill>
                </a:rPr>
                <a:t>Qualité de code, </a:t>
              </a:r>
            </a:p>
            <a:p>
              <a:pPr marL="171450" lvl="0" indent="-171450" algn="just" fontAlgn="base">
                <a:buClr>
                  <a:srgbClr val="8064A2"/>
                </a:buClr>
                <a:buFont typeface="Wingdings" panose="05000000000000000000" pitchFamily="2" charset="2"/>
                <a:buChar char="§"/>
              </a:pPr>
              <a:r>
                <a:rPr lang="fr-FR" sz="1100">
                  <a:solidFill>
                    <a:prstClr val="black"/>
                  </a:solidFill>
                </a:rPr>
                <a:t>Performance, </a:t>
              </a:r>
            </a:p>
            <a:p>
              <a:pPr marL="171450" lvl="0" indent="-171450" algn="just" fontAlgn="base">
                <a:buClr>
                  <a:srgbClr val="8064A2"/>
                </a:buClr>
                <a:buFont typeface="Wingdings" panose="05000000000000000000" pitchFamily="2" charset="2"/>
                <a:buChar char="§"/>
              </a:pPr>
              <a:r>
                <a:rPr lang="fr-FR" sz="1100">
                  <a:solidFill>
                    <a:prstClr val="black"/>
                  </a:solidFill>
                </a:rPr>
                <a:t>Sécurité, </a:t>
              </a:r>
            </a:p>
            <a:p>
              <a:pPr marL="171450" lvl="0" indent="-171450" algn="just" fontAlgn="base">
                <a:buClr>
                  <a:srgbClr val="8064A2"/>
                </a:buClr>
                <a:buFont typeface="Wingdings" panose="05000000000000000000" pitchFamily="2" charset="2"/>
                <a:buChar char="§"/>
              </a:pPr>
              <a:r>
                <a:rPr lang="fr-FR" sz="1100">
                  <a:solidFill>
                    <a:prstClr val="black"/>
                  </a:solidFill>
                </a:rPr>
                <a:t>Résilience et exploitabilité</a:t>
              </a:r>
            </a:p>
            <a:p>
              <a:pPr lvl="0" algn="just" fontAlgn="base">
                <a:buClr>
                  <a:srgbClr val="8064A2"/>
                </a:buClr>
              </a:pPr>
              <a:endParaRPr lang="fr-FR" sz="1100">
                <a:solidFill>
                  <a:prstClr val="black"/>
                </a:solidFill>
              </a:endParaRPr>
            </a:p>
            <a:p>
              <a:pPr lvl="0" algn="just" fontAlgn="base">
                <a:buClr>
                  <a:srgbClr val="8064A2"/>
                </a:buClr>
              </a:pPr>
              <a:r>
                <a:rPr lang="fr-FR" sz="1100">
                  <a:solidFill>
                    <a:prstClr val="black"/>
                  </a:solidFill>
                </a:rPr>
                <a:t>Ils sont soutenus par une suite d'outils de test spécifiques (</a:t>
              </a:r>
              <a:r>
                <a:rPr lang="fr-FR" sz="1100" err="1">
                  <a:solidFill>
                    <a:prstClr val="black"/>
                  </a:solidFill>
                </a:rPr>
                <a:t>cf</a:t>
              </a:r>
              <a:r>
                <a:rPr lang="fr-FR" sz="1100">
                  <a:solidFill>
                    <a:prstClr val="black"/>
                  </a:solidFill>
                </a:rPr>
                <a:t> fabrique logicielle). </a:t>
              </a:r>
              <a:endParaRPr lang="fr-FR" sz="1100">
                <a:solidFill>
                  <a:prstClr val="black"/>
                </a:solidFill>
                <a:cs typeface="Calibri" panose="020F0502020204030204" pitchFamily="34" charset="0"/>
              </a:endParaRPr>
            </a:p>
          </p:txBody>
        </p:sp>
        <p:pic>
          <p:nvPicPr>
            <p:cNvPr id="8" name="Image 7" descr="Une image contenant texte&#10;&#10;Description générée automatiquement">
              <a:extLst>
                <a:ext uri="{FF2B5EF4-FFF2-40B4-BE49-F238E27FC236}">
                  <a16:creationId xmlns:a16="http://schemas.microsoft.com/office/drawing/2014/main" id="{4B10B35B-7CD9-49AE-B6F9-8D9EA39FF4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511" y="1153680"/>
              <a:ext cx="2497398" cy="1270800"/>
            </a:xfrm>
            <a:prstGeom prst="rect">
              <a:avLst/>
            </a:prstGeom>
          </p:spPr>
        </p:pic>
        <p:pic>
          <p:nvPicPr>
            <p:cNvPr id="9" name="Image 8" descr="Une image contenant texte&#10;&#10;Description générée automatiquement">
              <a:extLst>
                <a:ext uri="{FF2B5EF4-FFF2-40B4-BE49-F238E27FC236}">
                  <a16:creationId xmlns:a16="http://schemas.microsoft.com/office/drawing/2014/main" id="{1C94F9CC-B0E3-4F95-8EE4-39CF141286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1609" y="1116577"/>
              <a:ext cx="2680594" cy="1270800"/>
            </a:xfrm>
            <a:prstGeom prst="rect">
              <a:avLst/>
            </a:prstGeom>
          </p:spPr>
        </p:pic>
        <p:pic>
          <p:nvPicPr>
            <p:cNvPr id="10" name="Image 9" descr="Une image contenant texte&#10;&#10;Description générée automatiquement">
              <a:extLst>
                <a:ext uri="{FF2B5EF4-FFF2-40B4-BE49-F238E27FC236}">
                  <a16:creationId xmlns:a16="http://schemas.microsoft.com/office/drawing/2014/main" id="{9C54BF57-F948-4883-B269-A9B8F056B8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3700" y="1126202"/>
              <a:ext cx="2606476" cy="1270800"/>
            </a:xfrm>
            <a:prstGeom prst="rect">
              <a:avLst/>
            </a:prstGeom>
          </p:spPr>
        </p:pic>
        <p:pic>
          <p:nvPicPr>
            <p:cNvPr id="11" name="Image 10" descr="Une image contenant texte&#10;&#10;Description générée automatiquement">
              <a:extLst>
                <a:ext uri="{FF2B5EF4-FFF2-40B4-BE49-F238E27FC236}">
                  <a16:creationId xmlns:a16="http://schemas.microsoft.com/office/drawing/2014/main" id="{B7C86089-DC0D-4864-92C3-896541AA5EF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46504" y="1181159"/>
              <a:ext cx="2464022" cy="1270800"/>
            </a:xfrm>
            <a:prstGeom prst="rect">
              <a:avLst/>
            </a:prstGeom>
          </p:spPr>
        </p:pic>
        <p:sp>
          <p:nvSpPr>
            <p:cNvPr id="12" name="ZoneTexte 11">
              <a:extLst>
                <a:ext uri="{FF2B5EF4-FFF2-40B4-BE49-F238E27FC236}">
                  <a16:creationId xmlns:a16="http://schemas.microsoft.com/office/drawing/2014/main" id="{EC705A7A-DF0E-4099-A29F-E578270859D6}"/>
                </a:ext>
              </a:extLst>
            </p:cNvPr>
            <p:cNvSpPr txBox="1"/>
            <p:nvPr/>
          </p:nvSpPr>
          <p:spPr>
            <a:xfrm>
              <a:off x="905734" y="702181"/>
              <a:ext cx="3285046" cy="224577"/>
            </a:xfrm>
            <a:prstGeom prst="rect">
              <a:avLst/>
            </a:prstGeom>
            <a:noFill/>
          </p:spPr>
          <p:txBody>
            <a:bodyPr wrap="none" rtlCol="0">
              <a:noAutofit/>
            </a:bodyPr>
            <a:lstStyle/>
            <a:p>
              <a:pPr marR="0" algn="just" defTabSz="914400" rtl="0" eaLnBrk="1" fontAlgn="auto" latinLnBrk="0" hangingPunct="1">
                <a:lnSpc>
                  <a:spcPct val="100000"/>
                </a:lnSpc>
                <a:spcBef>
                  <a:spcPts val="600"/>
                </a:spcBef>
                <a:spcAft>
                  <a:spcPts val="0"/>
                </a:spcAft>
                <a:buClrTx/>
                <a:buSzTx/>
                <a:tabLst/>
              </a:pPr>
              <a:r>
                <a:rPr kumimoji="0" lang="fr-FR" sz="1000" b="1" i="1" u="none" strike="noStrike" kern="1200" cap="none" spc="0" normalizeH="0" baseline="0" noProof="0">
                  <a:ln>
                    <a:noFill/>
                  </a:ln>
                  <a:solidFill>
                    <a:srgbClr val="4D4D4D"/>
                  </a:solidFill>
                  <a:effectLst/>
                  <a:uLnTx/>
                  <a:uFillTx/>
                  <a:latin typeface="Arial" panose="020B0604020202020204"/>
                  <a:ea typeface="+mn-ea"/>
                  <a:cs typeface="+mn-cs"/>
                </a:rPr>
                <a:t>Q1, Q2 , Q3 et Q4 : cf. 4 quadrants des </a:t>
              </a:r>
              <a:r>
                <a:rPr lang="fr-FR" sz="1000" b="1" i="1">
                  <a:solidFill>
                    <a:srgbClr val="4D4D4D"/>
                  </a:solidFill>
                  <a:latin typeface="Arial" panose="020B0604020202020204"/>
                </a:rPr>
                <a:t>tests Brian MARICK</a:t>
              </a:r>
            </a:p>
          </p:txBody>
        </p:sp>
        <p:pic>
          <p:nvPicPr>
            <p:cNvPr id="13" name="Graphique 12" descr="Utilisateur">
              <a:extLst>
                <a:ext uri="{FF2B5EF4-FFF2-40B4-BE49-F238E27FC236}">
                  <a16:creationId xmlns:a16="http://schemas.microsoft.com/office/drawing/2014/main" id="{5068E4B3-3C8C-4AC7-A044-A416E9171D1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559546" y="668423"/>
              <a:ext cx="248634" cy="258335"/>
            </a:xfrm>
            <a:prstGeom prst="rect">
              <a:avLst/>
            </a:prstGeom>
          </p:spPr>
        </p:pic>
        <p:pic>
          <p:nvPicPr>
            <p:cNvPr id="14" name="Graphique 13" descr="Utilisateur">
              <a:extLst>
                <a:ext uri="{FF2B5EF4-FFF2-40B4-BE49-F238E27FC236}">
                  <a16:creationId xmlns:a16="http://schemas.microsoft.com/office/drawing/2014/main" id="{87D2C143-F945-4AC3-B021-53C6057CBC5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223459" y="668423"/>
              <a:ext cx="248634" cy="258335"/>
            </a:xfrm>
            <a:prstGeom prst="rect">
              <a:avLst/>
            </a:prstGeom>
          </p:spPr>
        </p:pic>
        <p:pic>
          <p:nvPicPr>
            <p:cNvPr id="15" name="Graphique 14" descr="Utilisateur">
              <a:extLst>
                <a:ext uri="{FF2B5EF4-FFF2-40B4-BE49-F238E27FC236}">
                  <a16:creationId xmlns:a16="http://schemas.microsoft.com/office/drawing/2014/main" id="{5D2A6F0C-A985-4A7C-B84E-0F0AB4FEC5F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645587" y="668423"/>
              <a:ext cx="248634" cy="258335"/>
            </a:xfrm>
            <a:prstGeom prst="rect">
              <a:avLst/>
            </a:prstGeom>
          </p:spPr>
        </p:pic>
        <p:pic>
          <p:nvPicPr>
            <p:cNvPr id="16" name="Graphique 15" descr="Utilisateur">
              <a:extLst>
                <a:ext uri="{FF2B5EF4-FFF2-40B4-BE49-F238E27FC236}">
                  <a16:creationId xmlns:a16="http://schemas.microsoft.com/office/drawing/2014/main" id="{1696FA43-FB3F-4ADB-B2D9-0EE6976FD64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9084622" y="668423"/>
              <a:ext cx="248634" cy="258335"/>
            </a:xfrm>
            <a:prstGeom prst="rect">
              <a:avLst/>
            </a:prstGeom>
          </p:spPr>
        </p:pic>
        <p:sp>
          <p:nvSpPr>
            <p:cNvPr id="17" name="ZoneTexte 16">
              <a:extLst>
                <a:ext uri="{FF2B5EF4-FFF2-40B4-BE49-F238E27FC236}">
                  <a16:creationId xmlns:a16="http://schemas.microsoft.com/office/drawing/2014/main" id="{791728B9-DB46-4F1E-B9FC-E36E53EC8A57}"/>
                </a:ext>
              </a:extLst>
            </p:cNvPr>
            <p:cNvSpPr txBox="1"/>
            <p:nvPr/>
          </p:nvSpPr>
          <p:spPr>
            <a:xfrm>
              <a:off x="5450706" y="700044"/>
              <a:ext cx="983974" cy="261610"/>
            </a:xfrm>
            <a:prstGeom prst="rect">
              <a:avLst/>
            </a:prstGeom>
            <a:noFill/>
          </p:spPr>
          <p:txBody>
            <a:bodyPr wrap="square" rtlCol="0">
              <a:spAutoFit/>
            </a:bodyPr>
            <a:lstStyle/>
            <a:p>
              <a:r>
                <a:rPr lang="fr-FR" sz="1100"/>
                <a:t>Développeur</a:t>
              </a:r>
            </a:p>
          </p:txBody>
        </p:sp>
        <p:sp>
          <p:nvSpPr>
            <p:cNvPr id="18" name="ZoneTexte 17">
              <a:extLst>
                <a:ext uri="{FF2B5EF4-FFF2-40B4-BE49-F238E27FC236}">
                  <a16:creationId xmlns:a16="http://schemas.microsoft.com/office/drawing/2014/main" id="{264AD6C7-86B4-4673-A233-CDDA69861839}"/>
                </a:ext>
              </a:extLst>
            </p:cNvPr>
            <p:cNvSpPr txBox="1"/>
            <p:nvPr/>
          </p:nvSpPr>
          <p:spPr>
            <a:xfrm>
              <a:off x="6828017" y="700044"/>
              <a:ext cx="983974" cy="261610"/>
            </a:xfrm>
            <a:prstGeom prst="rect">
              <a:avLst/>
            </a:prstGeom>
            <a:noFill/>
          </p:spPr>
          <p:txBody>
            <a:bodyPr wrap="square" rtlCol="0">
              <a:spAutoFit/>
            </a:bodyPr>
            <a:lstStyle/>
            <a:p>
              <a:r>
                <a:rPr lang="fr-FR" sz="1100"/>
                <a:t>Testeur</a:t>
              </a:r>
            </a:p>
          </p:txBody>
        </p:sp>
        <p:sp>
          <p:nvSpPr>
            <p:cNvPr id="19" name="ZoneTexte 18">
              <a:extLst>
                <a:ext uri="{FF2B5EF4-FFF2-40B4-BE49-F238E27FC236}">
                  <a16:creationId xmlns:a16="http://schemas.microsoft.com/office/drawing/2014/main" id="{7E991064-CDAD-4CB8-817E-79F57185C93E}"/>
                </a:ext>
              </a:extLst>
            </p:cNvPr>
            <p:cNvSpPr txBox="1"/>
            <p:nvPr/>
          </p:nvSpPr>
          <p:spPr>
            <a:xfrm>
              <a:off x="9333256" y="700044"/>
              <a:ext cx="1206307" cy="261610"/>
            </a:xfrm>
            <a:prstGeom prst="rect">
              <a:avLst/>
            </a:prstGeom>
            <a:noFill/>
          </p:spPr>
          <p:txBody>
            <a:bodyPr wrap="square" rtlCol="0">
              <a:spAutoFit/>
            </a:bodyPr>
            <a:lstStyle/>
            <a:p>
              <a:r>
                <a:rPr lang="fr-FR" sz="1100"/>
                <a:t>Testeur spécialisé</a:t>
              </a:r>
            </a:p>
          </p:txBody>
        </p:sp>
        <p:sp>
          <p:nvSpPr>
            <p:cNvPr id="20" name="ZoneTexte 19">
              <a:extLst>
                <a:ext uri="{FF2B5EF4-FFF2-40B4-BE49-F238E27FC236}">
                  <a16:creationId xmlns:a16="http://schemas.microsoft.com/office/drawing/2014/main" id="{00CC25D1-C4A8-411C-98A0-D6FFA2EAA740}"/>
                </a:ext>
              </a:extLst>
            </p:cNvPr>
            <p:cNvSpPr txBox="1"/>
            <p:nvPr/>
          </p:nvSpPr>
          <p:spPr>
            <a:xfrm>
              <a:off x="7928041" y="700044"/>
              <a:ext cx="1074351" cy="261610"/>
            </a:xfrm>
            <a:prstGeom prst="rect">
              <a:avLst/>
            </a:prstGeom>
            <a:noFill/>
          </p:spPr>
          <p:txBody>
            <a:bodyPr wrap="square" rtlCol="0">
              <a:spAutoFit/>
            </a:bodyPr>
            <a:lstStyle/>
            <a:p>
              <a:r>
                <a:rPr lang="fr-FR" sz="1100"/>
                <a:t>Product </a:t>
              </a:r>
              <a:r>
                <a:rPr lang="fr-FR" sz="1100" err="1"/>
                <a:t>Owner</a:t>
              </a:r>
              <a:endParaRPr lang="fr-FR" sz="1100"/>
            </a:p>
          </p:txBody>
        </p:sp>
      </p:grpSp>
    </p:spTree>
    <p:extLst>
      <p:ext uri="{BB962C8B-B14F-4D97-AF65-F5344CB8AC3E}">
        <p14:creationId xmlns:p14="http://schemas.microsoft.com/office/powerpoint/2010/main" val="8631236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t 12" hidden="1">
            <a:extLst>
              <a:ext uri="{FF2B5EF4-FFF2-40B4-BE49-F238E27FC236}">
                <a16:creationId xmlns:a16="http://schemas.microsoft.com/office/drawing/2014/main" id="{E408167B-8E96-4309-9E64-A6C886211C14}"/>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483" name="Diapositive think-cell" r:id="rId4" imgW="503" imgH="503" progId="TCLayout.ActiveDocument.1">
                  <p:embed/>
                </p:oleObj>
              </mc:Choice>
              <mc:Fallback>
                <p:oleObj name="Diapositive think-cell" r:id="rId4" imgW="503" imgH="503" progId="TCLayout.ActiveDocument.1">
                  <p:embed/>
                  <p:pic>
                    <p:nvPicPr>
                      <p:cNvPr id="13" name="Objet 12" hidden="1">
                        <a:extLst>
                          <a:ext uri="{FF2B5EF4-FFF2-40B4-BE49-F238E27FC236}">
                            <a16:creationId xmlns:a16="http://schemas.microsoft.com/office/drawing/2014/main" id="{E408167B-8E96-4309-9E64-A6C886211C1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4" name="Rectangle : coins arrondis 23">
            <a:extLst>
              <a:ext uri="{FF2B5EF4-FFF2-40B4-BE49-F238E27FC236}">
                <a16:creationId xmlns:a16="http://schemas.microsoft.com/office/drawing/2014/main" id="{77D865D8-40D9-43D1-833F-011FE09868C6}"/>
              </a:ext>
            </a:extLst>
          </p:cNvPr>
          <p:cNvSpPr/>
          <p:nvPr/>
        </p:nvSpPr>
        <p:spPr>
          <a:xfrm>
            <a:off x="1097567" y="911825"/>
            <a:ext cx="3080680" cy="5599727"/>
          </a:xfrm>
          <a:prstGeom prst="round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21" name="Rectangle : coins arrondis 20">
            <a:extLst>
              <a:ext uri="{FF2B5EF4-FFF2-40B4-BE49-F238E27FC236}">
                <a16:creationId xmlns:a16="http://schemas.microsoft.com/office/drawing/2014/main" id="{CCD691C7-23C1-4CAF-A715-18E9AF9F0FD1}"/>
              </a:ext>
            </a:extLst>
          </p:cNvPr>
          <p:cNvSpPr/>
          <p:nvPr/>
        </p:nvSpPr>
        <p:spPr>
          <a:xfrm>
            <a:off x="8700134" y="911825"/>
            <a:ext cx="3080680" cy="5599727"/>
          </a:xfrm>
          <a:prstGeom prst="round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3" name="Rectangle : coins arrondis 2">
            <a:extLst>
              <a:ext uri="{FF2B5EF4-FFF2-40B4-BE49-F238E27FC236}">
                <a16:creationId xmlns:a16="http://schemas.microsoft.com/office/drawing/2014/main" id="{FBE488E7-C0E5-490D-B803-96A13B69B7F6}"/>
              </a:ext>
            </a:extLst>
          </p:cNvPr>
          <p:cNvSpPr/>
          <p:nvPr/>
        </p:nvSpPr>
        <p:spPr>
          <a:xfrm>
            <a:off x="4881175" y="893900"/>
            <a:ext cx="3080680" cy="5599727"/>
          </a:xfrm>
          <a:prstGeom prst="roundRect">
            <a:avLst/>
          </a:prstGeom>
          <a:solidFill>
            <a:srgbClr val="DCE6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2" name="Titre 1">
            <a:extLst>
              <a:ext uri="{FF2B5EF4-FFF2-40B4-BE49-F238E27FC236}">
                <a16:creationId xmlns:a16="http://schemas.microsoft.com/office/drawing/2014/main" id="{C54FE6DC-54E3-4AB6-9E20-FAF3575CFE07}"/>
              </a:ext>
            </a:extLst>
          </p:cNvPr>
          <p:cNvSpPr>
            <a:spLocks noGrp="1"/>
          </p:cNvSpPr>
          <p:nvPr>
            <p:ph type="title"/>
          </p:nvPr>
        </p:nvSpPr>
        <p:spPr/>
        <p:txBody>
          <a:bodyPr vert="horz"/>
          <a:lstStyle/>
          <a:p>
            <a:r>
              <a:rPr lang="fr-FR"/>
              <a:t>Les activités de test réparties par rôle Agile</a:t>
            </a:r>
          </a:p>
        </p:txBody>
      </p:sp>
      <p:sp>
        <p:nvSpPr>
          <p:cNvPr id="4" name="Espace réservé du numéro de diapositive 3">
            <a:extLst>
              <a:ext uri="{FF2B5EF4-FFF2-40B4-BE49-F238E27FC236}">
                <a16:creationId xmlns:a16="http://schemas.microsoft.com/office/drawing/2014/main" id="{20E67A16-B1F4-4FB2-A61B-F79BE0ADB609}"/>
              </a:ext>
            </a:extLst>
          </p:cNvPr>
          <p:cNvSpPr>
            <a:spLocks noGrp="1"/>
          </p:cNvSpPr>
          <p:nvPr>
            <p:ph type="sldNum" sz="quarter" idx="12"/>
          </p:nvPr>
        </p:nvSpPr>
        <p:spPr/>
        <p:txBody>
          <a:bodyPr/>
          <a:lstStyle/>
          <a:p>
            <a:fld id="{33D6E5A2-EC83-451F-A719-9AC1370DD5CF}" type="slidenum">
              <a:rPr lang="fr-FR" smtClean="0"/>
              <a:pPr/>
              <a:t>57</a:t>
            </a:fld>
            <a:endParaRPr kumimoji="0" lang="fr-FR"/>
          </a:p>
        </p:txBody>
      </p:sp>
      <p:sp>
        <p:nvSpPr>
          <p:cNvPr id="6" name="Rectangle 5">
            <a:extLst>
              <a:ext uri="{FF2B5EF4-FFF2-40B4-BE49-F238E27FC236}">
                <a16:creationId xmlns:a16="http://schemas.microsoft.com/office/drawing/2014/main" id="{A769D0CA-999D-4693-A79A-97CE68CC5D1C}"/>
              </a:ext>
            </a:extLst>
          </p:cNvPr>
          <p:cNvSpPr/>
          <p:nvPr/>
        </p:nvSpPr>
        <p:spPr>
          <a:xfrm>
            <a:off x="1126049" y="1079296"/>
            <a:ext cx="2998408" cy="5432256"/>
          </a:xfrm>
          <a:prstGeom prst="rect">
            <a:avLst/>
          </a:prstGeom>
        </p:spPr>
        <p:txBody>
          <a:bodyPr wrap="square">
            <a:spAutoFit/>
          </a:bodyPr>
          <a:lstStyle/>
          <a:p>
            <a:pPr algn="just">
              <a:spcBef>
                <a:spcPts val="533"/>
              </a:spcBef>
            </a:pPr>
            <a:r>
              <a:rPr lang="fr-FR" sz="1300" spc="-13">
                <a:latin typeface="Calibri" panose="020F0502020204030204" pitchFamily="34" charset="0"/>
              </a:rPr>
              <a:t>Le </a:t>
            </a:r>
            <a:r>
              <a:rPr lang="fr-FR" sz="1600" b="1">
                <a:solidFill>
                  <a:schemeClr val="tx2"/>
                </a:solidFill>
              </a:rPr>
              <a:t>Test Manager </a:t>
            </a:r>
            <a:r>
              <a:rPr lang="fr-FR" sz="1400">
                <a:solidFill>
                  <a:schemeClr val="tx2"/>
                </a:solidFill>
              </a:rPr>
              <a:t>(DSI)</a:t>
            </a:r>
            <a:r>
              <a:rPr lang="fr-FR" sz="1400" b="1">
                <a:solidFill>
                  <a:schemeClr val="tx2"/>
                </a:solidFill>
              </a:rPr>
              <a:t> </a:t>
            </a:r>
            <a:r>
              <a:rPr lang="fr-FR" sz="1300" spc="-13">
                <a:latin typeface="Calibri" panose="020F0502020204030204" pitchFamily="34" charset="0"/>
              </a:rPr>
              <a:t>est l’expert du Test, et est co-responsable avec le l’</a:t>
            </a:r>
            <a:r>
              <a:rPr lang="fr-FR" sz="1600" b="1">
                <a:solidFill>
                  <a:schemeClr val="tx2"/>
                </a:solidFill>
              </a:rPr>
              <a:t>hyperviseur Tests Métiers  </a:t>
            </a:r>
            <a:r>
              <a:rPr lang="fr-FR" sz="1400">
                <a:solidFill>
                  <a:schemeClr val="tx2"/>
                </a:solidFill>
              </a:rPr>
              <a:t>(SNGR),</a:t>
            </a:r>
            <a:r>
              <a:rPr lang="fr-FR" sz="1400" b="1">
                <a:solidFill>
                  <a:schemeClr val="tx2"/>
                </a:solidFill>
              </a:rPr>
              <a:t> </a:t>
            </a:r>
            <a:r>
              <a:rPr lang="fr-FR" sz="1300" spc="-13">
                <a:latin typeface="Calibri" panose="020F0502020204030204" pitchFamily="34" charset="0"/>
              </a:rPr>
              <a:t>de l’ensemble des activités suivantes :</a:t>
            </a:r>
          </a:p>
          <a:p>
            <a:pPr marL="226945" indent="-226945" algn="just">
              <a:buFont typeface="Arial" panose="020B0604020202020204" pitchFamily="34" charset="0"/>
              <a:buChar char="•"/>
            </a:pPr>
            <a:r>
              <a:rPr lang="fr-FR" sz="1300" b="1" spc="-13">
                <a:latin typeface="Calibri" panose="020F0502020204030204" pitchFamily="34" charset="0"/>
              </a:rPr>
              <a:t>Définir la stratégie de test de l’équipe Agile </a:t>
            </a:r>
            <a:r>
              <a:rPr lang="fr-FR" sz="1300" spc="-13">
                <a:latin typeface="Calibri" panose="020F0502020204030204" pitchFamily="34" charset="0"/>
              </a:rPr>
              <a:t>(y compris les stratégies de TNR et d’automatisation) basée sur une approche risques produit, en collaboration avec les parties prenantes (PO, Développeur, autres équipes de test en adhérence…)</a:t>
            </a:r>
          </a:p>
          <a:p>
            <a:pPr marL="226945" indent="-226945" algn="just">
              <a:buFont typeface="Arial" panose="020B0604020202020204" pitchFamily="34" charset="0"/>
              <a:buChar char="•"/>
            </a:pPr>
            <a:r>
              <a:rPr lang="fr-FR" sz="1300" b="1" spc="-13">
                <a:latin typeface="Calibri" panose="020F0502020204030204" pitchFamily="34" charset="0"/>
              </a:rPr>
              <a:t>Suivre la mise en œuvre de la stratégie de test </a:t>
            </a:r>
            <a:r>
              <a:rPr lang="fr-FR" sz="1300" spc="-13">
                <a:latin typeface="Calibri" panose="020F0502020204030204" pitchFamily="34" charset="0"/>
              </a:rPr>
              <a:t>au sein du plateau : accompagner l’équipe Agile dans la mise en œuvre des tests et des bonnes pratiques de test Agile, aider à résoudre les difficultés </a:t>
            </a:r>
          </a:p>
          <a:p>
            <a:pPr marL="226945" indent="-226945" algn="just">
              <a:buFont typeface="Arial" panose="020B0604020202020204" pitchFamily="34" charset="0"/>
              <a:buChar char="•"/>
            </a:pPr>
            <a:r>
              <a:rPr lang="fr-FR" sz="1300" b="1" spc="-13">
                <a:latin typeface="Calibri" panose="020F0502020204030204" pitchFamily="34" charset="0"/>
              </a:rPr>
              <a:t>Coordonner avec l’aide l’appui de l’hyperviseur Tests Métiers </a:t>
            </a:r>
            <a:r>
              <a:rPr lang="fr-FR" sz="1300" spc="-13">
                <a:latin typeface="Calibri" panose="020F0502020204030204" pitchFamily="34" charset="0"/>
              </a:rPr>
              <a:t>(SNGR)</a:t>
            </a:r>
            <a:r>
              <a:rPr lang="fr-FR" sz="1300" b="1" spc="-13">
                <a:latin typeface="Calibri" panose="020F0502020204030204" pitchFamily="34" charset="0"/>
              </a:rPr>
              <a:t>, les relations entre les parties prenantes </a:t>
            </a:r>
            <a:r>
              <a:rPr lang="fr-FR" sz="1300" spc="-13">
                <a:latin typeface="Calibri" panose="020F0502020204030204" pitchFamily="34" charset="0"/>
              </a:rPr>
              <a:t>projet (Métier, IT, Production, Pilotage…)</a:t>
            </a:r>
            <a:r>
              <a:rPr lang="fr-FR" sz="1300" spc="-13">
                <a:solidFill>
                  <a:srgbClr val="FF0000"/>
                </a:solidFill>
                <a:latin typeface="Calibri" panose="020F0502020204030204" pitchFamily="34" charset="0"/>
              </a:rPr>
              <a:t> </a:t>
            </a:r>
            <a:r>
              <a:rPr lang="fr-FR" sz="1300" spc="-13">
                <a:latin typeface="Calibri" panose="020F0502020204030204" pitchFamily="34" charset="0"/>
              </a:rPr>
              <a:t>dans le cadre des activités de tests</a:t>
            </a:r>
          </a:p>
          <a:p>
            <a:pPr marL="226945" indent="-226945" algn="just">
              <a:buFont typeface="Arial" panose="020B0604020202020204" pitchFamily="34" charset="0"/>
              <a:buChar char="•"/>
            </a:pPr>
            <a:r>
              <a:rPr lang="fr-FR" sz="1300" b="1" spc="-13">
                <a:latin typeface="Calibri" panose="020F0502020204030204" pitchFamily="34" charset="0"/>
              </a:rPr>
              <a:t>Contribuer à l’amélioration continue </a:t>
            </a:r>
            <a:r>
              <a:rPr lang="fr-FR" sz="1300" spc="-13">
                <a:latin typeface="Calibri" panose="020F0502020204030204" pitchFamily="34" charset="0"/>
              </a:rPr>
              <a:t>au travers des rétrospectives de sprint</a:t>
            </a:r>
          </a:p>
        </p:txBody>
      </p:sp>
      <p:sp>
        <p:nvSpPr>
          <p:cNvPr id="8" name="Rectangle 7">
            <a:extLst>
              <a:ext uri="{FF2B5EF4-FFF2-40B4-BE49-F238E27FC236}">
                <a16:creationId xmlns:a16="http://schemas.microsoft.com/office/drawing/2014/main" id="{9A53F436-A98E-4889-9853-5B4954F0615D}"/>
              </a:ext>
            </a:extLst>
          </p:cNvPr>
          <p:cNvSpPr/>
          <p:nvPr/>
        </p:nvSpPr>
        <p:spPr>
          <a:xfrm>
            <a:off x="4926000" y="1094926"/>
            <a:ext cx="2998408" cy="1938543"/>
          </a:xfrm>
          <a:prstGeom prst="rect">
            <a:avLst/>
          </a:prstGeom>
        </p:spPr>
        <p:txBody>
          <a:bodyPr wrap="square" numCol="1">
            <a:spAutoFit/>
          </a:bodyPr>
          <a:lstStyle/>
          <a:p>
            <a:pPr marL="0" lvl="2" algn="just">
              <a:spcBef>
                <a:spcPts val="533"/>
              </a:spcBef>
            </a:pPr>
            <a:r>
              <a:rPr lang="fr-FR" sz="1300" spc="-13">
                <a:latin typeface="Calibri" panose="020F0502020204030204" pitchFamily="34" charset="0"/>
              </a:rPr>
              <a:t>Le </a:t>
            </a:r>
            <a:r>
              <a:rPr lang="fr-FR" sz="1600" b="1">
                <a:solidFill>
                  <a:schemeClr val="tx2"/>
                </a:solidFill>
              </a:rPr>
              <a:t>Product Owner </a:t>
            </a:r>
            <a:r>
              <a:rPr lang="fr-FR" sz="1300" spc="-13">
                <a:latin typeface="Calibri" panose="020F0502020204030204" pitchFamily="34" charset="0"/>
              </a:rPr>
              <a:t>fournit la Backlog de Features métiers et les processus utilisateurs. Les Features sont accompagnées de critères d’acceptation.  Il fournit un support aux tests axés sur le fonctionnel et les usages métier (Q2 et Q3) de façon exceptionnelle si besoin d’une expertise métier. </a:t>
            </a:r>
            <a:r>
              <a:rPr lang="fr-FR" sz="1300" b="1" spc="-13">
                <a:latin typeface="Calibri" panose="020F0502020204030204" pitchFamily="34" charset="0"/>
              </a:rPr>
              <a:t>Il valide également le produit fini</a:t>
            </a:r>
          </a:p>
        </p:txBody>
      </p:sp>
      <p:sp>
        <p:nvSpPr>
          <p:cNvPr id="11" name="Rectangle 10">
            <a:extLst>
              <a:ext uri="{FF2B5EF4-FFF2-40B4-BE49-F238E27FC236}">
                <a16:creationId xmlns:a16="http://schemas.microsoft.com/office/drawing/2014/main" id="{DABE82E7-1695-4AA9-B618-ED1FE66010E7}"/>
              </a:ext>
            </a:extLst>
          </p:cNvPr>
          <p:cNvSpPr/>
          <p:nvPr/>
        </p:nvSpPr>
        <p:spPr>
          <a:xfrm>
            <a:off x="8752887" y="1094926"/>
            <a:ext cx="2998408" cy="1138509"/>
          </a:xfrm>
          <a:prstGeom prst="rect">
            <a:avLst/>
          </a:prstGeom>
        </p:spPr>
        <p:txBody>
          <a:bodyPr wrap="square" numCol="1">
            <a:spAutoFit/>
          </a:bodyPr>
          <a:lstStyle/>
          <a:p>
            <a:pPr marL="0" lvl="2">
              <a:spcBef>
                <a:spcPts val="533"/>
              </a:spcBef>
            </a:pPr>
            <a:r>
              <a:rPr lang="fr-FR" sz="1300" spc="-13">
                <a:latin typeface="Calibri" panose="020F0502020204030204" pitchFamily="34" charset="0"/>
              </a:rPr>
              <a:t>Le </a:t>
            </a:r>
            <a:r>
              <a:rPr lang="fr-FR" sz="1600" b="1">
                <a:solidFill>
                  <a:schemeClr val="tx2"/>
                </a:solidFill>
              </a:rPr>
              <a:t>Développeur</a:t>
            </a:r>
            <a:r>
              <a:rPr lang="fr-FR" sz="1300" spc="-13">
                <a:latin typeface="Calibri" panose="020F0502020204030204" pitchFamily="34" charset="0"/>
              </a:rPr>
              <a:t> réalise les tests du quadrant Q1 sur le code développé par lui ou ses pairs. Il contribue à l’ensemble des autres tests (support et correction d’anomalies)</a:t>
            </a:r>
          </a:p>
        </p:txBody>
      </p:sp>
      <p:sp>
        <p:nvSpPr>
          <p:cNvPr id="14" name="Rectangle 13">
            <a:extLst>
              <a:ext uri="{FF2B5EF4-FFF2-40B4-BE49-F238E27FC236}">
                <a16:creationId xmlns:a16="http://schemas.microsoft.com/office/drawing/2014/main" id="{A372F7D7-1257-4312-9B9F-9985C97F8FBD}"/>
              </a:ext>
            </a:extLst>
          </p:cNvPr>
          <p:cNvSpPr/>
          <p:nvPr/>
        </p:nvSpPr>
        <p:spPr>
          <a:xfrm>
            <a:off x="8752887" y="2794776"/>
            <a:ext cx="2998408" cy="1538883"/>
          </a:xfrm>
          <a:prstGeom prst="rect">
            <a:avLst/>
          </a:prstGeom>
        </p:spPr>
        <p:txBody>
          <a:bodyPr wrap="square" numCol="1">
            <a:spAutoFit/>
          </a:bodyPr>
          <a:lstStyle/>
          <a:p>
            <a:pPr marL="0" lvl="2">
              <a:spcBef>
                <a:spcPts val="533"/>
              </a:spcBef>
            </a:pPr>
            <a:r>
              <a:rPr lang="fr-FR" sz="1300" spc="-13">
                <a:latin typeface="Calibri" panose="020F0502020204030204" pitchFamily="34" charset="0"/>
              </a:rPr>
              <a:t>Le </a:t>
            </a:r>
            <a:r>
              <a:rPr lang="fr-FR" sz="1600" b="1">
                <a:solidFill>
                  <a:schemeClr val="tx2"/>
                </a:solidFill>
              </a:rPr>
              <a:t>Testeur</a:t>
            </a:r>
            <a:r>
              <a:rPr lang="fr-FR" sz="1300" b="1" spc="-13">
                <a:latin typeface="Calibri" panose="020F0502020204030204" pitchFamily="34" charset="0"/>
              </a:rPr>
              <a:t> </a:t>
            </a:r>
            <a:r>
              <a:rPr lang="fr-FR" sz="1300" spc="-13">
                <a:latin typeface="Calibri" panose="020F0502020204030204" pitchFamily="34" charset="0"/>
              </a:rPr>
              <a:t>conçoit et exécute les tests sur un périmètre défini dans la stratégie de tests (Q2 et/ou Q3). Il peut être contributeur à la rédaction de la stratégie de test et à la définition, avec le PO, des critères d’acceptation et des tests d’acceptation</a:t>
            </a:r>
          </a:p>
        </p:txBody>
      </p:sp>
      <p:sp>
        <p:nvSpPr>
          <p:cNvPr id="15" name="Rectangle 14">
            <a:extLst>
              <a:ext uri="{FF2B5EF4-FFF2-40B4-BE49-F238E27FC236}">
                <a16:creationId xmlns:a16="http://schemas.microsoft.com/office/drawing/2014/main" id="{DAD9B3CC-6077-4BD2-9F91-DBE7591AB6B9}"/>
              </a:ext>
            </a:extLst>
          </p:cNvPr>
          <p:cNvSpPr/>
          <p:nvPr/>
        </p:nvSpPr>
        <p:spPr>
          <a:xfrm>
            <a:off x="4891343" y="2994785"/>
            <a:ext cx="2998408" cy="1092607"/>
          </a:xfrm>
          <a:prstGeom prst="rect">
            <a:avLst/>
          </a:prstGeom>
        </p:spPr>
        <p:txBody>
          <a:bodyPr wrap="square" numCol="1">
            <a:spAutoFit/>
          </a:bodyPr>
          <a:lstStyle/>
          <a:p>
            <a:pPr marL="0" lvl="2" algn="just">
              <a:spcBef>
                <a:spcPts val="533"/>
              </a:spcBef>
            </a:pPr>
            <a:r>
              <a:rPr lang="fr-FR" sz="1300" spc="-13">
                <a:latin typeface="Calibri" panose="020F0502020204030204" pitchFamily="34" charset="0"/>
              </a:rPr>
              <a:t>Il rédige les user stories et les critères d’acceptation et contribue à l’exécution des tests axés sur le fonctionnel et les usages métiers (Q2 et Q3) conformément à la stratégie de test</a:t>
            </a:r>
            <a:endParaRPr lang="fr-FR" sz="1300" spc="-13">
              <a:solidFill>
                <a:srgbClr val="FF0000"/>
              </a:solidFill>
              <a:latin typeface="Calibri" panose="020F0502020204030204" pitchFamily="34" charset="0"/>
            </a:endParaRPr>
          </a:p>
        </p:txBody>
      </p:sp>
      <p:sp>
        <p:nvSpPr>
          <p:cNvPr id="16" name="Rectangle 15">
            <a:extLst>
              <a:ext uri="{FF2B5EF4-FFF2-40B4-BE49-F238E27FC236}">
                <a16:creationId xmlns:a16="http://schemas.microsoft.com/office/drawing/2014/main" id="{E2997D79-7BC1-4669-9335-23CB50F0FE9B}"/>
              </a:ext>
            </a:extLst>
          </p:cNvPr>
          <p:cNvSpPr/>
          <p:nvPr/>
        </p:nvSpPr>
        <p:spPr>
          <a:xfrm>
            <a:off x="4926000" y="4294644"/>
            <a:ext cx="2998408" cy="1338518"/>
          </a:xfrm>
          <a:prstGeom prst="rect">
            <a:avLst/>
          </a:prstGeom>
        </p:spPr>
        <p:txBody>
          <a:bodyPr wrap="square" numCol="1">
            <a:spAutoFit/>
          </a:bodyPr>
          <a:lstStyle/>
          <a:p>
            <a:pPr marL="0" lvl="2" algn="just">
              <a:spcBef>
                <a:spcPts val="533"/>
              </a:spcBef>
            </a:pPr>
            <a:r>
              <a:rPr lang="fr-FR" sz="1300" spc="-13">
                <a:latin typeface="Calibri" panose="020F0502020204030204" pitchFamily="34" charset="0"/>
              </a:rPr>
              <a:t>L’</a:t>
            </a:r>
            <a:r>
              <a:rPr lang="fr-FR" sz="1600" b="1">
                <a:solidFill>
                  <a:schemeClr val="tx2"/>
                </a:solidFill>
              </a:rPr>
              <a:t>Automaticien </a:t>
            </a:r>
            <a:r>
              <a:rPr lang="fr-FR" sz="1300" spc="-13">
                <a:latin typeface="Calibri" panose="020F0502020204030204" pitchFamily="34" charset="0"/>
              </a:rPr>
              <a:t>(mutualisé au niveau des équipes de test) est en charge de produire les scripts d’automatisation des tests axés sur le fonctionnel et les usages métiers (Q2 et Q3) avec le support du PO et du Testeur</a:t>
            </a:r>
          </a:p>
        </p:txBody>
      </p:sp>
      <p:sp>
        <p:nvSpPr>
          <p:cNvPr id="19" name="Rectangle 18">
            <a:extLst>
              <a:ext uri="{FF2B5EF4-FFF2-40B4-BE49-F238E27FC236}">
                <a16:creationId xmlns:a16="http://schemas.microsoft.com/office/drawing/2014/main" id="{655F82F4-B82D-41AA-A43C-5F8CEE0EB585}"/>
              </a:ext>
            </a:extLst>
          </p:cNvPr>
          <p:cNvSpPr/>
          <p:nvPr/>
        </p:nvSpPr>
        <p:spPr>
          <a:xfrm>
            <a:off x="8752887" y="4294644"/>
            <a:ext cx="2998408" cy="1338518"/>
          </a:xfrm>
          <a:prstGeom prst="rect">
            <a:avLst/>
          </a:prstGeom>
        </p:spPr>
        <p:txBody>
          <a:bodyPr wrap="square">
            <a:spAutoFit/>
          </a:bodyPr>
          <a:lstStyle/>
          <a:p>
            <a:pPr marL="0" lvl="2">
              <a:spcBef>
                <a:spcPts val="533"/>
              </a:spcBef>
            </a:pPr>
            <a:r>
              <a:rPr lang="fr-FR" sz="1300" spc="-13">
                <a:latin typeface="Calibri" panose="020F0502020204030204" pitchFamily="34" charset="0"/>
              </a:rPr>
              <a:t>Les </a:t>
            </a:r>
            <a:r>
              <a:rPr lang="fr-FR" sz="1600" b="1">
                <a:solidFill>
                  <a:schemeClr val="tx2"/>
                </a:solidFill>
              </a:rPr>
              <a:t>Testeurs Spécialisés </a:t>
            </a:r>
            <a:r>
              <a:rPr lang="fr-FR" sz="1300" spc="-13">
                <a:latin typeface="Calibri" panose="020F0502020204030204" pitchFamily="34" charset="0"/>
              </a:rPr>
              <a:t>(performance, sécurité, mobile…) réalisent les tests des exigences non fonctionnelles (Q4) selon l’analyse de risques du produit et les exigences non fonctionnelles exprimées par le métier et l’IT</a:t>
            </a:r>
          </a:p>
        </p:txBody>
      </p:sp>
    </p:spTree>
    <p:extLst>
      <p:ext uri="{BB962C8B-B14F-4D97-AF65-F5344CB8AC3E}">
        <p14:creationId xmlns:p14="http://schemas.microsoft.com/office/powerpoint/2010/main" val="156967294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C1FE9E-2B37-45F9-8FAD-B1C8D85A7A11}"/>
              </a:ext>
            </a:extLst>
          </p:cNvPr>
          <p:cNvSpPr>
            <a:spLocks noGrp="1"/>
          </p:cNvSpPr>
          <p:nvPr>
            <p:ph type="title"/>
          </p:nvPr>
        </p:nvSpPr>
        <p:spPr>
          <a:xfrm>
            <a:off x="823979" y="116632"/>
            <a:ext cx="11034646" cy="648072"/>
          </a:xfrm>
        </p:spPr>
        <p:txBody>
          <a:bodyPr/>
          <a:lstStyle/>
          <a:p>
            <a:r>
              <a:rPr lang="fr-FR"/>
              <a:t>La stratégie de tests du projet est construite selon une approche RBT (Risk </a:t>
            </a:r>
            <a:r>
              <a:rPr lang="fr-FR" err="1"/>
              <a:t>Based</a:t>
            </a:r>
            <a:r>
              <a:rPr lang="fr-FR"/>
              <a:t> </a:t>
            </a:r>
            <a:r>
              <a:rPr lang="fr-FR" err="1"/>
              <a:t>Testing</a:t>
            </a:r>
            <a:r>
              <a:rPr lang="fr-FR"/>
              <a:t>)  </a:t>
            </a:r>
          </a:p>
        </p:txBody>
      </p:sp>
      <p:sp>
        <p:nvSpPr>
          <p:cNvPr id="4" name="Espace réservé du numéro de diapositive 3">
            <a:extLst>
              <a:ext uri="{FF2B5EF4-FFF2-40B4-BE49-F238E27FC236}">
                <a16:creationId xmlns:a16="http://schemas.microsoft.com/office/drawing/2014/main" id="{03BC9250-0499-40C5-9E0F-AD6D90594702}"/>
              </a:ext>
            </a:extLst>
          </p:cNvPr>
          <p:cNvSpPr>
            <a:spLocks noGrp="1"/>
          </p:cNvSpPr>
          <p:nvPr>
            <p:ph type="sldNum" sz="quarter" idx="12"/>
          </p:nvPr>
        </p:nvSpPr>
        <p:spPr/>
        <p:txBody>
          <a:bodyPr/>
          <a:lstStyle/>
          <a:p>
            <a:fld id="{33D6E5A2-EC83-451F-A719-9AC1370DD5CF}" type="slidenum">
              <a:rPr lang="fr-FR" smtClean="0"/>
              <a:pPr/>
              <a:t>58</a:t>
            </a:fld>
            <a:endParaRPr kumimoji="0" lang="fr-FR"/>
          </a:p>
        </p:txBody>
      </p:sp>
      <p:pic>
        <p:nvPicPr>
          <p:cNvPr id="8" name="Image 7">
            <a:extLst>
              <a:ext uri="{FF2B5EF4-FFF2-40B4-BE49-F238E27FC236}">
                <a16:creationId xmlns:a16="http://schemas.microsoft.com/office/drawing/2014/main" id="{39EAFCDE-D123-4A5F-8881-1E536109030D}"/>
              </a:ext>
            </a:extLst>
          </p:cNvPr>
          <p:cNvPicPr>
            <a:picLocks noChangeAspect="1"/>
          </p:cNvPicPr>
          <p:nvPr/>
        </p:nvPicPr>
        <p:blipFill>
          <a:blip r:embed="rId2"/>
          <a:stretch>
            <a:fillRect/>
          </a:stretch>
        </p:blipFill>
        <p:spPr>
          <a:xfrm>
            <a:off x="877706" y="969777"/>
            <a:ext cx="7570273" cy="3441033"/>
          </a:xfrm>
          <a:prstGeom prst="rect">
            <a:avLst/>
          </a:prstGeom>
          <a:ln w="12700">
            <a:solidFill>
              <a:schemeClr val="accent1"/>
            </a:solidFill>
          </a:ln>
        </p:spPr>
      </p:pic>
      <p:pic>
        <p:nvPicPr>
          <p:cNvPr id="6" name="Image 5">
            <a:extLst>
              <a:ext uri="{FF2B5EF4-FFF2-40B4-BE49-F238E27FC236}">
                <a16:creationId xmlns:a16="http://schemas.microsoft.com/office/drawing/2014/main" id="{401BCA83-D91A-4978-85CF-BDF23ADBDAA0}"/>
              </a:ext>
            </a:extLst>
          </p:cNvPr>
          <p:cNvPicPr>
            <a:picLocks noChangeAspect="1"/>
          </p:cNvPicPr>
          <p:nvPr/>
        </p:nvPicPr>
        <p:blipFill>
          <a:blip r:embed="rId3"/>
          <a:stretch>
            <a:fillRect/>
          </a:stretch>
        </p:blipFill>
        <p:spPr>
          <a:xfrm>
            <a:off x="7605389" y="2358511"/>
            <a:ext cx="3708905" cy="3812384"/>
          </a:xfrm>
          <a:prstGeom prst="rect">
            <a:avLst/>
          </a:prstGeom>
          <a:ln w="12700">
            <a:solidFill>
              <a:schemeClr val="accent1"/>
            </a:solidFill>
          </a:ln>
        </p:spPr>
      </p:pic>
      <p:pic>
        <p:nvPicPr>
          <p:cNvPr id="5" name="Image 4">
            <a:extLst>
              <a:ext uri="{FF2B5EF4-FFF2-40B4-BE49-F238E27FC236}">
                <a16:creationId xmlns:a16="http://schemas.microsoft.com/office/drawing/2014/main" id="{2581DAA6-DB9C-4F3C-951C-6CEE9CFE642B}"/>
              </a:ext>
            </a:extLst>
          </p:cNvPr>
          <p:cNvPicPr>
            <a:picLocks noChangeAspect="1"/>
          </p:cNvPicPr>
          <p:nvPr/>
        </p:nvPicPr>
        <p:blipFill>
          <a:blip r:embed="rId4"/>
          <a:stretch>
            <a:fillRect/>
          </a:stretch>
        </p:blipFill>
        <p:spPr>
          <a:xfrm>
            <a:off x="2457372" y="3784665"/>
            <a:ext cx="3314103" cy="2588489"/>
          </a:xfrm>
          <a:prstGeom prst="rect">
            <a:avLst/>
          </a:prstGeom>
          <a:ln w="12700">
            <a:solidFill>
              <a:schemeClr val="accent1"/>
            </a:solidFill>
          </a:ln>
        </p:spPr>
      </p:pic>
      <p:sp>
        <p:nvSpPr>
          <p:cNvPr id="9" name="Rectangle 8">
            <a:extLst>
              <a:ext uri="{FF2B5EF4-FFF2-40B4-BE49-F238E27FC236}">
                <a16:creationId xmlns:a16="http://schemas.microsoft.com/office/drawing/2014/main" id="{1A22FE0E-FDE9-4196-9BEA-5A744E3A33E6}"/>
              </a:ext>
            </a:extLst>
          </p:cNvPr>
          <p:cNvSpPr/>
          <p:nvPr/>
        </p:nvSpPr>
        <p:spPr>
          <a:xfrm rot="1675843">
            <a:off x="5381704" y="2550762"/>
            <a:ext cx="2829750" cy="1015663"/>
          </a:xfrm>
          <a:prstGeom prst="rect">
            <a:avLst/>
          </a:prstGeom>
          <a:noFill/>
        </p:spPr>
        <p:txBody>
          <a:bodyPr wrap="none" lIns="91440" tIns="45720" rIns="91440" bIns="45720">
            <a:spAutoFit/>
          </a:bodyPr>
          <a:lstStyle/>
          <a:p>
            <a:pPr algn="ctr"/>
            <a:r>
              <a:rPr lang="fr-FR" sz="6000">
                <a:ln w="0"/>
                <a:solidFill>
                  <a:schemeClr val="accent4"/>
                </a:solidFill>
                <a:effectLst>
                  <a:reflection blurRad="6350" stA="53000" endA="300" endPos="35500" dir="5400000" sy="-90000" algn="bl" rotWithShape="0"/>
                </a:effectLst>
              </a:rPr>
              <a:t>exemple</a:t>
            </a:r>
          </a:p>
        </p:txBody>
      </p:sp>
      <p:sp>
        <p:nvSpPr>
          <p:cNvPr id="10" name="Rectangle 9">
            <a:extLst>
              <a:ext uri="{FF2B5EF4-FFF2-40B4-BE49-F238E27FC236}">
                <a16:creationId xmlns:a16="http://schemas.microsoft.com/office/drawing/2014/main" id="{3104DAAC-358E-429F-AEFD-00BE236C6295}"/>
              </a:ext>
            </a:extLst>
          </p:cNvPr>
          <p:cNvSpPr/>
          <p:nvPr/>
        </p:nvSpPr>
        <p:spPr>
          <a:xfrm>
            <a:off x="798879" y="865399"/>
            <a:ext cx="10769600" cy="5716470"/>
          </a:xfrm>
          <a:prstGeom prst="rect">
            <a:avLst/>
          </a:prstGeom>
          <a:noFill/>
          <a:ln w="12700">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Tree>
    <p:extLst>
      <p:ext uri="{BB962C8B-B14F-4D97-AF65-F5344CB8AC3E}">
        <p14:creationId xmlns:p14="http://schemas.microsoft.com/office/powerpoint/2010/main" val="25348080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B99C56B-6CF3-4763-9C75-E4A9D7B5386C}"/>
              </a:ext>
            </a:extLst>
          </p:cNvPr>
          <p:cNvSpPr>
            <a:spLocks noGrp="1"/>
          </p:cNvSpPr>
          <p:nvPr>
            <p:ph type="title"/>
          </p:nvPr>
        </p:nvSpPr>
        <p:spPr/>
        <p:txBody>
          <a:bodyPr/>
          <a:lstStyle/>
          <a:p>
            <a:r>
              <a:rPr lang="fr-FR"/>
              <a:t>Les tests sont déclinés selon la typologie des 4 quadrants de </a:t>
            </a:r>
            <a:r>
              <a:rPr lang="fr-FR" err="1"/>
              <a:t>marick</a:t>
            </a:r>
            <a:endParaRPr lang="fr-FR"/>
          </a:p>
        </p:txBody>
      </p:sp>
      <p:sp>
        <p:nvSpPr>
          <p:cNvPr id="4" name="Espace réservé du numéro de diapositive 3">
            <a:extLst>
              <a:ext uri="{FF2B5EF4-FFF2-40B4-BE49-F238E27FC236}">
                <a16:creationId xmlns:a16="http://schemas.microsoft.com/office/drawing/2014/main" id="{9E19B4B5-19E1-4EBD-8390-C4A1F8AB0B7E}"/>
              </a:ext>
            </a:extLst>
          </p:cNvPr>
          <p:cNvSpPr>
            <a:spLocks noGrp="1"/>
          </p:cNvSpPr>
          <p:nvPr>
            <p:ph type="sldNum" sz="quarter" idx="12"/>
          </p:nvPr>
        </p:nvSpPr>
        <p:spPr/>
        <p:txBody>
          <a:bodyPr/>
          <a:lstStyle/>
          <a:p>
            <a:fld id="{33D6E5A2-EC83-451F-A719-9AC1370DD5CF}" type="slidenum">
              <a:rPr lang="fr-FR" smtClean="0"/>
              <a:pPr/>
              <a:t>59</a:t>
            </a:fld>
            <a:endParaRPr kumimoji="0" lang="fr-FR"/>
          </a:p>
        </p:txBody>
      </p:sp>
      <p:pic>
        <p:nvPicPr>
          <p:cNvPr id="5" name="Image 4">
            <a:extLst>
              <a:ext uri="{FF2B5EF4-FFF2-40B4-BE49-F238E27FC236}">
                <a16:creationId xmlns:a16="http://schemas.microsoft.com/office/drawing/2014/main" id="{C32EB1B7-490F-41B5-BE2A-5E3F6FD90114}"/>
              </a:ext>
            </a:extLst>
          </p:cNvPr>
          <p:cNvPicPr>
            <a:picLocks noChangeAspect="1"/>
          </p:cNvPicPr>
          <p:nvPr/>
        </p:nvPicPr>
        <p:blipFill>
          <a:blip r:embed="rId2"/>
          <a:stretch>
            <a:fillRect/>
          </a:stretch>
        </p:blipFill>
        <p:spPr>
          <a:xfrm>
            <a:off x="823979" y="902745"/>
            <a:ext cx="7138470" cy="3704844"/>
          </a:xfrm>
          <a:prstGeom prst="rect">
            <a:avLst/>
          </a:prstGeom>
        </p:spPr>
      </p:pic>
      <p:pic>
        <p:nvPicPr>
          <p:cNvPr id="6" name="Image 5">
            <a:extLst>
              <a:ext uri="{FF2B5EF4-FFF2-40B4-BE49-F238E27FC236}">
                <a16:creationId xmlns:a16="http://schemas.microsoft.com/office/drawing/2014/main" id="{71AB9D0B-EA1F-4FAD-9D8B-F8FCE80E02BD}"/>
              </a:ext>
            </a:extLst>
          </p:cNvPr>
          <p:cNvPicPr>
            <a:picLocks noChangeAspect="1"/>
          </p:cNvPicPr>
          <p:nvPr/>
        </p:nvPicPr>
        <p:blipFill>
          <a:blip r:embed="rId3"/>
          <a:stretch>
            <a:fillRect/>
          </a:stretch>
        </p:blipFill>
        <p:spPr>
          <a:xfrm>
            <a:off x="2414974" y="3771950"/>
            <a:ext cx="8210531" cy="2876500"/>
          </a:xfrm>
          <a:prstGeom prst="rect">
            <a:avLst/>
          </a:prstGeom>
        </p:spPr>
      </p:pic>
      <p:sp>
        <p:nvSpPr>
          <p:cNvPr id="7" name="Rectangle 6">
            <a:extLst>
              <a:ext uri="{FF2B5EF4-FFF2-40B4-BE49-F238E27FC236}">
                <a16:creationId xmlns:a16="http://schemas.microsoft.com/office/drawing/2014/main" id="{EDE94081-A329-49B4-8803-15FF5637D5F4}"/>
              </a:ext>
            </a:extLst>
          </p:cNvPr>
          <p:cNvSpPr/>
          <p:nvPr/>
        </p:nvSpPr>
        <p:spPr>
          <a:xfrm rot="1675843">
            <a:off x="5267193" y="3533760"/>
            <a:ext cx="2829750" cy="1015663"/>
          </a:xfrm>
          <a:prstGeom prst="rect">
            <a:avLst/>
          </a:prstGeom>
          <a:noFill/>
        </p:spPr>
        <p:txBody>
          <a:bodyPr wrap="none" lIns="91440" tIns="45720" rIns="91440" bIns="45720">
            <a:spAutoFit/>
          </a:bodyPr>
          <a:lstStyle/>
          <a:p>
            <a:pPr algn="ctr"/>
            <a:r>
              <a:rPr lang="fr-FR" sz="6000">
                <a:ln w="0"/>
                <a:solidFill>
                  <a:schemeClr val="accent4"/>
                </a:solidFill>
                <a:effectLst>
                  <a:reflection blurRad="6350" stA="53000" endA="300" endPos="35500" dir="5400000" sy="-90000" algn="bl" rotWithShape="0"/>
                </a:effectLst>
              </a:rPr>
              <a:t>exemple</a:t>
            </a:r>
          </a:p>
        </p:txBody>
      </p:sp>
    </p:spTree>
    <p:extLst>
      <p:ext uri="{BB962C8B-B14F-4D97-AF65-F5344CB8AC3E}">
        <p14:creationId xmlns:p14="http://schemas.microsoft.com/office/powerpoint/2010/main" val="1539330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EAB3F51-2437-461F-B816-0BA9686DEC35}"/>
              </a:ext>
            </a:extLst>
          </p:cNvPr>
          <p:cNvSpPr>
            <a:spLocks noGrp="1"/>
          </p:cNvSpPr>
          <p:nvPr>
            <p:ph type="title"/>
          </p:nvPr>
        </p:nvSpPr>
        <p:spPr/>
        <p:txBody>
          <a:bodyPr/>
          <a:lstStyle/>
          <a:p>
            <a:r>
              <a:rPr lang="fr-FR"/>
              <a:t>Maintenance évolutive, projet ou programme ? (2/3)</a:t>
            </a:r>
          </a:p>
        </p:txBody>
      </p:sp>
      <p:sp>
        <p:nvSpPr>
          <p:cNvPr id="3" name="Espace réservé du numéro de diapositive 2">
            <a:extLst>
              <a:ext uri="{FF2B5EF4-FFF2-40B4-BE49-F238E27FC236}">
                <a16:creationId xmlns:a16="http://schemas.microsoft.com/office/drawing/2014/main" id="{23305A54-4925-4EAE-A6F0-CFFAF2035BD0}"/>
              </a:ext>
            </a:extLst>
          </p:cNvPr>
          <p:cNvSpPr>
            <a:spLocks noGrp="1"/>
          </p:cNvSpPr>
          <p:nvPr>
            <p:ph type="sldNum" sz="quarter" idx="12"/>
          </p:nvPr>
        </p:nvSpPr>
        <p:spPr/>
        <p:txBody>
          <a:bodyPr/>
          <a:lstStyle/>
          <a:p>
            <a:fld id="{33D6E5A2-EC83-451F-A719-9AC1370DD5CF}" type="slidenum">
              <a:rPr lang="fr-FR" smtClean="0"/>
              <a:pPr/>
              <a:t>6</a:t>
            </a:fld>
            <a:endParaRPr kumimoji="0" lang="fr-FR"/>
          </a:p>
        </p:txBody>
      </p:sp>
      <p:grpSp>
        <p:nvGrpSpPr>
          <p:cNvPr id="5" name="Group 191">
            <a:extLst>
              <a:ext uri="{FF2B5EF4-FFF2-40B4-BE49-F238E27FC236}">
                <a16:creationId xmlns:a16="http://schemas.microsoft.com/office/drawing/2014/main" id="{FD64C9E3-13AA-4F1C-A3B7-A174ED57228C}"/>
              </a:ext>
            </a:extLst>
          </p:cNvPr>
          <p:cNvGrpSpPr/>
          <p:nvPr/>
        </p:nvGrpSpPr>
        <p:grpSpPr>
          <a:xfrm>
            <a:off x="4417203" y="5364189"/>
            <a:ext cx="872004" cy="378405"/>
            <a:chOff x="5761251" y="5204469"/>
            <a:chExt cx="830723" cy="360492"/>
          </a:xfrm>
        </p:grpSpPr>
        <p:grpSp>
          <p:nvGrpSpPr>
            <p:cNvPr id="6" name="Group 134">
              <a:extLst>
                <a:ext uri="{FF2B5EF4-FFF2-40B4-BE49-F238E27FC236}">
                  <a16:creationId xmlns:a16="http://schemas.microsoft.com/office/drawing/2014/main" id="{DCDFFDD1-92EC-4FBA-9217-FEE5176F634C}"/>
                </a:ext>
              </a:extLst>
            </p:cNvPr>
            <p:cNvGrpSpPr/>
            <p:nvPr/>
          </p:nvGrpSpPr>
          <p:grpSpPr>
            <a:xfrm>
              <a:off x="6321941" y="5204469"/>
              <a:ext cx="270033" cy="360492"/>
              <a:chOff x="2896764" y="2276872"/>
              <a:chExt cx="216024" cy="288032"/>
            </a:xfrm>
          </p:grpSpPr>
          <p:sp>
            <p:nvSpPr>
              <p:cNvPr id="8" name="Rectangle 7">
                <a:extLst>
                  <a:ext uri="{FF2B5EF4-FFF2-40B4-BE49-F238E27FC236}">
                    <a16:creationId xmlns:a16="http://schemas.microsoft.com/office/drawing/2014/main" id="{B8BCCF9B-E29C-4BEE-B8BB-D506CDE101B3}"/>
                  </a:ext>
                </a:extLst>
              </p:cNvPr>
              <p:cNvSpPr/>
              <p:nvPr/>
            </p:nvSpPr>
            <p:spPr>
              <a:xfrm>
                <a:off x="2896764" y="2492896"/>
                <a:ext cx="216024" cy="72008"/>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36000"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
            <p:nvSpPr>
              <p:cNvPr id="9" name="Oval 136">
                <a:extLst>
                  <a:ext uri="{FF2B5EF4-FFF2-40B4-BE49-F238E27FC236}">
                    <a16:creationId xmlns:a16="http://schemas.microsoft.com/office/drawing/2014/main" id="{82AEE4DC-134B-49B4-9562-82FE274D2BCB}"/>
                  </a:ext>
                </a:extLst>
              </p:cNvPr>
              <p:cNvSpPr/>
              <p:nvPr/>
            </p:nvSpPr>
            <p:spPr>
              <a:xfrm>
                <a:off x="2896764" y="2276872"/>
                <a:ext cx="216024" cy="2160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bIns="36000"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7" name="TextBox 167">
              <a:extLst>
                <a:ext uri="{FF2B5EF4-FFF2-40B4-BE49-F238E27FC236}">
                  <a16:creationId xmlns:a16="http://schemas.microsoft.com/office/drawing/2014/main" id="{FA9DD64F-0203-41B9-9194-6FB7FCDC2E20}"/>
                </a:ext>
              </a:extLst>
            </p:cNvPr>
            <p:cNvSpPr txBox="1"/>
            <p:nvPr/>
          </p:nvSpPr>
          <p:spPr>
            <a:xfrm>
              <a:off x="5761251" y="5236565"/>
              <a:ext cx="557703" cy="322527"/>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prstClr val="black"/>
                  </a:solidFill>
                  <a:effectLst/>
                  <a:uLnTx/>
                  <a:uFillTx/>
                  <a:latin typeface="Calibri"/>
                  <a:ea typeface="+mn-ea"/>
                  <a:cs typeface="+mn-cs"/>
                </a:rPr>
                <a:t>MEV</a:t>
              </a:r>
            </a:p>
          </p:txBody>
        </p:sp>
      </p:grpSp>
      <p:grpSp>
        <p:nvGrpSpPr>
          <p:cNvPr id="10" name="Group 193">
            <a:extLst>
              <a:ext uri="{FF2B5EF4-FFF2-40B4-BE49-F238E27FC236}">
                <a16:creationId xmlns:a16="http://schemas.microsoft.com/office/drawing/2014/main" id="{412F8873-410F-4C12-B877-4B1D441A96F7}"/>
              </a:ext>
            </a:extLst>
          </p:cNvPr>
          <p:cNvGrpSpPr/>
          <p:nvPr/>
        </p:nvGrpSpPr>
        <p:grpSpPr>
          <a:xfrm>
            <a:off x="7735533" y="5081206"/>
            <a:ext cx="1327297" cy="661388"/>
            <a:chOff x="6198487" y="5731657"/>
            <a:chExt cx="1264458" cy="630077"/>
          </a:xfrm>
        </p:grpSpPr>
        <p:grpSp>
          <p:nvGrpSpPr>
            <p:cNvPr id="11" name="Group 137">
              <a:extLst>
                <a:ext uri="{FF2B5EF4-FFF2-40B4-BE49-F238E27FC236}">
                  <a16:creationId xmlns:a16="http://schemas.microsoft.com/office/drawing/2014/main" id="{72FFD251-AF14-47ED-B6FE-E5C40F596BE4}"/>
                </a:ext>
              </a:extLst>
            </p:cNvPr>
            <p:cNvGrpSpPr/>
            <p:nvPr/>
          </p:nvGrpSpPr>
          <p:grpSpPr>
            <a:xfrm>
              <a:off x="6198487" y="5731657"/>
              <a:ext cx="578671" cy="630077"/>
              <a:chOff x="2896764" y="2204864"/>
              <a:chExt cx="462932" cy="504056"/>
            </a:xfrm>
          </p:grpSpPr>
          <p:sp>
            <p:nvSpPr>
              <p:cNvPr id="13" name="Isosceles Triangle 138">
                <a:extLst>
                  <a:ext uri="{FF2B5EF4-FFF2-40B4-BE49-F238E27FC236}">
                    <a16:creationId xmlns:a16="http://schemas.microsoft.com/office/drawing/2014/main" id="{719725FF-5061-4FF8-9000-5E949DA89B5F}"/>
                  </a:ext>
                </a:extLst>
              </p:cNvPr>
              <p:cNvSpPr/>
              <p:nvPr/>
            </p:nvSpPr>
            <p:spPr>
              <a:xfrm>
                <a:off x="3071664" y="2204864"/>
                <a:ext cx="288032" cy="288032"/>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
            <p:nvSpPr>
              <p:cNvPr id="14" name="Rectangle 13">
                <a:extLst>
                  <a:ext uri="{FF2B5EF4-FFF2-40B4-BE49-F238E27FC236}">
                    <a16:creationId xmlns:a16="http://schemas.microsoft.com/office/drawing/2014/main" id="{F4D009DC-2EB6-43B5-A9BB-8913C8AEB041}"/>
                  </a:ext>
                </a:extLst>
              </p:cNvPr>
              <p:cNvSpPr/>
              <p:nvPr/>
            </p:nvSpPr>
            <p:spPr>
              <a:xfrm>
                <a:off x="2896764" y="2492896"/>
                <a:ext cx="462932" cy="21602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
            <p:nvSpPr>
              <p:cNvPr id="15" name="Oval 140">
                <a:extLst>
                  <a:ext uri="{FF2B5EF4-FFF2-40B4-BE49-F238E27FC236}">
                    <a16:creationId xmlns:a16="http://schemas.microsoft.com/office/drawing/2014/main" id="{F48D0D56-98A6-455E-8F26-5E5E7F638A73}"/>
                  </a:ext>
                </a:extLst>
              </p:cNvPr>
              <p:cNvSpPr/>
              <p:nvPr/>
            </p:nvSpPr>
            <p:spPr>
              <a:xfrm>
                <a:off x="2896764" y="2276872"/>
                <a:ext cx="216024" cy="2160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grpSp>
        <p:sp>
          <p:nvSpPr>
            <p:cNvPr id="12" name="TextBox 168">
              <a:extLst>
                <a:ext uri="{FF2B5EF4-FFF2-40B4-BE49-F238E27FC236}">
                  <a16:creationId xmlns:a16="http://schemas.microsoft.com/office/drawing/2014/main" id="{E9500D1A-3BEB-432D-9172-C2B07BBB512F}"/>
                </a:ext>
              </a:extLst>
            </p:cNvPr>
            <p:cNvSpPr txBox="1"/>
            <p:nvPr/>
          </p:nvSpPr>
          <p:spPr>
            <a:xfrm>
              <a:off x="6795963" y="6030595"/>
              <a:ext cx="666982" cy="322526"/>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prstClr val="black"/>
                  </a:solidFill>
                  <a:effectLst/>
                  <a:uLnTx/>
                  <a:uFillTx/>
                  <a:latin typeface="Calibri"/>
                  <a:ea typeface="+mn-ea"/>
                  <a:cs typeface="+mn-cs"/>
                </a:rPr>
                <a:t>Projet</a:t>
              </a:r>
            </a:p>
          </p:txBody>
        </p:sp>
      </p:grpSp>
      <p:grpSp>
        <p:nvGrpSpPr>
          <p:cNvPr id="16" name="Group 17">
            <a:extLst>
              <a:ext uri="{FF2B5EF4-FFF2-40B4-BE49-F238E27FC236}">
                <a16:creationId xmlns:a16="http://schemas.microsoft.com/office/drawing/2014/main" id="{233C5FDD-E125-4B98-ACE6-411AA2CC461C}"/>
              </a:ext>
            </a:extLst>
          </p:cNvPr>
          <p:cNvGrpSpPr/>
          <p:nvPr/>
        </p:nvGrpSpPr>
        <p:grpSpPr>
          <a:xfrm>
            <a:off x="5107856" y="2404794"/>
            <a:ext cx="2766321" cy="2595657"/>
            <a:chOff x="4911353" y="2780928"/>
            <a:chExt cx="2622867" cy="2461053"/>
          </a:xfrm>
        </p:grpSpPr>
        <p:sp>
          <p:nvSpPr>
            <p:cNvPr id="17" name="Freeform 5">
              <a:extLst>
                <a:ext uri="{FF2B5EF4-FFF2-40B4-BE49-F238E27FC236}">
                  <a16:creationId xmlns:a16="http://schemas.microsoft.com/office/drawing/2014/main" id="{7480C512-B825-48BE-8F10-28483E037246}"/>
                </a:ext>
              </a:extLst>
            </p:cNvPr>
            <p:cNvSpPr>
              <a:spLocks/>
            </p:cNvSpPr>
            <p:nvPr/>
          </p:nvSpPr>
          <p:spPr bwMode="auto">
            <a:xfrm>
              <a:off x="4911353" y="2780928"/>
              <a:ext cx="2622867" cy="2461053"/>
            </a:xfrm>
            <a:custGeom>
              <a:avLst/>
              <a:gdLst>
                <a:gd name="T0" fmla="*/ 0 w 1783"/>
                <a:gd name="T1" fmla="*/ 0 h 1673"/>
                <a:gd name="T2" fmla="*/ 1783 w 1783"/>
                <a:gd name="T3" fmla="*/ 0 h 1673"/>
                <a:gd name="T4" fmla="*/ 1100 w 1783"/>
                <a:gd name="T5" fmla="*/ 959 h 1673"/>
                <a:gd name="T6" fmla="*/ 1100 w 1783"/>
                <a:gd name="T7" fmla="*/ 1459 h 1673"/>
                <a:gd name="T8" fmla="*/ 683 w 1783"/>
                <a:gd name="T9" fmla="*/ 1673 h 1673"/>
                <a:gd name="T10" fmla="*/ 683 w 1783"/>
                <a:gd name="T11" fmla="*/ 963 h 1673"/>
                <a:gd name="T12" fmla="*/ 0 w 1783"/>
                <a:gd name="T13" fmla="*/ 0 h 1673"/>
              </a:gdLst>
              <a:ahLst/>
              <a:cxnLst>
                <a:cxn ang="0">
                  <a:pos x="T0" y="T1"/>
                </a:cxn>
                <a:cxn ang="0">
                  <a:pos x="T2" y="T3"/>
                </a:cxn>
                <a:cxn ang="0">
                  <a:pos x="T4" y="T5"/>
                </a:cxn>
                <a:cxn ang="0">
                  <a:pos x="T6" y="T7"/>
                </a:cxn>
                <a:cxn ang="0">
                  <a:pos x="T8" y="T9"/>
                </a:cxn>
                <a:cxn ang="0">
                  <a:pos x="T10" y="T11"/>
                </a:cxn>
                <a:cxn ang="0">
                  <a:pos x="T12" y="T13"/>
                </a:cxn>
              </a:cxnLst>
              <a:rect l="0" t="0" r="r" b="b"/>
              <a:pathLst>
                <a:path w="1783" h="1673">
                  <a:moveTo>
                    <a:pt x="0" y="0"/>
                  </a:moveTo>
                  <a:lnTo>
                    <a:pt x="1783" y="0"/>
                  </a:lnTo>
                  <a:lnTo>
                    <a:pt x="1100" y="959"/>
                  </a:lnTo>
                  <a:lnTo>
                    <a:pt x="1100" y="1459"/>
                  </a:lnTo>
                  <a:lnTo>
                    <a:pt x="683" y="1673"/>
                  </a:lnTo>
                  <a:lnTo>
                    <a:pt x="683" y="963"/>
                  </a:lnTo>
                  <a:lnTo>
                    <a:pt x="0" y="0"/>
                  </a:lnTo>
                  <a:close/>
                </a:path>
              </a:pathLst>
            </a:custGeom>
            <a:solidFill>
              <a:srgbClr val="666666"/>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black"/>
                </a:solidFill>
                <a:effectLst/>
                <a:uLnTx/>
                <a:uFillTx/>
                <a:latin typeface="Calibri"/>
                <a:ea typeface="+mn-ea"/>
                <a:cs typeface="+mn-cs"/>
              </a:endParaRPr>
            </a:p>
          </p:txBody>
        </p:sp>
        <p:sp>
          <p:nvSpPr>
            <p:cNvPr id="18" name="Freeform 6">
              <a:extLst>
                <a:ext uri="{FF2B5EF4-FFF2-40B4-BE49-F238E27FC236}">
                  <a16:creationId xmlns:a16="http://schemas.microsoft.com/office/drawing/2014/main" id="{74E185BB-A721-40F9-BBC0-0D5958361246}"/>
                </a:ext>
              </a:extLst>
            </p:cNvPr>
            <p:cNvSpPr>
              <a:spLocks/>
            </p:cNvSpPr>
            <p:nvPr/>
          </p:nvSpPr>
          <p:spPr bwMode="auto">
            <a:xfrm>
              <a:off x="4911353" y="2780928"/>
              <a:ext cx="2622867" cy="2118300"/>
            </a:xfrm>
            <a:custGeom>
              <a:avLst/>
              <a:gdLst>
                <a:gd name="T0" fmla="*/ 683 w 1783"/>
                <a:gd name="T1" fmla="*/ 963 h 1440"/>
                <a:gd name="T2" fmla="*/ 683 w 1783"/>
                <a:gd name="T3" fmla="*/ 1440 h 1440"/>
                <a:gd name="T4" fmla="*/ 1100 w 1783"/>
                <a:gd name="T5" fmla="*/ 1440 h 1440"/>
                <a:gd name="T6" fmla="*/ 1100 w 1783"/>
                <a:gd name="T7" fmla="*/ 959 h 1440"/>
                <a:gd name="T8" fmla="*/ 1783 w 1783"/>
                <a:gd name="T9" fmla="*/ 0 h 1440"/>
                <a:gd name="T10" fmla="*/ 0 w 1783"/>
                <a:gd name="T11" fmla="*/ 0 h 1440"/>
                <a:gd name="T12" fmla="*/ 683 w 1783"/>
                <a:gd name="T13" fmla="*/ 963 h 1440"/>
              </a:gdLst>
              <a:ahLst/>
              <a:cxnLst>
                <a:cxn ang="0">
                  <a:pos x="T0" y="T1"/>
                </a:cxn>
                <a:cxn ang="0">
                  <a:pos x="T2" y="T3"/>
                </a:cxn>
                <a:cxn ang="0">
                  <a:pos x="T4" y="T5"/>
                </a:cxn>
                <a:cxn ang="0">
                  <a:pos x="T6" y="T7"/>
                </a:cxn>
                <a:cxn ang="0">
                  <a:pos x="T8" y="T9"/>
                </a:cxn>
                <a:cxn ang="0">
                  <a:pos x="T10" y="T11"/>
                </a:cxn>
                <a:cxn ang="0">
                  <a:pos x="T12" y="T13"/>
                </a:cxn>
              </a:cxnLst>
              <a:rect l="0" t="0" r="r" b="b"/>
              <a:pathLst>
                <a:path w="1783" h="1440">
                  <a:moveTo>
                    <a:pt x="683" y="963"/>
                  </a:moveTo>
                  <a:lnTo>
                    <a:pt x="683" y="1440"/>
                  </a:lnTo>
                  <a:lnTo>
                    <a:pt x="1100" y="1440"/>
                  </a:lnTo>
                  <a:lnTo>
                    <a:pt x="1100" y="959"/>
                  </a:lnTo>
                  <a:lnTo>
                    <a:pt x="1783" y="0"/>
                  </a:lnTo>
                  <a:lnTo>
                    <a:pt x="0" y="0"/>
                  </a:lnTo>
                  <a:lnTo>
                    <a:pt x="683" y="963"/>
                  </a:lnTo>
                  <a:close/>
                </a:path>
              </a:pathLst>
            </a:custGeom>
            <a:solidFill>
              <a:srgbClr val="666666"/>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black"/>
                </a:solidFill>
                <a:effectLst/>
                <a:uLnTx/>
                <a:uFillTx/>
                <a:latin typeface="Calibri"/>
                <a:ea typeface="+mn-ea"/>
                <a:cs typeface="+mn-cs"/>
              </a:endParaRPr>
            </a:p>
          </p:txBody>
        </p:sp>
      </p:grpSp>
      <p:sp>
        <p:nvSpPr>
          <p:cNvPr id="19" name="Freeform 7">
            <a:extLst>
              <a:ext uri="{FF2B5EF4-FFF2-40B4-BE49-F238E27FC236}">
                <a16:creationId xmlns:a16="http://schemas.microsoft.com/office/drawing/2014/main" id="{9F1959BE-3968-43C3-BA45-A7819FE4DC1E}"/>
              </a:ext>
            </a:extLst>
          </p:cNvPr>
          <p:cNvSpPr>
            <a:spLocks/>
          </p:cNvSpPr>
          <p:nvPr/>
        </p:nvSpPr>
        <p:spPr bwMode="auto">
          <a:xfrm>
            <a:off x="5107856" y="2404794"/>
            <a:ext cx="2766321" cy="1855591"/>
          </a:xfrm>
          <a:custGeom>
            <a:avLst/>
            <a:gdLst>
              <a:gd name="T0" fmla="*/ 683 w 1783"/>
              <a:gd name="T1" fmla="*/ 963 h 1196"/>
              <a:gd name="T2" fmla="*/ 683 w 1783"/>
              <a:gd name="T3" fmla="*/ 1196 h 1196"/>
              <a:gd name="T4" fmla="*/ 1100 w 1783"/>
              <a:gd name="T5" fmla="*/ 1196 h 1196"/>
              <a:gd name="T6" fmla="*/ 1100 w 1783"/>
              <a:gd name="T7" fmla="*/ 959 h 1196"/>
              <a:gd name="T8" fmla="*/ 1783 w 1783"/>
              <a:gd name="T9" fmla="*/ 0 h 1196"/>
              <a:gd name="T10" fmla="*/ 0 w 1783"/>
              <a:gd name="T11" fmla="*/ 0 h 1196"/>
              <a:gd name="T12" fmla="*/ 683 w 1783"/>
              <a:gd name="T13" fmla="*/ 963 h 1196"/>
            </a:gdLst>
            <a:ahLst/>
            <a:cxnLst>
              <a:cxn ang="0">
                <a:pos x="T0" y="T1"/>
              </a:cxn>
              <a:cxn ang="0">
                <a:pos x="T2" y="T3"/>
              </a:cxn>
              <a:cxn ang="0">
                <a:pos x="T4" y="T5"/>
              </a:cxn>
              <a:cxn ang="0">
                <a:pos x="T6" y="T7"/>
              </a:cxn>
              <a:cxn ang="0">
                <a:pos x="T8" y="T9"/>
              </a:cxn>
              <a:cxn ang="0">
                <a:pos x="T10" y="T11"/>
              </a:cxn>
              <a:cxn ang="0">
                <a:pos x="T12" y="T13"/>
              </a:cxn>
            </a:cxnLst>
            <a:rect l="0" t="0" r="r" b="b"/>
            <a:pathLst>
              <a:path w="1783" h="1196">
                <a:moveTo>
                  <a:pt x="683" y="963"/>
                </a:moveTo>
                <a:lnTo>
                  <a:pt x="683" y="1196"/>
                </a:lnTo>
                <a:lnTo>
                  <a:pt x="1100" y="1196"/>
                </a:lnTo>
                <a:lnTo>
                  <a:pt x="1100" y="959"/>
                </a:lnTo>
                <a:lnTo>
                  <a:pt x="1783" y="0"/>
                </a:lnTo>
                <a:lnTo>
                  <a:pt x="0" y="0"/>
                </a:lnTo>
                <a:lnTo>
                  <a:pt x="683" y="963"/>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black"/>
              </a:solidFill>
              <a:effectLst/>
              <a:uLnTx/>
              <a:uFillTx/>
              <a:latin typeface="Calibri"/>
              <a:ea typeface="+mn-ea"/>
              <a:cs typeface="+mn-cs"/>
            </a:endParaRPr>
          </a:p>
        </p:txBody>
      </p:sp>
      <p:sp>
        <p:nvSpPr>
          <p:cNvPr id="20" name="Freeform 8">
            <a:extLst>
              <a:ext uri="{FF2B5EF4-FFF2-40B4-BE49-F238E27FC236}">
                <a16:creationId xmlns:a16="http://schemas.microsoft.com/office/drawing/2014/main" id="{2090A2FC-2D56-4BB1-9281-5EDA8237CF10}"/>
              </a:ext>
            </a:extLst>
          </p:cNvPr>
          <p:cNvSpPr>
            <a:spLocks/>
          </p:cNvSpPr>
          <p:nvPr/>
        </p:nvSpPr>
        <p:spPr bwMode="auto">
          <a:xfrm>
            <a:off x="5107856" y="2404794"/>
            <a:ext cx="2766321" cy="1487887"/>
          </a:xfrm>
          <a:custGeom>
            <a:avLst/>
            <a:gdLst>
              <a:gd name="T0" fmla="*/ 0 w 1783"/>
              <a:gd name="T1" fmla="*/ 0 h 959"/>
              <a:gd name="T2" fmla="*/ 678 w 1783"/>
              <a:gd name="T3" fmla="*/ 959 h 959"/>
              <a:gd name="T4" fmla="*/ 1100 w 1783"/>
              <a:gd name="T5" fmla="*/ 959 h 959"/>
              <a:gd name="T6" fmla="*/ 1783 w 1783"/>
              <a:gd name="T7" fmla="*/ 0 h 959"/>
              <a:gd name="T8" fmla="*/ 0 w 1783"/>
              <a:gd name="T9" fmla="*/ 0 h 959"/>
            </a:gdLst>
            <a:ahLst/>
            <a:cxnLst>
              <a:cxn ang="0">
                <a:pos x="T0" y="T1"/>
              </a:cxn>
              <a:cxn ang="0">
                <a:pos x="T2" y="T3"/>
              </a:cxn>
              <a:cxn ang="0">
                <a:pos x="T4" y="T5"/>
              </a:cxn>
              <a:cxn ang="0">
                <a:pos x="T6" y="T7"/>
              </a:cxn>
              <a:cxn ang="0">
                <a:pos x="T8" y="T9"/>
              </a:cxn>
            </a:cxnLst>
            <a:rect l="0" t="0" r="r" b="b"/>
            <a:pathLst>
              <a:path w="1783" h="959">
                <a:moveTo>
                  <a:pt x="0" y="0"/>
                </a:moveTo>
                <a:lnTo>
                  <a:pt x="678" y="959"/>
                </a:lnTo>
                <a:lnTo>
                  <a:pt x="1100" y="959"/>
                </a:lnTo>
                <a:lnTo>
                  <a:pt x="1783" y="0"/>
                </a:lnTo>
                <a:lnTo>
                  <a:pt x="0"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black"/>
              </a:solidFill>
              <a:effectLst/>
              <a:uLnTx/>
              <a:uFillTx/>
              <a:latin typeface="Calibri"/>
              <a:ea typeface="+mn-ea"/>
              <a:cs typeface="+mn-cs"/>
            </a:endParaRPr>
          </a:p>
        </p:txBody>
      </p:sp>
      <p:sp>
        <p:nvSpPr>
          <p:cNvPr id="21" name="Freeform 9">
            <a:extLst>
              <a:ext uri="{FF2B5EF4-FFF2-40B4-BE49-F238E27FC236}">
                <a16:creationId xmlns:a16="http://schemas.microsoft.com/office/drawing/2014/main" id="{8AF426ED-0243-49CA-8C68-8779A1D0E94D}"/>
              </a:ext>
            </a:extLst>
          </p:cNvPr>
          <p:cNvSpPr>
            <a:spLocks/>
          </p:cNvSpPr>
          <p:nvPr/>
        </p:nvSpPr>
        <p:spPr bwMode="auto">
          <a:xfrm>
            <a:off x="5107856" y="2404794"/>
            <a:ext cx="2766321" cy="1118631"/>
          </a:xfrm>
          <a:custGeom>
            <a:avLst/>
            <a:gdLst>
              <a:gd name="T0" fmla="*/ 512 w 1783"/>
              <a:gd name="T1" fmla="*/ 721 h 721"/>
              <a:gd name="T2" fmla="*/ 1269 w 1783"/>
              <a:gd name="T3" fmla="*/ 721 h 721"/>
              <a:gd name="T4" fmla="*/ 1783 w 1783"/>
              <a:gd name="T5" fmla="*/ 0 h 721"/>
              <a:gd name="T6" fmla="*/ 0 w 1783"/>
              <a:gd name="T7" fmla="*/ 0 h 721"/>
              <a:gd name="T8" fmla="*/ 512 w 1783"/>
              <a:gd name="T9" fmla="*/ 721 h 721"/>
            </a:gdLst>
            <a:ahLst/>
            <a:cxnLst>
              <a:cxn ang="0">
                <a:pos x="T0" y="T1"/>
              </a:cxn>
              <a:cxn ang="0">
                <a:pos x="T2" y="T3"/>
              </a:cxn>
              <a:cxn ang="0">
                <a:pos x="T4" y="T5"/>
              </a:cxn>
              <a:cxn ang="0">
                <a:pos x="T6" y="T7"/>
              </a:cxn>
              <a:cxn ang="0">
                <a:pos x="T8" y="T9"/>
              </a:cxn>
            </a:cxnLst>
            <a:rect l="0" t="0" r="r" b="b"/>
            <a:pathLst>
              <a:path w="1783" h="721">
                <a:moveTo>
                  <a:pt x="512" y="721"/>
                </a:moveTo>
                <a:lnTo>
                  <a:pt x="1269" y="721"/>
                </a:lnTo>
                <a:lnTo>
                  <a:pt x="1783" y="0"/>
                </a:lnTo>
                <a:lnTo>
                  <a:pt x="0" y="0"/>
                </a:lnTo>
                <a:lnTo>
                  <a:pt x="512" y="721"/>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black"/>
              </a:solidFill>
              <a:effectLst/>
              <a:uLnTx/>
              <a:uFillTx/>
              <a:latin typeface="Calibri"/>
              <a:ea typeface="+mn-ea"/>
              <a:cs typeface="+mn-cs"/>
            </a:endParaRPr>
          </a:p>
        </p:txBody>
      </p:sp>
      <p:sp>
        <p:nvSpPr>
          <p:cNvPr id="22" name="Freeform 10">
            <a:extLst>
              <a:ext uri="{FF2B5EF4-FFF2-40B4-BE49-F238E27FC236}">
                <a16:creationId xmlns:a16="http://schemas.microsoft.com/office/drawing/2014/main" id="{90DDEB7C-BB93-4A88-B9C1-608639A348C2}"/>
              </a:ext>
            </a:extLst>
          </p:cNvPr>
          <p:cNvSpPr>
            <a:spLocks/>
          </p:cNvSpPr>
          <p:nvPr/>
        </p:nvSpPr>
        <p:spPr bwMode="auto">
          <a:xfrm>
            <a:off x="5107856" y="2404794"/>
            <a:ext cx="2766321" cy="747822"/>
          </a:xfrm>
          <a:custGeom>
            <a:avLst/>
            <a:gdLst>
              <a:gd name="T0" fmla="*/ 342 w 1783"/>
              <a:gd name="T1" fmla="*/ 482 h 482"/>
              <a:gd name="T2" fmla="*/ 1439 w 1783"/>
              <a:gd name="T3" fmla="*/ 482 h 482"/>
              <a:gd name="T4" fmla="*/ 1783 w 1783"/>
              <a:gd name="T5" fmla="*/ 0 h 482"/>
              <a:gd name="T6" fmla="*/ 0 w 1783"/>
              <a:gd name="T7" fmla="*/ 0 h 482"/>
              <a:gd name="T8" fmla="*/ 342 w 1783"/>
              <a:gd name="T9" fmla="*/ 482 h 482"/>
            </a:gdLst>
            <a:ahLst/>
            <a:cxnLst>
              <a:cxn ang="0">
                <a:pos x="T0" y="T1"/>
              </a:cxn>
              <a:cxn ang="0">
                <a:pos x="T2" y="T3"/>
              </a:cxn>
              <a:cxn ang="0">
                <a:pos x="T4" y="T5"/>
              </a:cxn>
              <a:cxn ang="0">
                <a:pos x="T6" y="T7"/>
              </a:cxn>
              <a:cxn ang="0">
                <a:pos x="T8" y="T9"/>
              </a:cxn>
            </a:cxnLst>
            <a:rect l="0" t="0" r="r" b="b"/>
            <a:pathLst>
              <a:path w="1783" h="482">
                <a:moveTo>
                  <a:pt x="342" y="482"/>
                </a:moveTo>
                <a:lnTo>
                  <a:pt x="1439" y="482"/>
                </a:lnTo>
                <a:lnTo>
                  <a:pt x="1783" y="0"/>
                </a:lnTo>
                <a:lnTo>
                  <a:pt x="0" y="0"/>
                </a:lnTo>
                <a:lnTo>
                  <a:pt x="342" y="48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black"/>
              </a:solidFill>
              <a:effectLst/>
              <a:uLnTx/>
              <a:uFillTx/>
              <a:latin typeface="Calibri"/>
              <a:ea typeface="+mn-ea"/>
              <a:cs typeface="+mn-cs"/>
            </a:endParaRPr>
          </a:p>
        </p:txBody>
      </p:sp>
      <p:sp>
        <p:nvSpPr>
          <p:cNvPr id="23" name="Freeform 11">
            <a:extLst>
              <a:ext uri="{FF2B5EF4-FFF2-40B4-BE49-F238E27FC236}">
                <a16:creationId xmlns:a16="http://schemas.microsoft.com/office/drawing/2014/main" id="{AF7E4C19-525B-4AF4-BF7F-5AE5578BAD02}"/>
              </a:ext>
            </a:extLst>
          </p:cNvPr>
          <p:cNvSpPr>
            <a:spLocks/>
          </p:cNvSpPr>
          <p:nvPr/>
        </p:nvSpPr>
        <p:spPr bwMode="auto">
          <a:xfrm>
            <a:off x="5107856" y="2404794"/>
            <a:ext cx="2766321" cy="372360"/>
          </a:xfrm>
          <a:custGeom>
            <a:avLst/>
            <a:gdLst>
              <a:gd name="T0" fmla="*/ 169 w 1783"/>
              <a:gd name="T1" fmla="*/ 240 h 240"/>
              <a:gd name="T2" fmla="*/ 1612 w 1783"/>
              <a:gd name="T3" fmla="*/ 240 h 240"/>
              <a:gd name="T4" fmla="*/ 1783 w 1783"/>
              <a:gd name="T5" fmla="*/ 0 h 240"/>
              <a:gd name="T6" fmla="*/ 0 w 1783"/>
              <a:gd name="T7" fmla="*/ 0 h 240"/>
              <a:gd name="T8" fmla="*/ 169 w 1783"/>
              <a:gd name="T9" fmla="*/ 240 h 240"/>
            </a:gdLst>
            <a:ahLst/>
            <a:cxnLst>
              <a:cxn ang="0">
                <a:pos x="T0" y="T1"/>
              </a:cxn>
              <a:cxn ang="0">
                <a:pos x="T2" y="T3"/>
              </a:cxn>
              <a:cxn ang="0">
                <a:pos x="T4" y="T5"/>
              </a:cxn>
              <a:cxn ang="0">
                <a:pos x="T6" y="T7"/>
              </a:cxn>
              <a:cxn ang="0">
                <a:pos x="T8" y="T9"/>
              </a:cxn>
            </a:cxnLst>
            <a:rect l="0" t="0" r="r" b="b"/>
            <a:pathLst>
              <a:path w="1783" h="240">
                <a:moveTo>
                  <a:pt x="169" y="240"/>
                </a:moveTo>
                <a:lnTo>
                  <a:pt x="1612" y="240"/>
                </a:lnTo>
                <a:lnTo>
                  <a:pt x="1783" y="0"/>
                </a:lnTo>
                <a:lnTo>
                  <a:pt x="0" y="0"/>
                </a:lnTo>
                <a:lnTo>
                  <a:pt x="169" y="24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black"/>
              </a:solidFill>
              <a:effectLst/>
              <a:uLnTx/>
              <a:uFillTx/>
              <a:latin typeface="Calibri"/>
              <a:ea typeface="+mn-ea"/>
              <a:cs typeface="+mn-cs"/>
            </a:endParaRPr>
          </a:p>
        </p:txBody>
      </p:sp>
      <p:sp>
        <p:nvSpPr>
          <p:cNvPr id="24" name="Freeform 12">
            <a:extLst>
              <a:ext uri="{FF2B5EF4-FFF2-40B4-BE49-F238E27FC236}">
                <a16:creationId xmlns:a16="http://schemas.microsoft.com/office/drawing/2014/main" id="{7FBA7DA1-4648-4927-B626-546D073C7A47}"/>
              </a:ext>
            </a:extLst>
          </p:cNvPr>
          <p:cNvSpPr>
            <a:spLocks/>
          </p:cNvSpPr>
          <p:nvPr/>
        </p:nvSpPr>
        <p:spPr bwMode="auto">
          <a:xfrm>
            <a:off x="5365404" y="2590974"/>
            <a:ext cx="944861" cy="2130208"/>
          </a:xfrm>
          <a:custGeom>
            <a:avLst/>
            <a:gdLst>
              <a:gd name="T0" fmla="*/ 572 w 609"/>
              <a:gd name="T1" fmla="*/ 1373 h 1373"/>
              <a:gd name="T2" fmla="*/ 577 w 609"/>
              <a:gd name="T3" fmla="*/ 1373 h 1373"/>
              <a:gd name="T4" fmla="*/ 609 w 609"/>
              <a:gd name="T5" fmla="*/ 1339 h 1373"/>
              <a:gd name="T6" fmla="*/ 609 w 609"/>
              <a:gd name="T7" fmla="*/ 802 h 1373"/>
              <a:gd name="T8" fmla="*/ 44 w 609"/>
              <a:gd name="T9" fmla="*/ 0 h 1373"/>
              <a:gd name="T10" fmla="*/ 0 w 609"/>
              <a:gd name="T11" fmla="*/ 0 h 1373"/>
              <a:gd name="T12" fmla="*/ 572 w 609"/>
              <a:gd name="T13" fmla="*/ 813 h 1373"/>
              <a:gd name="T14" fmla="*/ 572 w 609"/>
              <a:gd name="T15" fmla="*/ 1373 h 13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9" h="1373">
                <a:moveTo>
                  <a:pt x="572" y="1373"/>
                </a:moveTo>
                <a:lnTo>
                  <a:pt x="577" y="1373"/>
                </a:lnTo>
                <a:lnTo>
                  <a:pt x="609" y="1339"/>
                </a:lnTo>
                <a:lnTo>
                  <a:pt x="609" y="802"/>
                </a:lnTo>
                <a:lnTo>
                  <a:pt x="44" y="0"/>
                </a:lnTo>
                <a:lnTo>
                  <a:pt x="0" y="0"/>
                </a:lnTo>
                <a:lnTo>
                  <a:pt x="572" y="813"/>
                </a:lnTo>
                <a:lnTo>
                  <a:pt x="572" y="1373"/>
                </a:lnTo>
                <a:close/>
              </a:path>
            </a:pathLst>
          </a:custGeom>
          <a:solidFill>
            <a:srgbClr val="FFFFFF">
              <a:alpha val="20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black"/>
              </a:solidFill>
              <a:effectLst/>
              <a:uLnTx/>
              <a:uFillTx/>
              <a:latin typeface="Calibri"/>
              <a:ea typeface="+mn-ea"/>
              <a:cs typeface="+mn-cs"/>
            </a:endParaRPr>
          </a:p>
        </p:txBody>
      </p:sp>
      <p:sp>
        <p:nvSpPr>
          <p:cNvPr id="25" name="Freeform 13">
            <a:extLst>
              <a:ext uri="{FF2B5EF4-FFF2-40B4-BE49-F238E27FC236}">
                <a16:creationId xmlns:a16="http://schemas.microsoft.com/office/drawing/2014/main" id="{E4B3EF41-CF7A-444D-9FDB-F44B363F3CDC}"/>
              </a:ext>
            </a:extLst>
          </p:cNvPr>
          <p:cNvSpPr>
            <a:spLocks/>
          </p:cNvSpPr>
          <p:nvPr/>
        </p:nvSpPr>
        <p:spPr bwMode="auto">
          <a:xfrm>
            <a:off x="6148911" y="1922159"/>
            <a:ext cx="684210" cy="472375"/>
          </a:xfrm>
          <a:custGeom>
            <a:avLst/>
            <a:gdLst>
              <a:gd name="T0" fmla="*/ 342 w 441"/>
              <a:gd name="T1" fmla="*/ 318 h 640"/>
              <a:gd name="T2" fmla="*/ 342 w 441"/>
              <a:gd name="T3" fmla="*/ 0 h 640"/>
              <a:gd name="T4" fmla="*/ 116 w 441"/>
              <a:gd name="T5" fmla="*/ 113 h 640"/>
              <a:gd name="T6" fmla="*/ 116 w 441"/>
              <a:gd name="T7" fmla="*/ 318 h 640"/>
              <a:gd name="T8" fmla="*/ 0 w 441"/>
              <a:gd name="T9" fmla="*/ 318 h 640"/>
              <a:gd name="T10" fmla="*/ 222 w 441"/>
              <a:gd name="T11" fmla="*/ 640 h 640"/>
              <a:gd name="T12" fmla="*/ 441 w 441"/>
              <a:gd name="T13" fmla="*/ 318 h 640"/>
              <a:gd name="T14" fmla="*/ 342 w 441"/>
              <a:gd name="T15" fmla="*/ 318 h 6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640">
                <a:moveTo>
                  <a:pt x="342" y="318"/>
                </a:moveTo>
                <a:lnTo>
                  <a:pt x="342" y="0"/>
                </a:lnTo>
                <a:lnTo>
                  <a:pt x="116" y="113"/>
                </a:lnTo>
                <a:lnTo>
                  <a:pt x="116" y="318"/>
                </a:lnTo>
                <a:lnTo>
                  <a:pt x="0" y="318"/>
                </a:lnTo>
                <a:lnTo>
                  <a:pt x="222" y="640"/>
                </a:lnTo>
                <a:lnTo>
                  <a:pt x="441" y="318"/>
                </a:lnTo>
                <a:lnTo>
                  <a:pt x="342" y="318"/>
                </a:lnTo>
                <a:close/>
              </a:path>
            </a:pathLst>
          </a:custGeom>
          <a:solidFill>
            <a:srgbClr val="CB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black"/>
              </a:solidFill>
              <a:effectLst/>
              <a:uLnTx/>
              <a:uFillTx/>
              <a:latin typeface="Calibri"/>
              <a:ea typeface="+mn-ea"/>
              <a:cs typeface="+mn-cs"/>
            </a:endParaRPr>
          </a:p>
        </p:txBody>
      </p:sp>
      <p:cxnSp>
        <p:nvCxnSpPr>
          <p:cNvPr id="26" name="Straight Arrow Connector 90">
            <a:extLst>
              <a:ext uri="{FF2B5EF4-FFF2-40B4-BE49-F238E27FC236}">
                <a16:creationId xmlns:a16="http://schemas.microsoft.com/office/drawing/2014/main" id="{4D7E4BEB-CD25-449B-9A63-FFD63930AF12}"/>
              </a:ext>
            </a:extLst>
          </p:cNvPr>
          <p:cNvCxnSpPr>
            <a:cxnSpLocks/>
            <a:endCxn id="31" idx="3"/>
          </p:cNvCxnSpPr>
          <p:nvPr/>
        </p:nvCxnSpPr>
        <p:spPr>
          <a:xfrm flipH="1" flipV="1">
            <a:off x="4419135" y="1625578"/>
            <a:ext cx="1190862" cy="965396"/>
          </a:xfrm>
          <a:prstGeom prst="straightConnector1">
            <a:avLst/>
          </a:prstGeom>
          <a:ln w="19050">
            <a:solidFill>
              <a:schemeClr val="accent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97">
            <a:extLst>
              <a:ext uri="{FF2B5EF4-FFF2-40B4-BE49-F238E27FC236}">
                <a16:creationId xmlns:a16="http://schemas.microsoft.com/office/drawing/2014/main" id="{0B6F993A-C05C-4A78-AE8F-139FB83F4DE3}"/>
              </a:ext>
            </a:extLst>
          </p:cNvPr>
          <p:cNvCxnSpPr>
            <a:cxnSpLocks/>
            <a:endCxn id="43" idx="5"/>
          </p:cNvCxnSpPr>
          <p:nvPr/>
        </p:nvCxnSpPr>
        <p:spPr>
          <a:xfrm flipV="1">
            <a:off x="7274277" y="2400422"/>
            <a:ext cx="1146022" cy="543738"/>
          </a:xfrm>
          <a:prstGeom prst="straightConnector1">
            <a:avLst/>
          </a:prstGeom>
          <a:ln w="19050">
            <a:solidFill>
              <a:schemeClr val="accent2">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105">
            <a:extLst>
              <a:ext uri="{FF2B5EF4-FFF2-40B4-BE49-F238E27FC236}">
                <a16:creationId xmlns:a16="http://schemas.microsoft.com/office/drawing/2014/main" id="{99F9588A-119D-438A-A3E0-109B6B15FFBB}"/>
              </a:ext>
            </a:extLst>
          </p:cNvPr>
          <p:cNvCxnSpPr>
            <a:cxnSpLocks/>
            <a:endCxn id="34" idx="2"/>
          </p:cNvCxnSpPr>
          <p:nvPr/>
        </p:nvCxnSpPr>
        <p:spPr>
          <a:xfrm flipH="1" flipV="1">
            <a:off x="4703183" y="3206155"/>
            <a:ext cx="1360294" cy="124064"/>
          </a:xfrm>
          <a:prstGeom prst="straightConnector1">
            <a:avLst/>
          </a:prstGeom>
          <a:ln w="19050">
            <a:solidFill>
              <a:schemeClr val="accent3">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9" name="Straight Arrow Connector 108">
            <a:extLst>
              <a:ext uri="{FF2B5EF4-FFF2-40B4-BE49-F238E27FC236}">
                <a16:creationId xmlns:a16="http://schemas.microsoft.com/office/drawing/2014/main" id="{FFAC8924-5B2A-4261-A1D3-44774BF28352}"/>
              </a:ext>
            </a:extLst>
          </p:cNvPr>
          <p:cNvCxnSpPr>
            <a:cxnSpLocks/>
            <a:endCxn id="37" idx="6"/>
          </p:cNvCxnSpPr>
          <p:nvPr/>
        </p:nvCxnSpPr>
        <p:spPr>
          <a:xfrm>
            <a:off x="6776535" y="3687476"/>
            <a:ext cx="1239899" cy="370675"/>
          </a:xfrm>
          <a:prstGeom prst="straightConnector1">
            <a:avLst/>
          </a:prstGeom>
          <a:ln w="19050">
            <a:solidFill>
              <a:schemeClr val="accent4">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0" name="Straight Arrow Connector 110">
            <a:extLst>
              <a:ext uri="{FF2B5EF4-FFF2-40B4-BE49-F238E27FC236}">
                <a16:creationId xmlns:a16="http://schemas.microsoft.com/office/drawing/2014/main" id="{B5512ED7-FF9A-4474-BE7C-0A18FEDC9B76}"/>
              </a:ext>
            </a:extLst>
          </p:cNvPr>
          <p:cNvCxnSpPr>
            <a:cxnSpLocks/>
            <a:endCxn id="40" idx="2"/>
          </p:cNvCxnSpPr>
          <p:nvPr/>
        </p:nvCxnSpPr>
        <p:spPr>
          <a:xfrm flipH="1">
            <a:off x="4875406" y="4090029"/>
            <a:ext cx="1493622" cy="524212"/>
          </a:xfrm>
          <a:prstGeom prst="straightConnector1">
            <a:avLst/>
          </a:prstGeom>
          <a:ln w="19050">
            <a:solidFill>
              <a:schemeClr val="accent5">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1" name="Oval 80">
            <a:extLst>
              <a:ext uri="{FF2B5EF4-FFF2-40B4-BE49-F238E27FC236}">
                <a16:creationId xmlns:a16="http://schemas.microsoft.com/office/drawing/2014/main" id="{09B06462-7C02-47A6-8035-811D4D9A925E}"/>
              </a:ext>
            </a:extLst>
          </p:cNvPr>
          <p:cNvSpPr/>
          <p:nvPr/>
        </p:nvSpPr>
        <p:spPr>
          <a:xfrm flipH="1">
            <a:off x="3972721" y="1179164"/>
            <a:ext cx="523006" cy="523006"/>
          </a:xfrm>
          <a:prstGeom prst="ellipse">
            <a:avLst/>
          </a:prstGeom>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white"/>
              </a:solidFill>
              <a:effectLst/>
              <a:uLnTx/>
              <a:uFillTx/>
              <a:latin typeface="Calibri"/>
              <a:ea typeface="+mn-ea"/>
              <a:cs typeface="+mn-cs"/>
            </a:endParaRPr>
          </a:p>
        </p:txBody>
      </p:sp>
      <p:sp>
        <p:nvSpPr>
          <p:cNvPr id="32" name="TextBox 91">
            <a:extLst>
              <a:ext uri="{FF2B5EF4-FFF2-40B4-BE49-F238E27FC236}">
                <a16:creationId xmlns:a16="http://schemas.microsoft.com/office/drawing/2014/main" id="{A26ED56C-3806-4940-AD31-D4C969BDFCD2}"/>
              </a:ext>
            </a:extLst>
          </p:cNvPr>
          <p:cNvSpPr txBox="1"/>
          <p:nvPr/>
        </p:nvSpPr>
        <p:spPr>
          <a:xfrm flipH="1">
            <a:off x="2030086" y="1104907"/>
            <a:ext cx="1994200"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all" spc="0" normalizeH="0" baseline="0" noProof="0">
                <a:ln>
                  <a:noFill/>
                </a:ln>
                <a:solidFill>
                  <a:prstClr val="black"/>
                </a:solidFill>
                <a:effectLst/>
                <a:uLnTx/>
                <a:uFillTx/>
                <a:latin typeface="Calibri"/>
                <a:ea typeface="+mn-ea"/>
                <a:cs typeface="+mn-cs"/>
              </a:rPr>
              <a:t>Charge (coûts complets)</a:t>
            </a:r>
          </a:p>
        </p:txBody>
      </p:sp>
      <p:sp>
        <p:nvSpPr>
          <p:cNvPr id="33" name="Rectangle 32">
            <a:extLst>
              <a:ext uri="{FF2B5EF4-FFF2-40B4-BE49-F238E27FC236}">
                <a16:creationId xmlns:a16="http://schemas.microsoft.com/office/drawing/2014/main" id="{B3EDB166-7253-4A36-8A2D-D95C4630A797}"/>
              </a:ext>
            </a:extLst>
          </p:cNvPr>
          <p:cNvSpPr/>
          <p:nvPr/>
        </p:nvSpPr>
        <p:spPr>
          <a:xfrm flipH="1">
            <a:off x="628324" y="1329268"/>
            <a:ext cx="3239486" cy="1277273"/>
          </a:xfrm>
          <a:prstGeom prst="rect">
            <a:avLst/>
          </a:prstGeom>
        </p:spPr>
        <p:txBody>
          <a:bodyPr wrap="square" lIns="0" tIns="45720" rIns="0" bIns="45720" anchor="t">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prstClr val="black"/>
                </a:solidFill>
                <a:effectLst/>
                <a:uLnTx/>
                <a:uFillTx/>
                <a:latin typeface="Calibri"/>
                <a:ea typeface="+mn-ea"/>
                <a:cs typeface="+mn-cs"/>
              </a:rPr>
              <a:t>Charges totales du projet, de son lancement jusqu’à la MEP (internes et externes), calculées sur la base d’abaques marché puis CNAF</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a:ln>
                  <a:noFill/>
                </a:ln>
                <a:solidFill>
                  <a:srgbClr val="4F81BD"/>
                </a:solidFill>
                <a:effectLst/>
                <a:uLnTx/>
                <a:uFillTx/>
                <a:latin typeface="Calibri"/>
                <a:ea typeface="+mn-ea"/>
                <a:cs typeface="+mn-cs"/>
              </a:rPr>
              <a:t>Seuil pour un projet : </a:t>
            </a:r>
            <a:r>
              <a:rPr kumimoji="0" lang="fr-FR" sz="1100" b="0" i="0" u="none" strike="noStrike" kern="1200" cap="none" spc="0" normalizeH="0" baseline="0" noProof="0">
                <a:ln>
                  <a:noFill/>
                </a:ln>
                <a:solidFill>
                  <a:srgbClr val="4F81BD"/>
                </a:solidFill>
                <a:effectLst/>
                <a:uLnTx/>
                <a:uFillTx/>
                <a:latin typeface="Calibri"/>
                <a:ea typeface="+mn-ea"/>
                <a:cs typeface="+mn-cs"/>
              </a:rPr>
              <a:t>en première approche, charges sur la conception et la réalisation</a:t>
            </a:r>
            <a:endParaRPr kumimoji="0" lang="fr-FR" sz="1100" b="0" i="0" u="none" strike="noStrike" kern="1200" cap="none" spc="0" normalizeH="0" baseline="0" noProof="0">
              <a:ln>
                <a:noFill/>
              </a:ln>
              <a:solidFill>
                <a:srgbClr val="4F81BD"/>
              </a:solidFill>
              <a:effectLst/>
              <a:uLnTx/>
              <a:uFillTx/>
              <a:latin typeface="Calibri"/>
              <a:ea typeface="+mn-ea"/>
              <a:cs typeface="Calibri"/>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4F81BD"/>
                </a:solidFill>
                <a:effectLst/>
                <a:uLnTx/>
                <a:uFillTx/>
                <a:latin typeface="Calibri"/>
                <a:ea typeface="+mn-ea"/>
                <a:cs typeface="+mn-cs"/>
              </a:rPr>
              <a:t>Applicatif : &gt;150 JH</a:t>
            </a:r>
            <a:endParaRPr kumimoji="0" lang="fr-FR" sz="1100" b="0" i="0" u="none" strike="noStrike" kern="1200" cap="none" spc="0" normalizeH="0" baseline="0" noProof="0">
              <a:ln>
                <a:noFill/>
              </a:ln>
              <a:solidFill>
                <a:srgbClr val="4F81BD"/>
              </a:solidFill>
              <a:effectLst/>
              <a:uLnTx/>
              <a:uFillTx/>
              <a:latin typeface="Calibri"/>
              <a:ea typeface="+mn-ea"/>
              <a:cs typeface="Calibri"/>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4F81BD"/>
                </a:solidFill>
                <a:effectLst/>
                <a:uLnTx/>
                <a:uFillTx/>
                <a:latin typeface="Calibri"/>
                <a:ea typeface="+mn-ea"/>
                <a:cs typeface="+mn-cs"/>
              </a:rPr>
              <a:t>Technique : &gt;50 JH</a:t>
            </a:r>
            <a:endParaRPr kumimoji="0" lang="fr-FR" sz="1100" b="0" i="0" u="none" strike="noStrike" kern="1200" cap="none" spc="0" normalizeH="0" baseline="0" noProof="0">
              <a:ln>
                <a:noFill/>
              </a:ln>
              <a:solidFill>
                <a:srgbClr val="4F81BD"/>
              </a:solidFill>
              <a:effectLst/>
              <a:uLnTx/>
              <a:uFillTx/>
              <a:latin typeface="Calibri"/>
              <a:ea typeface="+mn-ea"/>
              <a:cs typeface="Calibri"/>
            </a:endParaRPr>
          </a:p>
        </p:txBody>
      </p:sp>
      <p:sp>
        <p:nvSpPr>
          <p:cNvPr id="34" name="Oval 104">
            <a:extLst>
              <a:ext uri="{FF2B5EF4-FFF2-40B4-BE49-F238E27FC236}">
                <a16:creationId xmlns:a16="http://schemas.microsoft.com/office/drawing/2014/main" id="{65F97F77-FFC1-4365-80E0-6ED80EAB97D0}"/>
              </a:ext>
            </a:extLst>
          </p:cNvPr>
          <p:cNvSpPr/>
          <p:nvPr/>
        </p:nvSpPr>
        <p:spPr>
          <a:xfrm flipH="1">
            <a:off x="4180177" y="2944652"/>
            <a:ext cx="523006" cy="523006"/>
          </a:xfrm>
          <a:prstGeom prst="ellipse">
            <a:avLst/>
          </a:prstGeom>
          <a:solidFill>
            <a:schemeClr val="accent3">
              <a:lumMod val="75000"/>
            </a:schemeClr>
          </a:solidFill>
          <a:ln w="190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white"/>
              </a:solidFill>
              <a:effectLst/>
              <a:uLnTx/>
              <a:uFillTx/>
              <a:latin typeface="Calibri"/>
              <a:ea typeface="+mn-ea"/>
              <a:cs typeface="+mn-cs"/>
            </a:endParaRPr>
          </a:p>
        </p:txBody>
      </p:sp>
      <p:sp>
        <p:nvSpPr>
          <p:cNvPr id="35" name="TextBox 106">
            <a:extLst>
              <a:ext uri="{FF2B5EF4-FFF2-40B4-BE49-F238E27FC236}">
                <a16:creationId xmlns:a16="http://schemas.microsoft.com/office/drawing/2014/main" id="{549BF947-56CD-49D2-A25A-3201870FA462}"/>
              </a:ext>
            </a:extLst>
          </p:cNvPr>
          <p:cNvSpPr txBox="1"/>
          <p:nvPr/>
        </p:nvSpPr>
        <p:spPr>
          <a:xfrm flipH="1">
            <a:off x="1119617" y="2885293"/>
            <a:ext cx="3132652"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all" spc="0" normalizeH="0" baseline="0" noProof="0">
                <a:ln>
                  <a:noFill/>
                </a:ln>
                <a:solidFill>
                  <a:prstClr val="black"/>
                </a:solidFill>
                <a:effectLst/>
                <a:uLnTx/>
                <a:uFillTx/>
                <a:latin typeface="Calibri"/>
                <a:ea typeface="+mn-ea"/>
                <a:cs typeface="+mn-cs"/>
              </a:rPr>
              <a:t>Périmètre applicatif et organisationnel</a:t>
            </a:r>
          </a:p>
        </p:txBody>
      </p:sp>
      <p:sp>
        <p:nvSpPr>
          <p:cNvPr id="36" name="Rectangle 35">
            <a:extLst>
              <a:ext uri="{FF2B5EF4-FFF2-40B4-BE49-F238E27FC236}">
                <a16:creationId xmlns:a16="http://schemas.microsoft.com/office/drawing/2014/main" id="{2C3393BD-E01B-4DA4-A666-7B21BBDD76B7}"/>
              </a:ext>
            </a:extLst>
          </p:cNvPr>
          <p:cNvSpPr/>
          <p:nvPr/>
        </p:nvSpPr>
        <p:spPr>
          <a:xfrm flipH="1">
            <a:off x="558173" y="3109654"/>
            <a:ext cx="3492615" cy="769441"/>
          </a:xfrm>
          <a:prstGeom prst="rect">
            <a:avLst/>
          </a:prstGeom>
        </p:spPr>
        <p:txBody>
          <a:bodyPr wrap="square" lIns="0" r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prstClr val="black"/>
                </a:solidFill>
                <a:effectLst/>
                <a:uLnTx/>
                <a:uFillTx/>
                <a:latin typeface="Calibri"/>
                <a:ea typeface="+mn-ea"/>
                <a:cs typeface="+mn-cs"/>
              </a:rPr>
              <a:t>Nombre d’applicatifs de référence impactés, indicateur du nombre d’acteurs et de périmètres concernés</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a:ln>
                  <a:noFill/>
                </a:ln>
                <a:solidFill>
                  <a:srgbClr val="9BBB59">
                    <a:lumMod val="75000"/>
                  </a:srgbClr>
                </a:solidFill>
                <a:effectLst/>
                <a:uLnTx/>
                <a:uFillTx/>
                <a:latin typeface="Calibri"/>
                <a:ea typeface="+mn-ea"/>
                <a:cs typeface="+mn-cs"/>
              </a:rPr>
              <a:t>Seuil pour un projet : </a:t>
            </a:r>
            <a:r>
              <a:rPr kumimoji="0" lang="fr-FR" sz="1100" b="0" i="0" u="none" strike="noStrike" kern="1200" cap="none" spc="0" normalizeH="0" baseline="0" noProof="0">
                <a:ln>
                  <a:noFill/>
                </a:ln>
                <a:solidFill>
                  <a:srgbClr val="9BBB59">
                    <a:lumMod val="75000"/>
                  </a:srgbClr>
                </a:solidFill>
                <a:effectLst/>
                <a:uLnTx/>
                <a:uFillTx/>
                <a:latin typeface="Calibri"/>
                <a:ea typeface="+mn-ea"/>
                <a:cs typeface="+mn-cs"/>
              </a:rPr>
              <a:t>Applicatif existant ou non-existant</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9BBB59">
                    <a:lumMod val="75000"/>
                  </a:srgbClr>
                </a:solidFill>
                <a:effectLst/>
                <a:uLnTx/>
                <a:uFillTx/>
                <a:latin typeface="Calibri"/>
                <a:ea typeface="+mn-ea"/>
                <a:cs typeface="+mn-cs"/>
              </a:rPr>
              <a:t>Nombre d’applicatifs de référence impactés &gt;= 5</a:t>
            </a:r>
          </a:p>
        </p:txBody>
      </p:sp>
      <p:sp>
        <p:nvSpPr>
          <p:cNvPr id="37" name="Oval 77">
            <a:extLst>
              <a:ext uri="{FF2B5EF4-FFF2-40B4-BE49-F238E27FC236}">
                <a16:creationId xmlns:a16="http://schemas.microsoft.com/office/drawing/2014/main" id="{A8A83E4F-240E-4611-9333-C89E4E23ED34}"/>
              </a:ext>
            </a:extLst>
          </p:cNvPr>
          <p:cNvSpPr/>
          <p:nvPr/>
        </p:nvSpPr>
        <p:spPr>
          <a:xfrm flipH="1">
            <a:off x="8016434" y="3796648"/>
            <a:ext cx="523006" cy="523006"/>
          </a:xfrm>
          <a:prstGeom prst="ellipse">
            <a:avLst/>
          </a:prstGeom>
          <a:solidFill>
            <a:schemeClr val="accent4"/>
          </a:solidFill>
          <a:ln w="190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white"/>
              </a:solidFill>
              <a:effectLst/>
              <a:uLnTx/>
              <a:uFillTx/>
              <a:latin typeface="Calibri"/>
              <a:ea typeface="+mn-ea"/>
              <a:cs typeface="+mn-cs"/>
            </a:endParaRPr>
          </a:p>
        </p:txBody>
      </p:sp>
      <p:sp>
        <p:nvSpPr>
          <p:cNvPr id="38" name="TextBox 78">
            <a:extLst>
              <a:ext uri="{FF2B5EF4-FFF2-40B4-BE49-F238E27FC236}">
                <a16:creationId xmlns:a16="http://schemas.microsoft.com/office/drawing/2014/main" id="{28D6F864-B0B2-40D1-BE58-8FAF0C855AE4}"/>
              </a:ext>
            </a:extLst>
          </p:cNvPr>
          <p:cNvSpPr txBox="1"/>
          <p:nvPr/>
        </p:nvSpPr>
        <p:spPr>
          <a:xfrm flipH="1">
            <a:off x="8605151" y="3634626"/>
            <a:ext cx="185582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all" spc="0" normalizeH="0" baseline="0" noProof="0">
                <a:ln>
                  <a:noFill/>
                </a:ln>
                <a:solidFill>
                  <a:prstClr val="black"/>
                </a:solidFill>
                <a:effectLst/>
                <a:uLnTx/>
                <a:uFillTx/>
                <a:latin typeface="Calibri"/>
                <a:ea typeface="+mn-ea"/>
                <a:cs typeface="+mn-cs"/>
              </a:rPr>
              <a:t>Caractère stratégique</a:t>
            </a:r>
          </a:p>
        </p:txBody>
      </p:sp>
      <p:sp>
        <p:nvSpPr>
          <p:cNvPr id="39" name="Rectangle 38">
            <a:extLst>
              <a:ext uri="{FF2B5EF4-FFF2-40B4-BE49-F238E27FC236}">
                <a16:creationId xmlns:a16="http://schemas.microsoft.com/office/drawing/2014/main" id="{0792DE9E-58AB-4FDA-A7F5-5D7F13E38DCB}"/>
              </a:ext>
            </a:extLst>
          </p:cNvPr>
          <p:cNvSpPr/>
          <p:nvPr/>
        </p:nvSpPr>
        <p:spPr>
          <a:xfrm flipH="1">
            <a:off x="8647598" y="3874788"/>
            <a:ext cx="3404931" cy="1107996"/>
          </a:xfrm>
          <a:prstGeom prst="rect">
            <a:avLst/>
          </a:prstGeom>
        </p:spPr>
        <p:txBody>
          <a:bodyPr wrap="square" lIns="0" r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prstClr val="black"/>
                </a:solidFill>
                <a:effectLst/>
                <a:uLnTx/>
                <a:uFillTx/>
                <a:latin typeface="Calibri"/>
                <a:ea typeface="+mn-ea"/>
                <a:cs typeface="+mn-cs"/>
              </a:rPr>
              <a:t>Demandes en forte visibilité, avec des attentes élevées à gérer, des interfaces avec le top management nécessitant de la séniorité et un pilotage renforcé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a:ln>
                  <a:noFill/>
                </a:ln>
                <a:solidFill>
                  <a:srgbClr val="8064A2"/>
                </a:solidFill>
                <a:effectLst/>
                <a:uLnTx/>
                <a:uFillTx/>
                <a:latin typeface="Calibri"/>
                <a:ea typeface="+mn-ea"/>
                <a:cs typeface="+mn-cs"/>
              </a:rPr>
              <a:t>Seuil pour un projet : </a:t>
            </a:r>
            <a:r>
              <a:rPr kumimoji="0" lang="fr-FR" sz="1100" b="0" i="0" u="none" strike="noStrike" kern="1200" cap="none" spc="0" normalizeH="0" baseline="0" noProof="0">
                <a:ln>
                  <a:noFill/>
                </a:ln>
                <a:solidFill>
                  <a:srgbClr val="8064A2"/>
                </a:solidFill>
                <a:effectLst/>
                <a:uLnTx/>
                <a:uFillTx/>
                <a:latin typeface="Calibri"/>
                <a:ea typeface="+mn-ea"/>
                <a:cs typeface="+mn-cs"/>
              </a:rPr>
              <a:t>Réglementaire complexe : nouvelles prestations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8064A2"/>
                </a:solidFill>
                <a:effectLst/>
                <a:uLnTx/>
                <a:uFillTx/>
                <a:latin typeface="Calibri"/>
                <a:ea typeface="+mn-ea"/>
                <a:cs typeface="+mn-cs"/>
              </a:rPr>
              <a:t>Réponse à un programme métier à fort enjeu</a:t>
            </a:r>
          </a:p>
        </p:txBody>
      </p:sp>
      <p:sp>
        <p:nvSpPr>
          <p:cNvPr id="40" name="Oval 109">
            <a:extLst>
              <a:ext uri="{FF2B5EF4-FFF2-40B4-BE49-F238E27FC236}">
                <a16:creationId xmlns:a16="http://schemas.microsoft.com/office/drawing/2014/main" id="{06FE4A41-6295-4DF9-8BF1-9FAEB22441CA}"/>
              </a:ext>
            </a:extLst>
          </p:cNvPr>
          <p:cNvSpPr/>
          <p:nvPr/>
        </p:nvSpPr>
        <p:spPr>
          <a:xfrm flipH="1">
            <a:off x="4352400" y="4352738"/>
            <a:ext cx="523006" cy="523006"/>
          </a:xfrm>
          <a:prstGeom prst="ellipse">
            <a:avLst/>
          </a:prstGeom>
          <a:solidFill>
            <a:schemeClr val="accent5">
              <a:lumMod val="75000"/>
            </a:schemeClr>
          </a:solidFill>
          <a:ln w="190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white"/>
              </a:solidFill>
              <a:effectLst/>
              <a:uLnTx/>
              <a:uFillTx/>
              <a:latin typeface="Calibri"/>
              <a:ea typeface="+mn-ea"/>
              <a:cs typeface="+mn-cs"/>
            </a:endParaRPr>
          </a:p>
        </p:txBody>
      </p:sp>
      <p:sp>
        <p:nvSpPr>
          <p:cNvPr id="41" name="TextBox 111">
            <a:extLst>
              <a:ext uri="{FF2B5EF4-FFF2-40B4-BE49-F238E27FC236}">
                <a16:creationId xmlns:a16="http://schemas.microsoft.com/office/drawing/2014/main" id="{2ED12704-8627-4457-84D7-8AF4419157A2}"/>
              </a:ext>
            </a:extLst>
          </p:cNvPr>
          <p:cNvSpPr txBox="1"/>
          <p:nvPr/>
        </p:nvSpPr>
        <p:spPr>
          <a:xfrm flipH="1">
            <a:off x="2752271" y="4284219"/>
            <a:ext cx="1669560"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all" spc="0" normalizeH="0" baseline="0" noProof="0">
                <a:ln>
                  <a:noFill/>
                </a:ln>
                <a:solidFill>
                  <a:prstClr val="black"/>
                </a:solidFill>
                <a:effectLst/>
                <a:uLnTx/>
                <a:uFillTx/>
                <a:latin typeface="Calibri"/>
                <a:ea typeface="+mn-ea"/>
                <a:cs typeface="+mn-cs"/>
              </a:rPr>
              <a:t>Type de déploiement</a:t>
            </a:r>
          </a:p>
        </p:txBody>
      </p:sp>
      <p:sp>
        <p:nvSpPr>
          <p:cNvPr id="42" name="Rectangle 41">
            <a:extLst>
              <a:ext uri="{FF2B5EF4-FFF2-40B4-BE49-F238E27FC236}">
                <a16:creationId xmlns:a16="http://schemas.microsoft.com/office/drawing/2014/main" id="{70A2F39B-1971-4931-8471-DD4729FBDF94}"/>
              </a:ext>
            </a:extLst>
          </p:cNvPr>
          <p:cNvSpPr/>
          <p:nvPr/>
        </p:nvSpPr>
        <p:spPr>
          <a:xfrm flipH="1">
            <a:off x="748739" y="4508580"/>
            <a:ext cx="3461404" cy="1277273"/>
          </a:xfrm>
          <a:prstGeom prst="rect">
            <a:avLst/>
          </a:prstGeom>
        </p:spPr>
        <p:txBody>
          <a:bodyPr wrap="square" lIns="0" r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prstClr val="black"/>
                </a:solidFill>
                <a:effectLst/>
                <a:uLnTx/>
                <a:uFillTx/>
                <a:latin typeface="Calibri"/>
                <a:ea typeface="+mn-ea"/>
                <a:cs typeface="+mn-cs"/>
              </a:rPr>
              <a:t>Mono ou multi-déploiement : coordination des équipes de déploiement des CAF, stratégie de déploiement à élaborer (par vague…)</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a:ln>
                  <a:noFill/>
                </a:ln>
                <a:solidFill>
                  <a:srgbClr val="4BACC6">
                    <a:lumMod val="75000"/>
                  </a:srgbClr>
                </a:solidFill>
                <a:effectLst/>
                <a:uLnTx/>
                <a:uFillTx/>
                <a:latin typeface="Calibri"/>
                <a:ea typeface="+mn-ea"/>
                <a:cs typeface="+mn-cs"/>
              </a:rPr>
              <a:t>Seuil pour un projet : </a:t>
            </a:r>
            <a:r>
              <a:rPr kumimoji="0" lang="fr-FR" sz="1100" b="0" i="0" u="none" strike="noStrike" kern="1200" cap="none" spc="0" normalizeH="0" baseline="0" noProof="0">
                <a:ln>
                  <a:noFill/>
                </a:ln>
                <a:solidFill>
                  <a:srgbClr val="4BACC6">
                    <a:lumMod val="75000"/>
                  </a:srgbClr>
                </a:solidFill>
                <a:effectLst/>
                <a:uLnTx/>
                <a:uFillTx/>
                <a:latin typeface="Calibri"/>
                <a:ea typeface="+mn-ea"/>
                <a:cs typeface="+mn-cs"/>
              </a:rPr>
              <a:t>Multi-déploiement : multiplicité et étalement des livraisons dans le temps (e.g. sur chacune des CAF sur plusieurs semaines / mois)</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1100" b="0" i="0" u="none" strike="noStrike" kern="1200" cap="none" spc="0" normalizeH="0" baseline="0" noProof="0">
              <a:ln>
                <a:noFill/>
              </a:ln>
              <a:solidFill>
                <a:prstClr val="black"/>
              </a:solidFill>
              <a:effectLst/>
              <a:uLnTx/>
              <a:uFillTx/>
              <a:latin typeface="Calibri"/>
              <a:ea typeface="+mn-ea"/>
              <a:cs typeface="+mn-cs"/>
            </a:endParaRPr>
          </a:p>
        </p:txBody>
      </p:sp>
      <p:sp>
        <p:nvSpPr>
          <p:cNvPr id="43" name="Oval 96">
            <a:extLst>
              <a:ext uri="{FF2B5EF4-FFF2-40B4-BE49-F238E27FC236}">
                <a16:creationId xmlns:a16="http://schemas.microsoft.com/office/drawing/2014/main" id="{22701A05-BDE9-41B1-818B-9B8EF903ADEB}"/>
              </a:ext>
            </a:extLst>
          </p:cNvPr>
          <p:cNvSpPr/>
          <p:nvPr/>
        </p:nvSpPr>
        <p:spPr>
          <a:xfrm flipH="1">
            <a:off x="8343707" y="1954008"/>
            <a:ext cx="523006" cy="523006"/>
          </a:xfrm>
          <a:prstGeom prst="ellipse">
            <a:avLst/>
          </a:prstGeom>
          <a:solidFill>
            <a:schemeClr val="accent2"/>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white"/>
              </a:solidFill>
              <a:effectLst/>
              <a:uLnTx/>
              <a:uFillTx/>
              <a:latin typeface="Calibri"/>
              <a:ea typeface="+mn-ea"/>
              <a:cs typeface="+mn-cs"/>
            </a:endParaRPr>
          </a:p>
        </p:txBody>
      </p:sp>
      <p:sp>
        <p:nvSpPr>
          <p:cNvPr id="44" name="TextBox 98">
            <a:extLst>
              <a:ext uri="{FF2B5EF4-FFF2-40B4-BE49-F238E27FC236}">
                <a16:creationId xmlns:a16="http://schemas.microsoft.com/office/drawing/2014/main" id="{BD0A6A99-553B-4619-A971-A120426AF5AF}"/>
              </a:ext>
            </a:extLst>
          </p:cNvPr>
          <p:cNvSpPr txBox="1"/>
          <p:nvPr/>
        </p:nvSpPr>
        <p:spPr>
          <a:xfrm flipH="1">
            <a:off x="8812810" y="2191661"/>
            <a:ext cx="1795492"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1200" cap="all" spc="0" normalizeH="0" baseline="0" noProof="0">
                <a:ln>
                  <a:noFill/>
                </a:ln>
                <a:solidFill>
                  <a:prstClr val="black"/>
                </a:solidFill>
                <a:effectLst/>
                <a:uLnTx/>
                <a:uFillTx/>
                <a:latin typeface="Calibri"/>
                <a:ea typeface="+mn-ea"/>
                <a:cs typeface="+mn-cs"/>
              </a:rPr>
              <a:t>Complexité technique</a:t>
            </a:r>
          </a:p>
        </p:txBody>
      </p:sp>
      <p:sp>
        <p:nvSpPr>
          <p:cNvPr id="45" name="Rectangle 44">
            <a:extLst>
              <a:ext uri="{FF2B5EF4-FFF2-40B4-BE49-F238E27FC236}">
                <a16:creationId xmlns:a16="http://schemas.microsoft.com/office/drawing/2014/main" id="{C4778F86-A9ED-413D-A422-1F598978D697}"/>
              </a:ext>
            </a:extLst>
          </p:cNvPr>
          <p:cNvSpPr/>
          <p:nvPr/>
        </p:nvSpPr>
        <p:spPr>
          <a:xfrm flipH="1">
            <a:off x="8715107" y="2437437"/>
            <a:ext cx="3122864" cy="938719"/>
          </a:xfrm>
          <a:prstGeom prst="rect">
            <a:avLst/>
          </a:prstGeom>
        </p:spPr>
        <p:txBody>
          <a:bodyPr wrap="square" lIns="0" r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prstClr val="black"/>
                </a:solidFill>
                <a:effectLst/>
                <a:uLnTx/>
                <a:uFillTx/>
                <a:latin typeface="Calibri"/>
                <a:ea typeface="+mn-ea"/>
                <a:cs typeface="+mn-cs"/>
              </a:rPr>
              <a:t>Niveau d’évolution de l’architecture, indicateur du degré de complexité de réalisation (plus d’adhérences, de risques ou nombre d’acteurs à piloter)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a:ln>
                  <a:noFill/>
                </a:ln>
                <a:solidFill>
                  <a:srgbClr val="C0504D"/>
                </a:solidFill>
                <a:effectLst/>
                <a:uLnTx/>
                <a:uFillTx/>
                <a:latin typeface="Calibri"/>
                <a:ea typeface="+mn-ea"/>
                <a:cs typeface="+mn-cs"/>
              </a:rPr>
              <a:t>Seuil pour un projet : </a:t>
            </a:r>
            <a:r>
              <a:rPr kumimoji="0" lang="fr-FR" sz="1100" b="0" i="0" u="none" strike="noStrike" kern="1200" cap="none" spc="0" normalizeH="0" baseline="0" noProof="0">
                <a:ln>
                  <a:noFill/>
                </a:ln>
                <a:solidFill>
                  <a:srgbClr val="C0504D"/>
                </a:solidFill>
                <a:effectLst/>
                <a:uLnTx/>
                <a:uFillTx/>
                <a:latin typeface="Calibri"/>
                <a:ea typeface="+mn-ea"/>
                <a:cs typeface="+mn-cs"/>
              </a:rPr>
              <a:t>Impact d’architecture important (modification du socle…)</a:t>
            </a:r>
          </a:p>
        </p:txBody>
      </p:sp>
      <p:grpSp>
        <p:nvGrpSpPr>
          <p:cNvPr id="46" name="Group 280">
            <a:extLst>
              <a:ext uri="{FF2B5EF4-FFF2-40B4-BE49-F238E27FC236}">
                <a16:creationId xmlns:a16="http://schemas.microsoft.com/office/drawing/2014/main" id="{8DB32DAC-56D0-46CE-91EB-C03D79BC3B23}"/>
              </a:ext>
            </a:extLst>
          </p:cNvPr>
          <p:cNvGrpSpPr/>
          <p:nvPr/>
        </p:nvGrpSpPr>
        <p:grpSpPr>
          <a:xfrm>
            <a:off x="5392746" y="1183303"/>
            <a:ext cx="2268508" cy="751930"/>
            <a:chOff x="5120810" y="1186434"/>
            <a:chExt cx="2705700" cy="896844"/>
          </a:xfrm>
        </p:grpSpPr>
        <p:sp>
          <p:nvSpPr>
            <p:cNvPr id="47" name="Rectangle 46">
              <a:extLst>
                <a:ext uri="{FF2B5EF4-FFF2-40B4-BE49-F238E27FC236}">
                  <a16:creationId xmlns:a16="http://schemas.microsoft.com/office/drawing/2014/main" id="{09B21D44-A265-4BEA-9EEB-F7422D9A88ED}"/>
                </a:ext>
              </a:extLst>
            </p:cNvPr>
            <p:cNvSpPr/>
            <p:nvPr/>
          </p:nvSpPr>
          <p:spPr>
            <a:xfrm>
              <a:off x="5896217" y="1534858"/>
              <a:ext cx="227840" cy="76041"/>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36000"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
          <p:nvSpPr>
            <p:cNvPr id="48" name="Oval 174">
              <a:extLst>
                <a:ext uri="{FF2B5EF4-FFF2-40B4-BE49-F238E27FC236}">
                  <a16:creationId xmlns:a16="http://schemas.microsoft.com/office/drawing/2014/main" id="{143DDB0E-CBA5-4A76-8604-CF71AA23E58E}"/>
                </a:ext>
              </a:extLst>
            </p:cNvPr>
            <p:cNvSpPr/>
            <p:nvPr/>
          </p:nvSpPr>
          <p:spPr>
            <a:xfrm>
              <a:off x="5556656" y="1816331"/>
              <a:ext cx="227840" cy="2281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bIns="36000"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
          <p:nvSpPr>
            <p:cNvPr id="49" name="Isosceles Triangle 176">
              <a:extLst>
                <a:ext uri="{FF2B5EF4-FFF2-40B4-BE49-F238E27FC236}">
                  <a16:creationId xmlns:a16="http://schemas.microsoft.com/office/drawing/2014/main" id="{76A91D8D-B9FC-43B9-B14E-AFFFA84320D7}"/>
                </a:ext>
              </a:extLst>
            </p:cNvPr>
            <p:cNvSpPr/>
            <p:nvPr/>
          </p:nvSpPr>
          <p:spPr>
            <a:xfrm>
              <a:off x="7294884" y="1508801"/>
              <a:ext cx="303786" cy="303786"/>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
          <p:nvSpPr>
            <p:cNvPr id="50" name="Rectangle 49">
              <a:extLst>
                <a:ext uri="{FF2B5EF4-FFF2-40B4-BE49-F238E27FC236}">
                  <a16:creationId xmlns:a16="http://schemas.microsoft.com/office/drawing/2014/main" id="{B77560F6-240F-4132-8874-DB27C5CFD590}"/>
                </a:ext>
              </a:extLst>
            </p:cNvPr>
            <p:cNvSpPr/>
            <p:nvPr/>
          </p:nvSpPr>
          <p:spPr>
            <a:xfrm>
              <a:off x="6732686" y="1855438"/>
              <a:ext cx="488251" cy="22784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
          <p:nvSpPr>
            <p:cNvPr id="51" name="Oval 178">
              <a:extLst>
                <a:ext uri="{FF2B5EF4-FFF2-40B4-BE49-F238E27FC236}">
                  <a16:creationId xmlns:a16="http://schemas.microsoft.com/office/drawing/2014/main" id="{9CEC6AF2-D0A1-4AB1-8FDB-F07E1DE1B31B}"/>
                </a:ext>
              </a:extLst>
            </p:cNvPr>
            <p:cNvSpPr/>
            <p:nvPr/>
          </p:nvSpPr>
          <p:spPr>
            <a:xfrm>
              <a:off x="6876411" y="1245075"/>
              <a:ext cx="227840" cy="2278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
          <p:nvSpPr>
            <p:cNvPr id="52" name="Rectangle 51">
              <a:extLst>
                <a:ext uri="{FF2B5EF4-FFF2-40B4-BE49-F238E27FC236}">
                  <a16:creationId xmlns:a16="http://schemas.microsoft.com/office/drawing/2014/main" id="{1AA26367-4F14-4FE9-80AC-FE9840B05AEC}"/>
                </a:ext>
              </a:extLst>
            </p:cNvPr>
            <p:cNvSpPr/>
            <p:nvPr/>
          </p:nvSpPr>
          <p:spPr>
            <a:xfrm>
              <a:off x="5415152" y="1347215"/>
              <a:ext cx="227840" cy="76041"/>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36000"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
          <p:nvSpPr>
            <p:cNvPr id="53" name="Isosceles Triangle 180">
              <a:extLst>
                <a:ext uri="{FF2B5EF4-FFF2-40B4-BE49-F238E27FC236}">
                  <a16:creationId xmlns:a16="http://schemas.microsoft.com/office/drawing/2014/main" id="{0809198D-B895-4C7E-95E0-5D66C8E7CDA3}"/>
                </a:ext>
              </a:extLst>
            </p:cNvPr>
            <p:cNvSpPr/>
            <p:nvPr/>
          </p:nvSpPr>
          <p:spPr>
            <a:xfrm>
              <a:off x="6219364" y="1186434"/>
              <a:ext cx="303786" cy="303786"/>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
          <p:nvSpPr>
            <p:cNvPr id="54" name="Rectangle 53">
              <a:extLst>
                <a:ext uri="{FF2B5EF4-FFF2-40B4-BE49-F238E27FC236}">
                  <a16:creationId xmlns:a16="http://schemas.microsoft.com/office/drawing/2014/main" id="{B8E853C7-5C43-426F-8A77-FB259F339438}"/>
                </a:ext>
              </a:extLst>
            </p:cNvPr>
            <p:cNvSpPr/>
            <p:nvPr/>
          </p:nvSpPr>
          <p:spPr>
            <a:xfrm>
              <a:off x="5977436" y="1694712"/>
              <a:ext cx="488251" cy="22784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
          <p:nvSpPr>
            <p:cNvPr id="55" name="Isosceles Triangle 182">
              <a:extLst>
                <a:ext uri="{FF2B5EF4-FFF2-40B4-BE49-F238E27FC236}">
                  <a16:creationId xmlns:a16="http://schemas.microsoft.com/office/drawing/2014/main" id="{4932B15F-81CD-46A6-A291-943BF279DEEF}"/>
                </a:ext>
              </a:extLst>
            </p:cNvPr>
            <p:cNvSpPr/>
            <p:nvPr/>
          </p:nvSpPr>
          <p:spPr>
            <a:xfrm>
              <a:off x="5120810" y="1612012"/>
              <a:ext cx="303786" cy="303786"/>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
          <p:nvSpPr>
            <p:cNvPr id="56" name="Rectangle 55">
              <a:extLst>
                <a:ext uri="{FF2B5EF4-FFF2-40B4-BE49-F238E27FC236}">
                  <a16:creationId xmlns:a16="http://schemas.microsoft.com/office/drawing/2014/main" id="{E2E1CE21-AA35-4B58-9CF8-97570325F7C9}"/>
                </a:ext>
              </a:extLst>
            </p:cNvPr>
            <p:cNvSpPr/>
            <p:nvPr/>
          </p:nvSpPr>
          <p:spPr>
            <a:xfrm>
              <a:off x="7598670" y="1332752"/>
              <a:ext cx="227840" cy="76041"/>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36000" rtlCol="0" anchor="t"/>
            <a:lstStyle/>
            <a:p>
              <a:pPr marL="174625" marR="0" lvl="0" indent="-174625" algn="l" defTabSz="914400" rtl="0" eaLnBrk="1" fontAlgn="auto" latinLnBrk="0" hangingPunct="1">
                <a:lnSpc>
                  <a:spcPct val="100000"/>
                </a:lnSpc>
                <a:spcBef>
                  <a:spcPct val="20000"/>
                </a:spcBef>
                <a:spcAft>
                  <a:spcPts val="0"/>
                </a:spcAft>
                <a:buClr>
                  <a:srgbClr val="1F497D"/>
                </a:buClr>
                <a:buSzTx/>
                <a:buFont typeface="Wingdings" panose="05000000000000000000" pitchFamily="2" charset="2"/>
                <a:buChar char="§"/>
                <a:tabLst/>
                <a:defRPr/>
              </a:pPr>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grpSp>
      <p:pic>
        <p:nvPicPr>
          <p:cNvPr id="57" name="Graphic 239" descr="Loading">
            <a:extLst>
              <a:ext uri="{FF2B5EF4-FFF2-40B4-BE49-F238E27FC236}">
                <a16:creationId xmlns:a16="http://schemas.microsoft.com/office/drawing/2014/main" id="{CCC506A5-C400-4C97-BB2F-267077B74DE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00539" y="4300877"/>
            <a:ext cx="626728" cy="626728"/>
          </a:xfrm>
          <a:prstGeom prst="rect">
            <a:avLst/>
          </a:prstGeom>
        </p:spPr>
      </p:pic>
      <p:pic>
        <p:nvPicPr>
          <p:cNvPr id="58" name="Graphic 257" descr="Network">
            <a:extLst>
              <a:ext uri="{FF2B5EF4-FFF2-40B4-BE49-F238E27FC236}">
                <a16:creationId xmlns:a16="http://schemas.microsoft.com/office/drawing/2014/main" id="{22E3A048-47D4-49FE-BB11-0C90E8696BD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16915" y="2968890"/>
            <a:ext cx="449530" cy="449530"/>
          </a:xfrm>
          <a:prstGeom prst="rect">
            <a:avLst/>
          </a:prstGeom>
        </p:spPr>
      </p:pic>
      <p:pic>
        <p:nvPicPr>
          <p:cNvPr id="59" name="Graphic 258" descr="Star">
            <a:extLst>
              <a:ext uri="{FF2B5EF4-FFF2-40B4-BE49-F238E27FC236}">
                <a16:creationId xmlns:a16="http://schemas.microsoft.com/office/drawing/2014/main" id="{572638D0-1D39-48F9-BA7A-D3D775ABD0C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073170" y="3844788"/>
            <a:ext cx="409534" cy="409534"/>
          </a:xfrm>
          <a:prstGeom prst="rect">
            <a:avLst/>
          </a:prstGeom>
        </p:spPr>
      </p:pic>
      <p:pic>
        <p:nvPicPr>
          <p:cNvPr id="60" name="Graphic 260" descr="Gears">
            <a:extLst>
              <a:ext uri="{FF2B5EF4-FFF2-40B4-BE49-F238E27FC236}">
                <a16:creationId xmlns:a16="http://schemas.microsoft.com/office/drawing/2014/main" id="{B5AED6B2-87AB-47BA-8C82-AEC13F8E385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372231" y="1982532"/>
            <a:ext cx="465958" cy="465958"/>
          </a:xfrm>
          <a:prstGeom prst="rect">
            <a:avLst/>
          </a:prstGeom>
        </p:spPr>
      </p:pic>
      <p:pic>
        <p:nvPicPr>
          <p:cNvPr id="61" name="Graphic 261" descr="Cycle with people">
            <a:extLst>
              <a:ext uri="{FF2B5EF4-FFF2-40B4-BE49-F238E27FC236}">
                <a16:creationId xmlns:a16="http://schemas.microsoft.com/office/drawing/2014/main" id="{021B2070-B142-4B8C-98C4-C8613B2860B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982224" y="1171978"/>
            <a:ext cx="504000" cy="504000"/>
          </a:xfrm>
          <a:prstGeom prst="rect">
            <a:avLst/>
          </a:prstGeom>
        </p:spPr>
      </p:pic>
      <p:grpSp>
        <p:nvGrpSpPr>
          <p:cNvPr id="62" name="Group 274">
            <a:extLst>
              <a:ext uri="{FF2B5EF4-FFF2-40B4-BE49-F238E27FC236}">
                <a16:creationId xmlns:a16="http://schemas.microsoft.com/office/drawing/2014/main" id="{4B8F9275-FED2-4509-8D32-DC70A71FFBEC}"/>
              </a:ext>
            </a:extLst>
          </p:cNvPr>
          <p:cNvGrpSpPr/>
          <p:nvPr/>
        </p:nvGrpSpPr>
        <p:grpSpPr>
          <a:xfrm>
            <a:off x="5120900" y="4814144"/>
            <a:ext cx="2710221" cy="472375"/>
            <a:chOff x="5120810" y="5079683"/>
            <a:chExt cx="2710221" cy="472375"/>
          </a:xfrm>
        </p:grpSpPr>
        <p:sp>
          <p:nvSpPr>
            <p:cNvPr id="63" name="Freeform 13">
              <a:extLst>
                <a:ext uri="{FF2B5EF4-FFF2-40B4-BE49-F238E27FC236}">
                  <a16:creationId xmlns:a16="http://schemas.microsoft.com/office/drawing/2014/main" id="{513DC0B9-534D-44E2-A7E8-128556623EC7}"/>
                </a:ext>
              </a:extLst>
            </p:cNvPr>
            <p:cNvSpPr>
              <a:spLocks/>
            </p:cNvSpPr>
            <p:nvPr/>
          </p:nvSpPr>
          <p:spPr bwMode="auto">
            <a:xfrm rot="2630566">
              <a:off x="5120810" y="5079683"/>
              <a:ext cx="684210" cy="472375"/>
            </a:xfrm>
            <a:custGeom>
              <a:avLst/>
              <a:gdLst>
                <a:gd name="T0" fmla="*/ 342 w 441"/>
                <a:gd name="T1" fmla="*/ 318 h 640"/>
                <a:gd name="T2" fmla="*/ 342 w 441"/>
                <a:gd name="T3" fmla="*/ 0 h 640"/>
                <a:gd name="T4" fmla="*/ 116 w 441"/>
                <a:gd name="T5" fmla="*/ 113 h 640"/>
                <a:gd name="T6" fmla="*/ 116 w 441"/>
                <a:gd name="T7" fmla="*/ 318 h 640"/>
                <a:gd name="T8" fmla="*/ 0 w 441"/>
                <a:gd name="T9" fmla="*/ 318 h 640"/>
                <a:gd name="T10" fmla="*/ 222 w 441"/>
                <a:gd name="T11" fmla="*/ 640 h 640"/>
                <a:gd name="T12" fmla="*/ 441 w 441"/>
                <a:gd name="T13" fmla="*/ 318 h 640"/>
                <a:gd name="T14" fmla="*/ 342 w 441"/>
                <a:gd name="T15" fmla="*/ 318 h 6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640">
                  <a:moveTo>
                    <a:pt x="342" y="318"/>
                  </a:moveTo>
                  <a:lnTo>
                    <a:pt x="342" y="0"/>
                  </a:lnTo>
                  <a:lnTo>
                    <a:pt x="116" y="113"/>
                  </a:lnTo>
                  <a:lnTo>
                    <a:pt x="116" y="318"/>
                  </a:lnTo>
                  <a:lnTo>
                    <a:pt x="0" y="318"/>
                  </a:lnTo>
                  <a:lnTo>
                    <a:pt x="222" y="640"/>
                  </a:lnTo>
                  <a:lnTo>
                    <a:pt x="441" y="318"/>
                  </a:lnTo>
                  <a:lnTo>
                    <a:pt x="342" y="318"/>
                  </a:lnTo>
                  <a:close/>
                </a:path>
              </a:pathLst>
            </a:custGeom>
            <a:solidFill>
              <a:srgbClr val="CB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black"/>
                </a:solidFill>
                <a:effectLst/>
                <a:uLnTx/>
                <a:uFillTx/>
                <a:latin typeface="Calibri"/>
                <a:ea typeface="+mn-ea"/>
                <a:cs typeface="+mn-cs"/>
              </a:endParaRPr>
            </a:p>
          </p:txBody>
        </p:sp>
        <p:sp>
          <p:nvSpPr>
            <p:cNvPr id="64" name="Freeform 13">
              <a:extLst>
                <a:ext uri="{FF2B5EF4-FFF2-40B4-BE49-F238E27FC236}">
                  <a16:creationId xmlns:a16="http://schemas.microsoft.com/office/drawing/2014/main" id="{D6864929-3C35-4D4C-922C-FDB4558D7EB0}"/>
                </a:ext>
              </a:extLst>
            </p:cNvPr>
            <p:cNvSpPr>
              <a:spLocks/>
            </p:cNvSpPr>
            <p:nvPr/>
          </p:nvSpPr>
          <p:spPr bwMode="auto">
            <a:xfrm rot="18969434" flipH="1">
              <a:off x="7146821" y="5079683"/>
              <a:ext cx="684210" cy="472375"/>
            </a:xfrm>
            <a:custGeom>
              <a:avLst/>
              <a:gdLst>
                <a:gd name="T0" fmla="*/ 342 w 441"/>
                <a:gd name="T1" fmla="*/ 318 h 640"/>
                <a:gd name="T2" fmla="*/ 342 w 441"/>
                <a:gd name="T3" fmla="*/ 0 h 640"/>
                <a:gd name="T4" fmla="*/ 116 w 441"/>
                <a:gd name="T5" fmla="*/ 113 h 640"/>
                <a:gd name="T6" fmla="*/ 116 w 441"/>
                <a:gd name="T7" fmla="*/ 318 h 640"/>
                <a:gd name="T8" fmla="*/ 0 w 441"/>
                <a:gd name="T9" fmla="*/ 318 h 640"/>
                <a:gd name="T10" fmla="*/ 222 w 441"/>
                <a:gd name="T11" fmla="*/ 640 h 640"/>
                <a:gd name="T12" fmla="*/ 441 w 441"/>
                <a:gd name="T13" fmla="*/ 318 h 640"/>
                <a:gd name="T14" fmla="*/ 342 w 441"/>
                <a:gd name="T15" fmla="*/ 318 h 6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640">
                  <a:moveTo>
                    <a:pt x="342" y="318"/>
                  </a:moveTo>
                  <a:lnTo>
                    <a:pt x="342" y="0"/>
                  </a:lnTo>
                  <a:lnTo>
                    <a:pt x="116" y="113"/>
                  </a:lnTo>
                  <a:lnTo>
                    <a:pt x="116" y="318"/>
                  </a:lnTo>
                  <a:lnTo>
                    <a:pt x="0" y="318"/>
                  </a:lnTo>
                  <a:lnTo>
                    <a:pt x="222" y="640"/>
                  </a:lnTo>
                  <a:lnTo>
                    <a:pt x="441" y="318"/>
                  </a:lnTo>
                  <a:lnTo>
                    <a:pt x="342" y="318"/>
                  </a:lnTo>
                  <a:close/>
                </a:path>
              </a:pathLst>
            </a:custGeom>
            <a:solidFill>
              <a:srgbClr val="CB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prstClr val="black"/>
                </a:solidFill>
                <a:effectLst/>
                <a:uLnTx/>
                <a:uFillTx/>
                <a:latin typeface="Calibri"/>
                <a:ea typeface="+mn-ea"/>
                <a:cs typeface="+mn-cs"/>
              </a:endParaRPr>
            </a:p>
          </p:txBody>
        </p:sp>
      </p:grpSp>
      <p:sp>
        <p:nvSpPr>
          <p:cNvPr id="65" name="Rectangle: Rounded Corners 277">
            <a:extLst>
              <a:ext uri="{FF2B5EF4-FFF2-40B4-BE49-F238E27FC236}">
                <a16:creationId xmlns:a16="http://schemas.microsoft.com/office/drawing/2014/main" id="{4BDFB110-890B-4CA0-8253-38E9164D6EC9}"/>
              </a:ext>
            </a:extLst>
          </p:cNvPr>
          <p:cNvSpPr/>
          <p:nvPr/>
        </p:nvSpPr>
        <p:spPr>
          <a:xfrm>
            <a:off x="2169983" y="6040816"/>
            <a:ext cx="8542322" cy="489060"/>
          </a:xfrm>
          <a:prstGeom prst="roundRect">
            <a:avLst/>
          </a:prstGeom>
          <a:solidFill>
            <a:schemeClr val="bg1">
              <a:lumMod val="9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wrap="square" tIns="36000" bIns="36000" rtlCol="0" anchor="ctr">
            <a:spAutoFit/>
          </a:bodyPr>
          <a:lstStyle/>
          <a:p>
            <a:pPr marL="285750" marR="0" lvl="1" indent="-285750" algn="l" defTabSz="914400" rtl="0" eaLnBrk="1" fontAlgn="auto" latinLnBrk="0" hangingPunct="1">
              <a:lnSpc>
                <a:spcPct val="100000"/>
              </a:lnSpc>
              <a:spcBef>
                <a:spcPct val="20000"/>
              </a:spcBef>
              <a:spcAft>
                <a:spcPts val="0"/>
              </a:spcAft>
              <a:buClr>
                <a:srgbClr val="1F497D"/>
              </a:buClr>
              <a:buSzTx/>
              <a:buFont typeface="Arial" panose="020B0604020202020204" pitchFamily="34" charset="0"/>
              <a:buChar char="►"/>
              <a:tabLst/>
              <a:defRPr/>
            </a:pPr>
            <a:r>
              <a:rPr kumimoji="0" lang="fr-FR" sz="1200" b="1" i="0" u="none" strike="noStrike" kern="1200" cap="none" spc="0" normalizeH="0" baseline="0" noProof="0">
                <a:ln>
                  <a:noFill/>
                </a:ln>
                <a:solidFill>
                  <a:prstClr val="black"/>
                </a:solidFill>
                <a:effectLst/>
                <a:uLnTx/>
                <a:uFillTx/>
                <a:latin typeface="Calibri"/>
                <a:ea typeface="+mn-ea"/>
                <a:cs typeface="+mn-cs"/>
              </a:rPr>
              <a:t>La décision de segmentation entre MEV et projet est prise une première fois avant le cadrage – de manière macro – puis est confirmée à la fin du cadrage</a:t>
            </a:r>
          </a:p>
        </p:txBody>
      </p:sp>
      <p:sp>
        <p:nvSpPr>
          <p:cNvPr id="68" name="Rectangle 67">
            <a:extLst>
              <a:ext uri="{FF2B5EF4-FFF2-40B4-BE49-F238E27FC236}">
                <a16:creationId xmlns:a16="http://schemas.microsoft.com/office/drawing/2014/main" id="{18F861FF-4330-4B7F-96CB-3E11945A28AF}"/>
              </a:ext>
            </a:extLst>
          </p:cNvPr>
          <p:cNvSpPr/>
          <p:nvPr/>
        </p:nvSpPr>
        <p:spPr>
          <a:xfrm>
            <a:off x="628324" y="770559"/>
            <a:ext cx="6637330"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marL="0" marR="0" lvl="0" indent="0" algn="l" defTabSz="914400" rtl="0" eaLnBrk="1" fontAlgn="auto" latinLnBrk="0" hangingPunct="1">
              <a:lnSpc>
                <a:spcPct val="100000"/>
              </a:lnSpc>
              <a:spcBef>
                <a:spcPct val="20000"/>
              </a:spcBef>
              <a:spcAft>
                <a:spcPts val="0"/>
              </a:spcAft>
              <a:buClr>
                <a:srgbClr val="1F497D"/>
              </a:buClr>
              <a:buSzTx/>
              <a:buFontTx/>
              <a:buNone/>
              <a:tabLst/>
              <a:defRPr/>
            </a:pPr>
            <a:r>
              <a:rPr kumimoji="0" lang="fr-FR" sz="1800" b="1" i="0" u="none" strike="noStrike" kern="1200" cap="none" spc="0" normalizeH="0" baseline="0" noProof="0">
                <a:ln>
                  <a:noFill/>
                </a:ln>
                <a:solidFill>
                  <a:srgbClr val="1F497D"/>
                </a:solidFill>
                <a:effectLst/>
                <a:uLnTx/>
                <a:uFillTx/>
                <a:latin typeface="Calibri"/>
                <a:ea typeface="+mn-ea"/>
                <a:cs typeface="+mn-cs"/>
              </a:rPr>
              <a:t>Le mode projet est privilégié dès lors qu’un des 5 critères est atteint</a:t>
            </a:r>
          </a:p>
        </p:txBody>
      </p:sp>
    </p:spTree>
    <p:extLst>
      <p:ext uri="{BB962C8B-B14F-4D97-AF65-F5344CB8AC3E}">
        <p14:creationId xmlns:p14="http://schemas.microsoft.com/office/powerpoint/2010/main" val="128301549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325703F8-EECC-40C8-9486-A96213F72686}"/>
              </a:ext>
            </a:extLst>
          </p:cNvPr>
          <p:cNvSpPr>
            <a:spLocks noGrp="1"/>
          </p:cNvSpPr>
          <p:nvPr>
            <p:ph type="sldNum" sz="quarter" idx="12"/>
          </p:nvPr>
        </p:nvSpPr>
        <p:spPr>
          <a:xfrm>
            <a:off x="11558126" y="6416183"/>
            <a:ext cx="422208" cy="365125"/>
          </a:xfrm>
        </p:spPr>
        <p:txBody>
          <a:bodyPr/>
          <a:lstStyle/>
          <a:p>
            <a:fld id="{33D6E5A2-EC83-451F-A719-9AC1370DD5CF}" type="slidenum">
              <a:rPr lang="fr-FR" smtClean="0"/>
              <a:pPr/>
              <a:t>60</a:t>
            </a:fld>
            <a:endParaRPr kumimoji="0" lang="fr-FR"/>
          </a:p>
        </p:txBody>
      </p:sp>
      <p:sp>
        <p:nvSpPr>
          <p:cNvPr id="184" name="Rectangle 183">
            <a:extLst>
              <a:ext uri="{FF2B5EF4-FFF2-40B4-BE49-F238E27FC236}">
                <a16:creationId xmlns:a16="http://schemas.microsoft.com/office/drawing/2014/main" id="{EBD351E5-D3B2-4F2D-A39D-D81CE44F1997}"/>
              </a:ext>
            </a:extLst>
          </p:cNvPr>
          <p:cNvSpPr/>
          <p:nvPr/>
        </p:nvSpPr>
        <p:spPr>
          <a:xfrm>
            <a:off x="1234187" y="1262802"/>
            <a:ext cx="8208265" cy="1595673"/>
          </a:xfrm>
          <a:prstGeom prst="rect">
            <a:avLst/>
          </a:prstGeom>
          <a:solidFill>
            <a:srgbClr val="FFFFFF">
              <a:lumMod val="95000"/>
            </a:srgbClr>
          </a:solidFill>
          <a:ln w="12700" cap="flat" cmpd="sng" algn="ctr">
            <a:solidFill>
              <a:srgbClr val="FFFFFF">
                <a:lumMod val="95000"/>
              </a:srgbClr>
            </a:solidFill>
            <a:prstDash val="solid"/>
            <a:miter lim="800000"/>
          </a:ln>
          <a:effectLst/>
        </p:spPr>
        <p:txBody>
          <a:bodyPr rtlCol="0" anchor="ctr"/>
          <a:lstStyle/>
          <a:p>
            <a:pPr algn="ctr" defTabSz="685800">
              <a:defRPr/>
            </a:pPr>
            <a:endParaRPr lang="fr-FR" sz="1350" kern="0">
              <a:solidFill>
                <a:srgbClr val="FFFFFF"/>
              </a:solidFill>
              <a:latin typeface="Arial" panose="020B0604020202020204"/>
            </a:endParaRPr>
          </a:p>
        </p:txBody>
      </p:sp>
      <p:sp>
        <p:nvSpPr>
          <p:cNvPr id="185" name="Rectangle : coins arrondis 46">
            <a:extLst>
              <a:ext uri="{FF2B5EF4-FFF2-40B4-BE49-F238E27FC236}">
                <a16:creationId xmlns:a16="http://schemas.microsoft.com/office/drawing/2014/main" id="{168AF8AD-D2EB-4EEA-BB44-B54871E9D98C}"/>
              </a:ext>
            </a:extLst>
          </p:cNvPr>
          <p:cNvSpPr/>
          <p:nvPr/>
        </p:nvSpPr>
        <p:spPr>
          <a:xfrm>
            <a:off x="1237718" y="1697220"/>
            <a:ext cx="871092" cy="313706"/>
          </a:xfrm>
          <a:prstGeom prst="roundRect">
            <a:avLst>
              <a:gd name="adj" fmla="val 50000"/>
            </a:avLst>
          </a:prstGeom>
          <a:solidFill>
            <a:srgbClr val="1CD19D"/>
          </a:solidFill>
          <a:ln w="12700" cap="flat" cmpd="sng" algn="ctr">
            <a:noFill/>
            <a:prstDash val="solid"/>
            <a:miter lim="800000"/>
          </a:ln>
          <a:effectLst/>
        </p:spPr>
        <p:txBody>
          <a:bodyPr rtlCol="0" anchor="ctr"/>
          <a:lstStyle/>
          <a:p>
            <a:pPr algn="ctr" defTabSz="685800">
              <a:buClr>
                <a:srgbClr val="000000"/>
              </a:buClr>
              <a:defRPr/>
            </a:pPr>
            <a:r>
              <a:rPr lang="fr-FR" sz="600" b="1" kern="0">
                <a:solidFill>
                  <a:srgbClr val="FFFFFF"/>
                </a:solidFill>
                <a:latin typeface="Arial" panose="020B0604020202020204" pitchFamily="34" charset="0"/>
                <a:cs typeface="Arial" panose="020B0604020202020204" pitchFamily="34" charset="0"/>
                <a:sym typeface="Arial"/>
              </a:rPr>
              <a:t>Création de l’US sur Icescrum</a:t>
            </a:r>
          </a:p>
        </p:txBody>
      </p:sp>
      <p:cxnSp>
        <p:nvCxnSpPr>
          <p:cNvPr id="186" name="Connecteur droit avec flèche 185">
            <a:extLst>
              <a:ext uri="{FF2B5EF4-FFF2-40B4-BE49-F238E27FC236}">
                <a16:creationId xmlns:a16="http://schemas.microsoft.com/office/drawing/2014/main" id="{10799B69-7A31-40E2-9771-3EC2C488C1A2}"/>
              </a:ext>
            </a:extLst>
          </p:cNvPr>
          <p:cNvCxnSpPr>
            <a:cxnSpLocks/>
            <a:stCxn id="185" idx="3"/>
            <a:endCxn id="187" idx="1"/>
          </p:cNvCxnSpPr>
          <p:nvPr/>
        </p:nvCxnSpPr>
        <p:spPr>
          <a:xfrm>
            <a:off x="2108810" y="1854073"/>
            <a:ext cx="328918" cy="0"/>
          </a:xfrm>
          <a:prstGeom prst="straightConnector1">
            <a:avLst/>
          </a:prstGeom>
          <a:noFill/>
          <a:ln w="6350" cap="flat" cmpd="sng" algn="ctr">
            <a:solidFill>
              <a:srgbClr val="1CD19D"/>
            </a:solidFill>
            <a:prstDash val="solid"/>
            <a:miter lim="800000"/>
            <a:tailEnd type="arrow"/>
          </a:ln>
          <a:effectLst/>
        </p:spPr>
      </p:cxnSp>
      <p:sp>
        <p:nvSpPr>
          <p:cNvPr id="187" name="Rectangle : coins arrondis 46">
            <a:extLst>
              <a:ext uri="{FF2B5EF4-FFF2-40B4-BE49-F238E27FC236}">
                <a16:creationId xmlns:a16="http://schemas.microsoft.com/office/drawing/2014/main" id="{B43E6A50-68FB-409F-9332-12C6DDDA2852}"/>
              </a:ext>
            </a:extLst>
          </p:cNvPr>
          <p:cNvSpPr/>
          <p:nvPr/>
        </p:nvSpPr>
        <p:spPr>
          <a:xfrm>
            <a:off x="2437729" y="1697220"/>
            <a:ext cx="730819" cy="313706"/>
          </a:xfrm>
          <a:prstGeom prst="roundRect">
            <a:avLst>
              <a:gd name="adj" fmla="val 50000"/>
            </a:avLst>
          </a:prstGeom>
          <a:solidFill>
            <a:srgbClr val="3F3F3F"/>
          </a:solidFill>
          <a:ln w="12700" cap="flat" cmpd="sng" algn="ctr">
            <a:noFill/>
            <a:prstDash val="solid"/>
            <a:miter lim="800000"/>
          </a:ln>
          <a:effectLst/>
        </p:spPr>
        <p:txBody>
          <a:bodyPr rtlCol="0" anchor="ctr"/>
          <a:lstStyle/>
          <a:p>
            <a:pPr algn="ctr" defTabSz="685800">
              <a:buClr>
                <a:srgbClr val="000000"/>
              </a:buClr>
              <a:defRPr/>
            </a:pPr>
            <a:r>
              <a:rPr lang="fr-FR" sz="600" b="1" kern="0">
                <a:solidFill>
                  <a:srgbClr val="FFFFFF"/>
                </a:solidFill>
                <a:latin typeface="Arial" panose="020B0604020202020204" pitchFamily="34" charset="0"/>
                <a:cs typeface="Arial" panose="020B0604020202020204" pitchFamily="34" charset="0"/>
                <a:sym typeface="Arial"/>
              </a:rPr>
              <a:t>Description de l’US</a:t>
            </a:r>
          </a:p>
        </p:txBody>
      </p:sp>
      <p:sp>
        <p:nvSpPr>
          <p:cNvPr id="188" name="Ellipse 187">
            <a:extLst>
              <a:ext uri="{FF2B5EF4-FFF2-40B4-BE49-F238E27FC236}">
                <a16:creationId xmlns:a16="http://schemas.microsoft.com/office/drawing/2014/main" id="{88268A95-24E2-4A4D-A9AC-DA84D3987555}"/>
              </a:ext>
            </a:extLst>
          </p:cNvPr>
          <p:cNvSpPr/>
          <p:nvPr/>
        </p:nvSpPr>
        <p:spPr>
          <a:xfrm>
            <a:off x="1256663" y="1638961"/>
            <a:ext cx="135000" cy="135000"/>
          </a:xfrm>
          <a:prstGeom prst="ellipse">
            <a:avLst/>
          </a:prstGeom>
          <a:solidFill>
            <a:srgbClr val="FFFFFF">
              <a:lumMod val="85000"/>
            </a:srgbClr>
          </a:solidFill>
          <a:ln w="12700" cap="flat" cmpd="sng" algn="ctr">
            <a:noFill/>
            <a:prstDash val="solid"/>
            <a:miter lim="800000"/>
          </a:ln>
          <a:effectLst/>
        </p:spPr>
        <p:txBody>
          <a:bodyPr rtlCol="0" anchor="ctr"/>
          <a:lstStyle/>
          <a:p>
            <a:pPr algn="ctr" defTabSz="685800">
              <a:defRPr/>
            </a:pPr>
            <a:r>
              <a:rPr lang="fr-FR" sz="600" kern="0">
                <a:solidFill>
                  <a:srgbClr val="FFFFFF"/>
                </a:solidFill>
                <a:latin typeface="Arial" panose="020B0604020202020204" pitchFamily="34" charset="0"/>
                <a:cs typeface="Arial" panose="020B0604020202020204" pitchFamily="34" charset="0"/>
              </a:rPr>
              <a:t>1</a:t>
            </a:r>
          </a:p>
        </p:txBody>
      </p:sp>
      <p:sp>
        <p:nvSpPr>
          <p:cNvPr id="189" name="Ellipse 188">
            <a:extLst>
              <a:ext uri="{FF2B5EF4-FFF2-40B4-BE49-F238E27FC236}">
                <a16:creationId xmlns:a16="http://schemas.microsoft.com/office/drawing/2014/main" id="{DF49EF28-CB5B-4AB0-B207-7CB9EE602A36}"/>
              </a:ext>
            </a:extLst>
          </p:cNvPr>
          <p:cNvSpPr/>
          <p:nvPr/>
        </p:nvSpPr>
        <p:spPr>
          <a:xfrm>
            <a:off x="2460239" y="1650834"/>
            <a:ext cx="135000" cy="135000"/>
          </a:xfrm>
          <a:prstGeom prst="ellipse">
            <a:avLst/>
          </a:prstGeom>
          <a:solidFill>
            <a:srgbClr val="FFFFFF">
              <a:lumMod val="85000"/>
            </a:srgbClr>
          </a:solidFill>
          <a:ln w="12700" cap="flat" cmpd="sng" algn="ctr">
            <a:noFill/>
            <a:prstDash val="solid"/>
            <a:miter lim="800000"/>
          </a:ln>
          <a:effectLst/>
        </p:spPr>
        <p:txBody>
          <a:bodyPr rtlCol="0" anchor="ctr"/>
          <a:lstStyle/>
          <a:p>
            <a:pPr algn="ctr" defTabSz="685800">
              <a:defRPr/>
            </a:pPr>
            <a:r>
              <a:rPr lang="fr-FR" sz="600" kern="0">
                <a:solidFill>
                  <a:srgbClr val="FFFFFF"/>
                </a:solidFill>
                <a:latin typeface="Arial" panose="020B0604020202020204" pitchFamily="34" charset="0"/>
                <a:cs typeface="Arial" panose="020B0604020202020204" pitchFamily="34" charset="0"/>
              </a:rPr>
              <a:t>2</a:t>
            </a:r>
          </a:p>
        </p:txBody>
      </p:sp>
      <p:cxnSp>
        <p:nvCxnSpPr>
          <p:cNvPr id="190" name="Connecteur droit avec flèche 189">
            <a:extLst>
              <a:ext uri="{FF2B5EF4-FFF2-40B4-BE49-F238E27FC236}">
                <a16:creationId xmlns:a16="http://schemas.microsoft.com/office/drawing/2014/main" id="{6638ECD2-5D2D-4E6B-95CC-838A67C95232}"/>
              </a:ext>
            </a:extLst>
          </p:cNvPr>
          <p:cNvCxnSpPr>
            <a:cxnSpLocks/>
          </p:cNvCxnSpPr>
          <p:nvPr/>
        </p:nvCxnSpPr>
        <p:spPr>
          <a:xfrm>
            <a:off x="3163548" y="1860629"/>
            <a:ext cx="308624" cy="0"/>
          </a:xfrm>
          <a:prstGeom prst="straightConnector1">
            <a:avLst/>
          </a:prstGeom>
          <a:noFill/>
          <a:ln w="6350" cap="flat" cmpd="sng" algn="ctr">
            <a:solidFill>
              <a:srgbClr val="1CD19D"/>
            </a:solidFill>
            <a:prstDash val="solid"/>
            <a:miter lim="800000"/>
            <a:tailEnd type="arrow"/>
          </a:ln>
          <a:effectLst/>
        </p:spPr>
      </p:cxnSp>
      <p:sp>
        <p:nvSpPr>
          <p:cNvPr id="191" name="Rectangle : coins arrondis 46">
            <a:extLst>
              <a:ext uri="{FF2B5EF4-FFF2-40B4-BE49-F238E27FC236}">
                <a16:creationId xmlns:a16="http://schemas.microsoft.com/office/drawing/2014/main" id="{C5120F60-8A27-4BD1-A53E-7F9A91B3B06E}"/>
              </a:ext>
            </a:extLst>
          </p:cNvPr>
          <p:cNvSpPr/>
          <p:nvPr/>
        </p:nvSpPr>
        <p:spPr>
          <a:xfrm>
            <a:off x="3472173" y="1700498"/>
            <a:ext cx="844391" cy="313706"/>
          </a:xfrm>
          <a:prstGeom prst="roundRect">
            <a:avLst>
              <a:gd name="adj" fmla="val 50000"/>
            </a:avLst>
          </a:prstGeom>
          <a:solidFill>
            <a:srgbClr val="1CD19D"/>
          </a:solidFill>
          <a:ln w="12700" cap="flat" cmpd="sng" algn="ctr">
            <a:noFill/>
            <a:prstDash val="solid"/>
            <a:miter lim="800000"/>
          </a:ln>
          <a:effectLst/>
        </p:spPr>
        <p:txBody>
          <a:bodyPr rtlCol="0" anchor="ctr"/>
          <a:lstStyle/>
          <a:p>
            <a:pPr algn="ctr" defTabSz="685800">
              <a:buClr>
                <a:srgbClr val="000000"/>
              </a:buClr>
              <a:defRPr/>
            </a:pPr>
            <a:r>
              <a:rPr lang="fr-FR" sz="600" b="1" kern="0">
                <a:solidFill>
                  <a:srgbClr val="FFFFFF"/>
                </a:solidFill>
                <a:latin typeface="Arial" panose="020B0604020202020204" pitchFamily="34" charset="0"/>
                <a:cs typeface="Arial" panose="020B0604020202020204" pitchFamily="34" charset="0"/>
                <a:sym typeface="Arial"/>
              </a:rPr>
              <a:t>US prête</a:t>
            </a:r>
          </a:p>
        </p:txBody>
      </p:sp>
      <p:sp>
        <p:nvSpPr>
          <p:cNvPr id="192" name="Ellipse 191">
            <a:extLst>
              <a:ext uri="{FF2B5EF4-FFF2-40B4-BE49-F238E27FC236}">
                <a16:creationId xmlns:a16="http://schemas.microsoft.com/office/drawing/2014/main" id="{D504AC65-06BA-432C-B215-EE47678C7B03}"/>
              </a:ext>
            </a:extLst>
          </p:cNvPr>
          <p:cNvSpPr/>
          <p:nvPr/>
        </p:nvSpPr>
        <p:spPr>
          <a:xfrm>
            <a:off x="3481785" y="1629720"/>
            <a:ext cx="135000" cy="135000"/>
          </a:xfrm>
          <a:prstGeom prst="ellipse">
            <a:avLst/>
          </a:prstGeom>
          <a:solidFill>
            <a:srgbClr val="FFFFFF">
              <a:lumMod val="85000"/>
            </a:srgbClr>
          </a:solidFill>
          <a:ln w="12700" cap="flat" cmpd="sng" algn="ctr">
            <a:noFill/>
            <a:prstDash val="solid"/>
            <a:miter lim="800000"/>
          </a:ln>
          <a:effectLst/>
        </p:spPr>
        <p:txBody>
          <a:bodyPr rtlCol="0" anchor="ctr"/>
          <a:lstStyle/>
          <a:p>
            <a:pPr algn="ctr" defTabSz="685800">
              <a:defRPr/>
            </a:pPr>
            <a:r>
              <a:rPr lang="fr-FR" sz="600" kern="0">
                <a:solidFill>
                  <a:srgbClr val="FFFFFF"/>
                </a:solidFill>
                <a:latin typeface="Arial" panose="020B0604020202020204" pitchFamily="34" charset="0"/>
                <a:cs typeface="Arial" panose="020B0604020202020204" pitchFamily="34" charset="0"/>
              </a:rPr>
              <a:t>3</a:t>
            </a:r>
          </a:p>
        </p:txBody>
      </p:sp>
      <p:cxnSp>
        <p:nvCxnSpPr>
          <p:cNvPr id="193" name="Connecteur : en angle 192">
            <a:extLst>
              <a:ext uri="{FF2B5EF4-FFF2-40B4-BE49-F238E27FC236}">
                <a16:creationId xmlns:a16="http://schemas.microsoft.com/office/drawing/2014/main" id="{79168ACC-05F3-4BD4-8984-CBA48022CBB0}"/>
              </a:ext>
            </a:extLst>
          </p:cNvPr>
          <p:cNvCxnSpPr>
            <a:cxnSpLocks/>
            <a:stCxn id="187" idx="2"/>
            <a:endCxn id="185" idx="2"/>
          </p:cNvCxnSpPr>
          <p:nvPr/>
        </p:nvCxnSpPr>
        <p:spPr>
          <a:xfrm rot="5400000">
            <a:off x="2238201" y="1445989"/>
            <a:ext cx="12700" cy="1129874"/>
          </a:xfrm>
          <a:prstGeom prst="bentConnector3">
            <a:avLst>
              <a:gd name="adj1" fmla="val 1800000"/>
            </a:avLst>
          </a:prstGeom>
          <a:noFill/>
          <a:ln w="6350" cap="flat" cmpd="sng" algn="ctr">
            <a:solidFill>
              <a:srgbClr val="1CD19D"/>
            </a:solidFill>
            <a:prstDash val="dash"/>
            <a:miter lim="800000"/>
            <a:tailEnd type="triangle"/>
          </a:ln>
          <a:effectLst/>
        </p:spPr>
      </p:cxnSp>
      <p:sp>
        <p:nvSpPr>
          <p:cNvPr id="194" name="Rectangle : coins arrondis 46">
            <a:extLst>
              <a:ext uri="{FF2B5EF4-FFF2-40B4-BE49-F238E27FC236}">
                <a16:creationId xmlns:a16="http://schemas.microsoft.com/office/drawing/2014/main" id="{0EFA9930-DA46-4758-946E-10ED1CF23049}"/>
              </a:ext>
            </a:extLst>
          </p:cNvPr>
          <p:cNvSpPr/>
          <p:nvPr/>
        </p:nvSpPr>
        <p:spPr>
          <a:xfrm>
            <a:off x="1750849" y="2351765"/>
            <a:ext cx="844391" cy="313706"/>
          </a:xfrm>
          <a:prstGeom prst="roundRect">
            <a:avLst>
              <a:gd name="adj" fmla="val 50000"/>
            </a:avLst>
          </a:prstGeom>
          <a:solidFill>
            <a:srgbClr val="3F3F3F"/>
          </a:solidFill>
          <a:ln w="12700" cap="flat" cmpd="sng" algn="ctr">
            <a:noFill/>
            <a:prstDash val="solid"/>
            <a:miter lim="800000"/>
          </a:ln>
          <a:effectLst/>
        </p:spPr>
        <p:txBody>
          <a:bodyPr rtlCol="0" anchor="ctr"/>
          <a:lstStyle/>
          <a:p>
            <a:pPr algn="ctr" defTabSz="685800">
              <a:buClr>
                <a:srgbClr val="000000"/>
              </a:buClr>
              <a:defRPr/>
            </a:pPr>
            <a:r>
              <a:rPr lang="fr-FR" sz="600" b="1" kern="0">
                <a:solidFill>
                  <a:srgbClr val="FFFFFF"/>
                </a:solidFill>
                <a:latin typeface="Arial" panose="020B0604020202020204" pitchFamily="34" charset="0"/>
                <a:cs typeface="Arial" panose="020B0604020202020204" pitchFamily="34" charset="0"/>
                <a:sym typeface="Arial"/>
              </a:rPr>
              <a:t>Clarification du besoin </a:t>
            </a:r>
          </a:p>
        </p:txBody>
      </p:sp>
      <p:sp>
        <p:nvSpPr>
          <p:cNvPr id="195" name="Ellipse 194">
            <a:extLst>
              <a:ext uri="{FF2B5EF4-FFF2-40B4-BE49-F238E27FC236}">
                <a16:creationId xmlns:a16="http://schemas.microsoft.com/office/drawing/2014/main" id="{740D057B-D1FA-415A-BCED-0199CA1492B2}"/>
              </a:ext>
            </a:extLst>
          </p:cNvPr>
          <p:cNvSpPr/>
          <p:nvPr/>
        </p:nvSpPr>
        <p:spPr>
          <a:xfrm>
            <a:off x="1750848" y="2319869"/>
            <a:ext cx="135000" cy="135000"/>
          </a:xfrm>
          <a:prstGeom prst="ellipse">
            <a:avLst/>
          </a:prstGeom>
          <a:solidFill>
            <a:srgbClr val="FFFFFF">
              <a:lumMod val="85000"/>
            </a:srgbClr>
          </a:solidFill>
          <a:ln w="12700" cap="flat" cmpd="sng" algn="ctr">
            <a:noFill/>
            <a:prstDash val="solid"/>
            <a:miter lim="800000"/>
          </a:ln>
          <a:effectLst/>
        </p:spPr>
        <p:txBody>
          <a:bodyPr rtlCol="0" anchor="ctr"/>
          <a:lstStyle/>
          <a:p>
            <a:pPr algn="ctr" defTabSz="685800">
              <a:defRPr/>
            </a:pPr>
            <a:r>
              <a:rPr lang="fr-FR" sz="600" kern="0">
                <a:solidFill>
                  <a:srgbClr val="FFFFFF"/>
                </a:solidFill>
                <a:latin typeface="Arial" panose="020B0604020202020204" pitchFamily="34" charset="0"/>
                <a:cs typeface="Arial" panose="020B0604020202020204" pitchFamily="34" charset="0"/>
              </a:rPr>
              <a:t>2</a:t>
            </a:r>
          </a:p>
        </p:txBody>
      </p:sp>
      <p:sp>
        <p:nvSpPr>
          <p:cNvPr id="196" name="Rectangle : coins arrondis 46">
            <a:extLst>
              <a:ext uri="{FF2B5EF4-FFF2-40B4-BE49-F238E27FC236}">
                <a16:creationId xmlns:a16="http://schemas.microsoft.com/office/drawing/2014/main" id="{BAF444F3-B1EC-4BCD-9B44-C074929A0A33}"/>
              </a:ext>
            </a:extLst>
          </p:cNvPr>
          <p:cNvSpPr/>
          <p:nvPr/>
        </p:nvSpPr>
        <p:spPr>
          <a:xfrm>
            <a:off x="4569025" y="1701983"/>
            <a:ext cx="844391" cy="313706"/>
          </a:xfrm>
          <a:prstGeom prst="roundRect">
            <a:avLst>
              <a:gd name="adj" fmla="val 50000"/>
            </a:avLst>
          </a:prstGeom>
          <a:solidFill>
            <a:srgbClr val="3F3F3F"/>
          </a:solidFill>
          <a:ln w="12700" cap="flat" cmpd="sng" algn="ctr">
            <a:noFill/>
            <a:prstDash val="solid"/>
            <a:miter lim="800000"/>
          </a:ln>
          <a:effectLst/>
        </p:spPr>
        <p:txBody>
          <a:bodyPr rtlCol="0" anchor="ctr"/>
          <a:lstStyle/>
          <a:p>
            <a:pPr algn="ctr" defTabSz="685800">
              <a:buClr>
                <a:srgbClr val="000000"/>
              </a:buClr>
              <a:defRPr/>
            </a:pPr>
            <a:r>
              <a:rPr lang="fr-FR" sz="600" b="1" kern="0">
                <a:solidFill>
                  <a:srgbClr val="FFFFFF"/>
                </a:solidFill>
                <a:latin typeface="Arial" panose="020B0604020202020204" pitchFamily="34" charset="0"/>
                <a:cs typeface="Arial" panose="020B0604020202020204" pitchFamily="34" charset="0"/>
                <a:sym typeface="Arial"/>
              </a:rPr>
              <a:t>Backlog d’US prêt </a:t>
            </a:r>
          </a:p>
        </p:txBody>
      </p:sp>
      <p:cxnSp>
        <p:nvCxnSpPr>
          <p:cNvPr id="197" name="Connecteur droit avec flèche 196">
            <a:extLst>
              <a:ext uri="{FF2B5EF4-FFF2-40B4-BE49-F238E27FC236}">
                <a16:creationId xmlns:a16="http://schemas.microsoft.com/office/drawing/2014/main" id="{B08EF259-5249-4A3E-99A2-53BED314B8B4}"/>
              </a:ext>
            </a:extLst>
          </p:cNvPr>
          <p:cNvCxnSpPr>
            <a:cxnSpLocks/>
          </p:cNvCxnSpPr>
          <p:nvPr/>
        </p:nvCxnSpPr>
        <p:spPr>
          <a:xfrm>
            <a:off x="4316564" y="1847826"/>
            <a:ext cx="252461" cy="1485"/>
          </a:xfrm>
          <a:prstGeom prst="straightConnector1">
            <a:avLst/>
          </a:prstGeom>
          <a:noFill/>
          <a:ln w="6350" cap="flat" cmpd="sng" algn="ctr">
            <a:solidFill>
              <a:srgbClr val="1CD19D"/>
            </a:solidFill>
            <a:prstDash val="solid"/>
            <a:miter lim="800000"/>
            <a:tailEnd type="arrow"/>
          </a:ln>
          <a:effectLst/>
        </p:spPr>
      </p:cxnSp>
      <p:sp>
        <p:nvSpPr>
          <p:cNvPr id="198" name="Rectangle : coins arrondis 46">
            <a:extLst>
              <a:ext uri="{FF2B5EF4-FFF2-40B4-BE49-F238E27FC236}">
                <a16:creationId xmlns:a16="http://schemas.microsoft.com/office/drawing/2014/main" id="{C0497C6A-2DC3-44C7-A12B-2CC03FF0F2BC}"/>
              </a:ext>
            </a:extLst>
          </p:cNvPr>
          <p:cNvSpPr/>
          <p:nvPr/>
        </p:nvSpPr>
        <p:spPr>
          <a:xfrm>
            <a:off x="5654435" y="1692457"/>
            <a:ext cx="844391" cy="313706"/>
          </a:xfrm>
          <a:prstGeom prst="roundRect">
            <a:avLst>
              <a:gd name="adj" fmla="val 50000"/>
            </a:avLst>
          </a:prstGeom>
          <a:solidFill>
            <a:srgbClr val="3F3F3F"/>
          </a:solidFill>
          <a:ln w="12700" cap="flat" cmpd="sng" algn="ctr">
            <a:noFill/>
            <a:prstDash val="solid"/>
            <a:miter lim="800000"/>
          </a:ln>
          <a:effectLst/>
        </p:spPr>
        <p:txBody>
          <a:bodyPr rtlCol="0" anchor="ctr"/>
          <a:lstStyle/>
          <a:p>
            <a:pPr algn="ctr" defTabSz="685800">
              <a:buClr>
                <a:srgbClr val="000000"/>
              </a:buClr>
              <a:defRPr/>
            </a:pPr>
            <a:r>
              <a:rPr lang="fr-FR" sz="600" b="1" kern="0">
                <a:solidFill>
                  <a:srgbClr val="FFFFFF"/>
                </a:solidFill>
                <a:latin typeface="Arial" panose="020B0604020202020204" pitchFamily="34" charset="0"/>
                <a:cs typeface="Arial" panose="020B0604020202020204" pitchFamily="34" charset="0"/>
                <a:sym typeface="Arial"/>
              </a:rPr>
              <a:t>Développement en cours</a:t>
            </a:r>
          </a:p>
        </p:txBody>
      </p:sp>
      <p:cxnSp>
        <p:nvCxnSpPr>
          <p:cNvPr id="199" name="Connecteur : en angle 198">
            <a:extLst>
              <a:ext uri="{FF2B5EF4-FFF2-40B4-BE49-F238E27FC236}">
                <a16:creationId xmlns:a16="http://schemas.microsoft.com/office/drawing/2014/main" id="{43A6C3A6-0D46-461B-92EA-72C12910010E}"/>
              </a:ext>
            </a:extLst>
          </p:cNvPr>
          <p:cNvCxnSpPr>
            <a:cxnSpLocks/>
            <a:stCxn id="198" idx="2"/>
            <a:endCxn id="196" idx="2"/>
          </p:cNvCxnSpPr>
          <p:nvPr/>
        </p:nvCxnSpPr>
        <p:spPr>
          <a:xfrm rot="5400000">
            <a:off x="5529162" y="1468221"/>
            <a:ext cx="9526" cy="1085410"/>
          </a:xfrm>
          <a:prstGeom prst="bentConnector3">
            <a:avLst>
              <a:gd name="adj1" fmla="val 5499575"/>
            </a:avLst>
          </a:prstGeom>
          <a:noFill/>
          <a:ln w="6350" cap="flat" cmpd="sng" algn="ctr">
            <a:solidFill>
              <a:srgbClr val="1CD19D"/>
            </a:solidFill>
            <a:prstDash val="dash"/>
            <a:miter lim="800000"/>
            <a:tailEnd type="triangle"/>
          </a:ln>
          <a:effectLst/>
        </p:spPr>
      </p:cxnSp>
      <p:sp>
        <p:nvSpPr>
          <p:cNvPr id="200" name="Rectangle : coins arrondis 46">
            <a:extLst>
              <a:ext uri="{FF2B5EF4-FFF2-40B4-BE49-F238E27FC236}">
                <a16:creationId xmlns:a16="http://schemas.microsoft.com/office/drawing/2014/main" id="{6B0090C3-1672-4164-91D3-F2D65E8AF0DB}"/>
              </a:ext>
            </a:extLst>
          </p:cNvPr>
          <p:cNvSpPr/>
          <p:nvPr/>
        </p:nvSpPr>
        <p:spPr>
          <a:xfrm>
            <a:off x="5111730" y="2351765"/>
            <a:ext cx="844391" cy="313706"/>
          </a:xfrm>
          <a:prstGeom prst="roundRect">
            <a:avLst>
              <a:gd name="adj" fmla="val 50000"/>
            </a:avLst>
          </a:prstGeom>
          <a:solidFill>
            <a:srgbClr val="3F3F3F"/>
          </a:solidFill>
          <a:ln w="12700" cap="flat" cmpd="sng" algn="ctr">
            <a:noFill/>
            <a:prstDash val="solid"/>
            <a:miter lim="800000"/>
          </a:ln>
          <a:effectLst/>
        </p:spPr>
        <p:txBody>
          <a:bodyPr rtlCol="0" anchor="ctr"/>
          <a:lstStyle/>
          <a:p>
            <a:pPr algn="ctr" defTabSz="685800">
              <a:buClr>
                <a:srgbClr val="000000"/>
              </a:buClr>
              <a:defRPr/>
            </a:pPr>
            <a:r>
              <a:rPr lang="fr-FR" sz="600" b="1" kern="0">
                <a:solidFill>
                  <a:srgbClr val="FFFFFF"/>
                </a:solidFill>
                <a:latin typeface="Arial" panose="020B0604020202020204" pitchFamily="34" charset="0"/>
                <a:cs typeface="Arial" panose="020B0604020202020204" pitchFamily="34" charset="0"/>
                <a:sym typeface="Arial"/>
              </a:rPr>
              <a:t>Clarification du besoin </a:t>
            </a:r>
          </a:p>
        </p:txBody>
      </p:sp>
      <p:cxnSp>
        <p:nvCxnSpPr>
          <p:cNvPr id="201" name="Connecteur droit avec flèche 200">
            <a:extLst>
              <a:ext uri="{FF2B5EF4-FFF2-40B4-BE49-F238E27FC236}">
                <a16:creationId xmlns:a16="http://schemas.microsoft.com/office/drawing/2014/main" id="{D89BBF0E-692D-4ED8-AB81-7F0B83A4A84A}"/>
              </a:ext>
            </a:extLst>
          </p:cNvPr>
          <p:cNvCxnSpPr>
            <a:cxnSpLocks/>
            <a:stCxn id="196" idx="3"/>
          </p:cNvCxnSpPr>
          <p:nvPr/>
        </p:nvCxnSpPr>
        <p:spPr>
          <a:xfrm>
            <a:off x="5413415" y="1858837"/>
            <a:ext cx="246740" cy="1485"/>
          </a:xfrm>
          <a:prstGeom prst="straightConnector1">
            <a:avLst/>
          </a:prstGeom>
          <a:noFill/>
          <a:ln w="6350" cap="flat" cmpd="sng" algn="ctr">
            <a:solidFill>
              <a:srgbClr val="1CD19D"/>
            </a:solidFill>
            <a:prstDash val="solid"/>
            <a:miter lim="800000"/>
            <a:tailEnd type="arrow"/>
          </a:ln>
          <a:effectLst/>
        </p:spPr>
      </p:cxnSp>
      <p:sp>
        <p:nvSpPr>
          <p:cNvPr id="202" name="Rectangle : coins arrondis 46">
            <a:extLst>
              <a:ext uri="{FF2B5EF4-FFF2-40B4-BE49-F238E27FC236}">
                <a16:creationId xmlns:a16="http://schemas.microsoft.com/office/drawing/2014/main" id="{E0B207CB-DDD5-4AD9-88E4-02F85B07C6D6}"/>
              </a:ext>
            </a:extLst>
          </p:cNvPr>
          <p:cNvSpPr/>
          <p:nvPr/>
        </p:nvSpPr>
        <p:spPr>
          <a:xfrm>
            <a:off x="6739844" y="1692457"/>
            <a:ext cx="844391" cy="313706"/>
          </a:xfrm>
          <a:prstGeom prst="roundRect">
            <a:avLst>
              <a:gd name="adj" fmla="val 50000"/>
            </a:avLst>
          </a:prstGeom>
          <a:solidFill>
            <a:srgbClr val="3F3F3F"/>
          </a:solidFill>
          <a:ln w="12700" cap="flat" cmpd="sng" algn="ctr">
            <a:noFill/>
            <a:prstDash val="solid"/>
            <a:miter lim="800000"/>
          </a:ln>
          <a:effectLst/>
        </p:spPr>
        <p:txBody>
          <a:bodyPr rtlCol="0" anchor="ctr"/>
          <a:lstStyle/>
          <a:p>
            <a:pPr algn="ctr" defTabSz="685800">
              <a:buClr>
                <a:srgbClr val="000000"/>
              </a:buClr>
              <a:defRPr/>
            </a:pPr>
            <a:r>
              <a:rPr lang="fr-FR" sz="600" b="1" kern="0">
                <a:solidFill>
                  <a:srgbClr val="FFFFFF"/>
                </a:solidFill>
                <a:latin typeface="Arial" panose="020B0604020202020204" pitchFamily="34" charset="0"/>
                <a:cs typeface="Arial" panose="020B0604020202020204" pitchFamily="34" charset="0"/>
                <a:sym typeface="Arial"/>
              </a:rPr>
              <a:t>Test de l’US</a:t>
            </a:r>
          </a:p>
        </p:txBody>
      </p:sp>
      <p:cxnSp>
        <p:nvCxnSpPr>
          <p:cNvPr id="203" name="Connecteur droit avec flèche 202">
            <a:extLst>
              <a:ext uri="{FF2B5EF4-FFF2-40B4-BE49-F238E27FC236}">
                <a16:creationId xmlns:a16="http://schemas.microsoft.com/office/drawing/2014/main" id="{7070CD95-0A64-475A-B5EE-E378854D538A}"/>
              </a:ext>
            </a:extLst>
          </p:cNvPr>
          <p:cNvCxnSpPr>
            <a:cxnSpLocks/>
            <a:stCxn id="198" idx="3"/>
          </p:cNvCxnSpPr>
          <p:nvPr/>
        </p:nvCxnSpPr>
        <p:spPr>
          <a:xfrm flipV="1">
            <a:off x="6498826" y="1847826"/>
            <a:ext cx="241019" cy="1485"/>
          </a:xfrm>
          <a:prstGeom prst="straightConnector1">
            <a:avLst/>
          </a:prstGeom>
          <a:noFill/>
          <a:ln w="6350" cap="flat" cmpd="sng" algn="ctr">
            <a:solidFill>
              <a:srgbClr val="1CD19D"/>
            </a:solidFill>
            <a:prstDash val="solid"/>
            <a:miter lim="800000"/>
            <a:tailEnd type="arrow"/>
          </a:ln>
          <a:effectLst/>
        </p:spPr>
      </p:cxnSp>
      <p:cxnSp>
        <p:nvCxnSpPr>
          <p:cNvPr id="204" name="Connecteur : en angle 203">
            <a:extLst>
              <a:ext uri="{FF2B5EF4-FFF2-40B4-BE49-F238E27FC236}">
                <a16:creationId xmlns:a16="http://schemas.microsoft.com/office/drawing/2014/main" id="{A90C93C0-E374-4A50-86AB-7E7939465853}"/>
              </a:ext>
            </a:extLst>
          </p:cNvPr>
          <p:cNvCxnSpPr>
            <a:cxnSpLocks/>
            <a:stCxn id="202" idx="0"/>
            <a:endCxn id="196" idx="0"/>
          </p:cNvCxnSpPr>
          <p:nvPr/>
        </p:nvCxnSpPr>
        <p:spPr>
          <a:xfrm rot="16200000" flipH="1" flipV="1">
            <a:off x="6071866" y="611810"/>
            <a:ext cx="9526" cy="2170820"/>
          </a:xfrm>
          <a:prstGeom prst="bentConnector3">
            <a:avLst>
              <a:gd name="adj1" fmla="val -1799858"/>
            </a:avLst>
          </a:prstGeom>
          <a:noFill/>
          <a:ln w="6350" cap="flat" cmpd="sng" algn="ctr">
            <a:solidFill>
              <a:srgbClr val="1CD19D"/>
            </a:solidFill>
            <a:prstDash val="dash"/>
            <a:miter lim="800000"/>
            <a:tailEnd type="triangle"/>
          </a:ln>
          <a:effectLst/>
        </p:spPr>
      </p:cxnSp>
      <p:sp>
        <p:nvSpPr>
          <p:cNvPr id="205" name="Rectangle : coins arrondis 46">
            <a:extLst>
              <a:ext uri="{FF2B5EF4-FFF2-40B4-BE49-F238E27FC236}">
                <a16:creationId xmlns:a16="http://schemas.microsoft.com/office/drawing/2014/main" id="{7F92300C-6CF9-4194-8ED1-3DE8719D18BC}"/>
              </a:ext>
            </a:extLst>
          </p:cNvPr>
          <p:cNvSpPr/>
          <p:nvPr/>
        </p:nvSpPr>
        <p:spPr>
          <a:xfrm>
            <a:off x="5237881" y="1399860"/>
            <a:ext cx="1677494" cy="201417"/>
          </a:xfrm>
          <a:prstGeom prst="roundRect">
            <a:avLst>
              <a:gd name="adj" fmla="val 50000"/>
            </a:avLst>
          </a:prstGeom>
          <a:solidFill>
            <a:srgbClr val="3F3F3F"/>
          </a:solidFill>
          <a:ln w="12700" cap="flat" cmpd="sng" algn="ctr">
            <a:noFill/>
            <a:prstDash val="solid"/>
            <a:miter lim="800000"/>
          </a:ln>
          <a:effectLst/>
        </p:spPr>
        <p:txBody>
          <a:bodyPr rtlCol="0" anchor="ctr"/>
          <a:lstStyle/>
          <a:p>
            <a:pPr algn="ctr" defTabSz="685800">
              <a:buClr>
                <a:srgbClr val="000000"/>
              </a:buClr>
              <a:defRPr/>
            </a:pPr>
            <a:r>
              <a:rPr lang="fr-FR" sz="600" b="1" kern="0">
                <a:solidFill>
                  <a:srgbClr val="FFFFFF"/>
                </a:solidFill>
                <a:latin typeface="Arial" panose="020B0604020202020204" pitchFamily="34" charset="0"/>
                <a:cs typeface="Arial" panose="020B0604020202020204" pitchFamily="34" charset="0"/>
                <a:sym typeface="Arial"/>
              </a:rPr>
              <a:t>Anomalie</a:t>
            </a:r>
          </a:p>
        </p:txBody>
      </p:sp>
      <p:sp>
        <p:nvSpPr>
          <p:cNvPr id="206" name="Rectangle : coins arrondis 46">
            <a:extLst>
              <a:ext uri="{FF2B5EF4-FFF2-40B4-BE49-F238E27FC236}">
                <a16:creationId xmlns:a16="http://schemas.microsoft.com/office/drawing/2014/main" id="{E0BF587D-2BCD-47ED-82B6-6F6A0C1EB275}"/>
              </a:ext>
            </a:extLst>
          </p:cNvPr>
          <p:cNvSpPr/>
          <p:nvPr/>
        </p:nvSpPr>
        <p:spPr>
          <a:xfrm>
            <a:off x="8840789" y="1701983"/>
            <a:ext cx="581696" cy="313706"/>
          </a:xfrm>
          <a:prstGeom prst="roundRect">
            <a:avLst>
              <a:gd name="adj" fmla="val 50000"/>
            </a:avLst>
          </a:prstGeom>
          <a:solidFill>
            <a:srgbClr val="1CD19D"/>
          </a:solidFill>
          <a:ln w="12700" cap="flat" cmpd="sng" algn="ctr">
            <a:noFill/>
            <a:prstDash val="solid"/>
            <a:miter lim="800000"/>
          </a:ln>
          <a:effectLst/>
        </p:spPr>
        <p:txBody>
          <a:bodyPr rtlCol="0" anchor="ctr"/>
          <a:lstStyle/>
          <a:p>
            <a:pPr algn="ctr" defTabSz="685800">
              <a:buClr>
                <a:srgbClr val="000000"/>
              </a:buClr>
              <a:defRPr/>
            </a:pPr>
            <a:r>
              <a:rPr lang="fr-FR" sz="600" b="1" kern="0">
                <a:solidFill>
                  <a:srgbClr val="FFFFFF"/>
                </a:solidFill>
                <a:latin typeface="Arial" panose="020B0604020202020204" pitchFamily="34" charset="0"/>
                <a:cs typeface="Arial" panose="020B0604020202020204" pitchFamily="34" charset="0"/>
                <a:sym typeface="Arial"/>
              </a:rPr>
              <a:t>US Done</a:t>
            </a:r>
          </a:p>
        </p:txBody>
      </p:sp>
      <p:cxnSp>
        <p:nvCxnSpPr>
          <p:cNvPr id="207" name="Connecteur droit avec flèche 206">
            <a:extLst>
              <a:ext uri="{FF2B5EF4-FFF2-40B4-BE49-F238E27FC236}">
                <a16:creationId xmlns:a16="http://schemas.microsoft.com/office/drawing/2014/main" id="{DFE0F532-3626-47D0-AFE7-5A7DF701FD5A}"/>
              </a:ext>
            </a:extLst>
          </p:cNvPr>
          <p:cNvCxnSpPr>
            <a:cxnSpLocks/>
          </p:cNvCxnSpPr>
          <p:nvPr/>
        </p:nvCxnSpPr>
        <p:spPr>
          <a:xfrm>
            <a:off x="7584236" y="1821871"/>
            <a:ext cx="241019" cy="0"/>
          </a:xfrm>
          <a:prstGeom prst="straightConnector1">
            <a:avLst/>
          </a:prstGeom>
          <a:noFill/>
          <a:ln w="6350" cap="flat" cmpd="sng" algn="ctr">
            <a:solidFill>
              <a:srgbClr val="1CD19D"/>
            </a:solidFill>
            <a:prstDash val="solid"/>
            <a:miter lim="800000"/>
            <a:tailEnd type="arrow"/>
          </a:ln>
          <a:effectLst/>
        </p:spPr>
      </p:cxnSp>
      <p:sp>
        <p:nvSpPr>
          <p:cNvPr id="208" name="Rectangle : coins arrondis 46">
            <a:extLst>
              <a:ext uri="{FF2B5EF4-FFF2-40B4-BE49-F238E27FC236}">
                <a16:creationId xmlns:a16="http://schemas.microsoft.com/office/drawing/2014/main" id="{7B80A7F8-5983-4939-BE01-29B4CF64A320}"/>
              </a:ext>
            </a:extLst>
          </p:cNvPr>
          <p:cNvSpPr/>
          <p:nvPr/>
        </p:nvSpPr>
        <p:spPr>
          <a:xfrm>
            <a:off x="7836695" y="1701983"/>
            <a:ext cx="742407" cy="313706"/>
          </a:xfrm>
          <a:prstGeom prst="roundRect">
            <a:avLst>
              <a:gd name="adj" fmla="val 50000"/>
            </a:avLst>
          </a:prstGeom>
          <a:solidFill>
            <a:srgbClr val="3F3F3F"/>
          </a:solidFill>
          <a:ln w="12700" cap="flat" cmpd="sng" algn="ctr">
            <a:noFill/>
            <a:prstDash val="solid"/>
            <a:miter lim="800000"/>
          </a:ln>
          <a:effectLst/>
        </p:spPr>
        <p:txBody>
          <a:bodyPr rtlCol="0" anchor="ctr"/>
          <a:lstStyle/>
          <a:p>
            <a:pPr algn="ctr" defTabSz="685800">
              <a:buClr>
                <a:srgbClr val="000000"/>
              </a:buClr>
              <a:defRPr/>
            </a:pPr>
            <a:r>
              <a:rPr lang="fr-FR" sz="600" b="1" kern="0">
                <a:solidFill>
                  <a:srgbClr val="FFFFFF"/>
                </a:solidFill>
                <a:latin typeface="Arial" panose="020B0604020202020204" pitchFamily="34" charset="0"/>
                <a:cs typeface="Arial" panose="020B0604020202020204" pitchFamily="34" charset="0"/>
                <a:sym typeface="Arial"/>
              </a:rPr>
              <a:t>Tests fonctionnels</a:t>
            </a:r>
          </a:p>
        </p:txBody>
      </p:sp>
      <p:cxnSp>
        <p:nvCxnSpPr>
          <p:cNvPr id="209" name="Connecteur droit avec flèche 208">
            <a:extLst>
              <a:ext uri="{FF2B5EF4-FFF2-40B4-BE49-F238E27FC236}">
                <a16:creationId xmlns:a16="http://schemas.microsoft.com/office/drawing/2014/main" id="{A99C529B-76AD-4A76-98FA-21F972AB36C4}"/>
              </a:ext>
            </a:extLst>
          </p:cNvPr>
          <p:cNvCxnSpPr>
            <a:cxnSpLocks/>
            <a:endCxn id="206" idx="1"/>
          </p:cNvCxnSpPr>
          <p:nvPr/>
        </p:nvCxnSpPr>
        <p:spPr>
          <a:xfrm>
            <a:off x="8540189" y="1858836"/>
            <a:ext cx="300600" cy="0"/>
          </a:xfrm>
          <a:prstGeom prst="straightConnector1">
            <a:avLst/>
          </a:prstGeom>
          <a:noFill/>
          <a:ln w="6350" cap="flat" cmpd="sng" algn="ctr">
            <a:solidFill>
              <a:srgbClr val="1CD19D"/>
            </a:solidFill>
            <a:prstDash val="solid"/>
            <a:miter lim="800000"/>
            <a:tailEnd type="arrow"/>
          </a:ln>
          <a:effectLst/>
        </p:spPr>
      </p:cxnSp>
      <p:cxnSp>
        <p:nvCxnSpPr>
          <p:cNvPr id="210" name="Connecteur : en angle 209">
            <a:extLst>
              <a:ext uri="{FF2B5EF4-FFF2-40B4-BE49-F238E27FC236}">
                <a16:creationId xmlns:a16="http://schemas.microsoft.com/office/drawing/2014/main" id="{F1F4E79B-0229-4797-AD2E-85F0A4CD499C}"/>
              </a:ext>
            </a:extLst>
          </p:cNvPr>
          <p:cNvCxnSpPr>
            <a:cxnSpLocks/>
            <a:stCxn id="208" idx="2"/>
            <a:endCxn id="196" idx="2"/>
          </p:cNvCxnSpPr>
          <p:nvPr/>
        </p:nvCxnSpPr>
        <p:spPr>
          <a:xfrm rot="5400000">
            <a:off x="6599559" y="407350"/>
            <a:ext cx="12700" cy="3216678"/>
          </a:xfrm>
          <a:prstGeom prst="bentConnector3">
            <a:avLst>
              <a:gd name="adj1" fmla="val 1800000"/>
            </a:avLst>
          </a:prstGeom>
          <a:noFill/>
          <a:ln w="6350" cap="flat" cmpd="sng" algn="ctr">
            <a:solidFill>
              <a:srgbClr val="1CD19D"/>
            </a:solidFill>
            <a:prstDash val="dash"/>
            <a:miter lim="800000"/>
            <a:tailEnd type="triangle"/>
          </a:ln>
          <a:effectLst/>
        </p:spPr>
      </p:cxnSp>
      <p:sp>
        <p:nvSpPr>
          <p:cNvPr id="211" name="Rectangle : coins arrondis 46">
            <a:extLst>
              <a:ext uri="{FF2B5EF4-FFF2-40B4-BE49-F238E27FC236}">
                <a16:creationId xmlns:a16="http://schemas.microsoft.com/office/drawing/2014/main" id="{3946DBA3-7640-4232-8C7E-80229DFB158B}"/>
              </a:ext>
            </a:extLst>
          </p:cNvPr>
          <p:cNvSpPr/>
          <p:nvPr/>
        </p:nvSpPr>
        <p:spPr>
          <a:xfrm>
            <a:off x="7162040" y="2153297"/>
            <a:ext cx="844391" cy="174767"/>
          </a:xfrm>
          <a:prstGeom prst="roundRect">
            <a:avLst>
              <a:gd name="adj" fmla="val 50000"/>
            </a:avLst>
          </a:prstGeom>
          <a:solidFill>
            <a:srgbClr val="3F3F3F"/>
          </a:solidFill>
          <a:ln w="12700" cap="flat" cmpd="sng" algn="ctr">
            <a:noFill/>
            <a:prstDash val="solid"/>
            <a:miter lim="800000"/>
          </a:ln>
          <a:effectLst/>
        </p:spPr>
        <p:txBody>
          <a:bodyPr rtlCol="0" anchor="ctr"/>
          <a:lstStyle/>
          <a:p>
            <a:pPr algn="ctr" defTabSz="685800">
              <a:buClr>
                <a:srgbClr val="000000"/>
              </a:buClr>
              <a:defRPr/>
            </a:pPr>
            <a:r>
              <a:rPr lang="fr-FR" sz="600" b="1" kern="0">
                <a:solidFill>
                  <a:srgbClr val="FFFFFF"/>
                </a:solidFill>
                <a:latin typeface="Arial" panose="020B0604020202020204" pitchFamily="34" charset="0"/>
                <a:cs typeface="Arial" panose="020B0604020202020204" pitchFamily="34" charset="0"/>
                <a:sym typeface="Arial"/>
              </a:rPr>
              <a:t>Anomalie</a:t>
            </a:r>
          </a:p>
        </p:txBody>
      </p:sp>
      <p:sp>
        <p:nvSpPr>
          <p:cNvPr id="212" name="Ellipse 211">
            <a:extLst>
              <a:ext uri="{FF2B5EF4-FFF2-40B4-BE49-F238E27FC236}">
                <a16:creationId xmlns:a16="http://schemas.microsoft.com/office/drawing/2014/main" id="{B4D8CD7C-FF5C-4D26-A659-C86596431503}"/>
              </a:ext>
            </a:extLst>
          </p:cNvPr>
          <p:cNvSpPr/>
          <p:nvPr/>
        </p:nvSpPr>
        <p:spPr>
          <a:xfrm>
            <a:off x="4586390" y="1650834"/>
            <a:ext cx="135000" cy="135000"/>
          </a:xfrm>
          <a:prstGeom prst="ellipse">
            <a:avLst/>
          </a:prstGeom>
          <a:solidFill>
            <a:srgbClr val="FFFFFF">
              <a:lumMod val="85000"/>
            </a:srgbClr>
          </a:solidFill>
          <a:ln w="12700" cap="flat" cmpd="sng" algn="ctr">
            <a:noFill/>
            <a:prstDash val="solid"/>
            <a:miter lim="800000"/>
          </a:ln>
          <a:effectLst/>
        </p:spPr>
        <p:txBody>
          <a:bodyPr rtlCol="0" anchor="ctr"/>
          <a:lstStyle/>
          <a:p>
            <a:pPr algn="ctr" defTabSz="685800">
              <a:defRPr/>
            </a:pPr>
            <a:r>
              <a:rPr lang="fr-FR" sz="600" kern="0">
                <a:solidFill>
                  <a:srgbClr val="FFFFFF"/>
                </a:solidFill>
                <a:latin typeface="Arial" panose="020B0604020202020204" pitchFamily="34" charset="0"/>
                <a:cs typeface="Arial" panose="020B0604020202020204" pitchFamily="34" charset="0"/>
              </a:rPr>
              <a:t>4</a:t>
            </a:r>
          </a:p>
        </p:txBody>
      </p:sp>
      <p:sp>
        <p:nvSpPr>
          <p:cNvPr id="213" name="Ellipse 212">
            <a:extLst>
              <a:ext uri="{FF2B5EF4-FFF2-40B4-BE49-F238E27FC236}">
                <a16:creationId xmlns:a16="http://schemas.microsoft.com/office/drawing/2014/main" id="{88125BA2-D778-4102-840F-D5C194077851}"/>
              </a:ext>
            </a:extLst>
          </p:cNvPr>
          <p:cNvSpPr/>
          <p:nvPr/>
        </p:nvSpPr>
        <p:spPr>
          <a:xfrm>
            <a:off x="5638779" y="1634483"/>
            <a:ext cx="135000" cy="135000"/>
          </a:xfrm>
          <a:prstGeom prst="ellipse">
            <a:avLst/>
          </a:prstGeom>
          <a:solidFill>
            <a:srgbClr val="FFFFFF">
              <a:lumMod val="85000"/>
            </a:srgbClr>
          </a:solidFill>
          <a:ln w="12700" cap="flat" cmpd="sng" algn="ctr">
            <a:noFill/>
            <a:prstDash val="solid"/>
            <a:miter lim="800000"/>
          </a:ln>
          <a:effectLst/>
        </p:spPr>
        <p:txBody>
          <a:bodyPr rtlCol="0" anchor="ctr"/>
          <a:lstStyle/>
          <a:p>
            <a:pPr algn="ctr" defTabSz="685800">
              <a:defRPr/>
            </a:pPr>
            <a:r>
              <a:rPr lang="fr-FR" sz="600" kern="0">
                <a:solidFill>
                  <a:srgbClr val="FFFFFF"/>
                </a:solidFill>
                <a:latin typeface="Arial" panose="020B0604020202020204" pitchFamily="34" charset="0"/>
                <a:cs typeface="Arial" panose="020B0604020202020204" pitchFamily="34" charset="0"/>
              </a:rPr>
              <a:t>5</a:t>
            </a:r>
          </a:p>
        </p:txBody>
      </p:sp>
      <p:sp>
        <p:nvSpPr>
          <p:cNvPr id="214" name="Ellipse 213">
            <a:extLst>
              <a:ext uri="{FF2B5EF4-FFF2-40B4-BE49-F238E27FC236}">
                <a16:creationId xmlns:a16="http://schemas.microsoft.com/office/drawing/2014/main" id="{0E1748ED-7E21-47E3-AD06-C8155F182C2A}"/>
              </a:ext>
            </a:extLst>
          </p:cNvPr>
          <p:cNvSpPr/>
          <p:nvPr/>
        </p:nvSpPr>
        <p:spPr>
          <a:xfrm>
            <a:off x="6768653" y="1634483"/>
            <a:ext cx="135000" cy="135000"/>
          </a:xfrm>
          <a:prstGeom prst="ellipse">
            <a:avLst/>
          </a:prstGeom>
          <a:solidFill>
            <a:srgbClr val="FFFFFF">
              <a:lumMod val="85000"/>
            </a:srgbClr>
          </a:solidFill>
          <a:ln w="12700" cap="flat" cmpd="sng" algn="ctr">
            <a:noFill/>
            <a:prstDash val="solid"/>
            <a:miter lim="800000"/>
          </a:ln>
          <a:effectLst/>
        </p:spPr>
        <p:txBody>
          <a:bodyPr rtlCol="0" anchor="ctr"/>
          <a:lstStyle/>
          <a:p>
            <a:pPr algn="ctr" defTabSz="685800">
              <a:defRPr/>
            </a:pPr>
            <a:r>
              <a:rPr lang="fr-FR" sz="600" kern="0">
                <a:solidFill>
                  <a:srgbClr val="FFFFFF"/>
                </a:solidFill>
                <a:latin typeface="Arial" panose="020B0604020202020204" pitchFamily="34" charset="0"/>
                <a:cs typeface="Arial" panose="020B0604020202020204" pitchFamily="34" charset="0"/>
              </a:rPr>
              <a:t>6</a:t>
            </a:r>
          </a:p>
        </p:txBody>
      </p:sp>
      <p:sp>
        <p:nvSpPr>
          <p:cNvPr id="215" name="Ellipse 214">
            <a:extLst>
              <a:ext uri="{FF2B5EF4-FFF2-40B4-BE49-F238E27FC236}">
                <a16:creationId xmlns:a16="http://schemas.microsoft.com/office/drawing/2014/main" id="{BC1FD18F-148E-4BFA-8B72-614521E993DD}"/>
              </a:ext>
            </a:extLst>
          </p:cNvPr>
          <p:cNvSpPr/>
          <p:nvPr/>
        </p:nvSpPr>
        <p:spPr>
          <a:xfrm>
            <a:off x="7850204" y="1634483"/>
            <a:ext cx="135000" cy="135000"/>
          </a:xfrm>
          <a:prstGeom prst="ellipse">
            <a:avLst/>
          </a:prstGeom>
          <a:solidFill>
            <a:srgbClr val="FFFFFF">
              <a:lumMod val="85000"/>
            </a:srgbClr>
          </a:solidFill>
          <a:ln w="12700" cap="flat" cmpd="sng" algn="ctr">
            <a:noFill/>
            <a:prstDash val="solid"/>
            <a:miter lim="800000"/>
          </a:ln>
          <a:effectLst/>
        </p:spPr>
        <p:txBody>
          <a:bodyPr rtlCol="0" anchor="ctr"/>
          <a:lstStyle/>
          <a:p>
            <a:pPr algn="ctr" defTabSz="685800">
              <a:defRPr/>
            </a:pPr>
            <a:r>
              <a:rPr lang="fr-FR" sz="600" kern="0">
                <a:solidFill>
                  <a:srgbClr val="FFFFFF"/>
                </a:solidFill>
                <a:latin typeface="Arial" panose="020B0604020202020204" pitchFamily="34" charset="0"/>
                <a:cs typeface="Arial" panose="020B0604020202020204" pitchFamily="34" charset="0"/>
              </a:rPr>
              <a:t>7</a:t>
            </a:r>
          </a:p>
        </p:txBody>
      </p:sp>
      <p:sp>
        <p:nvSpPr>
          <p:cNvPr id="216" name="Ellipse 215">
            <a:extLst>
              <a:ext uri="{FF2B5EF4-FFF2-40B4-BE49-F238E27FC236}">
                <a16:creationId xmlns:a16="http://schemas.microsoft.com/office/drawing/2014/main" id="{7DCA82C8-DA56-4972-BA65-FEC4C1B21F2B}"/>
              </a:ext>
            </a:extLst>
          </p:cNvPr>
          <p:cNvSpPr/>
          <p:nvPr/>
        </p:nvSpPr>
        <p:spPr>
          <a:xfrm>
            <a:off x="8854603" y="1650834"/>
            <a:ext cx="135000" cy="135000"/>
          </a:xfrm>
          <a:prstGeom prst="ellipse">
            <a:avLst/>
          </a:prstGeom>
          <a:solidFill>
            <a:srgbClr val="FFFFFF">
              <a:lumMod val="85000"/>
            </a:srgbClr>
          </a:solidFill>
          <a:ln w="12700" cap="flat" cmpd="sng" algn="ctr">
            <a:noFill/>
            <a:prstDash val="solid"/>
            <a:miter lim="800000"/>
          </a:ln>
          <a:effectLst/>
        </p:spPr>
        <p:txBody>
          <a:bodyPr rtlCol="0" anchor="ctr"/>
          <a:lstStyle/>
          <a:p>
            <a:pPr algn="ctr" defTabSz="685800">
              <a:defRPr/>
            </a:pPr>
            <a:r>
              <a:rPr lang="fr-FR" sz="600" kern="0">
                <a:solidFill>
                  <a:srgbClr val="FFFFFF"/>
                </a:solidFill>
                <a:latin typeface="Arial" panose="020B0604020202020204" pitchFamily="34" charset="0"/>
                <a:cs typeface="Arial" panose="020B0604020202020204" pitchFamily="34" charset="0"/>
              </a:rPr>
              <a:t>8</a:t>
            </a:r>
          </a:p>
        </p:txBody>
      </p:sp>
      <p:pic>
        <p:nvPicPr>
          <p:cNvPr id="217" name="Picture 2">
            <a:hlinkClick r:id="" action="ppaction://noaction"/>
            <a:extLst>
              <a:ext uri="{FF2B5EF4-FFF2-40B4-BE49-F238E27FC236}">
                <a16:creationId xmlns:a16="http://schemas.microsoft.com/office/drawing/2014/main" id="{DEAAA0AB-01A4-450F-9D63-7A8183FE0BF5}"/>
              </a:ext>
            </a:extLst>
          </p:cNvPr>
          <p:cNvPicPr>
            <a:picLocks noChangeAspect="1"/>
          </p:cNvPicPr>
          <p:nvPr/>
        </p:nvPicPr>
        <p:blipFill rotWithShape="1">
          <a:blip r:embed="rId2" cstate="print">
            <a:duotone>
              <a:srgbClr val="A5A5A5">
                <a:shade val="45000"/>
                <a:satMod val="135000"/>
              </a:srgbClr>
              <a:prstClr val="white"/>
            </a:duotone>
            <a:extLst>
              <a:ext uri="{28A0092B-C50C-407E-A947-70E740481C1C}">
                <a14:useLocalDpi xmlns:a14="http://schemas.microsoft.com/office/drawing/2010/main"/>
              </a:ext>
            </a:extLst>
          </a:blip>
          <a:srcRect/>
          <a:stretch/>
        </p:blipFill>
        <p:spPr>
          <a:xfrm>
            <a:off x="1650567" y="3879985"/>
            <a:ext cx="992808" cy="530232"/>
          </a:xfrm>
          <a:prstGeom prst="rect">
            <a:avLst/>
          </a:prstGeom>
        </p:spPr>
      </p:pic>
      <p:cxnSp>
        <p:nvCxnSpPr>
          <p:cNvPr id="218" name="Connecteur droit avec flèche 217">
            <a:extLst>
              <a:ext uri="{FF2B5EF4-FFF2-40B4-BE49-F238E27FC236}">
                <a16:creationId xmlns:a16="http://schemas.microsoft.com/office/drawing/2014/main" id="{9DAD4BAE-B524-4CD5-A424-ECBF7E822377}"/>
              </a:ext>
            </a:extLst>
          </p:cNvPr>
          <p:cNvCxnSpPr/>
          <p:nvPr/>
        </p:nvCxnSpPr>
        <p:spPr>
          <a:xfrm>
            <a:off x="1234187" y="5873750"/>
            <a:ext cx="8222949" cy="0"/>
          </a:xfrm>
          <a:prstGeom prst="straightConnector1">
            <a:avLst/>
          </a:prstGeom>
          <a:noFill/>
          <a:ln w="6350" cap="flat" cmpd="sng" algn="ctr">
            <a:solidFill>
              <a:srgbClr val="707070"/>
            </a:solidFill>
            <a:prstDash val="solid"/>
            <a:miter lim="800000"/>
            <a:tailEnd type="triangle"/>
          </a:ln>
          <a:effectLst/>
        </p:spPr>
      </p:cxnSp>
      <p:sp>
        <p:nvSpPr>
          <p:cNvPr id="219" name="ZoneTexte 218">
            <a:extLst>
              <a:ext uri="{FF2B5EF4-FFF2-40B4-BE49-F238E27FC236}">
                <a16:creationId xmlns:a16="http://schemas.microsoft.com/office/drawing/2014/main" id="{00B524F6-9F80-4F70-85A4-342F1E4A9611}"/>
              </a:ext>
            </a:extLst>
          </p:cNvPr>
          <p:cNvSpPr txBox="1"/>
          <p:nvPr/>
        </p:nvSpPr>
        <p:spPr>
          <a:xfrm>
            <a:off x="5449892" y="5930213"/>
            <a:ext cx="1554217" cy="237754"/>
          </a:xfrm>
          <a:prstGeom prst="rect">
            <a:avLst/>
          </a:prstGeom>
          <a:solidFill>
            <a:srgbClr val="1CD19D"/>
          </a:solidFill>
        </p:spPr>
        <p:txBody>
          <a:bodyPr wrap="square" rtlCol="0">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fr-FR" sz="1100" b="1" i="0" u="none" strike="noStrike" kern="0" cap="none" spc="0" normalizeH="0" baseline="0" noProof="0">
                <a:ln>
                  <a:noFill/>
                </a:ln>
                <a:solidFill>
                  <a:srgbClr val="FFFFFF"/>
                </a:solidFill>
                <a:effectLst/>
                <a:uLnTx/>
                <a:uFillTx/>
                <a:latin typeface="Arial" panose="020B0604020202020204"/>
              </a:rPr>
              <a:t>Sprint N</a:t>
            </a:r>
          </a:p>
        </p:txBody>
      </p:sp>
      <p:sp>
        <p:nvSpPr>
          <p:cNvPr id="220" name="ZoneTexte 219">
            <a:extLst>
              <a:ext uri="{FF2B5EF4-FFF2-40B4-BE49-F238E27FC236}">
                <a16:creationId xmlns:a16="http://schemas.microsoft.com/office/drawing/2014/main" id="{08ED1050-5295-4BE7-976C-D7E2C5B4471B}"/>
              </a:ext>
            </a:extLst>
          </p:cNvPr>
          <p:cNvSpPr txBox="1"/>
          <p:nvPr/>
        </p:nvSpPr>
        <p:spPr>
          <a:xfrm>
            <a:off x="3016312" y="5930213"/>
            <a:ext cx="1554217" cy="237754"/>
          </a:xfrm>
          <a:prstGeom prst="rect">
            <a:avLst/>
          </a:prstGeom>
          <a:solidFill>
            <a:srgbClr val="1CD19D"/>
          </a:solidFill>
        </p:spPr>
        <p:txBody>
          <a:bodyPr wrap="square" rtlCol="0">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fr-FR" sz="1100" b="1" i="0" u="none" strike="noStrike" kern="0" cap="none" spc="0" normalizeH="0" baseline="0" noProof="0">
                <a:ln>
                  <a:noFill/>
                </a:ln>
                <a:solidFill>
                  <a:srgbClr val="FFFFFF"/>
                </a:solidFill>
                <a:effectLst/>
                <a:uLnTx/>
                <a:uFillTx/>
                <a:latin typeface="Arial" panose="020B0604020202020204"/>
              </a:rPr>
              <a:t>Sprint N-1</a:t>
            </a:r>
          </a:p>
        </p:txBody>
      </p:sp>
      <p:sp>
        <p:nvSpPr>
          <p:cNvPr id="221" name="ZoneTexte 220">
            <a:extLst>
              <a:ext uri="{FF2B5EF4-FFF2-40B4-BE49-F238E27FC236}">
                <a16:creationId xmlns:a16="http://schemas.microsoft.com/office/drawing/2014/main" id="{695A0A7B-21B5-4AF9-AED5-5850A261AF8E}"/>
              </a:ext>
            </a:extLst>
          </p:cNvPr>
          <p:cNvSpPr txBox="1"/>
          <p:nvPr/>
        </p:nvSpPr>
        <p:spPr>
          <a:xfrm>
            <a:off x="7883472" y="5930213"/>
            <a:ext cx="1554217" cy="237754"/>
          </a:xfrm>
          <a:prstGeom prst="rect">
            <a:avLst/>
          </a:prstGeom>
          <a:solidFill>
            <a:srgbClr val="1CD19D"/>
          </a:solidFill>
        </p:spPr>
        <p:txBody>
          <a:bodyPr wrap="square" rtlCol="0">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fr-FR" sz="1100" b="1" i="0" u="none" strike="noStrike" kern="0" cap="none" spc="0" normalizeH="0" baseline="0" noProof="0">
                <a:ln>
                  <a:noFill/>
                </a:ln>
                <a:solidFill>
                  <a:srgbClr val="FFFFFF"/>
                </a:solidFill>
                <a:effectLst/>
                <a:uLnTx/>
                <a:uFillTx/>
                <a:latin typeface="Arial" panose="020B0604020202020204"/>
              </a:rPr>
              <a:t>Sprint N+1</a:t>
            </a:r>
          </a:p>
        </p:txBody>
      </p:sp>
      <p:sp>
        <p:nvSpPr>
          <p:cNvPr id="222" name="Rectangle : coins arrondis 221">
            <a:extLst>
              <a:ext uri="{FF2B5EF4-FFF2-40B4-BE49-F238E27FC236}">
                <a16:creationId xmlns:a16="http://schemas.microsoft.com/office/drawing/2014/main" id="{9E2068DC-0BF3-4A87-959F-054F97F40236}"/>
              </a:ext>
            </a:extLst>
          </p:cNvPr>
          <p:cNvSpPr/>
          <p:nvPr/>
        </p:nvSpPr>
        <p:spPr>
          <a:xfrm rot="16200000">
            <a:off x="309966" y="4844488"/>
            <a:ext cx="1872000" cy="36000"/>
          </a:xfrm>
          <a:prstGeom prst="roundRect">
            <a:avLst>
              <a:gd name="adj" fmla="val 50000"/>
            </a:avLst>
          </a:prstGeom>
          <a:solidFill>
            <a:srgbClr val="70707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223" name="TextBox 151">
            <a:extLst>
              <a:ext uri="{FF2B5EF4-FFF2-40B4-BE49-F238E27FC236}">
                <a16:creationId xmlns:a16="http://schemas.microsoft.com/office/drawing/2014/main" id="{25193EF9-7437-44E8-84B6-58DC2E09543A}"/>
              </a:ext>
            </a:extLst>
          </p:cNvPr>
          <p:cNvSpPr txBox="1"/>
          <p:nvPr/>
        </p:nvSpPr>
        <p:spPr>
          <a:xfrm>
            <a:off x="1210865" y="5966244"/>
            <a:ext cx="1554217" cy="153888"/>
          </a:xfrm>
          <a:prstGeom prst="rect">
            <a:avLst/>
          </a:prstGeom>
          <a:solidFill>
            <a:srgbClr val="C1175C"/>
          </a:solidFill>
          <a:ln w="9525" cap="rnd" cmpd="sng" algn="ctr">
            <a:noFill/>
            <a:prstDash val="solid"/>
            <a:round/>
          </a:ln>
          <a:effec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fr-FR" sz="1000" b="1" i="0" u="none" strike="noStrike" kern="0" cap="none" spc="0" normalizeH="0" baseline="0" noProof="0">
                <a:ln>
                  <a:noFill/>
                </a:ln>
                <a:solidFill>
                  <a:srgbClr val="FFFFFF"/>
                </a:solidFill>
                <a:effectLst/>
                <a:uLnTx/>
                <a:uFillTx/>
                <a:latin typeface="Arial" panose="020B0604020202020204"/>
                <a:cs typeface="Arial" panose="020B0604020202020204" pitchFamily="34" charset="0"/>
              </a:rPr>
              <a:t>PI Planning</a:t>
            </a:r>
          </a:p>
        </p:txBody>
      </p:sp>
      <p:cxnSp>
        <p:nvCxnSpPr>
          <p:cNvPr id="224" name="Connecteur droit 223">
            <a:extLst>
              <a:ext uri="{FF2B5EF4-FFF2-40B4-BE49-F238E27FC236}">
                <a16:creationId xmlns:a16="http://schemas.microsoft.com/office/drawing/2014/main" id="{9A44FFD1-94C9-4713-8578-4746244DE5A2}"/>
              </a:ext>
            </a:extLst>
          </p:cNvPr>
          <p:cNvCxnSpPr>
            <a:cxnSpLocks/>
          </p:cNvCxnSpPr>
          <p:nvPr/>
        </p:nvCxnSpPr>
        <p:spPr>
          <a:xfrm>
            <a:off x="2162610" y="2787755"/>
            <a:ext cx="2" cy="641302"/>
          </a:xfrm>
          <a:prstGeom prst="line">
            <a:avLst/>
          </a:prstGeom>
          <a:noFill/>
          <a:ln w="6350" cap="flat" cmpd="sng" algn="ctr">
            <a:solidFill>
              <a:srgbClr val="707070"/>
            </a:solidFill>
            <a:prstDash val="solid"/>
            <a:miter lim="800000"/>
            <a:headEnd type="oval"/>
            <a:tailEnd type="oval"/>
          </a:ln>
          <a:effectLst/>
        </p:spPr>
      </p:cxnSp>
      <p:cxnSp>
        <p:nvCxnSpPr>
          <p:cNvPr id="225" name="Connecteur droit 224">
            <a:extLst>
              <a:ext uri="{FF2B5EF4-FFF2-40B4-BE49-F238E27FC236}">
                <a16:creationId xmlns:a16="http://schemas.microsoft.com/office/drawing/2014/main" id="{3897FB8C-36E5-4207-843F-6D357D0BF104}"/>
              </a:ext>
            </a:extLst>
          </p:cNvPr>
          <p:cNvCxnSpPr>
            <a:cxnSpLocks/>
          </p:cNvCxnSpPr>
          <p:nvPr/>
        </p:nvCxnSpPr>
        <p:spPr>
          <a:xfrm>
            <a:off x="2162610" y="4221186"/>
            <a:ext cx="2" cy="506306"/>
          </a:xfrm>
          <a:prstGeom prst="line">
            <a:avLst/>
          </a:prstGeom>
          <a:noFill/>
          <a:ln w="6350" cap="flat" cmpd="sng" algn="ctr">
            <a:solidFill>
              <a:srgbClr val="707070"/>
            </a:solidFill>
            <a:prstDash val="solid"/>
            <a:miter lim="800000"/>
            <a:headEnd type="oval"/>
            <a:tailEnd type="oval"/>
          </a:ln>
          <a:effectLst/>
        </p:spPr>
      </p:cxnSp>
      <p:sp>
        <p:nvSpPr>
          <p:cNvPr id="226" name="ZoneTexte 225">
            <a:extLst>
              <a:ext uri="{FF2B5EF4-FFF2-40B4-BE49-F238E27FC236}">
                <a16:creationId xmlns:a16="http://schemas.microsoft.com/office/drawing/2014/main" id="{68272058-4D7C-44E1-994A-DF8BD4E37F97}"/>
              </a:ext>
            </a:extLst>
          </p:cNvPr>
          <p:cNvSpPr txBox="1"/>
          <p:nvPr/>
        </p:nvSpPr>
        <p:spPr>
          <a:xfrm>
            <a:off x="1609617" y="4947788"/>
            <a:ext cx="1119460" cy="738187"/>
          </a:xfrm>
          <a:prstGeom prst="rect">
            <a:avLst/>
          </a:prstGeom>
          <a:noFill/>
        </p:spPr>
        <p:txBody>
          <a:bodyPr wrap="square" lIns="36000" tIns="0" rIns="36000" bIns="0" rtlCol="0">
            <a:noAutofit/>
          </a:bodyPr>
          <a:lstStyle/>
          <a:p>
            <a:pPr algn="just">
              <a:spcBef>
                <a:spcPts val="600"/>
              </a:spcBef>
            </a:pPr>
            <a:r>
              <a:rPr lang="fr-FR" sz="900">
                <a:solidFill>
                  <a:srgbClr val="4D4D4D"/>
                </a:solidFill>
                <a:latin typeface="Arial" panose="020B0604020202020204"/>
              </a:rPr>
              <a:t>1,2 En PI planning, les </a:t>
            </a:r>
            <a:r>
              <a:rPr lang="fr-FR" sz="900" err="1">
                <a:solidFill>
                  <a:srgbClr val="4D4D4D"/>
                </a:solidFill>
                <a:latin typeface="Arial" panose="020B0604020202020204"/>
              </a:rPr>
              <a:t>Features</a:t>
            </a:r>
            <a:r>
              <a:rPr lang="fr-FR" sz="900">
                <a:solidFill>
                  <a:srgbClr val="4D4D4D"/>
                </a:solidFill>
                <a:latin typeface="Arial" panose="020B0604020202020204"/>
              </a:rPr>
              <a:t> sont découpées en US ; les US sont créées sur </a:t>
            </a:r>
            <a:r>
              <a:rPr lang="fr-FR" sz="900" err="1">
                <a:solidFill>
                  <a:srgbClr val="4D4D4D"/>
                </a:solidFill>
                <a:latin typeface="Arial" panose="020B0604020202020204"/>
              </a:rPr>
              <a:t>IceScrum</a:t>
            </a:r>
            <a:endParaRPr lang="fr-FR" sz="900">
              <a:solidFill>
                <a:srgbClr val="4D4D4D"/>
              </a:solidFill>
              <a:latin typeface="Arial" panose="020B0604020202020204"/>
            </a:endParaRPr>
          </a:p>
        </p:txBody>
      </p:sp>
      <p:sp>
        <p:nvSpPr>
          <p:cNvPr id="227" name="TextBox 113">
            <a:extLst>
              <a:ext uri="{FF2B5EF4-FFF2-40B4-BE49-F238E27FC236}">
                <a16:creationId xmlns:a16="http://schemas.microsoft.com/office/drawing/2014/main" id="{36C54931-E7EE-426F-9126-132EE93275B2}"/>
              </a:ext>
            </a:extLst>
          </p:cNvPr>
          <p:cNvSpPr txBox="1"/>
          <p:nvPr/>
        </p:nvSpPr>
        <p:spPr>
          <a:xfrm>
            <a:off x="2817824" y="3861365"/>
            <a:ext cx="948765"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defTabSz="914377">
              <a:defRPr/>
            </a:pPr>
            <a:r>
              <a:rPr lang="fr-FR" sz="1000" b="1" kern="0">
                <a:solidFill>
                  <a:srgbClr val="1CD19D">
                    <a:lumMod val="75000"/>
                  </a:srgbClr>
                </a:solidFill>
                <a:latin typeface="Arial" panose="020B0604020202020204" pitchFamily="34" charset="0"/>
                <a:cs typeface="Arial" panose="020B0604020202020204" pitchFamily="34" charset="0"/>
              </a:rPr>
              <a:t>Revue du backlog</a:t>
            </a:r>
          </a:p>
        </p:txBody>
      </p:sp>
      <p:cxnSp>
        <p:nvCxnSpPr>
          <p:cNvPr id="228" name="Connecteur droit 227">
            <a:extLst>
              <a:ext uri="{FF2B5EF4-FFF2-40B4-BE49-F238E27FC236}">
                <a16:creationId xmlns:a16="http://schemas.microsoft.com/office/drawing/2014/main" id="{41CB5E3F-989E-4627-82C4-6074430AF856}"/>
              </a:ext>
            </a:extLst>
          </p:cNvPr>
          <p:cNvCxnSpPr>
            <a:cxnSpLocks/>
          </p:cNvCxnSpPr>
          <p:nvPr/>
        </p:nvCxnSpPr>
        <p:spPr>
          <a:xfrm>
            <a:off x="3297959" y="2787755"/>
            <a:ext cx="2" cy="641302"/>
          </a:xfrm>
          <a:prstGeom prst="line">
            <a:avLst/>
          </a:prstGeom>
          <a:noFill/>
          <a:ln w="6350" cap="flat" cmpd="sng" algn="ctr">
            <a:solidFill>
              <a:srgbClr val="707070"/>
            </a:solidFill>
            <a:prstDash val="solid"/>
            <a:miter lim="800000"/>
            <a:headEnd type="oval"/>
            <a:tailEnd type="oval"/>
          </a:ln>
          <a:effectLst/>
        </p:spPr>
      </p:cxnSp>
      <p:cxnSp>
        <p:nvCxnSpPr>
          <p:cNvPr id="229" name="Connecteur droit 228">
            <a:extLst>
              <a:ext uri="{FF2B5EF4-FFF2-40B4-BE49-F238E27FC236}">
                <a16:creationId xmlns:a16="http://schemas.microsoft.com/office/drawing/2014/main" id="{46032187-0A7B-43D6-A9FD-49D8DFC27929}"/>
              </a:ext>
            </a:extLst>
          </p:cNvPr>
          <p:cNvCxnSpPr>
            <a:cxnSpLocks/>
          </p:cNvCxnSpPr>
          <p:nvPr/>
        </p:nvCxnSpPr>
        <p:spPr>
          <a:xfrm>
            <a:off x="3297959" y="4221186"/>
            <a:ext cx="2" cy="506306"/>
          </a:xfrm>
          <a:prstGeom prst="line">
            <a:avLst/>
          </a:prstGeom>
          <a:noFill/>
          <a:ln w="6350" cap="flat" cmpd="sng" algn="ctr">
            <a:solidFill>
              <a:srgbClr val="707070"/>
            </a:solidFill>
            <a:prstDash val="solid"/>
            <a:miter lim="800000"/>
            <a:headEnd type="oval"/>
            <a:tailEnd type="oval"/>
          </a:ln>
          <a:effectLst/>
        </p:spPr>
      </p:cxnSp>
      <p:sp>
        <p:nvSpPr>
          <p:cNvPr id="230" name="ZoneTexte 229">
            <a:extLst>
              <a:ext uri="{FF2B5EF4-FFF2-40B4-BE49-F238E27FC236}">
                <a16:creationId xmlns:a16="http://schemas.microsoft.com/office/drawing/2014/main" id="{31F320AB-A208-4B3A-9876-70B9A072928A}"/>
              </a:ext>
            </a:extLst>
          </p:cNvPr>
          <p:cNvSpPr txBox="1"/>
          <p:nvPr/>
        </p:nvSpPr>
        <p:spPr>
          <a:xfrm>
            <a:off x="2828186" y="4947788"/>
            <a:ext cx="1010091" cy="738187"/>
          </a:xfrm>
          <a:prstGeom prst="rect">
            <a:avLst/>
          </a:prstGeom>
          <a:noFill/>
        </p:spPr>
        <p:txBody>
          <a:bodyPr wrap="square" lIns="36000" tIns="0" rIns="36000" bIns="0" rtlCol="0">
            <a:noAutofit/>
          </a:bodyPr>
          <a:lstStyle/>
          <a:p>
            <a:pPr algn="just">
              <a:spcBef>
                <a:spcPts val="600"/>
              </a:spcBef>
            </a:pPr>
            <a:r>
              <a:rPr lang="fr-FR" sz="900">
                <a:solidFill>
                  <a:srgbClr val="4D4D4D"/>
                </a:solidFill>
                <a:latin typeface="Arial" panose="020B0604020202020204"/>
              </a:rPr>
              <a:t>3 En revue de </a:t>
            </a:r>
            <a:r>
              <a:rPr lang="fr-FR" sz="900" err="1">
                <a:solidFill>
                  <a:srgbClr val="4D4D4D"/>
                </a:solidFill>
                <a:latin typeface="Arial" panose="020B0604020202020204"/>
              </a:rPr>
              <a:t>backlog</a:t>
            </a:r>
            <a:r>
              <a:rPr lang="fr-FR" sz="900">
                <a:solidFill>
                  <a:srgbClr val="4D4D4D"/>
                </a:solidFill>
                <a:latin typeface="Arial" panose="020B0604020202020204"/>
              </a:rPr>
              <a:t>, l’US est décrite sur </a:t>
            </a:r>
            <a:r>
              <a:rPr lang="fr-FR" sz="900" err="1">
                <a:solidFill>
                  <a:srgbClr val="4D4D4D"/>
                </a:solidFill>
                <a:latin typeface="Arial" panose="020B0604020202020204"/>
              </a:rPr>
              <a:t>Icescrum</a:t>
            </a:r>
            <a:r>
              <a:rPr lang="fr-FR" sz="900">
                <a:solidFill>
                  <a:srgbClr val="4D4D4D"/>
                </a:solidFill>
                <a:latin typeface="Arial" panose="020B0604020202020204"/>
              </a:rPr>
              <a:t>; si besoin le besoin est clarifié</a:t>
            </a:r>
          </a:p>
        </p:txBody>
      </p:sp>
      <p:sp>
        <p:nvSpPr>
          <p:cNvPr id="231" name="Block arrow">
            <a:extLst>
              <a:ext uri="{FF2B5EF4-FFF2-40B4-BE49-F238E27FC236}">
                <a16:creationId xmlns:a16="http://schemas.microsoft.com/office/drawing/2014/main" id="{B689976E-A660-4A63-A197-9F9D46D0EE93}"/>
              </a:ext>
            </a:extLst>
          </p:cNvPr>
          <p:cNvSpPr>
            <a:spLocks noChangeArrowheads="1"/>
          </p:cNvSpPr>
          <p:nvPr/>
        </p:nvSpPr>
        <p:spPr bwMode="gray">
          <a:xfrm>
            <a:off x="6574313" y="5515742"/>
            <a:ext cx="984859" cy="216000"/>
          </a:xfrm>
          <a:prstGeom prst="rightArrow">
            <a:avLst>
              <a:gd name="adj1" fmla="val 64493"/>
              <a:gd name="adj2" fmla="val 38744"/>
            </a:avLst>
          </a:prstGeom>
          <a:solidFill>
            <a:srgbClr val="A5A5A5"/>
          </a:solidFill>
          <a:ln w="0">
            <a:solidFill>
              <a:srgbClr val="FFFFFF"/>
            </a:solidFill>
            <a:prstDash val="solid"/>
            <a:round/>
            <a:headEnd/>
            <a:tailEnd/>
          </a:ln>
        </p:spPr>
        <p:txBody>
          <a:bodyPr vert="horz" wrap="square" lIns="72021" tIns="36011" rIns="72021" bIns="36011" numCol="1" anchor="t" anchorCtr="0" compatLnSpc="1">
            <a:prstTxWarp prst="textNoShape">
              <a:avLst/>
            </a:prstTxWarp>
          </a:bodyPr>
          <a:lstStyle/>
          <a:p>
            <a:pPr marL="0" marR="0" lvl="0" indent="0" defTabSz="914377"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a:ln>
                <a:noFill/>
              </a:ln>
              <a:solidFill>
                <a:srgbClr val="575757"/>
              </a:solidFill>
              <a:effectLst/>
              <a:uLnTx/>
              <a:uFillTx/>
              <a:latin typeface="Arial" panose="020B0604020202020204"/>
              <a:cs typeface="Arial" panose="020B0604020202020204" pitchFamily="34" charset="0"/>
            </a:endParaRPr>
          </a:p>
        </p:txBody>
      </p:sp>
      <p:sp>
        <p:nvSpPr>
          <p:cNvPr id="232" name="Block arrow">
            <a:extLst>
              <a:ext uri="{FF2B5EF4-FFF2-40B4-BE49-F238E27FC236}">
                <a16:creationId xmlns:a16="http://schemas.microsoft.com/office/drawing/2014/main" id="{5FFB8383-9C46-4A3F-8013-09633AB95328}"/>
              </a:ext>
            </a:extLst>
          </p:cNvPr>
          <p:cNvSpPr>
            <a:spLocks noChangeArrowheads="1"/>
          </p:cNvSpPr>
          <p:nvPr/>
        </p:nvSpPr>
        <p:spPr bwMode="gray">
          <a:xfrm>
            <a:off x="4691881" y="5515742"/>
            <a:ext cx="1113288" cy="216000"/>
          </a:xfrm>
          <a:prstGeom prst="rightArrow">
            <a:avLst>
              <a:gd name="adj1" fmla="val 64493"/>
              <a:gd name="adj2" fmla="val 38744"/>
            </a:avLst>
          </a:prstGeom>
          <a:solidFill>
            <a:srgbClr val="A5A5A5"/>
          </a:solidFill>
          <a:ln w="9525" cap="flat" cmpd="sng" algn="ctr">
            <a:solidFill>
              <a:srgbClr val="FFFFFF"/>
            </a:solidFill>
            <a:prstDash val="solid"/>
            <a:miter lim="800000"/>
          </a:ln>
          <a:effectLst/>
        </p:spPr>
        <p:txBody>
          <a:bodyPr rot="0" spcFirstLastPara="0" vertOverflow="overflow" horzOverflow="overflow" vert="horz" wrap="square" lIns="72021" tIns="70887" rIns="72021" bIns="70887" numCol="1" spcCol="0" rtlCol="0" fromWordArt="0" anchor="ctr" anchorCtr="0" forceAA="0" compatLnSpc="1">
            <a:prstTxWarp prst="textNoShape">
              <a:avLst/>
            </a:prstTxWarp>
            <a:noAutofit/>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fr-FR" sz="700" b="0" i="0" u="none" strike="noStrike" kern="0" cap="none" spc="0" normalizeH="0" baseline="0" noProof="0">
              <a:ln>
                <a:noFill/>
              </a:ln>
              <a:solidFill>
                <a:srgbClr val="000000"/>
              </a:solidFill>
              <a:effectLst/>
              <a:uLnTx/>
              <a:uFillTx/>
              <a:latin typeface="Arial" panose="020B0604020202020204"/>
              <a:cs typeface="Arial" panose="020B0604020202020204" pitchFamily="34" charset="0"/>
            </a:endParaRPr>
          </a:p>
        </p:txBody>
      </p:sp>
      <p:sp>
        <p:nvSpPr>
          <p:cNvPr id="233" name="TextBox 113">
            <a:extLst>
              <a:ext uri="{FF2B5EF4-FFF2-40B4-BE49-F238E27FC236}">
                <a16:creationId xmlns:a16="http://schemas.microsoft.com/office/drawing/2014/main" id="{D84E6ED9-90D5-4C71-81E9-8C1A4F0E0A4D}"/>
              </a:ext>
            </a:extLst>
          </p:cNvPr>
          <p:cNvSpPr txBox="1"/>
          <p:nvPr/>
        </p:nvSpPr>
        <p:spPr>
          <a:xfrm>
            <a:off x="4059004" y="3861365"/>
            <a:ext cx="821253"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defTabSz="914377">
              <a:defRPr/>
            </a:pPr>
            <a:r>
              <a:rPr lang="fr-FR" sz="1000" b="1" kern="0" err="1">
                <a:solidFill>
                  <a:srgbClr val="1CD19D">
                    <a:lumMod val="75000"/>
                  </a:srgbClr>
                </a:solidFill>
                <a:latin typeface="Arial" panose="020B0604020202020204" pitchFamily="34" charset="0"/>
                <a:cs typeface="Arial" panose="020B0604020202020204" pitchFamily="34" charset="0"/>
              </a:rPr>
              <a:t>Iteration</a:t>
            </a:r>
            <a:r>
              <a:rPr lang="fr-FR" sz="1000" b="1" kern="0">
                <a:solidFill>
                  <a:srgbClr val="1CD19D">
                    <a:lumMod val="75000"/>
                  </a:srgbClr>
                </a:solidFill>
                <a:latin typeface="Arial" panose="020B0604020202020204" pitchFamily="34" charset="0"/>
                <a:cs typeface="Arial" panose="020B0604020202020204" pitchFamily="34" charset="0"/>
              </a:rPr>
              <a:t> </a:t>
            </a:r>
            <a:r>
              <a:rPr lang="fr-FR" sz="1000" b="1" kern="0" err="1">
                <a:solidFill>
                  <a:srgbClr val="1CD19D">
                    <a:lumMod val="75000"/>
                  </a:srgbClr>
                </a:solidFill>
                <a:latin typeface="Arial" panose="020B0604020202020204" pitchFamily="34" charset="0"/>
                <a:cs typeface="Arial" panose="020B0604020202020204" pitchFamily="34" charset="0"/>
              </a:rPr>
              <a:t>review</a:t>
            </a:r>
            <a:endParaRPr lang="fr-FR" sz="1000" b="1" kern="0">
              <a:solidFill>
                <a:srgbClr val="1CD19D">
                  <a:lumMod val="75000"/>
                </a:srgbClr>
              </a:solidFill>
              <a:latin typeface="Arial" panose="020B0604020202020204" pitchFamily="34" charset="0"/>
              <a:cs typeface="Arial" panose="020B0604020202020204" pitchFamily="34" charset="0"/>
            </a:endParaRPr>
          </a:p>
        </p:txBody>
      </p:sp>
      <p:cxnSp>
        <p:nvCxnSpPr>
          <p:cNvPr id="234" name="Connecteur droit 233">
            <a:extLst>
              <a:ext uri="{FF2B5EF4-FFF2-40B4-BE49-F238E27FC236}">
                <a16:creationId xmlns:a16="http://schemas.microsoft.com/office/drawing/2014/main" id="{5422C15D-43BE-4106-91C8-AB324A67A8FF}"/>
              </a:ext>
            </a:extLst>
          </p:cNvPr>
          <p:cNvCxnSpPr>
            <a:cxnSpLocks/>
          </p:cNvCxnSpPr>
          <p:nvPr/>
        </p:nvCxnSpPr>
        <p:spPr>
          <a:xfrm>
            <a:off x="4469630" y="2787755"/>
            <a:ext cx="2" cy="641302"/>
          </a:xfrm>
          <a:prstGeom prst="line">
            <a:avLst/>
          </a:prstGeom>
          <a:noFill/>
          <a:ln w="6350" cap="flat" cmpd="sng" algn="ctr">
            <a:solidFill>
              <a:srgbClr val="707070"/>
            </a:solidFill>
            <a:prstDash val="solid"/>
            <a:miter lim="800000"/>
            <a:headEnd type="oval"/>
            <a:tailEnd type="oval"/>
          </a:ln>
          <a:effectLst/>
        </p:spPr>
      </p:cxnSp>
      <p:cxnSp>
        <p:nvCxnSpPr>
          <p:cNvPr id="235" name="Connecteur droit 234">
            <a:extLst>
              <a:ext uri="{FF2B5EF4-FFF2-40B4-BE49-F238E27FC236}">
                <a16:creationId xmlns:a16="http://schemas.microsoft.com/office/drawing/2014/main" id="{6029A143-D10F-4856-99F5-1169280D5B4C}"/>
              </a:ext>
            </a:extLst>
          </p:cNvPr>
          <p:cNvCxnSpPr>
            <a:cxnSpLocks/>
          </p:cNvCxnSpPr>
          <p:nvPr/>
        </p:nvCxnSpPr>
        <p:spPr>
          <a:xfrm>
            <a:off x="4469630" y="4356182"/>
            <a:ext cx="3" cy="506306"/>
          </a:xfrm>
          <a:prstGeom prst="line">
            <a:avLst/>
          </a:prstGeom>
          <a:noFill/>
          <a:ln w="6350" cap="flat" cmpd="sng" algn="ctr">
            <a:solidFill>
              <a:srgbClr val="707070"/>
            </a:solidFill>
            <a:prstDash val="solid"/>
            <a:miter lim="800000"/>
            <a:headEnd type="oval"/>
            <a:tailEnd type="oval"/>
          </a:ln>
          <a:effectLst/>
        </p:spPr>
      </p:cxnSp>
      <p:sp>
        <p:nvSpPr>
          <p:cNvPr id="236" name="ZoneTexte 235">
            <a:extLst>
              <a:ext uri="{FF2B5EF4-FFF2-40B4-BE49-F238E27FC236}">
                <a16:creationId xmlns:a16="http://schemas.microsoft.com/office/drawing/2014/main" id="{789D6D1E-A9A9-4195-A37F-61F133396310}"/>
              </a:ext>
            </a:extLst>
          </p:cNvPr>
          <p:cNvSpPr txBox="1"/>
          <p:nvPr/>
        </p:nvSpPr>
        <p:spPr>
          <a:xfrm>
            <a:off x="4000335" y="4947788"/>
            <a:ext cx="1010091" cy="738187"/>
          </a:xfrm>
          <a:prstGeom prst="rect">
            <a:avLst/>
          </a:prstGeom>
          <a:noFill/>
        </p:spPr>
        <p:txBody>
          <a:bodyPr wrap="square" lIns="36000" tIns="0" rIns="36000" bIns="0" rtlCol="0">
            <a:noAutofit/>
          </a:bodyPr>
          <a:lstStyle/>
          <a:p>
            <a:pPr algn="just">
              <a:spcBef>
                <a:spcPts val="600"/>
              </a:spcBef>
            </a:pPr>
            <a:r>
              <a:rPr lang="fr-FR" sz="900">
                <a:solidFill>
                  <a:srgbClr val="4D4D4D"/>
                </a:solidFill>
                <a:latin typeface="Arial" panose="020B0604020202020204"/>
              </a:rPr>
              <a:t>4 Le </a:t>
            </a:r>
            <a:r>
              <a:rPr lang="fr-FR" sz="900" err="1">
                <a:solidFill>
                  <a:srgbClr val="4D4D4D"/>
                </a:solidFill>
                <a:latin typeface="Arial" panose="020B0604020202020204"/>
              </a:rPr>
              <a:t>backlog</a:t>
            </a:r>
            <a:r>
              <a:rPr lang="fr-FR" sz="900">
                <a:solidFill>
                  <a:srgbClr val="4D4D4D"/>
                </a:solidFill>
                <a:latin typeface="Arial" panose="020B0604020202020204"/>
              </a:rPr>
              <a:t> du sprint N est finalisé et intègre les US prêtes</a:t>
            </a:r>
          </a:p>
        </p:txBody>
      </p:sp>
      <p:sp>
        <p:nvSpPr>
          <p:cNvPr id="237" name="ZoneTexte 236">
            <a:extLst>
              <a:ext uri="{FF2B5EF4-FFF2-40B4-BE49-F238E27FC236}">
                <a16:creationId xmlns:a16="http://schemas.microsoft.com/office/drawing/2014/main" id="{AAFCF0B0-A164-4C0B-9E03-E1DEE284FCD0}"/>
              </a:ext>
            </a:extLst>
          </p:cNvPr>
          <p:cNvSpPr txBox="1"/>
          <p:nvPr/>
        </p:nvSpPr>
        <p:spPr>
          <a:xfrm>
            <a:off x="5760557" y="4258622"/>
            <a:ext cx="899407" cy="738187"/>
          </a:xfrm>
          <a:prstGeom prst="rect">
            <a:avLst/>
          </a:prstGeom>
          <a:noFill/>
        </p:spPr>
        <p:txBody>
          <a:bodyPr wrap="square" lIns="0" tIns="0" rIns="0" bIns="0" rtlCol="0">
            <a:noAutofit/>
          </a:bodyPr>
          <a:lstStyle/>
          <a:p>
            <a:pPr algn="just">
              <a:spcBef>
                <a:spcPts val="600"/>
              </a:spcBef>
            </a:pPr>
            <a:r>
              <a:rPr lang="fr-FR" sz="900">
                <a:solidFill>
                  <a:srgbClr val="4D4D4D"/>
                </a:solidFill>
                <a:latin typeface="Arial" panose="020B0604020202020204"/>
              </a:rPr>
              <a:t>5,6 L’US est développé et testé pendant le sprint ; les éventuels retards sont remontés au fil de l’eau</a:t>
            </a:r>
          </a:p>
        </p:txBody>
      </p:sp>
      <p:sp>
        <p:nvSpPr>
          <p:cNvPr id="238" name="TextBox 113">
            <a:extLst>
              <a:ext uri="{FF2B5EF4-FFF2-40B4-BE49-F238E27FC236}">
                <a16:creationId xmlns:a16="http://schemas.microsoft.com/office/drawing/2014/main" id="{58CE5F6E-3117-4009-AD49-3647E5173777}"/>
              </a:ext>
            </a:extLst>
          </p:cNvPr>
          <p:cNvSpPr txBox="1"/>
          <p:nvPr/>
        </p:nvSpPr>
        <p:spPr>
          <a:xfrm>
            <a:off x="5701106" y="3571014"/>
            <a:ext cx="968299"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defTabSz="914377">
              <a:defRPr/>
            </a:pPr>
            <a:r>
              <a:rPr lang="fr-FR" sz="1000" b="1" kern="0">
                <a:solidFill>
                  <a:srgbClr val="1CD19D">
                    <a:lumMod val="75000"/>
                  </a:srgbClr>
                </a:solidFill>
                <a:latin typeface="Arial" panose="020B0604020202020204" pitchFamily="34" charset="0"/>
                <a:cs typeface="Arial" panose="020B0604020202020204" pitchFamily="34" charset="0"/>
              </a:rPr>
              <a:t>Synchro des Scrum Masters</a:t>
            </a:r>
          </a:p>
        </p:txBody>
      </p:sp>
      <p:sp>
        <p:nvSpPr>
          <p:cNvPr id="239" name="TextBox 113">
            <a:extLst>
              <a:ext uri="{FF2B5EF4-FFF2-40B4-BE49-F238E27FC236}">
                <a16:creationId xmlns:a16="http://schemas.microsoft.com/office/drawing/2014/main" id="{4AB107BF-9E69-4371-8861-F810158362B0}"/>
              </a:ext>
            </a:extLst>
          </p:cNvPr>
          <p:cNvSpPr txBox="1"/>
          <p:nvPr/>
        </p:nvSpPr>
        <p:spPr>
          <a:xfrm>
            <a:off x="6812458" y="4497220"/>
            <a:ext cx="795224"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defTabSz="914377">
              <a:defRPr/>
            </a:pPr>
            <a:r>
              <a:rPr lang="fr-FR" sz="1000" b="1" kern="0" err="1">
                <a:solidFill>
                  <a:srgbClr val="1CD19D">
                    <a:lumMod val="75000"/>
                  </a:srgbClr>
                </a:solidFill>
                <a:latin typeface="Arial" panose="020B0604020202020204" pitchFamily="34" charset="0"/>
                <a:cs typeface="Arial" panose="020B0604020202020204" pitchFamily="34" charset="0"/>
              </a:rPr>
              <a:t>daily</a:t>
            </a:r>
            <a:r>
              <a:rPr lang="fr-FR" sz="1000" b="1" kern="0">
                <a:solidFill>
                  <a:srgbClr val="1CD19D">
                    <a:lumMod val="75000"/>
                  </a:srgbClr>
                </a:solidFill>
                <a:latin typeface="Arial" panose="020B0604020202020204" pitchFamily="34" charset="0"/>
                <a:cs typeface="Arial" panose="020B0604020202020204" pitchFamily="34" charset="0"/>
              </a:rPr>
              <a:t> meeting</a:t>
            </a:r>
          </a:p>
        </p:txBody>
      </p:sp>
      <p:sp>
        <p:nvSpPr>
          <p:cNvPr id="240" name="TextBox 113">
            <a:extLst>
              <a:ext uri="{FF2B5EF4-FFF2-40B4-BE49-F238E27FC236}">
                <a16:creationId xmlns:a16="http://schemas.microsoft.com/office/drawing/2014/main" id="{3D368F60-D2D8-49DB-8C25-B360914A4C2D}"/>
              </a:ext>
            </a:extLst>
          </p:cNvPr>
          <p:cNvSpPr txBox="1"/>
          <p:nvPr/>
        </p:nvSpPr>
        <p:spPr>
          <a:xfrm>
            <a:off x="6489001" y="5259504"/>
            <a:ext cx="795224"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defTabSz="914377">
              <a:defRPr/>
            </a:pPr>
            <a:r>
              <a:rPr lang="fr-FR" sz="1000" b="1" kern="0" err="1">
                <a:solidFill>
                  <a:srgbClr val="1CD19D">
                    <a:lumMod val="75000"/>
                  </a:srgbClr>
                </a:solidFill>
                <a:latin typeface="Arial" panose="020B0604020202020204" pitchFamily="34" charset="0"/>
                <a:cs typeface="Arial" panose="020B0604020202020204" pitchFamily="34" charset="0"/>
              </a:rPr>
              <a:t>daily</a:t>
            </a:r>
            <a:r>
              <a:rPr lang="fr-FR" sz="1000" b="1" kern="0">
                <a:solidFill>
                  <a:srgbClr val="1CD19D">
                    <a:lumMod val="75000"/>
                  </a:srgbClr>
                </a:solidFill>
                <a:latin typeface="Arial" panose="020B0604020202020204" pitchFamily="34" charset="0"/>
                <a:cs typeface="Arial" panose="020B0604020202020204" pitchFamily="34" charset="0"/>
              </a:rPr>
              <a:t> meeting</a:t>
            </a:r>
          </a:p>
        </p:txBody>
      </p:sp>
      <p:sp>
        <p:nvSpPr>
          <p:cNvPr id="241" name="TextBox 113">
            <a:extLst>
              <a:ext uri="{FF2B5EF4-FFF2-40B4-BE49-F238E27FC236}">
                <a16:creationId xmlns:a16="http://schemas.microsoft.com/office/drawing/2014/main" id="{481F5321-167F-429E-B4CA-30950952E415}"/>
              </a:ext>
            </a:extLst>
          </p:cNvPr>
          <p:cNvSpPr txBox="1"/>
          <p:nvPr/>
        </p:nvSpPr>
        <p:spPr>
          <a:xfrm>
            <a:off x="4905881" y="3968562"/>
            <a:ext cx="795224"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defTabSz="914377">
              <a:defRPr/>
            </a:pPr>
            <a:r>
              <a:rPr lang="fr-FR" sz="1000" b="1" kern="0" err="1">
                <a:solidFill>
                  <a:srgbClr val="1CD19D">
                    <a:lumMod val="75000"/>
                  </a:srgbClr>
                </a:solidFill>
                <a:latin typeface="Arial" panose="020B0604020202020204" pitchFamily="34" charset="0"/>
                <a:cs typeface="Arial" panose="020B0604020202020204" pitchFamily="34" charset="0"/>
              </a:rPr>
              <a:t>daily</a:t>
            </a:r>
            <a:r>
              <a:rPr lang="fr-FR" sz="1000" b="1" kern="0">
                <a:solidFill>
                  <a:srgbClr val="1CD19D">
                    <a:lumMod val="75000"/>
                  </a:srgbClr>
                </a:solidFill>
                <a:latin typeface="Arial" panose="020B0604020202020204" pitchFamily="34" charset="0"/>
                <a:cs typeface="Arial" panose="020B0604020202020204" pitchFamily="34" charset="0"/>
              </a:rPr>
              <a:t> meeting</a:t>
            </a:r>
          </a:p>
        </p:txBody>
      </p:sp>
      <p:sp>
        <p:nvSpPr>
          <p:cNvPr id="242" name="TextBox 113">
            <a:extLst>
              <a:ext uri="{FF2B5EF4-FFF2-40B4-BE49-F238E27FC236}">
                <a16:creationId xmlns:a16="http://schemas.microsoft.com/office/drawing/2014/main" id="{71A94D02-00E0-4C9B-9BE3-19E300EDABEE}"/>
              </a:ext>
            </a:extLst>
          </p:cNvPr>
          <p:cNvSpPr txBox="1"/>
          <p:nvPr/>
        </p:nvSpPr>
        <p:spPr>
          <a:xfrm>
            <a:off x="4991564" y="5232537"/>
            <a:ext cx="795224"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defTabSz="914377">
              <a:defRPr/>
            </a:pPr>
            <a:r>
              <a:rPr lang="fr-FR" sz="1000" b="1" kern="0" err="1">
                <a:solidFill>
                  <a:srgbClr val="1CD19D">
                    <a:lumMod val="75000"/>
                  </a:srgbClr>
                </a:solidFill>
                <a:latin typeface="Arial" panose="020B0604020202020204" pitchFamily="34" charset="0"/>
                <a:cs typeface="Arial" panose="020B0604020202020204" pitchFamily="34" charset="0"/>
              </a:rPr>
              <a:t>daily</a:t>
            </a:r>
            <a:r>
              <a:rPr lang="fr-FR" sz="1000" b="1" kern="0">
                <a:solidFill>
                  <a:srgbClr val="1CD19D">
                    <a:lumMod val="75000"/>
                  </a:srgbClr>
                </a:solidFill>
                <a:latin typeface="Arial" panose="020B0604020202020204" pitchFamily="34" charset="0"/>
                <a:cs typeface="Arial" panose="020B0604020202020204" pitchFamily="34" charset="0"/>
              </a:rPr>
              <a:t> meeting</a:t>
            </a:r>
          </a:p>
        </p:txBody>
      </p:sp>
      <p:sp>
        <p:nvSpPr>
          <p:cNvPr id="243" name="TextBox 113">
            <a:extLst>
              <a:ext uri="{FF2B5EF4-FFF2-40B4-BE49-F238E27FC236}">
                <a16:creationId xmlns:a16="http://schemas.microsoft.com/office/drawing/2014/main" id="{45EBE870-E7C2-4F39-82C2-DD5A5F2E36F9}"/>
              </a:ext>
            </a:extLst>
          </p:cNvPr>
          <p:cNvSpPr txBox="1"/>
          <p:nvPr/>
        </p:nvSpPr>
        <p:spPr>
          <a:xfrm>
            <a:off x="6574312" y="3894851"/>
            <a:ext cx="795224"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defTabSz="914377">
              <a:defRPr/>
            </a:pPr>
            <a:r>
              <a:rPr lang="fr-FR" sz="1000" b="1" kern="0" err="1">
                <a:solidFill>
                  <a:srgbClr val="1CD19D">
                    <a:lumMod val="75000"/>
                  </a:srgbClr>
                </a:solidFill>
                <a:latin typeface="Arial" panose="020B0604020202020204" pitchFamily="34" charset="0"/>
                <a:cs typeface="Arial" panose="020B0604020202020204" pitchFamily="34" charset="0"/>
              </a:rPr>
              <a:t>daily</a:t>
            </a:r>
            <a:r>
              <a:rPr lang="fr-FR" sz="1000" b="1" kern="0">
                <a:solidFill>
                  <a:srgbClr val="1CD19D">
                    <a:lumMod val="75000"/>
                  </a:srgbClr>
                </a:solidFill>
                <a:latin typeface="Arial" panose="020B0604020202020204" pitchFamily="34" charset="0"/>
                <a:cs typeface="Arial" panose="020B0604020202020204" pitchFamily="34" charset="0"/>
              </a:rPr>
              <a:t> meeting</a:t>
            </a:r>
          </a:p>
        </p:txBody>
      </p:sp>
      <p:sp>
        <p:nvSpPr>
          <p:cNvPr id="244" name="TextBox 113">
            <a:extLst>
              <a:ext uri="{FF2B5EF4-FFF2-40B4-BE49-F238E27FC236}">
                <a16:creationId xmlns:a16="http://schemas.microsoft.com/office/drawing/2014/main" id="{04AE2262-AEB8-4D63-AF55-E579CEDB5437}"/>
              </a:ext>
            </a:extLst>
          </p:cNvPr>
          <p:cNvSpPr txBox="1"/>
          <p:nvPr/>
        </p:nvSpPr>
        <p:spPr>
          <a:xfrm>
            <a:off x="7120457" y="3571014"/>
            <a:ext cx="821253"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defTabSz="914377">
              <a:defRPr/>
            </a:pPr>
            <a:r>
              <a:rPr lang="fr-FR" sz="1000" b="1" kern="0" err="1">
                <a:solidFill>
                  <a:srgbClr val="1CD19D">
                    <a:lumMod val="75000"/>
                  </a:srgbClr>
                </a:solidFill>
                <a:latin typeface="Arial" panose="020B0604020202020204" pitchFamily="34" charset="0"/>
                <a:cs typeface="Arial" panose="020B0604020202020204" pitchFamily="34" charset="0"/>
              </a:rPr>
              <a:t>Iteration</a:t>
            </a:r>
            <a:r>
              <a:rPr lang="fr-FR" sz="1000" b="1" kern="0">
                <a:solidFill>
                  <a:srgbClr val="1CD19D">
                    <a:lumMod val="75000"/>
                  </a:srgbClr>
                </a:solidFill>
                <a:latin typeface="Arial" panose="020B0604020202020204" pitchFamily="34" charset="0"/>
                <a:cs typeface="Arial" panose="020B0604020202020204" pitchFamily="34" charset="0"/>
              </a:rPr>
              <a:t> </a:t>
            </a:r>
            <a:r>
              <a:rPr lang="fr-FR" sz="1000" b="1" kern="0" err="1">
                <a:solidFill>
                  <a:srgbClr val="1CD19D">
                    <a:lumMod val="75000"/>
                  </a:srgbClr>
                </a:solidFill>
                <a:latin typeface="Arial" panose="020B0604020202020204" pitchFamily="34" charset="0"/>
                <a:cs typeface="Arial" panose="020B0604020202020204" pitchFamily="34" charset="0"/>
              </a:rPr>
              <a:t>review</a:t>
            </a:r>
            <a:endParaRPr lang="fr-FR" sz="1000" b="1" kern="0">
              <a:solidFill>
                <a:srgbClr val="1CD19D">
                  <a:lumMod val="75000"/>
                </a:srgbClr>
              </a:solidFill>
              <a:latin typeface="Arial" panose="020B0604020202020204" pitchFamily="34" charset="0"/>
              <a:cs typeface="Arial" panose="020B0604020202020204" pitchFamily="34" charset="0"/>
            </a:endParaRPr>
          </a:p>
        </p:txBody>
      </p:sp>
      <p:cxnSp>
        <p:nvCxnSpPr>
          <p:cNvPr id="245" name="Connecteur droit 244">
            <a:extLst>
              <a:ext uri="{FF2B5EF4-FFF2-40B4-BE49-F238E27FC236}">
                <a16:creationId xmlns:a16="http://schemas.microsoft.com/office/drawing/2014/main" id="{D1CC6E85-0327-471D-B1CF-2664B20EA2B9}"/>
              </a:ext>
            </a:extLst>
          </p:cNvPr>
          <p:cNvCxnSpPr>
            <a:cxnSpLocks/>
          </p:cNvCxnSpPr>
          <p:nvPr/>
        </p:nvCxnSpPr>
        <p:spPr>
          <a:xfrm>
            <a:off x="7531083" y="2787755"/>
            <a:ext cx="2" cy="641302"/>
          </a:xfrm>
          <a:prstGeom prst="line">
            <a:avLst/>
          </a:prstGeom>
          <a:noFill/>
          <a:ln w="6350" cap="flat" cmpd="sng" algn="ctr">
            <a:solidFill>
              <a:srgbClr val="707070"/>
            </a:solidFill>
            <a:prstDash val="solid"/>
            <a:miter lim="800000"/>
            <a:headEnd type="oval"/>
            <a:tailEnd type="oval"/>
          </a:ln>
          <a:effectLst/>
        </p:spPr>
      </p:cxnSp>
      <p:cxnSp>
        <p:nvCxnSpPr>
          <p:cNvPr id="246" name="Connecteur droit 245">
            <a:extLst>
              <a:ext uri="{FF2B5EF4-FFF2-40B4-BE49-F238E27FC236}">
                <a16:creationId xmlns:a16="http://schemas.microsoft.com/office/drawing/2014/main" id="{603390C7-DED9-4F37-88FA-EF062EBE1A00}"/>
              </a:ext>
            </a:extLst>
          </p:cNvPr>
          <p:cNvCxnSpPr>
            <a:cxnSpLocks/>
          </p:cNvCxnSpPr>
          <p:nvPr/>
        </p:nvCxnSpPr>
        <p:spPr>
          <a:xfrm>
            <a:off x="7531083" y="4221186"/>
            <a:ext cx="2" cy="641302"/>
          </a:xfrm>
          <a:prstGeom prst="line">
            <a:avLst/>
          </a:prstGeom>
          <a:noFill/>
          <a:ln w="6350" cap="flat" cmpd="sng" algn="ctr">
            <a:solidFill>
              <a:srgbClr val="707070"/>
            </a:solidFill>
            <a:prstDash val="solid"/>
            <a:miter lim="800000"/>
            <a:headEnd type="oval"/>
            <a:tailEnd type="oval"/>
          </a:ln>
          <a:effectLst/>
        </p:spPr>
      </p:cxnSp>
      <p:sp>
        <p:nvSpPr>
          <p:cNvPr id="247" name="ZoneTexte 246">
            <a:extLst>
              <a:ext uri="{FF2B5EF4-FFF2-40B4-BE49-F238E27FC236}">
                <a16:creationId xmlns:a16="http://schemas.microsoft.com/office/drawing/2014/main" id="{F8D285D8-17D2-4A15-95B3-B0B5DC6E5A8D}"/>
              </a:ext>
            </a:extLst>
          </p:cNvPr>
          <p:cNvSpPr txBox="1"/>
          <p:nvPr/>
        </p:nvSpPr>
        <p:spPr>
          <a:xfrm>
            <a:off x="7237211" y="4947788"/>
            <a:ext cx="711057" cy="738187"/>
          </a:xfrm>
          <a:prstGeom prst="rect">
            <a:avLst/>
          </a:prstGeom>
          <a:noFill/>
        </p:spPr>
        <p:txBody>
          <a:bodyPr wrap="square" lIns="36000" tIns="0" rIns="36000" bIns="0" rtlCol="0">
            <a:noAutofit/>
          </a:bodyPr>
          <a:lstStyle/>
          <a:p>
            <a:pPr algn="just">
              <a:spcBef>
                <a:spcPts val="600"/>
              </a:spcBef>
            </a:pPr>
            <a:r>
              <a:rPr lang="fr-FR" sz="900">
                <a:solidFill>
                  <a:srgbClr val="4D4D4D"/>
                </a:solidFill>
                <a:latin typeface="Arial" panose="020B0604020202020204"/>
              </a:rPr>
              <a:t>L’US est démontrée à l’utilisateur final</a:t>
            </a:r>
          </a:p>
        </p:txBody>
      </p:sp>
      <p:sp>
        <p:nvSpPr>
          <p:cNvPr id="248" name="TextBox 113">
            <a:extLst>
              <a:ext uri="{FF2B5EF4-FFF2-40B4-BE49-F238E27FC236}">
                <a16:creationId xmlns:a16="http://schemas.microsoft.com/office/drawing/2014/main" id="{752648EA-1955-4460-B16B-C648595C6979}"/>
              </a:ext>
            </a:extLst>
          </p:cNvPr>
          <p:cNvSpPr txBox="1"/>
          <p:nvPr/>
        </p:nvSpPr>
        <p:spPr>
          <a:xfrm>
            <a:off x="8019536" y="3689040"/>
            <a:ext cx="821253"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defPPr>
              <a:defRPr lang="fr-FR"/>
            </a:defPPr>
            <a:lvl1pPr algn="ctr" defTabSz="914377">
              <a:defRPr sz="1000" b="1" kern="0">
                <a:solidFill>
                  <a:srgbClr val="1CD19D">
                    <a:lumMod val="75000"/>
                  </a:srgbClr>
                </a:solidFill>
                <a:latin typeface="Arial" panose="020B0604020202020204" pitchFamily="34" charset="0"/>
                <a:cs typeface="Arial" panose="020B0604020202020204" pitchFamily="34" charset="0"/>
              </a:defRPr>
            </a:lvl1pPr>
          </a:lstStyle>
          <a:p>
            <a:r>
              <a:rPr lang="fr-FR"/>
              <a:t>Test DSI</a:t>
            </a:r>
          </a:p>
          <a:p>
            <a:endParaRPr lang="fr-FR"/>
          </a:p>
        </p:txBody>
      </p:sp>
      <p:cxnSp>
        <p:nvCxnSpPr>
          <p:cNvPr id="249" name="Connecteur droit 248">
            <a:extLst>
              <a:ext uri="{FF2B5EF4-FFF2-40B4-BE49-F238E27FC236}">
                <a16:creationId xmlns:a16="http://schemas.microsoft.com/office/drawing/2014/main" id="{62E04F00-7B17-4D10-9D16-9CC792217176}"/>
              </a:ext>
            </a:extLst>
          </p:cNvPr>
          <p:cNvCxnSpPr>
            <a:cxnSpLocks/>
          </p:cNvCxnSpPr>
          <p:nvPr/>
        </p:nvCxnSpPr>
        <p:spPr>
          <a:xfrm>
            <a:off x="8470851" y="2787755"/>
            <a:ext cx="2" cy="641302"/>
          </a:xfrm>
          <a:prstGeom prst="line">
            <a:avLst/>
          </a:prstGeom>
          <a:noFill/>
          <a:ln w="6350" cap="flat" cmpd="sng" algn="ctr">
            <a:solidFill>
              <a:srgbClr val="707070"/>
            </a:solidFill>
            <a:prstDash val="solid"/>
            <a:miter lim="800000"/>
            <a:headEnd type="oval"/>
            <a:tailEnd type="oval"/>
          </a:ln>
          <a:effectLst/>
        </p:spPr>
      </p:cxnSp>
      <p:cxnSp>
        <p:nvCxnSpPr>
          <p:cNvPr id="250" name="Connecteur droit 249">
            <a:extLst>
              <a:ext uri="{FF2B5EF4-FFF2-40B4-BE49-F238E27FC236}">
                <a16:creationId xmlns:a16="http://schemas.microsoft.com/office/drawing/2014/main" id="{F47019E3-E498-431E-8C63-11214E2B449F}"/>
              </a:ext>
            </a:extLst>
          </p:cNvPr>
          <p:cNvCxnSpPr>
            <a:cxnSpLocks/>
          </p:cNvCxnSpPr>
          <p:nvPr/>
        </p:nvCxnSpPr>
        <p:spPr>
          <a:xfrm>
            <a:off x="8470851" y="4221186"/>
            <a:ext cx="2" cy="641302"/>
          </a:xfrm>
          <a:prstGeom prst="line">
            <a:avLst/>
          </a:prstGeom>
          <a:noFill/>
          <a:ln w="6350" cap="flat" cmpd="sng" algn="ctr">
            <a:solidFill>
              <a:srgbClr val="707070"/>
            </a:solidFill>
            <a:prstDash val="solid"/>
            <a:miter lim="800000"/>
            <a:headEnd type="oval"/>
            <a:tailEnd type="oval"/>
          </a:ln>
          <a:effectLst/>
        </p:spPr>
      </p:cxnSp>
      <p:sp>
        <p:nvSpPr>
          <p:cNvPr id="251" name="ZoneTexte 250">
            <a:extLst>
              <a:ext uri="{FF2B5EF4-FFF2-40B4-BE49-F238E27FC236}">
                <a16:creationId xmlns:a16="http://schemas.microsoft.com/office/drawing/2014/main" id="{365697F8-1838-4898-B85A-FB0CF916F253}"/>
              </a:ext>
            </a:extLst>
          </p:cNvPr>
          <p:cNvSpPr txBox="1"/>
          <p:nvPr/>
        </p:nvSpPr>
        <p:spPr>
          <a:xfrm>
            <a:off x="8011278" y="4947788"/>
            <a:ext cx="919151" cy="738187"/>
          </a:xfrm>
          <a:prstGeom prst="rect">
            <a:avLst/>
          </a:prstGeom>
          <a:noFill/>
        </p:spPr>
        <p:txBody>
          <a:bodyPr wrap="square" lIns="36000" tIns="0" rIns="36000" bIns="0" rtlCol="0">
            <a:noAutofit/>
          </a:bodyPr>
          <a:lstStyle/>
          <a:p>
            <a:pPr algn="just">
              <a:spcBef>
                <a:spcPts val="600"/>
              </a:spcBef>
            </a:pPr>
            <a:r>
              <a:rPr lang="fr-FR" sz="900">
                <a:solidFill>
                  <a:srgbClr val="4D4D4D"/>
                </a:solidFill>
                <a:latin typeface="Arial" panose="020B0604020202020204"/>
              </a:rPr>
              <a:t>7 Tests par le </a:t>
            </a:r>
            <a:r>
              <a:rPr lang="fr-FR" sz="900">
                <a:latin typeface="Arial" panose="020B0604020202020204"/>
              </a:rPr>
              <a:t>testeur</a:t>
            </a:r>
            <a:r>
              <a:rPr lang="fr-FR" sz="900">
                <a:solidFill>
                  <a:srgbClr val="FF0000"/>
                </a:solidFill>
                <a:latin typeface="Arial" panose="020B0604020202020204"/>
              </a:rPr>
              <a:t> </a:t>
            </a:r>
            <a:r>
              <a:rPr lang="fr-FR" sz="900">
                <a:solidFill>
                  <a:srgbClr val="4D4D4D"/>
                </a:solidFill>
                <a:latin typeface="Arial" panose="020B0604020202020204"/>
              </a:rPr>
              <a:t>de l’US avec des scénarios métier ; identification des anomalies</a:t>
            </a:r>
          </a:p>
        </p:txBody>
      </p:sp>
      <p:sp>
        <p:nvSpPr>
          <p:cNvPr id="252" name="Arc 251">
            <a:extLst>
              <a:ext uri="{FF2B5EF4-FFF2-40B4-BE49-F238E27FC236}">
                <a16:creationId xmlns:a16="http://schemas.microsoft.com/office/drawing/2014/main" id="{A64B55B2-F673-43B2-92F0-08CEBD5AC807}"/>
              </a:ext>
            </a:extLst>
          </p:cNvPr>
          <p:cNvSpPr/>
          <p:nvPr/>
        </p:nvSpPr>
        <p:spPr>
          <a:xfrm rot="14289458">
            <a:off x="5470318" y="3998502"/>
            <a:ext cx="1439147" cy="1431973"/>
          </a:xfrm>
          <a:prstGeom prst="arc">
            <a:avLst>
              <a:gd name="adj1" fmla="val 14393430"/>
              <a:gd name="adj2" fmla="val 19549767"/>
            </a:avLst>
          </a:prstGeom>
          <a:noFill/>
          <a:ln w="152400" cap="flat" cmpd="sng" algn="ctr">
            <a:solidFill>
              <a:srgbClr val="A5A5A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90F3C"/>
              </a:solidFill>
              <a:effectLst/>
              <a:uLnTx/>
              <a:uFillTx/>
              <a:latin typeface="Arial" panose="020B0604020202020204"/>
              <a:ea typeface="+mn-ea"/>
              <a:cs typeface="+mn-cs"/>
            </a:endParaRPr>
          </a:p>
        </p:txBody>
      </p:sp>
      <p:sp>
        <p:nvSpPr>
          <p:cNvPr id="253" name="Arc 252">
            <a:extLst>
              <a:ext uri="{FF2B5EF4-FFF2-40B4-BE49-F238E27FC236}">
                <a16:creationId xmlns:a16="http://schemas.microsoft.com/office/drawing/2014/main" id="{EA7924DC-FA50-4BAE-9B60-9060F9195564}"/>
              </a:ext>
            </a:extLst>
          </p:cNvPr>
          <p:cNvSpPr/>
          <p:nvPr/>
        </p:nvSpPr>
        <p:spPr>
          <a:xfrm rot="14289458">
            <a:off x="5470318" y="3998502"/>
            <a:ext cx="1439147" cy="1431973"/>
          </a:xfrm>
          <a:prstGeom prst="arc">
            <a:avLst>
              <a:gd name="adj1" fmla="val 19904854"/>
              <a:gd name="adj2" fmla="val 1298057"/>
            </a:avLst>
          </a:prstGeom>
          <a:noFill/>
          <a:ln w="152400" cap="flat" cmpd="sng" algn="ctr">
            <a:solidFill>
              <a:srgbClr val="A5A5A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90F3C"/>
              </a:solidFill>
              <a:effectLst/>
              <a:uLnTx/>
              <a:uFillTx/>
              <a:latin typeface="Arial" panose="020B0604020202020204"/>
              <a:ea typeface="+mn-ea"/>
              <a:cs typeface="+mn-cs"/>
            </a:endParaRPr>
          </a:p>
        </p:txBody>
      </p:sp>
      <p:sp>
        <p:nvSpPr>
          <p:cNvPr id="254" name="Arc 253">
            <a:extLst>
              <a:ext uri="{FF2B5EF4-FFF2-40B4-BE49-F238E27FC236}">
                <a16:creationId xmlns:a16="http://schemas.microsoft.com/office/drawing/2014/main" id="{7FC6CFAA-F48F-449E-8600-01BF2BC333F1}"/>
              </a:ext>
            </a:extLst>
          </p:cNvPr>
          <p:cNvSpPr/>
          <p:nvPr/>
        </p:nvSpPr>
        <p:spPr>
          <a:xfrm rot="14289458">
            <a:off x="5470318" y="3998502"/>
            <a:ext cx="1439147" cy="1431973"/>
          </a:xfrm>
          <a:prstGeom prst="arc">
            <a:avLst>
              <a:gd name="adj1" fmla="val 1569445"/>
              <a:gd name="adj2" fmla="val 4563799"/>
            </a:avLst>
          </a:prstGeom>
          <a:noFill/>
          <a:ln w="152400" cap="flat" cmpd="sng" algn="ctr">
            <a:solidFill>
              <a:srgbClr val="A5A5A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90F3C"/>
              </a:solidFill>
              <a:effectLst/>
              <a:uLnTx/>
              <a:uFillTx/>
              <a:latin typeface="Arial" panose="020B0604020202020204"/>
              <a:ea typeface="+mn-ea"/>
              <a:cs typeface="+mn-cs"/>
            </a:endParaRPr>
          </a:p>
        </p:txBody>
      </p:sp>
      <p:sp>
        <p:nvSpPr>
          <p:cNvPr id="255" name="Arc 254">
            <a:extLst>
              <a:ext uri="{FF2B5EF4-FFF2-40B4-BE49-F238E27FC236}">
                <a16:creationId xmlns:a16="http://schemas.microsoft.com/office/drawing/2014/main" id="{D9F76734-40A6-444E-8EB8-0615F34EFB22}"/>
              </a:ext>
            </a:extLst>
          </p:cNvPr>
          <p:cNvSpPr/>
          <p:nvPr/>
        </p:nvSpPr>
        <p:spPr>
          <a:xfrm rot="14289458">
            <a:off x="5470318" y="3998502"/>
            <a:ext cx="1439147" cy="1431973"/>
          </a:xfrm>
          <a:prstGeom prst="arc">
            <a:avLst>
              <a:gd name="adj1" fmla="val 4945660"/>
              <a:gd name="adj2" fmla="val 11119237"/>
            </a:avLst>
          </a:prstGeom>
          <a:noFill/>
          <a:ln w="152400" cap="flat" cmpd="sng" algn="ctr">
            <a:solidFill>
              <a:srgbClr val="A5A5A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690F3C"/>
              </a:solidFill>
              <a:effectLst/>
              <a:uLnTx/>
              <a:uFillTx/>
              <a:latin typeface="Arial" panose="020B0604020202020204"/>
              <a:ea typeface="+mn-ea"/>
              <a:cs typeface="+mn-cs"/>
            </a:endParaRPr>
          </a:p>
        </p:txBody>
      </p:sp>
      <p:cxnSp>
        <p:nvCxnSpPr>
          <p:cNvPr id="256" name="Connecteur droit 255">
            <a:extLst>
              <a:ext uri="{FF2B5EF4-FFF2-40B4-BE49-F238E27FC236}">
                <a16:creationId xmlns:a16="http://schemas.microsoft.com/office/drawing/2014/main" id="{81826608-2CFC-4F23-ABEC-0EB4C9F4A9A9}"/>
              </a:ext>
            </a:extLst>
          </p:cNvPr>
          <p:cNvCxnSpPr>
            <a:cxnSpLocks/>
          </p:cNvCxnSpPr>
          <p:nvPr/>
        </p:nvCxnSpPr>
        <p:spPr>
          <a:xfrm>
            <a:off x="6127312" y="2787755"/>
            <a:ext cx="2" cy="641302"/>
          </a:xfrm>
          <a:prstGeom prst="line">
            <a:avLst/>
          </a:prstGeom>
          <a:noFill/>
          <a:ln w="6350" cap="flat" cmpd="sng" algn="ctr">
            <a:solidFill>
              <a:srgbClr val="707070"/>
            </a:solidFill>
            <a:prstDash val="solid"/>
            <a:miter lim="800000"/>
            <a:headEnd type="oval"/>
            <a:tailEnd type="oval"/>
          </a:ln>
          <a:effectLst/>
        </p:spPr>
      </p:cxnSp>
      <p:pic>
        <p:nvPicPr>
          <p:cNvPr id="257" name="Picture 2">
            <a:hlinkClick r:id="" action="ppaction://noaction"/>
            <a:extLst>
              <a:ext uri="{FF2B5EF4-FFF2-40B4-BE49-F238E27FC236}">
                <a16:creationId xmlns:a16="http://schemas.microsoft.com/office/drawing/2014/main" id="{ABA65DAB-CFE6-46F5-9598-2CF509401781}"/>
              </a:ext>
            </a:extLst>
          </p:cNvPr>
          <p:cNvPicPr>
            <a:picLocks noChangeAspect="1"/>
          </p:cNvPicPr>
          <p:nvPr/>
        </p:nvPicPr>
        <p:blipFill rotWithShape="1">
          <a:blip r:embed="rId2" cstate="print">
            <a:duotone>
              <a:srgbClr val="A5A5A5">
                <a:shade val="45000"/>
                <a:satMod val="135000"/>
              </a:srgbClr>
              <a:prstClr val="white"/>
            </a:duotone>
            <a:extLst>
              <a:ext uri="{28A0092B-C50C-407E-A947-70E740481C1C}">
                <a14:useLocalDpi xmlns:a14="http://schemas.microsoft.com/office/drawing/2010/main"/>
              </a:ext>
            </a:extLst>
          </a:blip>
          <a:srcRect/>
          <a:stretch/>
        </p:blipFill>
        <p:spPr>
          <a:xfrm>
            <a:off x="8740515" y="3589634"/>
            <a:ext cx="992808" cy="530232"/>
          </a:xfrm>
          <a:prstGeom prst="rect">
            <a:avLst/>
          </a:prstGeom>
        </p:spPr>
      </p:pic>
      <p:cxnSp>
        <p:nvCxnSpPr>
          <p:cNvPr id="258" name="Connecteur droit 257">
            <a:extLst>
              <a:ext uri="{FF2B5EF4-FFF2-40B4-BE49-F238E27FC236}">
                <a16:creationId xmlns:a16="http://schemas.microsoft.com/office/drawing/2014/main" id="{F31F91BF-9946-44FE-ADD6-7CF9F723CCF5}"/>
              </a:ext>
            </a:extLst>
          </p:cNvPr>
          <p:cNvCxnSpPr>
            <a:cxnSpLocks/>
          </p:cNvCxnSpPr>
          <p:nvPr/>
        </p:nvCxnSpPr>
        <p:spPr>
          <a:xfrm>
            <a:off x="9269659" y="2780097"/>
            <a:ext cx="2" cy="641302"/>
          </a:xfrm>
          <a:prstGeom prst="line">
            <a:avLst/>
          </a:prstGeom>
          <a:noFill/>
          <a:ln w="6350" cap="flat" cmpd="sng" algn="ctr">
            <a:solidFill>
              <a:srgbClr val="707070"/>
            </a:solidFill>
            <a:prstDash val="solid"/>
            <a:miter lim="800000"/>
            <a:headEnd type="oval"/>
            <a:tailEnd type="oval"/>
          </a:ln>
          <a:effectLst/>
        </p:spPr>
      </p:cxnSp>
      <p:cxnSp>
        <p:nvCxnSpPr>
          <p:cNvPr id="259" name="Connecteur droit 258">
            <a:extLst>
              <a:ext uri="{FF2B5EF4-FFF2-40B4-BE49-F238E27FC236}">
                <a16:creationId xmlns:a16="http://schemas.microsoft.com/office/drawing/2014/main" id="{800B7780-15FE-4672-BE1E-4393B44305D4}"/>
              </a:ext>
            </a:extLst>
          </p:cNvPr>
          <p:cNvCxnSpPr>
            <a:cxnSpLocks/>
          </p:cNvCxnSpPr>
          <p:nvPr/>
        </p:nvCxnSpPr>
        <p:spPr>
          <a:xfrm>
            <a:off x="9269659" y="4213528"/>
            <a:ext cx="2" cy="641302"/>
          </a:xfrm>
          <a:prstGeom prst="line">
            <a:avLst/>
          </a:prstGeom>
          <a:noFill/>
          <a:ln w="6350" cap="flat" cmpd="sng" algn="ctr">
            <a:solidFill>
              <a:srgbClr val="707070"/>
            </a:solidFill>
            <a:prstDash val="solid"/>
            <a:miter lim="800000"/>
            <a:headEnd type="oval"/>
            <a:tailEnd type="oval"/>
          </a:ln>
          <a:effectLst/>
        </p:spPr>
      </p:cxnSp>
      <p:sp>
        <p:nvSpPr>
          <p:cNvPr id="260" name="ZoneTexte 259">
            <a:extLst>
              <a:ext uri="{FF2B5EF4-FFF2-40B4-BE49-F238E27FC236}">
                <a16:creationId xmlns:a16="http://schemas.microsoft.com/office/drawing/2014/main" id="{1251D51F-8E5D-41F0-9839-70DAD6F1D04A}"/>
              </a:ext>
            </a:extLst>
          </p:cNvPr>
          <p:cNvSpPr txBox="1"/>
          <p:nvPr/>
        </p:nvSpPr>
        <p:spPr>
          <a:xfrm>
            <a:off x="9023311" y="4947788"/>
            <a:ext cx="624393" cy="738187"/>
          </a:xfrm>
          <a:prstGeom prst="rect">
            <a:avLst/>
          </a:prstGeom>
          <a:noFill/>
        </p:spPr>
        <p:txBody>
          <a:bodyPr wrap="square" lIns="36000" tIns="0" rIns="36000" bIns="0" rtlCol="0">
            <a:noAutofit/>
          </a:bodyPr>
          <a:lstStyle/>
          <a:p>
            <a:pPr algn="just">
              <a:spcBef>
                <a:spcPts val="600"/>
              </a:spcBef>
            </a:pPr>
            <a:r>
              <a:rPr lang="fr-FR" sz="900">
                <a:solidFill>
                  <a:srgbClr val="4D4D4D"/>
                </a:solidFill>
                <a:latin typeface="Arial" panose="020B0604020202020204"/>
              </a:rPr>
              <a:t>8 L’US est finalisée et sort du </a:t>
            </a:r>
            <a:r>
              <a:rPr lang="fr-FR" sz="900" err="1">
                <a:solidFill>
                  <a:srgbClr val="4D4D4D"/>
                </a:solidFill>
                <a:latin typeface="Arial" panose="020B0604020202020204"/>
              </a:rPr>
              <a:t>backlog</a:t>
            </a:r>
            <a:endParaRPr lang="fr-FR" sz="900">
              <a:solidFill>
                <a:srgbClr val="4D4D4D"/>
              </a:solidFill>
              <a:latin typeface="Arial" panose="020B0604020202020204"/>
            </a:endParaRPr>
          </a:p>
        </p:txBody>
      </p:sp>
      <p:sp>
        <p:nvSpPr>
          <p:cNvPr id="261" name="Rectangle 260">
            <a:extLst>
              <a:ext uri="{FF2B5EF4-FFF2-40B4-BE49-F238E27FC236}">
                <a16:creationId xmlns:a16="http://schemas.microsoft.com/office/drawing/2014/main" id="{40EA1228-4BF1-4148-B71D-29AEBD4E5DD3}"/>
              </a:ext>
            </a:extLst>
          </p:cNvPr>
          <p:cNvSpPr/>
          <p:nvPr/>
        </p:nvSpPr>
        <p:spPr>
          <a:xfrm>
            <a:off x="1314920" y="1331076"/>
            <a:ext cx="2571818" cy="222586"/>
          </a:xfrm>
          <a:prstGeom prst="rect">
            <a:avLst/>
          </a:prstGeom>
          <a:solidFill>
            <a:srgbClr val="1CD19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FFFFFF"/>
                </a:solidFill>
                <a:effectLst/>
                <a:uLnTx/>
                <a:uFillTx/>
                <a:latin typeface="Arial" panose="020B0604020202020204"/>
                <a:ea typeface="+mn-ea"/>
                <a:cs typeface="+mn-cs"/>
              </a:rPr>
              <a:t>Cycle de vie US dans le sprint</a:t>
            </a:r>
          </a:p>
        </p:txBody>
      </p:sp>
      <p:sp>
        <p:nvSpPr>
          <p:cNvPr id="262" name="Rectangle 261">
            <a:extLst>
              <a:ext uri="{FF2B5EF4-FFF2-40B4-BE49-F238E27FC236}">
                <a16:creationId xmlns:a16="http://schemas.microsoft.com/office/drawing/2014/main" id="{C6F04791-BCB7-467C-83A6-6AC529A3E093}"/>
              </a:ext>
            </a:extLst>
          </p:cNvPr>
          <p:cNvSpPr/>
          <p:nvPr/>
        </p:nvSpPr>
        <p:spPr>
          <a:xfrm>
            <a:off x="1391663" y="3550323"/>
            <a:ext cx="2571818" cy="222586"/>
          </a:xfrm>
          <a:prstGeom prst="rect">
            <a:avLst/>
          </a:prstGeom>
          <a:solidFill>
            <a:srgbClr val="1CD19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a:ln>
                  <a:noFill/>
                </a:ln>
                <a:solidFill>
                  <a:srgbClr val="FFFFFF"/>
                </a:solidFill>
                <a:effectLst/>
                <a:uLnTx/>
                <a:uFillTx/>
                <a:latin typeface="Arial" panose="020B0604020202020204"/>
                <a:ea typeface="+mn-ea"/>
                <a:cs typeface="+mn-cs"/>
              </a:rPr>
              <a:t>Cycle de vie sprint</a:t>
            </a:r>
          </a:p>
        </p:txBody>
      </p:sp>
      <p:sp>
        <p:nvSpPr>
          <p:cNvPr id="263" name="Espace réservé du texte 1">
            <a:extLst>
              <a:ext uri="{FF2B5EF4-FFF2-40B4-BE49-F238E27FC236}">
                <a16:creationId xmlns:a16="http://schemas.microsoft.com/office/drawing/2014/main" id="{FE8C22EC-D4C0-4E4E-BEC3-B6E9A5661234}"/>
              </a:ext>
            </a:extLst>
          </p:cNvPr>
          <p:cNvSpPr txBox="1">
            <a:spLocks/>
          </p:cNvSpPr>
          <p:nvPr/>
        </p:nvSpPr>
        <p:spPr>
          <a:xfrm>
            <a:off x="1210861" y="253434"/>
            <a:ext cx="10638239" cy="572005"/>
          </a:xfrm>
          <a:prstGeom prst="rect">
            <a:avLst/>
          </a:prstGeom>
        </p:spPr>
        <p:txBody>
          <a:bodyPr vert="horz" lIns="91440" tIns="45720" rIns="91440" bIns="45720" rtlCol="0"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lang="fr-FR" sz="2215" b="0" kern="1200">
                <a:solidFill>
                  <a:schemeClr val="tx2"/>
                </a:solidFill>
                <a:latin typeface="+mn-lt"/>
                <a:ea typeface="+mn-ea"/>
                <a:cs typeface="+mn-cs"/>
              </a:defRPr>
            </a:lvl1pPr>
            <a:lvl2pPr marL="269095"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20"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27"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34"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6045"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962"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878"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796"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defTabSz="914400">
              <a:spcBef>
                <a:spcPct val="0"/>
              </a:spcBef>
            </a:pPr>
            <a:r>
              <a:rPr lang="fr-FR" sz="2000" cap="all">
                <a:latin typeface="+mj-lt"/>
                <a:ea typeface="+mj-ea"/>
                <a:cs typeface="+mj-cs"/>
              </a:rPr>
              <a:t>Description parallèle du cycle de vie d’un sprint et d’une US</a:t>
            </a:r>
          </a:p>
        </p:txBody>
      </p:sp>
      <p:sp>
        <p:nvSpPr>
          <p:cNvPr id="264" name="ZoneTexte 263">
            <a:extLst>
              <a:ext uri="{FF2B5EF4-FFF2-40B4-BE49-F238E27FC236}">
                <a16:creationId xmlns:a16="http://schemas.microsoft.com/office/drawing/2014/main" id="{64576A8E-22D9-4510-B249-84BD7E42B2F8}"/>
              </a:ext>
            </a:extLst>
          </p:cNvPr>
          <p:cNvSpPr txBox="1"/>
          <p:nvPr/>
        </p:nvSpPr>
        <p:spPr>
          <a:xfrm>
            <a:off x="6884410" y="1950283"/>
            <a:ext cx="364664" cy="246221"/>
          </a:xfrm>
          <a:prstGeom prst="rect">
            <a:avLst/>
          </a:prstGeom>
          <a:noFill/>
        </p:spPr>
        <p:txBody>
          <a:bodyPr wrap="square" rtlCol="0" anchor="ctr">
            <a:spAutoFit/>
          </a:bodyPr>
          <a:lstStyle/>
          <a:p>
            <a:pPr algn="ctr"/>
            <a:r>
              <a:rPr lang="fr-FR" sz="1000" b="1" i="1">
                <a:solidFill>
                  <a:srgbClr val="3F3F3F"/>
                </a:solidFill>
                <a:latin typeface="Arial" panose="020B0604020202020204"/>
              </a:rPr>
              <a:t>Q2</a:t>
            </a:r>
          </a:p>
        </p:txBody>
      </p:sp>
      <p:sp>
        <p:nvSpPr>
          <p:cNvPr id="265" name="ZoneTexte 264">
            <a:extLst>
              <a:ext uri="{FF2B5EF4-FFF2-40B4-BE49-F238E27FC236}">
                <a16:creationId xmlns:a16="http://schemas.microsoft.com/office/drawing/2014/main" id="{BE987CA5-6ACF-4DDB-9CCE-8259FAE611F9}"/>
              </a:ext>
            </a:extLst>
          </p:cNvPr>
          <p:cNvSpPr txBox="1"/>
          <p:nvPr/>
        </p:nvSpPr>
        <p:spPr>
          <a:xfrm>
            <a:off x="6255395" y="2053724"/>
            <a:ext cx="354584" cy="246221"/>
          </a:xfrm>
          <a:prstGeom prst="rect">
            <a:avLst/>
          </a:prstGeom>
          <a:noFill/>
        </p:spPr>
        <p:txBody>
          <a:bodyPr wrap="none" rtlCol="0">
            <a:spAutoFit/>
          </a:bodyPr>
          <a:lstStyle/>
          <a:p>
            <a:r>
              <a:rPr lang="fr-FR" sz="1000" b="1" i="1">
                <a:solidFill>
                  <a:srgbClr val="3F3F3F"/>
                </a:solidFill>
                <a:latin typeface="Arial" panose="020B0604020202020204"/>
              </a:rPr>
              <a:t>Q4</a:t>
            </a:r>
          </a:p>
        </p:txBody>
      </p:sp>
      <p:sp>
        <p:nvSpPr>
          <p:cNvPr id="266" name="ZoneTexte 265">
            <a:extLst>
              <a:ext uri="{FF2B5EF4-FFF2-40B4-BE49-F238E27FC236}">
                <a16:creationId xmlns:a16="http://schemas.microsoft.com/office/drawing/2014/main" id="{EB21F5DF-DD2E-470D-A88D-B1E2EFA4E747}"/>
              </a:ext>
            </a:extLst>
          </p:cNvPr>
          <p:cNvSpPr txBox="1"/>
          <p:nvPr/>
        </p:nvSpPr>
        <p:spPr>
          <a:xfrm>
            <a:off x="9551467" y="1638961"/>
            <a:ext cx="1745821" cy="400110"/>
          </a:xfrm>
          <a:prstGeom prst="rect">
            <a:avLst/>
          </a:prstGeom>
          <a:noFill/>
        </p:spPr>
        <p:txBody>
          <a:bodyPr wrap="square" rtlCol="0" anchor="ctr">
            <a:spAutoFit/>
          </a:bodyPr>
          <a:lstStyle/>
          <a:p>
            <a:pPr marL="171450" indent="-171450">
              <a:buFont typeface="Arial" panose="020B0604020202020204" pitchFamily="34" charset="0"/>
              <a:buChar char="•"/>
            </a:pPr>
            <a:r>
              <a:rPr lang="fr-FR" sz="1000" i="1">
                <a:solidFill>
                  <a:srgbClr val="3F3F3F"/>
                </a:solidFill>
                <a:latin typeface="Arial" panose="020B0604020202020204"/>
              </a:rPr>
              <a:t>Q3 à la maille Feature</a:t>
            </a:r>
          </a:p>
          <a:p>
            <a:pPr marL="171450" indent="-171450">
              <a:buFont typeface="Arial" panose="020B0604020202020204" pitchFamily="34" charset="0"/>
              <a:buChar char="•"/>
            </a:pPr>
            <a:r>
              <a:rPr lang="fr-FR" sz="1000" i="1">
                <a:solidFill>
                  <a:srgbClr val="3F3F3F"/>
                </a:solidFill>
                <a:latin typeface="Arial" panose="020B0604020202020204"/>
              </a:rPr>
              <a:t>Q4  Niveau </a:t>
            </a:r>
            <a:r>
              <a:rPr lang="fr-FR" sz="1000" i="1" err="1">
                <a:solidFill>
                  <a:srgbClr val="3F3F3F"/>
                </a:solidFill>
                <a:latin typeface="Arial" panose="020B0604020202020204"/>
              </a:rPr>
              <a:t>NFRs</a:t>
            </a:r>
            <a:endParaRPr lang="fr-FR" sz="1000" i="1">
              <a:solidFill>
                <a:srgbClr val="3F3F3F"/>
              </a:solidFill>
              <a:latin typeface="Arial" panose="020B0604020202020204"/>
            </a:endParaRPr>
          </a:p>
        </p:txBody>
      </p:sp>
      <p:sp>
        <p:nvSpPr>
          <p:cNvPr id="267" name="ZoneTexte 266">
            <a:extLst>
              <a:ext uri="{FF2B5EF4-FFF2-40B4-BE49-F238E27FC236}">
                <a16:creationId xmlns:a16="http://schemas.microsoft.com/office/drawing/2014/main" id="{4A57BA64-592F-4294-927C-AC79906611B6}"/>
              </a:ext>
            </a:extLst>
          </p:cNvPr>
          <p:cNvSpPr txBox="1"/>
          <p:nvPr/>
        </p:nvSpPr>
        <p:spPr>
          <a:xfrm>
            <a:off x="6113907" y="1957206"/>
            <a:ext cx="354584" cy="246221"/>
          </a:xfrm>
          <a:prstGeom prst="rect">
            <a:avLst/>
          </a:prstGeom>
          <a:noFill/>
        </p:spPr>
        <p:txBody>
          <a:bodyPr wrap="none" rtlCol="0">
            <a:spAutoFit/>
          </a:bodyPr>
          <a:lstStyle>
            <a:defPPr>
              <a:defRPr lang="fr-FR"/>
            </a:defPPr>
            <a:lvl1pPr>
              <a:defRPr sz="4400" b="1" i="1">
                <a:solidFill>
                  <a:schemeClr val="accent4">
                    <a:lumMod val="40000"/>
                    <a:lumOff val="60000"/>
                  </a:schemeClr>
                </a:solidFill>
                <a:latin typeface="+mj-lt"/>
              </a:defRPr>
            </a:lvl1pPr>
          </a:lstStyle>
          <a:p>
            <a:r>
              <a:rPr lang="fr-FR" sz="1000">
                <a:solidFill>
                  <a:srgbClr val="3F3F3F"/>
                </a:solidFill>
                <a:latin typeface="Arial" panose="020B0604020202020204"/>
              </a:rPr>
              <a:t>Q1</a:t>
            </a:r>
          </a:p>
        </p:txBody>
      </p:sp>
      <p:sp>
        <p:nvSpPr>
          <p:cNvPr id="268" name="ZoneTexte 267">
            <a:extLst>
              <a:ext uri="{FF2B5EF4-FFF2-40B4-BE49-F238E27FC236}">
                <a16:creationId xmlns:a16="http://schemas.microsoft.com/office/drawing/2014/main" id="{F89EAF32-DA60-40B4-8622-DA98B104F4B9}"/>
              </a:ext>
            </a:extLst>
          </p:cNvPr>
          <p:cNvSpPr txBox="1"/>
          <p:nvPr/>
        </p:nvSpPr>
        <p:spPr>
          <a:xfrm>
            <a:off x="8200828" y="1957950"/>
            <a:ext cx="362001" cy="246221"/>
          </a:xfrm>
          <a:prstGeom prst="rect">
            <a:avLst/>
          </a:prstGeom>
          <a:noFill/>
        </p:spPr>
        <p:txBody>
          <a:bodyPr wrap="square" rtlCol="0" anchor="ctr">
            <a:spAutoFit/>
          </a:bodyPr>
          <a:lstStyle/>
          <a:p>
            <a:pPr algn="ctr"/>
            <a:r>
              <a:rPr lang="fr-FR" sz="1000" b="1" i="1">
                <a:solidFill>
                  <a:srgbClr val="3F3F3F"/>
                </a:solidFill>
                <a:latin typeface="Arial" panose="020B0604020202020204"/>
              </a:rPr>
              <a:t>Q2</a:t>
            </a:r>
          </a:p>
        </p:txBody>
      </p:sp>
      <p:sp>
        <p:nvSpPr>
          <p:cNvPr id="269" name="ZoneTexte 268">
            <a:extLst>
              <a:ext uri="{FF2B5EF4-FFF2-40B4-BE49-F238E27FC236}">
                <a16:creationId xmlns:a16="http://schemas.microsoft.com/office/drawing/2014/main" id="{93C46F45-BE44-43DD-B5D8-A3D5461A1C77}"/>
              </a:ext>
            </a:extLst>
          </p:cNvPr>
          <p:cNvSpPr txBox="1"/>
          <p:nvPr/>
        </p:nvSpPr>
        <p:spPr>
          <a:xfrm>
            <a:off x="6739305" y="6303895"/>
            <a:ext cx="3285046" cy="224577"/>
          </a:xfrm>
          <a:prstGeom prst="rect">
            <a:avLst/>
          </a:prstGeom>
          <a:noFill/>
        </p:spPr>
        <p:txBody>
          <a:bodyPr wrap="none" rtlCol="0">
            <a:noAutofit/>
          </a:bodyPr>
          <a:lstStyle/>
          <a:p>
            <a:pPr algn="just">
              <a:spcBef>
                <a:spcPts val="600"/>
              </a:spcBef>
            </a:pPr>
            <a:r>
              <a:rPr lang="fr-FR" sz="900" i="1">
                <a:solidFill>
                  <a:srgbClr val="4D4D4D"/>
                </a:solidFill>
                <a:latin typeface="Arial" panose="020B0604020202020204"/>
              </a:rPr>
              <a:t>Q1, Q2 , Q3 et Q4 : cf. 4 quadrants des tests Brian MARICK</a:t>
            </a:r>
          </a:p>
        </p:txBody>
      </p:sp>
      <p:sp>
        <p:nvSpPr>
          <p:cNvPr id="270" name="ZoneTexte 269">
            <a:extLst>
              <a:ext uri="{FF2B5EF4-FFF2-40B4-BE49-F238E27FC236}">
                <a16:creationId xmlns:a16="http://schemas.microsoft.com/office/drawing/2014/main" id="{65279272-5AE5-4FE3-9E3E-69E14858AD0C}"/>
              </a:ext>
            </a:extLst>
          </p:cNvPr>
          <p:cNvSpPr txBox="1"/>
          <p:nvPr/>
        </p:nvSpPr>
        <p:spPr>
          <a:xfrm>
            <a:off x="9327725" y="3401849"/>
            <a:ext cx="398202" cy="246221"/>
          </a:xfrm>
          <a:prstGeom prst="rect">
            <a:avLst/>
          </a:prstGeom>
          <a:noFill/>
        </p:spPr>
        <p:txBody>
          <a:bodyPr wrap="square" rtlCol="0">
            <a:spAutoFit/>
          </a:bodyPr>
          <a:lstStyle/>
          <a:p>
            <a:r>
              <a:rPr lang="fr-FR" sz="1000" b="1" i="1">
                <a:solidFill>
                  <a:srgbClr val="3F3F3F"/>
                </a:solidFill>
                <a:latin typeface="Arial" panose="020B0604020202020204"/>
              </a:rPr>
              <a:t>Q4</a:t>
            </a:r>
          </a:p>
        </p:txBody>
      </p:sp>
      <p:sp>
        <p:nvSpPr>
          <p:cNvPr id="271" name="Rectangle : coins arrondis 270">
            <a:extLst>
              <a:ext uri="{FF2B5EF4-FFF2-40B4-BE49-F238E27FC236}">
                <a16:creationId xmlns:a16="http://schemas.microsoft.com/office/drawing/2014/main" id="{98E05F0C-74D4-4876-BE97-4CDD7613C2B1}"/>
              </a:ext>
            </a:extLst>
          </p:cNvPr>
          <p:cNvSpPr>
            <a:spLocks/>
          </p:cNvSpPr>
          <p:nvPr/>
        </p:nvSpPr>
        <p:spPr>
          <a:xfrm>
            <a:off x="8986068" y="2064663"/>
            <a:ext cx="341657" cy="154666"/>
          </a:xfrm>
          <a:prstGeom prst="roundRect">
            <a:avLst/>
          </a:prstGeom>
          <a:solidFill>
            <a:srgbClr val="FFFFFF"/>
          </a:solidFill>
          <a:ln>
            <a:solidFill>
              <a:srgbClr val="FFFFFF"/>
            </a:solidFill>
          </a:ln>
          <a:effectLst>
            <a:outerShdw blurRad="50800" dist="38100" dir="2700000" algn="tl" rotWithShape="0">
              <a:prstClr val="black">
                <a:alpha val="4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100"/>
              </a:spcBef>
              <a:spcAft>
                <a:spcPts val="100"/>
              </a:spcAft>
              <a:buClrTx/>
              <a:buSzTx/>
              <a:buFontTx/>
              <a:buNone/>
              <a:tabLst/>
              <a:defRPr/>
            </a:pPr>
            <a:r>
              <a:rPr kumimoji="0" lang="fr-FR" sz="1000" b="1" i="0" u="none" strike="noStrike" kern="0" cap="none" spc="0" normalizeH="0" baseline="0" noProof="0">
                <a:ln>
                  <a:noFill/>
                </a:ln>
                <a:solidFill>
                  <a:srgbClr val="E4003A"/>
                </a:solidFill>
                <a:effectLst/>
                <a:uLnTx/>
                <a:uFillTx/>
              </a:rPr>
              <a:t>DoD</a:t>
            </a:r>
          </a:p>
        </p:txBody>
      </p:sp>
      <p:sp>
        <p:nvSpPr>
          <p:cNvPr id="272" name="Rectangle : coins arrondis 271">
            <a:extLst>
              <a:ext uri="{FF2B5EF4-FFF2-40B4-BE49-F238E27FC236}">
                <a16:creationId xmlns:a16="http://schemas.microsoft.com/office/drawing/2014/main" id="{CAB4D695-EE31-49C3-B4FA-EBB93EA8B769}"/>
              </a:ext>
            </a:extLst>
          </p:cNvPr>
          <p:cNvSpPr>
            <a:spLocks/>
          </p:cNvSpPr>
          <p:nvPr/>
        </p:nvSpPr>
        <p:spPr>
          <a:xfrm>
            <a:off x="3722408" y="2041219"/>
            <a:ext cx="341657" cy="154666"/>
          </a:xfrm>
          <a:prstGeom prst="roundRect">
            <a:avLst/>
          </a:prstGeom>
          <a:solidFill>
            <a:srgbClr val="FFFFFF"/>
          </a:solidFill>
          <a:ln>
            <a:solidFill>
              <a:srgbClr val="FFFFFF"/>
            </a:solidFill>
          </a:ln>
          <a:effectLst>
            <a:outerShdw blurRad="50800" dist="38100" dir="2700000" algn="tl" rotWithShape="0">
              <a:prstClr val="black">
                <a:alpha val="4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100"/>
              </a:spcBef>
              <a:spcAft>
                <a:spcPts val="100"/>
              </a:spcAft>
              <a:buClrTx/>
              <a:buSzTx/>
              <a:buFontTx/>
              <a:buNone/>
              <a:tabLst/>
              <a:defRPr/>
            </a:pPr>
            <a:r>
              <a:rPr kumimoji="0" lang="fr-FR" sz="1000" b="1" i="0" u="none" strike="noStrike" kern="0" cap="none" spc="0" normalizeH="0" baseline="0" noProof="0" err="1">
                <a:ln>
                  <a:noFill/>
                </a:ln>
                <a:solidFill>
                  <a:srgbClr val="E4003A"/>
                </a:solidFill>
                <a:effectLst/>
                <a:uLnTx/>
                <a:uFillTx/>
              </a:rPr>
              <a:t>DoR</a:t>
            </a:r>
            <a:endParaRPr kumimoji="0" lang="fr-FR" sz="1000" b="1" i="0" u="none" strike="noStrike" kern="0" cap="none" spc="0" normalizeH="0" baseline="0" noProof="0">
              <a:ln>
                <a:noFill/>
              </a:ln>
              <a:solidFill>
                <a:srgbClr val="E4003A"/>
              </a:solidFill>
              <a:effectLst/>
              <a:uLnTx/>
              <a:uFillTx/>
            </a:endParaRPr>
          </a:p>
        </p:txBody>
      </p:sp>
      <p:sp>
        <p:nvSpPr>
          <p:cNvPr id="273" name="Rectangle 272">
            <a:extLst>
              <a:ext uri="{FF2B5EF4-FFF2-40B4-BE49-F238E27FC236}">
                <a16:creationId xmlns:a16="http://schemas.microsoft.com/office/drawing/2014/main" id="{B9B69B2F-59CD-4354-B336-1098DC95BC13}"/>
              </a:ext>
            </a:extLst>
          </p:cNvPr>
          <p:cNvSpPr/>
          <p:nvPr/>
        </p:nvSpPr>
        <p:spPr>
          <a:xfrm>
            <a:off x="9563516" y="1346316"/>
            <a:ext cx="1756586" cy="222586"/>
          </a:xfrm>
          <a:prstGeom prst="rect">
            <a:avLst/>
          </a:prstGeom>
          <a:solidFill>
            <a:srgbClr val="1CD19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a:ln>
                  <a:noFill/>
                </a:ln>
                <a:solidFill>
                  <a:srgbClr val="FFFFFF"/>
                </a:solidFill>
                <a:effectLst/>
                <a:uLnTx/>
                <a:uFillTx/>
                <a:latin typeface="Arial" panose="020B0604020202020204"/>
                <a:ea typeface="+mn-ea"/>
                <a:cs typeface="+mn-cs"/>
              </a:rPr>
              <a:t>Niveau Palier</a:t>
            </a:r>
          </a:p>
        </p:txBody>
      </p:sp>
    </p:spTree>
    <p:extLst>
      <p:ext uri="{BB962C8B-B14F-4D97-AF65-F5344CB8AC3E}">
        <p14:creationId xmlns:p14="http://schemas.microsoft.com/office/powerpoint/2010/main" val="204633733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59DBED5-0432-4BE5-94F5-21559D2B8C32}"/>
              </a:ext>
            </a:extLst>
          </p:cNvPr>
          <p:cNvSpPr>
            <a:spLocks noGrp="1"/>
          </p:cNvSpPr>
          <p:nvPr>
            <p:ph type="title"/>
          </p:nvPr>
        </p:nvSpPr>
        <p:spPr/>
        <p:txBody>
          <a:bodyPr/>
          <a:lstStyle/>
          <a:p>
            <a:pPr defTabSz="685800">
              <a:lnSpc>
                <a:spcPct val="90000"/>
              </a:lnSpc>
              <a:spcBef>
                <a:spcPts val="750"/>
              </a:spcBef>
              <a:defRPr/>
            </a:pPr>
            <a:r>
              <a:rPr lang="fr-FR" sz="1800"/>
              <a:t>Articulation avec le cycle en V : bonnes pratiques</a:t>
            </a:r>
            <a:endParaRPr lang="fr-FR" sz="1800" cap="none">
              <a:solidFill>
                <a:srgbClr val="3F3F3F"/>
              </a:solidFill>
              <a:latin typeface="Arial" panose="020B0604020202020204"/>
            </a:endParaRPr>
          </a:p>
        </p:txBody>
      </p:sp>
      <p:sp>
        <p:nvSpPr>
          <p:cNvPr id="3" name="Espace réservé du numéro de diapositive 2">
            <a:extLst>
              <a:ext uri="{FF2B5EF4-FFF2-40B4-BE49-F238E27FC236}">
                <a16:creationId xmlns:a16="http://schemas.microsoft.com/office/drawing/2014/main" id="{D9966B5C-49C3-46F5-9DE4-5BFD435341BD}"/>
              </a:ext>
            </a:extLst>
          </p:cNvPr>
          <p:cNvSpPr>
            <a:spLocks noGrp="1"/>
          </p:cNvSpPr>
          <p:nvPr>
            <p:ph type="sldNum" sz="quarter" idx="12"/>
          </p:nvPr>
        </p:nvSpPr>
        <p:spPr>
          <a:xfrm>
            <a:off x="11662901" y="6451602"/>
            <a:ext cx="422208" cy="365125"/>
          </a:xfrm>
        </p:spPr>
        <p:txBody>
          <a:bodyPr/>
          <a:lstStyle/>
          <a:p>
            <a:fld id="{33D6E5A2-EC83-451F-A719-9AC1370DD5CF}" type="slidenum">
              <a:rPr lang="fr-FR" smtClean="0"/>
              <a:pPr/>
              <a:t>61</a:t>
            </a:fld>
            <a:endParaRPr kumimoji="0" lang="fr-FR"/>
          </a:p>
        </p:txBody>
      </p:sp>
      <p:sp>
        <p:nvSpPr>
          <p:cNvPr id="4" name="Rectangle : coins arrondis 3">
            <a:extLst>
              <a:ext uri="{FF2B5EF4-FFF2-40B4-BE49-F238E27FC236}">
                <a16:creationId xmlns:a16="http://schemas.microsoft.com/office/drawing/2014/main" id="{2EC4852F-0853-4644-8A0D-889EC397B3B8}"/>
              </a:ext>
            </a:extLst>
          </p:cNvPr>
          <p:cNvSpPr/>
          <p:nvPr/>
        </p:nvSpPr>
        <p:spPr>
          <a:xfrm>
            <a:off x="823979" y="870507"/>
            <a:ext cx="10744629" cy="309004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spcBef>
                <a:spcPct val="20000"/>
              </a:spcBef>
              <a:buClr>
                <a:srgbClr val="1F497D"/>
              </a:buClr>
              <a:buFont typeface="Wingdings" panose="05000000000000000000" pitchFamily="2" charset="2"/>
              <a:buChar char="§"/>
            </a:pPr>
            <a:endParaRPr lang="fr-FR" sz="1400">
              <a:solidFill>
                <a:prstClr val="black"/>
              </a:solidFill>
            </a:endParaRPr>
          </a:p>
        </p:txBody>
      </p:sp>
      <p:sp>
        <p:nvSpPr>
          <p:cNvPr id="5" name="TextBox 141">
            <a:extLst>
              <a:ext uri="{FF2B5EF4-FFF2-40B4-BE49-F238E27FC236}">
                <a16:creationId xmlns:a16="http://schemas.microsoft.com/office/drawing/2014/main" id="{6E7C7A11-D497-4C7E-A00E-38870BED3726}"/>
              </a:ext>
            </a:extLst>
          </p:cNvPr>
          <p:cNvSpPr txBox="1"/>
          <p:nvPr/>
        </p:nvSpPr>
        <p:spPr>
          <a:xfrm>
            <a:off x="1109584" y="985351"/>
            <a:ext cx="10349641" cy="2616614"/>
          </a:xfrm>
          <a:prstGeom prst="rect">
            <a:avLst/>
          </a:prstGeom>
          <a:noFill/>
        </p:spPr>
        <p:txBody>
          <a:bodyPr wrap="square" rtlCol="0">
            <a:spAutoFit/>
          </a:bodyPr>
          <a:lstStyle/>
          <a:p>
            <a:r>
              <a:rPr lang="fr-FR" sz="1467" b="1">
                <a:latin typeface="Calibri" panose="020F0502020204030204" pitchFamily="34" charset="0"/>
              </a:rPr>
              <a:t>Toutes les équipes agiles n’ont pas le même niveau d’interaction avec le reste du SI et notamment avec des équipes fonctionnant dans un rythme Cycle en V. </a:t>
            </a:r>
            <a:r>
              <a:rPr lang="fr-FR" sz="1467">
                <a:latin typeface="Calibri" panose="020F0502020204030204" pitchFamily="34" charset="0"/>
              </a:rPr>
              <a:t>En cas d’interaction de l’équipe avec le cycle en V, 2 niveaux d’interaction différents avec le SI :</a:t>
            </a:r>
          </a:p>
          <a:p>
            <a:pPr marL="837927" lvl="1" indent="-380876">
              <a:spcBef>
                <a:spcPts val="800"/>
              </a:spcBef>
              <a:buClr>
                <a:schemeClr val="tx2"/>
              </a:buClr>
              <a:buFont typeface="Wingdings" panose="05000000000000000000" pitchFamily="2" charset="2"/>
              <a:buChar char="§"/>
            </a:pPr>
            <a:r>
              <a:rPr lang="fr-FR" sz="1467">
                <a:latin typeface="Calibri" panose="020F0502020204030204" pitchFamily="34" charset="0"/>
              </a:rPr>
              <a:t>Des équipes plutôt autonomes vis-à-vis du Cycle en V durant leurs développements et potentiellement en interaction forte au moment de la recette de la version SI </a:t>
            </a:r>
          </a:p>
          <a:p>
            <a:pPr marL="837927" lvl="1" indent="-380876">
              <a:spcBef>
                <a:spcPts val="800"/>
              </a:spcBef>
              <a:buClr>
                <a:schemeClr val="tx2"/>
              </a:buClr>
              <a:buFont typeface="Wingdings" panose="05000000000000000000" pitchFamily="2" charset="2"/>
              <a:buChar char="§"/>
            </a:pPr>
            <a:r>
              <a:rPr lang="fr-FR" sz="1467">
                <a:latin typeface="Calibri" panose="020F0502020204030204" pitchFamily="34" charset="0"/>
              </a:rPr>
              <a:t>D’autres en revanche fortement intégrées à l’écosystème Cycle en V tout au long d’un projet</a:t>
            </a:r>
          </a:p>
          <a:p>
            <a:pPr>
              <a:spcBef>
                <a:spcPts val="2400"/>
              </a:spcBef>
              <a:buClr>
                <a:schemeClr val="tx2"/>
              </a:buClr>
            </a:pPr>
            <a:r>
              <a:rPr lang="fr-FR" sz="1467" b="1">
                <a:latin typeface="Calibri" panose="020F0502020204030204" pitchFamily="34" charset="0"/>
              </a:rPr>
              <a:t>Dans ce dernier modèle, très intégré, </a:t>
            </a:r>
            <a:r>
              <a:rPr lang="fr-FR" sz="1467">
                <a:latin typeface="Calibri" panose="020F0502020204030204" pitchFamily="34" charset="0"/>
              </a:rPr>
              <a:t>l’équipe Agile pourra être :</a:t>
            </a:r>
          </a:p>
          <a:p>
            <a:pPr marL="837927" lvl="1" indent="-380876">
              <a:spcBef>
                <a:spcPts val="800"/>
              </a:spcBef>
              <a:buClr>
                <a:schemeClr val="tx2"/>
              </a:buClr>
              <a:buFont typeface="Wingdings" panose="05000000000000000000" pitchFamily="2" charset="2"/>
              <a:buChar char="§"/>
            </a:pPr>
            <a:r>
              <a:rPr lang="fr-FR" sz="1467">
                <a:latin typeface="Calibri" panose="020F0502020204030204" pitchFamily="34" charset="0"/>
              </a:rPr>
              <a:t>Soit en lead sur un projet avec des contributions réalisées en Cycle en V</a:t>
            </a:r>
          </a:p>
          <a:p>
            <a:pPr marL="837927" lvl="1" indent="-380876">
              <a:spcBef>
                <a:spcPts val="800"/>
              </a:spcBef>
              <a:buClr>
                <a:schemeClr val="tx2"/>
              </a:buClr>
              <a:buFont typeface="Wingdings" panose="05000000000000000000" pitchFamily="2" charset="2"/>
              <a:buChar char="§"/>
            </a:pPr>
            <a:r>
              <a:rPr lang="fr-FR" sz="1467">
                <a:latin typeface="Calibri" panose="020F0502020204030204" pitchFamily="34" charset="0"/>
              </a:rPr>
              <a:t>Soit contributrice lorsque le projet est porté par une équipe Cycle en V</a:t>
            </a:r>
          </a:p>
        </p:txBody>
      </p:sp>
      <p:grpSp>
        <p:nvGrpSpPr>
          <p:cNvPr id="6" name="Group 4">
            <a:extLst>
              <a:ext uri="{FF2B5EF4-FFF2-40B4-BE49-F238E27FC236}">
                <a16:creationId xmlns:a16="http://schemas.microsoft.com/office/drawing/2014/main" id="{4E065EB2-EAC8-4CB6-BD84-DC2D384FB14B}"/>
              </a:ext>
            </a:extLst>
          </p:cNvPr>
          <p:cNvGrpSpPr/>
          <p:nvPr/>
        </p:nvGrpSpPr>
        <p:grpSpPr>
          <a:xfrm>
            <a:off x="1496856" y="4672594"/>
            <a:ext cx="9609119" cy="1537991"/>
            <a:chOff x="1235480" y="4473136"/>
            <a:chExt cx="9612595" cy="1538547"/>
          </a:xfrm>
        </p:grpSpPr>
        <p:sp>
          <p:nvSpPr>
            <p:cNvPr id="7" name="Rectangle 6">
              <a:extLst>
                <a:ext uri="{FF2B5EF4-FFF2-40B4-BE49-F238E27FC236}">
                  <a16:creationId xmlns:a16="http://schemas.microsoft.com/office/drawing/2014/main" id="{3983E2CE-AB23-464C-A9C1-8428F78CFD0F}"/>
                </a:ext>
              </a:extLst>
            </p:cNvPr>
            <p:cNvSpPr/>
            <p:nvPr/>
          </p:nvSpPr>
          <p:spPr>
            <a:xfrm>
              <a:off x="1415480" y="4653136"/>
              <a:ext cx="3960439" cy="543867"/>
            </a:xfrm>
            <a:prstGeom prst="rect">
              <a:avLst/>
            </a:prstGeom>
            <a:solidFill>
              <a:schemeClr val="tx2"/>
            </a:solidFill>
          </p:spPr>
          <p:txBody>
            <a:bodyPr wrap="square">
              <a:noAutofit/>
            </a:bodyPr>
            <a:lstStyle/>
            <a:p>
              <a:pPr marL="0" lvl="1" algn="ctr">
                <a:spcBef>
                  <a:spcPts val="800"/>
                </a:spcBef>
                <a:buClr>
                  <a:schemeClr val="accent2"/>
                </a:buClr>
              </a:pPr>
              <a:r>
                <a:rPr lang="fr-FR" sz="1400" b="1">
                  <a:solidFill>
                    <a:schemeClr val="bg1"/>
                  </a:solidFill>
                  <a:latin typeface="Calibri" panose="020F0502020204030204" pitchFamily="34" charset="0"/>
                </a:rPr>
                <a:t>Anticiper les dépendances</a:t>
              </a:r>
              <a:br>
                <a:rPr lang="fr-FR" sz="1400" b="1">
                  <a:solidFill>
                    <a:schemeClr val="bg1"/>
                  </a:solidFill>
                  <a:latin typeface="Calibri" panose="020F0502020204030204" pitchFamily="34" charset="0"/>
                </a:rPr>
              </a:br>
              <a:r>
                <a:rPr lang="fr-FR" sz="1400" b="1">
                  <a:solidFill>
                    <a:schemeClr val="bg1"/>
                  </a:solidFill>
                  <a:latin typeface="Calibri" panose="020F0502020204030204" pitchFamily="34" charset="0"/>
                </a:rPr>
                <a:t>et les impacts </a:t>
              </a:r>
              <a:r>
                <a:rPr lang="fr-FR" sz="1400">
                  <a:solidFill>
                    <a:schemeClr val="bg1"/>
                  </a:solidFill>
                  <a:latin typeface="Calibri" panose="020F0502020204030204" pitchFamily="34" charset="0"/>
                </a:rPr>
                <a:t>entre équipes</a:t>
              </a:r>
            </a:p>
          </p:txBody>
        </p:sp>
        <p:sp>
          <p:nvSpPr>
            <p:cNvPr id="8" name="Rectangle 7">
              <a:extLst>
                <a:ext uri="{FF2B5EF4-FFF2-40B4-BE49-F238E27FC236}">
                  <a16:creationId xmlns:a16="http://schemas.microsoft.com/office/drawing/2014/main" id="{A4452D7F-DA8A-488C-B8BD-4B44F9969709}"/>
                </a:ext>
              </a:extLst>
            </p:cNvPr>
            <p:cNvSpPr/>
            <p:nvPr/>
          </p:nvSpPr>
          <p:spPr>
            <a:xfrm>
              <a:off x="6780455" y="4653136"/>
              <a:ext cx="3960439" cy="543867"/>
            </a:xfrm>
            <a:prstGeom prst="rect">
              <a:avLst/>
            </a:prstGeom>
            <a:solidFill>
              <a:schemeClr val="tx2"/>
            </a:solidFill>
          </p:spPr>
          <p:txBody>
            <a:bodyPr wrap="square">
              <a:noAutofit/>
            </a:bodyPr>
            <a:lstStyle/>
            <a:p>
              <a:pPr marL="0" lvl="1" algn="ctr">
                <a:spcBef>
                  <a:spcPts val="800"/>
                </a:spcBef>
                <a:buClr>
                  <a:schemeClr val="accent2"/>
                </a:buClr>
              </a:pPr>
              <a:r>
                <a:rPr lang="fr-FR" sz="1400" b="1">
                  <a:solidFill>
                    <a:schemeClr val="bg1"/>
                  </a:solidFill>
                  <a:latin typeface="Calibri" panose="020F0502020204030204" pitchFamily="34" charset="0"/>
                </a:rPr>
                <a:t>Expliciter ces dépendances</a:t>
              </a:r>
              <a:br>
                <a:rPr lang="fr-FR" sz="1400">
                  <a:solidFill>
                    <a:schemeClr val="bg1"/>
                  </a:solidFill>
                  <a:latin typeface="Calibri" panose="020F0502020204030204" pitchFamily="34" charset="0"/>
                </a:rPr>
              </a:br>
              <a:r>
                <a:rPr lang="fr-FR" sz="1400">
                  <a:solidFill>
                    <a:schemeClr val="bg1"/>
                  </a:solidFill>
                  <a:latin typeface="Calibri" panose="020F0502020204030204" pitchFamily="34" charset="0"/>
                </a:rPr>
                <a:t>et s’accorder entre équipes</a:t>
              </a:r>
            </a:p>
          </p:txBody>
        </p:sp>
        <p:sp>
          <p:nvSpPr>
            <p:cNvPr id="9" name="Rectangle 8">
              <a:extLst>
                <a:ext uri="{FF2B5EF4-FFF2-40B4-BE49-F238E27FC236}">
                  <a16:creationId xmlns:a16="http://schemas.microsoft.com/office/drawing/2014/main" id="{026891A2-D53C-44C0-B4F9-6AF89947B072}"/>
                </a:ext>
              </a:extLst>
            </p:cNvPr>
            <p:cNvSpPr/>
            <p:nvPr/>
          </p:nvSpPr>
          <p:spPr>
            <a:xfrm>
              <a:off x="1415480" y="5467816"/>
              <a:ext cx="3960439" cy="543867"/>
            </a:xfrm>
            <a:prstGeom prst="rect">
              <a:avLst/>
            </a:prstGeom>
            <a:solidFill>
              <a:schemeClr val="tx2"/>
            </a:solidFill>
          </p:spPr>
          <p:txBody>
            <a:bodyPr wrap="square">
              <a:noAutofit/>
            </a:bodyPr>
            <a:lstStyle/>
            <a:p>
              <a:pPr marL="0" lvl="1" algn="ctr">
                <a:spcBef>
                  <a:spcPts val="800"/>
                </a:spcBef>
                <a:buClr>
                  <a:schemeClr val="accent2"/>
                </a:buClr>
              </a:pPr>
              <a:r>
                <a:rPr lang="fr-FR" sz="1400" b="1">
                  <a:solidFill>
                    <a:schemeClr val="bg1"/>
                  </a:solidFill>
                  <a:latin typeface="Calibri" panose="020F0502020204030204" pitchFamily="34" charset="0"/>
                </a:rPr>
                <a:t>Coordonner plusieurs équipes </a:t>
              </a:r>
              <a:r>
                <a:rPr lang="fr-FR" sz="1400">
                  <a:solidFill>
                    <a:schemeClr val="bg1"/>
                  </a:solidFill>
                  <a:latin typeface="Calibri" panose="020F0502020204030204" pitchFamily="34" charset="0"/>
                </a:rPr>
                <a:t>ayant de fortes adhérences et des rythmes différents</a:t>
              </a:r>
            </a:p>
          </p:txBody>
        </p:sp>
        <p:sp>
          <p:nvSpPr>
            <p:cNvPr id="10" name="Rectangle 9">
              <a:extLst>
                <a:ext uri="{FF2B5EF4-FFF2-40B4-BE49-F238E27FC236}">
                  <a16:creationId xmlns:a16="http://schemas.microsoft.com/office/drawing/2014/main" id="{6970361A-25C0-4068-A183-155C507711FF}"/>
                </a:ext>
              </a:extLst>
            </p:cNvPr>
            <p:cNvSpPr/>
            <p:nvPr/>
          </p:nvSpPr>
          <p:spPr>
            <a:xfrm>
              <a:off x="6780455" y="5467816"/>
              <a:ext cx="3960439" cy="543867"/>
            </a:xfrm>
            <a:prstGeom prst="rect">
              <a:avLst/>
            </a:prstGeom>
            <a:solidFill>
              <a:schemeClr val="tx2"/>
            </a:solidFill>
          </p:spPr>
          <p:txBody>
            <a:bodyPr wrap="square">
              <a:noAutofit/>
            </a:bodyPr>
            <a:lstStyle/>
            <a:p>
              <a:pPr marL="0" lvl="1" algn="ctr">
                <a:spcBef>
                  <a:spcPts val="800"/>
                </a:spcBef>
                <a:buClr>
                  <a:schemeClr val="accent2"/>
                </a:buClr>
              </a:pPr>
              <a:r>
                <a:rPr lang="fr-FR" sz="1400" b="1">
                  <a:solidFill>
                    <a:schemeClr val="bg1"/>
                  </a:solidFill>
                  <a:latin typeface="Calibri" panose="020F0502020204030204" pitchFamily="34" charset="0"/>
                </a:rPr>
                <a:t>Echanger régulièrement</a:t>
              </a:r>
              <a:br>
                <a:rPr lang="fr-FR" sz="1400">
                  <a:solidFill>
                    <a:schemeClr val="bg1"/>
                  </a:solidFill>
                  <a:latin typeface="Calibri" panose="020F0502020204030204" pitchFamily="34" charset="0"/>
                </a:rPr>
              </a:br>
              <a:r>
                <a:rPr lang="fr-FR" sz="1400">
                  <a:solidFill>
                    <a:schemeClr val="bg1"/>
                  </a:solidFill>
                  <a:latin typeface="Calibri" panose="020F0502020204030204" pitchFamily="34" charset="0"/>
                </a:rPr>
                <a:t>sur les avancement de chacun</a:t>
              </a:r>
            </a:p>
          </p:txBody>
        </p:sp>
        <p:pic>
          <p:nvPicPr>
            <p:cNvPr id="11" name="Picture 10" descr="A close up of a sign&#10;&#10;Description generated with high confidence">
              <a:extLst>
                <a:ext uri="{FF2B5EF4-FFF2-40B4-BE49-F238E27FC236}">
                  <a16:creationId xmlns:a16="http://schemas.microsoft.com/office/drawing/2014/main" id="{1C71F4EF-C5CD-49D0-8370-2637902638D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35480" y="5287816"/>
              <a:ext cx="360000" cy="360000"/>
            </a:xfrm>
            <a:prstGeom prst="rect">
              <a:avLst/>
            </a:prstGeom>
          </p:spPr>
        </p:pic>
        <p:pic>
          <p:nvPicPr>
            <p:cNvPr id="12" name="Picture 11">
              <a:extLst>
                <a:ext uri="{FF2B5EF4-FFF2-40B4-BE49-F238E27FC236}">
                  <a16:creationId xmlns:a16="http://schemas.microsoft.com/office/drawing/2014/main" id="{11EB9621-DC83-4C75-B507-F395F01BDA4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488075" y="4473136"/>
              <a:ext cx="360000" cy="360000"/>
            </a:xfrm>
            <a:prstGeom prst="rect">
              <a:avLst/>
            </a:prstGeom>
          </p:spPr>
        </p:pic>
        <p:pic>
          <p:nvPicPr>
            <p:cNvPr id="13" name="Picture 12" descr="A picture containing vector graphics, text&#10;&#10;Description generated with very high confidence">
              <a:extLst>
                <a:ext uri="{FF2B5EF4-FFF2-40B4-BE49-F238E27FC236}">
                  <a16:creationId xmlns:a16="http://schemas.microsoft.com/office/drawing/2014/main" id="{69541F17-3306-4B2A-B3F9-6BEA7319D9F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488075" y="5287816"/>
              <a:ext cx="360000" cy="360000"/>
            </a:xfrm>
            <a:prstGeom prst="rect">
              <a:avLst/>
            </a:prstGeom>
          </p:spPr>
        </p:pic>
        <p:pic>
          <p:nvPicPr>
            <p:cNvPr id="14" name="Picture 14" descr="A picture containing clock, object&#10;&#10;Description generated with very high confidence">
              <a:extLst>
                <a:ext uri="{FF2B5EF4-FFF2-40B4-BE49-F238E27FC236}">
                  <a16:creationId xmlns:a16="http://schemas.microsoft.com/office/drawing/2014/main" id="{2FBE482A-1DD4-400F-905D-63891CAEA82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35480" y="4473136"/>
              <a:ext cx="360000" cy="360000"/>
            </a:xfrm>
            <a:prstGeom prst="rect">
              <a:avLst/>
            </a:prstGeom>
          </p:spPr>
        </p:pic>
      </p:grpSp>
      <p:sp>
        <p:nvSpPr>
          <p:cNvPr id="15" name="Ellipse 1">
            <a:extLst>
              <a:ext uri="{FF2B5EF4-FFF2-40B4-BE49-F238E27FC236}">
                <a16:creationId xmlns:a16="http://schemas.microsoft.com/office/drawing/2014/main" id="{8AE85816-A36B-4AE8-A791-9B474E7B783F}"/>
              </a:ext>
            </a:extLst>
          </p:cNvPr>
          <p:cNvSpPr/>
          <p:nvPr/>
        </p:nvSpPr>
        <p:spPr>
          <a:xfrm>
            <a:off x="5426383" y="4926548"/>
            <a:ext cx="1716044" cy="1053126"/>
          </a:xfrm>
          <a:prstGeom prst="ellipse">
            <a:avLst/>
          </a:prstGeom>
          <a:solidFill>
            <a:srgbClr val="12ABDB"/>
          </a:solidFill>
          <a:ln>
            <a:solidFill>
              <a:srgbClr val="12ABDB"/>
            </a:solidFill>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07975" tIns="107975" rIns="107975" bIns="107975" numCol="1" spcCol="0" rtlCol="0" fromWordArt="0" anchor="t" anchorCtr="0" forceAA="0" compatLnSpc="1">
            <a:prstTxWarp prst="textNoShape">
              <a:avLst/>
            </a:prstTxWarp>
            <a:noAutofit/>
          </a:bodyPr>
          <a:lstStyle/>
          <a:p>
            <a:pPr algn="ctr">
              <a:spcBef>
                <a:spcPts val="100"/>
              </a:spcBef>
              <a:spcAft>
                <a:spcPts val="100"/>
              </a:spcAft>
            </a:pPr>
            <a:r>
              <a:rPr lang="fr-FR" sz="1400" b="1">
                <a:solidFill>
                  <a:schemeClr val="bg1"/>
                </a:solidFill>
              </a:rPr>
              <a:t>Stratégie de test transverse</a:t>
            </a:r>
          </a:p>
        </p:txBody>
      </p:sp>
      <p:sp>
        <p:nvSpPr>
          <p:cNvPr id="16" name="TextBox 3">
            <a:extLst>
              <a:ext uri="{FF2B5EF4-FFF2-40B4-BE49-F238E27FC236}">
                <a16:creationId xmlns:a16="http://schemas.microsoft.com/office/drawing/2014/main" id="{1488DC1D-462B-4824-8D89-581BFFB921F2}"/>
              </a:ext>
            </a:extLst>
          </p:cNvPr>
          <p:cNvSpPr txBox="1"/>
          <p:nvPr/>
        </p:nvSpPr>
        <p:spPr>
          <a:xfrm>
            <a:off x="2740674" y="4286717"/>
            <a:ext cx="6564041" cy="338554"/>
          </a:xfrm>
          <a:prstGeom prst="rect">
            <a:avLst/>
          </a:prstGeom>
          <a:noFill/>
          <a:effectLst/>
        </p:spPr>
        <p:txBody>
          <a:bodyPr wrap="none" rtlCol="0">
            <a:spAutoFit/>
          </a:bodyPr>
          <a:lstStyle/>
          <a:p>
            <a:pPr algn="ctr"/>
            <a:r>
              <a:rPr lang="fr-FR" sz="1600" b="1">
                <a:solidFill>
                  <a:schemeClr val="tx2"/>
                </a:solidFill>
                <a:ea typeface="Verdana" panose="020B0604030504040204" pitchFamily="34" charset="0"/>
                <a:cs typeface="Verdana" panose="020B0604030504040204" pitchFamily="34" charset="0"/>
              </a:rPr>
              <a:t>Dans les deux cas, plusieurs bonnes pratiques sont à mettre en place pour :</a:t>
            </a:r>
          </a:p>
        </p:txBody>
      </p:sp>
      <p:sp>
        <p:nvSpPr>
          <p:cNvPr id="17" name="Rectangle 16">
            <a:extLst>
              <a:ext uri="{FF2B5EF4-FFF2-40B4-BE49-F238E27FC236}">
                <a16:creationId xmlns:a16="http://schemas.microsoft.com/office/drawing/2014/main" id="{AC7D2DB6-E1F2-4F94-A479-F23517A1723A}"/>
              </a:ext>
            </a:extLst>
          </p:cNvPr>
          <p:cNvSpPr/>
          <p:nvPr/>
        </p:nvSpPr>
        <p:spPr>
          <a:xfrm>
            <a:off x="806395" y="4161610"/>
            <a:ext cx="10744628" cy="2289992"/>
          </a:xfrm>
          <a:prstGeom prst="rect">
            <a:avLst/>
          </a:prstGeom>
          <a:noFill/>
          <a:ln w="1587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spcBef>
                <a:spcPts val="600"/>
              </a:spcBef>
            </a:pPr>
            <a:endParaRPr lang="fr-FR" sz="1400">
              <a:solidFill>
                <a:srgbClr val="6B6571"/>
              </a:solidFill>
            </a:endParaRPr>
          </a:p>
        </p:txBody>
      </p:sp>
    </p:spTree>
    <p:extLst>
      <p:ext uri="{BB962C8B-B14F-4D97-AF65-F5344CB8AC3E}">
        <p14:creationId xmlns:p14="http://schemas.microsoft.com/office/powerpoint/2010/main" val="36214155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 name="Graphique 125">
            <a:extLst>
              <a:ext uri="{FF2B5EF4-FFF2-40B4-BE49-F238E27FC236}">
                <a16:creationId xmlns:a16="http://schemas.microsoft.com/office/drawing/2014/main" id="{C851C341-B26B-43D2-A773-EED45E65C2D2}"/>
              </a:ext>
            </a:extLst>
          </p:cNvPr>
          <p:cNvGraphicFramePr/>
          <p:nvPr>
            <p:extLst>
              <p:ext uri="{D42A27DB-BD31-4B8C-83A1-F6EECF244321}">
                <p14:modId xmlns:p14="http://schemas.microsoft.com/office/powerpoint/2010/main" val="4072733336"/>
              </p:ext>
            </p:extLst>
          </p:nvPr>
        </p:nvGraphicFramePr>
        <p:xfrm>
          <a:off x="6797684" y="4717805"/>
          <a:ext cx="1799937" cy="1166162"/>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a:extLst>
              <a:ext uri="{FF2B5EF4-FFF2-40B4-BE49-F238E27FC236}">
                <a16:creationId xmlns:a16="http://schemas.microsoft.com/office/drawing/2014/main" id="{F356423B-B362-4CAF-B78D-D22979A6A410}"/>
              </a:ext>
            </a:extLst>
          </p:cNvPr>
          <p:cNvSpPr>
            <a:spLocks noGrp="1"/>
          </p:cNvSpPr>
          <p:nvPr>
            <p:ph type="title"/>
          </p:nvPr>
        </p:nvSpPr>
        <p:spPr/>
        <p:txBody>
          <a:bodyPr/>
          <a:lstStyle/>
          <a:p>
            <a:r>
              <a:rPr lang="fr-FR" sz="1800"/>
              <a:t>Articulation avec le cycle en V : bonnes pratiques : Les modalités d’accostage</a:t>
            </a:r>
          </a:p>
        </p:txBody>
      </p:sp>
      <p:sp>
        <p:nvSpPr>
          <p:cNvPr id="3" name="Slide Number Placeholder 2">
            <a:extLst>
              <a:ext uri="{FF2B5EF4-FFF2-40B4-BE49-F238E27FC236}">
                <a16:creationId xmlns:a16="http://schemas.microsoft.com/office/drawing/2014/main" id="{F166E89D-FC72-4770-B30E-6BFD9F035A76}"/>
              </a:ext>
            </a:extLst>
          </p:cNvPr>
          <p:cNvSpPr>
            <a:spLocks noGrp="1"/>
          </p:cNvSpPr>
          <p:nvPr>
            <p:ph type="sldNum" sz="quarter" idx="12"/>
          </p:nvPr>
        </p:nvSpPr>
        <p:spPr>
          <a:xfrm>
            <a:off x="11714084" y="6442752"/>
            <a:ext cx="422208"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D6E5A2-EC83-451F-A719-9AC1370DD5CF}"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5" name="Rectangle 64">
            <a:extLst>
              <a:ext uri="{FF2B5EF4-FFF2-40B4-BE49-F238E27FC236}">
                <a16:creationId xmlns:a16="http://schemas.microsoft.com/office/drawing/2014/main" id="{407C184D-7040-4F9B-883E-AEC5FB69F4B0}"/>
              </a:ext>
            </a:extLst>
          </p:cNvPr>
          <p:cNvSpPr/>
          <p:nvPr/>
        </p:nvSpPr>
        <p:spPr>
          <a:xfrm>
            <a:off x="7162948" y="5972791"/>
            <a:ext cx="1117614" cy="2616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1200" cap="none" spc="0" normalizeH="0" baseline="0" noProof="0">
                <a:ln>
                  <a:noFill/>
                </a:ln>
                <a:solidFill>
                  <a:srgbClr val="3F3F3F"/>
                </a:solidFill>
                <a:effectLst/>
                <a:uLnTx/>
                <a:uFillTx/>
                <a:latin typeface="Arial" panose="020B0604020202020204" pitchFamily="34" charset="0"/>
                <a:ea typeface="+mn-ea"/>
                <a:cs typeface="Arial" panose="020B0604020202020204" pitchFamily="34" charset="0"/>
              </a:rPr>
              <a:t>Equipes Agile</a:t>
            </a:r>
            <a:endParaRPr kumimoji="0" lang="fr-FR" sz="1100" b="0" i="0" u="none" strike="noStrike" kern="1200" cap="none" spc="0" normalizeH="0" baseline="0" noProof="0">
              <a:ln>
                <a:noFill/>
              </a:ln>
              <a:solidFill>
                <a:srgbClr val="3F3F3F"/>
              </a:solidFill>
              <a:effectLst/>
              <a:uLnTx/>
              <a:uFillTx/>
              <a:latin typeface="Arial" panose="020B0604020202020204" pitchFamily="34" charset="0"/>
              <a:ea typeface="+mn-ea"/>
              <a:cs typeface="Arial" panose="020B0604020202020204" pitchFamily="34" charset="0"/>
            </a:endParaRPr>
          </a:p>
        </p:txBody>
      </p:sp>
      <p:cxnSp>
        <p:nvCxnSpPr>
          <p:cNvPr id="66" name="Connecteur droit 86">
            <a:extLst>
              <a:ext uri="{FF2B5EF4-FFF2-40B4-BE49-F238E27FC236}">
                <a16:creationId xmlns:a16="http://schemas.microsoft.com/office/drawing/2014/main" id="{DAF77ECC-CAF0-4F05-9A10-C4959BA8CB5D}"/>
              </a:ext>
            </a:extLst>
          </p:cNvPr>
          <p:cNvCxnSpPr>
            <a:cxnSpLocks/>
            <a:stCxn id="67" idx="6"/>
            <a:endCxn id="68" idx="2"/>
          </p:cNvCxnSpPr>
          <p:nvPr/>
        </p:nvCxnSpPr>
        <p:spPr>
          <a:xfrm>
            <a:off x="2256125" y="5259557"/>
            <a:ext cx="1924529" cy="0"/>
          </a:xfrm>
          <a:prstGeom prst="line">
            <a:avLst/>
          </a:prstGeom>
          <a:noFill/>
          <a:ln w="12700" cap="flat" cmpd="sng" algn="ctr">
            <a:solidFill>
              <a:srgbClr val="3F3F3F"/>
            </a:solidFill>
            <a:prstDash val="solid"/>
            <a:miter lim="800000"/>
          </a:ln>
          <a:effectLst/>
        </p:spPr>
      </p:cxnSp>
      <p:sp>
        <p:nvSpPr>
          <p:cNvPr id="67" name="Ellipse 87">
            <a:extLst>
              <a:ext uri="{FF2B5EF4-FFF2-40B4-BE49-F238E27FC236}">
                <a16:creationId xmlns:a16="http://schemas.microsoft.com/office/drawing/2014/main" id="{3620C400-DEAE-4459-9E5D-064885A4A4EC}"/>
              </a:ext>
            </a:extLst>
          </p:cNvPr>
          <p:cNvSpPr/>
          <p:nvPr/>
        </p:nvSpPr>
        <p:spPr>
          <a:xfrm>
            <a:off x="2022731" y="5142860"/>
            <a:ext cx="233394" cy="233394"/>
          </a:xfrm>
          <a:prstGeom prst="ellipse">
            <a:avLst/>
          </a:prstGeom>
          <a:solidFill>
            <a:srgbClr val="FFFFFF"/>
          </a:solidFill>
          <a:ln w="12700" cap="flat" cmpd="sng" algn="ctr">
            <a:solidFill>
              <a:srgbClr val="3F3F3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68" name="Ellipse 88">
            <a:extLst>
              <a:ext uri="{FF2B5EF4-FFF2-40B4-BE49-F238E27FC236}">
                <a16:creationId xmlns:a16="http://schemas.microsoft.com/office/drawing/2014/main" id="{C98211C7-2AD8-44F3-962F-E5CDF669AFF7}"/>
              </a:ext>
            </a:extLst>
          </p:cNvPr>
          <p:cNvSpPr/>
          <p:nvPr/>
        </p:nvSpPr>
        <p:spPr>
          <a:xfrm>
            <a:off x="4180654" y="5142860"/>
            <a:ext cx="233394" cy="233394"/>
          </a:xfrm>
          <a:prstGeom prst="ellipse">
            <a:avLst/>
          </a:prstGeom>
          <a:solidFill>
            <a:srgbClr val="FFFFFF"/>
          </a:solidFill>
          <a:ln w="12700" cap="flat" cmpd="sng" algn="ctr">
            <a:solidFill>
              <a:srgbClr val="3F3F3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graphicFrame>
        <p:nvGraphicFramePr>
          <p:cNvPr id="69" name="Graphique 89">
            <a:extLst>
              <a:ext uri="{FF2B5EF4-FFF2-40B4-BE49-F238E27FC236}">
                <a16:creationId xmlns:a16="http://schemas.microsoft.com/office/drawing/2014/main" id="{6074A71F-F5E8-49FE-8FEB-21998504BC71}"/>
              </a:ext>
            </a:extLst>
          </p:cNvPr>
          <p:cNvGraphicFramePr/>
          <p:nvPr>
            <p:extLst>
              <p:ext uri="{D42A27DB-BD31-4B8C-83A1-F6EECF244321}">
                <p14:modId xmlns:p14="http://schemas.microsoft.com/office/powerpoint/2010/main" val="1285206504"/>
              </p:ext>
            </p:extLst>
          </p:nvPr>
        </p:nvGraphicFramePr>
        <p:xfrm>
          <a:off x="5620520" y="4717805"/>
          <a:ext cx="1799937" cy="1166162"/>
        </p:xfrm>
        <a:graphic>
          <a:graphicData uri="http://schemas.openxmlformats.org/drawingml/2006/chart">
            <c:chart xmlns:c="http://schemas.openxmlformats.org/drawingml/2006/chart" xmlns:r="http://schemas.openxmlformats.org/officeDocument/2006/relationships" r:id="rId3"/>
          </a:graphicData>
        </a:graphic>
      </p:graphicFrame>
      <p:sp>
        <p:nvSpPr>
          <p:cNvPr id="70" name="ZoneTexte 90">
            <a:extLst>
              <a:ext uri="{FF2B5EF4-FFF2-40B4-BE49-F238E27FC236}">
                <a16:creationId xmlns:a16="http://schemas.microsoft.com/office/drawing/2014/main" id="{49722B45-A44D-424F-A126-A5324ABE01C3}"/>
              </a:ext>
            </a:extLst>
          </p:cNvPr>
          <p:cNvSpPr txBox="1"/>
          <p:nvPr/>
        </p:nvSpPr>
        <p:spPr>
          <a:xfrm>
            <a:off x="6189796" y="5734297"/>
            <a:ext cx="780154"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3F3F3F"/>
                </a:solidFill>
                <a:effectLst/>
                <a:uLnTx/>
                <a:uFillTx/>
                <a:latin typeface="Arial" panose="020B0604020202020204"/>
                <a:ea typeface="+mn-ea"/>
                <a:cs typeface="+mn-cs"/>
              </a:rPr>
              <a:t>Conception</a:t>
            </a:r>
          </a:p>
        </p:txBody>
      </p:sp>
      <p:sp>
        <p:nvSpPr>
          <p:cNvPr id="71" name="ZoneTexte 91">
            <a:extLst>
              <a:ext uri="{FF2B5EF4-FFF2-40B4-BE49-F238E27FC236}">
                <a16:creationId xmlns:a16="http://schemas.microsoft.com/office/drawing/2014/main" id="{A831AB5E-7D4E-4448-9DD7-F5BED9F76CF3}"/>
              </a:ext>
            </a:extLst>
          </p:cNvPr>
          <p:cNvSpPr txBox="1"/>
          <p:nvPr/>
        </p:nvSpPr>
        <p:spPr>
          <a:xfrm>
            <a:off x="5863694" y="4766341"/>
            <a:ext cx="427816" cy="2212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3F3F3F"/>
                </a:solidFill>
                <a:effectLst/>
                <a:uLnTx/>
                <a:uFillTx/>
                <a:latin typeface="Arial" panose="020B0604020202020204"/>
                <a:ea typeface="+mn-ea"/>
                <a:cs typeface="+mn-cs"/>
              </a:rPr>
              <a:t>Dév.</a:t>
            </a:r>
          </a:p>
        </p:txBody>
      </p:sp>
      <p:sp>
        <p:nvSpPr>
          <p:cNvPr id="72" name="ZoneTexte 99">
            <a:extLst>
              <a:ext uri="{FF2B5EF4-FFF2-40B4-BE49-F238E27FC236}">
                <a16:creationId xmlns:a16="http://schemas.microsoft.com/office/drawing/2014/main" id="{15BE41B0-77C3-4791-8895-21A9EEE50F68}"/>
              </a:ext>
            </a:extLst>
          </p:cNvPr>
          <p:cNvSpPr txBox="1"/>
          <p:nvPr/>
        </p:nvSpPr>
        <p:spPr>
          <a:xfrm>
            <a:off x="6689398" y="4776275"/>
            <a:ext cx="462903"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3F3F3F"/>
                </a:solidFill>
                <a:effectLst/>
                <a:uLnTx/>
                <a:uFillTx/>
                <a:latin typeface="Arial" panose="020B0604020202020204"/>
                <a:ea typeface="+mn-ea"/>
                <a:cs typeface="+mn-cs"/>
              </a:rPr>
              <a:t>Tests</a:t>
            </a:r>
          </a:p>
        </p:txBody>
      </p:sp>
      <p:sp>
        <p:nvSpPr>
          <p:cNvPr id="73" name="ZoneTexte 100">
            <a:extLst>
              <a:ext uri="{FF2B5EF4-FFF2-40B4-BE49-F238E27FC236}">
                <a16:creationId xmlns:a16="http://schemas.microsoft.com/office/drawing/2014/main" id="{9F934BCA-5686-4EBD-AEFB-E3B759A3477B}"/>
              </a:ext>
            </a:extLst>
          </p:cNvPr>
          <p:cNvSpPr txBox="1"/>
          <p:nvPr/>
        </p:nvSpPr>
        <p:spPr>
          <a:xfrm>
            <a:off x="6201167" y="5161036"/>
            <a:ext cx="746207" cy="246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3F3F3F"/>
                </a:solidFill>
                <a:effectLst/>
                <a:uLnTx/>
                <a:uFillTx/>
                <a:latin typeface="Arial" panose="020B0604020202020204"/>
                <a:ea typeface="+mn-ea"/>
                <a:cs typeface="+mn-cs"/>
              </a:rPr>
              <a:t>Sprint 1</a:t>
            </a:r>
          </a:p>
        </p:txBody>
      </p:sp>
      <p:sp>
        <p:nvSpPr>
          <p:cNvPr id="74" name="Rectangle : coins arrondis 101">
            <a:extLst>
              <a:ext uri="{FF2B5EF4-FFF2-40B4-BE49-F238E27FC236}">
                <a16:creationId xmlns:a16="http://schemas.microsoft.com/office/drawing/2014/main" id="{6003B752-F918-4FEA-9B8A-BEA211AB4A1B}"/>
              </a:ext>
            </a:extLst>
          </p:cNvPr>
          <p:cNvSpPr/>
          <p:nvPr/>
        </p:nvSpPr>
        <p:spPr>
          <a:xfrm rot="16200000">
            <a:off x="9897465" y="5161106"/>
            <a:ext cx="886460" cy="139619"/>
          </a:xfrm>
          <a:prstGeom prst="roundRect">
            <a:avLst>
              <a:gd name="adj" fmla="val 50000"/>
            </a:avLst>
          </a:prstGeom>
          <a:solidFill>
            <a:srgbClr val="03815D"/>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75" name="Rectangle : coins arrondis 102">
            <a:extLst>
              <a:ext uri="{FF2B5EF4-FFF2-40B4-BE49-F238E27FC236}">
                <a16:creationId xmlns:a16="http://schemas.microsoft.com/office/drawing/2014/main" id="{4FEF2ED9-C52A-4989-BB0D-DD993E49949D}"/>
              </a:ext>
            </a:extLst>
          </p:cNvPr>
          <p:cNvSpPr/>
          <p:nvPr/>
        </p:nvSpPr>
        <p:spPr>
          <a:xfrm rot="16200000">
            <a:off x="9874148" y="5229671"/>
            <a:ext cx="549892" cy="79948"/>
          </a:xfrm>
          <a:prstGeom prst="roundRect">
            <a:avLst>
              <a:gd name="adj" fmla="val 50000"/>
            </a:avLst>
          </a:prstGeom>
          <a:solidFill>
            <a:srgbClr val="03815D"/>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76" name="Rectangle : coins arrondis 103">
            <a:extLst>
              <a:ext uri="{FF2B5EF4-FFF2-40B4-BE49-F238E27FC236}">
                <a16:creationId xmlns:a16="http://schemas.microsoft.com/office/drawing/2014/main" id="{E6DEF0D7-649F-4158-84A7-70D2A2B9E2A0}"/>
              </a:ext>
            </a:extLst>
          </p:cNvPr>
          <p:cNvSpPr/>
          <p:nvPr/>
        </p:nvSpPr>
        <p:spPr>
          <a:xfrm rot="16200000">
            <a:off x="10269307" y="5223164"/>
            <a:ext cx="549892" cy="79948"/>
          </a:xfrm>
          <a:prstGeom prst="roundRect">
            <a:avLst>
              <a:gd name="adj" fmla="val 50000"/>
            </a:avLst>
          </a:prstGeom>
          <a:solidFill>
            <a:srgbClr val="03815D"/>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77" name="Rectangle : coins arrondis 104">
            <a:extLst>
              <a:ext uri="{FF2B5EF4-FFF2-40B4-BE49-F238E27FC236}">
                <a16:creationId xmlns:a16="http://schemas.microsoft.com/office/drawing/2014/main" id="{17ECC1E3-A77B-4F0D-B559-1E6E2F62CB7D}"/>
              </a:ext>
            </a:extLst>
          </p:cNvPr>
          <p:cNvSpPr/>
          <p:nvPr/>
        </p:nvSpPr>
        <p:spPr>
          <a:xfrm rot="16200000">
            <a:off x="4391955" y="5164634"/>
            <a:ext cx="886460" cy="139619"/>
          </a:xfrm>
          <a:prstGeom prst="roundRect">
            <a:avLst>
              <a:gd name="adj" fmla="val 50000"/>
            </a:avLst>
          </a:prstGeom>
          <a:solidFill>
            <a:srgbClr val="03815D"/>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78" name="Rectangle : coins arrondis 105">
            <a:extLst>
              <a:ext uri="{FF2B5EF4-FFF2-40B4-BE49-F238E27FC236}">
                <a16:creationId xmlns:a16="http://schemas.microsoft.com/office/drawing/2014/main" id="{4913BC10-38A0-481D-A9AC-04DEC50DE34D}"/>
              </a:ext>
            </a:extLst>
          </p:cNvPr>
          <p:cNvSpPr/>
          <p:nvPr/>
        </p:nvSpPr>
        <p:spPr>
          <a:xfrm rot="16200000">
            <a:off x="4276718" y="5220397"/>
            <a:ext cx="549892" cy="79948"/>
          </a:xfrm>
          <a:prstGeom prst="roundRect">
            <a:avLst>
              <a:gd name="adj" fmla="val 50000"/>
            </a:avLst>
          </a:prstGeom>
          <a:solidFill>
            <a:srgbClr val="03815D"/>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79" name="Rectangle : coins arrondis 106">
            <a:extLst>
              <a:ext uri="{FF2B5EF4-FFF2-40B4-BE49-F238E27FC236}">
                <a16:creationId xmlns:a16="http://schemas.microsoft.com/office/drawing/2014/main" id="{E6A0B170-A5C7-43E7-A858-A00E5D3777B9}"/>
              </a:ext>
            </a:extLst>
          </p:cNvPr>
          <p:cNvSpPr/>
          <p:nvPr/>
        </p:nvSpPr>
        <p:spPr>
          <a:xfrm rot="16200000">
            <a:off x="4822952" y="5226692"/>
            <a:ext cx="549892" cy="79948"/>
          </a:xfrm>
          <a:prstGeom prst="roundRect">
            <a:avLst>
              <a:gd name="adj" fmla="val 50000"/>
            </a:avLst>
          </a:prstGeom>
          <a:solidFill>
            <a:srgbClr val="03815D"/>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80" name="ZoneTexte 107">
            <a:extLst>
              <a:ext uri="{FF2B5EF4-FFF2-40B4-BE49-F238E27FC236}">
                <a16:creationId xmlns:a16="http://schemas.microsoft.com/office/drawing/2014/main" id="{3CF9231F-F43A-4DD9-AE68-4D65C639338F}"/>
              </a:ext>
            </a:extLst>
          </p:cNvPr>
          <p:cNvSpPr txBox="1"/>
          <p:nvPr/>
        </p:nvSpPr>
        <p:spPr>
          <a:xfrm>
            <a:off x="9771138" y="5635582"/>
            <a:ext cx="1181059" cy="4154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50" b="1" i="0" u="none" strike="noStrike" kern="1200" cap="none" spc="0" normalizeH="0" baseline="0" noProof="0">
                <a:ln>
                  <a:noFill/>
                </a:ln>
                <a:solidFill>
                  <a:srgbClr val="3F3F3F"/>
                </a:solidFill>
                <a:effectLst/>
                <a:uLnTx/>
                <a:uFillTx/>
                <a:latin typeface="Arial" panose="020B0604020202020204"/>
                <a:ea typeface="+mn-ea"/>
                <a:cs typeface="+mn-cs"/>
              </a:rPr>
              <a:t>Evaluation MVP </a:t>
            </a:r>
          </a:p>
        </p:txBody>
      </p:sp>
      <p:sp>
        <p:nvSpPr>
          <p:cNvPr id="82" name="ZoneTexte 109">
            <a:extLst>
              <a:ext uri="{FF2B5EF4-FFF2-40B4-BE49-F238E27FC236}">
                <a16:creationId xmlns:a16="http://schemas.microsoft.com/office/drawing/2014/main" id="{95695561-F130-4EC9-A53B-D645905F66FA}"/>
              </a:ext>
            </a:extLst>
          </p:cNvPr>
          <p:cNvSpPr txBox="1"/>
          <p:nvPr/>
        </p:nvSpPr>
        <p:spPr>
          <a:xfrm>
            <a:off x="4506783" y="4513086"/>
            <a:ext cx="1155821" cy="246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3F3F3F"/>
                </a:solidFill>
                <a:effectLst/>
                <a:uLnTx/>
                <a:uFillTx/>
                <a:latin typeface="Arial" panose="020B0604020202020204"/>
                <a:ea typeface="+mn-ea"/>
                <a:cs typeface="+mn-cs"/>
              </a:rPr>
              <a:t>PI Planning N</a:t>
            </a:r>
          </a:p>
        </p:txBody>
      </p:sp>
      <p:sp>
        <p:nvSpPr>
          <p:cNvPr id="83" name="ZoneTexte 110">
            <a:extLst>
              <a:ext uri="{FF2B5EF4-FFF2-40B4-BE49-F238E27FC236}">
                <a16:creationId xmlns:a16="http://schemas.microsoft.com/office/drawing/2014/main" id="{07DD6D30-033E-458D-97B1-98C67C0973BA}"/>
              </a:ext>
            </a:extLst>
          </p:cNvPr>
          <p:cNvSpPr txBox="1"/>
          <p:nvPr/>
        </p:nvSpPr>
        <p:spPr>
          <a:xfrm>
            <a:off x="9745399" y="4561916"/>
            <a:ext cx="1206798"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3F3F3F"/>
                </a:solidFill>
                <a:effectLst/>
                <a:uLnTx/>
                <a:uFillTx/>
                <a:latin typeface="Arial" panose="020B0604020202020204"/>
                <a:ea typeface="+mn-ea"/>
                <a:cs typeface="+mn-cs"/>
              </a:rPr>
              <a:t>PI Planning N+1</a:t>
            </a:r>
          </a:p>
        </p:txBody>
      </p:sp>
      <p:sp>
        <p:nvSpPr>
          <p:cNvPr id="84" name="Ellipse 111">
            <a:extLst>
              <a:ext uri="{FF2B5EF4-FFF2-40B4-BE49-F238E27FC236}">
                <a16:creationId xmlns:a16="http://schemas.microsoft.com/office/drawing/2014/main" id="{0136D97C-14CA-422E-BAEE-62DC919AE63D}"/>
              </a:ext>
            </a:extLst>
          </p:cNvPr>
          <p:cNvSpPr/>
          <p:nvPr/>
        </p:nvSpPr>
        <p:spPr>
          <a:xfrm>
            <a:off x="3190763" y="5146388"/>
            <a:ext cx="233394" cy="233394"/>
          </a:xfrm>
          <a:prstGeom prst="ellipse">
            <a:avLst/>
          </a:prstGeom>
          <a:solidFill>
            <a:srgbClr val="FFFFFF"/>
          </a:solidFill>
          <a:ln w="12700" cap="flat" cmpd="sng" algn="ctr">
            <a:solidFill>
              <a:srgbClr val="3F3F3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85" name="ZoneTexte 112">
            <a:extLst>
              <a:ext uri="{FF2B5EF4-FFF2-40B4-BE49-F238E27FC236}">
                <a16:creationId xmlns:a16="http://schemas.microsoft.com/office/drawing/2014/main" id="{0EEF7449-E93B-4B23-A5E9-5FE738FDEC7C}"/>
              </a:ext>
            </a:extLst>
          </p:cNvPr>
          <p:cNvSpPr txBox="1"/>
          <p:nvPr/>
        </p:nvSpPr>
        <p:spPr>
          <a:xfrm>
            <a:off x="2290206" y="4806891"/>
            <a:ext cx="901363" cy="246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3F3F3F"/>
                </a:solidFill>
                <a:effectLst/>
                <a:uLnTx/>
                <a:uFillTx/>
                <a:latin typeface="Arial" panose="020B0604020202020204"/>
                <a:ea typeface="+mn-ea"/>
                <a:cs typeface="+mn-cs"/>
              </a:rPr>
              <a:t>Affinage</a:t>
            </a:r>
          </a:p>
        </p:txBody>
      </p:sp>
      <p:sp>
        <p:nvSpPr>
          <p:cNvPr id="86" name="ZoneTexte 113">
            <a:extLst>
              <a:ext uri="{FF2B5EF4-FFF2-40B4-BE49-F238E27FC236}">
                <a16:creationId xmlns:a16="http://schemas.microsoft.com/office/drawing/2014/main" id="{E6EE02BD-DA1F-4114-87F7-63EEDAA74177}"/>
              </a:ext>
            </a:extLst>
          </p:cNvPr>
          <p:cNvSpPr txBox="1"/>
          <p:nvPr/>
        </p:nvSpPr>
        <p:spPr>
          <a:xfrm>
            <a:off x="3272237" y="4746713"/>
            <a:ext cx="1155821"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3F3F3F"/>
                </a:solidFill>
                <a:effectLst/>
                <a:uLnTx/>
                <a:uFillTx/>
                <a:latin typeface="Arial" panose="020B0604020202020204"/>
                <a:ea typeface="+mn-ea"/>
                <a:cs typeface="+mn-cs"/>
              </a:rPr>
              <a:t>Sécurisation des prérequis</a:t>
            </a:r>
          </a:p>
        </p:txBody>
      </p:sp>
      <p:sp>
        <p:nvSpPr>
          <p:cNvPr id="89" name="Rectangle 88">
            <a:extLst>
              <a:ext uri="{FF2B5EF4-FFF2-40B4-BE49-F238E27FC236}">
                <a16:creationId xmlns:a16="http://schemas.microsoft.com/office/drawing/2014/main" id="{084F0E2B-0560-43FD-9C12-38A31F86C47D}"/>
              </a:ext>
            </a:extLst>
          </p:cNvPr>
          <p:cNvSpPr/>
          <p:nvPr/>
        </p:nvSpPr>
        <p:spPr>
          <a:xfrm>
            <a:off x="2175658" y="4396795"/>
            <a:ext cx="2325948" cy="276999"/>
          </a:xfrm>
          <a:prstGeom prst="rect">
            <a:avLst/>
          </a:prstGeom>
          <a:solidFill>
            <a:srgbClr val="FFFFFF"/>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3F3F3F"/>
                </a:solidFill>
                <a:effectLst/>
                <a:uLnTx/>
                <a:uFillTx/>
                <a:latin typeface="Arial" panose="020B0604020202020204" pitchFamily="34" charset="0"/>
                <a:ea typeface="+mn-ea"/>
                <a:cs typeface="Arial" panose="020B0604020202020204" pitchFamily="34" charset="0"/>
              </a:rPr>
              <a:t>Préparation agile </a:t>
            </a:r>
            <a:r>
              <a:rPr kumimoji="0" lang="fr-FR" sz="1200" b="1" i="0" u="none" strike="noStrike" kern="0" cap="none" spc="0" normalizeH="0" baseline="0" noProof="0">
                <a:ln>
                  <a:noFill/>
                </a:ln>
                <a:effectLst/>
                <a:uLnTx/>
                <a:uFillTx/>
                <a:latin typeface="Arial" panose="020B0604020202020204" pitchFamily="34" charset="0"/>
                <a:ea typeface="+mn-ea"/>
                <a:cs typeface="Arial" panose="020B0604020202020204" pitchFamily="34" charset="0"/>
              </a:rPr>
              <a:t>(</a:t>
            </a:r>
            <a:r>
              <a:rPr kumimoji="0" lang="fr-FR" sz="1200" b="1" i="0" u="none" strike="sngStrike" kern="0" cap="none" spc="0" normalizeH="0" baseline="0" noProof="0">
                <a:ln>
                  <a:noFill/>
                </a:ln>
                <a:effectLst/>
                <a:uLnTx/>
                <a:uFillTx/>
                <a:latin typeface="Arial" panose="020B0604020202020204" pitchFamily="34" charset="0"/>
                <a:ea typeface="+mn-ea"/>
                <a:cs typeface="Arial" panose="020B0604020202020204" pitchFamily="34" charset="0"/>
              </a:rPr>
              <a:t>1</a:t>
            </a:r>
            <a:r>
              <a:rPr kumimoji="0" lang="fr-FR" sz="1200" b="1" i="0" u="none" strike="sngStrike" kern="0" cap="none" spc="0" normalizeH="0" baseline="30000" noProof="0">
                <a:ln>
                  <a:noFill/>
                </a:ln>
                <a:effectLst/>
                <a:uLnTx/>
                <a:uFillTx/>
                <a:latin typeface="Arial" panose="020B0604020202020204" pitchFamily="34" charset="0"/>
                <a:ea typeface="+mn-ea"/>
                <a:cs typeface="Arial" panose="020B0604020202020204" pitchFamily="34" charset="0"/>
              </a:rPr>
              <a:t>er</a:t>
            </a:r>
            <a:r>
              <a:rPr kumimoji="0" lang="fr-FR" sz="1200" b="1" i="0" u="none" strike="sngStrike" kern="0" cap="none" spc="0" normalizeH="0" baseline="0" noProof="0">
                <a:ln>
                  <a:noFill/>
                </a:ln>
                <a:effectLst/>
                <a:uLnTx/>
                <a:uFillTx/>
                <a:latin typeface="Arial" panose="020B0604020202020204" pitchFamily="34" charset="0"/>
                <a:ea typeface="+mn-ea"/>
                <a:cs typeface="Arial" panose="020B0604020202020204" pitchFamily="34" charset="0"/>
              </a:rPr>
              <a:t> Palier</a:t>
            </a:r>
            <a:r>
              <a:rPr kumimoji="0" lang="fr-FR" sz="1200" b="1" i="0" u="none" strike="noStrike" kern="0" cap="none" spc="0" normalizeH="0" baseline="0" noProof="0">
                <a:ln>
                  <a:noFill/>
                </a:ln>
                <a:effectLst/>
                <a:uLnTx/>
                <a:uFillTx/>
                <a:latin typeface="Arial" panose="020B0604020202020204" pitchFamily="34" charset="0"/>
                <a:ea typeface="+mn-ea"/>
                <a:cs typeface="Arial" panose="020B0604020202020204" pitchFamily="34" charset="0"/>
              </a:rPr>
              <a:t>)</a:t>
            </a:r>
            <a:endParaRPr kumimoji="0" lang="fr-FR" sz="1200" b="0" i="0" u="none" strike="noStrike" kern="0" cap="none" spc="0" normalizeH="0" baseline="0" noProof="0">
              <a:ln>
                <a:noFill/>
              </a:ln>
              <a:effectLst/>
              <a:uLnTx/>
              <a:uFillTx/>
              <a:latin typeface="Arial" panose="020B0604020202020204" pitchFamily="34" charset="0"/>
              <a:ea typeface="+mn-ea"/>
              <a:cs typeface="Arial" panose="020B0604020202020204" pitchFamily="34" charset="0"/>
            </a:endParaRPr>
          </a:p>
        </p:txBody>
      </p:sp>
      <p:sp>
        <p:nvSpPr>
          <p:cNvPr id="92" name="Rectangle 91">
            <a:extLst>
              <a:ext uri="{FF2B5EF4-FFF2-40B4-BE49-F238E27FC236}">
                <a16:creationId xmlns:a16="http://schemas.microsoft.com/office/drawing/2014/main" id="{2DD26BA4-9024-4ACD-AF98-904744F6486E}"/>
              </a:ext>
            </a:extLst>
          </p:cNvPr>
          <p:cNvSpPr/>
          <p:nvPr/>
        </p:nvSpPr>
        <p:spPr>
          <a:xfrm>
            <a:off x="10882134" y="3495791"/>
            <a:ext cx="1043054" cy="215444"/>
          </a:xfrm>
          <a:prstGeom prst="rect">
            <a:avLst/>
          </a:prstGeom>
          <a:noFill/>
        </p:spPr>
        <p:txBody>
          <a:bodyPr wrap="square" rtlCol="0" anchor="ctr">
            <a:spAutoFit/>
          </a:bodyPr>
          <a:lstStyle/>
          <a:p>
            <a:pPr algn="ctr"/>
            <a:r>
              <a:rPr lang="fr-FR" sz="800" b="1">
                <a:solidFill>
                  <a:srgbClr val="3F3F3F"/>
                </a:solidFill>
                <a:latin typeface="Arial" panose="020B0604020202020204"/>
              </a:rPr>
              <a:t>Déploiement</a:t>
            </a:r>
          </a:p>
        </p:txBody>
      </p:sp>
      <p:graphicFrame>
        <p:nvGraphicFramePr>
          <p:cNvPr id="93" name="Graphique 120">
            <a:extLst>
              <a:ext uri="{FF2B5EF4-FFF2-40B4-BE49-F238E27FC236}">
                <a16:creationId xmlns:a16="http://schemas.microsoft.com/office/drawing/2014/main" id="{D4B3C644-09D9-4F83-A4B5-F562A0EE869F}"/>
              </a:ext>
            </a:extLst>
          </p:cNvPr>
          <p:cNvGraphicFramePr/>
          <p:nvPr>
            <p:extLst>
              <p:ext uri="{D42A27DB-BD31-4B8C-83A1-F6EECF244321}">
                <p14:modId xmlns:p14="http://schemas.microsoft.com/office/powerpoint/2010/main" val="664399704"/>
              </p:ext>
            </p:extLst>
          </p:nvPr>
        </p:nvGraphicFramePr>
        <p:xfrm>
          <a:off x="7999930" y="4720428"/>
          <a:ext cx="1799937" cy="1166162"/>
        </p:xfrm>
        <a:graphic>
          <a:graphicData uri="http://schemas.openxmlformats.org/drawingml/2006/chart">
            <c:chart xmlns:c="http://schemas.openxmlformats.org/drawingml/2006/chart" xmlns:r="http://schemas.openxmlformats.org/officeDocument/2006/relationships" r:id="rId4"/>
          </a:graphicData>
        </a:graphic>
      </p:graphicFrame>
      <p:sp>
        <p:nvSpPr>
          <p:cNvPr id="94" name="ZoneTexte 121">
            <a:extLst>
              <a:ext uri="{FF2B5EF4-FFF2-40B4-BE49-F238E27FC236}">
                <a16:creationId xmlns:a16="http://schemas.microsoft.com/office/drawing/2014/main" id="{A21D6518-2218-456C-8880-A531131012FB}"/>
              </a:ext>
            </a:extLst>
          </p:cNvPr>
          <p:cNvSpPr txBox="1"/>
          <p:nvPr/>
        </p:nvSpPr>
        <p:spPr>
          <a:xfrm>
            <a:off x="8560969" y="5736920"/>
            <a:ext cx="780154"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3F3F3F"/>
                </a:solidFill>
                <a:effectLst/>
                <a:uLnTx/>
                <a:uFillTx/>
                <a:latin typeface="Arial" panose="020B0604020202020204"/>
                <a:ea typeface="+mn-ea"/>
                <a:cs typeface="+mn-cs"/>
              </a:rPr>
              <a:t>Conception</a:t>
            </a:r>
          </a:p>
        </p:txBody>
      </p:sp>
      <p:sp>
        <p:nvSpPr>
          <p:cNvPr id="97" name="ZoneTexte 124">
            <a:extLst>
              <a:ext uri="{FF2B5EF4-FFF2-40B4-BE49-F238E27FC236}">
                <a16:creationId xmlns:a16="http://schemas.microsoft.com/office/drawing/2014/main" id="{DD105FFC-81BE-49FD-A253-15D220ADF303}"/>
              </a:ext>
            </a:extLst>
          </p:cNvPr>
          <p:cNvSpPr txBox="1"/>
          <p:nvPr/>
        </p:nvSpPr>
        <p:spPr>
          <a:xfrm>
            <a:off x="8543526" y="5163659"/>
            <a:ext cx="746207" cy="246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3F3F3F"/>
                </a:solidFill>
                <a:effectLst/>
                <a:uLnTx/>
                <a:uFillTx/>
                <a:latin typeface="Arial" panose="020B0604020202020204"/>
                <a:ea typeface="+mn-ea"/>
                <a:cs typeface="+mn-cs"/>
              </a:rPr>
              <a:t>Sprint N</a:t>
            </a:r>
          </a:p>
        </p:txBody>
      </p:sp>
      <p:sp>
        <p:nvSpPr>
          <p:cNvPr id="99" name="ZoneTexte 126">
            <a:extLst>
              <a:ext uri="{FF2B5EF4-FFF2-40B4-BE49-F238E27FC236}">
                <a16:creationId xmlns:a16="http://schemas.microsoft.com/office/drawing/2014/main" id="{2CF0EB81-F93B-4B8A-A4BD-C77BBBFF4822}"/>
              </a:ext>
            </a:extLst>
          </p:cNvPr>
          <p:cNvSpPr txBox="1"/>
          <p:nvPr/>
        </p:nvSpPr>
        <p:spPr>
          <a:xfrm>
            <a:off x="7368807" y="5734297"/>
            <a:ext cx="780154"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3F3F3F"/>
                </a:solidFill>
                <a:effectLst/>
                <a:uLnTx/>
                <a:uFillTx/>
                <a:latin typeface="Arial" panose="020B0604020202020204"/>
                <a:ea typeface="+mn-ea"/>
                <a:cs typeface="+mn-cs"/>
              </a:rPr>
              <a:t>Conception</a:t>
            </a:r>
          </a:p>
        </p:txBody>
      </p:sp>
      <p:sp>
        <p:nvSpPr>
          <p:cNvPr id="102" name="ZoneTexte 129">
            <a:extLst>
              <a:ext uri="{FF2B5EF4-FFF2-40B4-BE49-F238E27FC236}">
                <a16:creationId xmlns:a16="http://schemas.microsoft.com/office/drawing/2014/main" id="{05B894D1-57A0-45ED-8F84-5D770AB9165D}"/>
              </a:ext>
            </a:extLst>
          </p:cNvPr>
          <p:cNvSpPr txBox="1"/>
          <p:nvPr/>
        </p:nvSpPr>
        <p:spPr>
          <a:xfrm>
            <a:off x="7341280" y="5161036"/>
            <a:ext cx="746207" cy="246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3F3F3F"/>
                </a:solidFill>
                <a:effectLst/>
                <a:uLnTx/>
                <a:uFillTx/>
                <a:latin typeface="Arial" panose="020B0604020202020204"/>
                <a:ea typeface="+mn-ea"/>
                <a:cs typeface="+mn-cs"/>
              </a:rPr>
              <a:t>Sprint 2</a:t>
            </a:r>
          </a:p>
        </p:txBody>
      </p:sp>
      <p:graphicFrame>
        <p:nvGraphicFramePr>
          <p:cNvPr id="103" name="Graphique 130">
            <a:extLst>
              <a:ext uri="{FF2B5EF4-FFF2-40B4-BE49-F238E27FC236}">
                <a16:creationId xmlns:a16="http://schemas.microsoft.com/office/drawing/2014/main" id="{753BF2D8-6D48-4C1E-B00E-08C5589E2E5B}"/>
              </a:ext>
            </a:extLst>
          </p:cNvPr>
          <p:cNvGraphicFramePr/>
          <p:nvPr>
            <p:extLst>
              <p:ext uri="{D42A27DB-BD31-4B8C-83A1-F6EECF244321}">
                <p14:modId xmlns:p14="http://schemas.microsoft.com/office/powerpoint/2010/main" val="3827258620"/>
              </p:ext>
            </p:extLst>
          </p:nvPr>
        </p:nvGraphicFramePr>
        <p:xfrm>
          <a:off x="9416081" y="3070973"/>
          <a:ext cx="1568449" cy="1108169"/>
        </p:xfrm>
        <a:graphic>
          <a:graphicData uri="http://schemas.openxmlformats.org/drawingml/2006/chart">
            <c:chart xmlns:c="http://schemas.openxmlformats.org/drawingml/2006/chart" xmlns:r="http://schemas.openxmlformats.org/officeDocument/2006/relationships" r:id="rId5"/>
          </a:graphicData>
        </a:graphic>
      </p:graphicFrame>
      <p:sp>
        <p:nvSpPr>
          <p:cNvPr id="106" name="Rectangle 105">
            <a:extLst>
              <a:ext uri="{FF2B5EF4-FFF2-40B4-BE49-F238E27FC236}">
                <a16:creationId xmlns:a16="http://schemas.microsoft.com/office/drawing/2014/main" id="{885B1270-6F2A-4922-B461-1C62F9BD03AE}"/>
              </a:ext>
            </a:extLst>
          </p:cNvPr>
          <p:cNvSpPr/>
          <p:nvPr/>
        </p:nvSpPr>
        <p:spPr>
          <a:xfrm>
            <a:off x="3787020" y="1733851"/>
            <a:ext cx="5190179" cy="307777"/>
          </a:xfrm>
          <a:prstGeom prst="rect">
            <a:avLst/>
          </a:prstGeom>
          <a:solidFill>
            <a:srgbClr val="FFFFFF"/>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a:ln>
                  <a:noFill/>
                </a:ln>
                <a:solidFill>
                  <a:srgbClr val="3F3F3F"/>
                </a:solidFill>
                <a:effectLst/>
                <a:uLnTx/>
                <a:uFillTx/>
                <a:latin typeface="Arial" panose="020B0604020202020204" pitchFamily="34" charset="0"/>
                <a:ea typeface="+mn-ea"/>
                <a:cs typeface="Arial" panose="020B0604020202020204" pitchFamily="34" charset="0"/>
              </a:rPr>
              <a:t>Travaux en lien avec le </a:t>
            </a:r>
            <a:r>
              <a:rPr kumimoji="0" lang="fr-FR" sz="1400" b="1" i="0" u="none" strike="noStrike" kern="0" cap="none" spc="0" normalizeH="0" baseline="0" noProof="0">
                <a:ln>
                  <a:noFill/>
                </a:ln>
                <a:effectLst/>
                <a:uLnTx/>
                <a:uFillTx/>
                <a:latin typeface="Arial" panose="020B0604020202020204" pitchFamily="34" charset="0"/>
                <a:ea typeface="+mn-ea"/>
                <a:cs typeface="Arial" panose="020B0604020202020204" pitchFamily="34" charset="0"/>
              </a:rPr>
              <a:t>palier</a:t>
            </a:r>
            <a:r>
              <a:rPr kumimoji="0" lang="fr-FR" sz="1400" b="1" i="0" u="none" strike="noStrike" kern="0" cap="none" spc="0" normalizeH="0" baseline="0" noProof="0">
                <a:ln>
                  <a:noFill/>
                </a:ln>
                <a:solidFill>
                  <a:srgbClr val="3F3F3F"/>
                </a:solidFill>
                <a:effectLst/>
                <a:uLnTx/>
                <a:uFillTx/>
                <a:latin typeface="Arial" panose="020B0604020202020204" pitchFamily="34" charset="0"/>
                <a:ea typeface="+mn-ea"/>
                <a:cs typeface="Arial" panose="020B0604020202020204" pitchFamily="34" charset="0"/>
              </a:rPr>
              <a:t> agile</a:t>
            </a:r>
          </a:p>
        </p:txBody>
      </p:sp>
      <p:cxnSp>
        <p:nvCxnSpPr>
          <p:cNvPr id="108" name="Connecteur droit 139">
            <a:extLst>
              <a:ext uri="{FF2B5EF4-FFF2-40B4-BE49-F238E27FC236}">
                <a16:creationId xmlns:a16="http://schemas.microsoft.com/office/drawing/2014/main" id="{2B2EDAD0-0E96-4156-8CEE-A3290BB8C626}"/>
              </a:ext>
            </a:extLst>
          </p:cNvPr>
          <p:cNvCxnSpPr>
            <a:cxnSpLocks/>
            <a:stCxn id="114" idx="6"/>
            <a:endCxn id="116" idx="2"/>
          </p:cNvCxnSpPr>
          <p:nvPr/>
        </p:nvCxnSpPr>
        <p:spPr>
          <a:xfrm flipV="1">
            <a:off x="2240597" y="2486387"/>
            <a:ext cx="7100526" cy="11670"/>
          </a:xfrm>
          <a:prstGeom prst="line">
            <a:avLst/>
          </a:prstGeom>
          <a:noFill/>
          <a:ln w="12700" cap="flat" cmpd="sng" algn="ctr">
            <a:solidFill>
              <a:srgbClr val="3F3F3F"/>
            </a:solidFill>
            <a:prstDash val="solid"/>
            <a:miter lim="800000"/>
          </a:ln>
          <a:effectLst/>
        </p:spPr>
      </p:cxnSp>
      <p:sp>
        <p:nvSpPr>
          <p:cNvPr id="110" name="Ellipse 141">
            <a:extLst>
              <a:ext uri="{FF2B5EF4-FFF2-40B4-BE49-F238E27FC236}">
                <a16:creationId xmlns:a16="http://schemas.microsoft.com/office/drawing/2014/main" id="{9C45FF78-B6A7-4160-A6BE-34E7FC08D7AB}"/>
              </a:ext>
            </a:extLst>
          </p:cNvPr>
          <p:cNvSpPr/>
          <p:nvPr/>
        </p:nvSpPr>
        <p:spPr>
          <a:xfrm>
            <a:off x="5579855" y="2385431"/>
            <a:ext cx="233394" cy="233394"/>
          </a:xfrm>
          <a:prstGeom prst="ellipse">
            <a:avLst/>
          </a:prstGeom>
          <a:solidFill>
            <a:srgbClr val="FFFFFF"/>
          </a:solidFill>
          <a:ln w="12700" cap="flat" cmpd="sng" algn="ctr">
            <a:solidFill>
              <a:srgbClr val="3F3F3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11" name="Ellipse 142">
            <a:extLst>
              <a:ext uri="{FF2B5EF4-FFF2-40B4-BE49-F238E27FC236}">
                <a16:creationId xmlns:a16="http://schemas.microsoft.com/office/drawing/2014/main" id="{98405650-1D1F-4FC2-B314-7C9E7521FD03}"/>
              </a:ext>
            </a:extLst>
          </p:cNvPr>
          <p:cNvSpPr/>
          <p:nvPr/>
        </p:nvSpPr>
        <p:spPr>
          <a:xfrm>
            <a:off x="3818173" y="2388534"/>
            <a:ext cx="233394" cy="233394"/>
          </a:xfrm>
          <a:prstGeom prst="ellipse">
            <a:avLst/>
          </a:prstGeom>
          <a:solidFill>
            <a:srgbClr val="FFFFFF"/>
          </a:solidFill>
          <a:ln w="12700" cap="flat" cmpd="sng" algn="ctr">
            <a:solidFill>
              <a:srgbClr val="3F3F3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12" name="ZoneTexte 143">
            <a:extLst>
              <a:ext uri="{FF2B5EF4-FFF2-40B4-BE49-F238E27FC236}">
                <a16:creationId xmlns:a16="http://schemas.microsoft.com/office/drawing/2014/main" id="{125B6269-BD21-452A-A8E0-2CAE8393A63F}"/>
              </a:ext>
            </a:extLst>
          </p:cNvPr>
          <p:cNvSpPr txBox="1"/>
          <p:nvPr/>
        </p:nvSpPr>
        <p:spPr>
          <a:xfrm>
            <a:off x="2554611" y="2114087"/>
            <a:ext cx="973437" cy="246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3F3F3F"/>
                </a:solidFill>
                <a:effectLst/>
                <a:uLnTx/>
                <a:uFillTx/>
                <a:latin typeface="Arial" panose="020B0604020202020204"/>
                <a:ea typeface="+mn-ea"/>
                <a:cs typeface="+mn-cs"/>
              </a:rPr>
              <a:t>Conception</a:t>
            </a:r>
          </a:p>
        </p:txBody>
      </p:sp>
      <p:sp>
        <p:nvSpPr>
          <p:cNvPr id="113" name="ZoneTexte 144">
            <a:extLst>
              <a:ext uri="{FF2B5EF4-FFF2-40B4-BE49-F238E27FC236}">
                <a16:creationId xmlns:a16="http://schemas.microsoft.com/office/drawing/2014/main" id="{6BB9ACF2-605B-43C3-81A9-46C5879933D1}"/>
              </a:ext>
            </a:extLst>
          </p:cNvPr>
          <p:cNvSpPr txBox="1"/>
          <p:nvPr/>
        </p:nvSpPr>
        <p:spPr>
          <a:xfrm>
            <a:off x="4297351" y="2112471"/>
            <a:ext cx="1155821" cy="246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3F3F3F"/>
                </a:solidFill>
                <a:effectLst/>
                <a:uLnTx/>
                <a:uFillTx/>
                <a:latin typeface="Arial" panose="020B0604020202020204"/>
                <a:ea typeface="+mn-ea"/>
                <a:cs typeface="+mn-cs"/>
              </a:rPr>
              <a:t>Réalisation</a:t>
            </a:r>
          </a:p>
        </p:txBody>
      </p:sp>
      <p:sp>
        <p:nvSpPr>
          <p:cNvPr id="114" name="Ellipse 145">
            <a:extLst>
              <a:ext uri="{FF2B5EF4-FFF2-40B4-BE49-F238E27FC236}">
                <a16:creationId xmlns:a16="http://schemas.microsoft.com/office/drawing/2014/main" id="{4A4596DC-98AB-4A36-B261-58B493E2A127}"/>
              </a:ext>
            </a:extLst>
          </p:cNvPr>
          <p:cNvSpPr/>
          <p:nvPr/>
        </p:nvSpPr>
        <p:spPr>
          <a:xfrm>
            <a:off x="2007203" y="2381360"/>
            <a:ext cx="233394" cy="233394"/>
          </a:xfrm>
          <a:prstGeom prst="ellipse">
            <a:avLst/>
          </a:prstGeom>
          <a:solidFill>
            <a:srgbClr val="FFFFFF"/>
          </a:solidFill>
          <a:ln w="12700" cap="flat" cmpd="sng" algn="ctr">
            <a:solidFill>
              <a:srgbClr val="3F3F3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16" name="Ellipse 147">
            <a:extLst>
              <a:ext uri="{FF2B5EF4-FFF2-40B4-BE49-F238E27FC236}">
                <a16:creationId xmlns:a16="http://schemas.microsoft.com/office/drawing/2014/main" id="{B9B9F289-3CB7-471B-AE10-217C716BB017}"/>
              </a:ext>
            </a:extLst>
          </p:cNvPr>
          <p:cNvSpPr/>
          <p:nvPr/>
        </p:nvSpPr>
        <p:spPr>
          <a:xfrm>
            <a:off x="9341123" y="2369690"/>
            <a:ext cx="233394" cy="233394"/>
          </a:xfrm>
          <a:prstGeom prst="ellipse">
            <a:avLst/>
          </a:prstGeom>
          <a:solidFill>
            <a:srgbClr val="FFFFFF"/>
          </a:solidFill>
          <a:ln w="12700" cap="flat" cmpd="sng" algn="ctr">
            <a:solidFill>
              <a:srgbClr val="3F3F3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17" name="ZoneTexte 148">
            <a:extLst>
              <a:ext uri="{FF2B5EF4-FFF2-40B4-BE49-F238E27FC236}">
                <a16:creationId xmlns:a16="http://schemas.microsoft.com/office/drawing/2014/main" id="{7A093860-84E6-47FD-ACD0-4AFF56BFDE82}"/>
              </a:ext>
            </a:extLst>
          </p:cNvPr>
          <p:cNvSpPr txBox="1"/>
          <p:nvPr/>
        </p:nvSpPr>
        <p:spPr>
          <a:xfrm>
            <a:off x="6858952" y="2112430"/>
            <a:ext cx="1155821" cy="246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3F3F3F"/>
                </a:solidFill>
                <a:effectLst/>
                <a:uLnTx/>
                <a:uFillTx/>
                <a:latin typeface="Arial" panose="020B0604020202020204"/>
                <a:ea typeface="+mn-ea"/>
                <a:cs typeface="+mn-cs"/>
              </a:rPr>
              <a:t>Tests</a:t>
            </a:r>
          </a:p>
        </p:txBody>
      </p:sp>
      <p:cxnSp>
        <p:nvCxnSpPr>
          <p:cNvPr id="120" name="Connecteur : en arc 15">
            <a:extLst>
              <a:ext uri="{FF2B5EF4-FFF2-40B4-BE49-F238E27FC236}">
                <a16:creationId xmlns:a16="http://schemas.microsoft.com/office/drawing/2014/main" id="{FFFE8524-F6E0-44BE-8970-52FC8A23A262}"/>
              </a:ext>
            </a:extLst>
          </p:cNvPr>
          <p:cNvCxnSpPr>
            <a:stCxn id="97" idx="3"/>
            <a:endCxn id="103" idx="2"/>
          </p:cNvCxnSpPr>
          <p:nvPr/>
        </p:nvCxnSpPr>
        <p:spPr>
          <a:xfrm flipV="1">
            <a:off x="9289733" y="4179142"/>
            <a:ext cx="910572" cy="1107627"/>
          </a:xfrm>
          <a:prstGeom prst="curvedConnector2">
            <a:avLst/>
          </a:prstGeom>
          <a:noFill/>
          <a:ln w="6350" cap="flat" cmpd="sng" algn="ctr">
            <a:solidFill>
              <a:srgbClr val="690F3C"/>
            </a:solidFill>
            <a:prstDash val="solid"/>
            <a:miter lim="800000"/>
            <a:tailEnd type="triangle"/>
          </a:ln>
          <a:effectLst/>
        </p:spPr>
      </p:cxnSp>
      <p:cxnSp>
        <p:nvCxnSpPr>
          <p:cNvPr id="121" name="Connecteur : en arc 160">
            <a:extLst>
              <a:ext uri="{FF2B5EF4-FFF2-40B4-BE49-F238E27FC236}">
                <a16:creationId xmlns:a16="http://schemas.microsoft.com/office/drawing/2014/main" id="{5A3C3D70-4459-4F8C-9B0B-00190027D429}"/>
              </a:ext>
            </a:extLst>
          </p:cNvPr>
          <p:cNvCxnSpPr>
            <a:cxnSpLocks/>
            <a:stCxn id="116" idx="6"/>
            <a:endCxn id="103" idx="0"/>
          </p:cNvCxnSpPr>
          <p:nvPr/>
        </p:nvCxnSpPr>
        <p:spPr>
          <a:xfrm>
            <a:off x="9574517" y="2486387"/>
            <a:ext cx="625788" cy="584586"/>
          </a:xfrm>
          <a:prstGeom prst="curvedConnector2">
            <a:avLst/>
          </a:prstGeom>
          <a:noFill/>
          <a:ln w="6350" cap="flat" cmpd="sng" algn="ctr">
            <a:solidFill>
              <a:srgbClr val="690F3C"/>
            </a:solidFill>
            <a:prstDash val="solid"/>
            <a:miter lim="800000"/>
            <a:tailEnd type="triangle"/>
          </a:ln>
          <a:effectLst/>
        </p:spPr>
      </p:cxnSp>
      <p:sp>
        <p:nvSpPr>
          <p:cNvPr id="124" name="Ellipse 145">
            <a:extLst>
              <a:ext uri="{FF2B5EF4-FFF2-40B4-BE49-F238E27FC236}">
                <a16:creationId xmlns:a16="http://schemas.microsoft.com/office/drawing/2014/main" id="{5C1917C6-A19B-4BB5-8F55-CF3925DCCAA3}"/>
              </a:ext>
            </a:extLst>
          </p:cNvPr>
          <p:cNvSpPr/>
          <p:nvPr/>
        </p:nvSpPr>
        <p:spPr>
          <a:xfrm>
            <a:off x="485788" y="3494430"/>
            <a:ext cx="233394" cy="233394"/>
          </a:xfrm>
          <a:prstGeom prst="ellipse">
            <a:avLst/>
          </a:prstGeom>
          <a:solidFill>
            <a:srgbClr val="FFFFFF"/>
          </a:solidFill>
          <a:ln w="12700" cap="flat" cmpd="sng" algn="ctr">
            <a:solidFill>
              <a:srgbClr val="3F3F3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25" name="Ellipse 145">
            <a:extLst>
              <a:ext uri="{FF2B5EF4-FFF2-40B4-BE49-F238E27FC236}">
                <a16:creationId xmlns:a16="http://schemas.microsoft.com/office/drawing/2014/main" id="{3B34A2AA-34EA-44D0-857A-1AE04D02D3CF}"/>
              </a:ext>
            </a:extLst>
          </p:cNvPr>
          <p:cNvSpPr/>
          <p:nvPr/>
        </p:nvSpPr>
        <p:spPr>
          <a:xfrm>
            <a:off x="2008775" y="3494430"/>
            <a:ext cx="233394" cy="233394"/>
          </a:xfrm>
          <a:prstGeom prst="ellipse">
            <a:avLst/>
          </a:prstGeom>
          <a:solidFill>
            <a:srgbClr val="FFFFFF"/>
          </a:solidFill>
          <a:ln w="12700" cap="flat" cmpd="sng" algn="ctr">
            <a:solidFill>
              <a:srgbClr val="3F3F3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0" cap="none" spc="0" normalizeH="0" baseline="0" noProof="0">
              <a:ln>
                <a:noFill/>
              </a:ln>
              <a:solidFill>
                <a:srgbClr val="FFFFFF"/>
              </a:solidFill>
              <a:effectLst/>
              <a:uLnTx/>
              <a:uFillTx/>
              <a:latin typeface="Arial" panose="020B0604020202020204"/>
              <a:ea typeface="+mn-ea"/>
              <a:cs typeface="+mn-cs"/>
            </a:endParaRPr>
          </a:p>
        </p:txBody>
      </p:sp>
      <p:cxnSp>
        <p:nvCxnSpPr>
          <p:cNvPr id="126" name="Connecteur droit 86">
            <a:extLst>
              <a:ext uri="{FF2B5EF4-FFF2-40B4-BE49-F238E27FC236}">
                <a16:creationId xmlns:a16="http://schemas.microsoft.com/office/drawing/2014/main" id="{7AEC6367-BA96-45F2-9814-C9752671CB38}"/>
              </a:ext>
            </a:extLst>
          </p:cNvPr>
          <p:cNvCxnSpPr>
            <a:cxnSpLocks/>
            <a:stCxn id="124" idx="6"/>
            <a:endCxn id="125" idx="2"/>
          </p:cNvCxnSpPr>
          <p:nvPr/>
        </p:nvCxnSpPr>
        <p:spPr>
          <a:xfrm>
            <a:off x="719182" y="3611127"/>
            <a:ext cx="1289593" cy="0"/>
          </a:xfrm>
          <a:prstGeom prst="line">
            <a:avLst/>
          </a:prstGeom>
          <a:noFill/>
          <a:ln w="12700" cap="flat" cmpd="sng" algn="ctr">
            <a:solidFill>
              <a:srgbClr val="3F3F3F"/>
            </a:solidFill>
            <a:prstDash val="solid"/>
            <a:miter lim="800000"/>
          </a:ln>
          <a:effectLst/>
        </p:spPr>
      </p:cxnSp>
      <p:sp>
        <p:nvSpPr>
          <p:cNvPr id="127" name="Rectangle 126">
            <a:extLst>
              <a:ext uri="{FF2B5EF4-FFF2-40B4-BE49-F238E27FC236}">
                <a16:creationId xmlns:a16="http://schemas.microsoft.com/office/drawing/2014/main" id="{0595CDC1-A584-4385-A182-E400332AF29C}"/>
              </a:ext>
            </a:extLst>
          </p:cNvPr>
          <p:cNvSpPr/>
          <p:nvPr/>
        </p:nvSpPr>
        <p:spPr>
          <a:xfrm>
            <a:off x="867072" y="3235057"/>
            <a:ext cx="939224" cy="24622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0" normalizeH="0" baseline="0" noProof="0">
                <a:ln>
                  <a:noFill/>
                </a:ln>
                <a:solidFill>
                  <a:srgbClr val="3F3F3F"/>
                </a:solidFill>
                <a:effectLst/>
                <a:uLnTx/>
                <a:uFillTx/>
                <a:latin typeface="Arial" panose="020B0604020202020204" pitchFamily="34" charset="0"/>
                <a:ea typeface="+mn-ea"/>
                <a:cs typeface="Arial" panose="020B0604020202020204" pitchFamily="34" charset="0"/>
              </a:rPr>
              <a:t>Préparation</a:t>
            </a:r>
          </a:p>
        </p:txBody>
      </p:sp>
      <p:cxnSp>
        <p:nvCxnSpPr>
          <p:cNvPr id="16" name="Connecteur droit 15">
            <a:extLst>
              <a:ext uri="{FF2B5EF4-FFF2-40B4-BE49-F238E27FC236}">
                <a16:creationId xmlns:a16="http://schemas.microsoft.com/office/drawing/2014/main" id="{25847029-C39A-44B6-BA0B-EE6B5449541D}"/>
              </a:ext>
            </a:extLst>
          </p:cNvPr>
          <p:cNvCxnSpPr>
            <a:stCxn id="125" idx="4"/>
            <a:endCxn id="67" idx="0"/>
          </p:cNvCxnSpPr>
          <p:nvPr/>
        </p:nvCxnSpPr>
        <p:spPr>
          <a:xfrm>
            <a:off x="2125472" y="3727824"/>
            <a:ext cx="13956" cy="141503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Connecteur droit 129">
            <a:extLst>
              <a:ext uri="{FF2B5EF4-FFF2-40B4-BE49-F238E27FC236}">
                <a16:creationId xmlns:a16="http://schemas.microsoft.com/office/drawing/2014/main" id="{26453B2A-F2AA-415D-A8ED-87B69CD969DB}"/>
              </a:ext>
            </a:extLst>
          </p:cNvPr>
          <p:cNvCxnSpPr>
            <a:cxnSpLocks/>
            <a:endCxn id="125" idx="0"/>
          </p:cNvCxnSpPr>
          <p:nvPr/>
        </p:nvCxnSpPr>
        <p:spPr>
          <a:xfrm>
            <a:off x="2125472" y="2616868"/>
            <a:ext cx="0" cy="877562"/>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3D0589C8-6262-4E4F-94B8-46B761C3584B}"/>
              </a:ext>
            </a:extLst>
          </p:cNvPr>
          <p:cNvCxnSpPr>
            <a:cxnSpLocks/>
          </p:cNvCxnSpPr>
          <p:nvPr/>
        </p:nvCxnSpPr>
        <p:spPr>
          <a:xfrm>
            <a:off x="10617673" y="3611127"/>
            <a:ext cx="36368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2" name="Cube 131">
            <a:extLst>
              <a:ext uri="{FF2B5EF4-FFF2-40B4-BE49-F238E27FC236}">
                <a16:creationId xmlns:a16="http://schemas.microsoft.com/office/drawing/2014/main" id="{E8ECEA78-AE2A-42C0-98A7-258421EC9FE8}"/>
              </a:ext>
            </a:extLst>
          </p:cNvPr>
          <p:cNvSpPr/>
          <p:nvPr/>
        </p:nvSpPr>
        <p:spPr>
          <a:xfrm>
            <a:off x="8908054" y="3422369"/>
            <a:ext cx="180000" cy="180000"/>
          </a:xfrm>
          <a:prstGeom prst="cube">
            <a:avLst>
              <a:gd name="adj" fmla="val 22251"/>
            </a:avLst>
          </a:prstGeom>
          <a:solidFill>
            <a:srgbClr val="45A9C4"/>
          </a:solidFill>
          <a:ln w="15875" cmpd="sng">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solidFill>
                <a:srgbClr val="FFFF00"/>
              </a:solidFill>
              <a:latin typeface="Claudias Hand Pro Bold" pitchFamily="50" charset="0"/>
            </a:endParaRPr>
          </a:p>
        </p:txBody>
      </p:sp>
      <p:sp>
        <p:nvSpPr>
          <p:cNvPr id="135" name="Cube 134">
            <a:extLst>
              <a:ext uri="{FF2B5EF4-FFF2-40B4-BE49-F238E27FC236}">
                <a16:creationId xmlns:a16="http://schemas.microsoft.com/office/drawing/2014/main" id="{2B316FA3-2DBB-403C-959A-582E2E3FB8A4}"/>
              </a:ext>
            </a:extLst>
          </p:cNvPr>
          <p:cNvSpPr/>
          <p:nvPr/>
        </p:nvSpPr>
        <p:spPr>
          <a:xfrm>
            <a:off x="9134858" y="3422369"/>
            <a:ext cx="180000" cy="180000"/>
          </a:xfrm>
          <a:prstGeom prst="cube">
            <a:avLst>
              <a:gd name="adj" fmla="val 22251"/>
            </a:avLst>
          </a:prstGeom>
          <a:solidFill>
            <a:srgbClr val="45A9C4"/>
          </a:solidFill>
          <a:ln w="15875" cmpd="sng">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solidFill>
                <a:srgbClr val="FFFF00"/>
              </a:solidFill>
              <a:latin typeface="Claudias Hand Pro Bold" pitchFamily="50" charset="0"/>
            </a:endParaRPr>
          </a:p>
        </p:txBody>
      </p:sp>
      <p:sp>
        <p:nvSpPr>
          <p:cNvPr id="136" name="Cube 135">
            <a:extLst>
              <a:ext uri="{FF2B5EF4-FFF2-40B4-BE49-F238E27FC236}">
                <a16:creationId xmlns:a16="http://schemas.microsoft.com/office/drawing/2014/main" id="{A0BD8044-20DA-41FD-97D2-1113559E1A66}"/>
              </a:ext>
            </a:extLst>
          </p:cNvPr>
          <p:cNvSpPr/>
          <p:nvPr/>
        </p:nvSpPr>
        <p:spPr>
          <a:xfrm>
            <a:off x="9134858" y="3644135"/>
            <a:ext cx="180000" cy="180000"/>
          </a:xfrm>
          <a:prstGeom prst="cube">
            <a:avLst>
              <a:gd name="adj" fmla="val 22251"/>
            </a:avLst>
          </a:prstGeom>
          <a:solidFill>
            <a:srgbClr val="45A9C4"/>
          </a:solidFill>
          <a:ln w="15875" cmpd="sng">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solidFill>
                <a:srgbClr val="FFFF00"/>
              </a:solidFill>
              <a:latin typeface="Claudias Hand Pro Bold" pitchFamily="50" charset="0"/>
            </a:endParaRPr>
          </a:p>
        </p:txBody>
      </p:sp>
      <p:sp>
        <p:nvSpPr>
          <p:cNvPr id="137" name="Cube 136">
            <a:extLst>
              <a:ext uri="{FF2B5EF4-FFF2-40B4-BE49-F238E27FC236}">
                <a16:creationId xmlns:a16="http://schemas.microsoft.com/office/drawing/2014/main" id="{5AC0A7F3-754D-45EB-8EB3-0F4B4EBE7DBA}"/>
              </a:ext>
            </a:extLst>
          </p:cNvPr>
          <p:cNvSpPr/>
          <p:nvPr/>
        </p:nvSpPr>
        <p:spPr>
          <a:xfrm>
            <a:off x="8900540" y="3647643"/>
            <a:ext cx="180000" cy="180000"/>
          </a:xfrm>
          <a:prstGeom prst="cube">
            <a:avLst>
              <a:gd name="adj" fmla="val 22251"/>
            </a:avLst>
          </a:prstGeom>
          <a:solidFill>
            <a:srgbClr val="45A9C4"/>
          </a:solidFill>
          <a:ln w="15875" cmpd="sng">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solidFill>
                <a:srgbClr val="FFFF00"/>
              </a:solidFill>
              <a:latin typeface="Claudias Hand Pro Bold" pitchFamily="50" charset="0"/>
            </a:endParaRPr>
          </a:p>
        </p:txBody>
      </p:sp>
      <p:sp>
        <p:nvSpPr>
          <p:cNvPr id="153" name="Cube 152">
            <a:extLst>
              <a:ext uri="{FF2B5EF4-FFF2-40B4-BE49-F238E27FC236}">
                <a16:creationId xmlns:a16="http://schemas.microsoft.com/office/drawing/2014/main" id="{95037D3E-3D24-491F-81A0-1462B6B1B10D}"/>
              </a:ext>
            </a:extLst>
          </p:cNvPr>
          <p:cNvSpPr/>
          <p:nvPr/>
        </p:nvSpPr>
        <p:spPr>
          <a:xfrm>
            <a:off x="8377285" y="3417575"/>
            <a:ext cx="180000" cy="180000"/>
          </a:xfrm>
          <a:prstGeom prst="cube">
            <a:avLst>
              <a:gd name="adj" fmla="val 22251"/>
            </a:avLst>
          </a:prstGeom>
          <a:solidFill>
            <a:srgbClr val="45A9C4"/>
          </a:solidFill>
          <a:ln w="15875" cmpd="sng">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solidFill>
                <a:srgbClr val="FFFF00"/>
              </a:solidFill>
              <a:latin typeface="Claudias Hand Pro Bold" pitchFamily="50" charset="0"/>
            </a:endParaRPr>
          </a:p>
        </p:txBody>
      </p:sp>
      <p:sp>
        <p:nvSpPr>
          <p:cNvPr id="154" name="Cube 153">
            <a:extLst>
              <a:ext uri="{FF2B5EF4-FFF2-40B4-BE49-F238E27FC236}">
                <a16:creationId xmlns:a16="http://schemas.microsoft.com/office/drawing/2014/main" id="{7ADCF818-4B05-42E6-9041-C0DF5199CDAF}"/>
              </a:ext>
            </a:extLst>
          </p:cNvPr>
          <p:cNvSpPr/>
          <p:nvPr/>
        </p:nvSpPr>
        <p:spPr>
          <a:xfrm>
            <a:off x="8377285" y="3639341"/>
            <a:ext cx="180000" cy="180000"/>
          </a:xfrm>
          <a:prstGeom prst="cube">
            <a:avLst>
              <a:gd name="adj" fmla="val 22251"/>
            </a:avLst>
          </a:prstGeom>
          <a:solidFill>
            <a:srgbClr val="45A9C4"/>
          </a:solidFill>
          <a:ln w="15875" cmpd="sng">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solidFill>
                <a:srgbClr val="FFFF00"/>
              </a:solidFill>
              <a:latin typeface="Claudias Hand Pro Bold" pitchFamily="50" charset="0"/>
            </a:endParaRPr>
          </a:p>
        </p:txBody>
      </p:sp>
      <p:sp>
        <p:nvSpPr>
          <p:cNvPr id="155" name="Cube 154">
            <a:extLst>
              <a:ext uri="{FF2B5EF4-FFF2-40B4-BE49-F238E27FC236}">
                <a16:creationId xmlns:a16="http://schemas.microsoft.com/office/drawing/2014/main" id="{4EE70394-10D0-4799-A868-FE433133291C}"/>
              </a:ext>
            </a:extLst>
          </p:cNvPr>
          <p:cNvSpPr/>
          <p:nvPr/>
        </p:nvSpPr>
        <p:spPr>
          <a:xfrm>
            <a:off x="8150353" y="3639341"/>
            <a:ext cx="180000" cy="180000"/>
          </a:xfrm>
          <a:prstGeom prst="cube">
            <a:avLst>
              <a:gd name="adj" fmla="val 22251"/>
            </a:avLst>
          </a:prstGeom>
          <a:solidFill>
            <a:srgbClr val="C6ACD9"/>
          </a:solidFill>
          <a:ln w="15875" cmpd="sng">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solidFill>
                <a:srgbClr val="FFFF00"/>
              </a:solidFill>
              <a:latin typeface="Claudias Hand Pro Bold" pitchFamily="50" charset="0"/>
            </a:endParaRPr>
          </a:p>
        </p:txBody>
      </p:sp>
      <p:sp>
        <p:nvSpPr>
          <p:cNvPr id="156" name="Cube 155">
            <a:extLst>
              <a:ext uri="{FF2B5EF4-FFF2-40B4-BE49-F238E27FC236}">
                <a16:creationId xmlns:a16="http://schemas.microsoft.com/office/drawing/2014/main" id="{9EFA937B-ADC5-4049-AB32-452F734BE457}"/>
              </a:ext>
            </a:extLst>
          </p:cNvPr>
          <p:cNvSpPr/>
          <p:nvPr/>
        </p:nvSpPr>
        <p:spPr>
          <a:xfrm>
            <a:off x="7079604" y="3644246"/>
            <a:ext cx="180000" cy="180000"/>
          </a:xfrm>
          <a:prstGeom prst="cube">
            <a:avLst>
              <a:gd name="adj" fmla="val 22251"/>
            </a:avLst>
          </a:prstGeom>
          <a:solidFill>
            <a:srgbClr val="7030A0">
              <a:alpha val="40000"/>
            </a:srgbClr>
          </a:solidFill>
          <a:ln w="15875" cmpd="sng">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solidFill>
                <a:srgbClr val="FFFF00"/>
              </a:solidFill>
              <a:latin typeface="Claudias Hand Pro Bold" pitchFamily="50" charset="0"/>
            </a:endParaRPr>
          </a:p>
        </p:txBody>
      </p:sp>
      <p:sp>
        <p:nvSpPr>
          <p:cNvPr id="157" name="Cube 156">
            <a:extLst>
              <a:ext uri="{FF2B5EF4-FFF2-40B4-BE49-F238E27FC236}">
                <a16:creationId xmlns:a16="http://schemas.microsoft.com/office/drawing/2014/main" id="{4F6A28BC-6F29-4266-91E4-AC7D2EED2D87}"/>
              </a:ext>
            </a:extLst>
          </p:cNvPr>
          <p:cNvSpPr/>
          <p:nvPr/>
        </p:nvSpPr>
        <p:spPr>
          <a:xfrm>
            <a:off x="7606610" y="3432438"/>
            <a:ext cx="180000" cy="180000"/>
          </a:xfrm>
          <a:prstGeom prst="cube">
            <a:avLst>
              <a:gd name="adj" fmla="val 22251"/>
            </a:avLst>
          </a:prstGeom>
          <a:solidFill>
            <a:srgbClr val="7030A0">
              <a:alpha val="40000"/>
            </a:srgbClr>
          </a:solidFill>
          <a:ln w="15875" cmpd="sng">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solidFill>
                <a:srgbClr val="FFFF00"/>
              </a:solidFill>
              <a:latin typeface="Claudias Hand Pro Bold" pitchFamily="50" charset="0"/>
            </a:endParaRPr>
          </a:p>
        </p:txBody>
      </p:sp>
      <p:sp>
        <p:nvSpPr>
          <p:cNvPr id="158" name="Cube 157">
            <a:extLst>
              <a:ext uri="{FF2B5EF4-FFF2-40B4-BE49-F238E27FC236}">
                <a16:creationId xmlns:a16="http://schemas.microsoft.com/office/drawing/2014/main" id="{44154AA8-B2BE-4A90-A483-BE9D5A8717BC}"/>
              </a:ext>
            </a:extLst>
          </p:cNvPr>
          <p:cNvSpPr/>
          <p:nvPr/>
        </p:nvSpPr>
        <p:spPr>
          <a:xfrm>
            <a:off x="7606610" y="3644839"/>
            <a:ext cx="180000" cy="180000"/>
          </a:xfrm>
          <a:prstGeom prst="cube">
            <a:avLst>
              <a:gd name="adj" fmla="val 22251"/>
            </a:avLst>
          </a:prstGeom>
          <a:solidFill>
            <a:srgbClr val="45A9C4"/>
          </a:solidFill>
          <a:ln w="15875" cmpd="sng">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solidFill>
                <a:srgbClr val="FFFF00"/>
              </a:solidFill>
              <a:latin typeface="Claudias Hand Pro Bold" pitchFamily="50" charset="0"/>
            </a:endParaRPr>
          </a:p>
        </p:txBody>
      </p:sp>
      <p:sp>
        <p:nvSpPr>
          <p:cNvPr id="162" name="Rectangle 161">
            <a:extLst>
              <a:ext uri="{FF2B5EF4-FFF2-40B4-BE49-F238E27FC236}">
                <a16:creationId xmlns:a16="http://schemas.microsoft.com/office/drawing/2014/main" id="{D224EC4E-FC92-44CE-9ADD-CFD42D0B90A7}"/>
              </a:ext>
            </a:extLst>
          </p:cNvPr>
          <p:cNvSpPr/>
          <p:nvPr/>
        </p:nvSpPr>
        <p:spPr>
          <a:xfrm>
            <a:off x="5014445" y="3421638"/>
            <a:ext cx="1680252" cy="55399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1" u="none" strike="noStrike" kern="1200" cap="none" spc="0" normalizeH="0" baseline="0" noProof="0">
                <a:ln>
                  <a:noFill/>
                </a:ln>
                <a:solidFill>
                  <a:srgbClr val="4D4D4D"/>
                </a:solidFill>
                <a:effectLst/>
                <a:uLnTx/>
                <a:uFillTx/>
                <a:latin typeface="Arial" panose="020B0604020202020204"/>
                <a:ea typeface="+mn-ea"/>
                <a:cs typeface="+mn-cs"/>
              </a:rPr>
              <a:t>Tester le plutôt possible,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1" i="1" u="none" strike="noStrike" kern="1200" cap="none" spc="0" normalizeH="0" baseline="0" noProof="0">
                <a:ln>
                  <a:noFill/>
                </a:ln>
                <a:solidFill>
                  <a:srgbClr val="4D4D4D"/>
                </a:solidFill>
                <a:effectLst/>
                <a:uLnTx/>
                <a:uFillTx/>
                <a:latin typeface="Arial" panose="020B0604020202020204"/>
                <a:ea typeface="+mn-ea"/>
                <a:cs typeface="+mn-cs"/>
              </a:rPr>
              <a:t>quand cela est possible</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1" i="1">
                <a:solidFill>
                  <a:srgbClr val="4D4D4D"/>
                </a:solidFill>
                <a:latin typeface="Arial" panose="020B0604020202020204"/>
              </a:rPr>
              <a:t>(TNR compris)</a:t>
            </a:r>
            <a:endParaRPr kumimoji="0" lang="fr-FR" sz="1000" b="1" i="1" u="none" strike="noStrike" kern="1200" cap="none" spc="0" normalizeH="0" baseline="0" noProof="0">
              <a:ln>
                <a:noFill/>
              </a:ln>
              <a:solidFill>
                <a:srgbClr val="4D4D4D"/>
              </a:solidFill>
              <a:effectLst/>
              <a:uLnTx/>
              <a:uFillTx/>
              <a:latin typeface="Arial" panose="020B0604020202020204"/>
              <a:ea typeface="+mn-ea"/>
              <a:cs typeface="+mn-cs"/>
            </a:endParaRPr>
          </a:p>
        </p:txBody>
      </p:sp>
      <p:graphicFrame>
        <p:nvGraphicFramePr>
          <p:cNvPr id="163" name="Graphique 130">
            <a:extLst>
              <a:ext uri="{FF2B5EF4-FFF2-40B4-BE49-F238E27FC236}">
                <a16:creationId xmlns:a16="http://schemas.microsoft.com/office/drawing/2014/main" id="{BDC92BBC-BEC2-4A75-AEE3-832BD1AAB797}"/>
              </a:ext>
            </a:extLst>
          </p:cNvPr>
          <p:cNvGraphicFramePr/>
          <p:nvPr>
            <p:extLst>
              <p:ext uri="{D42A27DB-BD31-4B8C-83A1-F6EECF244321}">
                <p14:modId xmlns:p14="http://schemas.microsoft.com/office/powerpoint/2010/main" val="4113087385"/>
              </p:ext>
            </p:extLst>
          </p:nvPr>
        </p:nvGraphicFramePr>
        <p:xfrm>
          <a:off x="10623551" y="3059258"/>
          <a:ext cx="1568449" cy="1108169"/>
        </p:xfrm>
        <a:graphic>
          <a:graphicData uri="http://schemas.openxmlformats.org/drawingml/2006/chart">
            <c:chart xmlns:c="http://schemas.openxmlformats.org/drawingml/2006/chart" xmlns:r="http://schemas.openxmlformats.org/officeDocument/2006/relationships" r:id="rId6"/>
          </a:graphicData>
        </a:graphic>
      </p:graphicFrame>
      <p:sp>
        <p:nvSpPr>
          <p:cNvPr id="164" name="ZoneTexte 131">
            <a:extLst>
              <a:ext uri="{FF2B5EF4-FFF2-40B4-BE49-F238E27FC236}">
                <a16:creationId xmlns:a16="http://schemas.microsoft.com/office/drawing/2014/main" id="{1709075F-4B34-4F29-A0FB-990F3EC801F1}"/>
              </a:ext>
            </a:extLst>
          </p:cNvPr>
          <p:cNvSpPr txBox="1"/>
          <p:nvPr/>
        </p:nvSpPr>
        <p:spPr>
          <a:xfrm>
            <a:off x="9913221" y="3461643"/>
            <a:ext cx="560636" cy="338554"/>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1" i="0" u="none" strike="noStrike" kern="1200" cap="none" spc="0" normalizeH="0" baseline="0" noProof="0">
                <a:ln>
                  <a:noFill/>
                </a:ln>
                <a:solidFill>
                  <a:srgbClr val="3F3F3F"/>
                </a:solidFill>
                <a:effectLst/>
                <a:uLnTx/>
                <a:uFillTx/>
                <a:latin typeface="Arial" panose="020B0604020202020204"/>
                <a:ea typeface="+mn-ea"/>
                <a:cs typeface="+mn-cs"/>
              </a:rPr>
              <a:t>Recette </a:t>
            </a:r>
            <a:r>
              <a:rPr lang="fr-FR" sz="800" b="1">
                <a:solidFill>
                  <a:srgbClr val="3F3F3F"/>
                </a:solidFill>
                <a:latin typeface="Arial" panose="020B0604020202020204"/>
              </a:rPr>
              <a:t>SNGR</a:t>
            </a:r>
            <a:endParaRPr kumimoji="0" lang="fr-FR" sz="800" b="1" i="0" u="none" strike="noStrike" kern="1200" cap="none" spc="0" normalizeH="0" baseline="0" noProof="0">
              <a:ln>
                <a:noFill/>
              </a:ln>
              <a:solidFill>
                <a:srgbClr val="3F3F3F"/>
              </a:solidFill>
              <a:effectLst/>
              <a:uLnTx/>
              <a:uFillTx/>
              <a:latin typeface="Arial" panose="020B0604020202020204"/>
              <a:ea typeface="+mn-ea"/>
              <a:cs typeface="+mn-cs"/>
            </a:endParaRPr>
          </a:p>
        </p:txBody>
      </p:sp>
      <p:sp>
        <p:nvSpPr>
          <p:cNvPr id="8" name="Arc 7">
            <a:extLst>
              <a:ext uri="{FF2B5EF4-FFF2-40B4-BE49-F238E27FC236}">
                <a16:creationId xmlns:a16="http://schemas.microsoft.com/office/drawing/2014/main" id="{A33E921F-6039-43D1-BC87-5099E99597DA}"/>
              </a:ext>
            </a:extLst>
          </p:cNvPr>
          <p:cNvSpPr/>
          <p:nvPr/>
        </p:nvSpPr>
        <p:spPr>
          <a:xfrm rot="7838951">
            <a:off x="9597104" y="2893851"/>
            <a:ext cx="1274069" cy="1199324"/>
          </a:xfrm>
          <a:prstGeom prst="arc">
            <a:avLst>
              <a:gd name="adj1" fmla="val 16962216"/>
              <a:gd name="adj2" fmla="val 401525"/>
            </a:avLst>
          </a:prstGeom>
          <a:ln w="22225">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10" name="Connecteur droit 9">
            <a:extLst>
              <a:ext uri="{FF2B5EF4-FFF2-40B4-BE49-F238E27FC236}">
                <a16:creationId xmlns:a16="http://schemas.microsoft.com/office/drawing/2014/main" id="{0101B100-2F0F-4DBD-99CD-A95164E9A994}"/>
              </a:ext>
            </a:extLst>
          </p:cNvPr>
          <p:cNvCxnSpPr>
            <a:cxnSpLocks/>
          </p:cNvCxnSpPr>
          <p:nvPr/>
        </p:nvCxnSpPr>
        <p:spPr>
          <a:xfrm>
            <a:off x="6797684" y="3928780"/>
            <a:ext cx="2980353" cy="0"/>
          </a:xfrm>
          <a:prstGeom prst="line">
            <a:avLst/>
          </a:prstGeom>
          <a:ln w="22225">
            <a:prstDash val="sysDot"/>
          </a:ln>
        </p:spPr>
        <p:style>
          <a:lnRef idx="1">
            <a:schemeClr val="accent1"/>
          </a:lnRef>
          <a:fillRef idx="0">
            <a:schemeClr val="accent1"/>
          </a:fillRef>
          <a:effectRef idx="0">
            <a:schemeClr val="accent1"/>
          </a:effectRef>
          <a:fontRef idx="minor">
            <a:schemeClr val="tx1"/>
          </a:fontRef>
        </p:style>
      </p:cxnSp>
      <p:sp>
        <p:nvSpPr>
          <p:cNvPr id="165" name="ZoneTexte 91">
            <a:extLst>
              <a:ext uri="{FF2B5EF4-FFF2-40B4-BE49-F238E27FC236}">
                <a16:creationId xmlns:a16="http://schemas.microsoft.com/office/drawing/2014/main" id="{2F36B806-F162-4AC3-9143-5D9EE704A93A}"/>
              </a:ext>
            </a:extLst>
          </p:cNvPr>
          <p:cNvSpPr txBox="1"/>
          <p:nvPr/>
        </p:nvSpPr>
        <p:spPr>
          <a:xfrm>
            <a:off x="7118755" y="4775302"/>
            <a:ext cx="427816" cy="2212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3F3F3F"/>
                </a:solidFill>
                <a:effectLst/>
                <a:uLnTx/>
                <a:uFillTx/>
                <a:latin typeface="Arial" panose="020B0604020202020204"/>
                <a:ea typeface="+mn-ea"/>
                <a:cs typeface="+mn-cs"/>
              </a:rPr>
              <a:t>Dév.</a:t>
            </a:r>
          </a:p>
        </p:txBody>
      </p:sp>
      <p:sp>
        <p:nvSpPr>
          <p:cNvPr id="166" name="ZoneTexte 99">
            <a:extLst>
              <a:ext uri="{FF2B5EF4-FFF2-40B4-BE49-F238E27FC236}">
                <a16:creationId xmlns:a16="http://schemas.microsoft.com/office/drawing/2014/main" id="{1CBFE5D4-F9B2-45A5-9134-D196369CDC0D}"/>
              </a:ext>
            </a:extLst>
          </p:cNvPr>
          <p:cNvSpPr txBox="1"/>
          <p:nvPr/>
        </p:nvSpPr>
        <p:spPr>
          <a:xfrm>
            <a:off x="7899635" y="4785236"/>
            <a:ext cx="462903"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3F3F3F"/>
                </a:solidFill>
                <a:effectLst/>
                <a:uLnTx/>
                <a:uFillTx/>
                <a:latin typeface="Arial" panose="020B0604020202020204"/>
                <a:ea typeface="+mn-ea"/>
                <a:cs typeface="+mn-cs"/>
              </a:rPr>
              <a:t>Tests</a:t>
            </a:r>
          </a:p>
        </p:txBody>
      </p:sp>
      <p:sp>
        <p:nvSpPr>
          <p:cNvPr id="167" name="ZoneTexte 91">
            <a:extLst>
              <a:ext uri="{FF2B5EF4-FFF2-40B4-BE49-F238E27FC236}">
                <a16:creationId xmlns:a16="http://schemas.microsoft.com/office/drawing/2014/main" id="{A5C822B4-AC1F-43E5-B397-726BB6A05996}"/>
              </a:ext>
            </a:extLst>
          </p:cNvPr>
          <p:cNvSpPr txBox="1"/>
          <p:nvPr/>
        </p:nvSpPr>
        <p:spPr>
          <a:xfrm>
            <a:off x="8302097" y="4784262"/>
            <a:ext cx="427816" cy="2212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3F3F3F"/>
                </a:solidFill>
                <a:effectLst/>
                <a:uLnTx/>
                <a:uFillTx/>
                <a:latin typeface="Arial" panose="020B0604020202020204"/>
                <a:ea typeface="+mn-ea"/>
                <a:cs typeface="+mn-cs"/>
              </a:rPr>
              <a:t>Dév.</a:t>
            </a:r>
          </a:p>
        </p:txBody>
      </p:sp>
      <p:sp>
        <p:nvSpPr>
          <p:cNvPr id="168" name="ZoneTexte 99">
            <a:extLst>
              <a:ext uri="{FF2B5EF4-FFF2-40B4-BE49-F238E27FC236}">
                <a16:creationId xmlns:a16="http://schemas.microsoft.com/office/drawing/2014/main" id="{EA315514-CD65-4871-9A0D-13040DCABD59}"/>
              </a:ext>
            </a:extLst>
          </p:cNvPr>
          <p:cNvSpPr txBox="1"/>
          <p:nvPr/>
        </p:nvSpPr>
        <p:spPr>
          <a:xfrm>
            <a:off x="9082977" y="4794196"/>
            <a:ext cx="462903" cy="2154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a:ln>
                  <a:noFill/>
                </a:ln>
                <a:solidFill>
                  <a:srgbClr val="3F3F3F"/>
                </a:solidFill>
                <a:effectLst/>
                <a:uLnTx/>
                <a:uFillTx/>
                <a:latin typeface="Arial" panose="020B0604020202020204"/>
                <a:ea typeface="+mn-ea"/>
                <a:cs typeface="+mn-cs"/>
              </a:rPr>
              <a:t>Tests</a:t>
            </a:r>
          </a:p>
        </p:txBody>
      </p:sp>
      <p:grpSp>
        <p:nvGrpSpPr>
          <p:cNvPr id="14" name="Groupe 13">
            <a:extLst>
              <a:ext uri="{FF2B5EF4-FFF2-40B4-BE49-F238E27FC236}">
                <a16:creationId xmlns:a16="http://schemas.microsoft.com/office/drawing/2014/main" id="{EE0C5526-AC95-4B74-9DFE-F154CF34BF6B}"/>
              </a:ext>
            </a:extLst>
          </p:cNvPr>
          <p:cNvGrpSpPr/>
          <p:nvPr/>
        </p:nvGrpSpPr>
        <p:grpSpPr>
          <a:xfrm>
            <a:off x="6398505" y="2756191"/>
            <a:ext cx="3026439" cy="1112236"/>
            <a:chOff x="6483808" y="2454788"/>
            <a:chExt cx="3026439" cy="1112236"/>
          </a:xfrm>
        </p:grpSpPr>
        <p:sp>
          <p:nvSpPr>
            <p:cNvPr id="118" name="Rectangle : coins arrondis 117">
              <a:extLst>
                <a:ext uri="{FF2B5EF4-FFF2-40B4-BE49-F238E27FC236}">
                  <a16:creationId xmlns:a16="http://schemas.microsoft.com/office/drawing/2014/main" id="{C446C241-C411-4A30-BEF9-031CCFCADD2B}"/>
                </a:ext>
              </a:extLst>
            </p:cNvPr>
            <p:cNvSpPr/>
            <p:nvPr/>
          </p:nvSpPr>
          <p:spPr>
            <a:xfrm>
              <a:off x="6848670" y="3025045"/>
              <a:ext cx="2661577" cy="541979"/>
            </a:xfrm>
            <a:prstGeom prst="roundRect">
              <a:avLst/>
            </a:prstGeom>
            <a:noFill/>
            <a:ln w="9525">
              <a:solidFill>
                <a:srgbClr val="4E62A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7" name="Arc 176">
              <a:extLst>
                <a:ext uri="{FF2B5EF4-FFF2-40B4-BE49-F238E27FC236}">
                  <a16:creationId xmlns:a16="http://schemas.microsoft.com/office/drawing/2014/main" id="{4201A8D4-1436-4810-9CA3-AE6B5B2E9B6D}"/>
                </a:ext>
              </a:extLst>
            </p:cNvPr>
            <p:cNvSpPr/>
            <p:nvPr/>
          </p:nvSpPr>
          <p:spPr>
            <a:xfrm rot="880511">
              <a:off x="6483808" y="2454788"/>
              <a:ext cx="794279" cy="881479"/>
            </a:xfrm>
            <a:prstGeom prst="arc">
              <a:avLst>
                <a:gd name="adj1" fmla="val 16200000"/>
                <a:gd name="adj2" fmla="val 21221745"/>
              </a:avLst>
            </a:prstGeom>
            <a:ln>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80" name="Arc 179">
              <a:extLst>
                <a:ext uri="{FF2B5EF4-FFF2-40B4-BE49-F238E27FC236}">
                  <a16:creationId xmlns:a16="http://schemas.microsoft.com/office/drawing/2014/main" id="{A71729B9-FADC-4376-BCA5-ED9988E6E6EC}"/>
                </a:ext>
              </a:extLst>
            </p:cNvPr>
            <p:cNvSpPr/>
            <p:nvPr/>
          </p:nvSpPr>
          <p:spPr>
            <a:xfrm rot="880511">
              <a:off x="7989884" y="2463748"/>
              <a:ext cx="794279" cy="881479"/>
            </a:xfrm>
            <a:prstGeom prst="arc">
              <a:avLst>
                <a:gd name="adj1" fmla="val 16200000"/>
                <a:gd name="adj2" fmla="val 21221745"/>
              </a:avLst>
            </a:prstGeom>
            <a:ln>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81" name="Arc 180">
              <a:extLst>
                <a:ext uri="{FF2B5EF4-FFF2-40B4-BE49-F238E27FC236}">
                  <a16:creationId xmlns:a16="http://schemas.microsoft.com/office/drawing/2014/main" id="{67878D11-994F-4BDD-8028-D63522E4055F}"/>
                </a:ext>
              </a:extLst>
            </p:cNvPr>
            <p:cNvSpPr/>
            <p:nvPr/>
          </p:nvSpPr>
          <p:spPr>
            <a:xfrm rot="880511">
              <a:off x="7245810" y="2472716"/>
              <a:ext cx="794279" cy="881479"/>
            </a:xfrm>
            <a:prstGeom prst="arc">
              <a:avLst>
                <a:gd name="adj1" fmla="val 16200000"/>
                <a:gd name="adj2" fmla="val 21221745"/>
              </a:avLst>
            </a:prstGeom>
            <a:ln>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15" name="Groupe 14">
            <a:extLst>
              <a:ext uri="{FF2B5EF4-FFF2-40B4-BE49-F238E27FC236}">
                <a16:creationId xmlns:a16="http://schemas.microsoft.com/office/drawing/2014/main" id="{AF5D246A-AAB4-4AEF-9158-2C9FC531182A}"/>
              </a:ext>
            </a:extLst>
          </p:cNvPr>
          <p:cNvGrpSpPr/>
          <p:nvPr/>
        </p:nvGrpSpPr>
        <p:grpSpPr>
          <a:xfrm>
            <a:off x="6285332" y="3999120"/>
            <a:ext cx="2438861" cy="740182"/>
            <a:chOff x="6370635" y="3697717"/>
            <a:chExt cx="2438861" cy="740182"/>
          </a:xfrm>
        </p:grpSpPr>
        <p:sp>
          <p:nvSpPr>
            <p:cNvPr id="12" name="Arc 11">
              <a:extLst>
                <a:ext uri="{FF2B5EF4-FFF2-40B4-BE49-F238E27FC236}">
                  <a16:creationId xmlns:a16="http://schemas.microsoft.com/office/drawing/2014/main" id="{E638237F-4A81-4DD0-A23E-748860821C8D}"/>
                </a:ext>
              </a:extLst>
            </p:cNvPr>
            <p:cNvSpPr/>
            <p:nvPr/>
          </p:nvSpPr>
          <p:spPr>
            <a:xfrm rot="4656919">
              <a:off x="6457974" y="3610378"/>
              <a:ext cx="713292" cy="887969"/>
            </a:xfrm>
            <a:prstGeom prst="arc">
              <a:avLst>
                <a:gd name="adj1" fmla="val 16200000"/>
                <a:gd name="adj2" fmla="val 21221745"/>
              </a:avLst>
            </a:prstGeom>
            <a:ln>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70" name="Arc 169">
              <a:extLst>
                <a:ext uri="{FF2B5EF4-FFF2-40B4-BE49-F238E27FC236}">
                  <a16:creationId xmlns:a16="http://schemas.microsoft.com/office/drawing/2014/main" id="{908DC520-EEBF-4B39-9DA6-2B40E316A80A}"/>
                </a:ext>
              </a:extLst>
            </p:cNvPr>
            <p:cNvSpPr/>
            <p:nvPr/>
          </p:nvSpPr>
          <p:spPr>
            <a:xfrm rot="4656919">
              <a:off x="7605465" y="3628307"/>
              <a:ext cx="713292" cy="887969"/>
            </a:xfrm>
            <a:prstGeom prst="arc">
              <a:avLst>
                <a:gd name="adj1" fmla="val 16200000"/>
                <a:gd name="adj2" fmla="val 21221745"/>
              </a:avLst>
            </a:prstGeom>
            <a:ln>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71" name="Arc 170">
              <a:extLst>
                <a:ext uri="{FF2B5EF4-FFF2-40B4-BE49-F238E27FC236}">
                  <a16:creationId xmlns:a16="http://schemas.microsoft.com/office/drawing/2014/main" id="{E1731A52-B339-46AB-8A6C-46E110560ACE}"/>
                </a:ext>
              </a:extLst>
            </p:cNvPr>
            <p:cNvSpPr/>
            <p:nvPr/>
          </p:nvSpPr>
          <p:spPr>
            <a:xfrm rot="4656919">
              <a:off x="8008866" y="3637268"/>
              <a:ext cx="713292" cy="887969"/>
            </a:xfrm>
            <a:prstGeom prst="arc">
              <a:avLst>
                <a:gd name="adj1" fmla="val 16200000"/>
                <a:gd name="adj2" fmla="val 21221745"/>
              </a:avLst>
            </a:prstGeom>
            <a:ln>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72" name="Arc 171">
              <a:extLst>
                <a:ext uri="{FF2B5EF4-FFF2-40B4-BE49-F238E27FC236}">
                  <a16:creationId xmlns:a16="http://schemas.microsoft.com/office/drawing/2014/main" id="{0F7308FC-B197-49DF-A01D-8B2227456DB5}"/>
                </a:ext>
              </a:extLst>
            </p:cNvPr>
            <p:cNvSpPr/>
            <p:nvPr/>
          </p:nvSpPr>
          <p:spPr>
            <a:xfrm rot="4656919">
              <a:off x="6870349" y="3619338"/>
              <a:ext cx="713292" cy="887969"/>
            </a:xfrm>
            <a:prstGeom prst="arc">
              <a:avLst>
                <a:gd name="adj1" fmla="val 16200000"/>
                <a:gd name="adj2" fmla="val 21221745"/>
              </a:avLst>
            </a:prstGeom>
            <a:ln>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82" name="Arc 181">
              <a:extLst>
                <a:ext uri="{FF2B5EF4-FFF2-40B4-BE49-F238E27FC236}">
                  <a16:creationId xmlns:a16="http://schemas.microsoft.com/office/drawing/2014/main" id="{7FA5B705-7232-4CE6-9EB6-0F7131ED81B6}"/>
                </a:ext>
              </a:extLst>
            </p:cNvPr>
            <p:cNvSpPr/>
            <p:nvPr/>
          </p:nvSpPr>
          <p:spPr>
            <a:xfrm rot="4656919">
              <a:off x="7228940" y="3628299"/>
              <a:ext cx="713292" cy="887969"/>
            </a:xfrm>
            <a:prstGeom prst="arc">
              <a:avLst>
                <a:gd name="adj1" fmla="val 16200000"/>
                <a:gd name="adj2" fmla="val 21221745"/>
              </a:avLst>
            </a:prstGeom>
            <a:ln>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pic>
        <p:nvPicPr>
          <p:cNvPr id="185" name="Image 184">
            <a:extLst>
              <a:ext uri="{FF2B5EF4-FFF2-40B4-BE49-F238E27FC236}">
                <a16:creationId xmlns:a16="http://schemas.microsoft.com/office/drawing/2014/main" id="{067713B8-7A0B-4B81-913F-41B3894E7BB6}"/>
              </a:ext>
            </a:extLst>
          </p:cNvPr>
          <p:cNvPicPr>
            <a:picLocks noChangeAspect="1"/>
          </p:cNvPicPr>
          <p:nvPr/>
        </p:nvPicPr>
        <p:blipFill>
          <a:blip r:embed="rId7"/>
          <a:stretch>
            <a:fillRect/>
          </a:stretch>
        </p:blipFill>
        <p:spPr>
          <a:xfrm>
            <a:off x="9454088" y="3468976"/>
            <a:ext cx="321591" cy="274144"/>
          </a:xfrm>
          <a:prstGeom prst="rect">
            <a:avLst/>
          </a:prstGeom>
        </p:spPr>
      </p:pic>
      <p:sp>
        <p:nvSpPr>
          <p:cNvPr id="188" name="ZoneTexte 187">
            <a:extLst>
              <a:ext uri="{FF2B5EF4-FFF2-40B4-BE49-F238E27FC236}">
                <a16:creationId xmlns:a16="http://schemas.microsoft.com/office/drawing/2014/main" id="{D4F0297D-B86C-4054-85E2-9C88D0254364}"/>
              </a:ext>
            </a:extLst>
          </p:cNvPr>
          <p:cNvSpPr txBox="1"/>
          <p:nvPr/>
        </p:nvSpPr>
        <p:spPr>
          <a:xfrm>
            <a:off x="6213634" y="4965704"/>
            <a:ext cx="336952" cy="246221"/>
          </a:xfrm>
          <a:prstGeom prst="rect">
            <a:avLst/>
          </a:prstGeom>
          <a:noFill/>
        </p:spPr>
        <p:txBody>
          <a:bodyPr wrap="none" rtlCol="0">
            <a:spAutoFit/>
          </a:bodyPr>
          <a:lstStyle>
            <a:defPPr>
              <a:defRPr lang="fr-FR"/>
            </a:defPPr>
            <a:lvl1pPr>
              <a:defRPr sz="4400" b="1" i="1">
                <a:solidFill>
                  <a:schemeClr val="accent4">
                    <a:lumMod val="40000"/>
                    <a:lumOff val="60000"/>
                  </a:schemeClr>
                </a:solidFill>
                <a:latin typeface="+mj-lt"/>
              </a:defRPr>
            </a:lvl1pPr>
          </a:lstStyle>
          <a:p>
            <a:r>
              <a:rPr lang="fr-FR" sz="1000">
                <a:solidFill>
                  <a:srgbClr val="4F81BD"/>
                </a:solidFill>
              </a:rPr>
              <a:t>Q1</a:t>
            </a:r>
          </a:p>
        </p:txBody>
      </p:sp>
      <p:sp>
        <p:nvSpPr>
          <p:cNvPr id="189" name="ZoneTexte 188">
            <a:extLst>
              <a:ext uri="{FF2B5EF4-FFF2-40B4-BE49-F238E27FC236}">
                <a16:creationId xmlns:a16="http://schemas.microsoft.com/office/drawing/2014/main" id="{34EE434A-501A-464F-9D00-3381883AACF4}"/>
              </a:ext>
            </a:extLst>
          </p:cNvPr>
          <p:cNvSpPr txBox="1"/>
          <p:nvPr/>
        </p:nvSpPr>
        <p:spPr>
          <a:xfrm>
            <a:off x="6895577" y="3931867"/>
            <a:ext cx="401130" cy="246221"/>
          </a:xfrm>
          <a:prstGeom prst="rect">
            <a:avLst/>
          </a:prstGeom>
          <a:noFill/>
        </p:spPr>
        <p:txBody>
          <a:bodyPr wrap="square" rtlCol="0" anchor="ctr">
            <a:spAutoFit/>
          </a:bodyPr>
          <a:lstStyle/>
          <a:p>
            <a:pPr algn="ctr"/>
            <a:r>
              <a:rPr lang="fr-FR" sz="1000" b="1" i="1">
                <a:solidFill>
                  <a:schemeClr val="accent2"/>
                </a:solidFill>
                <a:latin typeface="+mj-lt"/>
              </a:rPr>
              <a:t>Q2</a:t>
            </a:r>
          </a:p>
        </p:txBody>
      </p:sp>
      <p:sp>
        <p:nvSpPr>
          <p:cNvPr id="190" name="ZoneTexte 189">
            <a:extLst>
              <a:ext uri="{FF2B5EF4-FFF2-40B4-BE49-F238E27FC236}">
                <a16:creationId xmlns:a16="http://schemas.microsoft.com/office/drawing/2014/main" id="{A1FED744-C3D7-4716-A363-94677D60A53E}"/>
              </a:ext>
            </a:extLst>
          </p:cNvPr>
          <p:cNvSpPr txBox="1"/>
          <p:nvPr/>
        </p:nvSpPr>
        <p:spPr>
          <a:xfrm>
            <a:off x="8824906" y="3938623"/>
            <a:ext cx="545342" cy="246221"/>
          </a:xfrm>
          <a:prstGeom prst="rect">
            <a:avLst/>
          </a:prstGeom>
          <a:noFill/>
        </p:spPr>
        <p:txBody>
          <a:bodyPr wrap="none" rtlCol="0">
            <a:spAutoFit/>
          </a:bodyPr>
          <a:lstStyle/>
          <a:p>
            <a:r>
              <a:rPr lang="fr-FR" sz="1000" b="1" i="1">
                <a:solidFill>
                  <a:schemeClr val="accent5"/>
                </a:solidFill>
                <a:latin typeface="+mj-lt"/>
              </a:rPr>
              <a:t>Q3/</a:t>
            </a:r>
            <a:r>
              <a:rPr lang="fr-FR" sz="1000" b="1" i="1">
                <a:solidFill>
                  <a:srgbClr val="7D60A0"/>
                </a:solidFill>
                <a:latin typeface="+mj-lt"/>
              </a:rPr>
              <a:t>Q4</a:t>
            </a:r>
          </a:p>
        </p:txBody>
      </p:sp>
      <p:sp>
        <p:nvSpPr>
          <p:cNvPr id="191" name="ZoneTexte 190">
            <a:extLst>
              <a:ext uri="{FF2B5EF4-FFF2-40B4-BE49-F238E27FC236}">
                <a16:creationId xmlns:a16="http://schemas.microsoft.com/office/drawing/2014/main" id="{06F1AF94-2837-427C-AE63-2E480D1E46A6}"/>
              </a:ext>
            </a:extLst>
          </p:cNvPr>
          <p:cNvSpPr txBox="1"/>
          <p:nvPr/>
        </p:nvSpPr>
        <p:spPr>
          <a:xfrm>
            <a:off x="10569139" y="3568442"/>
            <a:ext cx="336952" cy="246221"/>
          </a:xfrm>
          <a:prstGeom prst="rect">
            <a:avLst/>
          </a:prstGeom>
          <a:noFill/>
        </p:spPr>
        <p:txBody>
          <a:bodyPr wrap="none" rtlCol="0">
            <a:spAutoFit/>
          </a:bodyPr>
          <a:lstStyle>
            <a:defPPr>
              <a:defRPr lang="fr-FR"/>
            </a:defPPr>
            <a:lvl1pPr>
              <a:defRPr sz="4400" b="1" i="1">
                <a:solidFill>
                  <a:schemeClr val="accent2">
                    <a:lumMod val="40000"/>
                    <a:lumOff val="60000"/>
                  </a:schemeClr>
                </a:solidFill>
                <a:latin typeface="+mj-lt"/>
              </a:defRPr>
            </a:lvl1pPr>
          </a:lstStyle>
          <a:p>
            <a:r>
              <a:rPr lang="fr-FR" sz="1000">
                <a:solidFill>
                  <a:schemeClr val="accent4"/>
                </a:solidFill>
              </a:rPr>
              <a:t>Q4</a:t>
            </a:r>
          </a:p>
        </p:txBody>
      </p:sp>
      <p:sp>
        <p:nvSpPr>
          <p:cNvPr id="194" name="ZoneTexte 193">
            <a:extLst>
              <a:ext uri="{FF2B5EF4-FFF2-40B4-BE49-F238E27FC236}">
                <a16:creationId xmlns:a16="http://schemas.microsoft.com/office/drawing/2014/main" id="{9C7512BB-CE9C-466A-895E-9612ACF2C970}"/>
              </a:ext>
            </a:extLst>
          </p:cNvPr>
          <p:cNvSpPr txBox="1"/>
          <p:nvPr/>
        </p:nvSpPr>
        <p:spPr>
          <a:xfrm>
            <a:off x="7361038" y="3926979"/>
            <a:ext cx="641307" cy="246221"/>
          </a:xfrm>
          <a:prstGeom prst="rect">
            <a:avLst/>
          </a:prstGeom>
          <a:noFill/>
        </p:spPr>
        <p:txBody>
          <a:bodyPr wrap="square" rtlCol="0" anchor="ctr">
            <a:spAutoFit/>
          </a:bodyPr>
          <a:lstStyle/>
          <a:p>
            <a:pPr algn="ctr"/>
            <a:r>
              <a:rPr lang="fr-FR" sz="1000" b="1" i="1">
                <a:solidFill>
                  <a:schemeClr val="accent2"/>
                </a:solidFill>
                <a:latin typeface="+mj-lt"/>
              </a:rPr>
              <a:t>Q2/</a:t>
            </a:r>
            <a:r>
              <a:rPr lang="fr-FR" sz="1000" b="1" i="1">
                <a:solidFill>
                  <a:srgbClr val="45A9C4"/>
                </a:solidFill>
                <a:latin typeface="+mj-lt"/>
              </a:rPr>
              <a:t>Q3</a:t>
            </a:r>
          </a:p>
        </p:txBody>
      </p:sp>
      <p:sp>
        <p:nvSpPr>
          <p:cNvPr id="196" name="ZoneTexte 195">
            <a:extLst>
              <a:ext uri="{FF2B5EF4-FFF2-40B4-BE49-F238E27FC236}">
                <a16:creationId xmlns:a16="http://schemas.microsoft.com/office/drawing/2014/main" id="{51728ED4-B20B-4AEF-A474-000A1AA960D2}"/>
              </a:ext>
            </a:extLst>
          </p:cNvPr>
          <p:cNvSpPr txBox="1"/>
          <p:nvPr/>
        </p:nvSpPr>
        <p:spPr>
          <a:xfrm>
            <a:off x="7375188" y="4953987"/>
            <a:ext cx="336952" cy="246221"/>
          </a:xfrm>
          <a:prstGeom prst="rect">
            <a:avLst/>
          </a:prstGeom>
          <a:noFill/>
        </p:spPr>
        <p:txBody>
          <a:bodyPr wrap="none" rtlCol="0">
            <a:spAutoFit/>
          </a:bodyPr>
          <a:lstStyle>
            <a:defPPr>
              <a:defRPr lang="fr-FR"/>
            </a:defPPr>
            <a:lvl1pPr>
              <a:defRPr sz="4400" b="1" i="1">
                <a:solidFill>
                  <a:schemeClr val="accent4">
                    <a:lumMod val="40000"/>
                    <a:lumOff val="60000"/>
                  </a:schemeClr>
                </a:solidFill>
                <a:latin typeface="+mj-lt"/>
              </a:defRPr>
            </a:lvl1pPr>
          </a:lstStyle>
          <a:p>
            <a:r>
              <a:rPr lang="fr-FR" sz="1000">
                <a:solidFill>
                  <a:srgbClr val="4F81BD"/>
                </a:solidFill>
              </a:rPr>
              <a:t>Q1</a:t>
            </a:r>
          </a:p>
        </p:txBody>
      </p:sp>
      <p:sp>
        <p:nvSpPr>
          <p:cNvPr id="197" name="ZoneTexte 196">
            <a:extLst>
              <a:ext uri="{FF2B5EF4-FFF2-40B4-BE49-F238E27FC236}">
                <a16:creationId xmlns:a16="http://schemas.microsoft.com/office/drawing/2014/main" id="{7EBB5773-0F24-45D1-A6E9-B1887988B8BC}"/>
              </a:ext>
            </a:extLst>
          </p:cNvPr>
          <p:cNvSpPr txBox="1"/>
          <p:nvPr/>
        </p:nvSpPr>
        <p:spPr>
          <a:xfrm>
            <a:off x="8614907" y="4956921"/>
            <a:ext cx="336952" cy="246221"/>
          </a:xfrm>
          <a:prstGeom prst="rect">
            <a:avLst/>
          </a:prstGeom>
          <a:noFill/>
        </p:spPr>
        <p:txBody>
          <a:bodyPr wrap="none" rtlCol="0">
            <a:spAutoFit/>
          </a:bodyPr>
          <a:lstStyle>
            <a:defPPr>
              <a:defRPr lang="fr-FR"/>
            </a:defPPr>
            <a:lvl1pPr>
              <a:defRPr sz="4400" b="1" i="1">
                <a:solidFill>
                  <a:schemeClr val="accent4">
                    <a:lumMod val="40000"/>
                    <a:lumOff val="60000"/>
                  </a:schemeClr>
                </a:solidFill>
                <a:latin typeface="+mj-lt"/>
              </a:defRPr>
            </a:lvl1pPr>
          </a:lstStyle>
          <a:p>
            <a:r>
              <a:rPr lang="fr-FR" sz="1000">
                <a:solidFill>
                  <a:srgbClr val="4F81BD"/>
                </a:solidFill>
              </a:rPr>
              <a:t>Q1</a:t>
            </a:r>
          </a:p>
        </p:txBody>
      </p:sp>
      <p:sp>
        <p:nvSpPr>
          <p:cNvPr id="198" name="ZoneTexte 197">
            <a:extLst>
              <a:ext uri="{FF2B5EF4-FFF2-40B4-BE49-F238E27FC236}">
                <a16:creationId xmlns:a16="http://schemas.microsoft.com/office/drawing/2014/main" id="{39376A9D-8D1A-4FAA-95D4-AF531CC6D0C1}"/>
              </a:ext>
            </a:extLst>
          </p:cNvPr>
          <p:cNvSpPr txBox="1"/>
          <p:nvPr/>
        </p:nvSpPr>
        <p:spPr>
          <a:xfrm>
            <a:off x="8049763" y="3921123"/>
            <a:ext cx="641307" cy="246221"/>
          </a:xfrm>
          <a:prstGeom prst="rect">
            <a:avLst/>
          </a:prstGeom>
          <a:noFill/>
        </p:spPr>
        <p:txBody>
          <a:bodyPr wrap="square" rtlCol="0" anchor="ctr">
            <a:spAutoFit/>
          </a:bodyPr>
          <a:lstStyle/>
          <a:p>
            <a:pPr algn="ctr"/>
            <a:r>
              <a:rPr lang="fr-FR" sz="1000" b="1" i="1">
                <a:solidFill>
                  <a:schemeClr val="accent2"/>
                </a:solidFill>
                <a:latin typeface="+mj-lt"/>
              </a:rPr>
              <a:t>Q2/</a:t>
            </a:r>
            <a:r>
              <a:rPr lang="fr-FR" sz="1000" b="1" i="1">
                <a:solidFill>
                  <a:srgbClr val="45A9C4"/>
                </a:solidFill>
                <a:latin typeface="+mj-lt"/>
              </a:rPr>
              <a:t>Q3</a:t>
            </a:r>
          </a:p>
        </p:txBody>
      </p:sp>
      <p:sp>
        <p:nvSpPr>
          <p:cNvPr id="199" name="ZoneTexte 198">
            <a:extLst>
              <a:ext uri="{FF2B5EF4-FFF2-40B4-BE49-F238E27FC236}">
                <a16:creationId xmlns:a16="http://schemas.microsoft.com/office/drawing/2014/main" id="{18054724-F509-43CB-900D-30F16866B540}"/>
              </a:ext>
            </a:extLst>
          </p:cNvPr>
          <p:cNvSpPr txBox="1"/>
          <p:nvPr/>
        </p:nvSpPr>
        <p:spPr>
          <a:xfrm>
            <a:off x="10014795" y="3730543"/>
            <a:ext cx="336952" cy="246221"/>
          </a:xfrm>
          <a:prstGeom prst="rect">
            <a:avLst/>
          </a:prstGeom>
          <a:noFill/>
        </p:spPr>
        <p:txBody>
          <a:bodyPr wrap="none" rtlCol="0">
            <a:spAutoFit/>
          </a:bodyPr>
          <a:lstStyle/>
          <a:p>
            <a:r>
              <a:rPr lang="fr-FR" sz="1000" b="1" i="1">
                <a:solidFill>
                  <a:schemeClr val="accent5"/>
                </a:solidFill>
                <a:latin typeface="+mj-lt"/>
              </a:rPr>
              <a:t>Q3</a:t>
            </a:r>
            <a:endParaRPr lang="fr-FR" sz="1000" b="1" i="1">
              <a:solidFill>
                <a:srgbClr val="7D60A0"/>
              </a:solidFill>
              <a:latin typeface="+mj-lt"/>
            </a:endParaRPr>
          </a:p>
        </p:txBody>
      </p:sp>
      <p:sp>
        <p:nvSpPr>
          <p:cNvPr id="200" name="ZoneTexte 199">
            <a:extLst>
              <a:ext uri="{FF2B5EF4-FFF2-40B4-BE49-F238E27FC236}">
                <a16:creationId xmlns:a16="http://schemas.microsoft.com/office/drawing/2014/main" id="{CEE2A81D-ADDE-447C-9A06-A804FA82A1BB}"/>
              </a:ext>
            </a:extLst>
          </p:cNvPr>
          <p:cNvSpPr txBox="1"/>
          <p:nvPr/>
        </p:nvSpPr>
        <p:spPr>
          <a:xfrm>
            <a:off x="663813" y="6330464"/>
            <a:ext cx="3285046" cy="224577"/>
          </a:xfrm>
          <a:prstGeom prst="rect">
            <a:avLst/>
          </a:prstGeom>
          <a:noFill/>
        </p:spPr>
        <p:txBody>
          <a:bodyPr wrap="none" rtlCol="0">
            <a:noAutofit/>
          </a:bodyPr>
          <a:lstStyle/>
          <a:p>
            <a:pPr marR="0" algn="just" defTabSz="914400" rtl="0" eaLnBrk="1" fontAlgn="auto" latinLnBrk="0" hangingPunct="1">
              <a:lnSpc>
                <a:spcPct val="100000"/>
              </a:lnSpc>
              <a:spcBef>
                <a:spcPts val="600"/>
              </a:spcBef>
              <a:spcAft>
                <a:spcPts val="0"/>
              </a:spcAft>
              <a:buClrTx/>
              <a:buSzTx/>
              <a:tabLst/>
            </a:pPr>
            <a:r>
              <a:rPr kumimoji="0" lang="fr-FR" sz="800" b="1" i="1" u="none" strike="noStrike" kern="1200" cap="none" spc="0" normalizeH="0" baseline="0" noProof="0">
                <a:ln>
                  <a:noFill/>
                </a:ln>
                <a:solidFill>
                  <a:srgbClr val="4D4D4D"/>
                </a:solidFill>
                <a:effectLst/>
                <a:uLnTx/>
                <a:uFillTx/>
                <a:latin typeface="Arial" panose="020B0604020202020204"/>
                <a:ea typeface="+mn-ea"/>
                <a:cs typeface="+mn-cs"/>
              </a:rPr>
              <a:t>Q1, Q2 , Q3 et Q4 : cf. 4 quadrants des </a:t>
            </a:r>
            <a:r>
              <a:rPr lang="fr-FR" sz="800" b="1" i="1">
                <a:solidFill>
                  <a:srgbClr val="4D4D4D"/>
                </a:solidFill>
                <a:latin typeface="Arial" panose="020B0604020202020204"/>
              </a:rPr>
              <a:t>tests Brian MARICK</a:t>
            </a:r>
          </a:p>
        </p:txBody>
      </p:sp>
      <p:sp>
        <p:nvSpPr>
          <p:cNvPr id="101" name="ZoneTexte 107">
            <a:extLst>
              <a:ext uri="{FF2B5EF4-FFF2-40B4-BE49-F238E27FC236}">
                <a16:creationId xmlns:a16="http://schemas.microsoft.com/office/drawing/2014/main" id="{B96DE113-310F-43A6-8AD0-4AD955ADBFAF}"/>
              </a:ext>
            </a:extLst>
          </p:cNvPr>
          <p:cNvSpPr txBox="1"/>
          <p:nvPr/>
        </p:nvSpPr>
        <p:spPr>
          <a:xfrm>
            <a:off x="4231426" y="5737719"/>
            <a:ext cx="1181059" cy="25391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50" b="1" i="0" u="none" strike="noStrike" kern="1200" cap="none" spc="0" normalizeH="0" baseline="0" noProof="0">
                <a:ln>
                  <a:noFill/>
                </a:ln>
                <a:solidFill>
                  <a:srgbClr val="3F3F3F"/>
                </a:solidFill>
                <a:effectLst/>
                <a:uLnTx/>
                <a:uFillTx/>
                <a:latin typeface="Arial" panose="020B0604020202020204"/>
                <a:ea typeface="+mn-ea"/>
                <a:cs typeface="+mn-cs"/>
              </a:rPr>
              <a:t>MVP </a:t>
            </a:r>
          </a:p>
        </p:txBody>
      </p:sp>
      <p:sp>
        <p:nvSpPr>
          <p:cNvPr id="104" name="ZoneTexte 110">
            <a:extLst>
              <a:ext uri="{FF2B5EF4-FFF2-40B4-BE49-F238E27FC236}">
                <a16:creationId xmlns:a16="http://schemas.microsoft.com/office/drawing/2014/main" id="{0FC6FF5F-F30E-4F7B-A628-D7AF4166983D}"/>
              </a:ext>
            </a:extLst>
          </p:cNvPr>
          <p:cNvSpPr txBox="1"/>
          <p:nvPr/>
        </p:nvSpPr>
        <p:spPr>
          <a:xfrm>
            <a:off x="9246976" y="5991910"/>
            <a:ext cx="942526"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i="0" u="none" strike="noStrike" kern="1200" cap="none" spc="0" normalizeH="0" baseline="0" noProof="0">
                <a:ln>
                  <a:noFill/>
                </a:ln>
                <a:effectLst/>
                <a:uLnTx/>
                <a:uFillTx/>
                <a:latin typeface="Arial" panose="020B0604020202020204"/>
                <a:ea typeface="+mn-ea"/>
                <a:cs typeface="+mn-cs"/>
              </a:rPr>
              <a:t>Sans développement </a:t>
            </a:r>
          </a:p>
        </p:txBody>
      </p:sp>
      <p:sp>
        <p:nvSpPr>
          <p:cNvPr id="100" name="Rectangle : coins arrondis 102">
            <a:extLst>
              <a:ext uri="{FF2B5EF4-FFF2-40B4-BE49-F238E27FC236}">
                <a16:creationId xmlns:a16="http://schemas.microsoft.com/office/drawing/2014/main" id="{0BC65A67-FDF0-4873-8587-B1765085FC41}"/>
              </a:ext>
            </a:extLst>
          </p:cNvPr>
          <p:cNvSpPr/>
          <p:nvPr/>
        </p:nvSpPr>
        <p:spPr>
          <a:xfrm rot="16200000">
            <a:off x="9169840" y="5300957"/>
            <a:ext cx="1071585" cy="188514"/>
          </a:xfrm>
          <a:prstGeom prst="roundRect">
            <a:avLst>
              <a:gd name="adj" fmla="val 50000"/>
            </a:avLst>
          </a:prstGeom>
          <a:solidFill>
            <a:srgbClr val="FEA03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a:ln>
                  <a:noFill/>
                </a:ln>
                <a:solidFill>
                  <a:srgbClr val="FFFFFF"/>
                </a:solidFill>
                <a:effectLst/>
                <a:uLnTx/>
                <a:uFillTx/>
                <a:latin typeface="Arial" panose="020B0604020202020204"/>
                <a:ea typeface="+mn-ea"/>
                <a:cs typeface="+mn-cs"/>
              </a:rPr>
              <a:t>Sprint IP</a:t>
            </a:r>
          </a:p>
        </p:txBody>
      </p:sp>
      <p:sp>
        <p:nvSpPr>
          <p:cNvPr id="105" name="Ellipse 104">
            <a:extLst>
              <a:ext uri="{FF2B5EF4-FFF2-40B4-BE49-F238E27FC236}">
                <a16:creationId xmlns:a16="http://schemas.microsoft.com/office/drawing/2014/main" id="{89CA53CC-B059-4E38-98A9-F2A6169672FB}"/>
              </a:ext>
            </a:extLst>
          </p:cNvPr>
          <p:cNvSpPr/>
          <p:nvPr/>
        </p:nvSpPr>
        <p:spPr>
          <a:xfrm>
            <a:off x="1887052" y="3393122"/>
            <a:ext cx="457904" cy="461664"/>
          </a:xfrm>
          <a:prstGeom prst="ellipse">
            <a:avLst/>
          </a:pr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7" name="ZoneTexte 106">
            <a:extLst>
              <a:ext uri="{FF2B5EF4-FFF2-40B4-BE49-F238E27FC236}">
                <a16:creationId xmlns:a16="http://schemas.microsoft.com/office/drawing/2014/main" id="{CC0747EB-5896-4D10-9409-955BF7379720}"/>
              </a:ext>
            </a:extLst>
          </p:cNvPr>
          <p:cNvSpPr txBox="1"/>
          <p:nvPr/>
        </p:nvSpPr>
        <p:spPr>
          <a:xfrm>
            <a:off x="515982" y="4263698"/>
            <a:ext cx="1677157" cy="293488"/>
          </a:xfrm>
          <a:prstGeom prst="rect">
            <a:avLst/>
          </a:prstGeom>
          <a:noFill/>
        </p:spPr>
        <p:txBody>
          <a:bodyPr wrap="square" rtlCol="0" anchor="ctr">
            <a:noAutofit/>
          </a:bodyPr>
          <a:lstStyle/>
          <a:p>
            <a:pPr lvl="0" algn="ctr">
              <a:defRPr/>
            </a:pPr>
            <a:r>
              <a:rPr lang="fr-FR" sz="900" b="1" i="1">
                <a:solidFill>
                  <a:schemeClr val="tx2"/>
                </a:solidFill>
              </a:rPr>
              <a:t>Alignement sur le besoin métier et la structure du projet</a:t>
            </a:r>
          </a:p>
        </p:txBody>
      </p:sp>
      <p:sp>
        <p:nvSpPr>
          <p:cNvPr id="109" name="Ellipse 108">
            <a:extLst>
              <a:ext uri="{FF2B5EF4-FFF2-40B4-BE49-F238E27FC236}">
                <a16:creationId xmlns:a16="http://schemas.microsoft.com/office/drawing/2014/main" id="{6D47AD96-A534-45A1-BC50-9653D500FE37}"/>
              </a:ext>
            </a:extLst>
          </p:cNvPr>
          <p:cNvSpPr/>
          <p:nvPr/>
        </p:nvSpPr>
        <p:spPr>
          <a:xfrm>
            <a:off x="1144935" y="4064116"/>
            <a:ext cx="180000" cy="180000"/>
          </a:xfrm>
          <a:prstGeom prst="ellipse">
            <a:avLst/>
          </a:prstGeom>
          <a:solidFill>
            <a:srgbClr val="038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 b="1"/>
              <a:t>1</a:t>
            </a:r>
          </a:p>
        </p:txBody>
      </p:sp>
      <p:cxnSp>
        <p:nvCxnSpPr>
          <p:cNvPr id="115" name="Connecteur droit 114">
            <a:extLst>
              <a:ext uri="{FF2B5EF4-FFF2-40B4-BE49-F238E27FC236}">
                <a16:creationId xmlns:a16="http://schemas.microsoft.com/office/drawing/2014/main" id="{CC7769AA-6278-4DF5-90E2-BEB3F345419A}"/>
              </a:ext>
            </a:extLst>
          </p:cNvPr>
          <p:cNvCxnSpPr>
            <a:cxnSpLocks/>
          </p:cNvCxnSpPr>
          <p:nvPr/>
        </p:nvCxnSpPr>
        <p:spPr>
          <a:xfrm flipV="1">
            <a:off x="1386616" y="3851924"/>
            <a:ext cx="490240" cy="20504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19" name="ZoneTexte 118">
            <a:extLst>
              <a:ext uri="{FF2B5EF4-FFF2-40B4-BE49-F238E27FC236}">
                <a16:creationId xmlns:a16="http://schemas.microsoft.com/office/drawing/2014/main" id="{FE4EF364-5B98-46B1-992F-EC0D5F305421}"/>
              </a:ext>
            </a:extLst>
          </p:cNvPr>
          <p:cNvSpPr txBox="1"/>
          <p:nvPr/>
        </p:nvSpPr>
        <p:spPr>
          <a:xfrm>
            <a:off x="3320812" y="3351526"/>
            <a:ext cx="1180131" cy="338554"/>
          </a:xfrm>
          <a:prstGeom prst="rect">
            <a:avLst/>
          </a:prstGeom>
          <a:noFill/>
        </p:spPr>
        <p:txBody>
          <a:bodyPr wrap="square" rtlCol="0" anchor="ctr">
            <a:noAutofit/>
          </a:bodyPr>
          <a:lstStyle/>
          <a:p>
            <a:pPr algn="ctr"/>
            <a:r>
              <a:rPr lang="fr-FR" sz="900" b="1" i="1">
                <a:solidFill>
                  <a:schemeClr val="tx2"/>
                </a:solidFill>
              </a:rPr>
              <a:t>Planning du projet et backlog partagé et unifié</a:t>
            </a:r>
          </a:p>
        </p:txBody>
      </p:sp>
      <p:sp>
        <p:nvSpPr>
          <p:cNvPr id="122" name="Ellipse 121">
            <a:extLst>
              <a:ext uri="{FF2B5EF4-FFF2-40B4-BE49-F238E27FC236}">
                <a16:creationId xmlns:a16="http://schemas.microsoft.com/office/drawing/2014/main" id="{41D32DD7-5CBB-416C-896F-9BBC264FC58C}"/>
              </a:ext>
            </a:extLst>
          </p:cNvPr>
          <p:cNvSpPr/>
          <p:nvPr/>
        </p:nvSpPr>
        <p:spPr>
          <a:xfrm>
            <a:off x="3768547" y="3085576"/>
            <a:ext cx="180000" cy="180000"/>
          </a:xfrm>
          <a:prstGeom prst="ellipse">
            <a:avLst/>
          </a:prstGeom>
          <a:solidFill>
            <a:srgbClr val="038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 b="1"/>
              <a:t>2</a:t>
            </a:r>
          </a:p>
        </p:txBody>
      </p:sp>
      <p:sp>
        <p:nvSpPr>
          <p:cNvPr id="123" name="Ellipse 122">
            <a:extLst>
              <a:ext uri="{FF2B5EF4-FFF2-40B4-BE49-F238E27FC236}">
                <a16:creationId xmlns:a16="http://schemas.microsoft.com/office/drawing/2014/main" id="{77408E66-2D19-43E4-8F6C-A2171D7F3AE6}"/>
              </a:ext>
            </a:extLst>
          </p:cNvPr>
          <p:cNvSpPr/>
          <p:nvPr/>
        </p:nvSpPr>
        <p:spPr>
          <a:xfrm>
            <a:off x="4625546" y="4703820"/>
            <a:ext cx="457904" cy="1111474"/>
          </a:xfrm>
          <a:prstGeom prst="ellipse">
            <a:avLst/>
          </a:pr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28" name="Connecteur droit 127">
            <a:extLst>
              <a:ext uri="{FF2B5EF4-FFF2-40B4-BE49-F238E27FC236}">
                <a16:creationId xmlns:a16="http://schemas.microsoft.com/office/drawing/2014/main" id="{CE423997-1A98-484A-97B7-EB0DED380778}"/>
              </a:ext>
            </a:extLst>
          </p:cNvPr>
          <p:cNvCxnSpPr>
            <a:cxnSpLocks/>
          </p:cNvCxnSpPr>
          <p:nvPr/>
        </p:nvCxnSpPr>
        <p:spPr>
          <a:xfrm>
            <a:off x="2372518" y="2726955"/>
            <a:ext cx="2178416" cy="1800524"/>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29" name="Ellipse 128">
            <a:extLst>
              <a:ext uri="{FF2B5EF4-FFF2-40B4-BE49-F238E27FC236}">
                <a16:creationId xmlns:a16="http://schemas.microsoft.com/office/drawing/2014/main" id="{796FDA96-E3CE-4E37-8AA6-54D16A24329A}"/>
              </a:ext>
            </a:extLst>
          </p:cNvPr>
          <p:cNvSpPr/>
          <p:nvPr/>
        </p:nvSpPr>
        <p:spPr>
          <a:xfrm>
            <a:off x="1902413" y="2260318"/>
            <a:ext cx="457904" cy="461664"/>
          </a:xfrm>
          <a:prstGeom prst="ellipse">
            <a:avLst/>
          </a:prstGeom>
          <a:no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1" name="ZoneTexte 130">
            <a:extLst>
              <a:ext uri="{FF2B5EF4-FFF2-40B4-BE49-F238E27FC236}">
                <a16:creationId xmlns:a16="http://schemas.microsoft.com/office/drawing/2014/main" id="{9FD83E41-AEE4-4D25-BC9B-DD794A8CF03C}"/>
              </a:ext>
            </a:extLst>
          </p:cNvPr>
          <p:cNvSpPr txBox="1"/>
          <p:nvPr/>
        </p:nvSpPr>
        <p:spPr>
          <a:xfrm>
            <a:off x="3519087" y="991054"/>
            <a:ext cx="5190173" cy="461665"/>
          </a:xfrm>
          <a:prstGeom prst="rect">
            <a:avLst/>
          </a:prstGeom>
          <a:noFill/>
        </p:spPr>
        <p:txBody>
          <a:bodyPr wrap="square" rtlCol="0" anchor="ctr">
            <a:noAutofit/>
          </a:bodyPr>
          <a:lstStyle/>
          <a:p>
            <a:pPr algn="ctr"/>
            <a:r>
              <a:rPr lang="fr-FR" sz="900" b="1" i="1">
                <a:solidFill>
                  <a:schemeClr val="tx2"/>
                </a:solidFill>
              </a:rPr>
              <a:t>Synchronisation en continu pour intégration des projets à une chaine SI commune</a:t>
            </a:r>
          </a:p>
        </p:txBody>
      </p:sp>
      <p:sp>
        <p:nvSpPr>
          <p:cNvPr id="133" name="Ellipse 132">
            <a:extLst>
              <a:ext uri="{FF2B5EF4-FFF2-40B4-BE49-F238E27FC236}">
                <a16:creationId xmlns:a16="http://schemas.microsoft.com/office/drawing/2014/main" id="{45B04EE1-A7BD-4424-917C-B56475C98526}"/>
              </a:ext>
            </a:extLst>
          </p:cNvPr>
          <p:cNvSpPr/>
          <p:nvPr/>
        </p:nvSpPr>
        <p:spPr>
          <a:xfrm>
            <a:off x="3568942" y="1114787"/>
            <a:ext cx="180000" cy="180000"/>
          </a:xfrm>
          <a:prstGeom prst="ellipse">
            <a:avLst/>
          </a:prstGeom>
          <a:solidFill>
            <a:srgbClr val="038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 b="1"/>
              <a:t>3</a:t>
            </a:r>
          </a:p>
        </p:txBody>
      </p:sp>
      <p:sp>
        <p:nvSpPr>
          <p:cNvPr id="134" name="ZoneTexte 133">
            <a:extLst>
              <a:ext uri="{FF2B5EF4-FFF2-40B4-BE49-F238E27FC236}">
                <a16:creationId xmlns:a16="http://schemas.microsoft.com/office/drawing/2014/main" id="{961792C6-B4B5-4A66-BFCA-366F7F4A4705}"/>
              </a:ext>
            </a:extLst>
          </p:cNvPr>
          <p:cNvSpPr txBox="1"/>
          <p:nvPr/>
        </p:nvSpPr>
        <p:spPr>
          <a:xfrm>
            <a:off x="3519087" y="1266362"/>
            <a:ext cx="5190171" cy="461665"/>
          </a:xfrm>
          <a:prstGeom prst="rect">
            <a:avLst/>
          </a:prstGeom>
          <a:noFill/>
        </p:spPr>
        <p:txBody>
          <a:bodyPr wrap="square" rtlCol="0" anchor="ctr">
            <a:noAutofit/>
          </a:bodyPr>
          <a:lstStyle/>
          <a:p>
            <a:pPr algn="ctr"/>
            <a:r>
              <a:rPr lang="fr-FR" sz="900" b="1" i="1">
                <a:solidFill>
                  <a:schemeClr val="tx2"/>
                </a:solidFill>
              </a:rPr>
              <a:t>Pilotage intégré (gestion des risques, vision commune de l’avancement)</a:t>
            </a:r>
          </a:p>
        </p:txBody>
      </p:sp>
      <p:sp>
        <p:nvSpPr>
          <p:cNvPr id="138" name="Ellipse 137">
            <a:extLst>
              <a:ext uri="{FF2B5EF4-FFF2-40B4-BE49-F238E27FC236}">
                <a16:creationId xmlns:a16="http://schemas.microsoft.com/office/drawing/2014/main" id="{0C2B116F-31A5-4EA7-8777-EF9C15DCC990}"/>
              </a:ext>
            </a:extLst>
          </p:cNvPr>
          <p:cNvSpPr/>
          <p:nvPr/>
        </p:nvSpPr>
        <p:spPr>
          <a:xfrm>
            <a:off x="3568942" y="1414791"/>
            <a:ext cx="180000" cy="180000"/>
          </a:xfrm>
          <a:prstGeom prst="ellipse">
            <a:avLst/>
          </a:prstGeom>
          <a:solidFill>
            <a:srgbClr val="038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 b="1"/>
              <a:t>4</a:t>
            </a:r>
          </a:p>
        </p:txBody>
      </p:sp>
      <p:sp>
        <p:nvSpPr>
          <p:cNvPr id="139" name="ZoneTexte 138">
            <a:extLst>
              <a:ext uri="{FF2B5EF4-FFF2-40B4-BE49-F238E27FC236}">
                <a16:creationId xmlns:a16="http://schemas.microsoft.com/office/drawing/2014/main" id="{79632885-DD52-4AD0-9850-DE39B4B68C37}"/>
              </a:ext>
            </a:extLst>
          </p:cNvPr>
          <p:cNvSpPr txBox="1"/>
          <p:nvPr/>
        </p:nvSpPr>
        <p:spPr>
          <a:xfrm>
            <a:off x="10489214" y="2558199"/>
            <a:ext cx="918561" cy="457623"/>
          </a:xfrm>
          <a:prstGeom prst="rect">
            <a:avLst/>
          </a:prstGeom>
          <a:noFill/>
        </p:spPr>
        <p:txBody>
          <a:bodyPr wrap="square" rtlCol="0" anchor="ctr">
            <a:noAutofit/>
          </a:bodyPr>
          <a:lstStyle/>
          <a:p>
            <a:pPr algn="ctr"/>
            <a:r>
              <a:rPr lang="fr-FR" sz="900" b="1" i="1">
                <a:solidFill>
                  <a:schemeClr val="tx2"/>
                </a:solidFill>
              </a:rPr>
              <a:t>Accostage sur les versions et mise en production </a:t>
            </a:r>
          </a:p>
        </p:txBody>
      </p:sp>
      <p:sp>
        <p:nvSpPr>
          <p:cNvPr id="140" name="Ellipse 139">
            <a:extLst>
              <a:ext uri="{FF2B5EF4-FFF2-40B4-BE49-F238E27FC236}">
                <a16:creationId xmlns:a16="http://schemas.microsoft.com/office/drawing/2014/main" id="{1D3A0244-357F-44AE-BC58-8350F3904DC6}"/>
              </a:ext>
            </a:extLst>
          </p:cNvPr>
          <p:cNvSpPr/>
          <p:nvPr/>
        </p:nvSpPr>
        <p:spPr>
          <a:xfrm>
            <a:off x="10440612" y="2984102"/>
            <a:ext cx="180000" cy="180000"/>
          </a:xfrm>
          <a:prstGeom prst="ellipse">
            <a:avLst/>
          </a:prstGeom>
          <a:solidFill>
            <a:srgbClr val="038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800" b="1"/>
              <a:t>5</a:t>
            </a:r>
          </a:p>
        </p:txBody>
      </p:sp>
    </p:spTree>
    <p:extLst>
      <p:ext uri="{BB962C8B-B14F-4D97-AF65-F5344CB8AC3E}">
        <p14:creationId xmlns:p14="http://schemas.microsoft.com/office/powerpoint/2010/main" val="104823077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D17E3520-9CC1-4B25-B871-A9258CA1EC09}"/>
              </a:ext>
            </a:extLst>
          </p:cNvPr>
          <p:cNvSpPr>
            <a:spLocks noGrp="1"/>
          </p:cNvSpPr>
          <p:nvPr>
            <p:ph type="sldNum" sz="quarter" idx="12"/>
          </p:nvPr>
        </p:nvSpPr>
        <p:spPr>
          <a:xfrm>
            <a:off x="11417563" y="6347473"/>
            <a:ext cx="422208"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D6E5A2-EC83-451F-A719-9AC1370DD5CF}"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Espace réservé du texte 1">
            <a:extLst>
              <a:ext uri="{FF2B5EF4-FFF2-40B4-BE49-F238E27FC236}">
                <a16:creationId xmlns:a16="http://schemas.microsoft.com/office/drawing/2014/main" id="{C83E85C4-7174-41A4-98AE-0F55D22922A9}"/>
              </a:ext>
            </a:extLst>
          </p:cNvPr>
          <p:cNvSpPr txBox="1">
            <a:spLocks/>
          </p:cNvSpPr>
          <p:nvPr/>
        </p:nvSpPr>
        <p:spPr>
          <a:xfrm>
            <a:off x="656561" y="121542"/>
            <a:ext cx="11090543" cy="572005"/>
          </a:xfrm>
          <a:prstGeom prst="rect">
            <a:avLst/>
          </a:prstGeom>
        </p:spPr>
        <p:txBody>
          <a:bodyPr vert="horz" lIns="91440" tIns="45720" rIns="91440" bIns="45720" rtlCol="0"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lang="fr-FR" sz="2215" b="0" kern="1200">
                <a:solidFill>
                  <a:schemeClr val="tx2"/>
                </a:solidFill>
                <a:latin typeface="+mn-lt"/>
                <a:ea typeface="+mn-ea"/>
                <a:cs typeface="+mn-cs"/>
              </a:defRPr>
            </a:lvl1pPr>
            <a:lvl2pPr marL="269095"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20"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27"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34"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6045"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962"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878"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796"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spcBef>
                <a:spcPts val="0"/>
              </a:spcBef>
              <a:defRPr/>
            </a:pPr>
            <a:r>
              <a:rPr lang="fr-FR" sz="1800" cap="all">
                <a:latin typeface="+mj-lt"/>
                <a:ea typeface="+mj-ea"/>
                <a:cs typeface="+mj-cs"/>
              </a:rPr>
              <a:t>Articulation avec le cycle en V : Les modalités d’accostage : Les enjeux identifiés à chaque point d’adhérence (1/2) </a:t>
            </a:r>
          </a:p>
        </p:txBody>
      </p:sp>
      <p:sp>
        <p:nvSpPr>
          <p:cNvPr id="6" name="Ellipse 5">
            <a:extLst>
              <a:ext uri="{FF2B5EF4-FFF2-40B4-BE49-F238E27FC236}">
                <a16:creationId xmlns:a16="http://schemas.microsoft.com/office/drawing/2014/main" id="{98D21C6D-98F9-4364-9D57-9953CE9B2803}"/>
              </a:ext>
            </a:extLst>
          </p:cNvPr>
          <p:cNvSpPr/>
          <p:nvPr/>
        </p:nvSpPr>
        <p:spPr>
          <a:xfrm>
            <a:off x="534258" y="1882035"/>
            <a:ext cx="288000" cy="288000"/>
          </a:xfrm>
          <a:prstGeom prst="ellipse">
            <a:avLst/>
          </a:prstGeom>
          <a:solidFill>
            <a:srgbClr val="1CD19D"/>
          </a:solidFill>
          <a:ln w="12700" cap="flat" cmpd="sng" algn="ctr">
            <a:solidFill>
              <a:srgbClr val="BFBFBF">
                <a:lumMod val="40000"/>
                <a:lumOff val="6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a:ln>
                  <a:noFill/>
                </a:ln>
                <a:solidFill>
                  <a:srgbClr val="FFFFFF"/>
                </a:solidFill>
                <a:effectLst/>
                <a:uLnTx/>
                <a:uFillTx/>
                <a:latin typeface="Arial" panose="020B0604020202020204"/>
                <a:ea typeface="+mn-ea"/>
                <a:cs typeface="+mn-cs"/>
              </a:rPr>
              <a:t>1</a:t>
            </a:r>
          </a:p>
        </p:txBody>
      </p:sp>
      <p:sp>
        <p:nvSpPr>
          <p:cNvPr id="7" name="Ellipse 6">
            <a:extLst>
              <a:ext uri="{FF2B5EF4-FFF2-40B4-BE49-F238E27FC236}">
                <a16:creationId xmlns:a16="http://schemas.microsoft.com/office/drawing/2014/main" id="{FF1407CF-4D36-4882-9064-92DDF3DB4E4D}"/>
              </a:ext>
            </a:extLst>
          </p:cNvPr>
          <p:cNvSpPr/>
          <p:nvPr/>
        </p:nvSpPr>
        <p:spPr>
          <a:xfrm>
            <a:off x="512561" y="3677374"/>
            <a:ext cx="288000" cy="288000"/>
          </a:xfrm>
          <a:prstGeom prst="ellipse">
            <a:avLst/>
          </a:prstGeom>
          <a:solidFill>
            <a:srgbClr val="1CD19D"/>
          </a:solidFill>
          <a:ln w="12700" cap="flat" cmpd="sng" algn="ctr">
            <a:solidFill>
              <a:srgbClr val="BFBFBF">
                <a:lumMod val="40000"/>
                <a:lumOff val="6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a:ln>
                  <a:noFill/>
                </a:ln>
                <a:solidFill>
                  <a:srgbClr val="FFFFFF"/>
                </a:solidFill>
                <a:effectLst/>
                <a:uLnTx/>
                <a:uFillTx/>
                <a:latin typeface="Arial" panose="020B0604020202020204"/>
                <a:ea typeface="+mn-ea"/>
                <a:cs typeface="+mn-cs"/>
              </a:rPr>
              <a:t>2</a:t>
            </a:r>
          </a:p>
        </p:txBody>
      </p:sp>
      <p:sp>
        <p:nvSpPr>
          <p:cNvPr id="8" name="Ellipse 7">
            <a:extLst>
              <a:ext uri="{FF2B5EF4-FFF2-40B4-BE49-F238E27FC236}">
                <a16:creationId xmlns:a16="http://schemas.microsoft.com/office/drawing/2014/main" id="{96608C63-3C2E-4010-8288-2617DA7B37BE}"/>
              </a:ext>
            </a:extLst>
          </p:cNvPr>
          <p:cNvSpPr/>
          <p:nvPr/>
        </p:nvSpPr>
        <p:spPr>
          <a:xfrm>
            <a:off x="489491" y="5543131"/>
            <a:ext cx="288000" cy="288000"/>
          </a:xfrm>
          <a:prstGeom prst="ellipse">
            <a:avLst/>
          </a:prstGeom>
          <a:solidFill>
            <a:srgbClr val="1CD19D"/>
          </a:solidFill>
          <a:ln w="12700" cap="flat" cmpd="sng" algn="ctr">
            <a:solidFill>
              <a:srgbClr val="BFBFBF">
                <a:lumMod val="40000"/>
                <a:lumOff val="6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a:ln>
                  <a:noFill/>
                </a:ln>
                <a:solidFill>
                  <a:srgbClr val="FFFFFF"/>
                </a:solidFill>
                <a:effectLst/>
                <a:uLnTx/>
                <a:uFillTx/>
                <a:latin typeface="Arial" panose="020B0604020202020204"/>
                <a:ea typeface="+mn-ea"/>
                <a:cs typeface="+mn-cs"/>
              </a:rPr>
              <a:t>3</a:t>
            </a:r>
          </a:p>
        </p:txBody>
      </p:sp>
      <p:sp>
        <p:nvSpPr>
          <p:cNvPr id="11" name="Rectangle : coins arrondis 10">
            <a:extLst>
              <a:ext uri="{FF2B5EF4-FFF2-40B4-BE49-F238E27FC236}">
                <a16:creationId xmlns:a16="http://schemas.microsoft.com/office/drawing/2014/main" id="{93617B08-702B-4EC3-A07E-DA5883AF79DB}"/>
              </a:ext>
            </a:extLst>
          </p:cNvPr>
          <p:cNvSpPr/>
          <p:nvPr/>
        </p:nvSpPr>
        <p:spPr>
          <a:xfrm>
            <a:off x="942455" y="1211375"/>
            <a:ext cx="1526797" cy="1629321"/>
          </a:xfrm>
          <a:prstGeom prst="roundRect">
            <a:avLst>
              <a:gd name="adj" fmla="val 0"/>
            </a:avLst>
          </a:prstGeom>
          <a:solidFill>
            <a:srgbClr val="1CD19D"/>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b="1" i="1" u="none" strike="noStrike" kern="0" cap="none" spc="0" normalizeH="0" baseline="0" noProof="0">
                <a:ln>
                  <a:noFill/>
                </a:ln>
                <a:solidFill>
                  <a:srgbClr val="FFFFFF"/>
                </a:solidFill>
                <a:effectLst/>
                <a:uLnTx/>
                <a:uFillTx/>
                <a:latin typeface="Arial" panose="020B0604020202020204"/>
                <a:ea typeface="+mn-ea"/>
                <a:cs typeface="+mn-cs"/>
              </a:rPr>
              <a:t>Alignement sur le besoin métier et la structure du projet</a:t>
            </a:r>
          </a:p>
        </p:txBody>
      </p:sp>
      <p:sp>
        <p:nvSpPr>
          <p:cNvPr id="12" name="Rectangle 11">
            <a:extLst>
              <a:ext uri="{FF2B5EF4-FFF2-40B4-BE49-F238E27FC236}">
                <a16:creationId xmlns:a16="http://schemas.microsoft.com/office/drawing/2014/main" id="{E0D9C318-B2A7-42E3-AD93-FC5905CBAB13}"/>
              </a:ext>
            </a:extLst>
          </p:cNvPr>
          <p:cNvSpPr/>
          <p:nvPr/>
        </p:nvSpPr>
        <p:spPr>
          <a:xfrm>
            <a:off x="1044454" y="766789"/>
            <a:ext cx="1350050" cy="30843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50" b="1" i="0" u="none" strike="noStrike" kern="1200" cap="none" spc="0" normalizeH="0" baseline="0" noProof="0">
                <a:ln>
                  <a:noFill/>
                </a:ln>
                <a:solidFill>
                  <a:srgbClr val="3F3F3F"/>
                </a:solidFill>
                <a:effectLst/>
                <a:uLnTx/>
                <a:uFillTx/>
                <a:latin typeface="Arial" panose="020B0604020202020204"/>
                <a:ea typeface="+mn-ea"/>
                <a:cs typeface="+mn-cs"/>
              </a:rPr>
              <a:t>Point d’adhérence</a:t>
            </a:r>
          </a:p>
        </p:txBody>
      </p:sp>
      <p:cxnSp>
        <p:nvCxnSpPr>
          <p:cNvPr id="13" name="Connecteur droit 12">
            <a:extLst>
              <a:ext uri="{FF2B5EF4-FFF2-40B4-BE49-F238E27FC236}">
                <a16:creationId xmlns:a16="http://schemas.microsoft.com/office/drawing/2014/main" id="{B9540E80-6F00-440D-93C3-78DA7169FDFD}"/>
              </a:ext>
            </a:extLst>
          </p:cNvPr>
          <p:cNvCxnSpPr>
            <a:cxnSpLocks/>
          </p:cNvCxnSpPr>
          <p:nvPr/>
        </p:nvCxnSpPr>
        <p:spPr>
          <a:xfrm>
            <a:off x="993455" y="1084570"/>
            <a:ext cx="1424797" cy="0"/>
          </a:xfrm>
          <a:prstGeom prst="line">
            <a:avLst/>
          </a:prstGeom>
          <a:noFill/>
          <a:ln w="6350" cap="flat" cmpd="sng" algn="ctr">
            <a:solidFill>
              <a:srgbClr val="FFFFFF">
                <a:lumMod val="85000"/>
              </a:srgbClr>
            </a:solidFill>
            <a:prstDash val="solid"/>
            <a:miter lim="800000"/>
          </a:ln>
          <a:effectLst/>
        </p:spPr>
      </p:cxnSp>
      <p:sp>
        <p:nvSpPr>
          <p:cNvPr id="14" name="Rectangle : coins arrondis 13">
            <a:extLst>
              <a:ext uri="{FF2B5EF4-FFF2-40B4-BE49-F238E27FC236}">
                <a16:creationId xmlns:a16="http://schemas.microsoft.com/office/drawing/2014/main" id="{E8565AF0-A1C5-46BB-AD28-75A75F48C125}"/>
              </a:ext>
            </a:extLst>
          </p:cNvPr>
          <p:cNvSpPr/>
          <p:nvPr/>
        </p:nvSpPr>
        <p:spPr>
          <a:xfrm>
            <a:off x="2589449" y="1213732"/>
            <a:ext cx="2277828" cy="1629325"/>
          </a:xfrm>
          <a:prstGeom prst="roundRect">
            <a:avLst>
              <a:gd name="adj" fmla="val 0"/>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Garantir dès le démarrage du projet un alignement sur la compréhension du besoin métier et sur les modalités d’organisation des points de contact agiles / cycle en V. </a:t>
            </a:r>
          </a:p>
        </p:txBody>
      </p:sp>
      <p:sp>
        <p:nvSpPr>
          <p:cNvPr id="15" name="Rectangle 14">
            <a:extLst>
              <a:ext uri="{FF2B5EF4-FFF2-40B4-BE49-F238E27FC236}">
                <a16:creationId xmlns:a16="http://schemas.microsoft.com/office/drawing/2014/main" id="{904FA2B4-56FE-4347-AF6D-C5E76B193F99}"/>
              </a:ext>
            </a:extLst>
          </p:cNvPr>
          <p:cNvSpPr/>
          <p:nvPr/>
        </p:nvSpPr>
        <p:spPr>
          <a:xfrm>
            <a:off x="2561107" y="766789"/>
            <a:ext cx="2277277" cy="25391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50" b="1" i="0" u="none" strike="noStrike" kern="1200" cap="none" spc="0" normalizeH="0" baseline="0" noProof="0">
                <a:ln>
                  <a:noFill/>
                </a:ln>
                <a:solidFill>
                  <a:srgbClr val="3F3F3F"/>
                </a:solidFill>
                <a:effectLst/>
                <a:uLnTx/>
                <a:uFillTx/>
                <a:latin typeface="Arial" panose="020B0604020202020204"/>
                <a:ea typeface="+mn-ea"/>
                <a:cs typeface="+mn-cs"/>
              </a:rPr>
              <a:t>Enjeu</a:t>
            </a:r>
          </a:p>
        </p:txBody>
      </p:sp>
      <p:cxnSp>
        <p:nvCxnSpPr>
          <p:cNvPr id="16" name="Connecteur droit 15">
            <a:extLst>
              <a:ext uri="{FF2B5EF4-FFF2-40B4-BE49-F238E27FC236}">
                <a16:creationId xmlns:a16="http://schemas.microsoft.com/office/drawing/2014/main" id="{B9AB3DC4-4863-4402-8994-93FDDF9978AD}"/>
              </a:ext>
            </a:extLst>
          </p:cNvPr>
          <p:cNvCxnSpPr>
            <a:cxnSpLocks/>
          </p:cNvCxnSpPr>
          <p:nvPr/>
        </p:nvCxnSpPr>
        <p:spPr>
          <a:xfrm>
            <a:off x="2589449" y="1084570"/>
            <a:ext cx="2277277" cy="0"/>
          </a:xfrm>
          <a:prstGeom prst="line">
            <a:avLst/>
          </a:prstGeom>
          <a:noFill/>
          <a:ln w="6350" cap="flat" cmpd="sng" algn="ctr">
            <a:solidFill>
              <a:srgbClr val="FFFFFF">
                <a:lumMod val="85000"/>
              </a:srgbClr>
            </a:solidFill>
            <a:prstDash val="solid"/>
            <a:miter lim="800000"/>
          </a:ln>
          <a:effectLst/>
        </p:spPr>
      </p:cxnSp>
      <p:sp>
        <p:nvSpPr>
          <p:cNvPr id="17" name="Rectangle : coins arrondis 16">
            <a:extLst>
              <a:ext uri="{FF2B5EF4-FFF2-40B4-BE49-F238E27FC236}">
                <a16:creationId xmlns:a16="http://schemas.microsoft.com/office/drawing/2014/main" id="{3FFE99F6-0317-4F28-B769-A3960BD2F8A8}"/>
              </a:ext>
            </a:extLst>
          </p:cNvPr>
          <p:cNvSpPr/>
          <p:nvPr/>
        </p:nvSpPr>
        <p:spPr>
          <a:xfrm>
            <a:off x="933420" y="3050597"/>
            <a:ext cx="1526797" cy="1829554"/>
          </a:xfrm>
          <a:prstGeom prst="roundRect">
            <a:avLst>
              <a:gd name="adj" fmla="val 0"/>
            </a:avLst>
          </a:prstGeom>
          <a:solidFill>
            <a:srgbClr val="1CD19D"/>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b="1" i="1" u="none" strike="noStrike" kern="0" cap="none" spc="0" normalizeH="0" baseline="0" noProof="0">
                <a:ln>
                  <a:noFill/>
                </a:ln>
                <a:solidFill>
                  <a:srgbClr val="FFFFFF"/>
                </a:solidFill>
                <a:effectLst/>
                <a:uLnTx/>
                <a:uFillTx/>
                <a:latin typeface="Arial" panose="020B0604020202020204"/>
                <a:ea typeface="+mn-ea"/>
                <a:cs typeface="+mn-cs"/>
              </a:rPr>
              <a:t>Planning du projet et backlog partagé et unifié</a:t>
            </a:r>
          </a:p>
        </p:txBody>
      </p:sp>
      <p:sp>
        <p:nvSpPr>
          <p:cNvPr id="18" name="Rectangle : coins arrondis 17">
            <a:extLst>
              <a:ext uri="{FF2B5EF4-FFF2-40B4-BE49-F238E27FC236}">
                <a16:creationId xmlns:a16="http://schemas.microsoft.com/office/drawing/2014/main" id="{EB8D9C81-B9D5-46B7-B862-02817E2208A7}"/>
              </a:ext>
            </a:extLst>
          </p:cNvPr>
          <p:cNvSpPr/>
          <p:nvPr/>
        </p:nvSpPr>
        <p:spPr>
          <a:xfrm>
            <a:off x="2544620" y="3050597"/>
            <a:ext cx="2322106" cy="1829554"/>
          </a:xfrm>
          <a:prstGeom prst="roundRect">
            <a:avLst>
              <a:gd name="adj" fmla="val 0"/>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Sécuriser le lancement du palier en ayant mis en évidence les interdépendances dans un backlog unifié et mettre en place la structure organisationnelle correspondante. </a:t>
            </a:r>
          </a:p>
        </p:txBody>
      </p:sp>
      <p:sp>
        <p:nvSpPr>
          <p:cNvPr id="19" name="Rectangle : coins arrondis 18">
            <a:extLst>
              <a:ext uri="{FF2B5EF4-FFF2-40B4-BE49-F238E27FC236}">
                <a16:creationId xmlns:a16="http://schemas.microsoft.com/office/drawing/2014/main" id="{42D44DF2-544A-495A-9DCC-2EB4FDB098B7}"/>
              </a:ext>
            </a:extLst>
          </p:cNvPr>
          <p:cNvSpPr/>
          <p:nvPr/>
        </p:nvSpPr>
        <p:spPr>
          <a:xfrm>
            <a:off x="891455" y="5026788"/>
            <a:ext cx="1526797" cy="1608541"/>
          </a:xfrm>
          <a:prstGeom prst="roundRect">
            <a:avLst>
              <a:gd name="adj" fmla="val 0"/>
            </a:avLst>
          </a:prstGeom>
          <a:solidFill>
            <a:srgbClr val="1CD19D"/>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900" b="1" i="1" u="none" strike="noStrike" kern="0" cap="none" spc="0" normalizeH="0" baseline="0" noProof="0">
                <a:ln>
                  <a:noFill/>
                </a:ln>
                <a:solidFill>
                  <a:srgbClr val="FFFFFF"/>
                </a:solidFill>
                <a:effectLst/>
                <a:uLnTx/>
                <a:uFillTx/>
                <a:latin typeface="Arial" panose="020B0604020202020204"/>
                <a:ea typeface="+mn-ea"/>
                <a:cs typeface="+mn-cs"/>
              </a:rPr>
              <a:t>Synchronisation en continu pour intégration des projets à une chaine SI commune</a:t>
            </a:r>
          </a:p>
        </p:txBody>
      </p:sp>
      <p:sp>
        <p:nvSpPr>
          <p:cNvPr id="20" name="Rectangle : coins arrondis 19">
            <a:extLst>
              <a:ext uri="{FF2B5EF4-FFF2-40B4-BE49-F238E27FC236}">
                <a16:creationId xmlns:a16="http://schemas.microsoft.com/office/drawing/2014/main" id="{622E7EFA-2E98-426F-BDC7-6A63D0F3B59D}"/>
              </a:ext>
            </a:extLst>
          </p:cNvPr>
          <p:cNvSpPr/>
          <p:nvPr/>
        </p:nvSpPr>
        <p:spPr>
          <a:xfrm>
            <a:off x="2532216" y="5006006"/>
            <a:ext cx="2335061" cy="1629324"/>
          </a:xfrm>
          <a:prstGeom prst="roundRect">
            <a:avLst>
              <a:gd name="adj" fmla="val 0"/>
            </a:avLst>
          </a:prstGeom>
          <a:solidFill>
            <a:srgbClr val="FFFFFF">
              <a:lumMod val="95000"/>
            </a:srgbClr>
          </a:solidFill>
          <a:ln w="1270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Mettre en œuvre une gouvernance hybride en vue de limiter les risques liés aux interdépendances et optimiser les moments de convergence entre agile / cycle V</a:t>
            </a:r>
          </a:p>
        </p:txBody>
      </p:sp>
      <p:sp>
        <p:nvSpPr>
          <p:cNvPr id="25" name="Rectangle 24">
            <a:extLst>
              <a:ext uri="{FF2B5EF4-FFF2-40B4-BE49-F238E27FC236}">
                <a16:creationId xmlns:a16="http://schemas.microsoft.com/office/drawing/2014/main" id="{7153697E-DFF2-451C-853C-79C04B7D1091}"/>
              </a:ext>
            </a:extLst>
          </p:cNvPr>
          <p:cNvSpPr/>
          <p:nvPr/>
        </p:nvSpPr>
        <p:spPr>
          <a:xfrm>
            <a:off x="6869894" y="766789"/>
            <a:ext cx="2481806" cy="25391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50" b="1" i="0" u="none" strike="noStrike" kern="1200" cap="none" spc="0" normalizeH="0" baseline="0" noProof="0">
                <a:ln>
                  <a:noFill/>
                </a:ln>
                <a:solidFill>
                  <a:srgbClr val="3F3F3F"/>
                </a:solidFill>
                <a:effectLst/>
                <a:uLnTx/>
                <a:uFillTx/>
                <a:latin typeface="Arial" panose="020B0604020202020204"/>
                <a:ea typeface="+mn-ea"/>
                <a:cs typeface="+mn-cs"/>
              </a:rPr>
              <a:t>Mode opératoire</a:t>
            </a:r>
          </a:p>
        </p:txBody>
      </p:sp>
      <p:sp>
        <p:nvSpPr>
          <p:cNvPr id="26" name="Rectangle 25">
            <a:extLst>
              <a:ext uri="{FF2B5EF4-FFF2-40B4-BE49-F238E27FC236}">
                <a16:creationId xmlns:a16="http://schemas.microsoft.com/office/drawing/2014/main" id="{D0A5489D-33BB-4012-89B3-01DEA7AE4D4F}"/>
              </a:ext>
            </a:extLst>
          </p:cNvPr>
          <p:cNvSpPr/>
          <p:nvPr/>
        </p:nvSpPr>
        <p:spPr>
          <a:xfrm>
            <a:off x="4987474" y="1211376"/>
            <a:ext cx="6747518" cy="1695557"/>
          </a:xfrm>
          <a:prstGeom prst="rect">
            <a:avLst/>
          </a:prstGeom>
          <a:solidFill>
            <a:srgbClr val="FFFFFF"/>
          </a:solidFill>
          <a:ln w="12700" cap="flat" cmpd="sng" algn="ctr">
            <a:solidFill>
              <a:srgbClr val="1CD19D"/>
            </a:solidFill>
            <a:prstDash val="solid"/>
            <a:miter lim="800000"/>
          </a:ln>
          <a:effectLst>
            <a:outerShdw blurRad="50800" dist="38100" dir="2700000" algn="tl" rotWithShape="0">
              <a:prstClr val="black">
                <a:alpha val="40000"/>
              </a:prstClr>
            </a:outerShdw>
          </a:effectLst>
        </p:spPr>
        <p:txBody>
          <a:bodyPr rtlCol="0" anchor="t"/>
          <a:lstStyle/>
          <a:p>
            <a:pPr>
              <a:defRPr/>
            </a:pPr>
            <a:r>
              <a:rPr lang="fr-FR" sz="1200" b="1"/>
              <a:t>Affiner les modalités d’organisation et le périmètre fonctionnel notamment au niveau des interdépendances</a:t>
            </a:r>
            <a:endParaRPr kumimoji="0" lang="fr-FR" sz="1200" b="1" i="0" u="none" strike="noStrike" kern="0" cap="none" spc="0" normalizeH="0" baseline="0" noProof="0">
              <a:ln>
                <a:noFill/>
              </a:ln>
              <a:solidFill>
                <a:srgbClr val="3F3F3F"/>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900" b="1" i="0" u="none" strike="noStrike" kern="0" cap="none" spc="0" normalizeH="0" baseline="0" noProof="0">
                <a:ln>
                  <a:noFill/>
                </a:ln>
                <a:solidFill>
                  <a:srgbClr val="3F3F3F"/>
                </a:solidFill>
                <a:effectLst/>
                <a:uLnTx/>
                <a:uFillTx/>
                <a:latin typeface="Arial" panose="020B0604020202020204"/>
                <a:ea typeface="+mn-ea"/>
                <a:cs typeface="+mn-cs"/>
              </a:rPr>
              <a:t>Alignement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Des acteurs agiles et cycle en V déjà identifiés sur la compréhension du contexte et du besoin métier</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Des acteurs agiles et cycle en V déjà identifiés sur les jalons macro du projet (nombre de paliers, échéances clés (</a:t>
            </a:r>
            <a:r>
              <a:rPr kumimoji="0" lang="fr-FR" sz="900" b="0" i="0" u="none" strike="noStrike" kern="0" cap="none" spc="0" normalizeH="0" baseline="0" noProof="0" err="1">
                <a:ln>
                  <a:noFill/>
                </a:ln>
                <a:solidFill>
                  <a:srgbClr val="3F3F3F"/>
                </a:solidFill>
                <a:effectLst/>
                <a:uLnTx/>
                <a:uFillTx/>
                <a:latin typeface="Arial" panose="020B0604020202020204"/>
                <a:ea typeface="+mn-ea"/>
                <a:cs typeface="+mn-cs"/>
              </a:rPr>
              <a:t>PIs</a:t>
            </a: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 livraisons, recette…)…) + points d’étapes notamment sur les projets d’ampleur importante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900" b="1" i="0" u="none" strike="noStrike" kern="0" cap="none" spc="0" normalizeH="0" baseline="0" noProof="0">
                <a:ln>
                  <a:noFill/>
                </a:ln>
                <a:solidFill>
                  <a:srgbClr val="3F3F3F"/>
                </a:solidFill>
                <a:effectLst/>
                <a:uLnTx/>
                <a:uFillTx/>
                <a:latin typeface="Arial" panose="020B0604020202020204"/>
                <a:ea typeface="+mn-ea"/>
                <a:cs typeface="+mn-cs"/>
              </a:rPr>
              <a:t>Identification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Des interdépendances cycle V / agiles macro sur les fonctionnalités mobilisées par le besoin métier par le chef de projet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900" b="1" i="0" u="none" strike="noStrike" kern="0" cap="none" spc="0" normalizeH="0" baseline="0" noProof="0">
                <a:ln>
                  <a:noFill/>
                </a:ln>
                <a:solidFill>
                  <a:srgbClr val="3F3F3F"/>
                </a:solidFill>
                <a:effectLst/>
                <a:uLnTx/>
                <a:uFillTx/>
                <a:latin typeface="Arial" panose="020B0604020202020204"/>
                <a:ea typeface="+mn-ea"/>
                <a:cs typeface="+mn-cs"/>
              </a:rPr>
              <a:t>Validation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La vision du projet partagée entre agile / cycle en V est soumise au métier/MOA</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Le Directeur de Projet incorpore la vision partagée dans le Plan Projet</a:t>
            </a:r>
          </a:p>
        </p:txBody>
      </p:sp>
      <p:sp>
        <p:nvSpPr>
          <p:cNvPr id="27" name="Rectangle 26">
            <a:extLst>
              <a:ext uri="{FF2B5EF4-FFF2-40B4-BE49-F238E27FC236}">
                <a16:creationId xmlns:a16="http://schemas.microsoft.com/office/drawing/2014/main" id="{31C56701-AD47-4DBA-B85F-678DC530B70A}"/>
              </a:ext>
            </a:extLst>
          </p:cNvPr>
          <p:cNvSpPr/>
          <p:nvPr/>
        </p:nvSpPr>
        <p:spPr>
          <a:xfrm>
            <a:off x="4999585" y="3055458"/>
            <a:ext cx="6747519" cy="1829554"/>
          </a:xfrm>
          <a:prstGeom prst="rect">
            <a:avLst/>
          </a:prstGeom>
          <a:solidFill>
            <a:srgbClr val="FFFFFF"/>
          </a:solidFill>
          <a:ln w="12700" cap="flat" cmpd="sng" algn="ctr">
            <a:solidFill>
              <a:srgbClr val="1CD19D"/>
            </a:solidFill>
            <a:prstDash val="solid"/>
            <a:miter lim="800000"/>
          </a:ln>
          <a:effectLst>
            <a:outerShdw blurRad="50800" dist="38100" dir="2700000" algn="tl" rotWithShape="0">
              <a:prstClr val="black">
                <a:alpha val="40000"/>
              </a:prstClr>
            </a:outerShdw>
          </a:effectLst>
        </p:spPr>
        <p:txBody>
          <a:bodyPr rtlCol="0" anchor="t"/>
          <a:lstStyle/>
          <a:p>
            <a:pPr>
              <a:defRPr/>
            </a:pPr>
            <a:r>
              <a:rPr lang="fr-FR" sz="900" b="1">
                <a:latin typeface="Arial" panose="020B0604020202020204"/>
              </a:rPr>
              <a:t>Sécuriser la finalisation du </a:t>
            </a:r>
            <a:r>
              <a:rPr lang="fr-FR" sz="900" b="1" err="1">
                <a:latin typeface="Arial" panose="020B0604020202020204"/>
              </a:rPr>
              <a:t>backlog</a:t>
            </a:r>
            <a:r>
              <a:rPr lang="fr-FR" sz="900" b="1">
                <a:latin typeface="Arial" panose="020B0604020202020204"/>
              </a:rPr>
              <a:t> unifié et la participation des interlocuteurs cycle V aux instances voulues dont le PI planning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900" b="1" i="0" u="none" strike="noStrike" kern="0" cap="none" spc="0" normalizeH="0" baseline="0" noProof="0">
                <a:ln>
                  <a:noFill/>
                </a:ln>
                <a:solidFill>
                  <a:srgbClr val="3F3F3F"/>
                </a:solidFill>
                <a:effectLst/>
                <a:uLnTx/>
                <a:uFillTx/>
                <a:latin typeface="Arial" panose="020B0604020202020204"/>
                <a:ea typeface="+mn-ea"/>
                <a:cs typeface="+mn-cs"/>
              </a:rPr>
              <a:t>Planification (du palier)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Faite selon une méthode harmonisée entre tous les projets agiles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Le RTE est responsable de planifier les différents sprints du palier en se synchronisant avec les équipes cycle en V identifiées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900" b="1" i="0" u="none" strike="noStrike" kern="0" cap="none" spc="0" normalizeH="0" baseline="0" noProof="0">
                <a:ln>
                  <a:noFill/>
                </a:ln>
                <a:solidFill>
                  <a:srgbClr val="3F3F3F"/>
                </a:solidFill>
                <a:effectLst/>
                <a:uLnTx/>
                <a:uFillTx/>
                <a:latin typeface="Arial" panose="020B0604020202020204"/>
                <a:ea typeface="+mn-ea"/>
                <a:cs typeface="+mn-cs"/>
              </a:rPr>
              <a:t>Identification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Le RTE est responsable d’identifier les adhérences des fonctionnalités affinées et des US avec le cycle en V  et de les inscrire dans un </a:t>
            </a:r>
            <a:r>
              <a:rPr kumimoji="0" lang="fr-FR" sz="900" b="0" i="0" u="none" strike="noStrike" kern="0" cap="none" spc="0" normalizeH="0" baseline="0" noProof="0" err="1">
                <a:ln>
                  <a:noFill/>
                </a:ln>
                <a:solidFill>
                  <a:srgbClr val="3F3F3F"/>
                </a:solidFill>
                <a:effectLst/>
                <a:uLnTx/>
                <a:uFillTx/>
                <a:latin typeface="Arial" panose="020B0604020202020204"/>
                <a:ea typeface="+mn-ea"/>
                <a:cs typeface="+mn-cs"/>
              </a:rPr>
              <a:t>backlog</a:t>
            </a: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 unifié – les fonctionnalités développées uniquement en cycle en V sont aussi ajoutées au </a:t>
            </a:r>
            <a:r>
              <a:rPr kumimoji="0" lang="fr-FR" sz="900" b="0" i="0" u="none" strike="noStrike" kern="0" cap="none" spc="0" normalizeH="0" baseline="0" noProof="0" err="1">
                <a:ln>
                  <a:noFill/>
                </a:ln>
                <a:solidFill>
                  <a:srgbClr val="3F3F3F"/>
                </a:solidFill>
                <a:effectLst/>
                <a:uLnTx/>
                <a:uFillTx/>
                <a:latin typeface="Arial" panose="020B0604020202020204"/>
                <a:ea typeface="+mn-ea"/>
                <a:cs typeface="+mn-cs"/>
              </a:rPr>
              <a:t>backlog</a:t>
            </a:r>
            <a:endParaRPr kumimoji="0" lang="fr-FR" sz="900" b="0" i="0" u="none" strike="noStrike" kern="0" cap="none" spc="0" normalizeH="0" baseline="0" noProof="0">
              <a:ln>
                <a:noFill/>
              </a:ln>
              <a:solidFill>
                <a:srgbClr val="3F3F3F"/>
              </a:solidFill>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Le RTE repère les équipes cycle en V à convier à la session de partage de l’affinage et au PI Planning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900" b="1" i="0" u="none" strike="noStrike" kern="0" cap="none" spc="0" normalizeH="0" baseline="0" noProof="0">
                <a:ln>
                  <a:noFill/>
                </a:ln>
                <a:solidFill>
                  <a:srgbClr val="3F3F3F"/>
                </a:solidFill>
                <a:effectLst/>
                <a:uLnTx/>
                <a:uFillTx/>
                <a:latin typeface="Arial" panose="020B0604020202020204"/>
                <a:ea typeface="+mn-ea"/>
                <a:cs typeface="+mn-cs"/>
              </a:rPr>
              <a:t>Prise en compte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Des développements cycle en V sont intégrés et synchronisés avec les sprints du palier</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Des équipes cycle en V identifiées sont intégrées en amont aux sprints du palier</a:t>
            </a:r>
          </a:p>
        </p:txBody>
      </p:sp>
      <p:sp>
        <p:nvSpPr>
          <p:cNvPr id="28" name="Rectangle 27">
            <a:extLst>
              <a:ext uri="{FF2B5EF4-FFF2-40B4-BE49-F238E27FC236}">
                <a16:creationId xmlns:a16="http://schemas.microsoft.com/office/drawing/2014/main" id="{F3DDF0C9-6CBC-4AF8-98E3-DFF8EAE135A0}"/>
              </a:ext>
            </a:extLst>
          </p:cNvPr>
          <p:cNvSpPr/>
          <p:nvPr/>
        </p:nvSpPr>
        <p:spPr>
          <a:xfrm>
            <a:off x="4999585" y="4981966"/>
            <a:ext cx="6747519" cy="1633678"/>
          </a:xfrm>
          <a:prstGeom prst="rect">
            <a:avLst/>
          </a:prstGeom>
          <a:solidFill>
            <a:srgbClr val="FFFFFF"/>
          </a:solidFill>
          <a:ln w="12700" cap="flat" cmpd="sng" algn="ctr">
            <a:solidFill>
              <a:srgbClr val="1CD19D"/>
            </a:solidFill>
            <a:prstDash val="solid"/>
            <a:miter lim="800000"/>
          </a:ln>
          <a:effectLst>
            <a:outerShdw blurRad="50800" dist="38100" dir="2700000" algn="tl" rotWithShape="0">
              <a:prstClr val="black">
                <a:alpha val="40000"/>
              </a:prstClr>
            </a:outerShdw>
          </a:effectLst>
        </p:spPr>
        <p:txBody>
          <a:bodyPr rtlCol="0" anchor="t"/>
          <a:lstStyle/>
          <a:p>
            <a:pPr>
              <a:defRPr/>
            </a:pPr>
            <a:r>
              <a:rPr lang="fr-FR" sz="900" b="1">
                <a:latin typeface="Arial" panose="020B0604020202020204"/>
              </a:rPr>
              <a:t>Utiliser les instances de pilotage pour garantir une circulation fluide de l’information et des arbitrages rapides</a:t>
            </a:r>
            <a:endParaRPr kumimoji="0" lang="fr-FR" sz="900" b="1" i="0" u="none" strike="noStrike" kern="0" cap="none" spc="0" normalizeH="0" baseline="0" noProof="0">
              <a:ln>
                <a:noFill/>
              </a:ln>
              <a:effectLst/>
              <a:uLnTx/>
              <a:uFillTx/>
              <a:latin typeface="Arial" panose="020B060402020202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900" b="1" i="0" u="none" strike="noStrike" kern="0" cap="none" spc="0" normalizeH="0" baseline="0" noProof="0">
                <a:ln>
                  <a:noFill/>
                </a:ln>
                <a:solidFill>
                  <a:srgbClr val="3F3F3F"/>
                </a:solidFill>
                <a:effectLst/>
                <a:uLnTx/>
                <a:uFillTx/>
                <a:latin typeface="Arial" panose="020B0604020202020204"/>
                <a:ea typeface="+mn-ea"/>
                <a:cs typeface="+mn-cs"/>
              </a:rPr>
              <a:t>Synchronisation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Le PM et le RTE assistent au comité de pilotage cycle en V et reportent leur avancement (notamment sur les fonctionnalités et US en interdépendance)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L’architecte est responsable de mettre en place les solutions techniques limitant les risques autour de la dépendance aux fonctionnalités développées en cycle en V</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Les tests embarquant des développements cycle en V ne peuvent qu’être réalisés avec les features adhérentes sur le palier précédent la livraison cible dans laquelle les développements cycle en V sont planifiés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900" b="1" i="0" u="none" strike="noStrike" kern="0" cap="none" spc="0" normalizeH="0" baseline="0" noProof="0">
                <a:ln>
                  <a:noFill/>
                </a:ln>
                <a:solidFill>
                  <a:srgbClr val="3F3F3F"/>
                </a:solidFill>
                <a:effectLst/>
                <a:uLnTx/>
                <a:uFillTx/>
                <a:latin typeface="Arial" panose="020B0604020202020204"/>
                <a:ea typeface="+mn-ea"/>
                <a:cs typeface="+mn-cs"/>
              </a:rPr>
              <a:t>Arbitrage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Les décisions sur le traitement des adhérences sont prises collectivement par le RTE et les équipes cycle en V mobilisées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fr-FR" sz="900" b="0" i="0" u="none" strike="noStrike" kern="0" cap="none" spc="0" normalizeH="0" baseline="0" noProof="0">
                <a:ln>
                  <a:noFill/>
                </a:ln>
                <a:solidFill>
                  <a:srgbClr val="3F3F3F"/>
                </a:solidFill>
                <a:effectLst/>
                <a:uLnTx/>
                <a:uFillTx/>
                <a:latin typeface="Arial" panose="020B0604020202020204"/>
                <a:ea typeface="+mn-ea"/>
                <a:cs typeface="+mn-cs"/>
              </a:rPr>
              <a:t>En cas de désaccord, la problématique est remontée au Directeur de Projet </a:t>
            </a:r>
            <a:endParaRPr kumimoji="0" lang="fr-FR" sz="900" b="1" i="0" u="none" strike="noStrike" kern="0" cap="none" spc="0" normalizeH="0" baseline="0" noProof="0">
              <a:ln>
                <a:noFill/>
              </a:ln>
              <a:solidFill>
                <a:srgbClr val="3F3F3F"/>
              </a:solidFill>
              <a:effectLst/>
              <a:uLnTx/>
              <a:uFillTx/>
              <a:latin typeface="Arial" panose="020B0604020202020204"/>
              <a:ea typeface="+mn-ea"/>
              <a:cs typeface="+mn-cs"/>
            </a:endParaRPr>
          </a:p>
        </p:txBody>
      </p:sp>
      <p:cxnSp>
        <p:nvCxnSpPr>
          <p:cNvPr id="31" name="Connecteur droit 30">
            <a:extLst>
              <a:ext uri="{FF2B5EF4-FFF2-40B4-BE49-F238E27FC236}">
                <a16:creationId xmlns:a16="http://schemas.microsoft.com/office/drawing/2014/main" id="{96209B75-BD72-429D-919D-4ADF1B8EA7B4}"/>
              </a:ext>
            </a:extLst>
          </p:cNvPr>
          <p:cNvCxnSpPr>
            <a:cxnSpLocks/>
          </p:cNvCxnSpPr>
          <p:nvPr/>
        </p:nvCxnSpPr>
        <p:spPr>
          <a:xfrm flipV="1">
            <a:off x="4987474" y="1075224"/>
            <a:ext cx="6747518" cy="9347"/>
          </a:xfrm>
          <a:prstGeom prst="line">
            <a:avLst/>
          </a:prstGeom>
          <a:noFill/>
          <a:ln w="6350" cap="flat" cmpd="sng" algn="ctr">
            <a:solidFill>
              <a:srgbClr val="FFFFFF">
                <a:lumMod val="85000"/>
              </a:srgbClr>
            </a:solidFill>
            <a:prstDash val="solid"/>
            <a:miter lim="800000"/>
          </a:ln>
          <a:effectLst/>
        </p:spPr>
      </p:cxnSp>
      <p:sp>
        <p:nvSpPr>
          <p:cNvPr id="34" name="Espace réservé du numéro de diapositive 2">
            <a:extLst>
              <a:ext uri="{FF2B5EF4-FFF2-40B4-BE49-F238E27FC236}">
                <a16:creationId xmlns:a16="http://schemas.microsoft.com/office/drawing/2014/main" id="{68C69219-A8D9-438A-968F-40C051CFCCBE}"/>
              </a:ext>
            </a:extLst>
          </p:cNvPr>
          <p:cNvSpPr txBox="1">
            <a:spLocks/>
          </p:cNvSpPr>
          <p:nvPr/>
        </p:nvSpPr>
        <p:spPr>
          <a:xfrm>
            <a:off x="11710526" y="6356351"/>
            <a:ext cx="422208" cy="365125"/>
          </a:xfrm>
          <a:prstGeom prst="rect">
            <a:avLst/>
          </a:prstGeom>
        </p:spPr>
        <p:txBody>
          <a:bodyPr vert="horz" lIns="91440" tIns="45720" rIns="91440" bIns="45720" rtlCol="0" anchor="ctr"/>
          <a:lstStyle>
            <a:defPPr>
              <a:defRPr lang="fr-FR"/>
            </a:defPPr>
            <a:lvl1pPr marL="0" algn="r" defTabSz="914400" rtl="0" eaLnBrk="1" latinLnBrk="0" hangingPunct="1">
              <a:defRPr kumimoji="0" lang="fr-F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3D6E5A2-EC83-451F-A719-9AC1370DD5CF}" type="slidenum">
              <a:rPr lang="fr-FR" smtClean="0"/>
              <a:pPr/>
              <a:t>63</a:t>
            </a:fld>
            <a:endParaRPr lang="fr-FR"/>
          </a:p>
        </p:txBody>
      </p:sp>
    </p:spTree>
    <p:extLst>
      <p:ext uri="{BB962C8B-B14F-4D97-AF65-F5344CB8AC3E}">
        <p14:creationId xmlns:p14="http://schemas.microsoft.com/office/powerpoint/2010/main" val="121819468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D17E3520-9CC1-4B25-B871-A9258CA1EC09}"/>
              </a:ext>
            </a:extLst>
          </p:cNvPr>
          <p:cNvSpPr>
            <a:spLocks noGrp="1"/>
          </p:cNvSpPr>
          <p:nvPr>
            <p:ph type="sldNum" sz="quarter" idx="12"/>
          </p:nvPr>
        </p:nvSpPr>
        <p:spPr>
          <a:xfrm>
            <a:off x="11636638" y="6404623"/>
            <a:ext cx="422208"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D6E5A2-EC83-451F-A719-9AC1370DD5CF}"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Espace réservé du texte 1">
            <a:extLst>
              <a:ext uri="{FF2B5EF4-FFF2-40B4-BE49-F238E27FC236}">
                <a16:creationId xmlns:a16="http://schemas.microsoft.com/office/drawing/2014/main" id="{C83E85C4-7174-41A4-98AE-0F55D22922A9}"/>
              </a:ext>
            </a:extLst>
          </p:cNvPr>
          <p:cNvSpPr txBox="1">
            <a:spLocks/>
          </p:cNvSpPr>
          <p:nvPr/>
        </p:nvSpPr>
        <p:spPr>
          <a:xfrm>
            <a:off x="656561" y="121542"/>
            <a:ext cx="11287200" cy="572005"/>
          </a:xfrm>
          <a:prstGeom prst="rect">
            <a:avLst/>
          </a:prstGeom>
        </p:spPr>
        <p:txBody>
          <a:bodyPr vert="horz" lIns="91440" tIns="45720" rIns="91440" bIns="45720" rtlCol="0" anchor="ctr">
            <a:noAutofit/>
          </a:bodyPr>
          <a:lstStyle>
            <a:lvl1pPr marL="0" marR="0" indent="0" algn="l" defTabSz="685835" rtl="0" eaLnBrk="1" fontAlgn="auto" latinLnBrk="0" hangingPunct="1">
              <a:lnSpc>
                <a:spcPct val="90000"/>
              </a:lnSpc>
              <a:spcBef>
                <a:spcPts val="750"/>
              </a:spcBef>
              <a:spcAft>
                <a:spcPts val="0"/>
              </a:spcAft>
              <a:buClrTx/>
              <a:buSzTx/>
              <a:buFont typeface="Arial" panose="020B0604020202020204" pitchFamily="34" charset="0"/>
              <a:buNone/>
              <a:tabLst/>
              <a:defRPr lang="fr-FR" sz="2215" b="0" kern="1200">
                <a:solidFill>
                  <a:schemeClr val="tx2"/>
                </a:solidFill>
                <a:latin typeface="+mn-lt"/>
                <a:ea typeface="+mn-ea"/>
                <a:cs typeface="+mn-cs"/>
              </a:defRPr>
            </a:lvl1pPr>
            <a:lvl2pPr marL="269095"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2pPr>
            <a:lvl3pPr marL="405020"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a:solidFill>
                  <a:schemeClr val="tx2"/>
                </a:solidFill>
                <a:latin typeface="+mn-lt"/>
                <a:ea typeface="+mn-ea"/>
                <a:cs typeface="+mn-cs"/>
              </a:defRPr>
            </a:lvl3pPr>
            <a:lvl4pPr marL="540027"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4pPr>
            <a:lvl5pPr marL="675034" marR="0" indent="-135007" algn="l" defTabSz="685835" rtl="0" eaLnBrk="1" fontAlgn="auto" latinLnBrk="0" hangingPunct="1">
              <a:lnSpc>
                <a:spcPct val="100000"/>
              </a:lnSpc>
              <a:spcBef>
                <a:spcPts val="375"/>
              </a:spcBef>
              <a:spcAft>
                <a:spcPts val="0"/>
              </a:spcAft>
              <a:buClrTx/>
              <a:buSzTx/>
              <a:buFont typeface="Arial" panose="020B0604020202020204" pitchFamily="34" charset="0"/>
              <a:buChar char="•"/>
              <a:tabLst/>
              <a:defRPr lang="fr-FR" sz="1800" b="0" kern="1200" baseline="0">
                <a:solidFill>
                  <a:schemeClr val="tx2"/>
                </a:solidFill>
                <a:latin typeface="+mn-lt"/>
                <a:ea typeface="+mn-ea"/>
                <a:cs typeface="+mn-cs"/>
              </a:defRPr>
            </a:lvl5pPr>
            <a:lvl6pPr marL="1886045"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962"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878"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796" indent="-171458" algn="l" defTabSz="685835"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spcBef>
                <a:spcPts val="0"/>
              </a:spcBef>
              <a:defRPr/>
            </a:pPr>
            <a:r>
              <a:rPr lang="fr-FR" sz="1800" cap="all"/>
              <a:t>Articulation avec le cycle en V : Les modalités d’accostage : Les enjeux identifiés à chaque point d’adhérence (2/2) </a:t>
            </a:r>
          </a:p>
        </p:txBody>
      </p:sp>
      <p:sp>
        <p:nvSpPr>
          <p:cNvPr id="6" name="Ellipse 5">
            <a:extLst>
              <a:ext uri="{FF2B5EF4-FFF2-40B4-BE49-F238E27FC236}">
                <a16:creationId xmlns:a16="http://schemas.microsoft.com/office/drawing/2014/main" id="{98D21C6D-98F9-4364-9D57-9953CE9B2803}"/>
              </a:ext>
            </a:extLst>
          </p:cNvPr>
          <p:cNvSpPr/>
          <p:nvPr/>
        </p:nvSpPr>
        <p:spPr>
          <a:xfrm>
            <a:off x="512561" y="1915154"/>
            <a:ext cx="288000" cy="288000"/>
          </a:xfrm>
          <a:prstGeom prst="ellipse">
            <a:avLst/>
          </a:prstGeom>
          <a:solidFill>
            <a:srgbClr val="1CD19D"/>
          </a:solidFill>
          <a:ln w="12700" cap="flat" cmpd="sng" algn="ctr">
            <a:solidFill>
              <a:srgbClr val="BFBFBF">
                <a:lumMod val="40000"/>
                <a:lumOff val="6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a:ln>
                  <a:noFill/>
                </a:ln>
                <a:solidFill>
                  <a:srgbClr val="FFFFFF"/>
                </a:solidFill>
                <a:effectLst/>
                <a:uLnTx/>
                <a:uFillTx/>
                <a:latin typeface="Arial" panose="020B0604020202020204"/>
                <a:ea typeface="+mn-ea"/>
                <a:cs typeface="+mn-cs"/>
              </a:rPr>
              <a:t>4</a:t>
            </a:r>
          </a:p>
        </p:txBody>
      </p:sp>
      <p:sp>
        <p:nvSpPr>
          <p:cNvPr id="7" name="Ellipse 6">
            <a:extLst>
              <a:ext uri="{FF2B5EF4-FFF2-40B4-BE49-F238E27FC236}">
                <a16:creationId xmlns:a16="http://schemas.microsoft.com/office/drawing/2014/main" id="{FF1407CF-4D36-4882-9064-92DDF3DB4E4D}"/>
              </a:ext>
            </a:extLst>
          </p:cNvPr>
          <p:cNvSpPr/>
          <p:nvPr/>
        </p:nvSpPr>
        <p:spPr>
          <a:xfrm>
            <a:off x="512561" y="3677374"/>
            <a:ext cx="288000" cy="288000"/>
          </a:xfrm>
          <a:prstGeom prst="ellipse">
            <a:avLst/>
          </a:prstGeom>
          <a:solidFill>
            <a:srgbClr val="1CD19D"/>
          </a:solidFill>
          <a:ln w="12700" cap="flat" cmpd="sng" algn="ctr">
            <a:solidFill>
              <a:srgbClr val="BFBFBF">
                <a:lumMod val="40000"/>
                <a:lumOff val="6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1" i="0" u="none" strike="noStrike" kern="0" cap="none" spc="0" normalizeH="0" baseline="0" noProof="0">
                <a:ln>
                  <a:noFill/>
                </a:ln>
                <a:solidFill>
                  <a:srgbClr val="FFFFFF"/>
                </a:solidFill>
                <a:effectLst/>
                <a:uLnTx/>
                <a:uFillTx/>
                <a:latin typeface="Arial" panose="020B0604020202020204"/>
                <a:ea typeface="+mn-ea"/>
                <a:cs typeface="+mn-cs"/>
              </a:rPr>
              <a:t>5</a:t>
            </a:r>
          </a:p>
        </p:txBody>
      </p:sp>
      <p:sp>
        <p:nvSpPr>
          <p:cNvPr id="11" name="Rectangle : coins arrondis 10">
            <a:extLst>
              <a:ext uri="{FF2B5EF4-FFF2-40B4-BE49-F238E27FC236}">
                <a16:creationId xmlns:a16="http://schemas.microsoft.com/office/drawing/2014/main" id="{93617B08-702B-4EC3-A07E-DA5883AF79DB}"/>
              </a:ext>
            </a:extLst>
          </p:cNvPr>
          <p:cNvSpPr/>
          <p:nvPr/>
        </p:nvSpPr>
        <p:spPr>
          <a:xfrm>
            <a:off x="942455" y="1211375"/>
            <a:ext cx="1526797" cy="1629321"/>
          </a:xfrm>
          <a:prstGeom prst="roundRect">
            <a:avLst>
              <a:gd name="adj" fmla="val 0"/>
            </a:avLst>
          </a:prstGeom>
          <a:solidFill>
            <a:srgbClr val="1CD19D"/>
          </a:solidFill>
          <a:ln w="12700" cap="flat" cmpd="sng" algn="ctr">
            <a:noFill/>
            <a:prstDash val="solid"/>
            <a:miter lim="800000"/>
          </a:ln>
          <a:effectLst/>
        </p:spPr>
        <p:txBody>
          <a:bodyPr rtlCol="0" anchor="ctr"/>
          <a:lstStyle/>
          <a:p>
            <a:pPr lvl="0" algn="ctr">
              <a:defRPr/>
            </a:pPr>
            <a:r>
              <a:rPr lang="fr-FR" sz="900" b="1" i="1" kern="0">
                <a:solidFill>
                  <a:srgbClr val="FFFFFF"/>
                </a:solidFill>
                <a:latin typeface="Arial" panose="020B0604020202020204"/>
              </a:rPr>
              <a:t>Pilotage intégré (gestion des risques, vision commune de l’avancement)</a:t>
            </a:r>
          </a:p>
        </p:txBody>
      </p:sp>
      <p:sp>
        <p:nvSpPr>
          <p:cNvPr id="12" name="Rectangle 11">
            <a:extLst>
              <a:ext uri="{FF2B5EF4-FFF2-40B4-BE49-F238E27FC236}">
                <a16:creationId xmlns:a16="http://schemas.microsoft.com/office/drawing/2014/main" id="{E0D9C318-B2A7-42E3-AD93-FC5905CBAB13}"/>
              </a:ext>
            </a:extLst>
          </p:cNvPr>
          <p:cNvSpPr/>
          <p:nvPr/>
        </p:nvSpPr>
        <p:spPr>
          <a:xfrm>
            <a:off x="1044454" y="766789"/>
            <a:ext cx="1350050" cy="30843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50" b="1" i="0" u="none" strike="noStrike" kern="1200" cap="none" spc="0" normalizeH="0" baseline="0" noProof="0">
                <a:ln>
                  <a:noFill/>
                </a:ln>
                <a:solidFill>
                  <a:srgbClr val="3F3F3F"/>
                </a:solidFill>
                <a:effectLst/>
                <a:uLnTx/>
                <a:uFillTx/>
                <a:latin typeface="Arial" panose="020B0604020202020204"/>
                <a:ea typeface="+mn-ea"/>
                <a:cs typeface="+mn-cs"/>
              </a:rPr>
              <a:t>Point d’adhérence</a:t>
            </a:r>
          </a:p>
        </p:txBody>
      </p:sp>
      <p:cxnSp>
        <p:nvCxnSpPr>
          <p:cNvPr id="13" name="Connecteur droit 12">
            <a:extLst>
              <a:ext uri="{FF2B5EF4-FFF2-40B4-BE49-F238E27FC236}">
                <a16:creationId xmlns:a16="http://schemas.microsoft.com/office/drawing/2014/main" id="{B9540E80-6F00-440D-93C3-78DA7169FDFD}"/>
              </a:ext>
            </a:extLst>
          </p:cNvPr>
          <p:cNvCxnSpPr>
            <a:cxnSpLocks/>
          </p:cNvCxnSpPr>
          <p:nvPr/>
        </p:nvCxnSpPr>
        <p:spPr>
          <a:xfrm>
            <a:off x="993455" y="1084570"/>
            <a:ext cx="1424797" cy="0"/>
          </a:xfrm>
          <a:prstGeom prst="line">
            <a:avLst/>
          </a:prstGeom>
          <a:noFill/>
          <a:ln w="6350" cap="flat" cmpd="sng" algn="ctr">
            <a:solidFill>
              <a:srgbClr val="FFFFFF">
                <a:lumMod val="85000"/>
              </a:srgbClr>
            </a:solidFill>
            <a:prstDash val="solid"/>
            <a:miter lim="800000"/>
          </a:ln>
          <a:effectLst/>
        </p:spPr>
      </p:cxnSp>
      <p:sp>
        <p:nvSpPr>
          <p:cNvPr id="14" name="Rectangle : coins arrondis 13">
            <a:extLst>
              <a:ext uri="{FF2B5EF4-FFF2-40B4-BE49-F238E27FC236}">
                <a16:creationId xmlns:a16="http://schemas.microsoft.com/office/drawing/2014/main" id="{E8565AF0-A1C5-46BB-AD28-75A75F48C125}"/>
              </a:ext>
            </a:extLst>
          </p:cNvPr>
          <p:cNvSpPr/>
          <p:nvPr/>
        </p:nvSpPr>
        <p:spPr>
          <a:xfrm>
            <a:off x="2589449" y="1213732"/>
            <a:ext cx="2277828" cy="1629325"/>
          </a:xfrm>
          <a:prstGeom prst="roundRect">
            <a:avLst>
              <a:gd name="adj" fmla="val 0"/>
            </a:avLst>
          </a:prstGeom>
          <a:solidFill>
            <a:srgbClr val="FFFFFF">
              <a:lumMod val="95000"/>
            </a:srgbClr>
          </a:solidFill>
          <a:ln w="12700" cap="flat" cmpd="sng" algn="ctr">
            <a:noFill/>
            <a:prstDash val="solid"/>
            <a:miter lim="800000"/>
          </a:ln>
          <a:effectLst/>
        </p:spPr>
        <p:txBody>
          <a:bodyPr rtlCol="0" anchor="ctr"/>
          <a:lstStyle/>
          <a:p>
            <a:pPr lvl="0">
              <a:defRPr/>
            </a:pPr>
            <a:r>
              <a:rPr lang="fr-FR" sz="900" kern="0">
                <a:solidFill>
                  <a:srgbClr val="3F3F3F"/>
                </a:solidFill>
                <a:latin typeface="Arial" panose="020B0604020202020204"/>
              </a:rPr>
              <a:t>Assurer un </a:t>
            </a:r>
            <a:r>
              <a:rPr lang="fr-FR" sz="900" kern="0" err="1">
                <a:solidFill>
                  <a:srgbClr val="3F3F3F"/>
                </a:solidFill>
                <a:latin typeface="Arial" panose="020B0604020202020204"/>
              </a:rPr>
              <a:t>reporting</a:t>
            </a:r>
            <a:r>
              <a:rPr lang="fr-FR" sz="900" kern="0">
                <a:solidFill>
                  <a:srgbClr val="3F3F3F"/>
                </a:solidFill>
                <a:latin typeface="Arial" panose="020B0604020202020204"/>
              </a:rPr>
              <a:t> et une gestion des risques consolidé et homogène pour obtenir une vision uniforme et complète de l’avancement des deux modes de </a:t>
            </a:r>
            <a:r>
              <a:rPr lang="fr-FR" sz="900" kern="0" err="1">
                <a:solidFill>
                  <a:srgbClr val="3F3F3F"/>
                </a:solidFill>
                <a:latin typeface="Arial" panose="020B0604020202020204"/>
              </a:rPr>
              <a:t>delivery</a:t>
            </a:r>
            <a:endParaRPr lang="fr-FR" sz="900" kern="0">
              <a:solidFill>
                <a:srgbClr val="3F3F3F"/>
              </a:solidFill>
              <a:latin typeface="Arial" panose="020B0604020202020204"/>
            </a:endParaRPr>
          </a:p>
        </p:txBody>
      </p:sp>
      <p:sp>
        <p:nvSpPr>
          <p:cNvPr id="15" name="Rectangle 14">
            <a:extLst>
              <a:ext uri="{FF2B5EF4-FFF2-40B4-BE49-F238E27FC236}">
                <a16:creationId xmlns:a16="http://schemas.microsoft.com/office/drawing/2014/main" id="{904FA2B4-56FE-4347-AF6D-C5E76B193F99}"/>
              </a:ext>
            </a:extLst>
          </p:cNvPr>
          <p:cNvSpPr/>
          <p:nvPr/>
        </p:nvSpPr>
        <p:spPr>
          <a:xfrm>
            <a:off x="2561107" y="766789"/>
            <a:ext cx="2277277" cy="25391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50" b="1" i="0" u="none" strike="noStrike" kern="1200" cap="none" spc="0" normalizeH="0" baseline="0" noProof="0">
                <a:ln>
                  <a:noFill/>
                </a:ln>
                <a:solidFill>
                  <a:srgbClr val="3F3F3F"/>
                </a:solidFill>
                <a:effectLst/>
                <a:uLnTx/>
                <a:uFillTx/>
                <a:latin typeface="Arial" panose="020B0604020202020204"/>
                <a:ea typeface="+mn-ea"/>
                <a:cs typeface="+mn-cs"/>
              </a:rPr>
              <a:t>Enjeu</a:t>
            </a:r>
          </a:p>
        </p:txBody>
      </p:sp>
      <p:cxnSp>
        <p:nvCxnSpPr>
          <p:cNvPr id="16" name="Connecteur droit 15">
            <a:extLst>
              <a:ext uri="{FF2B5EF4-FFF2-40B4-BE49-F238E27FC236}">
                <a16:creationId xmlns:a16="http://schemas.microsoft.com/office/drawing/2014/main" id="{B9AB3DC4-4863-4402-8994-93FDDF9978AD}"/>
              </a:ext>
            </a:extLst>
          </p:cNvPr>
          <p:cNvCxnSpPr>
            <a:cxnSpLocks/>
          </p:cNvCxnSpPr>
          <p:nvPr/>
        </p:nvCxnSpPr>
        <p:spPr>
          <a:xfrm>
            <a:off x="2589449" y="1084570"/>
            <a:ext cx="2277277" cy="0"/>
          </a:xfrm>
          <a:prstGeom prst="line">
            <a:avLst/>
          </a:prstGeom>
          <a:noFill/>
          <a:ln w="6350" cap="flat" cmpd="sng" algn="ctr">
            <a:solidFill>
              <a:srgbClr val="FFFFFF">
                <a:lumMod val="85000"/>
              </a:srgbClr>
            </a:solidFill>
            <a:prstDash val="solid"/>
            <a:miter lim="800000"/>
          </a:ln>
          <a:effectLst/>
        </p:spPr>
      </p:cxnSp>
      <p:sp>
        <p:nvSpPr>
          <p:cNvPr id="17" name="Rectangle : coins arrondis 16">
            <a:extLst>
              <a:ext uri="{FF2B5EF4-FFF2-40B4-BE49-F238E27FC236}">
                <a16:creationId xmlns:a16="http://schemas.microsoft.com/office/drawing/2014/main" id="{3FFE99F6-0317-4F28-B769-A3960BD2F8A8}"/>
              </a:ext>
            </a:extLst>
          </p:cNvPr>
          <p:cNvSpPr/>
          <p:nvPr/>
        </p:nvSpPr>
        <p:spPr>
          <a:xfrm>
            <a:off x="933420" y="3050597"/>
            <a:ext cx="1526797" cy="1829554"/>
          </a:xfrm>
          <a:prstGeom prst="roundRect">
            <a:avLst>
              <a:gd name="adj" fmla="val 0"/>
            </a:avLst>
          </a:prstGeom>
          <a:solidFill>
            <a:srgbClr val="1CD19D"/>
          </a:solidFill>
          <a:ln w="12700" cap="flat" cmpd="sng" algn="ctr">
            <a:noFill/>
            <a:prstDash val="solid"/>
            <a:miter lim="800000"/>
          </a:ln>
          <a:effectLst/>
        </p:spPr>
        <p:txBody>
          <a:bodyPr rtlCol="0" anchor="ctr"/>
          <a:lstStyle/>
          <a:p>
            <a:pPr lvl="0" algn="ctr">
              <a:defRPr/>
            </a:pPr>
            <a:r>
              <a:rPr lang="fr-FR" sz="900" b="1" i="1" kern="0">
                <a:solidFill>
                  <a:srgbClr val="FFFFFF"/>
                </a:solidFill>
                <a:latin typeface="Arial" panose="020B0604020202020204"/>
              </a:rPr>
              <a:t>Accostage sur les versions et mise en production </a:t>
            </a:r>
          </a:p>
        </p:txBody>
      </p:sp>
      <p:sp>
        <p:nvSpPr>
          <p:cNvPr id="18" name="Rectangle : coins arrondis 17">
            <a:extLst>
              <a:ext uri="{FF2B5EF4-FFF2-40B4-BE49-F238E27FC236}">
                <a16:creationId xmlns:a16="http://schemas.microsoft.com/office/drawing/2014/main" id="{EB8D9C81-B9D5-46B7-B862-02817E2208A7}"/>
              </a:ext>
            </a:extLst>
          </p:cNvPr>
          <p:cNvSpPr/>
          <p:nvPr/>
        </p:nvSpPr>
        <p:spPr>
          <a:xfrm>
            <a:off x="2544620" y="3050597"/>
            <a:ext cx="2322106" cy="1829554"/>
          </a:xfrm>
          <a:prstGeom prst="roundRect">
            <a:avLst>
              <a:gd name="adj" fmla="val 0"/>
            </a:avLst>
          </a:prstGeom>
          <a:solidFill>
            <a:srgbClr val="FFFFFF">
              <a:lumMod val="95000"/>
            </a:srgbClr>
          </a:solidFill>
          <a:ln w="12700" cap="flat" cmpd="sng" algn="ctr">
            <a:noFill/>
            <a:prstDash val="solid"/>
            <a:miter lim="800000"/>
          </a:ln>
          <a:effectLst/>
        </p:spPr>
        <p:txBody>
          <a:bodyPr rtlCol="0" anchor="ctr"/>
          <a:lstStyle/>
          <a:p>
            <a:pPr lvl="0">
              <a:defRPr/>
            </a:pPr>
            <a:r>
              <a:rPr lang="fr-FR" sz="900" kern="0">
                <a:solidFill>
                  <a:srgbClr val="3F3F3F"/>
                </a:solidFill>
                <a:latin typeface="Arial" panose="020B0604020202020204"/>
              </a:rPr>
              <a:t>Sécuriser les phases aval des deux modes de </a:t>
            </a:r>
            <a:r>
              <a:rPr lang="fr-FR" sz="900" kern="0" err="1">
                <a:solidFill>
                  <a:srgbClr val="3F3F3F"/>
                </a:solidFill>
                <a:latin typeface="Arial" panose="020B0604020202020204"/>
              </a:rPr>
              <a:t>delivery</a:t>
            </a:r>
            <a:r>
              <a:rPr lang="fr-FR" sz="900" kern="0">
                <a:solidFill>
                  <a:srgbClr val="3F3F3F"/>
                </a:solidFill>
                <a:latin typeface="Arial" panose="020B0604020202020204"/>
              </a:rPr>
              <a:t> (recette et déploiement) pour assurer les livraisons dans les délais voulus</a:t>
            </a:r>
          </a:p>
        </p:txBody>
      </p:sp>
      <p:sp>
        <p:nvSpPr>
          <p:cNvPr id="25" name="Rectangle 24">
            <a:extLst>
              <a:ext uri="{FF2B5EF4-FFF2-40B4-BE49-F238E27FC236}">
                <a16:creationId xmlns:a16="http://schemas.microsoft.com/office/drawing/2014/main" id="{7153697E-DFF2-451C-853C-79C04B7D1091}"/>
              </a:ext>
            </a:extLst>
          </p:cNvPr>
          <p:cNvSpPr/>
          <p:nvPr/>
        </p:nvSpPr>
        <p:spPr>
          <a:xfrm>
            <a:off x="6869894" y="766789"/>
            <a:ext cx="2481806" cy="25391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50" b="1" i="0" u="none" strike="noStrike" kern="1200" cap="none" spc="0" normalizeH="0" baseline="0" noProof="0">
                <a:ln>
                  <a:noFill/>
                </a:ln>
                <a:solidFill>
                  <a:srgbClr val="3F3F3F"/>
                </a:solidFill>
                <a:effectLst/>
                <a:uLnTx/>
                <a:uFillTx/>
                <a:latin typeface="Arial" panose="020B0604020202020204"/>
                <a:ea typeface="+mn-ea"/>
                <a:cs typeface="+mn-cs"/>
              </a:rPr>
              <a:t>Mode opératoire</a:t>
            </a:r>
          </a:p>
        </p:txBody>
      </p:sp>
      <p:sp>
        <p:nvSpPr>
          <p:cNvPr id="26" name="Rectangle 25">
            <a:extLst>
              <a:ext uri="{FF2B5EF4-FFF2-40B4-BE49-F238E27FC236}">
                <a16:creationId xmlns:a16="http://schemas.microsoft.com/office/drawing/2014/main" id="{D0A5489D-33BB-4012-89B3-01DEA7AE4D4F}"/>
              </a:ext>
            </a:extLst>
          </p:cNvPr>
          <p:cNvSpPr/>
          <p:nvPr/>
        </p:nvSpPr>
        <p:spPr>
          <a:xfrm>
            <a:off x="4987474" y="1211377"/>
            <a:ext cx="6747518" cy="1619974"/>
          </a:xfrm>
          <a:prstGeom prst="rect">
            <a:avLst/>
          </a:prstGeom>
          <a:solidFill>
            <a:srgbClr val="FFFFFF"/>
          </a:solidFill>
          <a:ln w="12700" cap="flat" cmpd="sng" algn="ctr">
            <a:solidFill>
              <a:srgbClr val="1CD19D"/>
            </a:solidFill>
            <a:prstDash val="solid"/>
            <a:miter lim="800000"/>
          </a:ln>
          <a:effectLst>
            <a:outerShdw blurRad="50800" dist="38100" dir="2700000" algn="tl" rotWithShape="0">
              <a:prstClr val="black">
                <a:alpha val="40000"/>
              </a:prstClr>
            </a:outerShdw>
          </a:effectLst>
        </p:spPr>
        <p:txBody>
          <a:bodyPr rtlCol="0" anchor="t"/>
          <a:lstStyle/>
          <a:p>
            <a:r>
              <a:rPr lang="fr-FR" sz="900" b="1">
                <a:latin typeface="Arial" panose="020B0604020202020204" pitchFamily="34" charset="0"/>
                <a:cs typeface="Arial" panose="020B0604020202020204" pitchFamily="34" charset="0"/>
              </a:rPr>
              <a:t>Utiliser les instances existantes pour assurer le </a:t>
            </a:r>
            <a:r>
              <a:rPr lang="fr-FR" sz="900" b="1" err="1">
                <a:latin typeface="Arial" panose="020B0604020202020204" pitchFamily="34" charset="0"/>
                <a:cs typeface="Arial" panose="020B0604020202020204" pitchFamily="34" charset="0"/>
              </a:rPr>
              <a:t>reporting</a:t>
            </a:r>
            <a:r>
              <a:rPr lang="fr-FR" sz="900" b="1">
                <a:latin typeface="Arial" panose="020B0604020202020204" pitchFamily="34" charset="0"/>
                <a:cs typeface="Arial" panose="020B0604020202020204" pitchFamily="34" charset="0"/>
              </a:rPr>
              <a:t> en cas d’interdépendances</a:t>
            </a:r>
          </a:p>
          <a:p>
            <a:pPr marL="171450" lvl="0" indent="-171450">
              <a:buFont typeface="Arial" panose="020B0604020202020204" pitchFamily="34" charset="0"/>
              <a:buChar char="•"/>
              <a:defRPr/>
            </a:pPr>
            <a:r>
              <a:rPr lang="fr-FR" sz="900" b="1" kern="0">
                <a:solidFill>
                  <a:srgbClr val="3F3F3F"/>
                </a:solidFill>
                <a:latin typeface="Arial" panose="020B0604020202020204"/>
              </a:rPr>
              <a:t>Synchronisation :</a:t>
            </a:r>
          </a:p>
          <a:p>
            <a:pPr marL="171450" lvl="0" indent="-171450">
              <a:buFontTx/>
              <a:buChar char="-"/>
              <a:defRPr/>
            </a:pPr>
            <a:r>
              <a:rPr lang="fr-FR" sz="900" kern="0">
                <a:solidFill>
                  <a:srgbClr val="3F3F3F"/>
                </a:solidFill>
                <a:latin typeface="Arial" panose="020B0604020202020204"/>
              </a:rPr>
              <a:t>Mise à jour des risques autour des interdépendances lors des points de Synchro des Scrum Masters auxquels participent un représentant des équipes cycle en V / Synchro PO également</a:t>
            </a:r>
          </a:p>
          <a:p>
            <a:pPr marL="171450" lvl="0" indent="-171450">
              <a:buFont typeface="Arial" panose="020B0604020202020204" pitchFamily="34" charset="0"/>
              <a:buChar char="•"/>
              <a:defRPr/>
            </a:pPr>
            <a:r>
              <a:rPr lang="fr-FR" sz="900" b="1" kern="0">
                <a:solidFill>
                  <a:srgbClr val="3F3F3F"/>
                </a:solidFill>
                <a:latin typeface="Arial" panose="020B0604020202020204"/>
              </a:rPr>
              <a:t>Indicateurs :</a:t>
            </a:r>
          </a:p>
          <a:p>
            <a:pPr marL="171450" lvl="0" indent="-171450">
              <a:buFontTx/>
              <a:buChar char="-"/>
              <a:defRPr/>
            </a:pPr>
            <a:r>
              <a:rPr lang="fr-FR" sz="900" kern="0">
                <a:solidFill>
                  <a:srgbClr val="3F3F3F"/>
                </a:solidFill>
                <a:latin typeface="Arial" panose="020B0604020202020204"/>
              </a:rPr>
              <a:t>Le RTE et les équipes cycle en V échangent en fin de sprint sur la mesure de l’avancement de leurs travaux en utilisant des indicateurs équivalent à ceux utilisés côté agile (</a:t>
            </a:r>
            <a:r>
              <a:rPr lang="fr-FR" sz="900" i="1" kern="0">
                <a:solidFill>
                  <a:srgbClr val="3F3F3F"/>
                </a:solidFill>
                <a:latin typeface="Arial" panose="020B0604020202020204"/>
              </a:rPr>
              <a:t>cf. slide suivante</a:t>
            </a:r>
            <a:r>
              <a:rPr lang="fr-FR" sz="900" kern="0">
                <a:solidFill>
                  <a:srgbClr val="3F3F3F"/>
                </a:solidFill>
                <a:latin typeface="Arial" panose="020B0604020202020204"/>
              </a:rPr>
              <a:t>)</a:t>
            </a:r>
          </a:p>
          <a:p>
            <a:pPr marL="171450" lvl="0" indent="-171450">
              <a:buFont typeface="Arial" panose="020B0604020202020204" pitchFamily="34" charset="0"/>
              <a:buChar char="•"/>
              <a:defRPr/>
            </a:pPr>
            <a:r>
              <a:rPr lang="fr-FR" sz="900" b="1" kern="0">
                <a:solidFill>
                  <a:srgbClr val="3F3F3F"/>
                </a:solidFill>
                <a:latin typeface="Arial" panose="020B0604020202020204"/>
              </a:rPr>
              <a:t>Amélioration :</a:t>
            </a:r>
          </a:p>
          <a:p>
            <a:pPr marL="171450" lvl="0" indent="-171450">
              <a:buFontTx/>
              <a:buChar char="-"/>
              <a:defRPr/>
            </a:pPr>
            <a:r>
              <a:rPr lang="fr-FR" sz="900" kern="0">
                <a:solidFill>
                  <a:srgbClr val="3F3F3F"/>
                </a:solidFill>
                <a:latin typeface="Arial" panose="020B0604020202020204"/>
              </a:rPr>
              <a:t>En fin de palier, le RTE et les équipes cycle en V échangent pour identifier les pistes d’amélioration de fonctionnement pour les paliers suivants</a:t>
            </a:r>
          </a:p>
        </p:txBody>
      </p:sp>
      <p:sp>
        <p:nvSpPr>
          <p:cNvPr id="27" name="Rectangle 26">
            <a:extLst>
              <a:ext uri="{FF2B5EF4-FFF2-40B4-BE49-F238E27FC236}">
                <a16:creationId xmlns:a16="http://schemas.microsoft.com/office/drawing/2014/main" id="{31C56701-AD47-4DBA-B85F-678DC530B70A}"/>
              </a:ext>
            </a:extLst>
          </p:cNvPr>
          <p:cNvSpPr/>
          <p:nvPr/>
        </p:nvSpPr>
        <p:spPr>
          <a:xfrm>
            <a:off x="4999585" y="3055458"/>
            <a:ext cx="6747519" cy="1829554"/>
          </a:xfrm>
          <a:prstGeom prst="rect">
            <a:avLst/>
          </a:prstGeom>
          <a:solidFill>
            <a:srgbClr val="FFFFFF"/>
          </a:solidFill>
          <a:ln w="12700" cap="flat" cmpd="sng" algn="ctr">
            <a:solidFill>
              <a:srgbClr val="1CD19D"/>
            </a:solidFill>
            <a:prstDash val="solid"/>
            <a:miter lim="800000"/>
          </a:ln>
          <a:effectLst>
            <a:outerShdw blurRad="50800" dist="38100" dir="2700000" algn="tl" rotWithShape="0">
              <a:prstClr val="black">
                <a:alpha val="40000"/>
              </a:prstClr>
            </a:outerShdw>
          </a:effectLst>
        </p:spPr>
        <p:txBody>
          <a:bodyPr rtlCol="0" anchor="t"/>
          <a:lstStyle/>
          <a:p>
            <a:r>
              <a:rPr lang="fr-FR" sz="900" b="1">
                <a:latin typeface="Arial" panose="020B0604020202020204" pitchFamily="34" charset="0"/>
                <a:cs typeface="Arial" panose="020B0604020202020204" pitchFamily="34" charset="0"/>
              </a:rPr>
              <a:t>Sécuriser les phases aval du projet</a:t>
            </a:r>
          </a:p>
          <a:p>
            <a:pPr marL="171450" indent="-171450">
              <a:buFont typeface="Arial" panose="020B0604020202020204" pitchFamily="34" charset="0"/>
              <a:buChar char="•"/>
              <a:defRPr/>
            </a:pPr>
            <a:r>
              <a:rPr lang="fr-FR" sz="900" b="1" kern="0">
                <a:solidFill>
                  <a:srgbClr val="3F3F3F"/>
                </a:solidFill>
                <a:latin typeface="Arial" panose="020B0604020202020204"/>
              </a:rPr>
              <a:t>Synchronisation de la phase recette :</a:t>
            </a:r>
          </a:p>
          <a:p>
            <a:pPr marL="171450" indent="-171450">
              <a:buFontTx/>
              <a:buChar char="-"/>
              <a:defRPr/>
            </a:pPr>
            <a:r>
              <a:rPr lang="fr-FR" sz="900" kern="0">
                <a:solidFill>
                  <a:srgbClr val="3F3F3F"/>
                </a:solidFill>
                <a:latin typeface="Arial" panose="020B0604020202020204"/>
              </a:rPr>
              <a:t>La recette est réalisée sur l’ensemble du produit</a:t>
            </a:r>
          </a:p>
          <a:p>
            <a:pPr marL="171450" indent="-171450">
              <a:buFontTx/>
              <a:buChar char="-"/>
              <a:defRPr/>
            </a:pPr>
            <a:r>
              <a:rPr lang="fr-FR" sz="900" kern="0">
                <a:solidFill>
                  <a:srgbClr val="3F3F3F"/>
                </a:solidFill>
                <a:latin typeface="Arial" panose="020B0604020202020204"/>
              </a:rPr>
              <a:t>Le PM, le RTE, le Test Manager, les équipes cycle en V échangent avec les </a:t>
            </a:r>
            <a:r>
              <a:rPr lang="fr-FR" sz="900" kern="0" err="1">
                <a:solidFill>
                  <a:srgbClr val="3F3F3F"/>
                </a:solidFill>
                <a:latin typeface="Arial" panose="020B0604020202020204"/>
              </a:rPr>
              <a:t>POs</a:t>
            </a:r>
            <a:r>
              <a:rPr lang="fr-FR" sz="900" kern="0">
                <a:solidFill>
                  <a:srgbClr val="3F3F3F"/>
                </a:solidFill>
                <a:latin typeface="Arial" panose="020B0604020202020204"/>
              </a:rPr>
              <a:t> et les acteurs métiers en charge de la recette pour organiser la phase de recette le plus en amont possible </a:t>
            </a:r>
          </a:p>
          <a:p>
            <a:pPr marL="171450" indent="-171450">
              <a:buFontTx/>
              <a:buChar char="-"/>
              <a:defRPr/>
            </a:pPr>
            <a:r>
              <a:rPr lang="fr-FR" sz="900" kern="0">
                <a:solidFill>
                  <a:srgbClr val="3F3F3F"/>
                </a:solidFill>
                <a:latin typeface="Arial" panose="020B0604020202020204"/>
              </a:rPr>
              <a:t>Présentation globale du produit (fonctionnalités agiles, hybrides, cycle en V) aux équipes recette </a:t>
            </a:r>
          </a:p>
          <a:p>
            <a:pPr marL="171450" indent="-171450">
              <a:buFontTx/>
              <a:buChar char="-"/>
              <a:defRPr/>
            </a:pPr>
            <a:endParaRPr lang="fr-FR" sz="900" kern="0">
              <a:solidFill>
                <a:srgbClr val="3F3F3F"/>
              </a:solidFill>
              <a:latin typeface="Arial" panose="020B0604020202020204"/>
            </a:endParaRPr>
          </a:p>
          <a:p>
            <a:pPr marL="171450" indent="-171450">
              <a:buFont typeface="Arial" panose="020B0604020202020204" pitchFamily="34" charset="0"/>
              <a:buChar char="•"/>
              <a:defRPr/>
            </a:pPr>
            <a:r>
              <a:rPr lang="fr-FR" sz="900" b="1" kern="0">
                <a:solidFill>
                  <a:srgbClr val="3F3F3F"/>
                </a:solidFill>
                <a:latin typeface="Arial" panose="020B0604020202020204"/>
              </a:rPr>
              <a:t>Accostage lors du déploiement</a:t>
            </a:r>
          </a:p>
          <a:p>
            <a:pPr marL="171450" indent="-171450">
              <a:buFontTx/>
              <a:buChar char="-"/>
              <a:defRPr/>
            </a:pPr>
            <a:r>
              <a:rPr lang="fr-FR" sz="900" kern="0">
                <a:solidFill>
                  <a:srgbClr val="3F3F3F"/>
                </a:solidFill>
                <a:latin typeface="Arial" panose="020B0604020202020204"/>
              </a:rPr>
              <a:t>Les équipes d’intégration et de gestion des livraisons définissent la stratégie d’intégration et de mise en production puis pilotent les échanges au cours de ces phases</a:t>
            </a:r>
          </a:p>
        </p:txBody>
      </p:sp>
      <p:cxnSp>
        <p:nvCxnSpPr>
          <p:cNvPr id="31" name="Connecteur droit 30">
            <a:extLst>
              <a:ext uri="{FF2B5EF4-FFF2-40B4-BE49-F238E27FC236}">
                <a16:creationId xmlns:a16="http://schemas.microsoft.com/office/drawing/2014/main" id="{96209B75-BD72-429D-919D-4ADF1B8EA7B4}"/>
              </a:ext>
            </a:extLst>
          </p:cNvPr>
          <p:cNvCxnSpPr>
            <a:cxnSpLocks/>
          </p:cNvCxnSpPr>
          <p:nvPr/>
        </p:nvCxnSpPr>
        <p:spPr>
          <a:xfrm flipV="1">
            <a:off x="4987474" y="1075224"/>
            <a:ext cx="6747518" cy="9347"/>
          </a:xfrm>
          <a:prstGeom prst="line">
            <a:avLst/>
          </a:prstGeom>
          <a:noFill/>
          <a:ln w="6350" cap="flat" cmpd="sng" algn="ctr">
            <a:solidFill>
              <a:srgbClr val="FFFFFF">
                <a:lumMod val="85000"/>
              </a:srgbClr>
            </a:solidFill>
            <a:prstDash val="solid"/>
            <a:miter lim="800000"/>
          </a:ln>
          <a:effectLst/>
        </p:spPr>
      </p:cxnSp>
    </p:spTree>
    <p:extLst>
      <p:ext uri="{BB962C8B-B14F-4D97-AF65-F5344CB8AC3E}">
        <p14:creationId xmlns:p14="http://schemas.microsoft.com/office/powerpoint/2010/main" val="3661322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500EA-BFDE-42B0-8241-18601DE99958}"/>
              </a:ext>
            </a:extLst>
          </p:cNvPr>
          <p:cNvSpPr>
            <a:spLocks noGrp="1"/>
          </p:cNvSpPr>
          <p:nvPr>
            <p:ph type="title"/>
          </p:nvPr>
        </p:nvSpPr>
        <p:spPr>
          <a:xfrm>
            <a:off x="823978" y="116632"/>
            <a:ext cx="10960653" cy="648072"/>
          </a:xfrm>
        </p:spPr>
        <p:txBody>
          <a:bodyPr/>
          <a:lstStyle/>
          <a:p>
            <a:r>
              <a:rPr lang="fr-FR"/>
              <a:t>Maintenance évolutive, projet ou programme ? (3/3)</a:t>
            </a:r>
            <a:endParaRPr lang="fr-FR">
              <a:highlight>
                <a:srgbClr val="FFFF00"/>
              </a:highlight>
            </a:endParaRPr>
          </a:p>
        </p:txBody>
      </p:sp>
      <p:sp>
        <p:nvSpPr>
          <p:cNvPr id="5" name="Slide Number Placeholder 4">
            <a:extLst>
              <a:ext uri="{FF2B5EF4-FFF2-40B4-BE49-F238E27FC236}">
                <a16:creationId xmlns:a16="http://schemas.microsoft.com/office/drawing/2014/main" id="{30E9872B-CFB6-499B-B447-D1BF7FD98231}"/>
              </a:ext>
            </a:extLst>
          </p:cNvPr>
          <p:cNvSpPr>
            <a:spLocks noGrp="1"/>
          </p:cNvSpPr>
          <p:nvPr>
            <p:ph type="sldNum" sz="quarter" idx="12"/>
          </p:nvPr>
        </p:nvSpPr>
        <p:spPr/>
        <p:txBody>
          <a:bodyPr/>
          <a:lstStyle/>
          <a:p>
            <a:fld id="{33D6E5A2-EC83-451F-A719-9AC1370DD5CF}" type="slidenum">
              <a:rPr lang="fr-FR" smtClean="0"/>
              <a:pPr/>
              <a:t>7</a:t>
            </a:fld>
            <a:endParaRPr kumimoji="0" lang="fr-FR"/>
          </a:p>
        </p:txBody>
      </p:sp>
      <p:grpSp>
        <p:nvGrpSpPr>
          <p:cNvPr id="13" name="Group 12">
            <a:extLst>
              <a:ext uri="{FF2B5EF4-FFF2-40B4-BE49-F238E27FC236}">
                <a16:creationId xmlns:a16="http://schemas.microsoft.com/office/drawing/2014/main" id="{BBA18610-E57B-4A28-B693-A9B33E1321DE}"/>
              </a:ext>
            </a:extLst>
          </p:cNvPr>
          <p:cNvGrpSpPr/>
          <p:nvPr/>
        </p:nvGrpSpPr>
        <p:grpSpPr>
          <a:xfrm>
            <a:off x="4018046" y="5432943"/>
            <a:ext cx="1159551" cy="505426"/>
            <a:chOff x="3894965" y="5432943"/>
            <a:chExt cx="1159551" cy="505426"/>
          </a:xfrm>
        </p:grpSpPr>
        <p:sp>
          <p:nvSpPr>
            <p:cNvPr id="168" name="TextBox 167">
              <a:extLst>
                <a:ext uri="{FF2B5EF4-FFF2-40B4-BE49-F238E27FC236}">
                  <a16:creationId xmlns:a16="http://schemas.microsoft.com/office/drawing/2014/main" id="{E6422DD7-B3D1-41AF-B9AE-2EC94B962F04}"/>
                </a:ext>
              </a:extLst>
            </p:cNvPr>
            <p:cNvSpPr txBox="1"/>
            <p:nvPr/>
          </p:nvSpPr>
          <p:spPr>
            <a:xfrm>
              <a:off x="3894965" y="5593655"/>
              <a:ext cx="700128" cy="338554"/>
            </a:xfrm>
            <a:prstGeom prst="rect">
              <a:avLst/>
            </a:prstGeom>
            <a:noFill/>
          </p:spPr>
          <p:txBody>
            <a:bodyPr wrap="none" rtlCol="0" anchor="ctr">
              <a:spAutoFit/>
            </a:bodyPr>
            <a:lstStyle/>
            <a:p>
              <a:pPr algn="r"/>
              <a:r>
                <a:rPr lang="fr-FR" sz="1600" b="1"/>
                <a:t>Projet</a:t>
              </a:r>
            </a:p>
          </p:txBody>
        </p:sp>
        <p:grpSp>
          <p:nvGrpSpPr>
            <p:cNvPr id="138" name="Group 137">
              <a:extLst>
                <a:ext uri="{FF2B5EF4-FFF2-40B4-BE49-F238E27FC236}">
                  <a16:creationId xmlns:a16="http://schemas.microsoft.com/office/drawing/2014/main" id="{6BE1C4CD-4FC4-4BED-9D54-22779425DB6C}"/>
                </a:ext>
              </a:extLst>
            </p:cNvPr>
            <p:cNvGrpSpPr/>
            <p:nvPr/>
          </p:nvGrpSpPr>
          <p:grpSpPr>
            <a:xfrm>
              <a:off x="4590325" y="5432943"/>
              <a:ext cx="464191" cy="505426"/>
              <a:chOff x="2896764" y="2204864"/>
              <a:chExt cx="462932" cy="504056"/>
            </a:xfrm>
          </p:grpSpPr>
          <p:sp>
            <p:nvSpPr>
              <p:cNvPr id="139" name="Isosceles Triangle 138">
                <a:extLst>
                  <a:ext uri="{FF2B5EF4-FFF2-40B4-BE49-F238E27FC236}">
                    <a16:creationId xmlns:a16="http://schemas.microsoft.com/office/drawing/2014/main" id="{6C95B16B-81DB-4246-83B3-C568EA61093F}"/>
                  </a:ext>
                </a:extLst>
              </p:cNvPr>
              <p:cNvSpPr/>
              <p:nvPr/>
            </p:nvSpPr>
            <p:spPr>
              <a:xfrm>
                <a:off x="3071664" y="2204864"/>
                <a:ext cx="288032" cy="288032"/>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200">
                  <a:solidFill>
                    <a:prstClr val="black"/>
                  </a:solidFill>
                </a:endParaRPr>
              </a:p>
            </p:txBody>
          </p:sp>
          <p:sp>
            <p:nvSpPr>
              <p:cNvPr id="140" name="Rectangle 139">
                <a:extLst>
                  <a:ext uri="{FF2B5EF4-FFF2-40B4-BE49-F238E27FC236}">
                    <a16:creationId xmlns:a16="http://schemas.microsoft.com/office/drawing/2014/main" id="{BE2A6C34-401E-4B5C-BDCD-0C3EA5FE9309}"/>
                  </a:ext>
                </a:extLst>
              </p:cNvPr>
              <p:cNvSpPr/>
              <p:nvPr/>
            </p:nvSpPr>
            <p:spPr>
              <a:xfrm>
                <a:off x="2896764" y="2492896"/>
                <a:ext cx="462932" cy="21602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200">
                  <a:solidFill>
                    <a:prstClr val="black"/>
                  </a:solidFill>
                </a:endParaRPr>
              </a:p>
            </p:txBody>
          </p:sp>
          <p:sp>
            <p:nvSpPr>
              <p:cNvPr id="141" name="Oval 140">
                <a:extLst>
                  <a:ext uri="{FF2B5EF4-FFF2-40B4-BE49-F238E27FC236}">
                    <a16:creationId xmlns:a16="http://schemas.microsoft.com/office/drawing/2014/main" id="{5407B302-0491-49AF-998A-4757BB13CFEE}"/>
                  </a:ext>
                </a:extLst>
              </p:cNvPr>
              <p:cNvSpPr/>
              <p:nvPr/>
            </p:nvSpPr>
            <p:spPr>
              <a:xfrm>
                <a:off x="2896764" y="2276872"/>
                <a:ext cx="216024" cy="2160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200">
                  <a:solidFill>
                    <a:prstClr val="black"/>
                  </a:solidFill>
                </a:endParaRPr>
              </a:p>
            </p:txBody>
          </p:sp>
        </p:grpSp>
      </p:grpSp>
      <p:grpSp>
        <p:nvGrpSpPr>
          <p:cNvPr id="18" name="Group 17">
            <a:extLst>
              <a:ext uri="{FF2B5EF4-FFF2-40B4-BE49-F238E27FC236}">
                <a16:creationId xmlns:a16="http://schemas.microsoft.com/office/drawing/2014/main" id="{9062770D-A18D-4298-815E-61814955AB32}"/>
              </a:ext>
            </a:extLst>
          </p:cNvPr>
          <p:cNvGrpSpPr/>
          <p:nvPr/>
        </p:nvGrpSpPr>
        <p:grpSpPr>
          <a:xfrm>
            <a:off x="5054516" y="2600569"/>
            <a:ext cx="2766321" cy="2595657"/>
            <a:chOff x="4911353" y="2780928"/>
            <a:chExt cx="2622867" cy="2461053"/>
          </a:xfrm>
        </p:grpSpPr>
        <p:sp>
          <p:nvSpPr>
            <p:cNvPr id="82" name="Freeform 5">
              <a:extLst>
                <a:ext uri="{FF2B5EF4-FFF2-40B4-BE49-F238E27FC236}">
                  <a16:creationId xmlns:a16="http://schemas.microsoft.com/office/drawing/2014/main" id="{DC0109FB-A59D-40C9-BF93-9FF49D8AF903}"/>
                </a:ext>
              </a:extLst>
            </p:cNvPr>
            <p:cNvSpPr>
              <a:spLocks/>
            </p:cNvSpPr>
            <p:nvPr/>
          </p:nvSpPr>
          <p:spPr bwMode="auto">
            <a:xfrm>
              <a:off x="4911353" y="2780928"/>
              <a:ext cx="2622867" cy="2461053"/>
            </a:xfrm>
            <a:custGeom>
              <a:avLst/>
              <a:gdLst>
                <a:gd name="T0" fmla="*/ 0 w 1783"/>
                <a:gd name="T1" fmla="*/ 0 h 1673"/>
                <a:gd name="T2" fmla="*/ 1783 w 1783"/>
                <a:gd name="T3" fmla="*/ 0 h 1673"/>
                <a:gd name="T4" fmla="*/ 1100 w 1783"/>
                <a:gd name="T5" fmla="*/ 959 h 1673"/>
                <a:gd name="T6" fmla="*/ 1100 w 1783"/>
                <a:gd name="T7" fmla="*/ 1459 h 1673"/>
                <a:gd name="T8" fmla="*/ 683 w 1783"/>
                <a:gd name="T9" fmla="*/ 1673 h 1673"/>
                <a:gd name="T10" fmla="*/ 683 w 1783"/>
                <a:gd name="T11" fmla="*/ 963 h 1673"/>
                <a:gd name="T12" fmla="*/ 0 w 1783"/>
                <a:gd name="T13" fmla="*/ 0 h 1673"/>
              </a:gdLst>
              <a:ahLst/>
              <a:cxnLst>
                <a:cxn ang="0">
                  <a:pos x="T0" y="T1"/>
                </a:cxn>
                <a:cxn ang="0">
                  <a:pos x="T2" y="T3"/>
                </a:cxn>
                <a:cxn ang="0">
                  <a:pos x="T4" y="T5"/>
                </a:cxn>
                <a:cxn ang="0">
                  <a:pos x="T6" y="T7"/>
                </a:cxn>
                <a:cxn ang="0">
                  <a:pos x="T8" y="T9"/>
                </a:cxn>
                <a:cxn ang="0">
                  <a:pos x="T10" y="T11"/>
                </a:cxn>
                <a:cxn ang="0">
                  <a:pos x="T12" y="T13"/>
                </a:cxn>
              </a:cxnLst>
              <a:rect l="0" t="0" r="r" b="b"/>
              <a:pathLst>
                <a:path w="1783" h="1673">
                  <a:moveTo>
                    <a:pt x="0" y="0"/>
                  </a:moveTo>
                  <a:lnTo>
                    <a:pt x="1783" y="0"/>
                  </a:lnTo>
                  <a:lnTo>
                    <a:pt x="1100" y="959"/>
                  </a:lnTo>
                  <a:lnTo>
                    <a:pt x="1100" y="1459"/>
                  </a:lnTo>
                  <a:lnTo>
                    <a:pt x="683" y="1673"/>
                  </a:lnTo>
                  <a:lnTo>
                    <a:pt x="683" y="963"/>
                  </a:lnTo>
                  <a:lnTo>
                    <a:pt x="0" y="0"/>
                  </a:lnTo>
                  <a:close/>
                </a:path>
              </a:pathLst>
            </a:custGeom>
            <a:solidFill>
              <a:srgbClr val="666666"/>
            </a:solidFill>
            <a:ln>
              <a:noFill/>
            </a:ln>
          </p:spPr>
          <p:txBody>
            <a:bodyPr vert="horz" wrap="square" lIns="91440" tIns="45720" rIns="91440" bIns="45720" numCol="1" anchor="t" anchorCtr="0" compatLnSpc="1">
              <a:prstTxWarp prst="textNoShape">
                <a:avLst/>
              </a:prstTxWarp>
            </a:bodyPr>
            <a:lstStyle/>
            <a:p>
              <a:endParaRPr lang="fr-FR" sz="1600"/>
            </a:p>
          </p:txBody>
        </p:sp>
        <p:sp>
          <p:nvSpPr>
            <p:cNvPr id="83" name="Freeform 6">
              <a:extLst>
                <a:ext uri="{FF2B5EF4-FFF2-40B4-BE49-F238E27FC236}">
                  <a16:creationId xmlns:a16="http://schemas.microsoft.com/office/drawing/2014/main" id="{F59F0A73-4E42-4A79-AAED-98E4A0FFC0DD}"/>
                </a:ext>
              </a:extLst>
            </p:cNvPr>
            <p:cNvSpPr>
              <a:spLocks/>
            </p:cNvSpPr>
            <p:nvPr/>
          </p:nvSpPr>
          <p:spPr bwMode="auto">
            <a:xfrm>
              <a:off x="4911353" y="2780928"/>
              <a:ext cx="2622867" cy="2118300"/>
            </a:xfrm>
            <a:custGeom>
              <a:avLst/>
              <a:gdLst>
                <a:gd name="T0" fmla="*/ 683 w 1783"/>
                <a:gd name="T1" fmla="*/ 963 h 1440"/>
                <a:gd name="T2" fmla="*/ 683 w 1783"/>
                <a:gd name="T3" fmla="*/ 1440 h 1440"/>
                <a:gd name="T4" fmla="*/ 1100 w 1783"/>
                <a:gd name="T5" fmla="*/ 1440 h 1440"/>
                <a:gd name="T6" fmla="*/ 1100 w 1783"/>
                <a:gd name="T7" fmla="*/ 959 h 1440"/>
                <a:gd name="T8" fmla="*/ 1783 w 1783"/>
                <a:gd name="T9" fmla="*/ 0 h 1440"/>
                <a:gd name="T10" fmla="*/ 0 w 1783"/>
                <a:gd name="T11" fmla="*/ 0 h 1440"/>
                <a:gd name="T12" fmla="*/ 683 w 1783"/>
                <a:gd name="T13" fmla="*/ 963 h 1440"/>
              </a:gdLst>
              <a:ahLst/>
              <a:cxnLst>
                <a:cxn ang="0">
                  <a:pos x="T0" y="T1"/>
                </a:cxn>
                <a:cxn ang="0">
                  <a:pos x="T2" y="T3"/>
                </a:cxn>
                <a:cxn ang="0">
                  <a:pos x="T4" y="T5"/>
                </a:cxn>
                <a:cxn ang="0">
                  <a:pos x="T6" y="T7"/>
                </a:cxn>
                <a:cxn ang="0">
                  <a:pos x="T8" y="T9"/>
                </a:cxn>
                <a:cxn ang="0">
                  <a:pos x="T10" y="T11"/>
                </a:cxn>
                <a:cxn ang="0">
                  <a:pos x="T12" y="T13"/>
                </a:cxn>
              </a:cxnLst>
              <a:rect l="0" t="0" r="r" b="b"/>
              <a:pathLst>
                <a:path w="1783" h="1440">
                  <a:moveTo>
                    <a:pt x="683" y="963"/>
                  </a:moveTo>
                  <a:lnTo>
                    <a:pt x="683" y="1440"/>
                  </a:lnTo>
                  <a:lnTo>
                    <a:pt x="1100" y="1440"/>
                  </a:lnTo>
                  <a:lnTo>
                    <a:pt x="1100" y="959"/>
                  </a:lnTo>
                  <a:lnTo>
                    <a:pt x="1783" y="0"/>
                  </a:lnTo>
                  <a:lnTo>
                    <a:pt x="0" y="0"/>
                  </a:lnTo>
                  <a:lnTo>
                    <a:pt x="683" y="963"/>
                  </a:lnTo>
                  <a:close/>
                </a:path>
              </a:pathLst>
            </a:custGeom>
            <a:solidFill>
              <a:srgbClr val="666666"/>
            </a:solidFill>
            <a:ln>
              <a:noFill/>
            </a:ln>
          </p:spPr>
          <p:txBody>
            <a:bodyPr vert="horz" wrap="square" lIns="91440" tIns="45720" rIns="91440" bIns="45720" numCol="1" anchor="t" anchorCtr="0" compatLnSpc="1">
              <a:prstTxWarp prst="textNoShape">
                <a:avLst/>
              </a:prstTxWarp>
            </a:bodyPr>
            <a:lstStyle/>
            <a:p>
              <a:endParaRPr lang="fr-FR" sz="1600"/>
            </a:p>
          </p:txBody>
        </p:sp>
      </p:grpSp>
      <p:sp>
        <p:nvSpPr>
          <p:cNvPr id="84" name="Freeform 7">
            <a:extLst>
              <a:ext uri="{FF2B5EF4-FFF2-40B4-BE49-F238E27FC236}">
                <a16:creationId xmlns:a16="http://schemas.microsoft.com/office/drawing/2014/main" id="{72AF2F75-EED5-43DC-90B2-008881C1DE46}"/>
              </a:ext>
            </a:extLst>
          </p:cNvPr>
          <p:cNvSpPr>
            <a:spLocks/>
          </p:cNvSpPr>
          <p:nvPr/>
        </p:nvSpPr>
        <p:spPr bwMode="auto">
          <a:xfrm>
            <a:off x="5054516" y="2600569"/>
            <a:ext cx="2766321" cy="1855591"/>
          </a:xfrm>
          <a:custGeom>
            <a:avLst/>
            <a:gdLst>
              <a:gd name="T0" fmla="*/ 683 w 1783"/>
              <a:gd name="T1" fmla="*/ 963 h 1196"/>
              <a:gd name="T2" fmla="*/ 683 w 1783"/>
              <a:gd name="T3" fmla="*/ 1196 h 1196"/>
              <a:gd name="T4" fmla="*/ 1100 w 1783"/>
              <a:gd name="T5" fmla="*/ 1196 h 1196"/>
              <a:gd name="T6" fmla="*/ 1100 w 1783"/>
              <a:gd name="T7" fmla="*/ 959 h 1196"/>
              <a:gd name="T8" fmla="*/ 1783 w 1783"/>
              <a:gd name="T9" fmla="*/ 0 h 1196"/>
              <a:gd name="T10" fmla="*/ 0 w 1783"/>
              <a:gd name="T11" fmla="*/ 0 h 1196"/>
              <a:gd name="T12" fmla="*/ 683 w 1783"/>
              <a:gd name="T13" fmla="*/ 963 h 1196"/>
            </a:gdLst>
            <a:ahLst/>
            <a:cxnLst>
              <a:cxn ang="0">
                <a:pos x="T0" y="T1"/>
              </a:cxn>
              <a:cxn ang="0">
                <a:pos x="T2" y="T3"/>
              </a:cxn>
              <a:cxn ang="0">
                <a:pos x="T4" y="T5"/>
              </a:cxn>
              <a:cxn ang="0">
                <a:pos x="T6" y="T7"/>
              </a:cxn>
              <a:cxn ang="0">
                <a:pos x="T8" y="T9"/>
              </a:cxn>
              <a:cxn ang="0">
                <a:pos x="T10" y="T11"/>
              </a:cxn>
              <a:cxn ang="0">
                <a:pos x="T12" y="T13"/>
              </a:cxn>
            </a:cxnLst>
            <a:rect l="0" t="0" r="r" b="b"/>
            <a:pathLst>
              <a:path w="1783" h="1196">
                <a:moveTo>
                  <a:pt x="683" y="963"/>
                </a:moveTo>
                <a:lnTo>
                  <a:pt x="683" y="1196"/>
                </a:lnTo>
                <a:lnTo>
                  <a:pt x="1100" y="1196"/>
                </a:lnTo>
                <a:lnTo>
                  <a:pt x="1100" y="959"/>
                </a:lnTo>
                <a:lnTo>
                  <a:pt x="1783" y="0"/>
                </a:lnTo>
                <a:lnTo>
                  <a:pt x="0" y="0"/>
                </a:lnTo>
                <a:lnTo>
                  <a:pt x="683" y="963"/>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fr-FR" sz="1600"/>
          </a:p>
        </p:txBody>
      </p:sp>
      <p:sp>
        <p:nvSpPr>
          <p:cNvPr id="85" name="Freeform 8">
            <a:extLst>
              <a:ext uri="{FF2B5EF4-FFF2-40B4-BE49-F238E27FC236}">
                <a16:creationId xmlns:a16="http://schemas.microsoft.com/office/drawing/2014/main" id="{0C96A575-0494-4492-BF01-9063DB1A5820}"/>
              </a:ext>
            </a:extLst>
          </p:cNvPr>
          <p:cNvSpPr>
            <a:spLocks/>
          </p:cNvSpPr>
          <p:nvPr/>
        </p:nvSpPr>
        <p:spPr bwMode="auto">
          <a:xfrm>
            <a:off x="5054516" y="2600569"/>
            <a:ext cx="2766321" cy="1487887"/>
          </a:xfrm>
          <a:custGeom>
            <a:avLst/>
            <a:gdLst>
              <a:gd name="T0" fmla="*/ 0 w 1783"/>
              <a:gd name="T1" fmla="*/ 0 h 959"/>
              <a:gd name="T2" fmla="*/ 678 w 1783"/>
              <a:gd name="T3" fmla="*/ 959 h 959"/>
              <a:gd name="T4" fmla="*/ 1100 w 1783"/>
              <a:gd name="T5" fmla="*/ 959 h 959"/>
              <a:gd name="T6" fmla="*/ 1783 w 1783"/>
              <a:gd name="T7" fmla="*/ 0 h 959"/>
              <a:gd name="T8" fmla="*/ 0 w 1783"/>
              <a:gd name="T9" fmla="*/ 0 h 959"/>
            </a:gdLst>
            <a:ahLst/>
            <a:cxnLst>
              <a:cxn ang="0">
                <a:pos x="T0" y="T1"/>
              </a:cxn>
              <a:cxn ang="0">
                <a:pos x="T2" y="T3"/>
              </a:cxn>
              <a:cxn ang="0">
                <a:pos x="T4" y="T5"/>
              </a:cxn>
              <a:cxn ang="0">
                <a:pos x="T6" y="T7"/>
              </a:cxn>
              <a:cxn ang="0">
                <a:pos x="T8" y="T9"/>
              </a:cxn>
            </a:cxnLst>
            <a:rect l="0" t="0" r="r" b="b"/>
            <a:pathLst>
              <a:path w="1783" h="959">
                <a:moveTo>
                  <a:pt x="0" y="0"/>
                </a:moveTo>
                <a:lnTo>
                  <a:pt x="678" y="959"/>
                </a:lnTo>
                <a:lnTo>
                  <a:pt x="1100" y="959"/>
                </a:lnTo>
                <a:lnTo>
                  <a:pt x="1783" y="0"/>
                </a:lnTo>
                <a:lnTo>
                  <a:pt x="0"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fr-FR" sz="1600"/>
          </a:p>
        </p:txBody>
      </p:sp>
      <p:sp>
        <p:nvSpPr>
          <p:cNvPr id="86" name="Freeform 9">
            <a:extLst>
              <a:ext uri="{FF2B5EF4-FFF2-40B4-BE49-F238E27FC236}">
                <a16:creationId xmlns:a16="http://schemas.microsoft.com/office/drawing/2014/main" id="{E0355A11-06D6-468B-AD05-F7F325D4C7C0}"/>
              </a:ext>
            </a:extLst>
          </p:cNvPr>
          <p:cNvSpPr>
            <a:spLocks/>
          </p:cNvSpPr>
          <p:nvPr/>
        </p:nvSpPr>
        <p:spPr bwMode="auto">
          <a:xfrm>
            <a:off x="5054516" y="2600569"/>
            <a:ext cx="2766321" cy="1118631"/>
          </a:xfrm>
          <a:custGeom>
            <a:avLst/>
            <a:gdLst>
              <a:gd name="T0" fmla="*/ 512 w 1783"/>
              <a:gd name="T1" fmla="*/ 721 h 721"/>
              <a:gd name="T2" fmla="*/ 1269 w 1783"/>
              <a:gd name="T3" fmla="*/ 721 h 721"/>
              <a:gd name="T4" fmla="*/ 1783 w 1783"/>
              <a:gd name="T5" fmla="*/ 0 h 721"/>
              <a:gd name="T6" fmla="*/ 0 w 1783"/>
              <a:gd name="T7" fmla="*/ 0 h 721"/>
              <a:gd name="T8" fmla="*/ 512 w 1783"/>
              <a:gd name="T9" fmla="*/ 721 h 721"/>
            </a:gdLst>
            <a:ahLst/>
            <a:cxnLst>
              <a:cxn ang="0">
                <a:pos x="T0" y="T1"/>
              </a:cxn>
              <a:cxn ang="0">
                <a:pos x="T2" y="T3"/>
              </a:cxn>
              <a:cxn ang="0">
                <a:pos x="T4" y="T5"/>
              </a:cxn>
              <a:cxn ang="0">
                <a:pos x="T6" y="T7"/>
              </a:cxn>
              <a:cxn ang="0">
                <a:pos x="T8" y="T9"/>
              </a:cxn>
            </a:cxnLst>
            <a:rect l="0" t="0" r="r" b="b"/>
            <a:pathLst>
              <a:path w="1783" h="721">
                <a:moveTo>
                  <a:pt x="512" y="721"/>
                </a:moveTo>
                <a:lnTo>
                  <a:pt x="1269" y="721"/>
                </a:lnTo>
                <a:lnTo>
                  <a:pt x="1783" y="0"/>
                </a:lnTo>
                <a:lnTo>
                  <a:pt x="0" y="0"/>
                </a:lnTo>
                <a:lnTo>
                  <a:pt x="512" y="721"/>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fr-FR" sz="1600"/>
          </a:p>
        </p:txBody>
      </p:sp>
      <p:sp>
        <p:nvSpPr>
          <p:cNvPr id="87" name="Freeform 10">
            <a:extLst>
              <a:ext uri="{FF2B5EF4-FFF2-40B4-BE49-F238E27FC236}">
                <a16:creationId xmlns:a16="http://schemas.microsoft.com/office/drawing/2014/main" id="{400B079D-1B7E-46AF-82C0-1E6096E3908F}"/>
              </a:ext>
            </a:extLst>
          </p:cNvPr>
          <p:cNvSpPr>
            <a:spLocks/>
          </p:cNvSpPr>
          <p:nvPr/>
        </p:nvSpPr>
        <p:spPr bwMode="auto">
          <a:xfrm>
            <a:off x="5054516" y="2600569"/>
            <a:ext cx="2766321" cy="747822"/>
          </a:xfrm>
          <a:custGeom>
            <a:avLst/>
            <a:gdLst>
              <a:gd name="T0" fmla="*/ 342 w 1783"/>
              <a:gd name="T1" fmla="*/ 482 h 482"/>
              <a:gd name="T2" fmla="*/ 1439 w 1783"/>
              <a:gd name="T3" fmla="*/ 482 h 482"/>
              <a:gd name="T4" fmla="*/ 1783 w 1783"/>
              <a:gd name="T5" fmla="*/ 0 h 482"/>
              <a:gd name="T6" fmla="*/ 0 w 1783"/>
              <a:gd name="T7" fmla="*/ 0 h 482"/>
              <a:gd name="T8" fmla="*/ 342 w 1783"/>
              <a:gd name="T9" fmla="*/ 482 h 482"/>
            </a:gdLst>
            <a:ahLst/>
            <a:cxnLst>
              <a:cxn ang="0">
                <a:pos x="T0" y="T1"/>
              </a:cxn>
              <a:cxn ang="0">
                <a:pos x="T2" y="T3"/>
              </a:cxn>
              <a:cxn ang="0">
                <a:pos x="T4" y="T5"/>
              </a:cxn>
              <a:cxn ang="0">
                <a:pos x="T6" y="T7"/>
              </a:cxn>
              <a:cxn ang="0">
                <a:pos x="T8" y="T9"/>
              </a:cxn>
            </a:cxnLst>
            <a:rect l="0" t="0" r="r" b="b"/>
            <a:pathLst>
              <a:path w="1783" h="482">
                <a:moveTo>
                  <a:pt x="342" y="482"/>
                </a:moveTo>
                <a:lnTo>
                  <a:pt x="1439" y="482"/>
                </a:lnTo>
                <a:lnTo>
                  <a:pt x="1783" y="0"/>
                </a:lnTo>
                <a:lnTo>
                  <a:pt x="0" y="0"/>
                </a:lnTo>
                <a:lnTo>
                  <a:pt x="342" y="48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fr-FR" sz="1600"/>
          </a:p>
        </p:txBody>
      </p:sp>
      <p:sp>
        <p:nvSpPr>
          <p:cNvPr id="88" name="Freeform 11">
            <a:extLst>
              <a:ext uri="{FF2B5EF4-FFF2-40B4-BE49-F238E27FC236}">
                <a16:creationId xmlns:a16="http://schemas.microsoft.com/office/drawing/2014/main" id="{B7644E9C-4CA0-4B9F-9BA3-206C80DE8B1E}"/>
              </a:ext>
            </a:extLst>
          </p:cNvPr>
          <p:cNvSpPr>
            <a:spLocks/>
          </p:cNvSpPr>
          <p:nvPr/>
        </p:nvSpPr>
        <p:spPr bwMode="auto">
          <a:xfrm>
            <a:off x="5054516" y="2600569"/>
            <a:ext cx="2766321" cy="372360"/>
          </a:xfrm>
          <a:custGeom>
            <a:avLst/>
            <a:gdLst>
              <a:gd name="T0" fmla="*/ 169 w 1783"/>
              <a:gd name="T1" fmla="*/ 240 h 240"/>
              <a:gd name="T2" fmla="*/ 1612 w 1783"/>
              <a:gd name="T3" fmla="*/ 240 h 240"/>
              <a:gd name="T4" fmla="*/ 1783 w 1783"/>
              <a:gd name="T5" fmla="*/ 0 h 240"/>
              <a:gd name="T6" fmla="*/ 0 w 1783"/>
              <a:gd name="T7" fmla="*/ 0 h 240"/>
              <a:gd name="T8" fmla="*/ 169 w 1783"/>
              <a:gd name="T9" fmla="*/ 240 h 240"/>
            </a:gdLst>
            <a:ahLst/>
            <a:cxnLst>
              <a:cxn ang="0">
                <a:pos x="T0" y="T1"/>
              </a:cxn>
              <a:cxn ang="0">
                <a:pos x="T2" y="T3"/>
              </a:cxn>
              <a:cxn ang="0">
                <a:pos x="T4" y="T5"/>
              </a:cxn>
              <a:cxn ang="0">
                <a:pos x="T6" y="T7"/>
              </a:cxn>
              <a:cxn ang="0">
                <a:pos x="T8" y="T9"/>
              </a:cxn>
            </a:cxnLst>
            <a:rect l="0" t="0" r="r" b="b"/>
            <a:pathLst>
              <a:path w="1783" h="240">
                <a:moveTo>
                  <a:pt x="169" y="240"/>
                </a:moveTo>
                <a:lnTo>
                  <a:pt x="1612" y="240"/>
                </a:lnTo>
                <a:lnTo>
                  <a:pt x="1783" y="0"/>
                </a:lnTo>
                <a:lnTo>
                  <a:pt x="0" y="0"/>
                </a:lnTo>
                <a:lnTo>
                  <a:pt x="169" y="24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fr-FR" sz="1600"/>
          </a:p>
        </p:txBody>
      </p:sp>
      <p:sp>
        <p:nvSpPr>
          <p:cNvPr id="89" name="Freeform 12">
            <a:extLst>
              <a:ext uri="{FF2B5EF4-FFF2-40B4-BE49-F238E27FC236}">
                <a16:creationId xmlns:a16="http://schemas.microsoft.com/office/drawing/2014/main" id="{24AA98BE-1D8B-48BF-B993-81F3F0AE636B}"/>
              </a:ext>
            </a:extLst>
          </p:cNvPr>
          <p:cNvSpPr>
            <a:spLocks/>
          </p:cNvSpPr>
          <p:nvPr/>
        </p:nvSpPr>
        <p:spPr bwMode="auto">
          <a:xfrm>
            <a:off x="5312064" y="2786749"/>
            <a:ext cx="944861" cy="2130208"/>
          </a:xfrm>
          <a:custGeom>
            <a:avLst/>
            <a:gdLst>
              <a:gd name="T0" fmla="*/ 572 w 609"/>
              <a:gd name="T1" fmla="*/ 1373 h 1373"/>
              <a:gd name="T2" fmla="*/ 577 w 609"/>
              <a:gd name="T3" fmla="*/ 1373 h 1373"/>
              <a:gd name="T4" fmla="*/ 609 w 609"/>
              <a:gd name="T5" fmla="*/ 1339 h 1373"/>
              <a:gd name="T6" fmla="*/ 609 w 609"/>
              <a:gd name="T7" fmla="*/ 802 h 1373"/>
              <a:gd name="T8" fmla="*/ 44 w 609"/>
              <a:gd name="T9" fmla="*/ 0 h 1373"/>
              <a:gd name="T10" fmla="*/ 0 w 609"/>
              <a:gd name="T11" fmla="*/ 0 h 1373"/>
              <a:gd name="T12" fmla="*/ 572 w 609"/>
              <a:gd name="T13" fmla="*/ 813 h 1373"/>
              <a:gd name="T14" fmla="*/ 572 w 609"/>
              <a:gd name="T15" fmla="*/ 1373 h 13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9" h="1373">
                <a:moveTo>
                  <a:pt x="572" y="1373"/>
                </a:moveTo>
                <a:lnTo>
                  <a:pt x="577" y="1373"/>
                </a:lnTo>
                <a:lnTo>
                  <a:pt x="609" y="1339"/>
                </a:lnTo>
                <a:lnTo>
                  <a:pt x="609" y="802"/>
                </a:lnTo>
                <a:lnTo>
                  <a:pt x="44" y="0"/>
                </a:lnTo>
                <a:lnTo>
                  <a:pt x="0" y="0"/>
                </a:lnTo>
                <a:lnTo>
                  <a:pt x="572" y="813"/>
                </a:lnTo>
                <a:lnTo>
                  <a:pt x="572" y="1373"/>
                </a:lnTo>
                <a:close/>
              </a:path>
            </a:pathLst>
          </a:custGeom>
          <a:solidFill>
            <a:srgbClr val="FFFFFF">
              <a:alpha val="20000"/>
            </a:srgbClr>
          </a:solidFill>
          <a:ln>
            <a:noFill/>
          </a:ln>
        </p:spPr>
        <p:txBody>
          <a:bodyPr vert="horz" wrap="square" lIns="91440" tIns="45720" rIns="91440" bIns="45720" numCol="1" anchor="t" anchorCtr="0" compatLnSpc="1">
            <a:prstTxWarp prst="textNoShape">
              <a:avLst/>
            </a:prstTxWarp>
          </a:bodyPr>
          <a:lstStyle/>
          <a:p>
            <a:endParaRPr lang="fr-FR" sz="1600"/>
          </a:p>
        </p:txBody>
      </p:sp>
      <p:sp>
        <p:nvSpPr>
          <p:cNvPr id="90" name="Freeform 13">
            <a:extLst>
              <a:ext uri="{FF2B5EF4-FFF2-40B4-BE49-F238E27FC236}">
                <a16:creationId xmlns:a16="http://schemas.microsoft.com/office/drawing/2014/main" id="{CA663B52-6B39-4B11-9546-88511F74A0F4}"/>
              </a:ext>
            </a:extLst>
          </p:cNvPr>
          <p:cNvSpPr>
            <a:spLocks/>
          </p:cNvSpPr>
          <p:nvPr/>
        </p:nvSpPr>
        <p:spPr bwMode="auto">
          <a:xfrm>
            <a:off x="6095571" y="2117934"/>
            <a:ext cx="684210" cy="472375"/>
          </a:xfrm>
          <a:custGeom>
            <a:avLst/>
            <a:gdLst>
              <a:gd name="T0" fmla="*/ 342 w 441"/>
              <a:gd name="T1" fmla="*/ 318 h 640"/>
              <a:gd name="T2" fmla="*/ 342 w 441"/>
              <a:gd name="T3" fmla="*/ 0 h 640"/>
              <a:gd name="T4" fmla="*/ 116 w 441"/>
              <a:gd name="T5" fmla="*/ 113 h 640"/>
              <a:gd name="T6" fmla="*/ 116 w 441"/>
              <a:gd name="T7" fmla="*/ 318 h 640"/>
              <a:gd name="T8" fmla="*/ 0 w 441"/>
              <a:gd name="T9" fmla="*/ 318 h 640"/>
              <a:gd name="T10" fmla="*/ 222 w 441"/>
              <a:gd name="T11" fmla="*/ 640 h 640"/>
              <a:gd name="T12" fmla="*/ 441 w 441"/>
              <a:gd name="T13" fmla="*/ 318 h 640"/>
              <a:gd name="T14" fmla="*/ 342 w 441"/>
              <a:gd name="T15" fmla="*/ 318 h 6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640">
                <a:moveTo>
                  <a:pt x="342" y="318"/>
                </a:moveTo>
                <a:lnTo>
                  <a:pt x="342" y="0"/>
                </a:lnTo>
                <a:lnTo>
                  <a:pt x="116" y="113"/>
                </a:lnTo>
                <a:lnTo>
                  <a:pt x="116" y="318"/>
                </a:lnTo>
                <a:lnTo>
                  <a:pt x="0" y="318"/>
                </a:lnTo>
                <a:lnTo>
                  <a:pt x="222" y="640"/>
                </a:lnTo>
                <a:lnTo>
                  <a:pt x="441" y="318"/>
                </a:lnTo>
                <a:lnTo>
                  <a:pt x="342" y="318"/>
                </a:lnTo>
                <a:close/>
              </a:path>
            </a:pathLst>
          </a:custGeom>
          <a:solidFill>
            <a:srgbClr val="CB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sz="1600"/>
          </a:p>
        </p:txBody>
      </p:sp>
      <p:cxnSp>
        <p:nvCxnSpPr>
          <p:cNvPr id="91" name="Straight Arrow Connector 90">
            <a:extLst>
              <a:ext uri="{FF2B5EF4-FFF2-40B4-BE49-F238E27FC236}">
                <a16:creationId xmlns:a16="http://schemas.microsoft.com/office/drawing/2014/main" id="{F6968A5D-6106-4D8C-95DB-8B6C55246692}"/>
              </a:ext>
            </a:extLst>
          </p:cNvPr>
          <p:cNvCxnSpPr>
            <a:cxnSpLocks/>
            <a:endCxn id="81" idx="3"/>
          </p:cNvCxnSpPr>
          <p:nvPr/>
        </p:nvCxnSpPr>
        <p:spPr>
          <a:xfrm flipH="1" flipV="1">
            <a:off x="4365795" y="2575511"/>
            <a:ext cx="1307135" cy="397418"/>
          </a:xfrm>
          <a:prstGeom prst="straightConnector1">
            <a:avLst/>
          </a:prstGeom>
          <a:ln w="19050">
            <a:solidFill>
              <a:schemeClr val="accent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FFB857D8-9003-4DA3-9180-837ECCC9B3E2}"/>
              </a:ext>
            </a:extLst>
          </p:cNvPr>
          <p:cNvCxnSpPr>
            <a:cxnSpLocks/>
            <a:endCxn id="97" idx="5"/>
          </p:cNvCxnSpPr>
          <p:nvPr/>
        </p:nvCxnSpPr>
        <p:spPr>
          <a:xfrm flipV="1">
            <a:off x="6855682" y="3234926"/>
            <a:ext cx="1146022" cy="477503"/>
          </a:xfrm>
          <a:prstGeom prst="straightConnector1">
            <a:avLst/>
          </a:prstGeom>
          <a:ln w="19050">
            <a:solidFill>
              <a:schemeClr val="accent3">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11" name="Straight Arrow Connector 110">
            <a:extLst>
              <a:ext uri="{FF2B5EF4-FFF2-40B4-BE49-F238E27FC236}">
                <a16:creationId xmlns:a16="http://schemas.microsoft.com/office/drawing/2014/main" id="{BB5A62CC-0BB7-4481-8480-1F2BE3BAEF5F}"/>
              </a:ext>
            </a:extLst>
          </p:cNvPr>
          <p:cNvCxnSpPr>
            <a:cxnSpLocks/>
            <a:endCxn id="110" idx="2"/>
          </p:cNvCxnSpPr>
          <p:nvPr/>
        </p:nvCxnSpPr>
        <p:spPr>
          <a:xfrm flipH="1" flipV="1">
            <a:off x="4822066" y="4248160"/>
            <a:ext cx="1561966" cy="50388"/>
          </a:xfrm>
          <a:prstGeom prst="straightConnector1">
            <a:avLst/>
          </a:prstGeom>
          <a:ln w="19050">
            <a:solidFill>
              <a:schemeClr val="accent4">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1" name="Oval 80">
            <a:extLst>
              <a:ext uri="{FF2B5EF4-FFF2-40B4-BE49-F238E27FC236}">
                <a16:creationId xmlns:a16="http://schemas.microsoft.com/office/drawing/2014/main" id="{84BE42DA-8EBB-4D1B-BCB5-F1B0654B7A15}"/>
              </a:ext>
            </a:extLst>
          </p:cNvPr>
          <p:cNvSpPr/>
          <p:nvPr/>
        </p:nvSpPr>
        <p:spPr>
          <a:xfrm flipH="1">
            <a:off x="3919381" y="2129097"/>
            <a:ext cx="523006" cy="523006"/>
          </a:xfrm>
          <a:prstGeom prst="ellipse">
            <a:avLst/>
          </a:prstGeom>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92" name="TextBox 91">
            <a:extLst>
              <a:ext uri="{FF2B5EF4-FFF2-40B4-BE49-F238E27FC236}">
                <a16:creationId xmlns:a16="http://schemas.microsoft.com/office/drawing/2014/main" id="{91709673-8A21-412F-B138-00DFD5B47A2E}"/>
              </a:ext>
            </a:extLst>
          </p:cNvPr>
          <p:cNvSpPr txBox="1"/>
          <p:nvPr/>
        </p:nvSpPr>
        <p:spPr>
          <a:xfrm flipH="1">
            <a:off x="1976746" y="2054840"/>
            <a:ext cx="1994200" cy="276999"/>
          </a:xfrm>
          <a:prstGeom prst="rect">
            <a:avLst/>
          </a:prstGeom>
          <a:noFill/>
        </p:spPr>
        <p:txBody>
          <a:bodyPr wrap="none" rtlCol="0">
            <a:spAutoFit/>
          </a:bodyPr>
          <a:lstStyle/>
          <a:p>
            <a:pPr algn="r"/>
            <a:r>
              <a:rPr lang="fr-FR" sz="1200" b="1" cap="all">
                <a:latin typeface="+mj-lt"/>
              </a:rPr>
              <a:t>Charge (coûts complets)</a:t>
            </a:r>
          </a:p>
        </p:txBody>
      </p:sp>
      <p:sp>
        <p:nvSpPr>
          <p:cNvPr id="96" name="Rectangle 95">
            <a:extLst>
              <a:ext uri="{FF2B5EF4-FFF2-40B4-BE49-F238E27FC236}">
                <a16:creationId xmlns:a16="http://schemas.microsoft.com/office/drawing/2014/main" id="{14445D3E-0338-4E0F-8D67-700200D927F1}"/>
              </a:ext>
            </a:extLst>
          </p:cNvPr>
          <p:cNvSpPr/>
          <p:nvPr/>
        </p:nvSpPr>
        <p:spPr>
          <a:xfrm flipH="1">
            <a:off x="574984" y="2279201"/>
            <a:ext cx="3239486" cy="1107996"/>
          </a:xfrm>
          <a:prstGeom prst="rect">
            <a:avLst/>
          </a:prstGeom>
        </p:spPr>
        <p:txBody>
          <a:bodyPr wrap="square" lIns="0" rIns="0">
            <a:spAutoFit/>
          </a:bodyPr>
          <a:lstStyle/>
          <a:p>
            <a:pPr algn="r"/>
            <a:r>
              <a:rPr lang="fr-FR" sz="1100"/>
              <a:t>Charges totales du projet, de son lancement jusqu’à la MEP (internes et externes), calculées sur la base d’abaques marché puis CNAF</a:t>
            </a:r>
          </a:p>
          <a:p>
            <a:pPr algn="r"/>
            <a:r>
              <a:rPr lang="fr-FR" sz="1100" b="1">
                <a:solidFill>
                  <a:schemeClr val="accent1"/>
                </a:solidFill>
              </a:rPr>
              <a:t>Seuil pour un programme : </a:t>
            </a:r>
            <a:r>
              <a:rPr lang="fr-FR" sz="1100">
                <a:solidFill>
                  <a:schemeClr val="accent1"/>
                </a:solidFill>
              </a:rPr>
              <a:t>&gt;10000 JH* en charges complètes (50 ETP sur un an, phases de construction et de mise en œuvre)</a:t>
            </a:r>
          </a:p>
        </p:txBody>
      </p:sp>
      <p:sp>
        <p:nvSpPr>
          <p:cNvPr id="110" name="Oval 109">
            <a:extLst>
              <a:ext uri="{FF2B5EF4-FFF2-40B4-BE49-F238E27FC236}">
                <a16:creationId xmlns:a16="http://schemas.microsoft.com/office/drawing/2014/main" id="{4D6B4A47-AB16-413E-848A-D10EFCC9D685}"/>
              </a:ext>
            </a:extLst>
          </p:cNvPr>
          <p:cNvSpPr/>
          <p:nvPr/>
        </p:nvSpPr>
        <p:spPr>
          <a:xfrm flipH="1">
            <a:off x="4299060" y="3986657"/>
            <a:ext cx="523006" cy="523006"/>
          </a:xfrm>
          <a:prstGeom prst="ellipse">
            <a:avLst/>
          </a:prstGeom>
          <a:solidFill>
            <a:schemeClr val="accent4"/>
          </a:solidFill>
          <a:ln w="190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113" name="Rectangle 112">
            <a:extLst>
              <a:ext uri="{FF2B5EF4-FFF2-40B4-BE49-F238E27FC236}">
                <a16:creationId xmlns:a16="http://schemas.microsoft.com/office/drawing/2014/main" id="{C9BB40FD-34AD-4B16-86CA-8998DF75FC42}"/>
              </a:ext>
            </a:extLst>
          </p:cNvPr>
          <p:cNvSpPr/>
          <p:nvPr/>
        </p:nvSpPr>
        <p:spPr>
          <a:xfrm flipH="1">
            <a:off x="695399" y="4142499"/>
            <a:ext cx="3461404" cy="769441"/>
          </a:xfrm>
          <a:prstGeom prst="rect">
            <a:avLst/>
          </a:prstGeom>
        </p:spPr>
        <p:txBody>
          <a:bodyPr wrap="square" lIns="0" rIns="0">
            <a:spAutoFit/>
          </a:bodyPr>
          <a:lstStyle/>
          <a:p>
            <a:pPr algn="r"/>
            <a:r>
              <a:rPr lang="fr-FR" sz="1100"/>
              <a:t>Demandes en forte visibilité, avec des attentes élevées à gérer, des interfaces avec le top management nécessitant de la séniorité et un pilotage renforcé</a:t>
            </a:r>
          </a:p>
          <a:p>
            <a:pPr algn="r"/>
            <a:r>
              <a:rPr lang="fr-FR" sz="1100" b="1">
                <a:solidFill>
                  <a:schemeClr val="accent4"/>
                </a:solidFill>
              </a:rPr>
              <a:t>Seuil pour un programme : </a:t>
            </a:r>
            <a:r>
              <a:rPr lang="fr-FR" sz="1100">
                <a:solidFill>
                  <a:schemeClr val="accent4"/>
                </a:solidFill>
              </a:rPr>
              <a:t>demande critique</a:t>
            </a:r>
          </a:p>
        </p:txBody>
      </p:sp>
      <p:sp>
        <p:nvSpPr>
          <p:cNvPr id="97" name="Oval 96">
            <a:extLst>
              <a:ext uri="{FF2B5EF4-FFF2-40B4-BE49-F238E27FC236}">
                <a16:creationId xmlns:a16="http://schemas.microsoft.com/office/drawing/2014/main" id="{4415DBC3-1AE1-4759-9AE5-19221CBAF503}"/>
              </a:ext>
            </a:extLst>
          </p:cNvPr>
          <p:cNvSpPr/>
          <p:nvPr/>
        </p:nvSpPr>
        <p:spPr>
          <a:xfrm flipH="1">
            <a:off x="7925112" y="2788512"/>
            <a:ext cx="523006" cy="523006"/>
          </a:xfrm>
          <a:prstGeom prst="ellipse">
            <a:avLst/>
          </a:prstGeom>
          <a:solidFill>
            <a:schemeClr val="accent3">
              <a:lumMod val="75000"/>
            </a:schemeClr>
          </a:solidFill>
          <a:ln w="190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99" name="TextBox 98">
            <a:extLst>
              <a:ext uri="{FF2B5EF4-FFF2-40B4-BE49-F238E27FC236}">
                <a16:creationId xmlns:a16="http://schemas.microsoft.com/office/drawing/2014/main" id="{9971F4F4-25EE-4F23-80FB-1ABE1DB84CBC}"/>
              </a:ext>
            </a:extLst>
          </p:cNvPr>
          <p:cNvSpPr txBox="1"/>
          <p:nvPr/>
        </p:nvSpPr>
        <p:spPr>
          <a:xfrm flipH="1">
            <a:off x="8394215" y="3026165"/>
            <a:ext cx="620683" cy="276999"/>
          </a:xfrm>
          <a:prstGeom prst="rect">
            <a:avLst/>
          </a:prstGeom>
          <a:noFill/>
        </p:spPr>
        <p:txBody>
          <a:bodyPr wrap="none" rtlCol="0">
            <a:spAutoFit/>
          </a:bodyPr>
          <a:lstStyle/>
          <a:p>
            <a:r>
              <a:rPr lang="fr-FR" sz="1200" b="1" cap="all">
                <a:latin typeface="+mj-lt"/>
              </a:rPr>
              <a:t>Durée</a:t>
            </a:r>
          </a:p>
        </p:txBody>
      </p:sp>
      <p:sp>
        <p:nvSpPr>
          <p:cNvPr id="133" name="Rectangle 132">
            <a:extLst>
              <a:ext uri="{FF2B5EF4-FFF2-40B4-BE49-F238E27FC236}">
                <a16:creationId xmlns:a16="http://schemas.microsoft.com/office/drawing/2014/main" id="{1ED0786F-FAA9-400C-9FD5-E7F5E86E59EB}"/>
              </a:ext>
            </a:extLst>
          </p:cNvPr>
          <p:cNvSpPr/>
          <p:nvPr/>
        </p:nvSpPr>
        <p:spPr>
          <a:xfrm flipH="1">
            <a:off x="8296512" y="3271941"/>
            <a:ext cx="3122864" cy="769441"/>
          </a:xfrm>
          <a:prstGeom prst="rect">
            <a:avLst/>
          </a:prstGeom>
        </p:spPr>
        <p:txBody>
          <a:bodyPr wrap="square" lIns="0" rIns="0">
            <a:spAutoFit/>
          </a:bodyPr>
          <a:lstStyle/>
          <a:p>
            <a:r>
              <a:rPr lang="fr-FR" sz="1100"/>
              <a:t>Durée totale du projet à partir de son lancement jusqu’à la fin de son déploiement</a:t>
            </a:r>
          </a:p>
          <a:p>
            <a:r>
              <a:rPr lang="fr-FR" sz="1100" b="1">
                <a:solidFill>
                  <a:schemeClr val="accent3">
                    <a:lumMod val="75000"/>
                  </a:schemeClr>
                </a:solidFill>
              </a:rPr>
              <a:t>Seuil pour un programme : </a:t>
            </a:r>
            <a:r>
              <a:rPr lang="fr-FR" sz="1100">
                <a:solidFill>
                  <a:schemeClr val="accent3">
                    <a:lumMod val="75000"/>
                  </a:schemeClr>
                </a:solidFill>
              </a:rPr>
              <a:t>feuille de route pluriannuelle</a:t>
            </a:r>
          </a:p>
        </p:txBody>
      </p:sp>
      <p:grpSp>
        <p:nvGrpSpPr>
          <p:cNvPr id="281" name="Group 280">
            <a:extLst>
              <a:ext uri="{FF2B5EF4-FFF2-40B4-BE49-F238E27FC236}">
                <a16:creationId xmlns:a16="http://schemas.microsoft.com/office/drawing/2014/main" id="{0EF9DC7E-339A-407A-9B91-EE23CE20A17C}"/>
              </a:ext>
            </a:extLst>
          </p:cNvPr>
          <p:cNvGrpSpPr/>
          <p:nvPr/>
        </p:nvGrpSpPr>
        <p:grpSpPr>
          <a:xfrm>
            <a:off x="5339406" y="1379078"/>
            <a:ext cx="2268508" cy="751930"/>
            <a:chOff x="5120810" y="1186434"/>
            <a:chExt cx="2705700" cy="896844"/>
          </a:xfrm>
        </p:grpSpPr>
        <p:sp>
          <p:nvSpPr>
            <p:cNvPr id="174" name="Rectangle 173">
              <a:extLst>
                <a:ext uri="{FF2B5EF4-FFF2-40B4-BE49-F238E27FC236}">
                  <a16:creationId xmlns:a16="http://schemas.microsoft.com/office/drawing/2014/main" id="{6695678D-1E6B-4B25-A9F9-6FA1A849541A}"/>
                </a:ext>
              </a:extLst>
            </p:cNvPr>
            <p:cNvSpPr/>
            <p:nvPr/>
          </p:nvSpPr>
          <p:spPr>
            <a:xfrm>
              <a:off x="5896217" y="1534858"/>
              <a:ext cx="227840" cy="76041"/>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36000" rtlCol="0" anchor="t"/>
            <a:lstStyle/>
            <a:p>
              <a:pPr marL="174625" indent="-174625" algn="l">
                <a:spcBef>
                  <a:spcPct val="20000"/>
                </a:spcBef>
                <a:buClr>
                  <a:srgbClr val="1F497D"/>
                </a:buClr>
                <a:buFont typeface="Wingdings" panose="05000000000000000000" pitchFamily="2" charset="2"/>
                <a:buChar char="§"/>
              </a:pPr>
              <a:endParaRPr lang="fr-FR" sz="1200">
                <a:solidFill>
                  <a:prstClr val="black"/>
                </a:solidFill>
              </a:endParaRPr>
            </a:p>
          </p:txBody>
        </p:sp>
        <p:sp>
          <p:nvSpPr>
            <p:cNvPr id="175" name="Oval 174">
              <a:extLst>
                <a:ext uri="{FF2B5EF4-FFF2-40B4-BE49-F238E27FC236}">
                  <a16:creationId xmlns:a16="http://schemas.microsoft.com/office/drawing/2014/main" id="{38C91802-D93A-4401-913D-73CE774533F7}"/>
                </a:ext>
              </a:extLst>
            </p:cNvPr>
            <p:cNvSpPr/>
            <p:nvPr/>
          </p:nvSpPr>
          <p:spPr>
            <a:xfrm>
              <a:off x="5556656" y="1816331"/>
              <a:ext cx="227840" cy="2281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bIns="36000" rtlCol="0" anchor="t"/>
            <a:lstStyle/>
            <a:p>
              <a:pPr marL="174625" indent="-174625" algn="l">
                <a:spcBef>
                  <a:spcPct val="20000"/>
                </a:spcBef>
                <a:buClr>
                  <a:srgbClr val="1F497D"/>
                </a:buClr>
                <a:buFont typeface="Wingdings" panose="05000000000000000000" pitchFamily="2" charset="2"/>
                <a:buChar char="§"/>
              </a:pPr>
              <a:endParaRPr lang="fr-FR" sz="1200">
                <a:solidFill>
                  <a:prstClr val="black"/>
                </a:solidFill>
              </a:endParaRPr>
            </a:p>
          </p:txBody>
        </p:sp>
        <p:sp>
          <p:nvSpPr>
            <p:cNvPr id="177" name="Isosceles Triangle 176">
              <a:extLst>
                <a:ext uri="{FF2B5EF4-FFF2-40B4-BE49-F238E27FC236}">
                  <a16:creationId xmlns:a16="http://schemas.microsoft.com/office/drawing/2014/main" id="{04422604-0DB4-450D-95B3-252A90D77D53}"/>
                </a:ext>
              </a:extLst>
            </p:cNvPr>
            <p:cNvSpPr/>
            <p:nvPr/>
          </p:nvSpPr>
          <p:spPr>
            <a:xfrm>
              <a:off x="7294884" y="1508801"/>
              <a:ext cx="303786" cy="303786"/>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200">
                <a:solidFill>
                  <a:prstClr val="black"/>
                </a:solidFill>
              </a:endParaRPr>
            </a:p>
          </p:txBody>
        </p:sp>
        <p:sp>
          <p:nvSpPr>
            <p:cNvPr id="178" name="Rectangle 177">
              <a:extLst>
                <a:ext uri="{FF2B5EF4-FFF2-40B4-BE49-F238E27FC236}">
                  <a16:creationId xmlns:a16="http://schemas.microsoft.com/office/drawing/2014/main" id="{9E7921FA-A9B8-4EE9-B68F-94BC1DB71527}"/>
                </a:ext>
              </a:extLst>
            </p:cNvPr>
            <p:cNvSpPr/>
            <p:nvPr/>
          </p:nvSpPr>
          <p:spPr>
            <a:xfrm>
              <a:off x="6732686" y="1855438"/>
              <a:ext cx="488251" cy="22784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200">
                <a:solidFill>
                  <a:prstClr val="black"/>
                </a:solidFill>
              </a:endParaRPr>
            </a:p>
          </p:txBody>
        </p:sp>
        <p:sp>
          <p:nvSpPr>
            <p:cNvPr id="179" name="Oval 178">
              <a:extLst>
                <a:ext uri="{FF2B5EF4-FFF2-40B4-BE49-F238E27FC236}">
                  <a16:creationId xmlns:a16="http://schemas.microsoft.com/office/drawing/2014/main" id="{B55A9A49-6C0E-4D1D-82B6-5E34EDA55C23}"/>
                </a:ext>
              </a:extLst>
            </p:cNvPr>
            <p:cNvSpPr/>
            <p:nvPr/>
          </p:nvSpPr>
          <p:spPr>
            <a:xfrm>
              <a:off x="6876411" y="1245075"/>
              <a:ext cx="227840" cy="2278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200">
                <a:solidFill>
                  <a:prstClr val="black"/>
                </a:solidFill>
              </a:endParaRPr>
            </a:p>
          </p:txBody>
        </p:sp>
        <p:sp>
          <p:nvSpPr>
            <p:cNvPr id="180" name="Rectangle 179">
              <a:extLst>
                <a:ext uri="{FF2B5EF4-FFF2-40B4-BE49-F238E27FC236}">
                  <a16:creationId xmlns:a16="http://schemas.microsoft.com/office/drawing/2014/main" id="{7D07F545-E4BC-4E8A-A41B-29B82685457B}"/>
                </a:ext>
              </a:extLst>
            </p:cNvPr>
            <p:cNvSpPr/>
            <p:nvPr/>
          </p:nvSpPr>
          <p:spPr>
            <a:xfrm>
              <a:off x="5415152" y="1347215"/>
              <a:ext cx="227840" cy="76041"/>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36000" rtlCol="0" anchor="t"/>
            <a:lstStyle/>
            <a:p>
              <a:pPr marL="174625" indent="-174625" algn="l">
                <a:spcBef>
                  <a:spcPct val="20000"/>
                </a:spcBef>
                <a:buClr>
                  <a:srgbClr val="1F497D"/>
                </a:buClr>
                <a:buFont typeface="Wingdings" panose="05000000000000000000" pitchFamily="2" charset="2"/>
                <a:buChar char="§"/>
              </a:pPr>
              <a:endParaRPr lang="fr-FR" sz="1200">
                <a:solidFill>
                  <a:prstClr val="black"/>
                </a:solidFill>
              </a:endParaRPr>
            </a:p>
          </p:txBody>
        </p:sp>
        <p:sp>
          <p:nvSpPr>
            <p:cNvPr id="181" name="Isosceles Triangle 180">
              <a:extLst>
                <a:ext uri="{FF2B5EF4-FFF2-40B4-BE49-F238E27FC236}">
                  <a16:creationId xmlns:a16="http://schemas.microsoft.com/office/drawing/2014/main" id="{016D8D7F-9FDA-4DAF-BB80-5EB0A8E66CD0}"/>
                </a:ext>
              </a:extLst>
            </p:cNvPr>
            <p:cNvSpPr/>
            <p:nvPr/>
          </p:nvSpPr>
          <p:spPr>
            <a:xfrm>
              <a:off x="6219364" y="1186434"/>
              <a:ext cx="303786" cy="303786"/>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200">
                <a:solidFill>
                  <a:prstClr val="black"/>
                </a:solidFill>
              </a:endParaRPr>
            </a:p>
          </p:txBody>
        </p:sp>
        <p:sp>
          <p:nvSpPr>
            <p:cNvPr id="182" name="Rectangle 181">
              <a:extLst>
                <a:ext uri="{FF2B5EF4-FFF2-40B4-BE49-F238E27FC236}">
                  <a16:creationId xmlns:a16="http://schemas.microsoft.com/office/drawing/2014/main" id="{3CBC5E66-3BFD-46A2-B0F2-53D82DB6DE95}"/>
                </a:ext>
              </a:extLst>
            </p:cNvPr>
            <p:cNvSpPr/>
            <p:nvPr/>
          </p:nvSpPr>
          <p:spPr>
            <a:xfrm>
              <a:off x="5977436" y="1694712"/>
              <a:ext cx="488251" cy="22784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200">
                <a:solidFill>
                  <a:prstClr val="black"/>
                </a:solidFill>
              </a:endParaRPr>
            </a:p>
          </p:txBody>
        </p:sp>
        <p:sp>
          <p:nvSpPr>
            <p:cNvPr id="183" name="Isosceles Triangle 182">
              <a:extLst>
                <a:ext uri="{FF2B5EF4-FFF2-40B4-BE49-F238E27FC236}">
                  <a16:creationId xmlns:a16="http://schemas.microsoft.com/office/drawing/2014/main" id="{63E6919F-4E9C-4CF2-89D2-CE8DF245EA40}"/>
                </a:ext>
              </a:extLst>
            </p:cNvPr>
            <p:cNvSpPr/>
            <p:nvPr/>
          </p:nvSpPr>
          <p:spPr>
            <a:xfrm>
              <a:off x="5120810" y="1612012"/>
              <a:ext cx="303786" cy="303786"/>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200">
                <a:solidFill>
                  <a:prstClr val="black"/>
                </a:solidFill>
              </a:endParaRPr>
            </a:p>
          </p:txBody>
        </p:sp>
        <p:sp>
          <p:nvSpPr>
            <p:cNvPr id="184" name="Rectangle 183">
              <a:extLst>
                <a:ext uri="{FF2B5EF4-FFF2-40B4-BE49-F238E27FC236}">
                  <a16:creationId xmlns:a16="http://schemas.microsoft.com/office/drawing/2014/main" id="{2B65947E-3E27-47A1-BA7F-EF1F0AF7D538}"/>
                </a:ext>
              </a:extLst>
            </p:cNvPr>
            <p:cNvSpPr/>
            <p:nvPr/>
          </p:nvSpPr>
          <p:spPr>
            <a:xfrm>
              <a:off x="7598670" y="1332752"/>
              <a:ext cx="227840" cy="76041"/>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36000" rtlCol="0" anchor="t"/>
            <a:lstStyle/>
            <a:p>
              <a:pPr marL="174625" indent="-174625" algn="l">
                <a:spcBef>
                  <a:spcPct val="20000"/>
                </a:spcBef>
                <a:buClr>
                  <a:srgbClr val="1F497D"/>
                </a:buClr>
                <a:buFont typeface="Wingdings" panose="05000000000000000000" pitchFamily="2" charset="2"/>
                <a:buChar char="§"/>
              </a:pPr>
              <a:endParaRPr lang="fr-FR" sz="1200">
                <a:solidFill>
                  <a:prstClr val="black"/>
                </a:solidFill>
              </a:endParaRPr>
            </a:p>
          </p:txBody>
        </p:sp>
      </p:grpSp>
      <p:pic>
        <p:nvPicPr>
          <p:cNvPr id="259" name="Graphic 258" descr="Star">
            <a:extLst>
              <a:ext uri="{FF2B5EF4-FFF2-40B4-BE49-F238E27FC236}">
                <a16:creationId xmlns:a16="http://schemas.microsoft.com/office/drawing/2014/main" id="{21951FD9-A288-426F-9204-5DFBAE16749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55796" y="4018737"/>
            <a:ext cx="409534" cy="409534"/>
          </a:xfrm>
          <a:prstGeom prst="rect">
            <a:avLst/>
          </a:prstGeom>
        </p:spPr>
      </p:pic>
      <p:pic>
        <p:nvPicPr>
          <p:cNvPr id="262" name="Graphic 261" descr="Cycle with people">
            <a:extLst>
              <a:ext uri="{FF2B5EF4-FFF2-40B4-BE49-F238E27FC236}">
                <a16:creationId xmlns:a16="http://schemas.microsoft.com/office/drawing/2014/main" id="{877D9561-CFB6-4435-A494-19897DEA1F5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928884" y="2121911"/>
            <a:ext cx="504000" cy="504000"/>
          </a:xfrm>
          <a:prstGeom prst="rect">
            <a:avLst/>
          </a:prstGeom>
        </p:spPr>
      </p:pic>
      <p:grpSp>
        <p:nvGrpSpPr>
          <p:cNvPr id="275" name="Group 274">
            <a:extLst>
              <a:ext uri="{FF2B5EF4-FFF2-40B4-BE49-F238E27FC236}">
                <a16:creationId xmlns:a16="http://schemas.microsoft.com/office/drawing/2014/main" id="{B842F15C-2D6F-4A0B-A5A0-9C9A8DE01504}"/>
              </a:ext>
            </a:extLst>
          </p:cNvPr>
          <p:cNvGrpSpPr/>
          <p:nvPr/>
        </p:nvGrpSpPr>
        <p:grpSpPr>
          <a:xfrm>
            <a:off x="5067560" y="5009919"/>
            <a:ext cx="2710221" cy="472375"/>
            <a:chOff x="5120810" y="5079683"/>
            <a:chExt cx="2710221" cy="472375"/>
          </a:xfrm>
        </p:grpSpPr>
        <p:sp>
          <p:nvSpPr>
            <p:cNvPr id="268" name="Freeform 13">
              <a:extLst>
                <a:ext uri="{FF2B5EF4-FFF2-40B4-BE49-F238E27FC236}">
                  <a16:creationId xmlns:a16="http://schemas.microsoft.com/office/drawing/2014/main" id="{1AA6F07E-CD46-409C-80A4-8B0E4C6B0A63}"/>
                </a:ext>
              </a:extLst>
            </p:cNvPr>
            <p:cNvSpPr>
              <a:spLocks/>
            </p:cNvSpPr>
            <p:nvPr/>
          </p:nvSpPr>
          <p:spPr bwMode="auto">
            <a:xfrm rot="2630566">
              <a:off x="5120810" y="5079683"/>
              <a:ext cx="684210" cy="472375"/>
            </a:xfrm>
            <a:custGeom>
              <a:avLst/>
              <a:gdLst>
                <a:gd name="T0" fmla="*/ 342 w 441"/>
                <a:gd name="T1" fmla="*/ 318 h 640"/>
                <a:gd name="T2" fmla="*/ 342 w 441"/>
                <a:gd name="T3" fmla="*/ 0 h 640"/>
                <a:gd name="T4" fmla="*/ 116 w 441"/>
                <a:gd name="T5" fmla="*/ 113 h 640"/>
                <a:gd name="T6" fmla="*/ 116 w 441"/>
                <a:gd name="T7" fmla="*/ 318 h 640"/>
                <a:gd name="T8" fmla="*/ 0 w 441"/>
                <a:gd name="T9" fmla="*/ 318 h 640"/>
                <a:gd name="T10" fmla="*/ 222 w 441"/>
                <a:gd name="T11" fmla="*/ 640 h 640"/>
                <a:gd name="T12" fmla="*/ 441 w 441"/>
                <a:gd name="T13" fmla="*/ 318 h 640"/>
                <a:gd name="T14" fmla="*/ 342 w 441"/>
                <a:gd name="T15" fmla="*/ 318 h 6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640">
                  <a:moveTo>
                    <a:pt x="342" y="318"/>
                  </a:moveTo>
                  <a:lnTo>
                    <a:pt x="342" y="0"/>
                  </a:lnTo>
                  <a:lnTo>
                    <a:pt x="116" y="113"/>
                  </a:lnTo>
                  <a:lnTo>
                    <a:pt x="116" y="318"/>
                  </a:lnTo>
                  <a:lnTo>
                    <a:pt x="0" y="318"/>
                  </a:lnTo>
                  <a:lnTo>
                    <a:pt x="222" y="640"/>
                  </a:lnTo>
                  <a:lnTo>
                    <a:pt x="441" y="318"/>
                  </a:lnTo>
                  <a:lnTo>
                    <a:pt x="342" y="318"/>
                  </a:lnTo>
                  <a:close/>
                </a:path>
              </a:pathLst>
            </a:custGeom>
            <a:solidFill>
              <a:srgbClr val="CB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sz="1600"/>
            </a:p>
          </p:txBody>
        </p:sp>
        <p:sp>
          <p:nvSpPr>
            <p:cNvPr id="272" name="Freeform 13">
              <a:extLst>
                <a:ext uri="{FF2B5EF4-FFF2-40B4-BE49-F238E27FC236}">
                  <a16:creationId xmlns:a16="http://schemas.microsoft.com/office/drawing/2014/main" id="{87E2B752-B7A1-4DF6-8A46-EB6E7AF4660D}"/>
                </a:ext>
              </a:extLst>
            </p:cNvPr>
            <p:cNvSpPr>
              <a:spLocks/>
            </p:cNvSpPr>
            <p:nvPr/>
          </p:nvSpPr>
          <p:spPr bwMode="auto">
            <a:xfrm rot="18969434" flipH="1">
              <a:off x="7146821" y="5079683"/>
              <a:ext cx="684210" cy="472375"/>
            </a:xfrm>
            <a:custGeom>
              <a:avLst/>
              <a:gdLst>
                <a:gd name="T0" fmla="*/ 342 w 441"/>
                <a:gd name="T1" fmla="*/ 318 h 640"/>
                <a:gd name="T2" fmla="*/ 342 w 441"/>
                <a:gd name="T3" fmla="*/ 0 h 640"/>
                <a:gd name="T4" fmla="*/ 116 w 441"/>
                <a:gd name="T5" fmla="*/ 113 h 640"/>
                <a:gd name="T6" fmla="*/ 116 w 441"/>
                <a:gd name="T7" fmla="*/ 318 h 640"/>
                <a:gd name="T8" fmla="*/ 0 w 441"/>
                <a:gd name="T9" fmla="*/ 318 h 640"/>
                <a:gd name="T10" fmla="*/ 222 w 441"/>
                <a:gd name="T11" fmla="*/ 640 h 640"/>
                <a:gd name="T12" fmla="*/ 441 w 441"/>
                <a:gd name="T13" fmla="*/ 318 h 640"/>
                <a:gd name="T14" fmla="*/ 342 w 441"/>
                <a:gd name="T15" fmla="*/ 318 h 6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640">
                  <a:moveTo>
                    <a:pt x="342" y="318"/>
                  </a:moveTo>
                  <a:lnTo>
                    <a:pt x="342" y="0"/>
                  </a:lnTo>
                  <a:lnTo>
                    <a:pt x="116" y="113"/>
                  </a:lnTo>
                  <a:lnTo>
                    <a:pt x="116" y="318"/>
                  </a:lnTo>
                  <a:lnTo>
                    <a:pt x="0" y="318"/>
                  </a:lnTo>
                  <a:lnTo>
                    <a:pt x="222" y="640"/>
                  </a:lnTo>
                  <a:lnTo>
                    <a:pt x="441" y="318"/>
                  </a:lnTo>
                  <a:lnTo>
                    <a:pt x="342" y="318"/>
                  </a:lnTo>
                  <a:close/>
                </a:path>
              </a:pathLst>
            </a:custGeom>
            <a:solidFill>
              <a:srgbClr val="CBC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sz="1600"/>
            </a:p>
          </p:txBody>
        </p:sp>
      </p:grpSp>
      <p:pic>
        <p:nvPicPr>
          <p:cNvPr id="4" name="Graphic 3" descr="Daily calendar">
            <a:extLst>
              <a:ext uri="{FF2B5EF4-FFF2-40B4-BE49-F238E27FC236}">
                <a16:creationId xmlns:a16="http://schemas.microsoft.com/office/drawing/2014/main" id="{C76C3134-9F3A-458D-ABFC-6FA36973B14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70615" y="2834015"/>
            <a:ext cx="432000" cy="432000"/>
          </a:xfrm>
          <a:prstGeom prst="rect">
            <a:avLst/>
          </a:prstGeom>
        </p:spPr>
      </p:pic>
      <p:sp>
        <p:nvSpPr>
          <p:cNvPr id="70" name="TextBox 69">
            <a:extLst>
              <a:ext uri="{FF2B5EF4-FFF2-40B4-BE49-F238E27FC236}">
                <a16:creationId xmlns:a16="http://schemas.microsoft.com/office/drawing/2014/main" id="{9F65F064-7326-45E1-B3B4-6E892470D769}"/>
              </a:ext>
            </a:extLst>
          </p:cNvPr>
          <p:cNvSpPr txBox="1"/>
          <p:nvPr/>
        </p:nvSpPr>
        <p:spPr>
          <a:xfrm flipH="1">
            <a:off x="2512662" y="3918138"/>
            <a:ext cx="1855829" cy="276999"/>
          </a:xfrm>
          <a:prstGeom prst="rect">
            <a:avLst/>
          </a:prstGeom>
          <a:noFill/>
        </p:spPr>
        <p:txBody>
          <a:bodyPr wrap="none" rtlCol="0">
            <a:spAutoFit/>
          </a:bodyPr>
          <a:lstStyle/>
          <a:p>
            <a:pPr algn="r"/>
            <a:r>
              <a:rPr lang="fr-FR" sz="1200" b="1" cap="all">
                <a:latin typeface="+mj-lt"/>
              </a:rPr>
              <a:t>Caractère stratégique</a:t>
            </a:r>
          </a:p>
        </p:txBody>
      </p:sp>
      <p:sp>
        <p:nvSpPr>
          <p:cNvPr id="169" name="TextBox 168">
            <a:extLst>
              <a:ext uri="{FF2B5EF4-FFF2-40B4-BE49-F238E27FC236}">
                <a16:creationId xmlns:a16="http://schemas.microsoft.com/office/drawing/2014/main" id="{48534D11-0F48-4268-BD20-DAA509C423EE}"/>
              </a:ext>
            </a:extLst>
          </p:cNvPr>
          <p:cNvSpPr txBox="1"/>
          <p:nvPr/>
        </p:nvSpPr>
        <p:spPr>
          <a:xfrm>
            <a:off x="8501104" y="5590774"/>
            <a:ext cx="1179553" cy="338554"/>
          </a:xfrm>
          <a:prstGeom prst="rect">
            <a:avLst/>
          </a:prstGeom>
          <a:noFill/>
        </p:spPr>
        <p:txBody>
          <a:bodyPr wrap="none" rtlCol="0" anchor="ctr">
            <a:spAutoFit/>
          </a:bodyPr>
          <a:lstStyle/>
          <a:p>
            <a:r>
              <a:rPr lang="fr-FR" sz="1600" b="1"/>
              <a:t>Programme</a:t>
            </a:r>
          </a:p>
        </p:txBody>
      </p:sp>
      <p:grpSp>
        <p:nvGrpSpPr>
          <p:cNvPr id="10" name="Group 9">
            <a:extLst>
              <a:ext uri="{FF2B5EF4-FFF2-40B4-BE49-F238E27FC236}">
                <a16:creationId xmlns:a16="http://schemas.microsoft.com/office/drawing/2014/main" id="{062CDF07-6728-471F-AD25-9FD1A1815B19}"/>
              </a:ext>
            </a:extLst>
          </p:cNvPr>
          <p:cNvGrpSpPr/>
          <p:nvPr/>
        </p:nvGrpSpPr>
        <p:grpSpPr>
          <a:xfrm>
            <a:off x="7790804" y="5273809"/>
            <a:ext cx="657314" cy="664560"/>
            <a:chOff x="9454008" y="2716014"/>
            <a:chExt cx="657314" cy="664560"/>
          </a:xfrm>
        </p:grpSpPr>
        <p:sp>
          <p:nvSpPr>
            <p:cNvPr id="74" name="Isosceles Triangle 73">
              <a:extLst>
                <a:ext uri="{FF2B5EF4-FFF2-40B4-BE49-F238E27FC236}">
                  <a16:creationId xmlns:a16="http://schemas.microsoft.com/office/drawing/2014/main" id="{6500B595-05FE-4FF5-9505-E976B482E48F}"/>
                </a:ext>
              </a:extLst>
            </p:cNvPr>
            <p:cNvSpPr/>
            <p:nvPr/>
          </p:nvSpPr>
          <p:spPr>
            <a:xfrm>
              <a:off x="9628684" y="2716014"/>
              <a:ext cx="278850" cy="278850"/>
            </a:xfrm>
            <a:prstGeom prst="triangl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75" name="Rectangle 74">
              <a:extLst>
                <a:ext uri="{FF2B5EF4-FFF2-40B4-BE49-F238E27FC236}">
                  <a16:creationId xmlns:a16="http://schemas.microsoft.com/office/drawing/2014/main" id="{2627EC45-A5DC-4495-A897-60F842309FB4}"/>
                </a:ext>
              </a:extLst>
            </p:cNvPr>
            <p:cNvSpPr/>
            <p:nvPr/>
          </p:nvSpPr>
          <p:spPr>
            <a:xfrm>
              <a:off x="9454008" y="2990828"/>
              <a:ext cx="657314" cy="195174"/>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76" name="Rectangle 75">
              <a:extLst>
                <a:ext uri="{FF2B5EF4-FFF2-40B4-BE49-F238E27FC236}">
                  <a16:creationId xmlns:a16="http://schemas.microsoft.com/office/drawing/2014/main" id="{5BEF35CD-370B-4F95-9E24-F208A86D3066}"/>
                </a:ext>
              </a:extLst>
            </p:cNvPr>
            <p:cNvSpPr/>
            <p:nvPr/>
          </p:nvSpPr>
          <p:spPr>
            <a:xfrm>
              <a:off x="9907534" y="2791076"/>
              <a:ext cx="203788" cy="203788"/>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77" name="Oval 76">
              <a:extLst>
                <a:ext uri="{FF2B5EF4-FFF2-40B4-BE49-F238E27FC236}">
                  <a16:creationId xmlns:a16="http://schemas.microsoft.com/office/drawing/2014/main" id="{C30B9F8B-B52B-408B-A13D-F394390841EA}"/>
                </a:ext>
              </a:extLst>
            </p:cNvPr>
            <p:cNvSpPr/>
            <p:nvPr/>
          </p:nvSpPr>
          <p:spPr>
            <a:xfrm>
              <a:off x="9459359" y="2785729"/>
              <a:ext cx="209139" cy="20913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sp>
          <p:nvSpPr>
            <p:cNvPr id="93" name="Rectangle 92">
              <a:extLst>
                <a:ext uri="{FF2B5EF4-FFF2-40B4-BE49-F238E27FC236}">
                  <a16:creationId xmlns:a16="http://schemas.microsoft.com/office/drawing/2014/main" id="{9458471E-E30D-44D4-9C3D-B91A47E6F5B1}"/>
                </a:ext>
              </a:extLst>
            </p:cNvPr>
            <p:cNvSpPr/>
            <p:nvPr/>
          </p:nvSpPr>
          <p:spPr>
            <a:xfrm>
              <a:off x="9454008" y="3185400"/>
              <a:ext cx="657314" cy="1951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lgn="l">
                <a:spcBef>
                  <a:spcPct val="20000"/>
                </a:spcBef>
                <a:buClr>
                  <a:srgbClr val="1F497D"/>
                </a:buClr>
                <a:buFont typeface="Wingdings" panose="05000000000000000000" pitchFamily="2" charset="2"/>
                <a:buChar char="§"/>
              </a:pPr>
              <a:endParaRPr lang="fr-FR" sz="1400">
                <a:solidFill>
                  <a:prstClr val="black"/>
                </a:solidFill>
              </a:endParaRPr>
            </a:p>
          </p:txBody>
        </p:sp>
      </p:grpSp>
      <p:sp>
        <p:nvSpPr>
          <p:cNvPr id="95" name="Rectangle: Rounded Corners 94">
            <a:extLst>
              <a:ext uri="{FF2B5EF4-FFF2-40B4-BE49-F238E27FC236}">
                <a16:creationId xmlns:a16="http://schemas.microsoft.com/office/drawing/2014/main" id="{EFC31497-DDF8-4976-A5DB-EC9A1B60A1E1}"/>
              </a:ext>
            </a:extLst>
          </p:cNvPr>
          <p:cNvSpPr/>
          <p:nvPr/>
        </p:nvSpPr>
        <p:spPr>
          <a:xfrm>
            <a:off x="2018174" y="6148461"/>
            <a:ext cx="8542322" cy="529922"/>
          </a:xfrm>
          <a:prstGeom prst="roundRect">
            <a:avLst/>
          </a:prstGeom>
          <a:solidFill>
            <a:schemeClr val="bg1">
              <a:lumMod val="9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wrap="square" tIns="36000" bIns="36000" rtlCol="0" anchor="ctr">
            <a:spAutoFit/>
          </a:bodyPr>
          <a:lstStyle/>
          <a:p>
            <a:pPr marL="285750" lvl="1" indent="-285750">
              <a:spcBef>
                <a:spcPct val="20000"/>
              </a:spcBef>
              <a:buClr>
                <a:srgbClr val="1F497D"/>
              </a:buClr>
              <a:buFont typeface="Arial" panose="020B0604020202020204" pitchFamily="34" charset="0"/>
              <a:buChar char="►"/>
            </a:pPr>
            <a:r>
              <a:rPr lang="fr-FR" sz="1200" b="1">
                <a:solidFill>
                  <a:schemeClr val="tx1"/>
                </a:solidFill>
              </a:rPr>
              <a:t>Les seuils programme seront affinés pendant l’étude afin de sécuriser leur applicabilité</a:t>
            </a:r>
          </a:p>
          <a:p>
            <a:pPr marL="285750" lvl="1" indent="-285750">
              <a:spcBef>
                <a:spcPct val="20000"/>
              </a:spcBef>
              <a:buClr>
                <a:srgbClr val="1F497D"/>
              </a:buClr>
              <a:buFont typeface="Arial" panose="020B0604020202020204" pitchFamily="34" charset="0"/>
              <a:buChar char="►"/>
            </a:pPr>
            <a:r>
              <a:rPr lang="fr-FR" sz="1200" b="1">
                <a:solidFill>
                  <a:schemeClr val="tx1"/>
                </a:solidFill>
              </a:rPr>
              <a:t>L’application de ces critères doit aboutir à une sélection de quelques programmes dans l’année (entre 5 et 10)</a:t>
            </a:r>
          </a:p>
        </p:txBody>
      </p:sp>
      <p:sp>
        <p:nvSpPr>
          <p:cNvPr id="59" name="Rectangle 58">
            <a:extLst>
              <a:ext uri="{FF2B5EF4-FFF2-40B4-BE49-F238E27FC236}">
                <a16:creationId xmlns:a16="http://schemas.microsoft.com/office/drawing/2014/main" id="{FBB908C8-A986-4AA7-AFDC-EAAF31C0B5A2}"/>
              </a:ext>
            </a:extLst>
          </p:cNvPr>
          <p:cNvSpPr/>
          <p:nvPr/>
        </p:nvSpPr>
        <p:spPr>
          <a:xfrm>
            <a:off x="808674" y="792360"/>
            <a:ext cx="7174080"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spcBef>
                <a:spcPct val="20000"/>
              </a:spcBef>
              <a:buClr>
                <a:srgbClr val="1F497D"/>
              </a:buClr>
            </a:pPr>
            <a:r>
              <a:rPr lang="fr-FR" b="1">
                <a:solidFill>
                  <a:schemeClr val="tx2"/>
                </a:solidFill>
              </a:rPr>
              <a:t>Le mode programme est privilégié dès lors qu’un des 3 critères est atteint</a:t>
            </a:r>
          </a:p>
        </p:txBody>
      </p:sp>
    </p:spTree>
    <p:extLst>
      <p:ext uri="{BB962C8B-B14F-4D97-AF65-F5344CB8AC3E}">
        <p14:creationId xmlns:p14="http://schemas.microsoft.com/office/powerpoint/2010/main" val="2176037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283697-6710-438D-B611-D7125B8BD885}"/>
              </a:ext>
            </a:extLst>
          </p:cNvPr>
          <p:cNvSpPr>
            <a:spLocks noGrp="1"/>
          </p:cNvSpPr>
          <p:nvPr>
            <p:ph type="title"/>
          </p:nvPr>
        </p:nvSpPr>
        <p:spPr/>
        <p:txBody>
          <a:bodyPr/>
          <a:lstStyle/>
          <a:p>
            <a:r>
              <a:rPr lang="fr-FR"/>
              <a:t>Un processus de fabrication en 3 grandes phases</a:t>
            </a:r>
          </a:p>
        </p:txBody>
      </p:sp>
      <p:sp>
        <p:nvSpPr>
          <p:cNvPr id="3" name="Espace réservé du numéro de diapositive 2">
            <a:extLst>
              <a:ext uri="{FF2B5EF4-FFF2-40B4-BE49-F238E27FC236}">
                <a16:creationId xmlns:a16="http://schemas.microsoft.com/office/drawing/2014/main" id="{D36170C1-60EA-4AC4-8C29-9F46EEE8A925}"/>
              </a:ext>
            </a:extLst>
          </p:cNvPr>
          <p:cNvSpPr>
            <a:spLocks noGrp="1"/>
          </p:cNvSpPr>
          <p:nvPr>
            <p:ph type="sldNum" sz="quarter" idx="12"/>
          </p:nvPr>
        </p:nvSpPr>
        <p:spPr/>
        <p:txBody>
          <a:bodyPr/>
          <a:lstStyle/>
          <a:p>
            <a:fld id="{33D6E5A2-EC83-451F-A719-9AC1370DD5CF}" type="slidenum">
              <a:rPr lang="fr-FR" smtClean="0"/>
              <a:pPr/>
              <a:t>8</a:t>
            </a:fld>
            <a:endParaRPr kumimoji="0" lang="fr-FR"/>
          </a:p>
        </p:txBody>
      </p:sp>
      <p:sp>
        <p:nvSpPr>
          <p:cNvPr id="4" name="Pentagone 6">
            <a:extLst>
              <a:ext uri="{FF2B5EF4-FFF2-40B4-BE49-F238E27FC236}">
                <a16:creationId xmlns:a16="http://schemas.microsoft.com/office/drawing/2014/main" id="{ED3DDC9B-F654-4AF3-BD7C-4E4F03E9A948}"/>
              </a:ext>
            </a:extLst>
          </p:cNvPr>
          <p:cNvSpPr/>
          <p:nvPr/>
        </p:nvSpPr>
        <p:spPr>
          <a:xfrm>
            <a:off x="2135188" y="1628801"/>
            <a:ext cx="7993062" cy="576263"/>
          </a:xfrm>
          <a:prstGeom prst="homePlate">
            <a:avLst/>
          </a:prstGeom>
          <a:solidFill>
            <a:schemeClr val="bg1">
              <a:lumMod val="65000"/>
            </a:schemeClr>
          </a:solidFill>
          <a:ln>
            <a:noFill/>
          </a:ln>
        </p:spPr>
        <p:style>
          <a:lnRef idx="3">
            <a:schemeClr val="lt1"/>
          </a:lnRef>
          <a:fillRef idx="1">
            <a:schemeClr val="accent5"/>
          </a:fillRef>
          <a:effectRef idx="1">
            <a:schemeClr val="accent5"/>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Pilotage du projet </a:t>
            </a:r>
          </a:p>
        </p:txBody>
      </p:sp>
      <p:sp>
        <p:nvSpPr>
          <p:cNvPr id="5" name="Pentagone 25">
            <a:extLst>
              <a:ext uri="{FF2B5EF4-FFF2-40B4-BE49-F238E27FC236}">
                <a16:creationId xmlns:a16="http://schemas.microsoft.com/office/drawing/2014/main" id="{40DBA1BD-8DCA-4A4F-BE79-4B0CAA11CF79}"/>
              </a:ext>
            </a:extLst>
          </p:cNvPr>
          <p:cNvSpPr/>
          <p:nvPr/>
        </p:nvSpPr>
        <p:spPr>
          <a:xfrm>
            <a:off x="2125664" y="3604873"/>
            <a:ext cx="2765425" cy="574675"/>
          </a:xfrm>
          <a:prstGeom prst="homePlate">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Préparation</a:t>
            </a:r>
          </a:p>
        </p:txBody>
      </p:sp>
      <p:sp>
        <p:nvSpPr>
          <p:cNvPr id="6" name="Chevron 30">
            <a:extLst>
              <a:ext uri="{FF2B5EF4-FFF2-40B4-BE49-F238E27FC236}">
                <a16:creationId xmlns:a16="http://schemas.microsoft.com/office/drawing/2014/main" id="{66FA0BCD-D8ED-472B-836E-D31BD7A08935}"/>
              </a:ext>
            </a:extLst>
          </p:cNvPr>
          <p:cNvSpPr/>
          <p:nvPr/>
        </p:nvSpPr>
        <p:spPr>
          <a:xfrm>
            <a:off x="4699001" y="3606460"/>
            <a:ext cx="2765425" cy="576263"/>
          </a:xfrm>
          <a:prstGeom prst="chevron">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Construction</a:t>
            </a:r>
          </a:p>
        </p:txBody>
      </p:sp>
      <p:sp>
        <p:nvSpPr>
          <p:cNvPr id="7" name="Chevron 31">
            <a:extLst>
              <a:ext uri="{FF2B5EF4-FFF2-40B4-BE49-F238E27FC236}">
                <a16:creationId xmlns:a16="http://schemas.microsoft.com/office/drawing/2014/main" id="{1EC341D1-7AA4-4019-8F97-6DEA172AE902}"/>
              </a:ext>
            </a:extLst>
          </p:cNvPr>
          <p:cNvSpPr/>
          <p:nvPr/>
        </p:nvSpPr>
        <p:spPr>
          <a:xfrm>
            <a:off x="7248526" y="3606460"/>
            <a:ext cx="2779713" cy="576263"/>
          </a:xfrm>
          <a:prstGeom prst="chevron">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Mise en œuvre</a:t>
            </a:r>
          </a:p>
        </p:txBody>
      </p:sp>
      <p:sp>
        <p:nvSpPr>
          <p:cNvPr id="8" name="Ellipse 7">
            <a:extLst>
              <a:ext uri="{FF2B5EF4-FFF2-40B4-BE49-F238E27FC236}">
                <a16:creationId xmlns:a16="http://schemas.microsoft.com/office/drawing/2014/main" id="{2057563B-EDDF-47F5-96EA-4CAFFD26A9DA}"/>
              </a:ext>
            </a:extLst>
          </p:cNvPr>
          <p:cNvSpPr/>
          <p:nvPr/>
        </p:nvSpPr>
        <p:spPr>
          <a:xfrm>
            <a:off x="3179406" y="3187735"/>
            <a:ext cx="543469" cy="515805"/>
          </a:xfrm>
          <a:prstGeom prst="ellipse">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1</a:t>
            </a:r>
            <a:endParaRPr lang="fr-FR" sz="4000" b="1">
              <a:ln w="18000">
                <a:solidFill>
                  <a:srgbClr val="C0504D">
                    <a:satMod val="140000"/>
                  </a:srgbClr>
                </a:solidFill>
                <a:prstDash val="solid"/>
                <a:miter lim="800000"/>
              </a:ln>
              <a:solidFill>
                <a:prstClr val="white"/>
              </a:solidFill>
              <a:effectLst>
                <a:outerShdw blurRad="25500" dist="23000" dir="7020000" algn="tl">
                  <a:srgbClr val="000000">
                    <a:alpha val="50000"/>
                  </a:srgbClr>
                </a:outerShdw>
              </a:effectLst>
              <a:latin typeface="Calibri"/>
            </a:endParaRPr>
          </a:p>
        </p:txBody>
      </p:sp>
      <p:sp>
        <p:nvSpPr>
          <p:cNvPr id="9" name="Ellipse 8">
            <a:extLst>
              <a:ext uri="{FF2B5EF4-FFF2-40B4-BE49-F238E27FC236}">
                <a16:creationId xmlns:a16="http://schemas.microsoft.com/office/drawing/2014/main" id="{DAD88406-62F8-4163-83FF-133B04DE8581}"/>
              </a:ext>
            </a:extLst>
          </p:cNvPr>
          <p:cNvSpPr/>
          <p:nvPr/>
        </p:nvSpPr>
        <p:spPr>
          <a:xfrm>
            <a:off x="5769241" y="3187735"/>
            <a:ext cx="543469" cy="515805"/>
          </a:xfrm>
          <a:prstGeom prst="ellipse">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2</a:t>
            </a:r>
            <a:endParaRPr lang="fr-FR" sz="4000" b="1">
              <a:ln w="18000">
                <a:solidFill>
                  <a:srgbClr val="C0504D">
                    <a:satMod val="140000"/>
                  </a:srgbClr>
                </a:solidFill>
                <a:prstDash val="solid"/>
                <a:miter lim="800000"/>
              </a:ln>
              <a:solidFill>
                <a:prstClr val="white"/>
              </a:solidFill>
              <a:effectLst>
                <a:outerShdw blurRad="25500" dist="23000" dir="7020000" algn="tl">
                  <a:srgbClr val="000000">
                    <a:alpha val="50000"/>
                  </a:srgbClr>
                </a:outerShdw>
              </a:effectLst>
              <a:latin typeface="Calibri"/>
            </a:endParaRPr>
          </a:p>
        </p:txBody>
      </p:sp>
      <p:sp>
        <p:nvSpPr>
          <p:cNvPr id="10" name="Ellipse 9">
            <a:extLst>
              <a:ext uri="{FF2B5EF4-FFF2-40B4-BE49-F238E27FC236}">
                <a16:creationId xmlns:a16="http://schemas.microsoft.com/office/drawing/2014/main" id="{B8DC4C14-3791-4CBC-A1BB-CA26F60FAE03}"/>
              </a:ext>
            </a:extLst>
          </p:cNvPr>
          <p:cNvSpPr/>
          <p:nvPr/>
        </p:nvSpPr>
        <p:spPr>
          <a:xfrm>
            <a:off x="8366082" y="3187735"/>
            <a:ext cx="543469" cy="515805"/>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3</a:t>
            </a:r>
            <a:endParaRPr lang="fr-FR" sz="4000" b="1">
              <a:ln w="18000">
                <a:solidFill>
                  <a:srgbClr val="C0504D">
                    <a:satMod val="140000"/>
                  </a:srgbClr>
                </a:solidFill>
                <a:prstDash val="solid"/>
                <a:miter lim="800000"/>
              </a:ln>
              <a:solidFill>
                <a:prstClr val="white"/>
              </a:solidFill>
              <a:effectLst>
                <a:outerShdw blurRad="25500" dist="23000" dir="7020000" algn="tl">
                  <a:srgbClr val="000000">
                    <a:alpha val="50000"/>
                  </a:srgbClr>
                </a:outerShdw>
              </a:effectLst>
              <a:latin typeface="Calibri"/>
            </a:endParaRPr>
          </a:p>
        </p:txBody>
      </p:sp>
      <p:sp>
        <p:nvSpPr>
          <p:cNvPr id="11" name="Rectangle 10">
            <a:extLst>
              <a:ext uri="{FF2B5EF4-FFF2-40B4-BE49-F238E27FC236}">
                <a16:creationId xmlns:a16="http://schemas.microsoft.com/office/drawing/2014/main" id="{DA7BC219-72C0-49A3-9C20-8126704F6EDA}"/>
              </a:ext>
            </a:extLst>
          </p:cNvPr>
          <p:cNvSpPr>
            <a:spLocks noChangeArrowheads="1"/>
          </p:cNvSpPr>
          <p:nvPr/>
        </p:nvSpPr>
        <p:spPr bwMode="auto">
          <a:xfrm>
            <a:off x="2125663" y="4195422"/>
            <a:ext cx="2573337" cy="1969882"/>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fr-FR" sz="1400">
                <a:solidFill>
                  <a:srgbClr val="F79646"/>
                </a:solidFill>
                <a:latin typeface="Calibri"/>
              </a:rPr>
              <a:t>Étude de l’opportunité de la demande</a:t>
            </a:r>
          </a:p>
          <a:p>
            <a:pPr algn="ctr"/>
            <a:r>
              <a:rPr lang="fr-FR" sz="1400">
                <a:solidFill>
                  <a:srgbClr val="F79646"/>
                </a:solidFill>
                <a:latin typeface="Calibri"/>
              </a:rPr>
              <a:t>Formalisation des besoins</a:t>
            </a:r>
          </a:p>
          <a:p>
            <a:pPr algn="ctr"/>
            <a:r>
              <a:rPr lang="fr-FR" sz="1400">
                <a:solidFill>
                  <a:srgbClr val="F79646"/>
                </a:solidFill>
                <a:latin typeface="Calibri"/>
              </a:rPr>
              <a:t>Réponse SI</a:t>
            </a:r>
          </a:p>
          <a:p>
            <a:pPr algn="ctr"/>
            <a:r>
              <a:rPr lang="fr-FR" sz="1400">
                <a:solidFill>
                  <a:srgbClr val="F79646"/>
                </a:solidFill>
                <a:latin typeface="Calibri"/>
              </a:rPr>
              <a:t>Organisation des phases suivantes</a:t>
            </a:r>
            <a:endParaRPr lang="fr-FR" sz="1400">
              <a:solidFill>
                <a:srgbClr val="F79646"/>
              </a:solidFill>
              <a:latin typeface="Calibri"/>
              <a:ea typeface="Verdana" panose="020B0604030504040204" pitchFamily="34" charset="0"/>
              <a:cs typeface="Verdana" panose="020B0604030504040204" pitchFamily="34" charset="0"/>
            </a:endParaRPr>
          </a:p>
        </p:txBody>
      </p:sp>
      <p:sp>
        <p:nvSpPr>
          <p:cNvPr id="12" name="Rectangle 11">
            <a:extLst>
              <a:ext uri="{FF2B5EF4-FFF2-40B4-BE49-F238E27FC236}">
                <a16:creationId xmlns:a16="http://schemas.microsoft.com/office/drawing/2014/main" id="{F72BD1A2-1197-4BFB-9E67-59DA2DEC61D5}"/>
              </a:ext>
            </a:extLst>
          </p:cNvPr>
          <p:cNvSpPr>
            <a:spLocks noChangeArrowheads="1"/>
          </p:cNvSpPr>
          <p:nvPr/>
        </p:nvSpPr>
        <p:spPr bwMode="auto">
          <a:xfrm>
            <a:off x="4764088" y="4189072"/>
            <a:ext cx="2592387" cy="1969882"/>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fr-FR" sz="1400">
                <a:solidFill>
                  <a:srgbClr val="00B050"/>
                </a:solidFill>
                <a:latin typeface="Calibri"/>
              </a:rPr>
              <a:t>Conception, réalisation et test</a:t>
            </a:r>
          </a:p>
          <a:p>
            <a:pPr algn="ctr"/>
            <a:r>
              <a:rPr lang="fr-FR" sz="1400">
                <a:solidFill>
                  <a:srgbClr val="00B050"/>
                </a:solidFill>
                <a:latin typeface="Calibri"/>
              </a:rPr>
              <a:t>de la solution SI</a:t>
            </a:r>
            <a:endParaRPr lang="fr-FR" sz="1400">
              <a:solidFill>
                <a:srgbClr val="00B050"/>
              </a:solidFill>
              <a:latin typeface="Calibri"/>
              <a:ea typeface="Verdana" panose="020B0604030504040204" pitchFamily="34" charset="0"/>
              <a:cs typeface="Verdana" panose="020B0604030504040204" pitchFamily="34" charset="0"/>
            </a:endParaRPr>
          </a:p>
        </p:txBody>
      </p:sp>
      <p:sp>
        <p:nvSpPr>
          <p:cNvPr id="13" name="Rectangle 12">
            <a:extLst>
              <a:ext uri="{FF2B5EF4-FFF2-40B4-BE49-F238E27FC236}">
                <a16:creationId xmlns:a16="http://schemas.microsoft.com/office/drawing/2014/main" id="{1ED14564-7CA3-44B1-8D0F-E09CF7853077}"/>
              </a:ext>
            </a:extLst>
          </p:cNvPr>
          <p:cNvSpPr>
            <a:spLocks noChangeArrowheads="1"/>
          </p:cNvSpPr>
          <p:nvPr/>
        </p:nvSpPr>
        <p:spPr bwMode="auto">
          <a:xfrm>
            <a:off x="7391400" y="4189072"/>
            <a:ext cx="2377008" cy="1969882"/>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fr-FR" sz="1400">
                <a:solidFill>
                  <a:srgbClr val="0070C0"/>
                </a:solidFill>
                <a:latin typeface="Calibri"/>
              </a:rPr>
              <a:t>Vérification de la conformité de la solution aux attentes des utilisateurs</a:t>
            </a:r>
          </a:p>
          <a:p>
            <a:pPr algn="ctr"/>
            <a:r>
              <a:rPr lang="fr-FR" sz="1400">
                <a:solidFill>
                  <a:srgbClr val="0070C0"/>
                </a:solidFill>
                <a:latin typeface="Calibri"/>
              </a:rPr>
              <a:t>Mise à disposition de la solution pour les utilisateurs et vérification de son bon fonctionnement</a:t>
            </a:r>
          </a:p>
          <a:p>
            <a:pPr algn="ctr"/>
            <a:r>
              <a:rPr lang="fr-FR" sz="1400">
                <a:solidFill>
                  <a:srgbClr val="0070C0"/>
                </a:solidFill>
                <a:latin typeface="Calibri"/>
              </a:rPr>
              <a:t>Accompagnement métier à la  mise en œuvre de la solution SI</a:t>
            </a:r>
            <a:endParaRPr lang="fr-FR" sz="1400">
              <a:solidFill>
                <a:srgbClr val="0070C0"/>
              </a:solidFill>
              <a:latin typeface="Calibri"/>
              <a:ea typeface="Verdana" panose="020B0604030504040204" pitchFamily="34" charset="0"/>
              <a:cs typeface="Verdana" panose="020B0604030504040204" pitchFamily="34" charset="0"/>
            </a:endParaRPr>
          </a:p>
        </p:txBody>
      </p:sp>
      <p:sp>
        <p:nvSpPr>
          <p:cNvPr id="14" name="Rectangle 13">
            <a:extLst>
              <a:ext uri="{FF2B5EF4-FFF2-40B4-BE49-F238E27FC236}">
                <a16:creationId xmlns:a16="http://schemas.microsoft.com/office/drawing/2014/main" id="{59BBFBC2-217A-44BA-8BCB-7810A5C9F677}"/>
              </a:ext>
            </a:extLst>
          </p:cNvPr>
          <p:cNvSpPr>
            <a:spLocks noChangeArrowheads="1"/>
          </p:cNvSpPr>
          <p:nvPr/>
        </p:nvSpPr>
        <p:spPr bwMode="auto">
          <a:xfrm>
            <a:off x="2135188" y="2217764"/>
            <a:ext cx="7893050" cy="1030321"/>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fr-FR" sz="1400">
                <a:solidFill>
                  <a:prstClr val="white">
                    <a:lumMod val="50000"/>
                  </a:prstClr>
                </a:solidFill>
                <a:latin typeface="Calibri"/>
              </a:rPr>
              <a:t>Pilotage du projet de bout-en-bout (objectifs, coûts, délais, qualité, sécurité)</a:t>
            </a:r>
          </a:p>
          <a:p>
            <a:pPr algn="ctr"/>
            <a:r>
              <a:rPr lang="fr-FR" sz="1400">
                <a:solidFill>
                  <a:prstClr val="white">
                    <a:lumMod val="50000"/>
                  </a:prstClr>
                </a:solidFill>
                <a:latin typeface="Calibri"/>
              </a:rPr>
              <a:t>Coordination transverse de l’ensemble des métiers à mobiliser</a:t>
            </a:r>
          </a:p>
          <a:p>
            <a:pPr algn="ctr"/>
            <a:r>
              <a:rPr lang="fr-FR" sz="1400">
                <a:solidFill>
                  <a:prstClr val="white">
                    <a:lumMod val="50000"/>
                  </a:prstClr>
                </a:solidFill>
                <a:latin typeface="Calibri"/>
              </a:rPr>
              <a:t>(contrôle interne, communication, métiers du pilotage, sécurité informatique)</a:t>
            </a:r>
          </a:p>
          <a:p>
            <a:pPr algn="ctr"/>
            <a:r>
              <a:rPr lang="fr-FR" sz="1400">
                <a:solidFill>
                  <a:prstClr val="white">
                    <a:lumMod val="50000"/>
                  </a:prstClr>
                </a:solidFill>
                <a:latin typeface="Calibri"/>
              </a:rPr>
              <a:t>Conformité du projet aux obligations CNIL / RGPD</a:t>
            </a:r>
            <a:endParaRPr lang="fr-FR" sz="1400">
              <a:solidFill>
                <a:prstClr val="white">
                  <a:lumMod val="50000"/>
                </a:prstClr>
              </a:solidFill>
              <a:latin typeface="Calibri"/>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70647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BE29E2-B6DB-405B-93D2-C293DC21AE4C}"/>
              </a:ext>
            </a:extLst>
          </p:cNvPr>
          <p:cNvSpPr>
            <a:spLocks noGrp="1"/>
          </p:cNvSpPr>
          <p:nvPr>
            <p:ph type="title"/>
          </p:nvPr>
        </p:nvSpPr>
        <p:spPr/>
        <p:txBody>
          <a:bodyPr/>
          <a:lstStyle/>
          <a:p>
            <a:r>
              <a:rPr lang="fr-FR"/>
              <a:t>Un mode projet cycle en V en 9 étapes</a:t>
            </a:r>
          </a:p>
        </p:txBody>
      </p:sp>
      <p:sp>
        <p:nvSpPr>
          <p:cNvPr id="3" name="Espace réservé du numéro de diapositive 2">
            <a:extLst>
              <a:ext uri="{FF2B5EF4-FFF2-40B4-BE49-F238E27FC236}">
                <a16:creationId xmlns:a16="http://schemas.microsoft.com/office/drawing/2014/main" id="{F14F874B-65C9-4450-A083-9B8FA7326032}"/>
              </a:ext>
            </a:extLst>
          </p:cNvPr>
          <p:cNvSpPr>
            <a:spLocks noGrp="1"/>
          </p:cNvSpPr>
          <p:nvPr>
            <p:ph type="sldNum" sz="quarter" idx="12"/>
          </p:nvPr>
        </p:nvSpPr>
        <p:spPr/>
        <p:txBody>
          <a:bodyPr/>
          <a:lstStyle/>
          <a:p>
            <a:fld id="{33D6E5A2-EC83-451F-A719-9AC1370DD5CF}" type="slidenum">
              <a:rPr lang="fr-FR" smtClean="0"/>
              <a:pPr/>
              <a:t>9</a:t>
            </a:fld>
            <a:endParaRPr kumimoji="0" lang="fr-FR"/>
          </a:p>
        </p:txBody>
      </p:sp>
      <p:sp>
        <p:nvSpPr>
          <p:cNvPr id="4" name="Espace réservé du contenu 2">
            <a:extLst>
              <a:ext uri="{FF2B5EF4-FFF2-40B4-BE49-F238E27FC236}">
                <a16:creationId xmlns:a16="http://schemas.microsoft.com/office/drawing/2014/main" id="{92FBEEC2-F7F7-4A57-B939-902087F9BAC6}"/>
              </a:ext>
            </a:extLst>
          </p:cNvPr>
          <p:cNvSpPr txBox="1">
            <a:spLocks/>
          </p:cNvSpPr>
          <p:nvPr/>
        </p:nvSpPr>
        <p:spPr>
          <a:xfrm>
            <a:off x="2091925" y="5117356"/>
            <a:ext cx="1728415" cy="760413"/>
          </a:xfrm>
          <a:prstGeom prst="rect">
            <a:avLst/>
          </a:prstGeom>
          <a:solidFill>
            <a:schemeClr val="bg1"/>
          </a:solidFill>
          <a:ln>
            <a:solidFill>
              <a:schemeClr val="bg1">
                <a:lumMod val="50000"/>
              </a:schemeClr>
            </a:solidFill>
          </a:ln>
        </p:spPr>
        <p:txBody>
          <a:bodyPr anchor="ctr">
            <a:normAutofit/>
          </a:bodyPr>
          <a:lstStyle>
            <a:lvl1pPr marL="342900" indent="-342900" algn="l" defTabSz="914400" rtl="0" eaLnBrk="1" latinLnBrk="0" hangingPunct="1">
              <a:spcBef>
                <a:spcPct val="20000"/>
              </a:spcBef>
              <a:buFont typeface="Arial" pitchFamily="34" charset="0"/>
              <a:buChar char="•"/>
              <a:defRPr kumimoji="0" lang="fr-F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fr-F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fr-F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fr-F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fr-FR" sz="2000" kern="1200">
                <a:solidFill>
                  <a:schemeClr val="tx1"/>
                </a:solidFill>
                <a:latin typeface="+mn-lt"/>
                <a:ea typeface="+mn-ea"/>
                <a:cs typeface="+mn-cs"/>
              </a:defRPr>
            </a:lvl9pPr>
          </a:lstStyle>
          <a:p>
            <a:pPr marL="0" indent="0" algn="ctr">
              <a:buFont typeface="Arial" pitchFamily="34" charset="0"/>
              <a:buNone/>
            </a:pPr>
            <a:r>
              <a:rPr lang="fr-FR" sz="1600">
                <a:solidFill>
                  <a:schemeClr val="bg1">
                    <a:lumMod val="50000"/>
                  </a:schemeClr>
                </a:solidFill>
              </a:rPr>
              <a:t>MOA</a:t>
            </a:r>
          </a:p>
        </p:txBody>
      </p:sp>
      <p:sp>
        <p:nvSpPr>
          <p:cNvPr id="5" name="Pentagone 6">
            <a:extLst>
              <a:ext uri="{FF2B5EF4-FFF2-40B4-BE49-F238E27FC236}">
                <a16:creationId xmlns:a16="http://schemas.microsoft.com/office/drawing/2014/main" id="{7060232C-4144-4AB4-A6C0-BD512990E790}"/>
              </a:ext>
            </a:extLst>
          </p:cNvPr>
          <p:cNvSpPr/>
          <p:nvPr/>
        </p:nvSpPr>
        <p:spPr>
          <a:xfrm>
            <a:off x="2115345" y="1051847"/>
            <a:ext cx="7993062" cy="576263"/>
          </a:xfrm>
          <a:prstGeom prst="homePlate">
            <a:avLst/>
          </a:prstGeom>
          <a:solidFill>
            <a:schemeClr val="bg1">
              <a:lumMod val="65000"/>
            </a:schemeClr>
          </a:solidFill>
          <a:ln>
            <a:noFill/>
          </a:ln>
        </p:spPr>
        <p:style>
          <a:lnRef idx="3">
            <a:schemeClr val="lt1"/>
          </a:lnRef>
          <a:fillRef idx="1">
            <a:schemeClr val="accent5"/>
          </a:fillRef>
          <a:effectRef idx="1">
            <a:schemeClr val="accent5"/>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Pilotage du projet </a:t>
            </a:r>
          </a:p>
        </p:txBody>
      </p:sp>
      <p:sp>
        <p:nvSpPr>
          <p:cNvPr id="6" name="Pentagone 25">
            <a:extLst>
              <a:ext uri="{FF2B5EF4-FFF2-40B4-BE49-F238E27FC236}">
                <a16:creationId xmlns:a16="http://schemas.microsoft.com/office/drawing/2014/main" id="{2740D993-DDAB-4FFA-BFDF-68A20A5A1141}"/>
              </a:ext>
            </a:extLst>
          </p:cNvPr>
          <p:cNvSpPr/>
          <p:nvPr/>
        </p:nvSpPr>
        <p:spPr>
          <a:xfrm>
            <a:off x="2082028" y="3374383"/>
            <a:ext cx="2765425" cy="574675"/>
          </a:xfrm>
          <a:prstGeom prst="homePlate">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Préparation</a:t>
            </a:r>
          </a:p>
        </p:txBody>
      </p:sp>
      <p:sp>
        <p:nvSpPr>
          <p:cNvPr id="7" name="Chevron 30">
            <a:extLst>
              <a:ext uri="{FF2B5EF4-FFF2-40B4-BE49-F238E27FC236}">
                <a16:creationId xmlns:a16="http://schemas.microsoft.com/office/drawing/2014/main" id="{8E6621CE-D02D-421D-ABE1-882007206E1A}"/>
              </a:ext>
            </a:extLst>
          </p:cNvPr>
          <p:cNvSpPr/>
          <p:nvPr/>
        </p:nvSpPr>
        <p:spPr>
          <a:xfrm>
            <a:off x="4655365" y="3375970"/>
            <a:ext cx="2765425" cy="576263"/>
          </a:xfrm>
          <a:prstGeom prst="chevron">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Construction</a:t>
            </a:r>
          </a:p>
        </p:txBody>
      </p:sp>
      <p:sp>
        <p:nvSpPr>
          <p:cNvPr id="8" name="Chevron 31">
            <a:extLst>
              <a:ext uri="{FF2B5EF4-FFF2-40B4-BE49-F238E27FC236}">
                <a16:creationId xmlns:a16="http://schemas.microsoft.com/office/drawing/2014/main" id="{C041CDC6-1B2C-4B86-8198-ABBF0A298AF6}"/>
              </a:ext>
            </a:extLst>
          </p:cNvPr>
          <p:cNvSpPr/>
          <p:nvPr/>
        </p:nvSpPr>
        <p:spPr>
          <a:xfrm>
            <a:off x="7179372" y="3385565"/>
            <a:ext cx="2779713" cy="576263"/>
          </a:xfrm>
          <a:prstGeom prst="chevron">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Mise en œuvre</a:t>
            </a:r>
          </a:p>
        </p:txBody>
      </p:sp>
      <p:sp>
        <p:nvSpPr>
          <p:cNvPr id="9" name="Ellipse 8">
            <a:extLst>
              <a:ext uri="{FF2B5EF4-FFF2-40B4-BE49-F238E27FC236}">
                <a16:creationId xmlns:a16="http://schemas.microsoft.com/office/drawing/2014/main" id="{A028AAFE-B006-481F-9BDE-8D8DB9E2A6E4}"/>
              </a:ext>
            </a:extLst>
          </p:cNvPr>
          <p:cNvSpPr/>
          <p:nvPr/>
        </p:nvSpPr>
        <p:spPr>
          <a:xfrm>
            <a:off x="3135770" y="2957245"/>
            <a:ext cx="543469" cy="515805"/>
          </a:xfrm>
          <a:prstGeom prst="ellipse">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1</a:t>
            </a:r>
            <a:endParaRPr lang="fr-FR" sz="4000" b="1">
              <a:ln w="18000">
                <a:solidFill>
                  <a:srgbClr val="C0504D">
                    <a:satMod val="140000"/>
                  </a:srgbClr>
                </a:solidFill>
                <a:prstDash val="solid"/>
                <a:miter lim="800000"/>
              </a:ln>
              <a:solidFill>
                <a:prstClr val="white"/>
              </a:solidFill>
              <a:effectLst>
                <a:outerShdw blurRad="25500" dist="23000" dir="7020000" algn="tl">
                  <a:srgbClr val="000000">
                    <a:alpha val="50000"/>
                  </a:srgbClr>
                </a:outerShdw>
              </a:effectLst>
              <a:latin typeface="Calibri"/>
            </a:endParaRPr>
          </a:p>
        </p:txBody>
      </p:sp>
      <p:sp>
        <p:nvSpPr>
          <p:cNvPr id="10" name="Ellipse 9">
            <a:extLst>
              <a:ext uri="{FF2B5EF4-FFF2-40B4-BE49-F238E27FC236}">
                <a16:creationId xmlns:a16="http://schemas.microsoft.com/office/drawing/2014/main" id="{1C9E6F99-022A-4FBA-8ED5-C6841E012045}"/>
              </a:ext>
            </a:extLst>
          </p:cNvPr>
          <p:cNvSpPr/>
          <p:nvPr/>
        </p:nvSpPr>
        <p:spPr>
          <a:xfrm>
            <a:off x="5725605" y="2957245"/>
            <a:ext cx="543469" cy="515805"/>
          </a:xfrm>
          <a:prstGeom prst="ellipse">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2</a:t>
            </a:r>
            <a:endParaRPr lang="fr-FR" sz="4000" b="1">
              <a:ln w="18000">
                <a:solidFill>
                  <a:srgbClr val="C0504D">
                    <a:satMod val="140000"/>
                  </a:srgbClr>
                </a:solidFill>
                <a:prstDash val="solid"/>
                <a:miter lim="800000"/>
              </a:ln>
              <a:solidFill>
                <a:prstClr val="white"/>
              </a:solidFill>
              <a:effectLst>
                <a:outerShdw blurRad="25500" dist="23000" dir="7020000" algn="tl">
                  <a:srgbClr val="000000">
                    <a:alpha val="50000"/>
                  </a:srgbClr>
                </a:outerShdw>
              </a:effectLst>
              <a:latin typeface="Calibri"/>
            </a:endParaRPr>
          </a:p>
        </p:txBody>
      </p:sp>
      <p:sp>
        <p:nvSpPr>
          <p:cNvPr id="11" name="Ellipse 10">
            <a:extLst>
              <a:ext uri="{FF2B5EF4-FFF2-40B4-BE49-F238E27FC236}">
                <a16:creationId xmlns:a16="http://schemas.microsoft.com/office/drawing/2014/main" id="{6487A4CA-DF4C-4D82-B716-0CE87981A412}"/>
              </a:ext>
            </a:extLst>
          </p:cNvPr>
          <p:cNvSpPr/>
          <p:nvPr/>
        </p:nvSpPr>
        <p:spPr>
          <a:xfrm>
            <a:off x="8322446" y="2957245"/>
            <a:ext cx="543469" cy="515805"/>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2400">
                <a:solidFill>
                  <a:prstClr val="white"/>
                </a:solidFill>
                <a:latin typeface="Calibri"/>
                <a:cs typeface="Calibri" panose="020F0502020204030204" pitchFamily="34" charset="0"/>
              </a:rPr>
              <a:t>3</a:t>
            </a:r>
            <a:endParaRPr lang="fr-FR" sz="4000" b="1">
              <a:ln w="18000">
                <a:solidFill>
                  <a:srgbClr val="C0504D">
                    <a:satMod val="140000"/>
                  </a:srgbClr>
                </a:solidFill>
                <a:prstDash val="solid"/>
                <a:miter lim="800000"/>
              </a:ln>
              <a:solidFill>
                <a:prstClr val="white"/>
              </a:solidFill>
              <a:effectLst>
                <a:outerShdw blurRad="25500" dist="23000" dir="7020000" algn="tl">
                  <a:srgbClr val="000000">
                    <a:alpha val="50000"/>
                  </a:srgbClr>
                </a:outerShdw>
              </a:effectLst>
              <a:latin typeface="Calibri"/>
            </a:endParaRPr>
          </a:p>
        </p:txBody>
      </p:sp>
      <p:sp>
        <p:nvSpPr>
          <p:cNvPr id="12" name="Rectangle 11">
            <a:extLst>
              <a:ext uri="{FF2B5EF4-FFF2-40B4-BE49-F238E27FC236}">
                <a16:creationId xmlns:a16="http://schemas.microsoft.com/office/drawing/2014/main" id="{D63427C8-0864-4CFB-8E8C-CF1DEE9E6C03}"/>
              </a:ext>
            </a:extLst>
          </p:cNvPr>
          <p:cNvSpPr>
            <a:spLocks noChangeArrowheads="1"/>
          </p:cNvSpPr>
          <p:nvPr/>
        </p:nvSpPr>
        <p:spPr bwMode="auto">
          <a:xfrm>
            <a:off x="721454" y="3499796"/>
            <a:ext cx="983082"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defRPr/>
            </a:pPr>
            <a:r>
              <a:rPr lang="fr-FR" sz="1000" b="1">
                <a:solidFill>
                  <a:prstClr val="black"/>
                </a:solidFill>
                <a:latin typeface="Verdana" panose="020B0604030504040204" pitchFamily="34" charset="0"/>
                <a:ea typeface="Verdana" panose="020B0604030504040204" pitchFamily="34" charset="0"/>
                <a:cs typeface="Verdana" panose="020B0604030504040204" pitchFamily="34" charset="0"/>
              </a:rPr>
              <a:t>Fiche d’expression de besoin</a:t>
            </a:r>
          </a:p>
        </p:txBody>
      </p:sp>
      <p:sp>
        <p:nvSpPr>
          <p:cNvPr id="13" name="Étoile à 5 branches 23">
            <a:extLst>
              <a:ext uri="{FF2B5EF4-FFF2-40B4-BE49-F238E27FC236}">
                <a16:creationId xmlns:a16="http://schemas.microsoft.com/office/drawing/2014/main" id="{C70F0500-24FF-4C41-B11E-C6A24AF642BE}"/>
              </a:ext>
            </a:extLst>
          </p:cNvPr>
          <p:cNvSpPr/>
          <p:nvPr/>
        </p:nvSpPr>
        <p:spPr>
          <a:xfrm>
            <a:off x="2745603" y="4128444"/>
            <a:ext cx="238125" cy="215900"/>
          </a:xfrm>
          <a:prstGeom prst="star5">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14" name="Rectangle 13">
            <a:extLst>
              <a:ext uri="{FF2B5EF4-FFF2-40B4-BE49-F238E27FC236}">
                <a16:creationId xmlns:a16="http://schemas.microsoft.com/office/drawing/2014/main" id="{7BB9C536-2654-4F83-BFD6-B4065412D77A}"/>
              </a:ext>
            </a:extLst>
          </p:cNvPr>
          <p:cNvSpPr>
            <a:spLocks noChangeArrowheads="1"/>
          </p:cNvSpPr>
          <p:nvPr/>
        </p:nvSpPr>
        <p:spPr bwMode="auto">
          <a:xfrm>
            <a:off x="1982014" y="3964933"/>
            <a:ext cx="769938"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F79646"/>
                </a:solidFill>
                <a:latin typeface="Verdana" panose="020B0604030504040204" pitchFamily="34" charset="0"/>
                <a:ea typeface="Verdana" panose="020B0604030504040204" pitchFamily="34" charset="0"/>
                <a:cs typeface="Verdana" panose="020B0604030504040204" pitchFamily="34" charset="0"/>
              </a:rPr>
              <a:t>Dossier de cadrage</a:t>
            </a:r>
          </a:p>
        </p:txBody>
      </p:sp>
      <p:sp>
        <p:nvSpPr>
          <p:cNvPr id="15" name="Étoile à 5 branches 26">
            <a:extLst>
              <a:ext uri="{FF2B5EF4-FFF2-40B4-BE49-F238E27FC236}">
                <a16:creationId xmlns:a16="http://schemas.microsoft.com/office/drawing/2014/main" id="{B6CF2C3F-071C-4C5C-973B-B1AB64A37C82}"/>
              </a:ext>
            </a:extLst>
          </p:cNvPr>
          <p:cNvSpPr/>
          <p:nvPr/>
        </p:nvSpPr>
        <p:spPr>
          <a:xfrm>
            <a:off x="3666352" y="4122094"/>
            <a:ext cx="239712" cy="215900"/>
          </a:xfrm>
          <a:prstGeom prst="star5">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16" name="Rectangle 15">
            <a:extLst>
              <a:ext uri="{FF2B5EF4-FFF2-40B4-BE49-F238E27FC236}">
                <a16:creationId xmlns:a16="http://schemas.microsoft.com/office/drawing/2014/main" id="{4E4CD031-8714-44EB-886B-1468AEAB296B}"/>
              </a:ext>
            </a:extLst>
          </p:cNvPr>
          <p:cNvSpPr>
            <a:spLocks noChangeArrowheads="1"/>
          </p:cNvSpPr>
          <p:nvPr/>
        </p:nvSpPr>
        <p:spPr bwMode="auto">
          <a:xfrm>
            <a:off x="2902765" y="3958583"/>
            <a:ext cx="771525"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F79646"/>
                </a:solidFill>
                <a:latin typeface="Verdana" panose="020B0604030504040204" pitchFamily="34" charset="0"/>
                <a:ea typeface="Verdana" panose="020B0604030504040204" pitchFamily="34" charset="0"/>
                <a:cs typeface="Verdana" panose="020B0604030504040204" pitchFamily="34" charset="0"/>
              </a:rPr>
              <a:t>Cahier des charges</a:t>
            </a:r>
          </a:p>
        </p:txBody>
      </p:sp>
      <p:sp>
        <p:nvSpPr>
          <p:cNvPr id="17" name="Étoile à 5 branches 28">
            <a:extLst>
              <a:ext uri="{FF2B5EF4-FFF2-40B4-BE49-F238E27FC236}">
                <a16:creationId xmlns:a16="http://schemas.microsoft.com/office/drawing/2014/main" id="{8F7FF127-F140-44D6-85DB-2E0A1D839ACB}"/>
              </a:ext>
            </a:extLst>
          </p:cNvPr>
          <p:cNvSpPr/>
          <p:nvPr/>
        </p:nvSpPr>
        <p:spPr>
          <a:xfrm>
            <a:off x="4583928" y="4122094"/>
            <a:ext cx="238125" cy="215900"/>
          </a:xfrm>
          <a:prstGeom prst="star5">
            <a:avLst/>
          </a:prstGeom>
          <a:solidFill>
            <a:schemeClr val="accent6"/>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18" name="Rectangle 17">
            <a:extLst>
              <a:ext uri="{FF2B5EF4-FFF2-40B4-BE49-F238E27FC236}">
                <a16:creationId xmlns:a16="http://schemas.microsoft.com/office/drawing/2014/main" id="{BD234E3C-A378-47AE-9ACA-5D225AF6E816}"/>
              </a:ext>
            </a:extLst>
          </p:cNvPr>
          <p:cNvSpPr>
            <a:spLocks noChangeArrowheads="1"/>
          </p:cNvSpPr>
          <p:nvPr/>
        </p:nvSpPr>
        <p:spPr bwMode="auto">
          <a:xfrm>
            <a:off x="3820339" y="3958583"/>
            <a:ext cx="769938"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F79646"/>
                </a:solidFill>
                <a:latin typeface="Verdana" panose="020B0604030504040204" pitchFamily="34" charset="0"/>
                <a:ea typeface="Verdana" panose="020B0604030504040204" pitchFamily="34" charset="0"/>
                <a:cs typeface="Verdana" panose="020B0604030504040204" pitchFamily="34" charset="0"/>
              </a:rPr>
              <a:t>Dossier réponse SI</a:t>
            </a:r>
          </a:p>
        </p:txBody>
      </p:sp>
      <p:sp>
        <p:nvSpPr>
          <p:cNvPr id="19" name="Étoile à 5 branches 43">
            <a:extLst>
              <a:ext uri="{FF2B5EF4-FFF2-40B4-BE49-F238E27FC236}">
                <a16:creationId xmlns:a16="http://schemas.microsoft.com/office/drawing/2014/main" id="{3B6E2146-BE5B-4124-B429-F7E272C71619}"/>
              </a:ext>
            </a:extLst>
          </p:cNvPr>
          <p:cNvSpPr/>
          <p:nvPr/>
        </p:nvSpPr>
        <p:spPr>
          <a:xfrm>
            <a:off x="5447527" y="4122094"/>
            <a:ext cx="239712" cy="215900"/>
          </a:xfrm>
          <a:prstGeom prst="star5">
            <a:avLst/>
          </a:prstGeom>
          <a:solidFill>
            <a:srgbClr val="00B05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0" name="Rectangle 19">
            <a:extLst>
              <a:ext uri="{FF2B5EF4-FFF2-40B4-BE49-F238E27FC236}">
                <a16:creationId xmlns:a16="http://schemas.microsoft.com/office/drawing/2014/main" id="{DEAD8485-A2DB-4A1B-8044-00B02AD3037F}"/>
              </a:ext>
            </a:extLst>
          </p:cNvPr>
          <p:cNvSpPr>
            <a:spLocks noChangeArrowheads="1"/>
          </p:cNvSpPr>
          <p:nvPr/>
        </p:nvSpPr>
        <p:spPr bwMode="auto">
          <a:xfrm>
            <a:off x="4683940" y="3958583"/>
            <a:ext cx="771525"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700">
                <a:solidFill>
                  <a:srgbClr val="00B050"/>
                </a:solidFill>
                <a:latin typeface="Verdana" panose="020B0604030504040204" pitchFamily="34" charset="0"/>
                <a:ea typeface="Verdana" panose="020B0604030504040204" pitchFamily="34" charset="0"/>
                <a:cs typeface="Verdana" panose="020B0604030504040204" pitchFamily="34" charset="0"/>
              </a:rPr>
              <a:t>Spécifications fonctionnelles</a:t>
            </a:r>
          </a:p>
        </p:txBody>
      </p:sp>
      <p:sp>
        <p:nvSpPr>
          <p:cNvPr id="21" name="Étoile à 5 branches 45">
            <a:extLst>
              <a:ext uri="{FF2B5EF4-FFF2-40B4-BE49-F238E27FC236}">
                <a16:creationId xmlns:a16="http://schemas.microsoft.com/office/drawing/2014/main" id="{0B3CC304-961B-40CF-8585-F2FED9FCB543}"/>
              </a:ext>
            </a:extLst>
          </p:cNvPr>
          <p:cNvSpPr/>
          <p:nvPr/>
        </p:nvSpPr>
        <p:spPr>
          <a:xfrm>
            <a:off x="6287315" y="4122094"/>
            <a:ext cx="239713" cy="215900"/>
          </a:xfrm>
          <a:prstGeom prst="star5">
            <a:avLst/>
          </a:prstGeom>
          <a:solidFill>
            <a:srgbClr val="00B05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2" name="Rectangle 21">
            <a:extLst>
              <a:ext uri="{FF2B5EF4-FFF2-40B4-BE49-F238E27FC236}">
                <a16:creationId xmlns:a16="http://schemas.microsoft.com/office/drawing/2014/main" id="{05BC0C20-84FC-40AF-A082-B8D551895DC1}"/>
              </a:ext>
            </a:extLst>
          </p:cNvPr>
          <p:cNvSpPr>
            <a:spLocks noChangeArrowheads="1"/>
          </p:cNvSpPr>
          <p:nvPr/>
        </p:nvSpPr>
        <p:spPr bwMode="auto">
          <a:xfrm>
            <a:off x="5620564" y="3958583"/>
            <a:ext cx="674688"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00B050"/>
                </a:solidFill>
                <a:latin typeface="Verdana" panose="020B0604030504040204" pitchFamily="34" charset="0"/>
                <a:ea typeface="Verdana" panose="020B0604030504040204" pitchFamily="34" charset="0"/>
                <a:cs typeface="Verdana" panose="020B0604030504040204" pitchFamily="34" charset="0"/>
              </a:rPr>
              <a:t>Solution SI</a:t>
            </a:r>
          </a:p>
        </p:txBody>
      </p:sp>
      <p:sp>
        <p:nvSpPr>
          <p:cNvPr id="23" name="Étoile à 5 branches 47">
            <a:extLst>
              <a:ext uri="{FF2B5EF4-FFF2-40B4-BE49-F238E27FC236}">
                <a16:creationId xmlns:a16="http://schemas.microsoft.com/office/drawing/2014/main" id="{2AB92E98-9459-436C-9407-D9460708581A}"/>
              </a:ext>
            </a:extLst>
          </p:cNvPr>
          <p:cNvSpPr/>
          <p:nvPr/>
        </p:nvSpPr>
        <p:spPr>
          <a:xfrm>
            <a:off x="7152503" y="4122094"/>
            <a:ext cx="238125" cy="215900"/>
          </a:xfrm>
          <a:prstGeom prst="star5">
            <a:avLst/>
          </a:prstGeom>
          <a:solidFill>
            <a:srgbClr val="00B05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4" name="Rectangle 23">
            <a:extLst>
              <a:ext uri="{FF2B5EF4-FFF2-40B4-BE49-F238E27FC236}">
                <a16:creationId xmlns:a16="http://schemas.microsoft.com/office/drawing/2014/main" id="{BB04FEB2-747D-4F93-9A70-EC4E92403EA7}"/>
              </a:ext>
            </a:extLst>
          </p:cNvPr>
          <p:cNvSpPr>
            <a:spLocks noChangeArrowheads="1"/>
          </p:cNvSpPr>
          <p:nvPr/>
        </p:nvSpPr>
        <p:spPr bwMode="auto">
          <a:xfrm>
            <a:off x="6484164" y="3958583"/>
            <a:ext cx="674688"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00B050"/>
                </a:solidFill>
                <a:latin typeface="Verdana" panose="020B0604030504040204" pitchFamily="34" charset="0"/>
                <a:ea typeface="Verdana" panose="020B0604030504040204" pitchFamily="34" charset="0"/>
                <a:cs typeface="Verdana" panose="020B0604030504040204" pitchFamily="34" charset="0"/>
              </a:rPr>
              <a:t>PV de tests</a:t>
            </a:r>
          </a:p>
        </p:txBody>
      </p:sp>
      <p:sp>
        <p:nvSpPr>
          <p:cNvPr id="25" name="Étoile à 5 branches 49">
            <a:extLst>
              <a:ext uri="{FF2B5EF4-FFF2-40B4-BE49-F238E27FC236}">
                <a16:creationId xmlns:a16="http://schemas.microsoft.com/office/drawing/2014/main" id="{B6AEF06C-371C-4372-9D57-2CEC73474DEB}"/>
              </a:ext>
            </a:extLst>
          </p:cNvPr>
          <p:cNvSpPr/>
          <p:nvPr/>
        </p:nvSpPr>
        <p:spPr>
          <a:xfrm>
            <a:off x="8016102" y="4122094"/>
            <a:ext cx="239712" cy="215900"/>
          </a:xfrm>
          <a:prstGeom prst="star5">
            <a:avLst/>
          </a:prstGeom>
          <a:solidFill>
            <a:srgbClr val="0070C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6" name="Rectangle 25">
            <a:extLst>
              <a:ext uri="{FF2B5EF4-FFF2-40B4-BE49-F238E27FC236}">
                <a16:creationId xmlns:a16="http://schemas.microsoft.com/office/drawing/2014/main" id="{9F3FF2B9-B455-4623-A217-4BC563056364}"/>
              </a:ext>
            </a:extLst>
          </p:cNvPr>
          <p:cNvSpPr>
            <a:spLocks noChangeArrowheads="1"/>
          </p:cNvSpPr>
          <p:nvPr/>
        </p:nvSpPr>
        <p:spPr bwMode="auto">
          <a:xfrm>
            <a:off x="7347765" y="3958583"/>
            <a:ext cx="676275"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0070C0"/>
                </a:solidFill>
                <a:latin typeface="Verdana" panose="020B0604030504040204" pitchFamily="34" charset="0"/>
                <a:ea typeface="Verdana" panose="020B0604030504040204" pitchFamily="34" charset="0"/>
                <a:cs typeface="Verdana" panose="020B0604030504040204" pitchFamily="34" charset="0"/>
              </a:rPr>
              <a:t>PV de recette</a:t>
            </a:r>
          </a:p>
        </p:txBody>
      </p:sp>
      <p:sp>
        <p:nvSpPr>
          <p:cNvPr id="27" name="Étoile à 5 branches 51">
            <a:extLst>
              <a:ext uri="{FF2B5EF4-FFF2-40B4-BE49-F238E27FC236}">
                <a16:creationId xmlns:a16="http://schemas.microsoft.com/office/drawing/2014/main" id="{2ACF7BC3-C02B-44CC-B41B-E663A73242CB}"/>
              </a:ext>
            </a:extLst>
          </p:cNvPr>
          <p:cNvSpPr/>
          <p:nvPr/>
        </p:nvSpPr>
        <p:spPr>
          <a:xfrm>
            <a:off x="10090923" y="3971221"/>
            <a:ext cx="238125" cy="215900"/>
          </a:xfrm>
          <a:prstGeom prst="star5">
            <a:avLst/>
          </a:prstGeom>
          <a:solidFill>
            <a:srgbClr val="0070C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28" name="Rectangle 27">
            <a:extLst>
              <a:ext uri="{FF2B5EF4-FFF2-40B4-BE49-F238E27FC236}">
                <a16:creationId xmlns:a16="http://schemas.microsoft.com/office/drawing/2014/main" id="{BE2DD764-D0B6-4FD3-9B29-CBBC84DF5202}"/>
              </a:ext>
            </a:extLst>
          </p:cNvPr>
          <p:cNvSpPr>
            <a:spLocks noChangeArrowheads="1"/>
          </p:cNvSpPr>
          <p:nvPr/>
        </p:nvSpPr>
        <p:spPr bwMode="auto">
          <a:xfrm>
            <a:off x="4018056" y="2603644"/>
            <a:ext cx="1331768" cy="445118"/>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b"/>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a:pPr>
            <a: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t>Arbitrage du projet et inscription au plan de livraison</a:t>
            </a:r>
          </a:p>
        </p:txBody>
      </p:sp>
      <p:sp>
        <p:nvSpPr>
          <p:cNvPr id="29" name="Organigramme : Décision 28">
            <a:extLst>
              <a:ext uri="{FF2B5EF4-FFF2-40B4-BE49-F238E27FC236}">
                <a16:creationId xmlns:a16="http://schemas.microsoft.com/office/drawing/2014/main" id="{785108B1-C292-4546-9734-264DD744775A}"/>
              </a:ext>
            </a:extLst>
          </p:cNvPr>
          <p:cNvSpPr/>
          <p:nvPr/>
        </p:nvSpPr>
        <p:spPr>
          <a:xfrm>
            <a:off x="4539478" y="3228333"/>
            <a:ext cx="180975" cy="238125"/>
          </a:xfrm>
          <a:prstGeom prst="flowChartDecision">
            <a:avLst/>
          </a:prstGeom>
          <a:ln w="19050">
            <a:solidFill>
              <a:schemeClr val="bg1"/>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fr-FR">
              <a:solidFill>
                <a:prstClr val="white"/>
              </a:solidFill>
              <a:latin typeface="Calibri"/>
            </a:endParaRPr>
          </a:p>
        </p:txBody>
      </p:sp>
      <p:sp>
        <p:nvSpPr>
          <p:cNvPr id="30" name="Organigramme : Décision 29">
            <a:extLst>
              <a:ext uri="{FF2B5EF4-FFF2-40B4-BE49-F238E27FC236}">
                <a16:creationId xmlns:a16="http://schemas.microsoft.com/office/drawing/2014/main" id="{ECF4D1C2-F11F-45C7-8A74-A146AD235F70}"/>
              </a:ext>
            </a:extLst>
          </p:cNvPr>
          <p:cNvSpPr/>
          <p:nvPr/>
        </p:nvSpPr>
        <p:spPr>
          <a:xfrm>
            <a:off x="7131865" y="3228333"/>
            <a:ext cx="180975" cy="238125"/>
          </a:xfrm>
          <a:prstGeom prst="flowChartDecision">
            <a:avLst/>
          </a:prstGeom>
          <a:ln w="19050">
            <a:solidFill>
              <a:schemeClr val="bg1"/>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fr-FR">
              <a:solidFill>
                <a:prstClr val="white"/>
              </a:solidFill>
              <a:latin typeface="Calibri"/>
            </a:endParaRPr>
          </a:p>
        </p:txBody>
      </p:sp>
      <p:sp>
        <p:nvSpPr>
          <p:cNvPr id="31" name="Rectangle 30">
            <a:extLst>
              <a:ext uri="{FF2B5EF4-FFF2-40B4-BE49-F238E27FC236}">
                <a16:creationId xmlns:a16="http://schemas.microsoft.com/office/drawing/2014/main" id="{699F554B-A075-4F91-9BB7-F48FF58AB9D0}"/>
              </a:ext>
            </a:extLst>
          </p:cNvPr>
          <p:cNvSpPr>
            <a:spLocks noChangeArrowheads="1"/>
          </p:cNvSpPr>
          <p:nvPr/>
        </p:nvSpPr>
        <p:spPr bwMode="auto">
          <a:xfrm>
            <a:off x="6741324" y="2568058"/>
            <a:ext cx="858812" cy="54556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b"/>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a:pPr>
            <a: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t>AMR</a:t>
            </a:r>
            <a:b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br>
            <a: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t>Autorisation de mise en recette</a:t>
            </a:r>
          </a:p>
        </p:txBody>
      </p:sp>
      <p:sp>
        <p:nvSpPr>
          <p:cNvPr id="32" name="Flèche vers le bas 1">
            <a:extLst>
              <a:ext uri="{FF2B5EF4-FFF2-40B4-BE49-F238E27FC236}">
                <a16:creationId xmlns:a16="http://schemas.microsoft.com/office/drawing/2014/main" id="{73A2C629-87B5-46B2-9F97-E86A6655F716}"/>
              </a:ext>
            </a:extLst>
          </p:cNvPr>
          <p:cNvSpPr/>
          <p:nvPr/>
        </p:nvSpPr>
        <p:spPr>
          <a:xfrm rot="16200000">
            <a:off x="1715316" y="3422007"/>
            <a:ext cx="217487" cy="261938"/>
          </a:xfrm>
          <a:prstGeom prst="downArrow">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prstClr val="white"/>
              </a:solidFill>
              <a:latin typeface="Calibri"/>
            </a:endParaRPr>
          </a:p>
        </p:txBody>
      </p:sp>
      <p:sp>
        <p:nvSpPr>
          <p:cNvPr id="33" name="Pentagone 32">
            <a:extLst>
              <a:ext uri="{FF2B5EF4-FFF2-40B4-BE49-F238E27FC236}">
                <a16:creationId xmlns:a16="http://schemas.microsoft.com/office/drawing/2014/main" id="{1E2BEC3C-1973-498B-B2F2-FB57B844FD31}"/>
              </a:ext>
            </a:extLst>
          </p:cNvPr>
          <p:cNvSpPr/>
          <p:nvPr/>
        </p:nvSpPr>
        <p:spPr>
          <a:xfrm>
            <a:off x="2082027" y="4412608"/>
            <a:ext cx="881062" cy="496887"/>
          </a:xfrm>
          <a:prstGeom prst="homePlate">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Etude préalable </a:t>
            </a:r>
          </a:p>
        </p:txBody>
      </p:sp>
      <p:sp>
        <p:nvSpPr>
          <p:cNvPr id="34" name="Chevron 33">
            <a:extLst>
              <a:ext uri="{FF2B5EF4-FFF2-40B4-BE49-F238E27FC236}">
                <a16:creationId xmlns:a16="http://schemas.microsoft.com/office/drawing/2014/main" id="{424CF95B-586C-4119-BC1F-7D33EA5DEDD1}"/>
              </a:ext>
            </a:extLst>
          </p:cNvPr>
          <p:cNvSpPr/>
          <p:nvPr/>
        </p:nvSpPr>
        <p:spPr>
          <a:xfrm>
            <a:off x="2902764" y="4412608"/>
            <a:ext cx="939800" cy="496887"/>
          </a:xfrm>
          <a:prstGeom prst="chevron">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Besoin métier</a:t>
            </a:r>
          </a:p>
        </p:txBody>
      </p:sp>
      <p:sp>
        <p:nvSpPr>
          <p:cNvPr id="35" name="Chevron 36">
            <a:extLst>
              <a:ext uri="{FF2B5EF4-FFF2-40B4-BE49-F238E27FC236}">
                <a16:creationId xmlns:a16="http://schemas.microsoft.com/office/drawing/2014/main" id="{496EEFA1-FC56-42E9-B589-5E962699B485}"/>
              </a:ext>
            </a:extLst>
          </p:cNvPr>
          <p:cNvSpPr/>
          <p:nvPr/>
        </p:nvSpPr>
        <p:spPr>
          <a:xfrm>
            <a:off x="3782239" y="4412608"/>
            <a:ext cx="941388" cy="496887"/>
          </a:xfrm>
          <a:prstGeom prst="chevron">
            <a:avLst>
              <a:gd name="adj" fmla="val 23878"/>
            </a:avLst>
          </a:prstGeom>
          <a:solidFill>
            <a:schemeClr val="accent6"/>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Réponse DSI</a:t>
            </a:r>
          </a:p>
        </p:txBody>
      </p:sp>
      <p:sp>
        <p:nvSpPr>
          <p:cNvPr id="36" name="Chevron 37">
            <a:extLst>
              <a:ext uri="{FF2B5EF4-FFF2-40B4-BE49-F238E27FC236}">
                <a16:creationId xmlns:a16="http://schemas.microsoft.com/office/drawing/2014/main" id="{471A82AC-558D-492C-951B-8825BD70D4E5}"/>
              </a:ext>
            </a:extLst>
          </p:cNvPr>
          <p:cNvSpPr/>
          <p:nvPr/>
        </p:nvSpPr>
        <p:spPr>
          <a:xfrm>
            <a:off x="5539602" y="4412608"/>
            <a:ext cx="939800" cy="496887"/>
          </a:xfrm>
          <a:prstGeom prst="chevron">
            <a:avLst>
              <a:gd name="adj" fmla="val 23878"/>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Réalisation</a:t>
            </a:r>
          </a:p>
        </p:txBody>
      </p:sp>
      <p:sp>
        <p:nvSpPr>
          <p:cNvPr id="37" name="Chevron 38">
            <a:extLst>
              <a:ext uri="{FF2B5EF4-FFF2-40B4-BE49-F238E27FC236}">
                <a16:creationId xmlns:a16="http://schemas.microsoft.com/office/drawing/2014/main" id="{9648E589-57AE-4EEF-9998-8C0826E18D02}"/>
              </a:ext>
            </a:extLst>
          </p:cNvPr>
          <p:cNvSpPr/>
          <p:nvPr/>
        </p:nvSpPr>
        <p:spPr>
          <a:xfrm>
            <a:off x="6417489" y="4412608"/>
            <a:ext cx="939800" cy="496887"/>
          </a:xfrm>
          <a:prstGeom prst="chevron">
            <a:avLst>
              <a:gd name="adj" fmla="val 23878"/>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Tests</a:t>
            </a:r>
          </a:p>
        </p:txBody>
      </p:sp>
      <p:sp>
        <p:nvSpPr>
          <p:cNvPr id="38" name="Chevron 39">
            <a:extLst>
              <a:ext uri="{FF2B5EF4-FFF2-40B4-BE49-F238E27FC236}">
                <a16:creationId xmlns:a16="http://schemas.microsoft.com/office/drawing/2014/main" id="{A5D92B0F-D559-4993-B7BD-4DB2DF4387D6}"/>
              </a:ext>
            </a:extLst>
          </p:cNvPr>
          <p:cNvSpPr/>
          <p:nvPr/>
        </p:nvSpPr>
        <p:spPr>
          <a:xfrm>
            <a:off x="4661714" y="4412608"/>
            <a:ext cx="939800" cy="496887"/>
          </a:xfrm>
          <a:prstGeom prst="chevron">
            <a:avLst>
              <a:gd name="adj" fmla="val 23878"/>
            </a:avLst>
          </a:prstGeom>
          <a:solidFill>
            <a:srgbClr val="00B05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Conception</a:t>
            </a:r>
          </a:p>
        </p:txBody>
      </p:sp>
      <p:sp>
        <p:nvSpPr>
          <p:cNvPr id="39" name="Étoile à 5 branches 51">
            <a:extLst>
              <a:ext uri="{FF2B5EF4-FFF2-40B4-BE49-F238E27FC236}">
                <a16:creationId xmlns:a16="http://schemas.microsoft.com/office/drawing/2014/main" id="{FC07FCBE-4C03-46D4-A416-BAA17027B7DF}"/>
              </a:ext>
            </a:extLst>
          </p:cNvPr>
          <p:cNvSpPr/>
          <p:nvPr/>
        </p:nvSpPr>
        <p:spPr>
          <a:xfrm>
            <a:off x="8890815" y="4122094"/>
            <a:ext cx="238125" cy="215900"/>
          </a:xfrm>
          <a:prstGeom prst="star5">
            <a:avLst/>
          </a:prstGeom>
          <a:solidFill>
            <a:srgbClr val="0070C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solidFill>
                <a:srgbClr val="F79646"/>
              </a:solidFill>
              <a:latin typeface="Calibri"/>
            </a:endParaRPr>
          </a:p>
        </p:txBody>
      </p:sp>
      <p:sp>
        <p:nvSpPr>
          <p:cNvPr id="40" name="Rectangle 39">
            <a:extLst>
              <a:ext uri="{FF2B5EF4-FFF2-40B4-BE49-F238E27FC236}">
                <a16:creationId xmlns:a16="http://schemas.microsoft.com/office/drawing/2014/main" id="{BD363B24-7A25-4C53-9DA1-A3B4A4A768CF}"/>
              </a:ext>
            </a:extLst>
          </p:cNvPr>
          <p:cNvSpPr>
            <a:spLocks noChangeArrowheads="1"/>
          </p:cNvSpPr>
          <p:nvPr/>
        </p:nvSpPr>
        <p:spPr bwMode="auto">
          <a:xfrm>
            <a:off x="8222478" y="3958583"/>
            <a:ext cx="676275"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0070C0"/>
                </a:solidFill>
                <a:latin typeface="Verdana" panose="020B0604030504040204" pitchFamily="34" charset="0"/>
                <a:ea typeface="Verdana" panose="020B0604030504040204" pitchFamily="34" charset="0"/>
                <a:cs typeface="Verdana" panose="020B0604030504040204" pitchFamily="34" charset="0"/>
              </a:rPr>
              <a:t>PV préproduction</a:t>
            </a:r>
          </a:p>
        </p:txBody>
      </p:sp>
      <p:sp>
        <p:nvSpPr>
          <p:cNvPr id="41" name="Espace réservé du contenu 2">
            <a:extLst>
              <a:ext uri="{FF2B5EF4-FFF2-40B4-BE49-F238E27FC236}">
                <a16:creationId xmlns:a16="http://schemas.microsoft.com/office/drawing/2014/main" id="{EE7168A9-8D72-4DB4-92C5-9C71385C9990}"/>
              </a:ext>
            </a:extLst>
          </p:cNvPr>
          <p:cNvSpPr txBox="1">
            <a:spLocks/>
          </p:cNvSpPr>
          <p:nvPr/>
        </p:nvSpPr>
        <p:spPr>
          <a:xfrm>
            <a:off x="3838011" y="5117356"/>
            <a:ext cx="3458953" cy="760413"/>
          </a:xfrm>
          <a:prstGeom prst="rect">
            <a:avLst/>
          </a:prstGeom>
          <a:solidFill>
            <a:schemeClr val="bg1"/>
          </a:solidFill>
          <a:ln>
            <a:solidFill>
              <a:schemeClr val="bg1">
                <a:lumMod val="50000"/>
              </a:schemeClr>
            </a:solidFill>
          </a:ln>
        </p:spPr>
        <p:txBody>
          <a:bodyPr vert="horz" lIns="91440" tIns="45720" rIns="91440" bIns="45720" rtlCol="0" anchor="ctr">
            <a:normAutofit/>
          </a:bodyPr>
          <a:lstStyle>
            <a:lvl1pPr marL="342900" indent="-342900" algn="l" defTabSz="914400" rtl="0" eaLnBrk="1" latinLnBrk="0" hangingPunct="1">
              <a:spcBef>
                <a:spcPct val="20000"/>
              </a:spcBef>
              <a:buFont typeface="Wingdings 3" panose="05040102010807070707" pitchFamily="18" charset="2"/>
              <a:buChar char=""/>
              <a:defRPr sz="32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600">
                <a:solidFill>
                  <a:prstClr val="white">
                    <a:lumMod val="50000"/>
                  </a:prstClr>
                </a:solidFill>
                <a:latin typeface="Calibri"/>
              </a:rPr>
              <a:t>DSI</a:t>
            </a:r>
          </a:p>
        </p:txBody>
      </p:sp>
      <p:sp>
        <p:nvSpPr>
          <p:cNvPr id="42" name="Espace réservé du contenu 2">
            <a:extLst>
              <a:ext uri="{FF2B5EF4-FFF2-40B4-BE49-F238E27FC236}">
                <a16:creationId xmlns:a16="http://schemas.microsoft.com/office/drawing/2014/main" id="{AECB740F-6598-44EC-8C60-4BF65380BB81}"/>
              </a:ext>
            </a:extLst>
          </p:cNvPr>
          <p:cNvSpPr txBox="1">
            <a:spLocks/>
          </p:cNvSpPr>
          <p:nvPr/>
        </p:nvSpPr>
        <p:spPr>
          <a:xfrm>
            <a:off x="7312840" y="5117356"/>
            <a:ext cx="1331813" cy="760413"/>
          </a:xfrm>
          <a:prstGeom prst="rect">
            <a:avLst/>
          </a:prstGeom>
          <a:solidFill>
            <a:schemeClr val="bg1"/>
          </a:solidFill>
          <a:ln>
            <a:solidFill>
              <a:schemeClr val="bg1">
                <a:lumMod val="50000"/>
              </a:schemeClr>
            </a:solidFill>
          </a:ln>
        </p:spPr>
        <p:txBody>
          <a:bodyPr vert="horz" lIns="91440" tIns="45720" rIns="91440" bIns="45720" rtlCol="0" anchor="ctr">
            <a:normAutofit/>
          </a:bodyPr>
          <a:lstStyle>
            <a:lvl1pPr marL="342900" indent="-342900" algn="l" defTabSz="914400" rtl="0" eaLnBrk="1" latinLnBrk="0" hangingPunct="1">
              <a:spcBef>
                <a:spcPct val="20000"/>
              </a:spcBef>
              <a:buFont typeface="Wingdings 3" panose="05040102010807070707" pitchFamily="18" charset="2"/>
              <a:buChar char=""/>
              <a:defRPr sz="32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600">
                <a:solidFill>
                  <a:prstClr val="white">
                    <a:lumMod val="50000"/>
                  </a:prstClr>
                </a:solidFill>
                <a:latin typeface="Calibri"/>
              </a:rPr>
              <a:t>MOA</a:t>
            </a:r>
          </a:p>
        </p:txBody>
      </p:sp>
      <p:sp>
        <p:nvSpPr>
          <p:cNvPr id="43" name="Espace réservé du contenu 2">
            <a:extLst>
              <a:ext uri="{FF2B5EF4-FFF2-40B4-BE49-F238E27FC236}">
                <a16:creationId xmlns:a16="http://schemas.microsoft.com/office/drawing/2014/main" id="{0E8EA3EA-11AA-4D41-8565-94F3352FB142}"/>
              </a:ext>
            </a:extLst>
          </p:cNvPr>
          <p:cNvSpPr txBox="1">
            <a:spLocks/>
          </p:cNvSpPr>
          <p:nvPr/>
        </p:nvSpPr>
        <p:spPr>
          <a:xfrm>
            <a:off x="8693964" y="5117356"/>
            <a:ext cx="1298576" cy="760413"/>
          </a:xfrm>
          <a:prstGeom prst="rect">
            <a:avLst/>
          </a:prstGeom>
          <a:solidFill>
            <a:schemeClr val="bg1"/>
          </a:solidFill>
          <a:ln>
            <a:solidFill>
              <a:schemeClr val="bg1">
                <a:lumMod val="50000"/>
              </a:schemeClr>
            </a:solidFill>
          </a:ln>
        </p:spPr>
        <p:txBody>
          <a:bodyPr vert="horz" lIns="91440" tIns="45720" rIns="91440" bIns="45720" rtlCol="0" anchor="ctr">
            <a:normAutofit fontScale="62500" lnSpcReduction="20000"/>
          </a:bodyPr>
          <a:lstStyle>
            <a:lvl1pPr marL="342900" indent="-342900" algn="l" defTabSz="914400" rtl="0" eaLnBrk="1" latinLnBrk="0" hangingPunct="1">
              <a:spcBef>
                <a:spcPct val="20000"/>
              </a:spcBef>
              <a:buFont typeface="Wingdings 3" panose="05040102010807070707" pitchFamily="18" charset="2"/>
              <a:buChar char=""/>
              <a:defRPr sz="32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600">
                <a:solidFill>
                  <a:prstClr val="white">
                    <a:lumMod val="50000"/>
                  </a:prstClr>
                </a:solidFill>
                <a:latin typeface="Calibri"/>
              </a:rPr>
              <a:t>DSI </a:t>
            </a:r>
          </a:p>
          <a:p>
            <a:pPr marL="0" indent="0" algn="ctr">
              <a:buNone/>
            </a:pPr>
            <a:r>
              <a:rPr lang="fr-FR" sz="1600">
                <a:solidFill>
                  <a:prstClr val="white">
                    <a:lumMod val="50000"/>
                  </a:prstClr>
                </a:solidFill>
                <a:latin typeface="Calibri"/>
              </a:rPr>
              <a:t>(technique)</a:t>
            </a:r>
          </a:p>
          <a:p>
            <a:pPr marL="0" indent="0" algn="ctr">
              <a:buNone/>
            </a:pPr>
            <a:r>
              <a:rPr lang="fr-FR" sz="1600">
                <a:solidFill>
                  <a:prstClr val="white">
                    <a:lumMod val="50000"/>
                  </a:prstClr>
                </a:solidFill>
                <a:latin typeface="Calibri"/>
              </a:rPr>
              <a:t>MOA</a:t>
            </a:r>
          </a:p>
          <a:p>
            <a:pPr marL="0" indent="0" algn="ctr">
              <a:buNone/>
            </a:pPr>
            <a:r>
              <a:rPr lang="fr-FR" sz="1600">
                <a:solidFill>
                  <a:prstClr val="white">
                    <a:lumMod val="50000"/>
                  </a:prstClr>
                </a:solidFill>
                <a:latin typeface="Calibri"/>
              </a:rPr>
              <a:t>(Accompagnement)</a:t>
            </a:r>
          </a:p>
        </p:txBody>
      </p:sp>
      <p:sp>
        <p:nvSpPr>
          <p:cNvPr id="44" name="Espace réservé du contenu 2">
            <a:extLst>
              <a:ext uri="{FF2B5EF4-FFF2-40B4-BE49-F238E27FC236}">
                <a16:creationId xmlns:a16="http://schemas.microsoft.com/office/drawing/2014/main" id="{3F707079-D5FE-40E8-BF5E-D576615EA59D}"/>
              </a:ext>
            </a:extLst>
          </p:cNvPr>
          <p:cNvSpPr txBox="1">
            <a:spLocks/>
          </p:cNvSpPr>
          <p:nvPr/>
        </p:nvSpPr>
        <p:spPr>
          <a:xfrm>
            <a:off x="7312839" y="5953108"/>
            <a:ext cx="1331813" cy="501050"/>
          </a:xfrm>
          <a:prstGeom prst="rect">
            <a:avLst/>
          </a:prstGeom>
          <a:solidFill>
            <a:schemeClr val="bg1"/>
          </a:solidFill>
          <a:ln>
            <a:solidFill>
              <a:schemeClr val="bg1">
                <a:lumMod val="50000"/>
              </a:schemeClr>
            </a:solidFill>
          </a:ln>
        </p:spPr>
        <p:txBody>
          <a:bodyPr vert="horz" lIns="91440" tIns="45720" rIns="91440" bIns="45720" rtlCol="0" anchor="ctr">
            <a:noAutofit/>
          </a:bodyPr>
          <a:lstStyle>
            <a:lvl1pPr marL="342900" indent="-342900" algn="l" defTabSz="914400" rtl="0" eaLnBrk="1" latinLnBrk="0" hangingPunct="1">
              <a:spcBef>
                <a:spcPct val="20000"/>
              </a:spcBef>
              <a:buFont typeface="Wingdings 3" panose="05040102010807070707" pitchFamily="18" charset="2"/>
              <a:buChar char=""/>
              <a:defRPr sz="32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200">
                <a:solidFill>
                  <a:prstClr val="white">
                    <a:lumMod val="50000"/>
                  </a:prstClr>
                </a:solidFill>
                <a:latin typeface="Calibri"/>
              </a:rPr>
              <a:t>Appui MOA par le SNGR</a:t>
            </a:r>
          </a:p>
        </p:txBody>
      </p:sp>
      <p:sp>
        <p:nvSpPr>
          <p:cNvPr id="45" name="Espace réservé du contenu 2">
            <a:extLst>
              <a:ext uri="{FF2B5EF4-FFF2-40B4-BE49-F238E27FC236}">
                <a16:creationId xmlns:a16="http://schemas.microsoft.com/office/drawing/2014/main" id="{F84B2A12-A2B2-4B9E-86B3-EC1FC6C5E06F}"/>
              </a:ext>
            </a:extLst>
          </p:cNvPr>
          <p:cNvSpPr txBox="1">
            <a:spLocks/>
          </p:cNvSpPr>
          <p:nvPr/>
        </p:nvSpPr>
        <p:spPr>
          <a:xfrm>
            <a:off x="2086046" y="5953108"/>
            <a:ext cx="2634407" cy="501050"/>
          </a:xfrm>
          <a:prstGeom prst="rect">
            <a:avLst/>
          </a:prstGeom>
          <a:solidFill>
            <a:schemeClr val="bg1"/>
          </a:solidFill>
          <a:ln>
            <a:solidFill>
              <a:schemeClr val="bg1">
                <a:lumMod val="50000"/>
              </a:schemeClr>
            </a:solidFill>
          </a:ln>
        </p:spPr>
        <p:txBody>
          <a:bodyPr vert="horz" lIns="91440" tIns="45720" rIns="91440" bIns="45720" rtlCol="0" anchor="ctr">
            <a:normAutofit/>
          </a:bodyPr>
          <a:lstStyle>
            <a:lvl1pPr marL="342900" indent="-342900" algn="l" defTabSz="914400" rtl="0" eaLnBrk="1" latinLnBrk="0" hangingPunct="1">
              <a:spcBef>
                <a:spcPct val="20000"/>
              </a:spcBef>
              <a:buFont typeface="Wingdings 3" panose="05040102010807070707" pitchFamily="18" charset="2"/>
              <a:buChar char=""/>
              <a:defRPr sz="32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200">
                <a:solidFill>
                  <a:prstClr val="white">
                    <a:lumMod val="50000"/>
                  </a:prstClr>
                </a:solidFill>
                <a:latin typeface="Calibri"/>
              </a:rPr>
              <a:t>Appui MOA par la DRCPP - MAEI</a:t>
            </a:r>
          </a:p>
        </p:txBody>
      </p:sp>
      <p:sp>
        <p:nvSpPr>
          <p:cNvPr id="46" name="Espace réservé du contenu 2">
            <a:extLst>
              <a:ext uri="{FF2B5EF4-FFF2-40B4-BE49-F238E27FC236}">
                <a16:creationId xmlns:a16="http://schemas.microsoft.com/office/drawing/2014/main" id="{381DB618-33C3-4EDC-AE40-32CAE40C1B2B}"/>
              </a:ext>
            </a:extLst>
          </p:cNvPr>
          <p:cNvSpPr txBox="1">
            <a:spLocks/>
          </p:cNvSpPr>
          <p:nvPr/>
        </p:nvSpPr>
        <p:spPr>
          <a:xfrm>
            <a:off x="8660727" y="5953107"/>
            <a:ext cx="1331813" cy="501050"/>
          </a:xfrm>
          <a:prstGeom prst="rect">
            <a:avLst/>
          </a:prstGeom>
          <a:solidFill>
            <a:schemeClr val="bg1"/>
          </a:solidFill>
          <a:ln>
            <a:solidFill>
              <a:schemeClr val="bg1">
                <a:lumMod val="50000"/>
              </a:schemeClr>
            </a:solidFill>
          </a:ln>
        </p:spPr>
        <p:txBody>
          <a:bodyPr vert="horz" lIns="91440" tIns="45720" rIns="91440" bIns="45720" rtlCol="0" anchor="ctr">
            <a:normAutofit/>
          </a:bodyPr>
          <a:lstStyle>
            <a:lvl1pPr marL="342900" indent="-342900" algn="l" defTabSz="914400" rtl="0" eaLnBrk="1" latinLnBrk="0" hangingPunct="1">
              <a:spcBef>
                <a:spcPct val="20000"/>
              </a:spcBef>
              <a:buFont typeface="Wingdings 3" panose="05040102010807070707" pitchFamily="18" charset="2"/>
              <a:buChar char=""/>
              <a:defRPr sz="32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100">
                <a:solidFill>
                  <a:prstClr val="white">
                    <a:lumMod val="50000"/>
                  </a:prstClr>
                </a:solidFill>
                <a:latin typeface="Calibri"/>
              </a:rPr>
              <a:t>Appui MOA par SNGR - DRCPP</a:t>
            </a:r>
          </a:p>
        </p:txBody>
      </p:sp>
      <p:sp>
        <p:nvSpPr>
          <p:cNvPr id="47" name="Chevron 34">
            <a:extLst>
              <a:ext uri="{FF2B5EF4-FFF2-40B4-BE49-F238E27FC236}">
                <a16:creationId xmlns:a16="http://schemas.microsoft.com/office/drawing/2014/main" id="{31FED9FB-41EC-4152-A3BB-24B67BBF1C8B}"/>
              </a:ext>
            </a:extLst>
          </p:cNvPr>
          <p:cNvSpPr/>
          <p:nvPr/>
        </p:nvSpPr>
        <p:spPr>
          <a:xfrm>
            <a:off x="7254089" y="4403855"/>
            <a:ext cx="939800" cy="496887"/>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Recette</a:t>
            </a:r>
          </a:p>
        </p:txBody>
      </p:sp>
      <p:sp>
        <p:nvSpPr>
          <p:cNvPr id="48" name="Chevron 35">
            <a:extLst>
              <a:ext uri="{FF2B5EF4-FFF2-40B4-BE49-F238E27FC236}">
                <a16:creationId xmlns:a16="http://schemas.microsoft.com/office/drawing/2014/main" id="{02675439-6E9B-4EF7-8BC3-C6244F08F616}"/>
              </a:ext>
            </a:extLst>
          </p:cNvPr>
          <p:cNvSpPr/>
          <p:nvPr/>
        </p:nvSpPr>
        <p:spPr>
          <a:xfrm>
            <a:off x="9009864" y="4403855"/>
            <a:ext cx="939800" cy="496887"/>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Déploiement</a:t>
            </a:r>
          </a:p>
        </p:txBody>
      </p:sp>
      <p:sp>
        <p:nvSpPr>
          <p:cNvPr id="49" name="Chevron 34">
            <a:extLst>
              <a:ext uri="{FF2B5EF4-FFF2-40B4-BE49-F238E27FC236}">
                <a16:creationId xmlns:a16="http://schemas.microsoft.com/office/drawing/2014/main" id="{5D70B99D-FF7C-4E5D-92FD-C83B52F5C5A6}"/>
              </a:ext>
            </a:extLst>
          </p:cNvPr>
          <p:cNvSpPr/>
          <p:nvPr/>
        </p:nvSpPr>
        <p:spPr>
          <a:xfrm>
            <a:off x="8131977" y="4403855"/>
            <a:ext cx="939800" cy="496887"/>
          </a:xfrm>
          <a:prstGeom prst="chevron">
            <a:avLst>
              <a:gd name="adj" fmla="val 29103"/>
            </a:avLst>
          </a:prstGeom>
          <a:solidFill>
            <a:srgbClr val="0070C0"/>
          </a:solidFill>
          <a:ln>
            <a:noFill/>
          </a:ln>
        </p:spPr>
        <p:style>
          <a:lnRef idx="3">
            <a:schemeClr val="lt1"/>
          </a:lnRef>
          <a:fillRef idx="1">
            <a:schemeClr val="accent1"/>
          </a:fillRef>
          <a:effectRef idx="1">
            <a:schemeClr val="accent1"/>
          </a:effectRef>
          <a:fontRef idx="minor">
            <a:schemeClr val="lt1"/>
          </a:fontRef>
        </p:style>
        <p:txBody>
          <a:bodyPr anchor="ctr"/>
          <a:lstStyle/>
          <a:p>
            <a:pPr algn="ctr">
              <a:defRPr/>
            </a:pPr>
            <a:r>
              <a:rPr lang="fr-FR" sz="1100">
                <a:solidFill>
                  <a:prstClr val="white"/>
                </a:solidFill>
                <a:latin typeface="Calibri"/>
                <a:cs typeface="Calibri" panose="020F0502020204030204" pitchFamily="34" charset="0"/>
              </a:rPr>
              <a:t>Préproduction</a:t>
            </a:r>
          </a:p>
        </p:txBody>
      </p:sp>
      <p:sp>
        <p:nvSpPr>
          <p:cNvPr id="50" name="Organigramme : Décision 49">
            <a:extLst>
              <a:ext uri="{FF2B5EF4-FFF2-40B4-BE49-F238E27FC236}">
                <a16:creationId xmlns:a16="http://schemas.microsoft.com/office/drawing/2014/main" id="{0482F505-3424-43F3-8171-8DF9971EA324}"/>
              </a:ext>
            </a:extLst>
          </p:cNvPr>
          <p:cNvSpPr/>
          <p:nvPr/>
        </p:nvSpPr>
        <p:spPr>
          <a:xfrm>
            <a:off x="7888257" y="3206109"/>
            <a:ext cx="180975" cy="238125"/>
          </a:xfrm>
          <a:prstGeom prst="flowChartDecision">
            <a:avLst/>
          </a:prstGeom>
          <a:ln w="19050">
            <a:solidFill>
              <a:schemeClr val="bg1"/>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fr-FR">
              <a:solidFill>
                <a:prstClr val="white"/>
              </a:solidFill>
              <a:latin typeface="Calibri"/>
            </a:endParaRPr>
          </a:p>
        </p:txBody>
      </p:sp>
      <p:sp>
        <p:nvSpPr>
          <p:cNvPr id="51" name="Organigramme : Décision 50">
            <a:extLst>
              <a:ext uri="{FF2B5EF4-FFF2-40B4-BE49-F238E27FC236}">
                <a16:creationId xmlns:a16="http://schemas.microsoft.com/office/drawing/2014/main" id="{35484FBB-4B80-41BF-AB92-D92668B7FFF5}"/>
              </a:ext>
            </a:extLst>
          </p:cNvPr>
          <p:cNvSpPr/>
          <p:nvPr/>
        </p:nvSpPr>
        <p:spPr>
          <a:xfrm>
            <a:off x="8915444" y="3206109"/>
            <a:ext cx="180975" cy="238125"/>
          </a:xfrm>
          <a:prstGeom prst="flowChartDecision">
            <a:avLst/>
          </a:prstGeom>
          <a:ln w="19050">
            <a:solidFill>
              <a:schemeClr val="bg1"/>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fr-FR">
              <a:solidFill>
                <a:prstClr val="white"/>
              </a:solidFill>
              <a:latin typeface="Calibri"/>
            </a:endParaRPr>
          </a:p>
        </p:txBody>
      </p:sp>
      <p:sp>
        <p:nvSpPr>
          <p:cNvPr id="52" name="Rectangle 51">
            <a:extLst>
              <a:ext uri="{FF2B5EF4-FFF2-40B4-BE49-F238E27FC236}">
                <a16:creationId xmlns:a16="http://schemas.microsoft.com/office/drawing/2014/main" id="{60163BC5-AD0A-4DCF-B583-4EB55DB19604}"/>
              </a:ext>
            </a:extLst>
          </p:cNvPr>
          <p:cNvSpPr>
            <a:spLocks noChangeArrowheads="1"/>
          </p:cNvSpPr>
          <p:nvPr/>
        </p:nvSpPr>
        <p:spPr bwMode="auto">
          <a:xfrm>
            <a:off x="7581893" y="2569398"/>
            <a:ext cx="901656" cy="542886"/>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b"/>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a:pPr>
            <a: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t>AMPP</a:t>
            </a:r>
            <a:b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br>
            <a: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t>Autorisation de mise en préproduction</a:t>
            </a:r>
          </a:p>
        </p:txBody>
      </p:sp>
      <p:sp>
        <p:nvSpPr>
          <p:cNvPr id="53" name="Rectangle 52">
            <a:extLst>
              <a:ext uri="{FF2B5EF4-FFF2-40B4-BE49-F238E27FC236}">
                <a16:creationId xmlns:a16="http://schemas.microsoft.com/office/drawing/2014/main" id="{16B27AB7-D868-40CA-B3D9-0EF0836B6BB3}"/>
              </a:ext>
            </a:extLst>
          </p:cNvPr>
          <p:cNvSpPr>
            <a:spLocks noChangeArrowheads="1"/>
          </p:cNvSpPr>
          <p:nvPr/>
        </p:nvSpPr>
        <p:spPr bwMode="auto">
          <a:xfrm>
            <a:off x="8693964" y="2504802"/>
            <a:ext cx="901656" cy="607482"/>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b"/>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a:pPr>
            <a: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t>AMP</a:t>
            </a:r>
            <a:b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br>
            <a: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t>Autorisation de mise en production</a:t>
            </a:r>
          </a:p>
        </p:txBody>
      </p:sp>
      <p:pic>
        <p:nvPicPr>
          <p:cNvPr id="54" name="Graphique 53" descr="Utilisateurs">
            <a:extLst>
              <a:ext uri="{FF2B5EF4-FFF2-40B4-BE49-F238E27FC236}">
                <a16:creationId xmlns:a16="http://schemas.microsoft.com/office/drawing/2014/main" id="{24C0E644-DE8F-40DB-A50A-DDA3CF26AF5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21173" y="1765518"/>
            <a:ext cx="234959" cy="234959"/>
          </a:xfrm>
          <a:prstGeom prst="rect">
            <a:avLst/>
          </a:prstGeom>
        </p:spPr>
      </p:pic>
      <p:sp>
        <p:nvSpPr>
          <p:cNvPr id="55" name="Organigramme : Décision 54">
            <a:extLst>
              <a:ext uri="{FF2B5EF4-FFF2-40B4-BE49-F238E27FC236}">
                <a16:creationId xmlns:a16="http://schemas.microsoft.com/office/drawing/2014/main" id="{6B47EB4F-A0FC-4AAC-8942-87037E47164C}"/>
              </a:ext>
            </a:extLst>
          </p:cNvPr>
          <p:cNvSpPr/>
          <p:nvPr/>
        </p:nvSpPr>
        <p:spPr>
          <a:xfrm>
            <a:off x="2737701" y="3150811"/>
            <a:ext cx="180975" cy="238125"/>
          </a:xfrm>
          <a:prstGeom prst="flowChartDecision">
            <a:avLst/>
          </a:prstGeom>
          <a:ln w="19050">
            <a:solidFill>
              <a:schemeClr val="bg1"/>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fr-FR">
              <a:solidFill>
                <a:prstClr val="white"/>
              </a:solidFill>
              <a:latin typeface="Calibri"/>
            </a:endParaRPr>
          </a:p>
        </p:txBody>
      </p:sp>
      <p:sp>
        <p:nvSpPr>
          <p:cNvPr id="56" name="Rectangle 55">
            <a:extLst>
              <a:ext uri="{FF2B5EF4-FFF2-40B4-BE49-F238E27FC236}">
                <a16:creationId xmlns:a16="http://schemas.microsoft.com/office/drawing/2014/main" id="{7CB7B7AC-3E8A-4772-825D-25B8D4A052B3}"/>
              </a:ext>
            </a:extLst>
          </p:cNvPr>
          <p:cNvSpPr>
            <a:spLocks noChangeArrowheads="1"/>
          </p:cNvSpPr>
          <p:nvPr/>
        </p:nvSpPr>
        <p:spPr bwMode="auto">
          <a:xfrm>
            <a:off x="9031860" y="3951664"/>
            <a:ext cx="1095617" cy="45878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defRPr/>
            </a:pPr>
            <a:r>
              <a:rPr lang="fr-FR" sz="900">
                <a:solidFill>
                  <a:srgbClr val="0070C0"/>
                </a:solidFill>
                <a:latin typeface="Verdana" panose="020B0604030504040204" pitchFamily="34" charset="0"/>
                <a:ea typeface="Verdana" panose="020B0604030504040204" pitchFamily="34" charset="0"/>
                <a:cs typeface="Verdana" panose="020B0604030504040204" pitchFamily="34" charset="0"/>
              </a:rPr>
              <a:t>PV vérification service régulier</a:t>
            </a:r>
          </a:p>
        </p:txBody>
      </p:sp>
      <p:sp>
        <p:nvSpPr>
          <p:cNvPr id="57" name="Rectangle 56">
            <a:extLst>
              <a:ext uri="{FF2B5EF4-FFF2-40B4-BE49-F238E27FC236}">
                <a16:creationId xmlns:a16="http://schemas.microsoft.com/office/drawing/2014/main" id="{CFA93894-0391-4B6D-BF2E-FF9C78D6B417}"/>
              </a:ext>
            </a:extLst>
          </p:cNvPr>
          <p:cNvSpPr>
            <a:spLocks noChangeArrowheads="1"/>
          </p:cNvSpPr>
          <p:nvPr/>
        </p:nvSpPr>
        <p:spPr bwMode="auto">
          <a:xfrm>
            <a:off x="2287968" y="2005558"/>
            <a:ext cx="1101367" cy="229279"/>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1"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cs typeface="Verdana" panose="020B0604030504040204" pitchFamily="34" charset="0"/>
              </a:rPr>
              <a:t>CODIR SI / Cellule opérationnelle</a:t>
            </a:r>
          </a:p>
        </p:txBody>
      </p:sp>
      <p:pic>
        <p:nvPicPr>
          <p:cNvPr id="58" name="Graphique 57" descr="Utilisateurs">
            <a:extLst>
              <a:ext uri="{FF2B5EF4-FFF2-40B4-BE49-F238E27FC236}">
                <a16:creationId xmlns:a16="http://schemas.microsoft.com/office/drawing/2014/main" id="{EDB3A49A-C2AD-4EEF-9793-E20461F89A2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76670" y="1774694"/>
            <a:ext cx="234959" cy="234959"/>
          </a:xfrm>
          <a:prstGeom prst="rect">
            <a:avLst/>
          </a:prstGeom>
        </p:spPr>
      </p:pic>
      <p:sp>
        <p:nvSpPr>
          <p:cNvPr id="59" name="Rectangle 58">
            <a:extLst>
              <a:ext uri="{FF2B5EF4-FFF2-40B4-BE49-F238E27FC236}">
                <a16:creationId xmlns:a16="http://schemas.microsoft.com/office/drawing/2014/main" id="{2F1D49CF-766F-4600-A0EB-C4D0041EC117}"/>
              </a:ext>
            </a:extLst>
          </p:cNvPr>
          <p:cNvSpPr>
            <a:spLocks noChangeArrowheads="1"/>
          </p:cNvSpPr>
          <p:nvPr/>
        </p:nvSpPr>
        <p:spPr bwMode="auto">
          <a:xfrm>
            <a:off x="3594533" y="2004099"/>
            <a:ext cx="1061928" cy="562353"/>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1"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cs typeface="Verdana" panose="020B0604030504040204" pitchFamily="34" charset="0"/>
              </a:rPr>
              <a:t>Comité planification des Changements</a:t>
            </a:r>
          </a:p>
        </p:txBody>
      </p:sp>
      <p:sp>
        <p:nvSpPr>
          <p:cNvPr id="60" name="Rectangle 59">
            <a:extLst>
              <a:ext uri="{FF2B5EF4-FFF2-40B4-BE49-F238E27FC236}">
                <a16:creationId xmlns:a16="http://schemas.microsoft.com/office/drawing/2014/main" id="{BD749019-E33E-4E00-8FD0-43E8EE58F221}"/>
              </a:ext>
            </a:extLst>
          </p:cNvPr>
          <p:cNvSpPr>
            <a:spLocks noChangeArrowheads="1"/>
          </p:cNvSpPr>
          <p:nvPr/>
        </p:nvSpPr>
        <p:spPr bwMode="auto">
          <a:xfrm>
            <a:off x="6702459" y="1940960"/>
            <a:ext cx="858812" cy="48783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1"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cs typeface="Verdana" panose="020B0604030504040204" pitchFamily="34" charset="0"/>
              </a:rPr>
              <a:t>Comité de suivi de la recette</a:t>
            </a:r>
          </a:p>
        </p:txBody>
      </p:sp>
      <p:sp>
        <p:nvSpPr>
          <p:cNvPr id="61" name="Rectangle 60">
            <a:extLst>
              <a:ext uri="{FF2B5EF4-FFF2-40B4-BE49-F238E27FC236}">
                <a16:creationId xmlns:a16="http://schemas.microsoft.com/office/drawing/2014/main" id="{F1005814-004D-4476-864E-8BE25CB478C9}"/>
              </a:ext>
            </a:extLst>
          </p:cNvPr>
          <p:cNvSpPr>
            <a:spLocks noChangeArrowheads="1"/>
          </p:cNvSpPr>
          <p:nvPr/>
        </p:nvSpPr>
        <p:spPr bwMode="auto">
          <a:xfrm>
            <a:off x="2307072" y="2605309"/>
            <a:ext cx="877061" cy="267005"/>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R="0" lvl="0" algn="ctr" fontAlgn="auto">
              <a:lnSpc>
                <a:spcPct val="100000"/>
              </a:lnSpc>
              <a:spcBef>
                <a:spcPts val="0"/>
              </a:spcBef>
              <a:spcAft>
                <a:spcPts val="0"/>
              </a:spcAft>
              <a:buClrTx/>
              <a:buSzTx/>
              <a:buFontTx/>
              <a:buNone/>
              <a:tabLst/>
              <a:defRPr/>
            </a:pPr>
            <a:r>
              <a:rPr lang="fr-FR" sz="800" b="1">
                <a:solidFill>
                  <a:schemeClr val="accent2"/>
                </a:solidFill>
                <a:latin typeface="Verdana" panose="020B0604030504040204" pitchFamily="34" charset="0"/>
                <a:ea typeface="Verdana" panose="020B0604030504040204" pitchFamily="34" charset="0"/>
                <a:cs typeface="Verdana" panose="020B0604030504040204" pitchFamily="34" charset="0"/>
              </a:rPr>
              <a:t>Opportunité Go / No Go</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fr-FR" sz="900" b="0"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62" name="Graphique 61" descr="Utilisateurs">
            <a:extLst>
              <a:ext uri="{FF2B5EF4-FFF2-40B4-BE49-F238E27FC236}">
                <a16:creationId xmlns:a16="http://schemas.microsoft.com/office/drawing/2014/main" id="{3167BE88-2F10-445A-AF2E-94F55A31096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71649" y="1765518"/>
            <a:ext cx="234959" cy="234959"/>
          </a:xfrm>
          <a:prstGeom prst="rect">
            <a:avLst/>
          </a:prstGeom>
        </p:spPr>
      </p:pic>
      <p:pic>
        <p:nvPicPr>
          <p:cNvPr id="63" name="Graphique 62" descr="Utilisateurs">
            <a:extLst>
              <a:ext uri="{FF2B5EF4-FFF2-40B4-BE49-F238E27FC236}">
                <a16:creationId xmlns:a16="http://schemas.microsoft.com/office/drawing/2014/main" id="{96C205B0-5941-4232-9C73-55B80408BC6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377500" y="1763995"/>
            <a:ext cx="234959" cy="234959"/>
          </a:xfrm>
          <a:prstGeom prst="rect">
            <a:avLst/>
          </a:prstGeom>
        </p:spPr>
      </p:pic>
      <p:sp>
        <p:nvSpPr>
          <p:cNvPr id="64" name="Rectangle 63">
            <a:extLst>
              <a:ext uri="{FF2B5EF4-FFF2-40B4-BE49-F238E27FC236}">
                <a16:creationId xmlns:a16="http://schemas.microsoft.com/office/drawing/2014/main" id="{F974DAD9-805B-4B93-93E9-4775A507E11E}"/>
              </a:ext>
            </a:extLst>
          </p:cNvPr>
          <p:cNvSpPr>
            <a:spLocks noChangeArrowheads="1"/>
          </p:cNvSpPr>
          <p:nvPr/>
        </p:nvSpPr>
        <p:spPr bwMode="auto">
          <a:xfrm>
            <a:off x="8145453" y="1954635"/>
            <a:ext cx="983487" cy="487837"/>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1"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cs typeface="Verdana" panose="020B0604030504040204" pitchFamily="34" charset="0"/>
              </a:rPr>
              <a:t>Comité de suivi de la mise en production</a:t>
            </a:r>
          </a:p>
        </p:txBody>
      </p:sp>
      <p:pic>
        <p:nvPicPr>
          <p:cNvPr id="65" name="Graphique 64" descr="Utilisateurs">
            <a:extLst>
              <a:ext uri="{FF2B5EF4-FFF2-40B4-BE49-F238E27FC236}">
                <a16:creationId xmlns:a16="http://schemas.microsoft.com/office/drawing/2014/main" id="{F2A1E376-7443-4365-B1A1-B96901DEAC2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66000" y="1773941"/>
            <a:ext cx="234959" cy="234959"/>
          </a:xfrm>
          <a:prstGeom prst="rect">
            <a:avLst/>
          </a:prstGeom>
        </p:spPr>
      </p:pic>
      <p:sp>
        <p:nvSpPr>
          <p:cNvPr id="66" name="Rectangle 65">
            <a:extLst>
              <a:ext uri="{FF2B5EF4-FFF2-40B4-BE49-F238E27FC236}">
                <a16:creationId xmlns:a16="http://schemas.microsoft.com/office/drawing/2014/main" id="{3A80CACF-D11B-4377-A9E7-6D28E7ED3FC0}"/>
              </a:ext>
            </a:extLst>
          </p:cNvPr>
          <p:cNvSpPr>
            <a:spLocks noChangeArrowheads="1"/>
          </p:cNvSpPr>
          <p:nvPr/>
        </p:nvSpPr>
        <p:spPr bwMode="auto">
          <a:xfrm>
            <a:off x="4563703" y="2014882"/>
            <a:ext cx="807638" cy="473250"/>
          </a:xfrm>
          <a:prstGeom prst="rect">
            <a:avLst/>
          </a:prstGeom>
          <a:noFill/>
          <a:ln>
            <a:noFill/>
            <a:headEnd/>
            <a:tailEnd/>
          </a:ln>
        </p:spPr>
        <p:style>
          <a:lnRef idx="2">
            <a:schemeClr val="accent1"/>
          </a:lnRef>
          <a:fillRef idx="1">
            <a:schemeClr val="lt1"/>
          </a:fillRef>
          <a:effectRef idx="0">
            <a:schemeClr val="accent1"/>
          </a:effectRef>
          <a:fontRef idx="minor">
            <a:schemeClr val="dk1"/>
          </a:fontRef>
        </p:style>
        <p:txBody>
          <a:bodyPr lIns="36000" tIns="36000" rIns="36000" bIns="36000" anchor="t"/>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1" i="0" u="none" strike="noStrike" kern="1200" cap="none" spc="0" normalizeH="0" baseline="0" noProof="0">
                <a:ln>
                  <a:noFill/>
                </a:ln>
                <a:solidFill>
                  <a:prstClr val="black">
                    <a:lumMod val="75000"/>
                    <a:lumOff val="25000"/>
                  </a:prstClr>
                </a:solidFill>
                <a:effectLst/>
                <a:uLnTx/>
                <a:uFillTx/>
                <a:latin typeface="Verdana" panose="020B0604030504040204" pitchFamily="34" charset="0"/>
                <a:ea typeface="Verdana" panose="020B0604030504040204" pitchFamily="34" charset="0"/>
                <a:cs typeface="Verdana" panose="020B0604030504040204" pitchFamily="34" charset="0"/>
              </a:rPr>
              <a:t>Comité de lancement Projet</a:t>
            </a:r>
          </a:p>
        </p:txBody>
      </p:sp>
    </p:spTree>
    <p:extLst>
      <p:ext uri="{BB962C8B-B14F-4D97-AF65-F5344CB8AC3E}">
        <p14:creationId xmlns:p14="http://schemas.microsoft.com/office/powerpoint/2010/main" val="1934978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6_Présentation V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lumMod val="20000"/>
            <a:lumOff val="80000"/>
          </a:schemeClr>
        </a:solidFill>
        <a:ln>
          <a:noFill/>
        </a:ln>
      </a:spPr>
      <a:bodyPr rtlCol="0" anchor="t"/>
      <a:lstStyle>
        <a:defPPr marL="174625" indent="-174625" algn="l">
          <a:spcBef>
            <a:spcPct val="20000"/>
          </a:spcBef>
          <a:buClr>
            <a:srgbClr val="1F497D"/>
          </a:buClr>
          <a:buFont typeface="Wingdings" panose="05000000000000000000" pitchFamily="2" charset="2"/>
          <a:buChar char="§"/>
          <a:defRPr sz="1400" dirty="0">
            <a:solidFill>
              <a:prstClr val="black"/>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
        <a:dk1>
          <a:srgbClr val="000000"/>
        </a:dk1>
        <a:lt1>
          <a:srgbClr val="FFFFFF"/>
        </a:lt1>
        <a:dk2>
          <a:srgbClr val="263147"/>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8_Présentation V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lumMod val="20000"/>
            <a:lumOff val="80000"/>
          </a:schemeClr>
        </a:solidFill>
        <a:ln>
          <a:noFill/>
        </a:ln>
      </a:spPr>
      <a:bodyPr rtlCol="0" anchor="t"/>
      <a:lstStyle>
        <a:defPPr marL="174625" indent="-174625" algn="l">
          <a:spcBef>
            <a:spcPct val="20000"/>
          </a:spcBef>
          <a:buClr>
            <a:srgbClr val="1F497D"/>
          </a:buClr>
          <a:buFont typeface="Wingdings" panose="05000000000000000000" pitchFamily="2" charset="2"/>
          <a:buChar char="§"/>
          <a:defRPr sz="1400" dirty="0">
            <a:solidFill>
              <a:prstClr val="black"/>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
        <a:dk1>
          <a:srgbClr val="000000"/>
        </a:dk1>
        <a:lt1>
          <a:srgbClr val="FFFFFF"/>
        </a:lt1>
        <a:dk2>
          <a:srgbClr val="263147"/>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6_Thème Office">
  <a:themeElements>
    <a:clrScheme name="NewTemplateActu">
      <a:dk1>
        <a:srgbClr val="690F3C"/>
      </a:dk1>
      <a:lt1>
        <a:srgbClr val="FFFFFF"/>
      </a:lt1>
      <a:dk2>
        <a:srgbClr val="3F3F3F"/>
      </a:dk2>
      <a:lt2>
        <a:srgbClr val="F2F2F2"/>
      </a:lt2>
      <a:accent1>
        <a:srgbClr val="690F3C"/>
      </a:accent1>
      <a:accent2>
        <a:srgbClr val="1CD19D"/>
      </a:accent2>
      <a:accent3>
        <a:srgbClr val="707070"/>
      </a:accent3>
      <a:accent4>
        <a:srgbClr val="A5A5A5"/>
      </a:accent4>
      <a:accent5>
        <a:srgbClr val="BFBFBF"/>
      </a:accent5>
      <a:accent6>
        <a:srgbClr val="C1175C"/>
      </a:accent6>
      <a:hlink>
        <a:srgbClr val="3F3F3F"/>
      </a:hlink>
      <a:folHlink>
        <a:srgbClr val="690F3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Thème Office">
  <a:themeElements>
    <a:clrScheme name="NewTemplateActu">
      <a:dk1>
        <a:srgbClr val="690F3C"/>
      </a:dk1>
      <a:lt1>
        <a:srgbClr val="FFFFFF"/>
      </a:lt1>
      <a:dk2>
        <a:srgbClr val="3F3F3F"/>
      </a:dk2>
      <a:lt2>
        <a:srgbClr val="F2F2F2"/>
      </a:lt2>
      <a:accent1>
        <a:srgbClr val="690F3C"/>
      </a:accent1>
      <a:accent2>
        <a:srgbClr val="1CD19D"/>
      </a:accent2>
      <a:accent3>
        <a:srgbClr val="707070"/>
      </a:accent3>
      <a:accent4>
        <a:srgbClr val="A5A5A5"/>
      </a:accent4>
      <a:accent5>
        <a:srgbClr val="BFBFBF"/>
      </a:accent5>
      <a:accent6>
        <a:srgbClr val="C1175C"/>
      </a:accent6>
      <a:hlink>
        <a:srgbClr val="3F3F3F"/>
      </a:hlink>
      <a:folHlink>
        <a:srgbClr val="690F3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Thème Office">
  <a:themeElements>
    <a:clrScheme name="NewTemplateActu">
      <a:dk1>
        <a:srgbClr val="690F3C"/>
      </a:dk1>
      <a:lt1>
        <a:srgbClr val="FFFFFF"/>
      </a:lt1>
      <a:dk2>
        <a:srgbClr val="3F3F3F"/>
      </a:dk2>
      <a:lt2>
        <a:srgbClr val="F2F2F2"/>
      </a:lt2>
      <a:accent1>
        <a:srgbClr val="690F3C"/>
      </a:accent1>
      <a:accent2>
        <a:srgbClr val="1CD19D"/>
      </a:accent2>
      <a:accent3>
        <a:srgbClr val="707070"/>
      </a:accent3>
      <a:accent4>
        <a:srgbClr val="A5A5A5"/>
      </a:accent4>
      <a:accent5>
        <a:srgbClr val="BFBFBF"/>
      </a:accent5>
      <a:accent6>
        <a:srgbClr val="C1175C"/>
      </a:accent6>
      <a:hlink>
        <a:srgbClr val="3F3F3F"/>
      </a:hlink>
      <a:folHlink>
        <a:srgbClr val="690F3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7_Présentation V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lumMod val="20000"/>
            <a:lumOff val="80000"/>
          </a:schemeClr>
        </a:solidFill>
        <a:ln>
          <a:noFill/>
        </a:ln>
      </a:spPr>
      <a:bodyPr rtlCol="0" anchor="t"/>
      <a:lstStyle>
        <a:defPPr marL="174625" indent="-174625" algn="l">
          <a:spcBef>
            <a:spcPct val="20000"/>
          </a:spcBef>
          <a:buClr>
            <a:srgbClr val="1F497D"/>
          </a:buClr>
          <a:buFont typeface="Wingdings" panose="05000000000000000000" pitchFamily="2" charset="2"/>
          <a:buChar char="§"/>
          <a:defRPr sz="1400" dirty="0">
            <a:solidFill>
              <a:prstClr val="black"/>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
        <a:dk1>
          <a:srgbClr val="000000"/>
        </a:dk1>
        <a:lt1>
          <a:srgbClr val="FFFFFF"/>
        </a:lt1>
        <a:dk2>
          <a:srgbClr val="263147"/>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ewTemplateActu">
    <a:dk1>
      <a:srgbClr val="690F3C"/>
    </a:dk1>
    <a:lt1>
      <a:srgbClr val="FFFFFF"/>
    </a:lt1>
    <a:dk2>
      <a:srgbClr val="3F3F3F"/>
    </a:dk2>
    <a:lt2>
      <a:srgbClr val="F2F2F2"/>
    </a:lt2>
    <a:accent1>
      <a:srgbClr val="690F3C"/>
    </a:accent1>
    <a:accent2>
      <a:srgbClr val="1CD19D"/>
    </a:accent2>
    <a:accent3>
      <a:srgbClr val="707070"/>
    </a:accent3>
    <a:accent4>
      <a:srgbClr val="A5A5A5"/>
    </a:accent4>
    <a:accent5>
      <a:srgbClr val="BFBFBF"/>
    </a:accent5>
    <a:accent6>
      <a:srgbClr val="C1175C"/>
    </a:accent6>
    <a:hlink>
      <a:srgbClr val="3F3F3F"/>
    </a:hlink>
    <a:folHlink>
      <a:srgbClr val="690F3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NewTemplateActu">
    <a:dk1>
      <a:srgbClr val="690F3C"/>
    </a:dk1>
    <a:lt1>
      <a:srgbClr val="FFFFFF"/>
    </a:lt1>
    <a:dk2>
      <a:srgbClr val="3F3F3F"/>
    </a:dk2>
    <a:lt2>
      <a:srgbClr val="F2F2F2"/>
    </a:lt2>
    <a:accent1>
      <a:srgbClr val="690F3C"/>
    </a:accent1>
    <a:accent2>
      <a:srgbClr val="1CD19D"/>
    </a:accent2>
    <a:accent3>
      <a:srgbClr val="707070"/>
    </a:accent3>
    <a:accent4>
      <a:srgbClr val="A5A5A5"/>
    </a:accent4>
    <a:accent5>
      <a:srgbClr val="BFBFBF"/>
    </a:accent5>
    <a:accent6>
      <a:srgbClr val="C1175C"/>
    </a:accent6>
    <a:hlink>
      <a:srgbClr val="3F3F3F"/>
    </a:hlink>
    <a:folHlink>
      <a:srgbClr val="690F3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NewTemplateActu">
    <a:dk1>
      <a:srgbClr val="690F3C"/>
    </a:dk1>
    <a:lt1>
      <a:srgbClr val="FFFFFF"/>
    </a:lt1>
    <a:dk2>
      <a:srgbClr val="3F3F3F"/>
    </a:dk2>
    <a:lt2>
      <a:srgbClr val="F2F2F2"/>
    </a:lt2>
    <a:accent1>
      <a:srgbClr val="690F3C"/>
    </a:accent1>
    <a:accent2>
      <a:srgbClr val="1CD19D"/>
    </a:accent2>
    <a:accent3>
      <a:srgbClr val="707070"/>
    </a:accent3>
    <a:accent4>
      <a:srgbClr val="A5A5A5"/>
    </a:accent4>
    <a:accent5>
      <a:srgbClr val="BFBFBF"/>
    </a:accent5>
    <a:accent6>
      <a:srgbClr val="C1175C"/>
    </a:accent6>
    <a:hlink>
      <a:srgbClr val="3F3F3F"/>
    </a:hlink>
    <a:folHlink>
      <a:srgbClr val="690F3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07E0A7D71013040A3129AD8532A57C4" ma:contentTypeVersion="6" ma:contentTypeDescription="Crée un document." ma:contentTypeScope="" ma:versionID="8d2d796aaf8aea50b02e4e044463ac8a">
  <xsd:schema xmlns:xsd="http://www.w3.org/2001/XMLSchema" xmlns:xs="http://www.w3.org/2001/XMLSchema" xmlns:p="http://schemas.microsoft.com/office/2006/metadata/properties" xmlns:ns2="0134ebca-583a-44c2-b93c-9fc80a60c2da" xmlns:ns3="ffb70b5b-2b61-44bd-84d2-c2d680be65ad" targetNamespace="http://schemas.microsoft.com/office/2006/metadata/properties" ma:root="true" ma:fieldsID="fa5c14f425720e000f97b1b375a2462e" ns2:_="" ns3:_="">
    <xsd:import namespace="0134ebca-583a-44c2-b93c-9fc80a60c2da"/>
    <xsd:import namespace="ffb70b5b-2b61-44bd-84d2-c2d680be65a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34ebca-583a-44c2-b93c-9fc80a60c2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SearchProperties" ma:index="1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fb70b5b-2b61-44bd-84d2-c2d680be65ad"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649B2F-C693-4D63-8AC6-CBA977104EAC}"/>
</file>

<file path=customXml/itemProps2.xml><?xml version="1.0" encoding="utf-8"?>
<ds:datastoreItem xmlns:ds="http://schemas.openxmlformats.org/officeDocument/2006/customXml" ds:itemID="{CD2F9623-A214-437D-8DC8-23EBAAB6A819}">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af666699-0633-4db7-b02d-fcbee2598488"/>
    <ds:schemaRef ds:uri="http://schemas.microsoft.com/office/2006/documentManagement/types"/>
    <ds:schemaRef ds:uri="a8219a0e-10bf-49e1-bdcc-dc77ce6d913a"/>
    <ds:schemaRef ds:uri="http://www.w3.org/XML/1998/namespace"/>
  </ds:schemaRefs>
</ds:datastoreItem>
</file>

<file path=customXml/itemProps3.xml><?xml version="1.0" encoding="utf-8"?>
<ds:datastoreItem xmlns:ds="http://schemas.openxmlformats.org/officeDocument/2006/customXml" ds:itemID="{056AD5A0-F9D2-4163-8645-D3D8FEF6972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78</TotalTime>
  <Words>13819</Words>
  <Application>Microsoft Office PowerPoint</Application>
  <PresentationFormat>Grand écran</PresentationFormat>
  <Paragraphs>1899</Paragraphs>
  <Slides>64</Slides>
  <Notes>9</Notes>
  <HiddenSlides>0</HiddenSlides>
  <MMClips>0</MMClips>
  <ScaleCrop>false</ScaleCrop>
  <HeadingPairs>
    <vt:vector size="8" baseType="variant">
      <vt:variant>
        <vt:lpstr>Polices utilisées</vt:lpstr>
      </vt:variant>
      <vt:variant>
        <vt:i4>10</vt:i4>
      </vt:variant>
      <vt:variant>
        <vt:lpstr>Thème</vt:lpstr>
      </vt:variant>
      <vt:variant>
        <vt:i4>6</vt:i4>
      </vt:variant>
      <vt:variant>
        <vt:lpstr>Serveurs OLE incorporés</vt:lpstr>
      </vt:variant>
      <vt:variant>
        <vt:i4>2</vt:i4>
      </vt:variant>
      <vt:variant>
        <vt:lpstr>Titres des diapositives</vt:lpstr>
      </vt:variant>
      <vt:variant>
        <vt:i4>64</vt:i4>
      </vt:variant>
    </vt:vector>
  </HeadingPairs>
  <TitlesOfParts>
    <vt:vector size="82" baseType="lpstr">
      <vt:lpstr>Arial</vt:lpstr>
      <vt:lpstr>Calibri</vt:lpstr>
      <vt:lpstr>Calibri Light</vt:lpstr>
      <vt:lpstr>Claudias Hand Pro Bold</vt:lpstr>
      <vt:lpstr>Courier New</vt:lpstr>
      <vt:lpstr>Tahoma</vt:lpstr>
      <vt:lpstr>Times New Roman</vt:lpstr>
      <vt:lpstr>Verdana</vt:lpstr>
      <vt:lpstr>Wingdings</vt:lpstr>
      <vt:lpstr>Wingdings 3</vt:lpstr>
      <vt:lpstr>6_Présentation V3</vt:lpstr>
      <vt:lpstr>8_Présentation V3</vt:lpstr>
      <vt:lpstr>16_Thème Office</vt:lpstr>
      <vt:lpstr>2_Thème Office</vt:lpstr>
      <vt:lpstr>1_Thème Office</vt:lpstr>
      <vt:lpstr>7_Présentation V3</vt:lpstr>
      <vt:lpstr>Diapositive think-cell</vt:lpstr>
      <vt:lpstr>think-cell Slide</vt:lpstr>
      <vt:lpstr>Le processus de fabrication SI CNAF</vt:lpstr>
      <vt:lpstr>sommaire</vt:lpstr>
      <vt:lpstr>LES ACTEURS / RoLES METIERS : la maitrise d’ouvrage</vt:lpstr>
      <vt:lpstr>LES ACTEURS / RoLES METIERS : appui à la recette</vt:lpstr>
      <vt:lpstr>Maintenance évolutive, projet ou programme ? (1/3)</vt:lpstr>
      <vt:lpstr>Maintenance évolutive, projet ou programme ? (2/3)</vt:lpstr>
      <vt:lpstr>Maintenance évolutive, projet ou programme ? (3/3)</vt:lpstr>
      <vt:lpstr>Un processus de fabrication en 3 grandes phases</vt:lpstr>
      <vt:lpstr>Un mode projet cycle en V en 9 étapes</vt:lpstr>
      <vt:lpstr>Un mode maintenance allégé</vt:lpstr>
      <vt:lpstr>sommaire</vt:lpstr>
      <vt:lpstr>La phase Préparation</vt:lpstr>
      <vt:lpstr>la fiche d’expression de besoin (FEB) 1/2</vt:lpstr>
      <vt:lpstr>la fiche d’expression de besoin (FEB) (2/2)</vt:lpstr>
      <vt:lpstr>le dossier de cadrage (3 volets)</vt:lpstr>
      <vt:lpstr>le cahier des charges fonctionnels</vt:lpstr>
      <vt:lpstr>Les exigences : les hiérarchiser, en assurer la traçabilité de bout en bout</vt:lpstr>
      <vt:lpstr>Le dossier informatique et libertés</vt:lpstr>
      <vt:lpstr>Les changements évolutifs sont issus des FEB</vt:lpstr>
      <vt:lpstr>L’arbitrage et la planification des changements se font au travers de 3 organes de gouvernance selon les caractéristiques des changements</vt:lpstr>
      <vt:lpstr>Le dossier de réponse SI</vt:lpstr>
      <vt:lpstr>le Dossier Sécurité Projet (1/2)</vt:lpstr>
      <vt:lpstr>le Dossier Sécurité Projet (2/2)</vt:lpstr>
      <vt:lpstr>Le plan projet / Le support du comité de lancement</vt:lpstr>
      <vt:lpstr>La phase Construction</vt:lpstr>
      <vt:lpstr>les spécifications générales</vt:lpstr>
      <vt:lpstr>l’intégration des travaux relatifs à l’architecture  MAJ du Référentiel HOPEX</vt:lpstr>
      <vt:lpstr>Le dossier d’exploitation</vt:lpstr>
      <vt:lpstr>Présentation PowerPoint</vt:lpstr>
      <vt:lpstr>SYNTHESE Du contenu des différentes étapes de tests &amp; recette (Cycle en V)</vt:lpstr>
      <vt:lpstr>LES Tests : Processus de gestion sous l’outil SQUASH TM</vt:lpstr>
      <vt:lpstr>La phase de Mise en œuvre</vt:lpstr>
      <vt:lpstr>LA MISE en œuvre opérationnelle des activités de recette par le SNGR</vt:lpstr>
      <vt:lpstr>La recette et la préproduction sont sous la responsabilité METIER Via le SNGR</vt:lpstr>
      <vt:lpstr>sommaire</vt:lpstr>
      <vt:lpstr>une livraison par incrément : Une évolution de la méthode nécessaire</vt:lpstr>
      <vt:lpstr>Présentation PowerPoint</vt:lpstr>
      <vt:lpstr>Présentation PowerPoint</vt:lpstr>
      <vt:lpstr>Présentation PowerPoint</vt:lpstr>
      <vt:lpstr>Présentation PowerPoint</vt:lpstr>
      <vt:lpstr>Présentation PowerPoint</vt:lpstr>
      <vt:lpstr>Présentation PowerPoint</vt:lpstr>
      <vt:lpstr>Introduction D’une étape « cadrage agile » : préparation du 1 er palier</vt:lpstr>
      <vt:lpstr>Préparation du 1er Palier : Synthèse du contenu de chaque séquence</vt:lpstr>
      <vt:lpstr>Préparation du 1er Palier : Synthèse des instances</vt:lpstr>
      <vt:lpstr>Préparation du 1er Palier : Synthèse des livrables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Les activités de Test en contexte Agile</vt:lpstr>
      <vt:lpstr>Les activités de test réparties par rôle Agile</vt:lpstr>
      <vt:lpstr>La stratégie de tests du projet est construite selon une approche RBT (Risk Based Testing)  </vt:lpstr>
      <vt:lpstr>Les tests sont déclinés selon la typologie des 4 quadrants de marick</vt:lpstr>
      <vt:lpstr>Présentation PowerPoint</vt:lpstr>
      <vt:lpstr>Articulation avec le cycle en V : bonnes pratiques</vt:lpstr>
      <vt:lpstr>Articulation avec le cycle en V : bonnes pratiques : Les modalités d’accostage</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Programme efficacité - Amélioration de l’efficacité de la DSI de la CNAF</dc:title>
  <dc:creator>ABDEL HAMID, Wael</dc:creator>
  <cp:lastModifiedBy>Helene PHAM 755</cp:lastModifiedBy>
  <cp:revision>4</cp:revision>
  <dcterms:created xsi:type="dcterms:W3CDTF">2020-04-14T17:45:12Z</dcterms:created>
  <dcterms:modified xsi:type="dcterms:W3CDTF">2022-03-17T14:06:36Z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0x010100607E0A7D71013040A3129AD8532A57C4</vt:lpwstr>
  </property>
</Properties>
</file>