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6" r:id="rId3"/>
    <p:sldId id="264" r:id="rId4"/>
    <p:sldId id="265" r:id="rId5"/>
    <p:sldId id="263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2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6742A-F6C4-413B-8684-A8C0ECC5A99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CB133-62C2-41C5-A241-BB5BB8F47F0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88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608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0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598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9282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938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244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580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8CB133-62C2-41C5-A241-BB5BB8F47F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25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93E189-6013-51BC-1937-9AD4EF51DD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3CB479-3F0B-59D3-E13A-6B958FF83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3FF46F-376D-A291-B2FF-13939B18C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509D62-2850-A673-BE1B-4BAC0EBB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5B85A2-D16B-9723-648C-9109C3E3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60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882EEC-BB0B-C8FD-F4EF-5D41FDE51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F7D29A-93F3-126D-A576-5B9A9B0D7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1EDDA8-C9B9-635E-E773-71757C2C3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A2335E-D369-664A-2DC2-2EA0B1BD3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E2CD85-AC6B-A755-74D7-54F029D9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61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3E89E30-82B6-A0B0-F567-97349A70D4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E1F3FD-B6B4-5CBD-9E0B-9BC8E6698F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C12E0E-D25C-13B2-2F04-F283DF05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26D35C-6450-FE04-F690-B3AFFCE53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332F1A-E153-8982-D1B8-AB18652E5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83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4C27DF-1A12-0061-E23D-2D32A219C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63B557-C1E2-39A5-CF0B-AECFCD98F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964228-ED17-4202-6C2F-B947927F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44D2D3-618F-CE97-B496-4A37565A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34A23A-9C22-F837-7A35-83D66D434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904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6F13A5-7B2C-7C90-502B-968C4CF9C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7D863D-CD77-31AB-B603-F06950DC6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59247D-3F06-BAEA-1968-5F0151437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B03820-8EF9-001E-E366-DE94C7623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32DB2B-98BC-A198-2CE3-3C36D8698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14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B9720D-AD32-240F-5CE1-BF903DC90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C4EC80-3161-FAF5-4CE6-1DF43A4C39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CBA3F73-484F-C29B-F62E-3DBA89B67D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A2A0CBC-0430-62E3-5078-80AD2423B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510CF7-DC0F-D6F2-6A53-6E43152F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1A0092-9AFB-7ABC-7FF4-C0D014731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39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2998DC-1C68-FDF8-5751-F479D8815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22D4B7D-47D6-2C80-1F73-8C215EEB87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F9EDDF-E044-4BD9-E0AC-F050CB0F8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170DF8E-BA13-3E46-58D5-C24B919B61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999421-A17D-210C-88E3-5F8BB1C21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179AA26-D596-B9EE-E58C-F7EF3A571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101F4D6-A9A1-642F-6619-BD2657E49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BF1DEEF-8708-9507-E94F-699392FDB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12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A8E6A1-F393-F1E6-8453-A66FA0F6A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7C612CA-DC26-F02D-3FA9-EEA59CDDC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2E3E037-69CE-6104-99D7-1B93C5C0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CC209B3-590A-575E-0FE7-661F1A72A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68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24CD36-2D2A-BDD9-CBF3-4D4F3ABB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F53BE6-2B95-B14A-BF2E-EAE649361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B9FCE9-2F7D-0E00-5C17-092F07B1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60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CFBD10-E199-EF4D-FA77-EDE51E77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696518-F313-0E7F-C034-64B591F3B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6EA613-3E2D-3A29-65FA-A1DA33D38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FCE3F9-01BE-45A7-0728-6F9F5FDC1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9770AAE-35CA-939E-2F5F-9AAA6FC1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CF84618-7CCA-5727-FA33-2820E6B5A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19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F65EF0-D888-AEBB-7D7B-14BA6EC75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968F64F-389C-0C8C-554A-52FD5BC7BE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B01E0B-4E3D-D787-6B5C-C6312F294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9D533B-A510-C5E4-C997-7D6E33707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5E7C5DD-0197-46BE-FFBC-A55A76CE7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428D46-B664-A2FF-D629-A70800BA5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951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E39ACA3-1E8A-A59C-A6B7-563759934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5E5D4A-105F-E156-67C5-858DAD89D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C748A6-88CA-660F-C1F0-D5F0F148A2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DE84F3-86B4-436E-A393-6195CBAC9649}" type="datetimeFigureOut">
              <a:rPr lang="fr-FR" smtClean="0"/>
              <a:t>21/03/2025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052739-3F02-34FC-9D9D-B81DD3D1E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5AF669-AED1-BF36-EF8C-8484F583A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764050-C9E4-421C-8830-FC6178FD8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1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364CC44E-0BF6-AE1A-F035-50C5F9F2A9E7}"/>
              </a:ext>
            </a:extLst>
          </p:cNvPr>
          <p:cNvSpPr txBox="1"/>
          <p:nvPr/>
        </p:nvSpPr>
        <p:spPr>
          <a:xfrm>
            <a:off x="1762809" y="3355549"/>
            <a:ext cx="79279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CADRE DE PRESENTATION GRAPHIQUE DE L’EQUIPE </a:t>
            </a:r>
          </a:p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et DES REFERENCES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EQUIPE : </a:t>
            </a:r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DU MANDATAIRE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2: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3: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4: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5: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6: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Cotraitant 7: </a:t>
            </a:r>
            <a:r>
              <a:rPr lang="fr-FR" sz="2000" b="1" kern="0" dirty="0">
                <a:solidFill>
                  <a:srgbClr val="80808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ctr"/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93562" y="344282"/>
            <a:ext cx="3266440" cy="971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06462" y="1514539"/>
            <a:ext cx="4440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00"/>
              </a:spcBef>
              <a:spcAft>
                <a:spcPts val="0"/>
              </a:spcAft>
            </a:pPr>
            <a:r>
              <a:rPr lang="fr-FR" b="1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MARCHÉ PUBLIC DE MAÎTRISE D'OEUVRE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8155" y="2082578"/>
            <a:ext cx="78372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Concours de maitrise d’</a:t>
            </a:r>
            <a:r>
              <a:rPr lang="fr-FR" b="1" dirty="0" err="1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oeuvre</a:t>
            </a:r>
            <a:r>
              <a:rPr lang="fr-FR" b="1" dirty="0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pour le projet CPER PIB</a:t>
            </a:r>
          </a:p>
          <a:p>
            <a:pPr algn="ctr"/>
            <a:r>
              <a:rPr lang="fr-FR" b="1" dirty="0">
                <a:solidFill>
                  <a:srgbClr val="00000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Campus ENSAM de Bordeaux-Talence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795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369332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 DE L’EQUIPE – MOTIVATION (1/2)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A54427D-F0B6-4EFF-AB4A-403F2761AA05}"/>
              </a:ext>
            </a:extLst>
          </p:cNvPr>
          <p:cNvSpPr txBox="1"/>
          <p:nvPr/>
        </p:nvSpPr>
        <p:spPr>
          <a:xfrm>
            <a:off x="0" y="544286"/>
            <a:ext cx="12192000" cy="63137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5383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369332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 DE L’EQUIPE – MOTIVATION (2/2)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A54427D-F0B6-4EFF-AB4A-403F2761AA05}"/>
              </a:ext>
            </a:extLst>
          </p:cNvPr>
          <p:cNvSpPr txBox="1"/>
          <p:nvPr/>
        </p:nvSpPr>
        <p:spPr>
          <a:xfrm>
            <a:off x="0" y="544286"/>
            <a:ext cx="12192000" cy="63137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0978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RESPONSABILITE SOCIETALE et ENVIRONNEMENTALE</a:t>
            </a:r>
          </a:p>
          <a:p>
            <a:pPr algn="ctr"/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A54427D-F0B6-4EFF-AB4A-403F2761AA05}"/>
              </a:ext>
            </a:extLst>
          </p:cNvPr>
          <p:cNvSpPr txBox="1"/>
          <p:nvPr/>
        </p:nvSpPr>
        <p:spPr>
          <a:xfrm>
            <a:off x="0" y="544286"/>
            <a:ext cx="12192000" cy="63137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4800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N°1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MEMBRE(S) DU GROUPEMENT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78EE4A-B7B5-2B78-BC91-EE559F89BD2D}"/>
              </a:ext>
            </a:extLst>
          </p:cNvPr>
          <p:cNvSpPr/>
          <p:nvPr/>
        </p:nvSpPr>
        <p:spPr>
          <a:xfrm>
            <a:off x="6169571" y="741324"/>
            <a:ext cx="6014041" cy="420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5C2E-0466-E1E2-64DF-51E4D62F0180}"/>
              </a:ext>
            </a:extLst>
          </p:cNvPr>
          <p:cNvSpPr/>
          <p:nvPr/>
        </p:nvSpPr>
        <p:spPr>
          <a:xfrm>
            <a:off x="0" y="741322"/>
            <a:ext cx="6053959" cy="4209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8FD99E-37A0-F353-FA01-FC01EF11FC80}"/>
              </a:ext>
            </a:extLst>
          </p:cNvPr>
          <p:cNvSpPr txBox="1"/>
          <p:nvPr/>
        </p:nvSpPr>
        <p:spPr>
          <a:xfrm>
            <a:off x="1467439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Extérieur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6D4FE5-A1D3-E6AD-890A-1DC232B7B87C}"/>
              </a:ext>
            </a:extLst>
          </p:cNvPr>
          <p:cNvSpPr txBox="1"/>
          <p:nvPr/>
        </p:nvSpPr>
        <p:spPr>
          <a:xfrm>
            <a:off x="7678925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Intérieur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430C911-96A0-42A4-406C-9F5325999EEF}"/>
              </a:ext>
            </a:extLst>
          </p:cNvPr>
          <p:cNvGraphicFramePr>
            <a:graphicFrameLocks noGrp="1"/>
          </p:cNvGraphicFramePr>
          <p:nvPr/>
        </p:nvGraphicFramePr>
        <p:xfrm>
          <a:off x="125702" y="5047683"/>
          <a:ext cx="11856513" cy="18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435">
                  <a:extLst>
                    <a:ext uri="{9D8B030D-6E8A-4147-A177-3AD203B41FA5}">
                      <a16:colId xmlns:a16="http://schemas.microsoft.com/office/drawing/2014/main" val="2594365282"/>
                    </a:ext>
                  </a:extLst>
                </a:gridCol>
                <a:gridCol w="3570051">
                  <a:extLst>
                    <a:ext uri="{9D8B030D-6E8A-4147-A177-3AD203B41FA5}">
                      <a16:colId xmlns:a16="http://schemas.microsoft.com/office/drawing/2014/main" val="876271656"/>
                    </a:ext>
                  </a:extLst>
                </a:gridCol>
                <a:gridCol w="2441642">
                  <a:extLst>
                    <a:ext uri="{9D8B030D-6E8A-4147-A177-3AD203B41FA5}">
                      <a16:colId xmlns:a16="http://schemas.microsoft.com/office/drawing/2014/main" val="1166668259"/>
                    </a:ext>
                  </a:extLst>
                </a:gridCol>
                <a:gridCol w="4226385">
                  <a:extLst>
                    <a:ext uri="{9D8B030D-6E8A-4147-A177-3AD203B41FA5}">
                      <a16:colId xmlns:a16="http://schemas.microsoft.com/office/drawing/2014/main" val="3228640505"/>
                    </a:ext>
                  </a:extLst>
                </a:gridCol>
              </a:tblGrid>
              <a:tr h="256119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du projet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État d’avancement / année de livraison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6072645"/>
                  </a:ext>
                </a:extLst>
              </a:tr>
              <a:tr h="23515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 traitée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667507"/>
                  </a:ext>
                </a:extLst>
              </a:tr>
              <a:tr h="220771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Maître d’ouvrage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Montant des travaux (€HT)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53133"/>
                  </a:ext>
                </a:extLst>
              </a:tr>
              <a:tr h="284188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Rôle/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 du candidat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travaux (Réhabilitation ou neuf)</a:t>
                      </a:r>
                      <a:endParaRPr lang="fr-FR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35352"/>
                  </a:ext>
                </a:extLst>
              </a:tr>
              <a:tr h="41619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Phases d’intervention réellement assumés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 du choix de la référence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21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757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N°2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MEMBRE(S) DU GROUPEMENT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78EE4A-B7B5-2B78-BC91-EE559F89BD2D}"/>
              </a:ext>
            </a:extLst>
          </p:cNvPr>
          <p:cNvSpPr/>
          <p:nvPr/>
        </p:nvSpPr>
        <p:spPr>
          <a:xfrm>
            <a:off x="6169571" y="741324"/>
            <a:ext cx="6014041" cy="420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5C2E-0466-E1E2-64DF-51E4D62F0180}"/>
              </a:ext>
            </a:extLst>
          </p:cNvPr>
          <p:cNvSpPr/>
          <p:nvPr/>
        </p:nvSpPr>
        <p:spPr>
          <a:xfrm>
            <a:off x="0" y="741322"/>
            <a:ext cx="6053959" cy="4209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8FD99E-37A0-F353-FA01-FC01EF11FC80}"/>
              </a:ext>
            </a:extLst>
          </p:cNvPr>
          <p:cNvSpPr txBox="1"/>
          <p:nvPr/>
        </p:nvSpPr>
        <p:spPr>
          <a:xfrm>
            <a:off x="1467439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Extérieur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6D4FE5-A1D3-E6AD-890A-1DC232B7B87C}"/>
              </a:ext>
            </a:extLst>
          </p:cNvPr>
          <p:cNvSpPr txBox="1"/>
          <p:nvPr/>
        </p:nvSpPr>
        <p:spPr>
          <a:xfrm>
            <a:off x="7678925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Intérieur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430C911-96A0-42A4-406C-9F5325999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936841"/>
              </p:ext>
            </p:extLst>
          </p:nvPr>
        </p:nvGraphicFramePr>
        <p:xfrm>
          <a:off x="125702" y="5047683"/>
          <a:ext cx="11856513" cy="18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435">
                  <a:extLst>
                    <a:ext uri="{9D8B030D-6E8A-4147-A177-3AD203B41FA5}">
                      <a16:colId xmlns:a16="http://schemas.microsoft.com/office/drawing/2014/main" val="2594365282"/>
                    </a:ext>
                  </a:extLst>
                </a:gridCol>
                <a:gridCol w="3570051">
                  <a:extLst>
                    <a:ext uri="{9D8B030D-6E8A-4147-A177-3AD203B41FA5}">
                      <a16:colId xmlns:a16="http://schemas.microsoft.com/office/drawing/2014/main" val="876271656"/>
                    </a:ext>
                  </a:extLst>
                </a:gridCol>
                <a:gridCol w="2441642">
                  <a:extLst>
                    <a:ext uri="{9D8B030D-6E8A-4147-A177-3AD203B41FA5}">
                      <a16:colId xmlns:a16="http://schemas.microsoft.com/office/drawing/2014/main" val="1166668259"/>
                    </a:ext>
                  </a:extLst>
                </a:gridCol>
                <a:gridCol w="4226385">
                  <a:extLst>
                    <a:ext uri="{9D8B030D-6E8A-4147-A177-3AD203B41FA5}">
                      <a16:colId xmlns:a16="http://schemas.microsoft.com/office/drawing/2014/main" val="3228640505"/>
                    </a:ext>
                  </a:extLst>
                </a:gridCol>
              </a:tblGrid>
              <a:tr h="256119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du projet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État d’avancement / année de livraison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6072645"/>
                  </a:ext>
                </a:extLst>
              </a:tr>
              <a:tr h="23515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 traitée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667507"/>
                  </a:ext>
                </a:extLst>
              </a:tr>
              <a:tr h="220771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Maître d’ouvrage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Montant des travaux (€HT)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53133"/>
                  </a:ext>
                </a:extLst>
              </a:tr>
              <a:tr h="284188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Rôle/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 du candidat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travaux (Réhabilitation ou neuf)</a:t>
                      </a:r>
                      <a:endParaRPr lang="fr-FR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35352"/>
                  </a:ext>
                </a:extLst>
              </a:tr>
              <a:tr h="41619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Phases d’intervention réellement assumés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 du choix de la référence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21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519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N°3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MEMBRE(S) DU GROUPEMENT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78EE4A-B7B5-2B78-BC91-EE559F89BD2D}"/>
              </a:ext>
            </a:extLst>
          </p:cNvPr>
          <p:cNvSpPr/>
          <p:nvPr/>
        </p:nvSpPr>
        <p:spPr>
          <a:xfrm>
            <a:off x="6169571" y="741324"/>
            <a:ext cx="6014041" cy="420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5C2E-0466-E1E2-64DF-51E4D62F0180}"/>
              </a:ext>
            </a:extLst>
          </p:cNvPr>
          <p:cNvSpPr/>
          <p:nvPr/>
        </p:nvSpPr>
        <p:spPr>
          <a:xfrm>
            <a:off x="0" y="741322"/>
            <a:ext cx="6053959" cy="4209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8FD99E-37A0-F353-FA01-FC01EF11FC80}"/>
              </a:ext>
            </a:extLst>
          </p:cNvPr>
          <p:cNvSpPr txBox="1"/>
          <p:nvPr/>
        </p:nvSpPr>
        <p:spPr>
          <a:xfrm>
            <a:off x="1467439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Extérieur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6D4FE5-A1D3-E6AD-890A-1DC232B7B87C}"/>
              </a:ext>
            </a:extLst>
          </p:cNvPr>
          <p:cNvSpPr txBox="1"/>
          <p:nvPr/>
        </p:nvSpPr>
        <p:spPr>
          <a:xfrm>
            <a:off x="7678925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Intérieur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430C911-96A0-42A4-406C-9F5325999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936841"/>
              </p:ext>
            </p:extLst>
          </p:nvPr>
        </p:nvGraphicFramePr>
        <p:xfrm>
          <a:off x="125702" y="5047683"/>
          <a:ext cx="11856513" cy="18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435">
                  <a:extLst>
                    <a:ext uri="{9D8B030D-6E8A-4147-A177-3AD203B41FA5}">
                      <a16:colId xmlns:a16="http://schemas.microsoft.com/office/drawing/2014/main" val="2594365282"/>
                    </a:ext>
                  </a:extLst>
                </a:gridCol>
                <a:gridCol w="3570051">
                  <a:extLst>
                    <a:ext uri="{9D8B030D-6E8A-4147-A177-3AD203B41FA5}">
                      <a16:colId xmlns:a16="http://schemas.microsoft.com/office/drawing/2014/main" val="876271656"/>
                    </a:ext>
                  </a:extLst>
                </a:gridCol>
                <a:gridCol w="2441642">
                  <a:extLst>
                    <a:ext uri="{9D8B030D-6E8A-4147-A177-3AD203B41FA5}">
                      <a16:colId xmlns:a16="http://schemas.microsoft.com/office/drawing/2014/main" val="1166668259"/>
                    </a:ext>
                  </a:extLst>
                </a:gridCol>
                <a:gridCol w="4226385">
                  <a:extLst>
                    <a:ext uri="{9D8B030D-6E8A-4147-A177-3AD203B41FA5}">
                      <a16:colId xmlns:a16="http://schemas.microsoft.com/office/drawing/2014/main" val="3228640505"/>
                    </a:ext>
                  </a:extLst>
                </a:gridCol>
              </a:tblGrid>
              <a:tr h="256119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du projet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État d’avancement / année de livraison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6072645"/>
                  </a:ext>
                </a:extLst>
              </a:tr>
              <a:tr h="23515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 traitée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667507"/>
                  </a:ext>
                </a:extLst>
              </a:tr>
              <a:tr h="220771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Maître d’ouvrage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Montant des travaux (€HT)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53133"/>
                  </a:ext>
                </a:extLst>
              </a:tr>
              <a:tr h="284188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Rôle/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 du candidat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travaux (Réhabilitation ou neuf)</a:t>
                      </a:r>
                      <a:endParaRPr lang="fr-FR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35352"/>
                  </a:ext>
                </a:extLst>
              </a:tr>
              <a:tr h="41619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Phases d’intervention réellement assumés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 du choix de la référence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21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267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N°4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MEMBRE(S) DU GROUPEMENT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78EE4A-B7B5-2B78-BC91-EE559F89BD2D}"/>
              </a:ext>
            </a:extLst>
          </p:cNvPr>
          <p:cNvSpPr/>
          <p:nvPr/>
        </p:nvSpPr>
        <p:spPr>
          <a:xfrm>
            <a:off x="6169571" y="741324"/>
            <a:ext cx="6014041" cy="420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5C2E-0466-E1E2-64DF-51E4D62F0180}"/>
              </a:ext>
            </a:extLst>
          </p:cNvPr>
          <p:cNvSpPr/>
          <p:nvPr/>
        </p:nvSpPr>
        <p:spPr>
          <a:xfrm>
            <a:off x="0" y="741322"/>
            <a:ext cx="6053959" cy="4209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8FD99E-37A0-F353-FA01-FC01EF11FC80}"/>
              </a:ext>
            </a:extLst>
          </p:cNvPr>
          <p:cNvSpPr txBox="1"/>
          <p:nvPr/>
        </p:nvSpPr>
        <p:spPr>
          <a:xfrm>
            <a:off x="1467439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Extérieur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6D4FE5-A1D3-E6AD-890A-1DC232B7B87C}"/>
              </a:ext>
            </a:extLst>
          </p:cNvPr>
          <p:cNvSpPr txBox="1"/>
          <p:nvPr/>
        </p:nvSpPr>
        <p:spPr>
          <a:xfrm>
            <a:off x="7678925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Intérieur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430C911-96A0-42A4-406C-9F5325999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936841"/>
              </p:ext>
            </p:extLst>
          </p:nvPr>
        </p:nvGraphicFramePr>
        <p:xfrm>
          <a:off x="125702" y="5047683"/>
          <a:ext cx="11856513" cy="18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435">
                  <a:extLst>
                    <a:ext uri="{9D8B030D-6E8A-4147-A177-3AD203B41FA5}">
                      <a16:colId xmlns:a16="http://schemas.microsoft.com/office/drawing/2014/main" val="2594365282"/>
                    </a:ext>
                  </a:extLst>
                </a:gridCol>
                <a:gridCol w="3570051">
                  <a:extLst>
                    <a:ext uri="{9D8B030D-6E8A-4147-A177-3AD203B41FA5}">
                      <a16:colId xmlns:a16="http://schemas.microsoft.com/office/drawing/2014/main" val="876271656"/>
                    </a:ext>
                  </a:extLst>
                </a:gridCol>
                <a:gridCol w="2441642">
                  <a:extLst>
                    <a:ext uri="{9D8B030D-6E8A-4147-A177-3AD203B41FA5}">
                      <a16:colId xmlns:a16="http://schemas.microsoft.com/office/drawing/2014/main" val="1166668259"/>
                    </a:ext>
                  </a:extLst>
                </a:gridCol>
                <a:gridCol w="4226385">
                  <a:extLst>
                    <a:ext uri="{9D8B030D-6E8A-4147-A177-3AD203B41FA5}">
                      <a16:colId xmlns:a16="http://schemas.microsoft.com/office/drawing/2014/main" val="3228640505"/>
                    </a:ext>
                  </a:extLst>
                </a:gridCol>
              </a:tblGrid>
              <a:tr h="256119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du projet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État d’avancement / année de livraison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6072645"/>
                  </a:ext>
                </a:extLst>
              </a:tr>
              <a:tr h="23515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 traitée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667507"/>
                  </a:ext>
                </a:extLst>
              </a:tr>
              <a:tr h="220771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Maître d’ouvrage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Montant des travaux (€HT)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53133"/>
                  </a:ext>
                </a:extLst>
              </a:tr>
              <a:tr h="284188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Rôle/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 du candidat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travaux (Réhabilitation ou neuf)</a:t>
                      </a:r>
                      <a:endParaRPr lang="fr-FR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35352"/>
                  </a:ext>
                </a:extLst>
              </a:tr>
              <a:tr h="41619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Phases d’intervention réellement assumés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 du choix de la référence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21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926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55BEA4D-1B6C-E229-9443-69883CD77E12}"/>
              </a:ext>
            </a:extLst>
          </p:cNvPr>
          <p:cNvSpPr txBox="1"/>
          <p:nvPr/>
        </p:nvSpPr>
        <p:spPr>
          <a:xfrm>
            <a:off x="0" y="34734"/>
            <a:ext cx="12192000" cy="646331"/>
          </a:xfrm>
          <a:prstGeom prst="rect">
            <a:avLst/>
          </a:prstGeom>
          <a:solidFill>
            <a:srgbClr val="742E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N°5</a:t>
            </a:r>
          </a:p>
          <a:p>
            <a:pPr algn="ctr"/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MEMBRE(S) DU GROUPEMENT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78EE4A-B7B5-2B78-BC91-EE559F89BD2D}"/>
              </a:ext>
            </a:extLst>
          </p:cNvPr>
          <p:cNvSpPr/>
          <p:nvPr/>
        </p:nvSpPr>
        <p:spPr>
          <a:xfrm>
            <a:off x="6169571" y="741324"/>
            <a:ext cx="6014041" cy="4209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785C2E-0466-E1E2-64DF-51E4D62F0180}"/>
              </a:ext>
            </a:extLst>
          </p:cNvPr>
          <p:cNvSpPr/>
          <p:nvPr/>
        </p:nvSpPr>
        <p:spPr>
          <a:xfrm>
            <a:off x="0" y="741322"/>
            <a:ext cx="6053959" cy="4209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28FD99E-37A0-F353-FA01-FC01EF11FC80}"/>
              </a:ext>
            </a:extLst>
          </p:cNvPr>
          <p:cNvSpPr txBox="1"/>
          <p:nvPr/>
        </p:nvSpPr>
        <p:spPr>
          <a:xfrm>
            <a:off x="1467439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Extérieur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6D4FE5-A1D3-E6AD-890A-1DC232B7B87C}"/>
              </a:ext>
            </a:extLst>
          </p:cNvPr>
          <p:cNvSpPr txBox="1"/>
          <p:nvPr/>
        </p:nvSpPr>
        <p:spPr>
          <a:xfrm>
            <a:off x="7678925" y="2926698"/>
            <a:ext cx="2997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Photo du projet – Intérieur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430C911-96A0-42A4-406C-9F5325999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936841"/>
              </p:ext>
            </p:extLst>
          </p:nvPr>
        </p:nvGraphicFramePr>
        <p:xfrm>
          <a:off x="125702" y="5047683"/>
          <a:ext cx="11856513" cy="184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435">
                  <a:extLst>
                    <a:ext uri="{9D8B030D-6E8A-4147-A177-3AD203B41FA5}">
                      <a16:colId xmlns:a16="http://schemas.microsoft.com/office/drawing/2014/main" val="2594365282"/>
                    </a:ext>
                  </a:extLst>
                </a:gridCol>
                <a:gridCol w="3570051">
                  <a:extLst>
                    <a:ext uri="{9D8B030D-6E8A-4147-A177-3AD203B41FA5}">
                      <a16:colId xmlns:a16="http://schemas.microsoft.com/office/drawing/2014/main" val="876271656"/>
                    </a:ext>
                  </a:extLst>
                </a:gridCol>
                <a:gridCol w="2441642">
                  <a:extLst>
                    <a:ext uri="{9D8B030D-6E8A-4147-A177-3AD203B41FA5}">
                      <a16:colId xmlns:a16="http://schemas.microsoft.com/office/drawing/2014/main" val="1166668259"/>
                    </a:ext>
                  </a:extLst>
                </a:gridCol>
                <a:gridCol w="4226385">
                  <a:extLst>
                    <a:ext uri="{9D8B030D-6E8A-4147-A177-3AD203B41FA5}">
                      <a16:colId xmlns:a16="http://schemas.microsoft.com/office/drawing/2014/main" val="3228640505"/>
                    </a:ext>
                  </a:extLst>
                </a:gridCol>
              </a:tblGrid>
              <a:tr h="256119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du projet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État d’avancement / année de livraison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6072645"/>
                  </a:ext>
                </a:extLst>
              </a:tr>
              <a:tr h="23515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 traitée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667507"/>
                  </a:ext>
                </a:extLst>
              </a:tr>
              <a:tr h="220771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Maître d’ouvrage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Montant des travaux (€HT)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353133"/>
                  </a:ext>
                </a:extLst>
              </a:tr>
              <a:tr h="284188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Rôle/</a:t>
                      </a:r>
                      <a:r>
                        <a:rPr lang="fr-F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 du candidat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de travaux (Réhabilitation ou neuf)</a:t>
                      </a:r>
                      <a:endParaRPr lang="fr-FR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35352"/>
                  </a:ext>
                </a:extLst>
              </a:tr>
              <a:tr h="416192">
                <a:tc>
                  <a:txBody>
                    <a:bodyPr/>
                    <a:lstStyle/>
                    <a:p>
                      <a:pPr algn="l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Phases d’intervention réellement assumés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 du choix de la référence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21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462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410</Words>
  <Application>Microsoft Office PowerPoint</Application>
  <PresentationFormat>Grand écran</PresentationFormat>
  <Paragraphs>104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Times New Roman</vt:lpstr>
      <vt:lpstr>Trebuchet MS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atajouri</dc:creator>
  <cp:lastModifiedBy>THIBERT Virginie</cp:lastModifiedBy>
  <cp:revision>22</cp:revision>
  <dcterms:created xsi:type="dcterms:W3CDTF">2024-07-26T08:41:52Z</dcterms:created>
  <dcterms:modified xsi:type="dcterms:W3CDTF">2025-03-21T16:17:25Z</dcterms:modified>
</cp:coreProperties>
</file>