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61" r:id="rId2"/>
  </p:sldIdLst>
  <p:sldSz cx="12192000" cy="6858000"/>
  <p:notesSz cx="6889750" cy="10021888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2AA8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673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282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5558" cy="502835"/>
          </a:xfrm>
          <a:prstGeom prst="rect">
            <a:avLst/>
          </a:prstGeom>
        </p:spPr>
        <p:txBody>
          <a:bodyPr vert="horz" lIns="96634" tIns="48317" rIns="96634" bIns="48317" rtlCol="0"/>
          <a:lstStyle>
            <a:lvl1pPr algn="l">
              <a:defRPr sz="1300"/>
            </a:lvl1pPr>
          </a:lstStyle>
          <a:p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902597" y="0"/>
            <a:ext cx="2985558" cy="502835"/>
          </a:xfrm>
          <a:prstGeom prst="rect">
            <a:avLst/>
          </a:prstGeom>
        </p:spPr>
        <p:txBody>
          <a:bodyPr vert="horz" lIns="96634" tIns="48317" rIns="96634" bIns="48317" rtlCol="0"/>
          <a:lstStyle>
            <a:lvl1pPr algn="r">
              <a:defRPr sz="1300"/>
            </a:lvl1pPr>
          </a:lstStyle>
          <a:p>
            <a:fld id="{D4E2D302-9881-41D5-9C1A-5F3B2505CD0E}" type="datetimeFigureOut">
              <a:rPr lang="fr-FR" smtClean="0"/>
              <a:t>05/03/2025</a:t>
            </a:fld>
            <a:endParaRPr lang="fr-FR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438150" y="1252538"/>
            <a:ext cx="6013450" cy="33829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6634" tIns="48317" rIns="96634" bIns="48317" rtlCol="0" anchor="ctr"/>
          <a:lstStyle/>
          <a:p>
            <a:endParaRPr lang="fr-FR"/>
          </a:p>
        </p:txBody>
      </p:sp>
      <p:sp>
        <p:nvSpPr>
          <p:cNvPr id="5" name="Espace réservé des notes 4"/>
          <p:cNvSpPr>
            <a:spLocks noGrp="1"/>
          </p:cNvSpPr>
          <p:nvPr>
            <p:ph type="body" sz="quarter" idx="3"/>
          </p:nvPr>
        </p:nvSpPr>
        <p:spPr>
          <a:xfrm>
            <a:off x="688975" y="4823034"/>
            <a:ext cx="5511800" cy="3946118"/>
          </a:xfrm>
          <a:prstGeom prst="rect">
            <a:avLst/>
          </a:prstGeom>
        </p:spPr>
        <p:txBody>
          <a:bodyPr vert="horz" lIns="96634" tIns="48317" rIns="96634" bIns="48317" rtlCol="0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9519055"/>
            <a:ext cx="2985558" cy="502834"/>
          </a:xfrm>
          <a:prstGeom prst="rect">
            <a:avLst/>
          </a:prstGeom>
        </p:spPr>
        <p:txBody>
          <a:bodyPr vert="horz" lIns="96634" tIns="48317" rIns="96634" bIns="48317" rtlCol="0" anchor="b"/>
          <a:lstStyle>
            <a:lvl1pPr algn="l">
              <a:defRPr sz="1300"/>
            </a:lvl1pPr>
          </a:lstStyle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902597" y="9519055"/>
            <a:ext cx="2985558" cy="502834"/>
          </a:xfrm>
          <a:prstGeom prst="rect">
            <a:avLst/>
          </a:prstGeom>
        </p:spPr>
        <p:txBody>
          <a:bodyPr vert="horz" lIns="96634" tIns="48317" rIns="96634" bIns="48317" rtlCol="0" anchor="b"/>
          <a:lstStyle>
            <a:lvl1pPr algn="r">
              <a:defRPr sz="1300"/>
            </a:lvl1pPr>
          </a:lstStyle>
          <a:p>
            <a:fld id="{9495748A-A644-428D-ACD1-8F7C38CEF32F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5175980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image des diapositives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Espace réservé des notes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9495748A-A644-428D-ACD1-8F7C38CEF32F}" type="slidenum">
              <a:rPr lang="fr-FR" smtClean="0"/>
              <a:t>1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376578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AFBC41B-26DD-266A-A7F3-19382AAA931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7370F56E-A79F-7126-06F5-797941EA048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5E421D8-197C-826A-B395-4008C87859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6E7C797F-9398-EE3A-0E1A-7FE45A4800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  <a:endParaRPr lang="fr-FR" dirty="0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F462D6F5-C8A6-B830-33FE-7DA8CC09F2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90379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F793186-459A-0BC5-3299-9A4D637EC4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5037D3E9-804C-E520-09D1-2FDE7582E1C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FD54077E-FB40-F1CE-118B-D835B6B0D4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FD54986-FC2B-AA43-8D83-A86CE51BD0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3B9EA55-0187-B85E-B5BF-BC5110418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747622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E8F630F0-4444-78BD-A531-64FED6CA9F8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58DD77EE-FC38-4F3C-F16D-D30CEA9D6CB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976F5B2-324F-FB5A-A68F-6812137BE7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7A9876D-4E63-F155-707F-41E7C738D9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B8A9B29-DEF7-4720-40F9-A3621385B5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895960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EE81155-03D6-E9A5-18EF-9C3360B0A5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FC14E5AD-7A1F-0D74-782D-43985FE1691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CB97585-4C52-C183-8524-653BA82FD5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42005C4-E613-898D-9065-FF07E50C7E2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4C89697-97BE-6013-ED61-B1479D3459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68542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5579DAE-5D7B-E821-1604-7A50B3DA6E4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E5B51AC1-EAB2-4011-35F7-6103E22E636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210D157A-90E2-DC37-5B67-BEFF0FB2CA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7AE9779B-CFA9-18EE-7183-C1530638B1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AE8285D-6062-5171-550A-4D96CB9CDC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688813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E5BC53B-3DB5-BEDD-7EF6-4CB91BE1498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FD6D4BE4-1F2E-2993-922E-BBF9B5583A0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CFE3DAA4-7ECD-FC17-A128-369F9CB61ED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7D13AAA9-D0E0-BFEC-1216-9F06FA115A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06E18180-EC1C-A542-7DDC-62BD0CEA3C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50BFBAFC-670C-437A-4772-009FDDB169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5159985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168713C-1E21-062C-8E10-50606C344E0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16BFD8D4-0C26-343D-0441-600CAEDB0E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5BA8BE96-0EC4-9C01-0D41-5DA70DD37E0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D7904CBF-A7DB-1035-5EB8-1E13C04606D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0F8EACD4-0DC5-20E0-2F1F-5C038BFA5E7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00DFF9C4-F404-31BB-4D63-493BF1F6A6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F32CCBCA-006D-B52C-23BD-8DD8D193F5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5D0D102F-7A41-A451-A139-8A90051163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947717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12D4458-B252-284B-2FBA-DA1D7F4F1F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55B7902E-54F0-1E3E-E3D4-873FEAD8CC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9A5E076B-9EF9-4935-6CDA-373915F7BB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CA61478F-6C15-A236-E394-E1EE71AD43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405774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C75D5CEF-828D-89F0-E0CF-46688C26EB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EB9D1861-B4B9-74BB-46D4-C549AE0B98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6F4B7897-BF2A-52BA-4D61-6EDD3DCCD5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1315372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6D81356-331F-E363-5545-E82BC4D5C80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1C1EB3C4-99A1-5A88-8434-19F69BCEA0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C396B6EA-E0DD-F340-8727-13DE165D4F5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1134F4CD-6A1E-F194-470E-911541E489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C650B44B-248D-2135-DA84-9AD8B31897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A9BE788B-64C0-FEF4-F270-A5EAB15C80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515352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E573977-F0FD-E24A-8DC7-301B108436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0CFA63EE-93EE-A909-D388-1BA645DD9B2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4B8EC442-9A39-4CDD-3045-0983018918C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FB685818-9BAC-0AE5-90B0-C9D3DF6891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r>
              <a:rPr lang="fr-FR"/>
              <a:t>02/05/2024</a:t>
            </a:r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066877D0-24BF-894E-2F1D-80FEC670DD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fr-FR"/>
              <a:t>www.voxoa.fr</a:t>
            </a:r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7B881087-D216-B2C6-239A-62ED63D799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768864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40D668A2-CA33-939B-14E3-2BE10A6380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0B0A3684-D10F-789E-2EC1-8711EF39768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446F011-D485-AAB6-6DB5-D90E190F6D5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r>
              <a:rPr lang="fr-FR"/>
              <a:t>02/05/2024</a:t>
            </a:r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F5AC6FED-2DC5-8E9E-EC91-BDE17E4C901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r>
              <a:rPr lang="fr-FR"/>
              <a:t>www.voxoa.fr</a:t>
            </a:r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849B52F-527B-2B24-9A09-B93D1C15ECC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385F671-997E-40E7-BB91-698DCCF85E30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741414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3" name="Image 132">
            <a:extLst>
              <a:ext uri="{FF2B5EF4-FFF2-40B4-BE49-F238E27FC236}">
                <a16:creationId xmlns:a16="http://schemas.microsoft.com/office/drawing/2014/main" id="{06E163AB-6378-5413-E51A-F046885BED13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932955" y="133644"/>
            <a:ext cx="1105469" cy="495750"/>
          </a:xfrm>
          <a:prstGeom prst="rect">
            <a:avLst/>
          </a:prstGeom>
        </p:spPr>
      </p:pic>
      <p:sp>
        <p:nvSpPr>
          <p:cNvPr id="156" name="ZoneTexte 155">
            <a:extLst>
              <a:ext uri="{FF2B5EF4-FFF2-40B4-BE49-F238E27FC236}">
                <a16:creationId xmlns:a16="http://schemas.microsoft.com/office/drawing/2014/main" id="{7E603A3A-DA90-EE09-83AB-BF58F5642502}"/>
              </a:ext>
            </a:extLst>
          </p:cNvPr>
          <p:cNvSpPr txBox="1"/>
          <p:nvPr/>
        </p:nvSpPr>
        <p:spPr>
          <a:xfrm>
            <a:off x="266700" y="161925"/>
            <a:ext cx="3745165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200" b="1" dirty="0">
                <a:latin typeface="Arial" panose="020B0604020202020204" pitchFamily="34" charset="0"/>
                <a:cs typeface="Arial" panose="020B0604020202020204" pitchFamily="34" charset="0"/>
              </a:rPr>
              <a:t>SCHÉMA FONCTIONNEL IFPEN</a:t>
            </a:r>
          </a:p>
        </p:txBody>
      </p:sp>
      <p:sp>
        <p:nvSpPr>
          <p:cNvPr id="158" name="Espace réservé de la date 157">
            <a:extLst>
              <a:ext uri="{FF2B5EF4-FFF2-40B4-BE49-F238E27FC236}">
                <a16:creationId xmlns:a16="http://schemas.microsoft.com/office/drawing/2014/main" id="{A5ECDF88-017A-206B-F97B-4699D0E4C5A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266700" y="6373357"/>
            <a:ext cx="2743200" cy="365125"/>
          </a:xfrm>
        </p:spPr>
        <p:txBody>
          <a:bodyPr/>
          <a:lstStyle/>
          <a:p>
            <a:r>
              <a:rPr lang="fr-FR" sz="1000" dirty="0">
                <a:solidFill>
                  <a:schemeClr val="bg1">
                    <a:lumMod val="50000"/>
                  </a:schemeClr>
                </a:solidFill>
              </a:rPr>
              <a:t>03/03/2025</a:t>
            </a:r>
          </a:p>
        </p:txBody>
      </p:sp>
      <p:cxnSp>
        <p:nvCxnSpPr>
          <p:cNvPr id="43" name="Connecteur droit avec flèche 42">
            <a:extLst>
              <a:ext uri="{FF2B5EF4-FFF2-40B4-BE49-F238E27FC236}">
                <a16:creationId xmlns:a16="http://schemas.microsoft.com/office/drawing/2014/main" id="{652A951B-ABF8-0090-96D7-9DFA7E64EF8D}"/>
              </a:ext>
            </a:extLst>
          </p:cNvPr>
          <p:cNvCxnSpPr>
            <a:cxnSpLocks/>
            <a:stCxn id="149" idx="1"/>
          </p:cNvCxnSpPr>
          <p:nvPr/>
        </p:nvCxnSpPr>
        <p:spPr>
          <a:xfrm>
            <a:off x="951701" y="5017467"/>
            <a:ext cx="0" cy="690618"/>
          </a:xfrm>
          <a:prstGeom prst="straightConnector1">
            <a:avLst/>
          </a:prstGeom>
          <a:ln w="38100"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0" name="Rectangle : coins arrondis 99">
            <a:extLst>
              <a:ext uri="{FF2B5EF4-FFF2-40B4-BE49-F238E27FC236}">
                <a16:creationId xmlns:a16="http://schemas.microsoft.com/office/drawing/2014/main" id="{FCADA349-C8EF-A66F-0807-1F77315DE55E}"/>
              </a:ext>
            </a:extLst>
          </p:cNvPr>
          <p:cNvSpPr/>
          <p:nvPr/>
        </p:nvSpPr>
        <p:spPr>
          <a:xfrm rot="16200000">
            <a:off x="2835625" y="-1487648"/>
            <a:ext cx="4549459" cy="9360504"/>
          </a:xfrm>
          <a:prstGeom prst="roundRect">
            <a:avLst/>
          </a:prstGeom>
          <a:solidFill>
            <a:schemeClr val="accent3">
              <a:lumMod val="20000"/>
              <a:lumOff val="80000"/>
              <a:alpha val="14000"/>
            </a:schemeClr>
          </a:solidFill>
          <a:ln w="9525">
            <a:solidFill>
              <a:schemeClr val="accent2">
                <a:lumMod val="60000"/>
                <a:lumOff val="40000"/>
              </a:schemeClr>
            </a:solidFill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</p:txBody>
      </p:sp>
      <p:sp>
        <p:nvSpPr>
          <p:cNvPr id="101" name="Rectangle : coins arrondis 100">
            <a:extLst>
              <a:ext uri="{FF2B5EF4-FFF2-40B4-BE49-F238E27FC236}">
                <a16:creationId xmlns:a16="http://schemas.microsoft.com/office/drawing/2014/main" id="{8926C93F-AAF6-471A-B5D8-4B66C841DFE7}"/>
              </a:ext>
            </a:extLst>
          </p:cNvPr>
          <p:cNvSpPr/>
          <p:nvPr/>
        </p:nvSpPr>
        <p:spPr>
          <a:xfrm rot="16200000">
            <a:off x="9479558" y="2369840"/>
            <a:ext cx="1539410" cy="787828"/>
          </a:xfrm>
          <a:prstGeom prst="roundRect">
            <a:avLst/>
          </a:prstGeom>
          <a:solidFill>
            <a:schemeClr val="accent2">
              <a:lumMod val="60000"/>
              <a:lumOff val="40000"/>
              <a:alpha val="36000"/>
            </a:schemeClr>
          </a:solidFill>
          <a:ln w="3175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 Espace technique CVC 1</a:t>
            </a:r>
            <a:r>
              <a:rPr lang="fr-FR" sz="1200" baseline="30000" dirty="0">
                <a:solidFill>
                  <a:schemeClr val="tx1"/>
                </a:solidFill>
              </a:rPr>
              <a:t>er</a:t>
            </a:r>
            <a:r>
              <a:rPr lang="fr-FR" sz="1200" dirty="0">
                <a:solidFill>
                  <a:schemeClr val="tx1"/>
                </a:solidFill>
              </a:rPr>
              <a:t> étage</a:t>
            </a:r>
          </a:p>
        </p:txBody>
      </p:sp>
      <p:sp>
        <p:nvSpPr>
          <p:cNvPr id="105" name="Rectangle : coins arrondis 104">
            <a:extLst>
              <a:ext uri="{FF2B5EF4-FFF2-40B4-BE49-F238E27FC236}">
                <a16:creationId xmlns:a16="http://schemas.microsoft.com/office/drawing/2014/main" id="{FDAC867A-972D-3AD3-84A8-C1D560D00BCA}"/>
              </a:ext>
            </a:extLst>
          </p:cNvPr>
          <p:cNvSpPr/>
          <p:nvPr/>
        </p:nvSpPr>
        <p:spPr>
          <a:xfrm>
            <a:off x="6236669" y="5917272"/>
            <a:ext cx="2668158" cy="683402"/>
          </a:xfrm>
          <a:prstGeom prst="roundRect">
            <a:avLst/>
          </a:prstGeom>
          <a:solidFill>
            <a:schemeClr val="accent2">
              <a:lumMod val="50000"/>
              <a:alpha val="36000"/>
            </a:schemeClr>
          </a:solidFill>
          <a:ln w="28575">
            <a:solidFill>
              <a:schemeClr val="accent1"/>
            </a:solidFill>
            <a:prstDash val="solid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000" dirty="0">
                <a:solidFill>
                  <a:schemeClr val="tx1"/>
                </a:solidFill>
              </a:rPr>
              <a:t>Zone gaz avec des réseaux particuliers (Ar, He, Mélange…).  Bouteilles B50</a:t>
            </a:r>
          </a:p>
        </p:txBody>
      </p:sp>
      <p:sp>
        <p:nvSpPr>
          <p:cNvPr id="108" name="Rectangle : coins arrondis 107">
            <a:extLst>
              <a:ext uri="{FF2B5EF4-FFF2-40B4-BE49-F238E27FC236}">
                <a16:creationId xmlns:a16="http://schemas.microsoft.com/office/drawing/2014/main" id="{B2D5C6E1-47AA-EE37-7D3E-CD4F68436143}"/>
              </a:ext>
            </a:extLst>
          </p:cNvPr>
          <p:cNvSpPr/>
          <p:nvPr/>
        </p:nvSpPr>
        <p:spPr>
          <a:xfrm>
            <a:off x="4021576" y="1861487"/>
            <a:ext cx="914126" cy="723244"/>
          </a:xfrm>
          <a:prstGeom prst="roundRect">
            <a:avLst/>
          </a:prstGeom>
          <a:solidFill>
            <a:srgbClr val="00B050">
              <a:alpha val="36000"/>
            </a:srgbClr>
          </a:solidFill>
          <a:ln w="34925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>
                <a:solidFill>
                  <a:schemeClr val="tx1"/>
                </a:solidFill>
              </a:rPr>
              <a:t>Bureaux</a:t>
            </a:r>
            <a:endParaRPr lang="fr-FR" sz="1200" dirty="0">
              <a:solidFill>
                <a:schemeClr val="tx1"/>
              </a:solidFill>
            </a:endParaRPr>
          </a:p>
        </p:txBody>
      </p:sp>
      <p:sp>
        <p:nvSpPr>
          <p:cNvPr id="117" name="ZoneTexte 116">
            <a:extLst>
              <a:ext uri="{FF2B5EF4-FFF2-40B4-BE49-F238E27FC236}">
                <a16:creationId xmlns:a16="http://schemas.microsoft.com/office/drawing/2014/main" id="{273F72AF-3E32-841D-E4CA-C6DD337056EB}"/>
              </a:ext>
            </a:extLst>
          </p:cNvPr>
          <p:cNvSpPr txBox="1"/>
          <p:nvPr/>
        </p:nvSpPr>
        <p:spPr>
          <a:xfrm>
            <a:off x="3553169" y="644988"/>
            <a:ext cx="2501425" cy="276999"/>
          </a:xfrm>
          <a:prstGeom prst="rect">
            <a:avLst/>
          </a:prstGeom>
          <a:noFill/>
          <a:ln w="3810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>
                <a:solidFill>
                  <a:schemeClr val="accent1"/>
                </a:solidFill>
              </a:rPr>
              <a:t>Bâtiment MORDENITE existant</a:t>
            </a:r>
          </a:p>
        </p:txBody>
      </p:sp>
      <p:sp>
        <p:nvSpPr>
          <p:cNvPr id="145" name="Rectangle : coins arrondis 144">
            <a:extLst>
              <a:ext uri="{FF2B5EF4-FFF2-40B4-BE49-F238E27FC236}">
                <a16:creationId xmlns:a16="http://schemas.microsoft.com/office/drawing/2014/main" id="{20C387C2-428F-2374-C89B-2E234F3A62FB}"/>
              </a:ext>
            </a:extLst>
          </p:cNvPr>
          <p:cNvSpPr/>
          <p:nvPr/>
        </p:nvSpPr>
        <p:spPr>
          <a:xfrm>
            <a:off x="5017179" y="2725103"/>
            <a:ext cx="1102973" cy="723244"/>
          </a:xfrm>
          <a:prstGeom prst="roundRect">
            <a:avLst/>
          </a:prstGeom>
          <a:solidFill>
            <a:schemeClr val="accent5">
              <a:lumMod val="40000"/>
              <a:lumOff val="60000"/>
              <a:alpha val="36000"/>
            </a:schemeClr>
          </a:solidFill>
          <a:ln w="34925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Hall pilote ATEX n°2</a:t>
            </a:r>
          </a:p>
        </p:txBody>
      </p:sp>
      <p:sp>
        <p:nvSpPr>
          <p:cNvPr id="149" name="Rectangle : coins arrondis 148">
            <a:extLst>
              <a:ext uri="{FF2B5EF4-FFF2-40B4-BE49-F238E27FC236}">
                <a16:creationId xmlns:a16="http://schemas.microsoft.com/office/drawing/2014/main" id="{7E22780B-FB6C-096F-716D-2A23E852E5DD}"/>
              </a:ext>
            </a:extLst>
          </p:cNvPr>
          <p:cNvSpPr/>
          <p:nvPr/>
        </p:nvSpPr>
        <p:spPr>
          <a:xfrm rot="16200000">
            <a:off x="-675535" y="3195092"/>
            <a:ext cx="3254471" cy="390278"/>
          </a:xfrm>
          <a:prstGeom prst="roundRect">
            <a:avLst/>
          </a:prstGeom>
          <a:solidFill>
            <a:schemeClr val="bg1">
              <a:lumMod val="75000"/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Communs/Circulation</a:t>
            </a:r>
          </a:p>
          <a:p>
            <a:pPr algn="ctr"/>
            <a:r>
              <a:rPr lang="fr-FR" sz="800" dirty="0">
                <a:solidFill>
                  <a:schemeClr val="tx1"/>
                </a:solidFill>
              </a:rPr>
              <a:t>(Placards / douches de sécu…)</a:t>
            </a:r>
          </a:p>
        </p:txBody>
      </p:sp>
      <p:sp>
        <p:nvSpPr>
          <p:cNvPr id="186" name="Rectangle : coins arrondis 185">
            <a:extLst>
              <a:ext uri="{FF2B5EF4-FFF2-40B4-BE49-F238E27FC236}">
                <a16:creationId xmlns:a16="http://schemas.microsoft.com/office/drawing/2014/main" id="{B2C18B0B-10B6-11F6-EB14-AAFEA219B08A}"/>
              </a:ext>
            </a:extLst>
          </p:cNvPr>
          <p:cNvSpPr/>
          <p:nvPr/>
        </p:nvSpPr>
        <p:spPr>
          <a:xfrm>
            <a:off x="5017179" y="1863098"/>
            <a:ext cx="1102973" cy="723244"/>
          </a:xfrm>
          <a:prstGeom prst="roundRect">
            <a:avLst/>
          </a:prstGeom>
          <a:solidFill>
            <a:schemeClr val="accent5">
              <a:lumMod val="40000"/>
              <a:lumOff val="60000"/>
              <a:alpha val="36000"/>
            </a:schemeClr>
          </a:solidFill>
          <a:ln w="34925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Hall pilote ATEX n°1</a:t>
            </a:r>
          </a:p>
        </p:txBody>
      </p:sp>
      <p:sp>
        <p:nvSpPr>
          <p:cNvPr id="188" name="Rectangle : coins arrondis 187">
            <a:extLst>
              <a:ext uri="{FF2B5EF4-FFF2-40B4-BE49-F238E27FC236}">
                <a16:creationId xmlns:a16="http://schemas.microsoft.com/office/drawing/2014/main" id="{623C466D-F7C3-0B6D-E213-5DF08A8023C9}"/>
              </a:ext>
            </a:extLst>
          </p:cNvPr>
          <p:cNvSpPr/>
          <p:nvPr/>
        </p:nvSpPr>
        <p:spPr>
          <a:xfrm>
            <a:off x="4152735" y="4111720"/>
            <a:ext cx="872700" cy="723244"/>
          </a:xfrm>
          <a:prstGeom prst="roundRect">
            <a:avLst/>
          </a:prstGeom>
          <a:solidFill>
            <a:srgbClr val="00B050">
              <a:alpha val="36000"/>
            </a:srgb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Bloc sanitaire</a:t>
            </a:r>
          </a:p>
        </p:txBody>
      </p:sp>
      <p:sp>
        <p:nvSpPr>
          <p:cNvPr id="189" name="Rectangle : coins arrondis 188">
            <a:extLst>
              <a:ext uri="{FF2B5EF4-FFF2-40B4-BE49-F238E27FC236}">
                <a16:creationId xmlns:a16="http://schemas.microsoft.com/office/drawing/2014/main" id="{473E1D58-13F7-169F-3D21-B700E2A8C982}"/>
              </a:ext>
            </a:extLst>
          </p:cNvPr>
          <p:cNvSpPr/>
          <p:nvPr/>
        </p:nvSpPr>
        <p:spPr>
          <a:xfrm>
            <a:off x="5102787" y="4113882"/>
            <a:ext cx="1671495" cy="723244"/>
          </a:xfrm>
          <a:prstGeom prst="roundRect">
            <a:avLst/>
          </a:prstGeom>
          <a:solidFill>
            <a:schemeClr val="accent5">
              <a:lumMod val="60000"/>
              <a:lumOff val="40000"/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Halls pilotes</a:t>
            </a:r>
          </a:p>
          <a:p>
            <a:pPr algn="ctr"/>
            <a:r>
              <a:rPr lang="fr-FR" sz="1200" dirty="0">
                <a:solidFill>
                  <a:schemeClr val="tx1"/>
                </a:solidFill>
              </a:rPr>
              <a:t>ATEX</a:t>
            </a:r>
          </a:p>
        </p:txBody>
      </p:sp>
      <p:sp>
        <p:nvSpPr>
          <p:cNvPr id="17" name="ZoneTexte 16">
            <a:extLst>
              <a:ext uri="{FF2B5EF4-FFF2-40B4-BE49-F238E27FC236}">
                <a16:creationId xmlns:a16="http://schemas.microsoft.com/office/drawing/2014/main" id="{EF27323C-A681-FF91-00DC-9049CD89A7A6}"/>
              </a:ext>
            </a:extLst>
          </p:cNvPr>
          <p:cNvSpPr txBox="1"/>
          <p:nvPr/>
        </p:nvSpPr>
        <p:spPr>
          <a:xfrm>
            <a:off x="430102" y="5803514"/>
            <a:ext cx="13792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/>
              <a:t>Accès extérieur</a:t>
            </a:r>
          </a:p>
        </p:txBody>
      </p:sp>
      <p:sp>
        <p:nvSpPr>
          <p:cNvPr id="12" name="Rectangle : coins arrondis 11">
            <a:extLst>
              <a:ext uri="{FF2B5EF4-FFF2-40B4-BE49-F238E27FC236}">
                <a16:creationId xmlns:a16="http://schemas.microsoft.com/office/drawing/2014/main" id="{F7341BB6-3372-6DC9-2FDC-F2B0042A6E8B}"/>
              </a:ext>
            </a:extLst>
          </p:cNvPr>
          <p:cNvSpPr/>
          <p:nvPr/>
        </p:nvSpPr>
        <p:spPr>
          <a:xfrm>
            <a:off x="7701137" y="4215275"/>
            <a:ext cx="2055679" cy="723244"/>
          </a:xfrm>
          <a:prstGeom prst="roundRect">
            <a:avLst/>
          </a:prstGeom>
          <a:solidFill>
            <a:schemeClr val="accent2">
              <a:lumMod val="50000"/>
              <a:alpha val="36000"/>
            </a:schemeClr>
          </a:solidFill>
          <a:ln w="28575">
            <a:noFill/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000" dirty="0">
                <a:solidFill>
                  <a:schemeClr val="tx1"/>
                </a:solidFill>
              </a:rPr>
              <a:t>Zone stockage</a:t>
            </a:r>
          </a:p>
        </p:txBody>
      </p:sp>
      <p:sp>
        <p:nvSpPr>
          <p:cNvPr id="21" name="Rectangle : coins arrondis 20">
            <a:extLst>
              <a:ext uri="{FF2B5EF4-FFF2-40B4-BE49-F238E27FC236}">
                <a16:creationId xmlns:a16="http://schemas.microsoft.com/office/drawing/2014/main" id="{F401B0BE-3D02-36D3-93B8-FEF639CD89CF}"/>
              </a:ext>
            </a:extLst>
          </p:cNvPr>
          <p:cNvSpPr/>
          <p:nvPr/>
        </p:nvSpPr>
        <p:spPr>
          <a:xfrm rot="16200000">
            <a:off x="5762962" y="3106358"/>
            <a:ext cx="3254471" cy="534754"/>
          </a:xfrm>
          <a:prstGeom prst="roundRect">
            <a:avLst/>
          </a:prstGeom>
          <a:solidFill>
            <a:schemeClr val="bg1">
              <a:lumMod val="75000"/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Monte-charge – Escalier de secours</a:t>
            </a:r>
            <a:endParaRPr lang="fr-FR" sz="800" dirty="0">
              <a:solidFill>
                <a:schemeClr val="tx1"/>
              </a:solidFill>
            </a:endParaRPr>
          </a:p>
        </p:txBody>
      </p:sp>
      <p:cxnSp>
        <p:nvCxnSpPr>
          <p:cNvPr id="32" name="Connecteur droit 31">
            <a:extLst>
              <a:ext uri="{FF2B5EF4-FFF2-40B4-BE49-F238E27FC236}">
                <a16:creationId xmlns:a16="http://schemas.microsoft.com/office/drawing/2014/main" id="{980124F7-80E4-C1BE-96CE-481476995753}"/>
              </a:ext>
            </a:extLst>
          </p:cNvPr>
          <p:cNvCxnSpPr>
            <a:cxnSpLocks/>
          </p:cNvCxnSpPr>
          <p:nvPr/>
        </p:nvCxnSpPr>
        <p:spPr>
          <a:xfrm flipV="1">
            <a:off x="1452292" y="3607343"/>
            <a:ext cx="8087259" cy="30518"/>
          </a:xfrm>
          <a:prstGeom prst="line">
            <a:avLst/>
          </a:prstGeom>
          <a:solidFill>
            <a:schemeClr val="accent3">
              <a:lumMod val="20000"/>
              <a:lumOff val="80000"/>
              <a:alpha val="14000"/>
            </a:schemeClr>
          </a:solidFill>
          <a:ln w="9525">
            <a:solidFill>
              <a:schemeClr val="accent2">
                <a:lumMod val="60000"/>
                <a:lumOff val="40000"/>
              </a:schemeClr>
            </a:solidFill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34" name="ZoneTexte 33">
            <a:extLst>
              <a:ext uri="{FF2B5EF4-FFF2-40B4-BE49-F238E27FC236}">
                <a16:creationId xmlns:a16="http://schemas.microsoft.com/office/drawing/2014/main" id="{CE246609-506A-6EB1-B53E-421380CBEF29}"/>
              </a:ext>
            </a:extLst>
          </p:cNvPr>
          <p:cNvSpPr txBox="1"/>
          <p:nvPr/>
        </p:nvSpPr>
        <p:spPr>
          <a:xfrm>
            <a:off x="7766211" y="3632876"/>
            <a:ext cx="162228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400" dirty="0">
                <a:solidFill>
                  <a:schemeClr val="accent2">
                    <a:lumMod val="75000"/>
                  </a:schemeClr>
                </a:solidFill>
              </a:rPr>
              <a:t>Rez-de-chausssée</a:t>
            </a:r>
          </a:p>
        </p:txBody>
      </p:sp>
      <p:sp>
        <p:nvSpPr>
          <p:cNvPr id="35" name="ZoneTexte 34">
            <a:extLst>
              <a:ext uri="{FF2B5EF4-FFF2-40B4-BE49-F238E27FC236}">
                <a16:creationId xmlns:a16="http://schemas.microsoft.com/office/drawing/2014/main" id="{F39612DF-F867-33F3-F9EF-C1CC45EE16B1}"/>
              </a:ext>
            </a:extLst>
          </p:cNvPr>
          <p:cNvSpPr txBox="1"/>
          <p:nvPr/>
        </p:nvSpPr>
        <p:spPr>
          <a:xfrm>
            <a:off x="7733503" y="1668879"/>
            <a:ext cx="162228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400" dirty="0">
                <a:solidFill>
                  <a:schemeClr val="accent2">
                    <a:lumMod val="75000"/>
                  </a:schemeClr>
                </a:solidFill>
              </a:rPr>
              <a:t>1</a:t>
            </a:r>
            <a:r>
              <a:rPr lang="fr-FR" sz="1400" baseline="30000" dirty="0">
                <a:solidFill>
                  <a:schemeClr val="accent2">
                    <a:lumMod val="75000"/>
                  </a:schemeClr>
                </a:solidFill>
              </a:rPr>
              <a:t>er</a:t>
            </a:r>
            <a:r>
              <a:rPr lang="fr-FR" sz="1400" dirty="0">
                <a:solidFill>
                  <a:schemeClr val="accent2">
                    <a:lumMod val="75000"/>
                  </a:schemeClr>
                </a:solidFill>
              </a:rPr>
              <a:t> étage</a:t>
            </a:r>
          </a:p>
        </p:txBody>
      </p:sp>
      <p:cxnSp>
        <p:nvCxnSpPr>
          <p:cNvPr id="36" name="Connecteur droit 35">
            <a:extLst>
              <a:ext uri="{FF2B5EF4-FFF2-40B4-BE49-F238E27FC236}">
                <a16:creationId xmlns:a16="http://schemas.microsoft.com/office/drawing/2014/main" id="{2570D45A-CA84-0EA9-EF4D-499B8C9500E7}"/>
              </a:ext>
            </a:extLst>
          </p:cNvPr>
          <p:cNvCxnSpPr>
            <a:cxnSpLocks/>
          </p:cNvCxnSpPr>
          <p:nvPr/>
        </p:nvCxnSpPr>
        <p:spPr>
          <a:xfrm flipV="1">
            <a:off x="1038145" y="1580229"/>
            <a:ext cx="6728066" cy="16687"/>
          </a:xfrm>
          <a:prstGeom prst="line">
            <a:avLst/>
          </a:prstGeom>
          <a:solidFill>
            <a:schemeClr val="accent3">
              <a:lumMod val="20000"/>
              <a:lumOff val="80000"/>
              <a:alpha val="14000"/>
            </a:schemeClr>
          </a:solidFill>
          <a:ln w="9525">
            <a:solidFill>
              <a:schemeClr val="accent2">
                <a:lumMod val="60000"/>
                <a:lumOff val="40000"/>
              </a:schemeClr>
            </a:solidFill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sp>
        <p:nvSpPr>
          <p:cNvPr id="41" name="ZoneTexte 40">
            <a:extLst>
              <a:ext uri="{FF2B5EF4-FFF2-40B4-BE49-F238E27FC236}">
                <a16:creationId xmlns:a16="http://schemas.microsoft.com/office/drawing/2014/main" id="{92F60E60-3F82-FD04-3C69-124415F490C1}"/>
              </a:ext>
            </a:extLst>
          </p:cNvPr>
          <p:cNvSpPr txBox="1"/>
          <p:nvPr/>
        </p:nvSpPr>
        <p:spPr>
          <a:xfrm>
            <a:off x="7716396" y="860503"/>
            <a:ext cx="162228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400" dirty="0">
                <a:solidFill>
                  <a:schemeClr val="accent2">
                    <a:lumMod val="75000"/>
                  </a:schemeClr>
                </a:solidFill>
              </a:rPr>
              <a:t>Toiture</a:t>
            </a:r>
          </a:p>
        </p:txBody>
      </p:sp>
      <p:sp>
        <p:nvSpPr>
          <p:cNvPr id="45" name="Rectangle : coins arrondis 44">
            <a:extLst>
              <a:ext uri="{FF2B5EF4-FFF2-40B4-BE49-F238E27FC236}">
                <a16:creationId xmlns:a16="http://schemas.microsoft.com/office/drawing/2014/main" id="{62FDD0EF-4F57-220A-E649-5AC008FD37AC}"/>
              </a:ext>
            </a:extLst>
          </p:cNvPr>
          <p:cNvSpPr/>
          <p:nvPr/>
        </p:nvSpPr>
        <p:spPr>
          <a:xfrm rot="16200000" flipV="1">
            <a:off x="9247777" y="2586050"/>
            <a:ext cx="4549459" cy="1134140"/>
          </a:xfrm>
          <a:prstGeom prst="roundRect">
            <a:avLst/>
          </a:prstGeom>
          <a:solidFill>
            <a:schemeClr val="accent3">
              <a:lumMod val="20000"/>
              <a:lumOff val="80000"/>
              <a:alpha val="14000"/>
            </a:schemeClr>
          </a:solidFill>
          <a:ln w="9525">
            <a:solidFill>
              <a:schemeClr val="accent2">
                <a:lumMod val="60000"/>
                <a:lumOff val="40000"/>
              </a:schemeClr>
            </a:solidFill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  <a:p>
            <a:pPr algn="ctr"/>
            <a:endParaRPr lang="fr-FR" sz="1200" dirty="0">
              <a:solidFill>
                <a:schemeClr val="tx1"/>
              </a:solidFill>
            </a:endParaRPr>
          </a:p>
        </p:txBody>
      </p:sp>
      <p:sp>
        <p:nvSpPr>
          <p:cNvPr id="46" name="ZoneTexte 45">
            <a:extLst>
              <a:ext uri="{FF2B5EF4-FFF2-40B4-BE49-F238E27FC236}">
                <a16:creationId xmlns:a16="http://schemas.microsoft.com/office/drawing/2014/main" id="{59CA8517-80EF-5522-1A85-E34EB1A2BD11}"/>
              </a:ext>
            </a:extLst>
          </p:cNvPr>
          <p:cNvSpPr txBox="1"/>
          <p:nvPr/>
        </p:nvSpPr>
        <p:spPr>
          <a:xfrm>
            <a:off x="9936690" y="612595"/>
            <a:ext cx="2501425" cy="276999"/>
          </a:xfrm>
          <a:prstGeom prst="rect">
            <a:avLst/>
          </a:prstGeom>
          <a:noFill/>
          <a:ln w="3810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fr-FR" sz="1200" b="1" dirty="0">
                <a:solidFill>
                  <a:schemeClr val="accent1"/>
                </a:solidFill>
              </a:rPr>
              <a:t>Bâtiment MICA existant</a:t>
            </a:r>
          </a:p>
        </p:txBody>
      </p:sp>
      <p:sp>
        <p:nvSpPr>
          <p:cNvPr id="47" name="Rectangle : coins arrondis 46">
            <a:extLst>
              <a:ext uri="{FF2B5EF4-FFF2-40B4-BE49-F238E27FC236}">
                <a16:creationId xmlns:a16="http://schemas.microsoft.com/office/drawing/2014/main" id="{EE8E6C80-59C0-DA7A-CF64-B55082E3260B}"/>
              </a:ext>
            </a:extLst>
          </p:cNvPr>
          <p:cNvSpPr/>
          <p:nvPr/>
        </p:nvSpPr>
        <p:spPr>
          <a:xfrm>
            <a:off x="4011256" y="2725103"/>
            <a:ext cx="914126" cy="723244"/>
          </a:xfrm>
          <a:prstGeom prst="roundRect">
            <a:avLst/>
          </a:prstGeom>
          <a:solidFill>
            <a:srgbClr val="00B050">
              <a:alpha val="36000"/>
            </a:srgbClr>
          </a:solidFill>
          <a:ln w="34925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Stockage</a:t>
            </a:r>
          </a:p>
        </p:txBody>
      </p:sp>
      <p:sp>
        <p:nvSpPr>
          <p:cNvPr id="48" name="Rectangle : coins arrondis 47">
            <a:extLst>
              <a:ext uri="{FF2B5EF4-FFF2-40B4-BE49-F238E27FC236}">
                <a16:creationId xmlns:a16="http://schemas.microsoft.com/office/drawing/2014/main" id="{4F720CC5-94A2-3AC8-B03C-598010EDA52A}"/>
              </a:ext>
            </a:extLst>
          </p:cNvPr>
          <p:cNvSpPr/>
          <p:nvPr/>
        </p:nvSpPr>
        <p:spPr>
          <a:xfrm>
            <a:off x="2106446" y="2052370"/>
            <a:ext cx="906742" cy="434645"/>
          </a:xfrm>
          <a:prstGeom prst="roundRect">
            <a:avLst/>
          </a:prstGeom>
          <a:solidFill>
            <a:schemeClr val="accent2">
              <a:lumMod val="60000"/>
              <a:lumOff val="40000"/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Local VDI</a:t>
            </a:r>
          </a:p>
        </p:txBody>
      </p:sp>
      <p:sp>
        <p:nvSpPr>
          <p:cNvPr id="49" name="Rectangle : coins arrondis 48">
            <a:extLst>
              <a:ext uri="{FF2B5EF4-FFF2-40B4-BE49-F238E27FC236}">
                <a16:creationId xmlns:a16="http://schemas.microsoft.com/office/drawing/2014/main" id="{75304DEB-5518-00FF-4519-527A06314388}"/>
              </a:ext>
            </a:extLst>
          </p:cNvPr>
          <p:cNvSpPr/>
          <p:nvPr/>
        </p:nvSpPr>
        <p:spPr>
          <a:xfrm>
            <a:off x="2088212" y="2558148"/>
            <a:ext cx="906742" cy="434645"/>
          </a:xfrm>
          <a:prstGeom prst="roundRect">
            <a:avLst/>
          </a:prstGeom>
          <a:solidFill>
            <a:schemeClr val="accent2">
              <a:lumMod val="60000"/>
              <a:lumOff val="40000"/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Local CVC</a:t>
            </a:r>
          </a:p>
        </p:txBody>
      </p:sp>
      <p:sp>
        <p:nvSpPr>
          <p:cNvPr id="51" name="Rectangle : coins arrondis 50">
            <a:extLst>
              <a:ext uri="{FF2B5EF4-FFF2-40B4-BE49-F238E27FC236}">
                <a16:creationId xmlns:a16="http://schemas.microsoft.com/office/drawing/2014/main" id="{5BF034CA-70D1-FBFC-FF0A-F830FE04B51F}"/>
              </a:ext>
            </a:extLst>
          </p:cNvPr>
          <p:cNvSpPr/>
          <p:nvPr/>
        </p:nvSpPr>
        <p:spPr>
          <a:xfrm>
            <a:off x="2094955" y="3966506"/>
            <a:ext cx="906742" cy="434645"/>
          </a:xfrm>
          <a:prstGeom prst="roundRect">
            <a:avLst/>
          </a:prstGeom>
          <a:solidFill>
            <a:schemeClr val="accent2">
              <a:lumMod val="60000"/>
              <a:lumOff val="40000"/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Local élec CF</a:t>
            </a:r>
          </a:p>
        </p:txBody>
      </p:sp>
      <p:sp>
        <p:nvSpPr>
          <p:cNvPr id="52" name="Rectangle : coins arrondis 51">
            <a:extLst>
              <a:ext uri="{FF2B5EF4-FFF2-40B4-BE49-F238E27FC236}">
                <a16:creationId xmlns:a16="http://schemas.microsoft.com/office/drawing/2014/main" id="{799D21A2-0FB3-24AB-B71D-64692E92EF0A}"/>
              </a:ext>
            </a:extLst>
          </p:cNvPr>
          <p:cNvSpPr/>
          <p:nvPr/>
        </p:nvSpPr>
        <p:spPr>
          <a:xfrm>
            <a:off x="2091528" y="4472284"/>
            <a:ext cx="906742" cy="434645"/>
          </a:xfrm>
          <a:prstGeom prst="roundRect">
            <a:avLst/>
          </a:prstGeom>
          <a:solidFill>
            <a:schemeClr val="accent2">
              <a:lumMod val="60000"/>
              <a:lumOff val="40000"/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Local eau</a:t>
            </a:r>
          </a:p>
        </p:txBody>
      </p:sp>
      <p:sp>
        <p:nvSpPr>
          <p:cNvPr id="53" name="Rectangle : coins arrondis 52">
            <a:extLst>
              <a:ext uri="{FF2B5EF4-FFF2-40B4-BE49-F238E27FC236}">
                <a16:creationId xmlns:a16="http://schemas.microsoft.com/office/drawing/2014/main" id="{FC11E9C8-4E52-DEAB-86D9-02D0B472F728}"/>
              </a:ext>
            </a:extLst>
          </p:cNvPr>
          <p:cNvSpPr/>
          <p:nvPr/>
        </p:nvSpPr>
        <p:spPr>
          <a:xfrm>
            <a:off x="3070248" y="2756106"/>
            <a:ext cx="884341" cy="723244"/>
          </a:xfrm>
          <a:prstGeom prst="roundRect">
            <a:avLst/>
          </a:prstGeom>
          <a:solidFill>
            <a:srgbClr val="00B050">
              <a:alpha val="36000"/>
            </a:srgb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Bloc sanitaire</a:t>
            </a:r>
          </a:p>
        </p:txBody>
      </p:sp>
      <p:sp>
        <p:nvSpPr>
          <p:cNvPr id="2" name="Rectangle : coins arrondis 1">
            <a:extLst>
              <a:ext uri="{FF2B5EF4-FFF2-40B4-BE49-F238E27FC236}">
                <a16:creationId xmlns:a16="http://schemas.microsoft.com/office/drawing/2014/main" id="{71905218-664B-60ED-F04E-2FF141147A71}"/>
              </a:ext>
            </a:extLst>
          </p:cNvPr>
          <p:cNvSpPr/>
          <p:nvPr/>
        </p:nvSpPr>
        <p:spPr>
          <a:xfrm>
            <a:off x="2086934" y="3063926"/>
            <a:ext cx="906742" cy="434645"/>
          </a:xfrm>
          <a:prstGeom prst="roundRect">
            <a:avLst/>
          </a:prstGeom>
          <a:solidFill>
            <a:schemeClr val="accent2">
              <a:lumMod val="60000"/>
              <a:lumOff val="40000"/>
              <a:alpha val="36000"/>
            </a:scheme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Local élec CF</a:t>
            </a:r>
          </a:p>
        </p:txBody>
      </p:sp>
      <p:cxnSp>
        <p:nvCxnSpPr>
          <p:cNvPr id="7" name="Connecteur droit avec flèche 6">
            <a:extLst>
              <a:ext uri="{FF2B5EF4-FFF2-40B4-BE49-F238E27FC236}">
                <a16:creationId xmlns:a16="http://schemas.microsoft.com/office/drawing/2014/main" id="{BE05AEC9-7ECE-C9D3-851C-F662FF416A71}"/>
              </a:ext>
            </a:extLst>
          </p:cNvPr>
          <p:cNvCxnSpPr>
            <a:cxnSpLocks/>
          </p:cNvCxnSpPr>
          <p:nvPr/>
        </p:nvCxnSpPr>
        <p:spPr>
          <a:xfrm>
            <a:off x="1146840" y="2672477"/>
            <a:ext cx="775515" cy="0"/>
          </a:xfrm>
          <a:prstGeom prst="straightConnector1">
            <a:avLst/>
          </a:prstGeom>
          <a:ln w="31750"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ZoneTexte 10">
            <a:extLst>
              <a:ext uri="{FF2B5EF4-FFF2-40B4-BE49-F238E27FC236}">
                <a16:creationId xmlns:a16="http://schemas.microsoft.com/office/drawing/2014/main" id="{A3ADAFF3-1E38-B865-3A60-AE2A30BCBB2D}"/>
              </a:ext>
            </a:extLst>
          </p:cNvPr>
          <p:cNvSpPr txBox="1"/>
          <p:nvPr/>
        </p:nvSpPr>
        <p:spPr>
          <a:xfrm>
            <a:off x="924347" y="2461066"/>
            <a:ext cx="1226654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000" dirty="0"/>
              <a:t>Accès </a:t>
            </a:r>
          </a:p>
          <a:p>
            <a:pPr algn="ctr"/>
            <a:r>
              <a:rPr lang="fr-FR" sz="1000" dirty="0"/>
              <a:t>contrôlé</a:t>
            </a:r>
          </a:p>
        </p:txBody>
      </p:sp>
      <p:cxnSp>
        <p:nvCxnSpPr>
          <p:cNvPr id="14" name="Connecteur droit avec flèche 13">
            <a:extLst>
              <a:ext uri="{FF2B5EF4-FFF2-40B4-BE49-F238E27FC236}">
                <a16:creationId xmlns:a16="http://schemas.microsoft.com/office/drawing/2014/main" id="{AD85C44C-B968-264C-0B84-8F9BF4D26E8E}"/>
              </a:ext>
            </a:extLst>
          </p:cNvPr>
          <p:cNvCxnSpPr>
            <a:cxnSpLocks/>
          </p:cNvCxnSpPr>
          <p:nvPr/>
        </p:nvCxnSpPr>
        <p:spPr>
          <a:xfrm>
            <a:off x="6304757" y="2684019"/>
            <a:ext cx="690212" cy="0"/>
          </a:xfrm>
          <a:prstGeom prst="straightConnector1">
            <a:avLst/>
          </a:prstGeom>
          <a:ln w="31750">
            <a:solidFill>
              <a:schemeClr val="tx1"/>
            </a:solidFill>
            <a:headEnd type="triangle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5" name="ZoneTexte 14">
            <a:extLst>
              <a:ext uri="{FF2B5EF4-FFF2-40B4-BE49-F238E27FC236}">
                <a16:creationId xmlns:a16="http://schemas.microsoft.com/office/drawing/2014/main" id="{19FAA37B-76C7-9893-96BB-78C613675893}"/>
              </a:ext>
            </a:extLst>
          </p:cNvPr>
          <p:cNvSpPr txBox="1"/>
          <p:nvPr/>
        </p:nvSpPr>
        <p:spPr>
          <a:xfrm>
            <a:off x="5933770" y="2483964"/>
            <a:ext cx="1379252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1000" dirty="0"/>
              <a:t>Accès </a:t>
            </a:r>
          </a:p>
          <a:p>
            <a:pPr algn="ctr"/>
            <a:r>
              <a:rPr lang="fr-FR" sz="1000" dirty="0"/>
              <a:t>marchandise</a:t>
            </a:r>
          </a:p>
        </p:txBody>
      </p:sp>
      <p:cxnSp>
        <p:nvCxnSpPr>
          <p:cNvPr id="24" name="Connecteur : en angle 23">
            <a:extLst>
              <a:ext uri="{FF2B5EF4-FFF2-40B4-BE49-F238E27FC236}">
                <a16:creationId xmlns:a16="http://schemas.microsoft.com/office/drawing/2014/main" id="{29623805-E741-97C6-E9DD-6DFAC5F6AEBE}"/>
              </a:ext>
            </a:extLst>
          </p:cNvPr>
          <p:cNvCxnSpPr>
            <a:cxnSpLocks/>
          </p:cNvCxnSpPr>
          <p:nvPr/>
        </p:nvCxnSpPr>
        <p:spPr>
          <a:xfrm rot="16200000" flipV="1">
            <a:off x="4831954" y="3700860"/>
            <a:ext cx="3702560" cy="730266"/>
          </a:xfrm>
          <a:prstGeom prst="bentConnector3">
            <a:avLst>
              <a:gd name="adj1" fmla="val 100165"/>
            </a:avLst>
          </a:prstGeom>
          <a:ln w="19050">
            <a:prstDash val="solid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Connecteur droit avec flèche 28">
            <a:extLst>
              <a:ext uri="{FF2B5EF4-FFF2-40B4-BE49-F238E27FC236}">
                <a16:creationId xmlns:a16="http://schemas.microsoft.com/office/drawing/2014/main" id="{9F259CFA-D911-7E21-9BE8-02AE7F0F9576}"/>
              </a:ext>
            </a:extLst>
          </p:cNvPr>
          <p:cNvCxnSpPr>
            <a:cxnSpLocks/>
          </p:cNvCxnSpPr>
          <p:nvPr/>
        </p:nvCxnSpPr>
        <p:spPr>
          <a:xfrm flipH="1">
            <a:off x="6304757" y="3021978"/>
            <a:ext cx="742135" cy="0"/>
          </a:xfrm>
          <a:prstGeom prst="straightConnector1">
            <a:avLst/>
          </a:prstGeom>
          <a:ln w="19050">
            <a:prstDash val="solid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4" name="Rectangle : coins arrondis 43">
            <a:extLst>
              <a:ext uri="{FF2B5EF4-FFF2-40B4-BE49-F238E27FC236}">
                <a16:creationId xmlns:a16="http://schemas.microsoft.com/office/drawing/2014/main" id="{24BAAD23-49FD-3A33-643A-02F8FA13399E}"/>
              </a:ext>
            </a:extLst>
          </p:cNvPr>
          <p:cNvSpPr/>
          <p:nvPr/>
        </p:nvSpPr>
        <p:spPr>
          <a:xfrm>
            <a:off x="11083516" y="4234735"/>
            <a:ext cx="912309" cy="723244"/>
          </a:xfrm>
          <a:prstGeom prst="roundRect">
            <a:avLst/>
          </a:prstGeom>
          <a:solidFill>
            <a:srgbClr val="00B050">
              <a:alpha val="36000"/>
            </a:srgbClr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Vestiaires</a:t>
            </a:r>
          </a:p>
        </p:txBody>
      </p:sp>
      <p:sp>
        <p:nvSpPr>
          <p:cNvPr id="50" name="Rectangle : coins arrondis 49">
            <a:extLst>
              <a:ext uri="{FF2B5EF4-FFF2-40B4-BE49-F238E27FC236}">
                <a16:creationId xmlns:a16="http://schemas.microsoft.com/office/drawing/2014/main" id="{755827C2-AAEB-6CBB-4F60-2313DBFCD1DD}"/>
              </a:ext>
            </a:extLst>
          </p:cNvPr>
          <p:cNvSpPr/>
          <p:nvPr/>
        </p:nvSpPr>
        <p:spPr>
          <a:xfrm>
            <a:off x="7037944" y="90957"/>
            <a:ext cx="2898745" cy="537894"/>
          </a:xfrm>
          <a:prstGeom prst="roundRect">
            <a:avLst/>
          </a:prstGeom>
          <a:noFill/>
          <a:ln w="31750">
            <a:solidFill>
              <a:schemeClr val="accent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Espaces à créer, à aménager</a:t>
            </a:r>
          </a:p>
        </p:txBody>
      </p:sp>
      <p:sp>
        <p:nvSpPr>
          <p:cNvPr id="56" name="Rectangle : coins arrondis 55">
            <a:extLst>
              <a:ext uri="{FF2B5EF4-FFF2-40B4-BE49-F238E27FC236}">
                <a16:creationId xmlns:a16="http://schemas.microsoft.com/office/drawing/2014/main" id="{CC0EA000-E290-7ECA-6E7F-33B92820E7E6}"/>
              </a:ext>
            </a:extLst>
          </p:cNvPr>
          <p:cNvSpPr/>
          <p:nvPr/>
        </p:nvSpPr>
        <p:spPr>
          <a:xfrm>
            <a:off x="2031253" y="1068127"/>
            <a:ext cx="4106513" cy="434602"/>
          </a:xfrm>
          <a:prstGeom prst="roundRect">
            <a:avLst/>
          </a:prstGeom>
          <a:solidFill>
            <a:schemeClr val="accent2">
              <a:lumMod val="60000"/>
              <a:lumOff val="40000"/>
              <a:alpha val="36000"/>
            </a:schemeClr>
          </a:solidFill>
          <a:ln w="31750"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200" dirty="0">
                <a:solidFill>
                  <a:schemeClr val="tx1"/>
                </a:solidFill>
              </a:rPr>
              <a:t> Espace technique CVC desservant le rez-de-chaussée</a:t>
            </a:r>
          </a:p>
        </p:txBody>
      </p:sp>
      <p:cxnSp>
        <p:nvCxnSpPr>
          <p:cNvPr id="3" name="Connecteur : en angle 2">
            <a:extLst>
              <a:ext uri="{FF2B5EF4-FFF2-40B4-BE49-F238E27FC236}">
                <a16:creationId xmlns:a16="http://schemas.microsoft.com/office/drawing/2014/main" id="{C4B4BE81-6E9C-5FF5-745B-7041F465DC5C}"/>
              </a:ext>
            </a:extLst>
          </p:cNvPr>
          <p:cNvCxnSpPr>
            <a:cxnSpLocks/>
            <a:stCxn id="101" idx="3"/>
          </p:cNvCxnSpPr>
          <p:nvPr/>
        </p:nvCxnSpPr>
        <p:spPr>
          <a:xfrm rot="16200000" flipV="1">
            <a:off x="8449332" y="194118"/>
            <a:ext cx="681007" cy="2918856"/>
          </a:xfrm>
          <a:prstGeom prst="bentConnector2">
            <a:avLst/>
          </a:prstGeom>
          <a:ln w="19050" cmpd="sng">
            <a:prstDash val="solid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Connecteur droit 9">
            <a:extLst>
              <a:ext uri="{FF2B5EF4-FFF2-40B4-BE49-F238E27FC236}">
                <a16:creationId xmlns:a16="http://schemas.microsoft.com/office/drawing/2014/main" id="{A5603E83-D57C-0951-6DD3-C34B1FBCB8FB}"/>
              </a:ext>
            </a:extLst>
          </p:cNvPr>
          <p:cNvCxnSpPr>
            <a:cxnSpLocks/>
          </p:cNvCxnSpPr>
          <p:nvPr/>
        </p:nvCxnSpPr>
        <p:spPr>
          <a:xfrm flipV="1">
            <a:off x="10818011" y="3281248"/>
            <a:ext cx="8131" cy="2683041"/>
          </a:xfrm>
          <a:prstGeom prst="line">
            <a:avLst/>
          </a:prstGeom>
          <a:ln>
            <a:prstDash val="sysDot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Connecteur droit avec flèche 17">
            <a:extLst>
              <a:ext uri="{FF2B5EF4-FFF2-40B4-BE49-F238E27FC236}">
                <a16:creationId xmlns:a16="http://schemas.microsoft.com/office/drawing/2014/main" id="{E9E63AC1-10B2-F813-A5F5-9B2A51716486}"/>
              </a:ext>
            </a:extLst>
          </p:cNvPr>
          <p:cNvCxnSpPr>
            <a:cxnSpLocks/>
          </p:cNvCxnSpPr>
          <p:nvPr/>
        </p:nvCxnSpPr>
        <p:spPr>
          <a:xfrm flipH="1">
            <a:off x="10446061" y="2281525"/>
            <a:ext cx="368397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Connecteur droit avec flèche 19">
            <a:extLst>
              <a:ext uri="{FF2B5EF4-FFF2-40B4-BE49-F238E27FC236}">
                <a16:creationId xmlns:a16="http://schemas.microsoft.com/office/drawing/2014/main" id="{F57936AC-BC63-7C93-1CCB-7FB7F6EB9D90}"/>
              </a:ext>
            </a:extLst>
          </p:cNvPr>
          <p:cNvCxnSpPr>
            <a:cxnSpLocks/>
          </p:cNvCxnSpPr>
          <p:nvPr/>
        </p:nvCxnSpPr>
        <p:spPr>
          <a:xfrm>
            <a:off x="10808380" y="3355620"/>
            <a:ext cx="361260" cy="0"/>
          </a:xfrm>
          <a:prstGeom prst="straightConnector1">
            <a:avLst/>
          </a:prstGeom>
          <a:ln>
            <a:prstDash val="sysDot"/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1" name="ZoneTexte 30">
            <a:extLst>
              <a:ext uri="{FF2B5EF4-FFF2-40B4-BE49-F238E27FC236}">
                <a16:creationId xmlns:a16="http://schemas.microsoft.com/office/drawing/2014/main" id="{23EF5C53-9BE1-F8D4-DD6B-F22286C2852B}"/>
              </a:ext>
            </a:extLst>
          </p:cNvPr>
          <p:cNvSpPr txBox="1"/>
          <p:nvPr/>
        </p:nvSpPr>
        <p:spPr>
          <a:xfrm rot="16200000">
            <a:off x="10020363" y="4541134"/>
            <a:ext cx="137925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" dirty="0"/>
              <a:t>Escalier existant</a:t>
            </a:r>
          </a:p>
        </p:txBody>
      </p:sp>
      <p:cxnSp>
        <p:nvCxnSpPr>
          <p:cNvPr id="38" name="Connecteur droit 37">
            <a:extLst>
              <a:ext uri="{FF2B5EF4-FFF2-40B4-BE49-F238E27FC236}">
                <a16:creationId xmlns:a16="http://schemas.microsoft.com/office/drawing/2014/main" id="{7DC923E7-B8D2-E42B-25CF-3EA6858ACF84}"/>
              </a:ext>
            </a:extLst>
          </p:cNvPr>
          <p:cNvCxnSpPr>
            <a:cxnSpLocks/>
          </p:cNvCxnSpPr>
          <p:nvPr/>
        </p:nvCxnSpPr>
        <p:spPr>
          <a:xfrm flipH="1" flipV="1">
            <a:off x="10816811" y="2281525"/>
            <a:ext cx="7553" cy="1027440"/>
          </a:xfrm>
          <a:prstGeom prst="line">
            <a:avLst/>
          </a:prstGeom>
          <a:ln>
            <a:prstDash val="soli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" name="ZoneTexte 3">
            <a:extLst>
              <a:ext uri="{FF2B5EF4-FFF2-40B4-BE49-F238E27FC236}">
                <a16:creationId xmlns:a16="http://schemas.microsoft.com/office/drawing/2014/main" id="{F2924EDD-7A25-9F53-0990-9F48C2F287E8}"/>
              </a:ext>
            </a:extLst>
          </p:cNvPr>
          <p:cNvSpPr txBox="1"/>
          <p:nvPr/>
        </p:nvSpPr>
        <p:spPr>
          <a:xfrm>
            <a:off x="9199274" y="1129850"/>
            <a:ext cx="1379252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800" dirty="0"/>
              <a:t>Nouvel accès à créer</a:t>
            </a:r>
          </a:p>
        </p:txBody>
      </p:sp>
      <p:sp>
        <p:nvSpPr>
          <p:cNvPr id="16" name="Rectangle : coins arrondis 15">
            <a:extLst>
              <a:ext uri="{FF2B5EF4-FFF2-40B4-BE49-F238E27FC236}">
                <a16:creationId xmlns:a16="http://schemas.microsoft.com/office/drawing/2014/main" id="{44A7C7AA-8716-3968-307D-2C06E5A5541F}"/>
              </a:ext>
            </a:extLst>
          </p:cNvPr>
          <p:cNvSpPr/>
          <p:nvPr/>
        </p:nvSpPr>
        <p:spPr>
          <a:xfrm>
            <a:off x="1983465" y="1668878"/>
            <a:ext cx="4260184" cy="1897381"/>
          </a:xfrm>
          <a:prstGeom prst="roundRect">
            <a:avLst/>
          </a:prstGeom>
          <a:noFill/>
          <a:ln>
            <a:solidFill>
              <a:schemeClr val="accent5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10985455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3185</TotalTime>
  <Words>112</Words>
  <Application>Microsoft Office PowerPoint</Application>
  <PresentationFormat>Grand écran</PresentationFormat>
  <Paragraphs>75</Paragraphs>
  <Slides>1</Slides>
  <Notes>1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Aptos</vt:lpstr>
      <vt:lpstr>Aptos Display</vt:lpstr>
      <vt:lpstr>Arial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VOXOA</dc:creator>
  <cp:lastModifiedBy>GERSON David</cp:lastModifiedBy>
  <cp:revision>50</cp:revision>
  <cp:lastPrinted>2024-05-01T14:42:46Z</cp:lastPrinted>
  <dcterms:created xsi:type="dcterms:W3CDTF">2024-04-24T14:14:43Z</dcterms:created>
  <dcterms:modified xsi:type="dcterms:W3CDTF">2025-03-05T13:49:01Z</dcterms:modified>
</cp:coreProperties>
</file>

<file path=docProps/thumbnail.jpeg>
</file>