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56" r:id="rId5"/>
    <p:sldId id="282" r:id="rId6"/>
    <p:sldId id="283" r:id="rId7"/>
    <p:sldId id="295" r:id="rId8"/>
    <p:sldId id="287" r:id="rId9"/>
    <p:sldId id="303" r:id="rId10"/>
    <p:sldId id="309" r:id="rId11"/>
    <p:sldId id="325" r:id="rId12"/>
    <p:sldId id="311" r:id="rId13"/>
    <p:sldId id="320" r:id="rId14"/>
    <p:sldId id="316" r:id="rId15"/>
    <p:sldId id="317" r:id="rId16"/>
    <p:sldId id="318" r:id="rId17"/>
    <p:sldId id="324" r:id="rId18"/>
    <p:sldId id="321" r:id="rId19"/>
    <p:sldId id="312" r:id="rId20"/>
    <p:sldId id="314" r:id="rId21"/>
    <p:sldId id="306" r:id="rId22"/>
    <p:sldId id="286" r:id="rId23"/>
    <p:sldId id="285" r:id="rId24"/>
    <p:sldId id="284" r:id="rId25"/>
    <p:sldId id="288" r:id="rId26"/>
    <p:sldId id="289" r:id="rId27"/>
    <p:sldId id="290" r:id="rId28"/>
    <p:sldId id="294" r:id="rId29"/>
    <p:sldId id="293" r:id="rId30"/>
    <p:sldId id="297" r:id="rId31"/>
    <p:sldId id="300" r:id="rId32"/>
    <p:sldId id="301" r:id="rId33"/>
    <p:sldId id="298" r:id="rId34"/>
    <p:sldId id="292" r:id="rId35"/>
    <p:sldId id="305" r:id="rId36"/>
    <p:sldId id="265" r:id="rId3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uv" id="{785B08DD-4ECB-4356-9966-CCC3C8D03AC7}">
          <p14:sldIdLst>
            <p14:sldId id="256"/>
          </p14:sldIdLst>
        </p14:section>
        <p14:section name="PARTIES" id="{ED079F12-D5C0-4CA0-8374-C2271B204085}">
          <p14:sldIdLst>
            <p14:sldId id="282"/>
            <p14:sldId id="283"/>
            <p14:sldId id="295"/>
            <p14:sldId id="287"/>
            <p14:sldId id="303"/>
            <p14:sldId id="309"/>
            <p14:sldId id="325"/>
            <p14:sldId id="311"/>
            <p14:sldId id="320"/>
            <p14:sldId id="316"/>
            <p14:sldId id="317"/>
            <p14:sldId id="318"/>
            <p14:sldId id="324"/>
            <p14:sldId id="321"/>
            <p14:sldId id="312"/>
            <p14:sldId id="314"/>
            <p14:sldId id="306"/>
            <p14:sldId id="286"/>
            <p14:sldId id="285"/>
            <p14:sldId id="284"/>
            <p14:sldId id="288"/>
            <p14:sldId id="289"/>
            <p14:sldId id="290"/>
            <p14:sldId id="294"/>
            <p14:sldId id="293"/>
            <p14:sldId id="297"/>
            <p14:sldId id="300"/>
            <p14:sldId id="301"/>
            <p14:sldId id="298"/>
            <p14:sldId id="292"/>
            <p14:sldId id="305"/>
          </p14:sldIdLst>
        </p14:section>
        <p14:section name="End" id="{47C2A962-ED40-4FD2-9F14-5FF841E76849}">
          <p14:sldIdLst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43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LUTZ Judith" initials="LJ" lastIdx="24" clrIdx="0">
    <p:extLst>
      <p:ext uri="{19B8F6BF-5375-455C-9EA6-DF929625EA0E}">
        <p15:presenceInfo xmlns:p15="http://schemas.microsoft.com/office/powerpoint/2012/main" userId="S-1-5-21-3053828964-639666615-4141400350-3830" providerId="AD"/>
      </p:ext>
    </p:extLst>
  </p:cmAuthor>
  <p:cmAuthor id="4" name="VION-SIMON Virginie" initials="VV" lastIdx="2" clrIdx="1">
    <p:extLst>
      <p:ext uri="{19B8F6BF-5375-455C-9EA6-DF929625EA0E}">
        <p15:presenceInfo xmlns:p15="http://schemas.microsoft.com/office/powerpoint/2012/main" userId="S::virginie.vion-simon@relyens.eu::f211e9b5-51a7-43b2-bce6-60d0fa85c4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400"/>
    <a:srgbClr val="0088FA"/>
    <a:srgbClr val="CDE8FF"/>
    <a:srgbClr val="8EAF32"/>
    <a:srgbClr val="20205C"/>
    <a:srgbClr val="9C9E9F"/>
    <a:srgbClr val="2B2B68"/>
    <a:srgbClr val="696994"/>
    <a:srgbClr val="E4067E"/>
    <a:srgbClr val="9A36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61" autoAdjust="0"/>
    <p:restoredTop sz="83079" autoAdjust="0"/>
  </p:normalViewPr>
  <p:slideViewPr>
    <p:cSldViewPr snapToGrid="0">
      <p:cViewPr varScale="1">
        <p:scale>
          <a:sx n="109" d="100"/>
          <a:sy n="109" d="100"/>
        </p:scale>
        <p:origin x="1584" y="96"/>
      </p:cViewPr>
      <p:guideLst>
        <p:guide orient="horz" pos="3430"/>
        <p:guide pos="3840"/>
      </p:guideLst>
    </p:cSldViewPr>
  </p:slideViewPr>
  <p:outlineViewPr>
    <p:cViewPr>
      <p:scale>
        <a:sx n="33" d="100"/>
        <a:sy n="33" d="100"/>
      </p:scale>
      <p:origin x="0" y="-1498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90001" cy="90001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F404836-F205-A40C-C421-789D40A56E3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8ABFBD-E2C4-B3F0-BD58-E0A0A7E7EF5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F6A86-442C-45CA-BA20-4C3FD0886128}" type="datetimeFigureOut">
              <a:rPr lang="fr-FR" smtClean="0"/>
              <a:t>09/12/2024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9C5B6F7-B51D-954E-B454-0F7D4AE623A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CDB202-75A2-5A55-5876-451C2C01B26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87A7FC-C3DA-452A-B2C6-46EAB19CA7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808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4DDC7-75FD-4C8B-8192-CE3950D462D5}" type="datetimeFigureOut">
              <a:rPr lang="fr-FR" smtClean="0"/>
              <a:t>09/12/2024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ABC4B-D8BD-445B-AAEE-1EC55DAA9F7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91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DE8F4CA-F10F-44D4-9ACE-24FA301B5F5A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2B2B68">
                  <a:shade val="30000"/>
                  <a:satMod val="115000"/>
                </a:srgbClr>
              </a:gs>
              <a:gs pos="50000">
                <a:srgbClr val="2B2B68">
                  <a:shade val="67500"/>
                  <a:satMod val="115000"/>
                </a:srgbClr>
              </a:gs>
              <a:gs pos="100000">
                <a:srgbClr val="2B2B68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593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19C260D4-2538-4BF1-886C-86D17A07B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32070" y="2954972"/>
            <a:ext cx="6676497" cy="797443"/>
          </a:xfrm>
          <a:prstGeom prst="rect">
            <a:avLst/>
          </a:prstGeom>
        </p:spPr>
        <p:txBody>
          <a:bodyPr anchor="b"/>
          <a:lstStyle>
            <a:lvl1pPr marL="0" algn="r" defTabSz="914400" rtl="0" eaLnBrk="1" latinLnBrk="0" hangingPunct="1">
              <a:defRPr lang="fr-FR" sz="4000" b="1" kern="1200" dirty="0">
                <a:solidFill>
                  <a:schemeClr val="bg1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Titre du document</a:t>
            </a:r>
          </a:p>
        </p:txBody>
      </p:sp>
      <p:sp>
        <p:nvSpPr>
          <p:cNvPr id="19" name="Sous-titre 2">
            <a:extLst>
              <a:ext uri="{FF2B5EF4-FFF2-40B4-BE49-F238E27FC236}">
                <a16:creationId xmlns:a16="http://schemas.microsoft.com/office/drawing/2014/main" id="{927A6D2E-E242-4769-9501-7F76B158954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32070" y="3891269"/>
            <a:ext cx="6676499" cy="6285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800" b="0">
                <a:solidFill>
                  <a:schemeClr val="bg1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Sous-titre</a:t>
            </a:r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B9FA8513-540C-016A-5142-944A8D3783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38073" y="6256644"/>
            <a:ext cx="1652058" cy="275320"/>
          </a:xfrm>
          <a:prstGeom prst="rect">
            <a:avLst/>
          </a:prstGeom>
        </p:spPr>
        <p:txBody>
          <a:bodyPr/>
          <a:lstStyle>
            <a:lvl1pPr algn="r">
              <a:defRPr sz="1050">
                <a:solidFill>
                  <a:schemeClr val="bg1"/>
                </a:solidFill>
                <a:latin typeface="Trebuchet MS" panose="020B0603020202020204" pitchFamily="34" charset="0"/>
                <a:cs typeface="Calibri Light" panose="020F0302020204030204" pitchFamily="34" charset="0"/>
              </a:defRPr>
            </a:lvl1pPr>
            <a:lvl2pPr algn="r">
              <a:defRPr sz="1100">
                <a:solidFill>
                  <a:schemeClr val="bg1"/>
                </a:solidFill>
              </a:defRPr>
            </a:lvl2pPr>
            <a:lvl3pPr algn="r">
              <a:defRPr sz="1100">
                <a:solidFill>
                  <a:schemeClr val="bg1"/>
                </a:solidFill>
              </a:defRPr>
            </a:lvl3pPr>
            <a:lvl4pPr algn="r">
              <a:defRPr sz="900">
                <a:solidFill>
                  <a:schemeClr val="bg1"/>
                </a:solidFill>
              </a:defRPr>
            </a:lvl4pPr>
            <a:lvl5pPr algn="r">
              <a:defRPr sz="7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DATE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F9F92D2-B00B-48EC-9439-9D0774678FAD}"/>
              </a:ext>
            </a:extLst>
          </p:cNvPr>
          <p:cNvSpPr/>
          <p:nvPr userDrawn="1"/>
        </p:nvSpPr>
        <p:spPr>
          <a:xfrm rot="5400000">
            <a:off x="-1408561" y="-1188984"/>
            <a:ext cx="9468471" cy="116339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75000" dirty="0"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CC300"/>
                    </a:gs>
                    <a:gs pos="100000">
                      <a:srgbClr val="F2940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PWFilament" panose="02000603000000000000" pitchFamily="2" charset="0"/>
                <a:ea typeface="PWFilament" panose="02000603000000000000" pitchFamily="2" charset="0"/>
              </a:rPr>
              <a:t>   </a:t>
            </a:r>
          </a:p>
        </p:txBody>
      </p:sp>
      <p:sp>
        <p:nvSpPr>
          <p:cNvPr id="18" name="Espace réservé du texte 20">
            <a:extLst>
              <a:ext uri="{FF2B5EF4-FFF2-40B4-BE49-F238E27FC236}">
                <a16:creationId xmlns:a16="http://schemas.microsoft.com/office/drawing/2014/main" id="{63D1B134-D946-4559-AE0F-2CCD6D22E9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1869" y="6256644"/>
            <a:ext cx="3564324" cy="275320"/>
          </a:xfrm>
          <a:prstGeom prst="rect">
            <a:avLst/>
          </a:prstGeom>
        </p:spPr>
        <p:txBody>
          <a:bodyPr/>
          <a:lstStyle>
            <a:lvl1pPr algn="l">
              <a:defRPr sz="1050">
                <a:solidFill>
                  <a:schemeClr val="bg1"/>
                </a:solidFill>
                <a:latin typeface="Trebuchet MS" panose="020B0603020202020204" pitchFamily="34" charset="0"/>
                <a:cs typeface="Calibri Light" panose="020F0302020204030204" pitchFamily="34" charset="0"/>
              </a:defRPr>
            </a:lvl1pPr>
            <a:lvl2pPr algn="r">
              <a:defRPr sz="1100">
                <a:solidFill>
                  <a:schemeClr val="bg1"/>
                </a:solidFill>
              </a:defRPr>
            </a:lvl2pPr>
            <a:lvl3pPr algn="r">
              <a:defRPr sz="1100">
                <a:solidFill>
                  <a:schemeClr val="bg1"/>
                </a:solidFill>
              </a:defRPr>
            </a:lvl3pPr>
            <a:lvl4pPr algn="r">
              <a:defRPr sz="900">
                <a:solidFill>
                  <a:schemeClr val="bg1"/>
                </a:solidFill>
              </a:defRPr>
            </a:lvl4pPr>
            <a:lvl5pPr algn="r">
              <a:defRPr sz="7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Document réalisé par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F0BCD83A-D73C-4CF1-BED2-F54074CF50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338" y="424396"/>
            <a:ext cx="2759323" cy="1421240"/>
          </a:xfrm>
          <a:prstGeom prst="rect">
            <a:avLst/>
          </a:prstGeom>
        </p:spPr>
      </p:pic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E7488D68-479D-4646-A4D4-1292B13B790A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5132070" y="3752415"/>
            <a:ext cx="6674443" cy="16934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E63A04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phique 10">
            <a:extLst>
              <a:ext uri="{FF2B5EF4-FFF2-40B4-BE49-F238E27FC236}">
                <a16:creationId xmlns:a16="http://schemas.microsoft.com/office/drawing/2014/main" id="{BB995D58-6B96-4D07-9D01-E6B6A5D0AA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3431" y="1845636"/>
            <a:ext cx="4576894" cy="349819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8A9EE9A-A63F-43D4-B060-9A5CCAD452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451" b="37842"/>
          <a:stretch/>
        </p:blipFill>
        <p:spPr>
          <a:xfrm>
            <a:off x="0" y="6747319"/>
            <a:ext cx="12192001" cy="11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113989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_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D4ADDA5-AFFA-49EF-8143-446210C966D3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B2B68">
                  <a:shade val="30000"/>
                  <a:satMod val="115000"/>
                </a:srgbClr>
              </a:gs>
              <a:gs pos="50000">
                <a:srgbClr val="2B2B68">
                  <a:shade val="67500"/>
                  <a:satMod val="115000"/>
                </a:srgbClr>
              </a:gs>
              <a:gs pos="100000">
                <a:srgbClr val="2B2B68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593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FA15C30D-2158-4614-8B4C-E087A127E2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" t="10150" r="1113" b="13598"/>
          <a:stretch/>
        </p:blipFill>
        <p:spPr>
          <a:xfrm flipH="1">
            <a:off x="-1" y="393435"/>
            <a:ext cx="12192001" cy="636173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04A5BE2-AF21-4A40-ACE8-6C02BEF238C8}"/>
              </a:ext>
            </a:extLst>
          </p:cNvPr>
          <p:cNvSpPr/>
          <p:nvPr userDrawn="1"/>
        </p:nvSpPr>
        <p:spPr>
          <a:xfrm>
            <a:off x="323528" y="2887502"/>
            <a:ext cx="11418416" cy="3385144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bg1"/>
            </a:solidFill>
          </a:ln>
        </p:spPr>
        <p:txBody>
          <a:bodyPr wrap="square" anchor="b" anchorCtr="0">
            <a:noAutofit/>
          </a:bodyPr>
          <a:lstStyle/>
          <a:p>
            <a:endParaRPr lang="fr-FR" sz="2400">
              <a:latin typeface="Trebuchet MS" panose="020B060302020202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FF6025E-2DCC-4659-91C6-711DB101E0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451" b="37842"/>
          <a:stretch/>
        </p:blipFill>
        <p:spPr>
          <a:xfrm>
            <a:off x="0" y="6754119"/>
            <a:ext cx="12192001" cy="118871"/>
          </a:xfrm>
          <a:prstGeom prst="rect">
            <a:avLst/>
          </a:prstGeom>
        </p:spPr>
      </p:pic>
      <p:sp>
        <p:nvSpPr>
          <p:cNvPr id="7" name="Titre 5">
            <a:extLst>
              <a:ext uri="{FF2B5EF4-FFF2-40B4-BE49-F238E27FC236}">
                <a16:creationId xmlns:a16="http://schemas.microsoft.com/office/drawing/2014/main" id="{14E80A98-4B1E-47FF-93F4-BEA33B14D1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561" y="5052578"/>
            <a:ext cx="6676497" cy="797443"/>
          </a:xfrm>
          <a:prstGeom prst="rect">
            <a:avLst/>
          </a:prstGeom>
        </p:spPr>
        <p:txBody>
          <a:bodyPr anchor="b"/>
          <a:lstStyle>
            <a:lvl1pPr marL="0" algn="l" defTabSz="914400" rtl="0" eaLnBrk="1" latinLnBrk="0" hangingPunct="1">
              <a:defRPr lang="fr-FR" sz="4000" b="1" kern="1200" dirty="0">
                <a:solidFill>
                  <a:srgbClr val="2B2B68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05065A-1F3E-4B60-973A-0FEC444BF4A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9288" y="3429000"/>
            <a:ext cx="1657350" cy="1506538"/>
          </a:xfrm>
          <a:prstGeom prst="rect">
            <a:avLst/>
          </a:prstGeom>
        </p:spPr>
        <p:txBody>
          <a:bodyPr/>
          <a:lstStyle>
            <a:lvl1pPr>
              <a:defRPr sz="12600">
                <a:solidFill>
                  <a:srgbClr val="002060"/>
                </a:solidFill>
              </a:defRPr>
            </a:lvl1pPr>
          </a:lstStyle>
          <a:p>
            <a:pPr lvl="0"/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97170170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2B1E523-F0AE-4A81-8897-7777FB69DF93}"/>
              </a:ext>
            </a:extLst>
          </p:cNvPr>
          <p:cNvSpPr/>
          <p:nvPr userDrawn="1"/>
        </p:nvSpPr>
        <p:spPr>
          <a:xfrm>
            <a:off x="0" y="0"/>
            <a:ext cx="3256703" cy="6858000"/>
          </a:xfrm>
          <a:prstGeom prst="rect">
            <a:avLst/>
          </a:prstGeom>
          <a:gradFill flip="none" rotWithShape="1">
            <a:gsLst>
              <a:gs pos="100000">
                <a:srgbClr val="2B2B68"/>
              </a:gs>
              <a:gs pos="0">
                <a:srgbClr val="081037"/>
              </a:gs>
            </a:gsLst>
            <a:lin ang="16200000" scaled="1"/>
            <a:tileRect/>
          </a:gradFill>
          <a:ln>
            <a:noFill/>
          </a:ln>
        </p:spPr>
        <p:txBody>
          <a:bodyPr wrap="square" anchor="b" anchorCtr="0">
            <a:noAutofit/>
          </a:bodyPr>
          <a:lstStyle/>
          <a:p>
            <a:endParaRPr lang="fr-FR" sz="2400"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atin typeface="Trebuchet MS" panose="020B0603020202020204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008D8C2-445A-4934-B097-F07C44C7FA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451" b="37842"/>
          <a:stretch/>
        </p:blipFill>
        <p:spPr>
          <a:xfrm>
            <a:off x="0" y="6747319"/>
            <a:ext cx="12192001" cy="118871"/>
          </a:xfrm>
          <a:prstGeom prst="rect">
            <a:avLst/>
          </a:prstGeom>
        </p:spPr>
      </p:pic>
      <p:sp>
        <p:nvSpPr>
          <p:cNvPr id="10" name="Titre 5">
            <a:extLst>
              <a:ext uri="{FF2B5EF4-FFF2-40B4-BE49-F238E27FC236}">
                <a16:creationId xmlns:a16="http://schemas.microsoft.com/office/drawing/2014/main" id="{7093F486-8DDB-40A6-91C5-3B34C43A90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16200000">
            <a:off x="-2559119" y="2948882"/>
            <a:ext cx="6310198" cy="797443"/>
          </a:xfrm>
          <a:prstGeom prst="rect">
            <a:avLst/>
          </a:prstGeom>
        </p:spPr>
        <p:txBody>
          <a:bodyPr anchor="b"/>
          <a:lstStyle>
            <a:lvl1pPr marL="0" algn="l" defTabSz="914400" rtl="0" eaLnBrk="1" latinLnBrk="0" hangingPunct="1">
              <a:defRPr lang="fr-FR" sz="4400" b="1" kern="1200" dirty="0">
                <a:solidFill>
                  <a:schemeClr val="bg1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0" name="Espace réservé du texte 6">
            <a:extLst>
              <a:ext uri="{FF2B5EF4-FFF2-40B4-BE49-F238E27FC236}">
                <a16:creationId xmlns:a16="http://schemas.microsoft.com/office/drawing/2014/main" id="{1E468111-A26B-4419-9081-14D92152688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656744" y="428298"/>
            <a:ext cx="5705098" cy="764276"/>
          </a:xfrm>
          <a:prstGeom prst="rect">
            <a:avLst/>
          </a:prstGeom>
        </p:spPr>
        <p:txBody>
          <a:bodyPr/>
          <a:lstStyle>
            <a:lvl1pPr algn="l">
              <a:buNone/>
              <a:defRPr sz="3200" b="1">
                <a:solidFill>
                  <a:srgbClr val="2B2B68"/>
                </a:solidFill>
              </a:defRPr>
            </a:lvl1pPr>
          </a:lstStyle>
          <a:p>
            <a:pPr lvl="0"/>
            <a:r>
              <a:rPr lang="fr-FR" dirty="0"/>
              <a:t>Sous-titre de la partie</a:t>
            </a:r>
          </a:p>
        </p:txBody>
      </p:sp>
      <p:pic>
        <p:nvPicPr>
          <p:cNvPr id="13" name="Image 10" descr="ROND COULEUR FILIERES.jpg">
            <a:extLst>
              <a:ext uri="{FF2B5EF4-FFF2-40B4-BE49-F238E27FC236}">
                <a16:creationId xmlns:a16="http://schemas.microsoft.com/office/drawing/2014/main" id="{26DFCD33-6ACB-498A-9D63-9805D4DF999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195" y="6231360"/>
            <a:ext cx="41592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10" descr="ROND COULEUR FILIERES.jpg">
            <a:extLst>
              <a:ext uri="{FF2B5EF4-FFF2-40B4-BE49-F238E27FC236}">
                <a16:creationId xmlns:a16="http://schemas.microsoft.com/office/drawing/2014/main" id="{1BE19FB4-ABAD-4975-A9AC-F181FB8139A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195" y="6231360"/>
            <a:ext cx="41592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20">
            <a:extLst>
              <a:ext uri="{FF2B5EF4-FFF2-40B4-BE49-F238E27FC236}">
                <a16:creationId xmlns:a16="http://schemas.microsoft.com/office/drawing/2014/main" id="{FB9206FE-46E2-4153-A479-7C9E9FC057E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17845" y="6329785"/>
            <a:ext cx="5048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9795BE50-97B5-4D17-B4AC-D41EC7FD676C}" type="slidenum">
              <a:rPr lang="fr-FR" altLang="fr-FR" sz="1200" smtClean="0">
                <a:solidFill>
                  <a:srgbClr val="7F7F7F"/>
                </a:solidFill>
              </a:rPr>
              <a:pPr>
                <a:defRPr/>
              </a:pPr>
              <a:t>‹N°›</a:t>
            </a:fld>
            <a:endParaRPr lang="fr-FR" altLang="fr-FR" sz="120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168969"/>
      </p:ext>
    </p:extLst>
  </p:cSld>
  <p:clrMapOvr>
    <a:masterClrMapping/>
  </p:clrMapOvr>
  <p:hf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_a_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91EACA9-CE0A-4691-8C6F-52936C715C55}"/>
              </a:ext>
            </a:extLst>
          </p:cNvPr>
          <p:cNvSpPr/>
          <p:nvPr userDrawn="1"/>
        </p:nvSpPr>
        <p:spPr>
          <a:xfrm>
            <a:off x="0" y="1"/>
            <a:ext cx="12191999" cy="897548"/>
          </a:xfrm>
          <a:prstGeom prst="rect">
            <a:avLst/>
          </a:prstGeom>
          <a:gradFill flip="none" rotWithShape="1">
            <a:gsLst>
              <a:gs pos="0">
                <a:srgbClr val="2B2B68">
                  <a:shade val="30000"/>
                  <a:satMod val="115000"/>
                </a:srgbClr>
              </a:gs>
              <a:gs pos="50000">
                <a:srgbClr val="2B2B68">
                  <a:shade val="67500"/>
                  <a:satMod val="115000"/>
                </a:srgbClr>
              </a:gs>
              <a:gs pos="100000">
                <a:srgbClr val="2B2B68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593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5A8C283-8622-D3A7-3A4F-5E3C19B4A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8" y="160512"/>
            <a:ext cx="1212619" cy="62458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4C38D66E-A46F-4D21-B0B3-4C2C433BA2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49667" y="234271"/>
            <a:ext cx="10087143" cy="515892"/>
          </a:xfrm>
          <a:prstGeom prst="rect">
            <a:avLst/>
          </a:prstGeom>
        </p:spPr>
        <p:txBody>
          <a:bodyPr anchor="ctr"/>
          <a:lstStyle>
            <a:lvl1pPr algn="l">
              <a:defRPr sz="2000" b="0">
                <a:solidFill>
                  <a:schemeClr val="bg1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Titre du document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0FBD00E6-F69B-40B8-8002-6E01DC9B3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330" y="1058060"/>
            <a:ext cx="5778543" cy="5469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85750" indent="-285750">
              <a:buClr>
                <a:srgbClr val="2B2B68"/>
              </a:buClr>
              <a:buFont typeface="Wingdings" panose="05000000000000000000" pitchFamily="2" charset="2"/>
              <a:buChar char="n"/>
              <a:defRPr sz="180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defRPr>
            </a:lvl1pPr>
            <a:lvl2pPr marL="971550" indent="-514350">
              <a:buClr>
                <a:srgbClr val="2B2B68"/>
              </a:buClr>
              <a:buFont typeface="Courier New" panose="02070309020205020404" pitchFamily="49" charset="0"/>
              <a:buChar char="o"/>
              <a:defRPr sz="160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defRPr>
            </a:lvl2pPr>
            <a:lvl3pPr marL="1200150" indent="-285750">
              <a:buClr>
                <a:srgbClr val="2B2B68"/>
              </a:buClr>
              <a:buFont typeface="Trebuchet MS" panose="020B0603020202020204" pitchFamily="34" charset="0"/>
              <a:buChar char="-"/>
              <a:defRPr sz="140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defRPr>
            </a:lvl3pPr>
            <a:lvl4pPr marL="179388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pic>
        <p:nvPicPr>
          <p:cNvPr id="18" name="Image 10" descr="ROND COULEUR FILIERES.jpg">
            <a:extLst>
              <a:ext uri="{FF2B5EF4-FFF2-40B4-BE49-F238E27FC236}">
                <a16:creationId xmlns:a16="http://schemas.microsoft.com/office/drawing/2014/main" id="{46640ED3-A159-4419-A296-ADD8098E311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195" y="6231360"/>
            <a:ext cx="41592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Image 10" descr="ROND COULEUR FILIERES.jpg">
            <a:extLst>
              <a:ext uri="{FF2B5EF4-FFF2-40B4-BE49-F238E27FC236}">
                <a16:creationId xmlns:a16="http://schemas.microsoft.com/office/drawing/2014/main" id="{844D3472-0118-465E-8563-FA83516A6B9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195" y="6231360"/>
            <a:ext cx="41592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20">
            <a:extLst>
              <a:ext uri="{FF2B5EF4-FFF2-40B4-BE49-F238E27FC236}">
                <a16:creationId xmlns:a16="http://schemas.microsoft.com/office/drawing/2014/main" id="{088F2C48-AF79-4A35-8591-9794C0550AD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17845" y="6329785"/>
            <a:ext cx="5048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9795BE50-97B5-4D17-B4AC-D41EC7FD676C}" type="slidenum">
              <a:rPr lang="fr-FR" altLang="fr-FR" sz="1200" smtClean="0">
                <a:solidFill>
                  <a:srgbClr val="7F7F7F"/>
                </a:solidFill>
              </a:rPr>
              <a:pPr>
                <a:defRPr/>
              </a:pPr>
              <a:t>‹N°›</a:t>
            </a:fld>
            <a:endParaRPr lang="fr-FR" altLang="fr-FR" sz="1200">
              <a:solidFill>
                <a:srgbClr val="7F7F7F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14E4EF1-084D-47A8-824F-02DB538FB7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451" b="37842"/>
          <a:stretch/>
        </p:blipFill>
        <p:spPr>
          <a:xfrm>
            <a:off x="0" y="6759042"/>
            <a:ext cx="12192001" cy="11887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EDAFD072-0D98-4693-A129-D0343CD3D66F}"/>
              </a:ext>
            </a:extLst>
          </p:cNvPr>
          <p:cNvSpPr txBox="1"/>
          <p:nvPr userDrawn="1"/>
        </p:nvSpPr>
        <p:spPr>
          <a:xfrm>
            <a:off x="169330" y="6566229"/>
            <a:ext cx="1844535" cy="186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7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lang="fr-FR" sz="700" kern="1200" cap="none" baseline="0" dirty="0">
                <a:solidFill>
                  <a:srgbClr val="2B2B68"/>
                </a:solidFill>
                <a:latin typeface="Trebuchet MS" panose="020B0603020202020204" pitchFamily="34" charset="0"/>
                <a:ea typeface="+mn-ea"/>
                <a:cs typeface="Calibri Light" panose="020F0302020204030204" pitchFamily="34" charset="0"/>
              </a:rPr>
              <a:t>13 janvier 2023</a:t>
            </a:r>
            <a:endParaRPr lang="fr-FR" sz="1600" dirty="0">
              <a:latin typeface="Trebuchet MS" panose="020B060302020202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D2ED39F5-9CBE-4D8A-8C4E-AE71136727B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096001" y="1072109"/>
            <a:ext cx="5717120" cy="5469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85750" indent="-285750">
              <a:buClr>
                <a:srgbClr val="2B2B68"/>
              </a:buClr>
              <a:buFont typeface="Wingdings" panose="05000000000000000000" pitchFamily="2" charset="2"/>
              <a:buChar char="n"/>
              <a:defRPr sz="180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defRPr>
            </a:lvl1pPr>
            <a:lvl2pPr marL="971550" indent="-514350">
              <a:buClr>
                <a:srgbClr val="2B2B68"/>
              </a:buClr>
              <a:buFont typeface="Courier New" panose="02070309020205020404" pitchFamily="49" charset="0"/>
              <a:buChar char="o"/>
              <a:defRPr sz="160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defRPr>
            </a:lvl2pPr>
            <a:lvl3pPr marL="1200150" indent="-285750">
              <a:buClr>
                <a:srgbClr val="2B2B68"/>
              </a:buClr>
              <a:buFont typeface="Trebuchet MS" panose="020B0603020202020204" pitchFamily="34" charset="0"/>
              <a:buChar char="-"/>
              <a:defRPr sz="140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defRPr>
            </a:lvl3pPr>
            <a:lvl4pPr marL="179388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5291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_sans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91EACA9-CE0A-4691-8C6F-52936C715C55}"/>
              </a:ext>
            </a:extLst>
          </p:cNvPr>
          <p:cNvSpPr/>
          <p:nvPr userDrawn="1"/>
        </p:nvSpPr>
        <p:spPr>
          <a:xfrm>
            <a:off x="0" y="1"/>
            <a:ext cx="12191999" cy="897548"/>
          </a:xfrm>
          <a:prstGeom prst="rect">
            <a:avLst/>
          </a:prstGeom>
          <a:gradFill flip="none" rotWithShape="1">
            <a:gsLst>
              <a:gs pos="0">
                <a:srgbClr val="2B2B68">
                  <a:shade val="30000"/>
                  <a:satMod val="115000"/>
                </a:srgbClr>
              </a:gs>
              <a:gs pos="50000">
                <a:srgbClr val="2B2B68">
                  <a:shade val="67500"/>
                  <a:satMod val="115000"/>
                </a:srgbClr>
              </a:gs>
              <a:gs pos="100000">
                <a:srgbClr val="2B2B68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593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CC5259AF-0FF8-49B8-8A21-7E79D81C56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49667" y="234271"/>
            <a:ext cx="10087143" cy="515892"/>
          </a:xfrm>
          <a:prstGeom prst="rect">
            <a:avLst/>
          </a:prstGeom>
        </p:spPr>
        <p:txBody>
          <a:bodyPr anchor="ctr"/>
          <a:lstStyle>
            <a:lvl1pPr algn="l">
              <a:defRPr sz="2000" b="0">
                <a:solidFill>
                  <a:schemeClr val="bg1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Titre du document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8B4CE948-0ADF-4383-BBCB-F3D92EA6F5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98" y="160512"/>
            <a:ext cx="1212619" cy="624582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CD53241-C75C-4DEC-A931-953C3F7CEBFF}"/>
              </a:ext>
            </a:extLst>
          </p:cNvPr>
          <p:cNvSpPr txBox="1"/>
          <p:nvPr userDrawn="1"/>
        </p:nvSpPr>
        <p:spPr>
          <a:xfrm>
            <a:off x="169330" y="6580203"/>
            <a:ext cx="1844535" cy="186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7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​"/>
              <a:tabLst/>
              <a:defRPr/>
            </a:pPr>
            <a:r>
              <a:rPr lang="fr-FR" sz="700" kern="1200" cap="none" baseline="0" dirty="0">
                <a:solidFill>
                  <a:srgbClr val="2B2B68"/>
                </a:solidFill>
                <a:latin typeface="Trebuchet MS" panose="020B0603020202020204" pitchFamily="34" charset="0"/>
                <a:ea typeface="+mn-ea"/>
                <a:cs typeface="Calibri Light" panose="020F0302020204030204" pitchFamily="34" charset="0"/>
              </a:rPr>
              <a:t>13 janvier 2023</a:t>
            </a:r>
            <a:endParaRPr lang="fr-FR" sz="1600" dirty="0">
              <a:latin typeface="Trebuchet MS" panose="020B0603020202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Image 10" descr="ROND COULEUR FILIERES.jpg">
            <a:extLst>
              <a:ext uri="{FF2B5EF4-FFF2-40B4-BE49-F238E27FC236}">
                <a16:creationId xmlns:a16="http://schemas.microsoft.com/office/drawing/2014/main" id="{48F675FB-F0F6-4B65-872D-6116DB9980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195" y="6231360"/>
            <a:ext cx="41592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10" descr="ROND COULEUR FILIERES.jpg">
            <a:extLst>
              <a:ext uri="{FF2B5EF4-FFF2-40B4-BE49-F238E27FC236}">
                <a16:creationId xmlns:a16="http://schemas.microsoft.com/office/drawing/2014/main" id="{6341DBD5-9662-4FED-98B4-C8797F2CABF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195" y="6231360"/>
            <a:ext cx="41592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ZoneTexte 20">
            <a:extLst>
              <a:ext uri="{FF2B5EF4-FFF2-40B4-BE49-F238E27FC236}">
                <a16:creationId xmlns:a16="http://schemas.microsoft.com/office/drawing/2014/main" id="{29D3EA05-E1A8-4AF8-9FEB-3DABEF5666D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1517845" y="6329785"/>
            <a:ext cx="5048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9795BE50-97B5-4D17-B4AC-D41EC7FD676C}" type="slidenum">
              <a:rPr lang="fr-FR" altLang="fr-FR" sz="1200" smtClean="0">
                <a:solidFill>
                  <a:srgbClr val="7F7F7F"/>
                </a:solidFill>
              </a:rPr>
              <a:pPr>
                <a:defRPr/>
              </a:pPr>
              <a:t>‹N°›</a:t>
            </a:fld>
            <a:endParaRPr lang="fr-FR" altLang="fr-FR" sz="1200">
              <a:solidFill>
                <a:srgbClr val="7F7F7F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621D6667-C5CA-429A-A4E8-21CEFB1E1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451" b="37842"/>
          <a:stretch/>
        </p:blipFill>
        <p:spPr>
          <a:xfrm>
            <a:off x="0" y="6759042"/>
            <a:ext cx="12192001" cy="11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442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PONS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C6EE317-09A3-4E03-9865-BBD2A11CA508}"/>
              </a:ext>
            </a:extLst>
          </p:cNvPr>
          <p:cNvSpPr/>
          <p:nvPr userDrawn="1"/>
        </p:nvSpPr>
        <p:spPr>
          <a:xfrm>
            <a:off x="0" y="-11375"/>
            <a:ext cx="12191999" cy="6877565"/>
          </a:xfrm>
          <a:prstGeom prst="rect">
            <a:avLst/>
          </a:prstGeom>
          <a:gradFill flip="none" rotWithShape="1">
            <a:gsLst>
              <a:gs pos="0">
                <a:srgbClr val="2B2B68">
                  <a:shade val="30000"/>
                  <a:satMod val="115000"/>
                </a:srgbClr>
              </a:gs>
              <a:gs pos="50000">
                <a:srgbClr val="2B2B68">
                  <a:shade val="67500"/>
                  <a:satMod val="115000"/>
                </a:srgbClr>
              </a:gs>
              <a:gs pos="100000">
                <a:srgbClr val="2B2B68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593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A6E247C-4989-4960-A1A1-66BC97CB6E9C}"/>
              </a:ext>
            </a:extLst>
          </p:cNvPr>
          <p:cNvSpPr/>
          <p:nvPr userDrawn="1"/>
        </p:nvSpPr>
        <p:spPr>
          <a:xfrm rot="5400000">
            <a:off x="-1408561" y="-1188984"/>
            <a:ext cx="9468471" cy="116339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75000" dirty="0"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CC300"/>
                    </a:gs>
                    <a:gs pos="100000">
                      <a:srgbClr val="F29400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atin typeface="PWFilament" panose="02000603000000000000" pitchFamily="2" charset="0"/>
                <a:ea typeface="PWFilament" panose="02000603000000000000" pitchFamily="2" charset="0"/>
              </a:rPr>
              <a:t>   </a:t>
            </a:r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1F2F8058-AD86-410B-B4C0-E772C95235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98638" y="1447684"/>
            <a:ext cx="4576894" cy="3498199"/>
          </a:xfrm>
          <a:prstGeom prst="rect">
            <a:avLst/>
          </a:prstGeom>
        </p:spPr>
      </p:pic>
      <p:sp>
        <p:nvSpPr>
          <p:cNvPr id="20" name="Titre 5">
            <a:extLst>
              <a:ext uri="{FF2B5EF4-FFF2-40B4-BE49-F238E27FC236}">
                <a16:creationId xmlns:a16="http://schemas.microsoft.com/office/drawing/2014/main" id="{876D9381-DF00-4490-B863-FBD251228AC1}"/>
              </a:ext>
            </a:extLst>
          </p:cNvPr>
          <p:cNvSpPr txBox="1">
            <a:spLocks/>
          </p:cNvSpPr>
          <p:nvPr userDrawn="1"/>
        </p:nvSpPr>
        <p:spPr>
          <a:xfrm>
            <a:off x="1450874" y="2634368"/>
            <a:ext cx="4699069" cy="797443"/>
          </a:xfrm>
          <a:prstGeom prst="rect">
            <a:avLst/>
          </a:prstGeom>
        </p:spPr>
        <p:txBody>
          <a:bodyPr anchor="b"/>
          <a:lstStyle>
            <a:lvl1pPr marL="0" algn="l" defTabSz="914400" rtl="0" eaLnBrk="1" latinLnBrk="0" hangingPunct="1">
              <a:lnSpc>
                <a:spcPct val="87000"/>
              </a:lnSpc>
              <a:spcBef>
                <a:spcPct val="0"/>
              </a:spcBef>
              <a:buNone/>
              <a:defRPr lang="fr-FR" sz="4000" b="1" kern="1200" cap="none" baseline="0" dirty="0">
                <a:solidFill>
                  <a:srgbClr val="002060"/>
                </a:solidFill>
                <a:latin typeface="Trebuchet MS" panose="020B0603020202020204" pitchFamily="34" charset="0"/>
                <a:ea typeface="Trebuchet MS" panose="020B060302020202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>
                <a:solidFill>
                  <a:schemeClr val="bg1"/>
                </a:solidFill>
              </a:rPr>
              <a:t>Des questions ?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910AFD8-A6C2-463B-9D35-6DB71C3B3D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451" b="37842"/>
          <a:stretch/>
        </p:blipFill>
        <p:spPr>
          <a:xfrm>
            <a:off x="0" y="6747319"/>
            <a:ext cx="12192001" cy="118871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083DDEE-EAF5-4938-BBE0-BD7B804246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20669" t="-492" r="11386" b="492"/>
          <a:stretch/>
        </p:blipFill>
        <p:spPr>
          <a:xfrm>
            <a:off x="7057686" y="1890427"/>
            <a:ext cx="3686400" cy="2777908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766884314"/>
      </p:ext>
    </p:extLst>
  </p:cSld>
  <p:clrMapOvr>
    <a:masterClrMapping/>
  </p:clrMapOvr>
  <p:hf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7A33F261-617A-4107-AE3D-ECAA2A402C7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B2B68">
                  <a:shade val="30000"/>
                  <a:satMod val="115000"/>
                </a:srgbClr>
              </a:gs>
              <a:gs pos="50000">
                <a:srgbClr val="2B2B68">
                  <a:shade val="67500"/>
                  <a:satMod val="115000"/>
                </a:srgbClr>
              </a:gs>
              <a:gs pos="100000">
                <a:srgbClr val="2B2B68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5593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itre 5">
            <a:extLst>
              <a:ext uri="{FF2B5EF4-FFF2-40B4-BE49-F238E27FC236}">
                <a16:creationId xmlns:a16="http://schemas.microsoft.com/office/drawing/2014/main" id="{97A5EE03-5DBC-474E-BF7B-60D5C56DD7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5481" y="3308351"/>
            <a:ext cx="10808645" cy="1483096"/>
          </a:xfrm>
          <a:prstGeom prst="rect">
            <a:avLst/>
          </a:prstGeom>
        </p:spPr>
        <p:txBody>
          <a:bodyPr anchor="ctr"/>
          <a:lstStyle>
            <a:lvl1pPr algn="ctr">
              <a:defRPr sz="3200" b="0" cap="none" baseline="0">
                <a:solidFill>
                  <a:schemeClr val="bg1"/>
                </a:solidFill>
                <a:latin typeface="Trebuchet MS" panose="020B0603020202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r-FR" dirty="0"/>
              <a:t>Texte de fermeture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EE2B5CBF-1DED-4B1E-B361-BDF5008A1E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098" y="638348"/>
            <a:ext cx="3887410" cy="200228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2B5188F-AB1E-433C-B0AF-05A1CD44FE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69625" y="5703036"/>
            <a:ext cx="3514725" cy="70485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C62E8415-464F-4FFE-B399-56E5A63678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451" b="37842"/>
          <a:stretch/>
        </p:blipFill>
        <p:spPr>
          <a:xfrm>
            <a:off x="0" y="6747319"/>
            <a:ext cx="12192001" cy="11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9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3946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18" r:id="rId2"/>
    <p:sldLayoutId id="2147483754" r:id="rId3"/>
    <p:sldLayoutId id="2147483709" r:id="rId4"/>
    <p:sldLayoutId id="2147483719" r:id="rId5"/>
    <p:sldLayoutId id="2147483757" r:id="rId6"/>
    <p:sldLayoutId id="2147483694" r:id="rId7"/>
  </p:sldLayoutIdLst>
  <p:txStyles>
    <p:titleStyle>
      <a:lvl1pPr algn="r" defTabSz="914400" rtl="0" eaLnBrk="1" latinLnBrk="0" hangingPunct="1">
        <a:lnSpc>
          <a:spcPct val="87000"/>
        </a:lnSpc>
        <a:spcBef>
          <a:spcPct val="0"/>
        </a:spcBef>
        <a:buNone/>
        <a:defRPr sz="2400" b="0" kern="1200" cap="none" baseline="0">
          <a:solidFill>
            <a:srgbClr val="2B2B68"/>
          </a:solidFill>
          <a:latin typeface="Trebuchet MS" panose="020B0603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87000"/>
        </a:lnSpc>
        <a:spcBef>
          <a:spcPts val="1000"/>
        </a:spcBef>
        <a:buFont typeface="Arial" panose="020B0604020202020204" pitchFamily="34" charset="0"/>
        <a:buChar char="​"/>
        <a:defRPr sz="1200" kern="1200" cap="none" baseline="0">
          <a:solidFill>
            <a:schemeClr val="tx1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1pPr>
      <a:lvl2pPr marL="179388" indent="-179388" algn="l" defTabSz="914400" rtl="0" eaLnBrk="1" latinLnBrk="0" hangingPunct="1">
        <a:lnSpc>
          <a:spcPct val="87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2pPr>
      <a:lvl3pPr marL="179388" indent="-179388" algn="l" defTabSz="914400" rtl="0" eaLnBrk="1" latinLnBrk="0" hangingPunct="1">
        <a:lnSpc>
          <a:spcPct val="87000"/>
        </a:lnSpc>
        <a:spcBef>
          <a:spcPts val="500"/>
        </a:spcBef>
        <a:buClr>
          <a:schemeClr val="accent3"/>
        </a:buClr>
        <a:buSzPct val="80000"/>
        <a:buFont typeface="Arial" panose="020B0604020202020204" pitchFamily="34" charset="0"/>
        <a:buChar char="►"/>
        <a:defRPr sz="1200" kern="1200">
          <a:solidFill>
            <a:schemeClr val="tx1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3pPr>
      <a:lvl4pPr marL="303213" indent="-123825" algn="l" defTabSz="914400" rtl="0" eaLnBrk="1" latinLnBrk="0" hangingPunct="1">
        <a:lnSpc>
          <a:spcPct val="87000"/>
        </a:lnSpc>
        <a:spcBef>
          <a:spcPts val="500"/>
        </a:spcBef>
        <a:buSzPct val="100000"/>
        <a:buFont typeface="Calibri" panose="020F0502020204030204" pitchFamily="34" charset="0"/>
        <a:buChar char="-"/>
        <a:defRPr sz="1000" kern="1200">
          <a:solidFill>
            <a:schemeClr val="tx1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4pPr>
      <a:lvl5pPr marL="303213" indent="0" algn="l" defTabSz="914400" rtl="0" eaLnBrk="1" latinLnBrk="0" hangingPunct="1">
        <a:lnSpc>
          <a:spcPct val="87000"/>
        </a:lnSpc>
        <a:spcBef>
          <a:spcPts val="500"/>
        </a:spcBef>
        <a:buFontTx/>
        <a:buNone/>
        <a:defRPr sz="800" i="1" kern="1200">
          <a:solidFill>
            <a:schemeClr val="accent1"/>
          </a:solidFill>
          <a:latin typeface="Trebuchet MS" panose="020B0603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2" userDrawn="1">
          <p15:clr>
            <a:srgbClr val="F26B43"/>
          </p15:clr>
        </p15:guide>
        <p15:guide id="2" pos="143" userDrawn="1">
          <p15:clr>
            <a:srgbClr val="F26B43"/>
          </p15:clr>
        </p15:guide>
        <p15:guide id="3" orient="horz" pos="4178" userDrawn="1">
          <p15:clr>
            <a:srgbClr val="F26B43"/>
          </p15:clr>
        </p15:guide>
        <p15:guide id="4" pos="7537" userDrawn="1">
          <p15:clr>
            <a:srgbClr val="F26B43"/>
          </p15:clr>
        </p15:guide>
        <p15:guide id="5" pos="220" userDrawn="1">
          <p15:clr>
            <a:srgbClr val="9FCC3B"/>
          </p15:clr>
        </p15:guide>
        <p15:guide id="6" pos="5042" userDrawn="1">
          <p15:clr>
            <a:srgbClr val="FBAE40"/>
          </p15:clr>
        </p15:guide>
        <p15:guide id="7" pos="7446" userDrawn="1">
          <p15:clr>
            <a:srgbClr val="9FCC3B"/>
          </p15:clr>
        </p15:guide>
        <p15:guide id="8" pos="2615" userDrawn="1">
          <p15:clr>
            <a:srgbClr val="FBAE40"/>
          </p15:clr>
        </p15:guide>
        <p15:guide id="11" orient="horz" pos="799" userDrawn="1">
          <p15:clr>
            <a:srgbClr val="9FCC3B"/>
          </p15:clr>
        </p15:guide>
        <p15:guide id="12" orient="horz" pos="3974" userDrawn="1">
          <p15:clr>
            <a:srgbClr val="9FCC3B"/>
          </p15:clr>
        </p15:guide>
        <p15:guide id="15" pos="2547" userDrawn="1">
          <p15:clr>
            <a:srgbClr val="FDE53C"/>
          </p15:clr>
        </p15:guide>
        <p15:guide id="16" pos="2683" userDrawn="1">
          <p15:clr>
            <a:srgbClr val="FDE53C"/>
          </p15:clr>
        </p15:guide>
        <p15:guide id="17" pos="4974" userDrawn="1">
          <p15:clr>
            <a:srgbClr val="FDE53C"/>
          </p15:clr>
        </p15:guide>
        <p15:guide id="18" pos="5110" userDrawn="1">
          <p15:clr>
            <a:srgbClr val="FDE53C"/>
          </p15:clr>
        </p15:guide>
        <p15:guide id="23" pos="6990" userDrawn="1">
          <p15:clr>
            <a:srgbClr val="FDE53C"/>
          </p15:clr>
        </p15:guide>
        <p15:guide id="24" pos="1191" userDrawn="1">
          <p15:clr>
            <a:srgbClr val="9FCC3B"/>
          </p15:clr>
        </p15:guide>
        <p15:guide id="25" orient="horz" pos="1479" userDrawn="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slide" Target="slide5.xml"/><Relationship Id="rId7" Type="http://schemas.openxmlformats.org/officeDocument/2006/relationships/slide" Target="slide2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slide" Target="slide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D60CA8-32FF-49C3-AAA0-403917519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2070" y="2954972"/>
            <a:ext cx="6676497" cy="797443"/>
          </a:xfrm>
        </p:spPr>
        <p:txBody>
          <a:bodyPr/>
          <a:lstStyle/>
          <a:p>
            <a:r>
              <a:rPr lang="fr-FR" dirty="0"/>
              <a:t>Cahier des charges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24E4A5C-6B9C-430A-9CAE-AEEF3343EF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Interface de dépôt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0EC195C-EDC7-4A1F-B31F-BD165B8373C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36369" y="6256644"/>
            <a:ext cx="2153762" cy="275320"/>
          </a:xfrm>
        </p:spPr>
        <p:txBody>
          <a:bodyPr/>
          <a:lstStyle/>
          <a:p>
            <a:r>
              <a:rPr lang="fr-FR" dirty="0"/>
              <a:t>Version 1 du </a:t>
            </a:r>
            <a:r>
              <a:rPr lang="fr-FR"/>
              <a:t>2 Décembre </a:t>
            </a:r>
            <a:r>
              <a:rPr lang="fr-FR" dirty="0"/>
              <a:t>2024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7BEB54D-06AB-424A-9B00-FD072AC9B5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Ariane Hay – ariane.hay@uniha.org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D083FA6-D026-492D-A2A6-95E8A35A85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3" t="6647" r="11762" b="1935"/>
          <a:stretch/>
        </p:blipFill>
        <p:spPr>
          <a:xfrm flipH="1">
            <a:off x="709352" y="2253382"/>
            <a:ext cx="3924951" cy="299806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366834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1AAF-6275-444C-A99C-BDC4B993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Attribuer des métadonnées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0FD341-7A8E-47FE-B06F-BDB90DFEECB7}"/>
              </a:ext>
            </a:extLst>
          </p:cNvPr>
          <p:cNvSpPr txBox="1"/>
          <p:nvPr/>
        </p:nvSpPr>
        <p:spPr>
          <a:xfrm>
            <a:off x="370100" y="1087655"/>
            <a:ext cx="1146671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Les métadonnées (</a:t>
            </a:r>
            <a:r>
              <a:rPr lang="fr-FR" dirty="0" err="1">
                <a:latin typeface="Trebuchet MS" panose="020B0603020202020204" pitchFamily="34" charset="0"/>
              </a:rPr>
              <a:t>cf</a:t>
            </a:r>
            <a:r>
              <a:rPr lang="fr-FR" dirty="0">
                <a:latin typeface="Trebuchet MS" panose="020B0603020202020204" pitchFamily="34" charset="0"/>
              </a:rPr>
              <a:t> Annexe 6) attribuées aux documents lors du dépôt doivent permettre de retrouver le chaînage du document (Filière/Segment/Procédure/Marché/Lot).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  <a:latin typeface="Trebuchet MS"/>
              </a:rPr>
              <a:t>Les métadonnées (</a:t>
            </a:r>
            <a:r>
              <a:rPr lang="fr-FR" spc="-1" dirty="0" err="1">
                <a:solidFill>
                  <a:srgbClr val="000000"/>
                </a:solidFill>
                <a:latin typeface="Trebuchet MS"/>
              </a:rPr>
              <a:t>cf</a:t>
            </a:r>
            <a:r>
              <a:rPr lang="fr-FR" spc="-1" dirty="0">
                <a:solidFill>
                  <a:srgbClr val="000000"/>
                </a:solidFill>
                <a:latin typeface="Trebuchet MS"/>
              </a:rPr>
              <a:t> Annexe 6) attribuées par l’utilisateur lors du dépôt sont :</a:t>
            </a:r>
            <a:endParaRPr lang="fr-FR" spc="-1" dirty="0"/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  <a:latin typeface="Trebuchet MS"/>
              </a:rPr>
              <a:t>Le type (</a:t>
            </a:r>
            <a:r>
              <a:rPr lang="fr-FR" spc="-1" dirty="0" err="1">
                <a:solidFill>
                  <a:srgbClr val="000000"/>
                </a:solidFill>
                <a:latin typeface="Trebuchet MS"/>
              </a:rPr>
              <a:t>cf</a:t>
            </a:r>
            <a:r>
              <a:rPr lang="fr-FR" spc="-1" dirty="0">
                <a:solidFill>
                  <a:srgbClr val="000000"/>
                </a:solidFill>
                <a:latin typeface="Trebuchet MS"/>
              </a:rPr>
              <a:t> Annexe 5)</a:t>
            </a:r>
            <a:endParaRPr lang="fr-FR" spc="-1" dirty="0"/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  <a:latin typeface="Trebuchet MS"/>
              </a:rPr>
              <a:t>Le n° de procédure si déposée sous une procédure, </a:t>
            </a: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  <a:latin typeface="Trebuchet MS"/>
              </a:rPr>
              <a:t>Le n° de marché si déposé sous un marché,</a:t>
            </a:r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  <a:latin typeface="Trebuchet MS"/>
              </a:rPr>
              <a:t>Le n° du lot si déposé sous un lot.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  <a:latin typeface="Trebuchet MS"/>
              </a:rPr>
              <a:t>Les métadonnées complémentaires issues de la BDD UniHA sont : </a:t>
            </a:r>
            <a:endParaRPr lang="fr-FR" spc="-1" dirty="0"/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  <a:latin typeface="Trebuchet MS"/>
              </a:rPr>
              <a:t>Si le document a été déposé au niveau de la procédure, ajouter : Filière + Segment,</a:t>
            </a:r>
            <a:endParaRPr lang="fr-FR" spc="-1" dirty="0"/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  <a:latin typeface="Trebuchet MS"/>
              </a:rPr>
              <a:t>Si le document a été déposé au niveau du marché, ajouter : Filière + Segment + Procédure + Fournisseur + Lots,</a:t>
            </a:r>
            <a:endParaRPr lang="fr-FR" spc="-1" dirty="0"/>
          </a:p>
          <a:p>
            <a:pPr marL="743040" lvl="1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fr-FR" spc="-1" dirty="0">
                <a:solidFill>
                  <a:srgbClr val="000000"/>
                </a:solidFill>
                <a:latin typeface="Trebuchet MS"/>
              </a:rPr>
              <a:t>Si le document a été déposé au niveau du lot, ajouter : Filière + Segment + Procédure + Marché + Fournisseur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2B1ACD0-73FD-44A2-AE5F-A689006474E6}"/>
              </a:ext>
            </a:extLst>
          </p:cNvPr>
          <p:cNvSpPr/>
          <p:nvPr/>
        </p:nvSpPr>
        <p:spPr>
          <a:xfrm>
            <a:off x="2452320" y="4669282"/>
            <a:ext cx="108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EDDFCAF-9422-48AC-9FC7-E6129269347C}"/>
              </a:ext>
            </a:extLst>
          </p:cNvPr>
          <p:cNvSpPr/>
          <p:nvPr/>
        </p:nvSpPr>
        <p:spPr>
          <a:xfrm>
            <a:off x="2351221" y="4828107"/>
            <a:ext cx="108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E2B81E3-0259-4218-BD45-6822CEC8E921}"/>
              </a:ext>
            </a:extLst>
          </p:cNvPr>
          <p:cNvSpPr/>
          <p:nvPr/>
        </p:nvSpPr>
        <p:spPr>
          <a:xfrm>
            <a:off x="2452320" y="5249757"/>
            <a:ext cx="108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6D80334-E22C-43FC-8601-901B4281A893}"/>
              </a:ext>
            </a:extLst>
          </p:cNvPr>
          <p:cNvSpPr/>
          <p:nvPr/>
        </p:nvSpPr>
        <p:spPr>
          <a:xfrm>
            <a:off x="2452320" y="5057912"/>
            <a:ext cx="108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59D3A681-8570-4314-B7B0-02CF4C1317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205616"/>
              </p:ext>
            </p:extLst>
          </p:nvPr>
        </p:nvGraphicFramePr>
        <p:xfrm>
          <a:off x="275771" y="4986932"/>
          <a:ext cx="11640457" cy="7416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78489">
                  <a:extLst>
                    <a:ext uri="{9D8B030D-6E8A-4147-A177-3AD203B41FA5}">
                      <a16:colId xmlns:a16="http://schemas.microsoft.com/office/drawing/2014/main" val="3570655383"/>
                    </a:ext>
                  </a:extLst>
                </a:gridCol>
                <a:gridCol w="1779105">
                  <a:extLst>
                    <a:ext uri="{9D8B030D-6E8A-4147-A177-3AD203B41FA5}">
                      <a16:colId xmlns:a16="http://schemas.microsoft.com/office/drawing/2014/main" val="2880087504"/>
                    </a:ext>
                  </a:extLst>
                </a:gridCol>
                <a:gridCol w="894522">
                  <a:extLst>
                    <a:ext uri="{9D8B030D-6E8A-4147-A177-3AD203B41FA5}">
                      <a16:colId xmlns:a16="http://schemas.microsoft.com/office/drawing/2014/main" val="2762058493"/>
                    </a:ext>
                  </a:extLst>
                </a:gridCol>
                <a:gridCol w="1083365">
                  <a:extLst>
                    <a:ext uri="{9D8B030D-6E8A-4147-A177-3AD203B41FA5}">
                      <a16:colId xmlns:a16="http://schemas.microsoft.com/office/drawing/2014/main" val="1479307761"/>
                    </a:ext>
                  </a:extLst>
                </a:gridCol>
                <a:gridCol w="924339">
                  <a:extLst>
                    <a:ext uri="{9D8B030D-6E8A-4147-A177-3AD203B41FA5}">
                      <a16:colId xmlns:a16="http://schemas.microsoft.com/office/drawing/2014/main" val="2396055499"/>
                    </a:ext>
                  </a:extLst>
                </a:gridCol>
                <a:gridCol w="1152939">
                  <a:extLst>
                    <a:ext uri="{9D8B030D-6E8A-4147-A177-3AD203B41FA5}">
                      <a16:colId xmlns:a16="http://schemas.microsoft.com/office/drawing/2014/main" val="3296153094"/>
                    </a:ext>
                  </a:extLst>
                </a:gridCol>
                <a:gridCol w="1262270">
                  <a:extLst>
                    <a:ext uri="{9D8B030D-6E8A-4147-A177-3AD203B41FA5}">
                      <a16:colId xmlns:a16="http://schemas.microsoft.com/office/drawing/2014/main" val="3215529066"/>
                    </a:ext>
                  </a:extLst>
                </a:gridCol>
                <a:gridCol w="2265428">
                  <a:extLst>
                    <a:ext uri="{9D8B030D-6E8A-4147-A177-3AD203B41FA5}">
                      <a16:colId xmlns:a16="http://schemas.microsoft.com/office/drawing/2014/main" val="20200645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Document</a:t>
                      </a:r>
                    </a:p>
                  </a:txBody>
                  <a:tcPr>
                    <a:solidFill>
                      <a:srgbClr val="20205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Type</a:t>
                      </a:r>
                    </a:p>
                  </a:txBody>
                  <a:tcPr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Marché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Procédure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Segment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Fournisseur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Filière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400" b="1" kern="12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Lots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377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229581_ATTRI1_TGL.pdf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Acte d’engagement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229581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M_2681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S_0105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TGL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Blanchisserie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1;2;3;4;5;7;8;11;12;13;15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43058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0929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1AAF-6275-444C-A99C-BDC4B993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Affichage dans Mon Espace Doc’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0FD341-7A8E-47FE-B06F-BDB90DFEECB7}"/>
              </a:ext>
            </a:extLst>
          </p:cNvPr>
          <p:cNvSpPr txBox="1"/>
          <p:nvPr/>
        </p:nvSpPr>
        <p:spPr>
          <a:xfrm>
            <a:off x="362645" y="1141764"/>
            <a:ext cx="114667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6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rebuchet MS" panose="020B0603020202020204" pitchFamily="34" charset="0"/>
              </a:rPr>
              <a:t>L’affichage des documents déposés via l’interface est déterminé par les métadonnées,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rebuchet MS" panose="020B0603020202020204" pitchFamily="34" charset="0"/>
              </a:rPr>
              <a:t>L’affichage des documents déposés avant la mise en production de l’interface doit être conservée dans la mesure du possible afin d’éviter de la reprise de données sur les documents existants,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rebuchet MS" panose="020B0603020202020204" pitchFamily="34" charset="0"/>
              </a:rPr>
              <a:t>Les documents du même type sont regroupés dans un seul répertoire qu’il est possible de dérouler pour avoir accès à la liste des documents enregistrés,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rebuchet MS" panose="020B0603020202020204" pitchFamily="34" charset="0"/>
              </a:rPr>
              <a:t>Ce répertoire est créé (automatiquement ?) au moment du dépôt des documents,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rebuchet MS" panose="020B0603020202020204" pitchFamily="34" charset="0"/>
              </a:rPr>
              <a:t>Les documents doivent pouvoir être téléchargés par les adhérents seulement à compter de la date de début de marché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rebuchet MS" panose="020B0603020202020204" pitchFamily="34" charset="0"/>
              </a:rPr>
              <a:t>Les adhérents doivent pouvoir télécharger l’ensemble des documents du même type ou certains d’entre eux seulement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BF39376-26A7-4A20-BAF5-DD57C2C6ECF1}"/>
              </a:ext>
            </a:extLst>
          </p:cNvPr>
          <p:cNvSpPr txBox="1"/>
          <p:nvPr/>
        </p:nvSpPr>
        <p:spPr>
          <a:xfrm>
            <a:off x="1446979" y="4201559"/>
            <a:ext cx="2363638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00" dirty="0">
                <a:solidFill>
                  <a:srgbClr val="20205C"/>
                </a:solidFill>
                <a:highlight>
                  <a:srgbClr val="CDE8FF"/>
                </a:highlight>
                <a:latin typeface="Trebuchet MS" panose="020B0603020202020204" pitchFamily="34" charset="0"/>
              </a:rPr>
              <a:t>CCTP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49BD297-5937-49F6-AF55-886547E1A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905" y="4168293"/>
            <a:ext cx="371475" cy="209550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7D92BC02-2E3B-4A29-AF23-CD6112E08B59}"/>
              </a:ext>
            </a:extLst>
          </p:cNvPr>
          <p:cNvGrpSpPr/>
          <p:nvPr/>
        </p:nvGrpSpPr>
        <p:grpSpPr>
          <a:xfrm>
            <a:off x="512893" y="3728271"/>
            <a:ext cx="7143750" cy="1067123"/>
            <a:chOff x="4688185" y="3755571"/>
            <a:chExt cx="7143750" cy="1067123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CEB86257-89B9-4CF8-B218-BD514F35AC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59554"/>
            <a:stretch/>
          </p:blipFill>
          <p:spPr>
            <a:xfrm>
              <a:off x="4688185" y="3755571"/>
              <a:ext cx="7143750" cy="1067123"/>
            </a:xfrm>
            <a:prstGeom prst="rect">
              <a:avLst/>
            </a:prstGeom>
          </p:spPr>
        </p:pic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CFF9B600-D4AC-40E0-A538-A8756771540E}"/>
                </a:ext>
              </a:extLst>
            </p:cNvPr>
            <p:cNvSpPr txBox="1"/>
            <p:nvPr/>
          </p:nvSpPr>
          <p:spPr>
            <a:xfrm>
              <a:off x="5605018" y="4470127"/>
              <a:ext cx="236363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bIns="0" rtlCol="0">
              <a:spAutoFit/>
            </a:bodyPr>
            <a:lstStyle/>
            <a:p>
              <a:pPr fontAlgn="ctr"/>
              <a:r>
                <a:rPr lang="fr-FR" sz="1000" dirty="0">
                  <a:solidFill>
                    <a:srgbClr val="20205C"/>
                  </a:solidFill>
                  <a:highlight>
                    <a:srgbClr val="CDE8FF"/>
                  </a:highlight>
                  <a:latin typeface="Trebuchet MS" panose="020B0603020202020204" pitchFamily="34" charset="0"/>
                </a:rPr>
                <a:t>CCAP_CCATP_CCP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7015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1AAF-6275-444C-A99C-BDC4B993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Affichage dans Mon Espace Doc’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0FD341-7A8E-47FE-B06F-BDB90DFEECB7}"/>
              </a:ext>
            </a:extLst>
          </p:cNvPr>
          <p:cNvSpPr txBox="1"/>
          <p:nvPr/>
        </p:nvSpPr>
        <p:spPr>
          <a:xfrm>
            <a:off x="362645" y="1141764"/>
            <a:ext cx="1146671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rebuchet MS" panose="020B0603020202020204" pitchFamily="34" charset="0"/>
              </a:rPr>
              <a:t>Les documents sont téléchargeables dans la partie de droite « J’accède aux pièces de marché »,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Trebuchet MS" panose="020B0603020202020204" pitchFamily="34" charset="0"/>
              </a:rPr>
              <a:t>Pour afficher les documents disponibles, l’adhérent sélectionne à gauche la procédure ou le marché concerné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Trebuchet MS" panose="020B0603020202020204" pitchFamily="34" charset="0"/>
              </a:rPr>
              <a:t>Si l’adhérent sélectionne la procédure, afficher à droite la liste des documents – regroupés par type – correspondant au niveau procédure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latin typeface="Trebuchet MS" panose="020B0603020202020204" pitchFamily="34" charset="0"/>
              </a:rPr>
              <a:t>Laisser la possibilité aux adhérents de télécharger l’ensemble des documents d’une procédure </a:t>
            </a:r>
          </a:p>
          <a:p>
            <a:pPr lvl="1"/>
            <a:endParaRPr lang="fr-FR" sz="1600" dirty="0">
              <a:latin typeface="Trebuchet MS" panose="020B060302020202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F37FA66-8C11-4FDA-A30F-85EEC01B62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890"/>
          <a:stretch/>
        </p:blipFill>
        <p:spPr>
          <a:xfrm>
            <a:off x="883384" y="2973036"/>
            <a:ext cx="3307366" cy="2743200"/>
          </a:xfrm>
          <a:prstGeom prst="rect">
            <a:avLst/>
          </a:prstGeom>
        </p:spPr>
      </p:pic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2B73DFAF-6C5B-4D7C-A8CB-0B6885F88CFB}"/>
              </a:ext>
            </a:extLst>
          </p:cNvPr>
          <p:cNvSpPr/>
          <p:nvPr/>
        </p:nvSpPr>
        <p:spPr>
          <a:xfrm>
            <a:off x="807185" y="4240353"/>
            <a:ext cx="270933" cy="24553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D8EC44F-B7C2-4D59-B3C6-B409532B3CE2}"/>
              </a:ext>
            </a:extLst>
          </p:cNvPr>
          <p:cNvGrpSpPr/>
          <p:nvPr/>
        </p:nvGrpSpPr>
        <p:grpSpPr>
          <a:xfrm>
            <a:off x="5097251" y="2973036"/>
            <a:ext cx="4750859" cy="2256694"/>
            <a:chOff x="4817850" y="3452295"/>
            <a:chExt cx="4750859" cy="2256694"/>
          </a:xfrm>
        </p:grpSpPr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269A1BB1-ACD5-41F3-8BC4-32AC9CF9AF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67048" b="36021"/>
            <a:stretch/>
          </p:blipFill>
          <p:spPr>
            <a:xfrm>
              <a:off x="4817850" y="3452295"/>
              <a:ext cx="2768285" cy="1444272"/>
            </a:xfrm>
            <a:prstGeom prst="rect">
              <a:avLst/>
            </a:prstGeom>
          </p:spPr>
        </p:pic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31BE060E-608A-4C67-B89B-BD204B1B9671}"/>
                </a:ext>
              </a:extLst>
            </p:cNvPr>
            <p:cNvGrpSpPr/>
            <p:nvPr/>
          </p:nvGrpSpPr>
          <p:grpSpPr>
            <a:xfrm>
              <a:off x="5726533" y="4182140"/>
              <a:ext cx="2374108" cy="714426"/>
              <a:chOff x="4541198" y="3767272"/>
              <a:chExt cx="2374108" cy="714426"/>
            </a:xfrm>
          </p:grpSpPr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0D189426-99BB-414E-8078-8541BCC8D414}"/>
                  </a:ext>
                </a:extLst>
              </p:cNvPr>
              <p:cNvSpPr txBox="1"/>
              <p:nvPr/>
            </p:nvSpPr>
            <p:spPr>
              <a:xfrm>
                <a:off x="4541198" y="4137706"/>
                <a:ext cx="2363638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bIns="0" rtlCol="0">
                <a:spAutoFit/>
              </a:bodyPr>
              <a:lstStyle/>
              <a:p>
                <a:r>
                  <a:rPr lang="fr-FR" sz="1000" dirty="0">
                    <a:highlight>
                      <a:srgbClr val="CDE8FF"/>
                    </a:highlight>
                    <a:latin typeface="Calibri" panose="020F0502020204030204" pitchFamily="34" charset="0"/>
                    <a:cs typeface="Calibri" panose="020F0502020204030204" pitchFamily="34" charset="0"/>
                  </a:rPr>
                  <a:t>Kit marché subséquent</a:t>
                </a:r>
              </a:p>
            </p:txBody>
          </p:sp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7308800A-DF35-4BE8-A0A0-E1C5CAC96A34}"/>
                  </a:ext>
                </a:extLst>
              </p:cNvPr>
              <p:cNvSpPr txBox="1"/>
              <p:nvPr/>
            </p:nvSpPr>
            <p:spPr>
              <a:xfrm>
                <a:off x="4541198" y="4327810"/>
                <a:ext cx="2363638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bIns="0" rtlCol="0">
                <a:spAutoFit/>
              </a:bodyPr>
              <a:lstStyle/>
              <a:p>
                <a:r>
                  <a:rPr lang="fr-FR" sz="1000" dirty="0">
                    <a:highlight>
                      <a:srgbClr val="CDE8FF"/>
                    </a:highlight>
                    <a:latin typeface="Calibri" panose="020F0502020204030204" pitchFamily="34" charset="0"/>
                    <a:cs typeface="Calibri" panose="020F0502020204030204" pitchFamily="34" charset="0"/>
                  </a:rPr>
                  <a:t>Fiche de performance</a:t>
                </a:r>
              </a:p>
            </p:txBody>
          </p:sp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63CF4B10-CB53-49E6-AAAC-1E357C08C3A1}"/>
                  </a:ext>
                </a:extLst>
              </p:cNvPr>
              <p:cNvSpPr txBox="1"/>
              <p:nvPr/>
            </p:nvSpPr>
            <p:spPr>
              <a:xfrm>
                <a:off x="4551668" y="3767272"/>
                <a:ext cx="2363638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bIns="0" rtlCol="0">
                <a:spAutoFit/>
              </a:bodyPr>
              <a:lstStyle/>
              <a:p>
                <a:pPr fontAlgn="ctr"/>
                <a:r>
                  <a:rPr lang="fr-FR" sz="1000" dirty="0">
                    <a:solidFill>
                      <a:srgbClr val="20205C"/>
                    </a:solidFill>
                    <a:highlight>
                      <a:srgbClr val="CDE8FF"/>
                    </a:highlight>
                    <a:latin typeface="Trebuchet MS" panose="020B0603020202020204" pitchFamily="34" charset="0"/>
                  </a:rPr>
                  <a:t>CCAP_CCATP_CCP</a:t>
                </a:r>
              </a:p>
            </p:txBody>
          </p:sp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912E8801-0051-4EAB-AEB5-27275680A81F}"/>
                  </a:ext>
                </a:extLst>
              </p:cNvPr>
              <p:cNvSpPr txBox="1"/>
              <p:nvPr/>
            </p:nvSpPr>
            <p:spPr>
              <a:xfrm>
                <a:off x="4551668" y="3940425"/>
                <a:ext cx="2363638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bIns="0" rtlCol="0">
                <a:spAutoFit/>
              </a:bodyPr>
              <a:lstStyle>
                <a:defPPr>
                  <a:defRPr lang="fr-FR"/>
                </a:defPPr>
                <a:lvl1pPr fontAlgn="ctr">
                  <a:defRPr sz="1000">
                    <a:solidFill>
                      <a:srgbClr val="20205C"/>
                    </a:solidFill>
                    <a:highlight>
                      <a:srgbClr val="CDE8FF"/>
                    </a:highlight>
                    <a:latin typeface="Trebuchet MS" panose="020B0603020202020204" pitchFamily="34" charset="0"/>
                  </a:defRPr>
                </a:lvl1pPr>
              </a:lstStyle>
              <a:p>
                <a:r>
                  <a:rPr lang="fr-FR" dirty="0"/>
                  <a:t>CCTP</a:t>
                </a:r>
              </a:p>
            </p:txBody>
          </p:sp>
        </p:grpSp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55211BD0-B6CC-424A-AF33-724E1C446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34784" y="4918414"/>
              <a:ext cx="4733925" cy="7905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4310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1AAF-6275-444C-A99C-BDC4B9939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9667" y="234271"/>
            <a:ext cx="10087143" cy="515892"/>
          </a:xfrm>
        </p:spPr>
        <p:txBody>
          <a:bodyPr/>
          <a:lstStyle/>
          <a:p>
            <a:r>
              <a:rPr lang="fr-FR" dirty="0"/>
              <a:t>2. Description fonctionnelle – Affichage dans Mon Espace Doc’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0FD341-7A8E-47FE-B06F-BDB90DFEECB7}"/>
              </a:ext>
            </a:extLst>
          </p:cNvPr>
          <p:cNvSpPr txBox="1"/>
          <p:nvPr/>
        </p:nvSpPr>
        <p:spPr>
          <a:xfrm>
            <a:off x="362645" y="1141764"/>
            <a:ext cx="114667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latin typeface="Trebuchet MS" panose="020B0603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Si l’adhérent sélectionne le marché, afficher à droite la liste des documents ayant le numéro de marché en métadonnée :</a:t>
            </a:r>
          </a:p>
          <a:p>
            <a:r>
              <a:rPr lang="fr-FR" dirty="0">
                <a:latin typeface="Trebuchet MS" panose="020B0603020202020204" pitchFamily="34" charset="0"/>
              </a:rPr>
              <a:t> </a:t>
            </a:r>
          </a:p>
          <a:p>
            <a:endParaRPr lang="fr-FR" dirty="0">
              <a:latin typeface="Trebuchet MS" panose="020B0603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B6EC7B5-9412-4132-8AA5-DB7E0C0E2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064" y="3055113"/>
            <a:ext cx="3248025" cy="2562225"/>
          </a:xfrm>
          <a:prstGeom prst="rect">
            <a:avLst/>
          </a:prstGeom>
        </p:spPr>
      </p:pic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2B73DFAF-6C5B-4D7C-A8CB-0B6885F88CFB}"/>
              </a:ext>
            </a:extLst>
          </p:cNvPr>
          <p:cNvSpPr/>
          <p:nvPr/>
        </p:nvSpPr>
        <p:spPr>
          <a:xfrm>
            <a:off x="778938" y="4458919"/>
            <a:ext cx="270933" cy="24553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EF0D39F1-AEC1-4940-ACF0-00075506A56C}"/>
              </a:ext>
            </a:extLst>
          </p:cNvPr>
          <p:cNvGrpSpPr/>
          <p:nvPr/>
        </p:nvGrpSpPr>
        <p:grpSpPr>
          <a:xfrm>
            <a:off x="5238077" y="3055113"/>
            <a:ext cx="4742392" cy="2250818"/>
            <a:chOff x="4890944" y="3008314"/>
            <a:chExt cx="4742392" cy="2250818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3F3218AE-213D-4177-9ED2-67FB07418F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40741"/>
            <a:stretch/>
          </p:blipFill>
          <p:spPr>
            <a:xfrm>
              <a:off x="4890944" y="3008314"/>
              <a:ext cx="2924175" cy="1450606"/>
            </a:xfrm>
            <a:prstGeom prst="rect">
              <a:avLst/>
            </a:prstGeom>
          </p:spPr>
        </p:pic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45B67B3-E397-4566-9797-7CAAFC35D3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3508" y="3726783"/>
              <a:ext cx="2228850" cy="581025"/>
            </a:xfrm>
            <a:prstGeom prst="rect">
              <a:avLst/>
            </a:prstGeom>
          </p:spPr>
        </p:pic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D0DB891-AA34-4A5B-A0F0-633225ECC907}"/>
                </a:ext>
              </a:extLst>
            </p:cNvPr>
            <p:cNvSpPr txBox="1"/>
            <p:nvPr/>
          </p:nvSpPr>
          <p:spPr>
            <a:xfrm>
              <a:off x="5611419" y="3726783"/>
              <a:ext cx="236363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bIns="0" rtlCol="0">
              <a:spAutoFit/>
            </a:bodyPr>
            <a:lstStyle/>
            <a:p>
              <a:r>
                <a:rPr lang="fr-FR" sz="1000" dirty="0">
                  <a:highlight>
                    <a:srgbClr val="CDE8FF"/>
                  </a:highlight>
                  <a:latin typeface="Calibri" panose="020F0502020204030204" pitchFamily="34" charset="0"/>
                  <a:cs typeface="Calibri" panose="020F0502020204030204" pitchFamily="34" charset="0"/>
                </a:rPr>
                <a:t>229577 CLOROFIL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8DB5083-252E-4F4A-BC6B-7ADC60A13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99411" y="4468557"/>
              <a:ext cx="4733925" cy="790575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E7BCB17A-2551-4E54-8EC0-7B9AEC84A1A0}"/>
                </a:ext>
              </a:extLst>
            </p:cNvPr>
            <p:cNvSpPr txBox="1"/>
            <p:nvPr/>
          </p:nvSpPr>
          <p:spPr>
            <a:xfrm>
              <a:off x="5960539" y="3938963"/>
              <a:ext cx="236363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bIns="0" rtlCol="0">
              <a:spAutoFit/>
            </a:bodyPr>
            <a:lstStyle/>
            <a:p>
              <a:r>
                <a:rPr lang="fr-FR" sz="1000" dirty="0">
                  <a:highlight>
                    <a:srgbClr val="CDE8FF"/>
                  </a:highlight>
                  <a:latin typeface="Calibri" panose="020F0502020204030204" pitchFamily="34" charset="0"/>
                  <a:cs typeface="Calibri" panose="020F0502020204030204" pitchFamily="34" charset="0"/>
                </a:rPr>
                <a:t>Acte d’engagement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C4AF3CE-05C7-4361-8140-132747FF757D}"/>
                </a:ext>
              </a:extLst>
            </p:cNvPr>
            <p:cNvSpPr txBox="1"/>
            <p:nvPr/>
          </p:nvSpPr>
          <p:spPr>
            <a:xfrm>
              <a:off x="5960539" y="4133684"/>
              <a:ext cx="236363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bIns="0" rtlCol="0">
              <a:spAutoFit/>
            </a:bodyPr>
            <a:lstStyle/>
            <a:p>
              <a:r>
                <a:rPr lang="fr-FR" sz="1000" dirty="0">
                  <a:highlight>
                    <a:srgbClr val="CDE8FF"/>
                  </a:highlight>
                  <a:latin typeface="Calibri" panose="020F0502020204030204" pitchFamily="34" charset="0"/>
                  <a:cs typeface="Calibri" panose="020F0502020204030204" pitchFamily="34" charset="0"/>
                </a:rPr>
                <a:t>AR de notification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34AF02FF-0EFD-4998-BC49-9E8241F2F5D7}"/>
                </a:ext>
              </a:extLst>
            </p:cNvPr>
            <p:cNvSpPr txBox="1"/>
            <p:nvPr/>
          </p:nvSpPr>
          <p:spPr>
            <a:xfrm>
              <a:off x="5960539" y="4312973"/>
              <a:ext cx="236363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bIns="0" rtlCol="0">
              <a:spAutoFit/>
            </a:bodyPr>
            <a:lstStyle/>
            <a:p>
              <a:r>
                <a:rPr lang="fr-FR" sz="1000" dirty="0">
                  <a:highlight>
                    <a:srgbClr val="CDE8FF"/>
                  </a:highlight>
                  <a:latin typeface="Calibri" panose="020F0502020204030204" pitchFamily="34" charset="0"/>
                  <a:cs typeface="Calibri" panose="020F0502020204030204" pitchFamily="34" charset="0"/>
                </a:rPr>
                <a:t>BPU 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7147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1AAF-6275-444C-A99C-BDC4B9939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9667" y="234271"/>
            <a:ext cx="10087143" cy="515892"/>
          </a:xfrm>
        </p:spPr>
        <p:txBody>
          <a:bodyPr/>
          <a:lstStyle/>
          <a:p>
            <a:r>
              <a:rPr lang="fr-FR" dirty="0"/>
              <a:t>2. Description fonctionnelle – Affichage dans Mon Espace Doc’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0FD341-7A8E-47FE-B06F-BDB90DFEECB7}"/>
              </a:ext>
            </a:extLst>
          </p:cNvPr>
          <p:cNvSpPr txBox="1"/>
          <p:nvPr/>
        </p:nvSpPr>
        <p:spPr>
          <a:xfrm>
            <a:off x="362645" y="1141764"/>
            <a:ext cx="114667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>
              <a:latin typeface="Trebuchet MS" panose="020B0603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Si l’adhérent sélectionne le lot, afficher à droite la liste des documents ayant le numéro de lot en métadonnée :</a:t>
            </a:r>
          </a:p>
          <a:p>
            <a:r>
              <a:rPr lang="fr-FR" dirty="0">
                <a:latin typeface="Trebuchet MS" panose="020B0603020202020204" pitchFamily="34" charset="0"/>
              </a:rPr>
              <a:t> </a:t>
            </a:r>
          </a:p>
          <a:p>
            <a:endParaRPr lang="fr-FR" dirty="0">
              <a:latin typeface="Trebuchet MS" panose="020B0603020202020204" pitchFamily="34" charset="0"/>
            </a:endParaRPr>
          </a:p>
        </p:txBody>
      </p:sp>
      <p:sp>
        <p:nvSpPr>
          <p:cNvPr id="21" name="Flèche : droite 20">
            <a:extLst>
              <a:ext uri="{FF2B5EF4-FFF2-40B4-BE49-F238E27FC236}">
                <a16:creationId xmlns:a16="http://schemas.microsoft.com/office/drawing/2014/main" id="{2B73DFAF-6C5B-4D7C-A8CB-0B6885F88CFB}"/>
              </a:ext>
            </a:extLst>
          </p:cNvPr>
          <p:cNvSpPr/>
          <p:nvPr/>
        </p:nvSpPr>
        <p:spPr>
          <a:xfrm>
            <a:off x="274638" y="4986571"/>
            <a:ext cx="270933" cy="24553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E99D513-AB7B-470D-B357-AE0624630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71" y="2896090"/>
            <a:ext cx="3362325" cy="3181350"/>
          </a:xfrm>
          <a:prstGeom prst="rect">
            <a:avLst/>
          </a:prstGeom>
        </p:spPr>
      </p:pic>
      <p:grpSp>
        <p:nvGrpSpPr>
          <p:cNvPr id="28" name="Groupe 27">
            <a:extLst>
              <a:ext uri="{FF2B5EF4-FFF2-40B4-BE49-F238E27FC236}">
                <a16:creationId xmlns:a16="http://schemas.microsoft.com/office/drawing/2014/main" id="{4531C47C-B92C-46C4-BF97-569B785FB71F}"/>
              </a:ext>
            </a:extLst>
          </p:cNvPr>
          <p:cNvGrpSpPr/>
          <p:nvPr/>
        </p:nvGrpSpPr>
        <p:grpSpPr>
          <a:xfrm>
            <a:off x="4982777" y="2896090"/>
            <a:ext cx="3620921" cy="1658254"/>
            <a:chOff x="4890944" y="3008314"/>
            <a:chExt cx="3620921" cy="1658254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EA3A030B-9912-40E6-9BA9-1CE1C667E8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40741"/>
            <a:stretch/>
          </p:blipFill>
          <p:spPr>
            <a:xfrm>
              <a:off x="4890944" y="3008314"/>
              <a:ext cx="2924175" cy="1450606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F84D43E0-A8D5-4761-9140-7AA6B6EAB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3508" y="3726783"/>
              <a:ext cx="2228850" cy="581025"/>
            </a:xfrm>
            <a:prstGeom prst="rect">
              <a:avLst/>
            </a:prstGeom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B830888B-18CB-4F9E-ABF4-32E7B6540B1A}"/>
                </a:ext>
              </a:extLst>
            </p:cNvPr>
            <p:cNvSpPr txBox="1"/>
            <p:nvPr/>
          </p:nvSpPr>
          <p:spPr>
            <a:xfrm>
              <a:off x="5833669" y="3733617"/>
              <a:ext cx="236363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bIns="0" rtlCol="0">
              <a:spAutoFit/>
            </a:bodyPr>
            <a:lstStyle/>
            <a:p>
              <a:r>
                <a:rPr lang="fr-FR" sz="1000" dirty="0">
                  <a:highlight>
                    <a:srgbClr val="CDE8FF"/>
                  </a:highlight>
                  <a:latin typeface="Calibri" panose="020F0502020204030204" pitchFamily="34" charset="0"/>
                  <a:cs typeface="Calibri" panose="020F0502020204030204" pitchFamily="34" charset="0"/>
                </a:rPr>
                <a:t>229579 MULLIEZ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9581070-D137-4A5D-9152-99C7FE90D406}"/>
                </a:ext>
              </a:extLst>
            </p:cNvPr>
            <p:cNvSpPr txBox="1"/>
            <p:nvPr/>
          </p:nvSpPr>
          <p:spPr>
            <a:xfrm>
              <a:off x="5916219" y="3928144"/>
              <a:ext cx="236363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bIns="0" rtlCol="0">
              <a:spAutoFit/>
            </a:bodyPr>
            <a:lstStyle/>
            <a:p>
              <a:r>
                <a:rPr lang="fr-FR" sz="1000" dirty="0">
                  <a:highlight>
                    <a:srgbClr val="CDE8FF"/>
                  </a:highlight>
                  <a:latin typeface="Calibri" panose="020F0502020204030204" pitchFamily="34" charset="0"/>
                  <a:cs typeface="Calibri" panose="020F0502020204030204" pitchFamily="34" charset="0"/>
                </a:rPr>
                <a:t>Lot 16</a:t>
              </a:r>
            </a:p>
          </p:txBody>
        </p:sp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0E20B140-97D9-492C-AAA8-CDEF807671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610" t="-1" b="43338"/>
            <a:stretch/>
          </p:blipFill>
          <p:spPr>
            <a:xfrm>
              <a:off x="5666637" y="4110808"/>
              <a:ext cx="2613220" cy="545112"/>
            </a:xfrm>
            <a:prstGeom prst="rect">
              <a:avLst/>
            </a:prstGeom>
          </p:spPr>
        </p:pic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8D96E051-D874-49FD-B531-84A731D05712}"/>
                </a:ext>
              </a:extLst>
            </p:cNvPr>
            <p:cNvSpPr txBox="1"/>
            <p:nvPr/>
          </p:nvSpPr>
          <p:spPr>
            <a:xfrm>
              <a:off x="6148227" y="4125549"/>
              <a:ext cx="236363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bIns="0" rtlCol="0">
              <a:spAutoFit/>
            </a:bodyPr>
            <a:lstStyle/>
            <a:p>
              <a:r>
                <a:rPr lang="fr-FR" sz="1000" dirty="0">
                  <a:highlight>
                    <a:srgbClr val="CDE8FF"/>
                  </a:highlight>
                  <a:latin typeface="Calibri" panose="020F0502020204030204" pitchFamily="34" charset="0"/>
                  <a:cs typeface="Calibri" panose="020F0502020204030204" pitchFamily="34" charset="0"/>
                </a:rPr>
                <a:t>Acte d’engagement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A9000E24-A0EE-4B09-AD85-ED63BED3DFCB}"/>
                </a:ext>
              </a:extLst>
            </p:cNvPr>
            <p:cNvSpPr txBox="1"/>
            <p:nvPr/>
          </p:nvSpPr>
          <p:spPr>
            <a:xfrm>
              <a:off x="6148227" y="4317068"/>
              <a:ext cx="236363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bIns="0" rtlCol="0">
              <a:spAutoFit/>
            </a:bodyPr>
            <a:lstStyle/>
            <a:p>
              <a:r>
                <a:rPr lang="fr-FR" sz="1000" dirty="0">
                  <a:highlight>
                    <a:srgbClr val="CDE8FF"/>
                  </a:highlight>
                  <a:latin typeface="Calibri" panose="020F0502020204030204" pitchFamily="34" charset="0"/>
                  <a:cs typeface="Calibri" panose="020F0502020204030204" pitchFamily="34" charset="0"/>
                </a:rPr>
                <a:t>AR de notification</a:t>
              </a:r>
            </a:p>
          </p:txBody>
        </p:sp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61BEF316-D0F8-4496-98FA-7C7C0B3449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" t="1" r="74652" b="43336"/>
            <a:stretch/>
          </p:blipFill>
          <p:spPr>
            <a:xfrm>
              <a:off x="4954555" y="4121456"/>
              <a:ext cx="794311" cy="545112"/>
            </a:xfrm>
            <a:prstGeom prst="rect">
              <a:avLst/>
            </a:prstGeom>
          </p:spPr>
        </p:pic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7E3B3EB3-60B0-4545-B20E-FFF327B17101}"/>
              </a:ext>
            </a:extLst>
          </p:cNvPr>
          <p:cNvSpPr/>
          <p:nvPr/>
        </p:nvSpPr>
        <p:spPr>
          <a:xfrm>
            <a:off x="5586258" y="4110808"/>
            <a:ext cx="179781" cy="545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4857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1AAF-6275-444C-A99C-BDC4B993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Affichage dans Mon Espace Doc’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0FD341-7A8E-47FE-B06F-BDB90DFEECB7}"/>
              </a:ext>
            </a:extLst>
          </p:cNvPr>
          <p:cNvSpPr txBox="1"/>
          <p:nvPr/>
        </p:nvSpPr>
        <p:spPr>
          <a:xfrm>
            <a:off x="362645" y="1141764"/>
            <a:ext cx="11466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Les documents dont le type = CCAP_CCATP_CCP ou CCTP, doivent également être disponibles au téléchargement pour les adhérents dans la partie centrale « Je découvre le marché » </a:t>
            </a:r>
            <a:endParaRPr lang="fr-FR" dirty="0">
              <a:solidFill>
                <a:srgbClr val="20205C"/>
              </a:solidFill>
              <a:latin typeface="Trebuchet MS" panose="020B0603020202020204" pitchFamily="34" charset="0"/>
            </a:endParaRPr>
          </a:p>
          <a:p>
            <a:pPr marL="342900" indent="-342900">
              <a:buAutoNum type="arabicPeriod"/>
            </a:pPr>
            <a:endParaRPr lang="fr-FR" dirty="0">
              <a:solidFill>
                <a:srgbClr val="20205C"/>
              </a:solidFill>
              <a:latin typeface="Trebuchet MS" panose="020B0603020202020204" pitchFamily="34" charset="0"/>
            </a:endParaRPr>
          </a:p>
          <a:p>
            <a:r>
              <a:rPr lang="fr-FR" dirty="0">
                <a:latin typeface="Trebuchet MS" panose="020B0603020202020204" pitchFamily="34" charset="0"/>
              </a:rPr>
              <a:t> 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1DC9219B-0936-4D53-808C-4032FE259D4C}"/>
              </a:ext>
            </a:extLst>
          </p:cNvPr>
          <p:cNvGrpSpPr/>
          <p:nvPr/>
        </p:nvGrpSpPr>
        <p:grpSpPr>
          <a:xfrm>
            <a:off x="1351846" y="2662273"/>
            <a:ext cx="2814515" cy="2643577"/>
            <a:chOff x="6662886" y="3557422"/>
            <a:chExt cx="2814515" cy="2643577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24D171C4-2EE1-43BA-BEE5-1A16B03CA1F3}"/>
                </a:ext>
              </a:extLst>
            </p:cNvPr>
            <p:cNvGrpSpPr/>
            <p:nvPr/>
          </p:nvGrpSpPr>
          <p:grpSpPr>
            <a:xfrm>
              <a:off x="6662886" y="3557422"/>
              <a:ext cx="2814515" cy="2643577"/>
              <a:chOff x="674463" y="3691893"/>
              <a:chExt cx="2814515" cy="2643577"/>
            </a:xfrm>
          </p:grpSpPr>
          <p:pic>
            <p:nvPicPr>
              <p:cNvPr id="15" name="Image 14">
                <a:extLst>
                  <a:ext uri="{FF2B5EF4-FFF2-40B4-BE49-F238E27FC236}">
                    <a16:creationId xmlns:a16="http://schemas.microsoft.com/office/drawing/2014/main" id="{F4293DE0-1C02-45CB-919A-49F82D28A3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74463" y="3691893"/>
                <a:ext cx="2724150" cy="2409825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F0E7F1CE-9C33-43E0-8949-3A24411411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68379"/>
              <a:stretch/>
            </p:blipFill>
            <p:spPr>
              <a:xfrm>
                <a:off x="674463" y="5573470"/>
                <a:ext cx="2724150" cy="762000"/>
              </a:xfrm>
              <a:prstGeom prst="rect">
                <a:avLst/>
              </a:prstGeom>
            </p:spPr>
          </p:pic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BD292AFF-45EF-4847-9440-38A466F8FBD1}"/>
                  </a:ext>
                </a:extLst>
              </p:cNvPr>
              <p:cNvSpPr txBox="1"/>
              <p:nvPr/>
            </p:nvSpPr>
            <p:spPr>
              <a:xfrm>
                <a:off x="1125340" y="5411115"/>
                <a:ext cx="2363638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bIns="0" rtlCol="0">
                <a:spAutoFit/>
              </a:bodyPr>
              <a:lstStyle/>
              <a:p>
                <a:r>
                  <a:rPr lang="fr-FR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Ouvrir le CCAP_CCATP_CCP</a:t>
                </a:r>
              </a:p>
            </p:txBody>
          </p:sp>
        </p:grp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239779B4-C5ED-4050-A466-85A0AA8574CC}"/>
                </a:ext>
              </a:extLst>
            </p:cNvPr>
            <p:cNvSpPr txBox="1"/>
            <p:nvPr/>
          </p:nvSpPr>
          <p:spPr>
            <a:xfrm>
              <a:off x="7113763" y="5496856"/>
              <a:ext cx="236363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bIns="0" rtlCol="0">
              <a:spAutoFit/>
            </a:bodyPr>
            <a:lstStyle/>
            <a:p>
              <a:r>
                <a:rPr lang="fr-FR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Ouvrir le CCTP</a:t>
              </a:r>
            </a:p>
          </p:txBody>
        </p:sp>
      </p:grpSp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CDED9EE4-53CA-4FCD-B100-3B5731BD8378}"/>
              </a:ext>
            </a:extLst>
          </p:cNvPr>
          <p:cNvSpPr/>
          <p:nvPr/>
        </p:nvSpPr>
        <p:spPr>
          <a:xfrm>
            <a:off x="990941" y="4381495"/>
            <a:ext cx="270933" cy="24553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8FFD06FC-6FF2-4C10-B2A2-804155993B45}"/>
              </a:ext>
            </a:extLst>
          </p:cNvPr>
          <p:cNvSpPr/>
          <p:nvPr/>
        </p:nvSpPr>
        <p:spPr>
          <a:xfrm>
            <a:off x="990548" y="4627028"/>
            <a:ext cx="270933" cy="24553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5993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1AAF-6275-444C-A99C-BDC4B993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Modifier un document déposé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37986C8-7162-4158-ACFF-4B42714DDA78}"/>
              </a:ext>
            </a:extLst>
          </p:cNvPr>
          <p:cNvSpPr txBox="1"/>
          <p:nvPr/>
        </p:nvSpPr>
        <p:spPr>
          <a:xfrm>
            <a:off x="370100" y="1087655"/>
            <a:ext cx="11466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rebuchet MS" panose="020B0603020202020204" pitchFamily="34" charset="0"/>
              </a:rPr>
              <a:t>1. Sélectionner dans la partie de droite « J’accède aux pièces de marché » le type de documents à modifier et cliquer sur « Modifier »</a:t>
            </a:r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68AC7489-BAA7-4F06-995E-C85563142745}"/>
              </a:ext>
            </a:extLst>
          </p:cNvPr>
          <p:cNvSpPr/>
          <p:nvPr/>
        </p:nvSpPr>
        <p:spPr>
          <a:xfrm>
            <a:off x="99167" y="3759083"/>
            <a:ext cx="270933" cy="24553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346803A-E6D5-43D8-B194-59F2572613A5}"/>
              </a:ext>
            </a:extLst>
          </p:cNvPr>
          <p:cNvGrpSpPr/>
          <p:nvPr/>
        </p:nvGrpSpPr>
        <p:grpSpPr>
          <a:xfrm>
            <a:off x="436775" y="2480041"/>
            <a:ext cx="7143750" cy="1458547"/>
            <a:chOff x="436775" y="2480041"/>
            <a:chExt cx="7143750" cy="1458547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B09A6FCA-81E0-4249-8EEC-DB0BC5CFA7A4}"/>
                </a:ext>
              </a:extLst>
            </p:cNvPr>
            <p:cNvGrpSpPr/>
            <p:nvPr/>
          </p:nvGrpSpPr>
          <p:grpSpPr>
            <a:xfrm>
              <a:off x="436775" y="2480041"/>
              <a:ext cx="7143750" cy="1458547"/>
              <a:chOff x="4762315" y="3157801"/>
              <a:chExt cx="7143750" cy="1458547"/>
            </a:xfrm>
          </p:grpSpPr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148407D8-D8E1-4CB7-BE41-7637CC83F4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44719"/>
              <a:stretch/>
            </p:blipFill>
            <p:spPr>
              <a:xfrm>
                <a:off x="4762315" y="3157801"/>
                <a:ext cx="7143750" cy="1458547"/>
              </a:xfrm>
              <a:prstGeom prst="rect">
                <a:avLst/>
              </a:prstGeom>
            </p:spPr>
          </p:pic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47F1B21C-1FE3-4F30-BB08-3E3B1DF88DC3}"/>
                  </a:ext>
                </a:extLst>
              </p:cNvPr>
              <p:cNvSpPr txBox="1"/>
              <p:nvPr/>
            </p:nvSpPr>
            <p:spPr>
              <a:xfrm>
                <a:off x="5631913" y="3870059"/>
                <a:ext cx="2363638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bIns="0" rtlCol="0">
                <a:spAutoFit/>
              </a:bodyPr>
              <a:lstStyle/>
              <a:p>
                <a:r>
                  <a:rPr lang="fr-FR" sz="1000" dirty="0">
                    <a:highlight>
                      <a:srgbClr val="CDE8FF"/>
                    </a:highlight>
                    <a:latin typeface="Calibri" panose="020F0502020204030204" pitchFamily="34" charset="0"/>
                    <a:cs typeface="Calibri" panose="020F0502020204030204" pitchFamily="34" charset="0"/>
                  </a:rPr>
                  <a:t>Kit marché subséquent</a:t>
                </a:r>
              </a:p>
            </p:txBody>
          </p:sp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E4BA5670-C882-4E82-90C6-F2578418944A}"/>
                  </a:ext>
                </a:extLst>
              </p:cNvPr>
              <p:cNvSpPr txBox="1"/>
              <p:nvPr/>
            </p:nvSpPr>
            <p:spPr>
              <a:xfrm>
                <a:off x="4771280" y="3808503"/>
                <a:ext cx="3137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X</a:t>
                </a:r>
              </a:p>
            </p:txBody>
          </p:sp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F79C7946-DFE9-49C0-A704-CAFBFF581D6E}"/>
                  </a:ext>
                </a:extLst>
              </p:cNvPr>
              <p:cNvSpPr txBox="1"/>
              <p:nvPr/>
            </p:nvSpPr>
            <p:spPr>
              <a:xfrm>
                <a:off x="11047066" y="3467100"/>
                <a:ext cx="67733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050" dirty="0"/>
                  <a:t>Modifier</a:t>
                </a:r>
              </a:p>
            </p:txBody>
          </p:sp>
          <p:sp>
            <p:nvSpPr>
              <p:cNvPr id="8" name="Flèche : droite 7">
                <a:extLst>
                  <a:ext uri="{FF2B5EF4-FFF2-40B4-BE49-F238E27FC236}">
                    <a16:creationId xmlns:a16="http://schemas.microsoft.com/office/drawing/2014/main" id="{34A5B8C5-295C-4472-8167-F59323446D1F}"/>
                  </a:ext>
                </a:extLst>
              </p:cNvPr>
              <p:cNvSpPr/>
              <p:nvPr/>
            </p:nvSpPr>
            <p:spPr>
              <a:xfrm>
                <a:off x="10776133" y="3475138"/>
                <a:ext cx="270933" cy="245533"/>
              </a:xfrm>
              <a:prstGeom prst="rightArrow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FD42173F-9809-4104-ACBD-A1614D53AABB}"/>
                </a:ext>
              </a:extLst>
            </p:cNvPr>
            <p:cNvGrpSpPr/>
            <p:nvPr/>
          </p:nvGrpSpPr>
          <p:grpSpPr>
            <a:xfrm>
              <a:off x="436775" y="2480041"/>
              <a:ext cx="3433233" cy="1458547"/>
              <a:chOff x="4890944" y="3008314"/>
              <a:chExt cx="3433233" cy="1458547"/>
            </a:xfrm>
          </p:grpSpPr>
          <p:pic>
            <p:nvPicPr>
              <p:cNvPr id="16" name="Image 15">
                <a:extLst>
                  <a:ext uri="{FF2B5EF4-FFF2-40B4-BE49-F238E27FC236}">
                    <a16:creationId xmlns:a16="http://schemas.microsoft.com/office/drawing/2014/main" id="{C6812FF5-B77E-4D7A-8BF0-25237820FD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40741"/>
              <a:stretch/>
            </p:blipFill>
            <p:spPr>
              <a:xfrm>
                <a:off x="4890944" y="3008314"/>
                <a:ext cx="2924175" cy="1450606"/>
              </a:xfrm>
              <a:prstGeom prst="rect">
                <a:avLst/>
              </a:prstGeom>
            </p:spPr>
          </p:pic>
          <p:pic>
            <p:nvPicPr>
              <p:cNvPr id="17" name="Image 16">
                <a:extLst>
                  <a:ext uri="{FF2B5EF4-FFF2-40B4-BE49-F238E27FC236}">
                    <a16:creationId xmlns:a16="http://schemas.microsoft.com/office/drawing/2014/main" id="{969819DF-B985-4564-AC73-60E13E6DFA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13508" y="3726783"/>
                <a:ext cx="2228850" cy="581025"/>
              </a:xfrm>
              <a:prstGeom prst="rect">
                <a:avLst/>
              </a:prstGeom>
            </p:spPr>
          </p:pic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4BE3A40E-5D99-4626-97CF-323BF69AFB79}"/>
                  </a:ext>
                </a:extLst>
              </p:cNvPr>
              <p:cNvSpPr txBox="1"/>
              <p:nvPr/>
            </p:nvSpPr>
            <p:spPr>
              <a:xfrm>
                <a:off x="5611419" y="3726783"/>
                <a:ext cx="2363638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bIns="0" rtlCol="0">
                <a:spAutoFit/>
              </a:bodyPr>
              <a:lstStyle/>
              <a:p>
                <a:r>
                  <a:rPr lang="fr-FR" sz="1000" dirty="0">
                    <a:highlight>
                      <a:srgbClr val="CDE8FF"/>
                    </a:highlight>
                    <a:latin typeface="Calibri" panose="020F0502020204030204" pitchFamily="34" charset="0"/>
                    <a:cs typeface="Calibri" panose="020F0502020204030204" pitchFamily="34" charset="0"/>
                  </a:rPr>
                  <a:t>229577 CLOROFIL</a:t>
                </a:r>
              </a:p>
            </p:txBody>
          </p:sp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DF21C0B8-B616-4020-83AD-9F7FE87FD6A8}"/>
                  </a:ext>
                </a:extLst>
              </p:cNvPr>
              <p:cNvSpPr txBox="1"/>
              <p:nvPr/>
            </p:nvSpPr>
            <p:spPr>
              <a:xfrm>
                <a:off x="5960539" y="3938963"/>
                <a:ext cx="2363638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bIns="0" rtlCol="0">
                <a:spAutoFit/>
              </a:bodyPr>
              <a:lstStyle/>
              <a:p>
                <a:r>
                  <a:rPr lang="fr-FR" sz="1000" dirty="0">
                    <a:highlight>
                      <a:srgbClr val="CDE8FF"/>
                    </a:highlight>
                    <a:latin typeface="Calibri" panose="020F0502020204030204" pitchFamily="34" charset="0"/>
                    <a:cs typeface="Calibri" panose="020F0502020204030204" pitchFamily="34" charset="0"/>
                  </a:rPr>
                  <a:t>Acte d’engagement</a:t>
                </a:r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31914C1B-ED84-4BC4-8810-FE7DF09EC2B0}"/>
                  </a:ext>
                </a:extLst>
              </p:cNvPr>
              <p:cNvSpPr txBox="1"/>
              <p:nvPr/>
            </p:nvSpPr>
            <p:spPr>
              <a:xfrm>
                <a:off x="5960539" y="4133684"/>
                <a:ext cx="2363638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bIns="0" rtlCol="0">
                <a:spAutoFit/>
              </a:bodyPr>
              <a:lstStyle/>
              <a:p>
                <a:r>
                  <a:rPr lang="fr-FR" sz="1000" dirty="0">
                    <a:highlight>
                      <a:srgbClr val="CDE8FF"/>
                    </a:highlight>
                    <a:latin typeface="Calibri" panose="020F0502020204030204" pitchFamily="34" charset="0"/>
                    <a:cs typeface="Calibri" panose="020F0502020204030204" pitchFamily="34" charset="0"/>
                  </a:rPr>
                  <a:t>AR de notification</a:t>
                </a:r>
              </a:p>
            </p:txBody>
          </p: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E3BAEAD1-3CF3-47C1-826B-7AB1644C4DD2}"/>
                  </a:ext>
                </a:extLst>
              </p:cNvPr>
              <p:cNvSpPr txBox="1"/>
              <p:nvPr/>
            </p:nvSpPr>
            <p:spPr>
              <a:xfrm>
                <a:off x="5960539" y="4312973"/>
                <a:ext cx="2363638" cy="1538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bIns="0" rtlCol="0">
                <a:spAutoFit/>
              </a:bodyPr>
              <a:lstStyle/>
              <a:p>
                <a:r>
                  <a:rPr lang="fr-FR" sz="1000" dirty="0">
                    <a:highlight>
                      <a:srgbClr val="CDE8FF"/>
                    </a:highlight>
                    <a:latin typeface="Calibri" panose="020F0502020204030204" pitchFamily="34" charset="0"/>
                    <a:cs typeface="Calibri" panose="020F0502020204030204" pitchFamily="34" charset="0"/>
                  </a:rPr>
                  <a:t>BPU 01</a:t>
                </a:r>
              </a:p>
            </p:txBody>
          </p:sp>
        </p:grp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D83B9AB4-3979-4C0E-8234-326D3962E7B5}"/>
              </a:ext>
            </a:extLst>
          </p:cNvPr>
          <p:cNvSpPr txBox="1"/>
          <p:nvPr/>
        </p:nvSpPr>
        <p:spPr>
          <a:xfrm>
            <a:off x="488322" y="3724964"/>
            <a:ext cx="2455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300939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1AAF-6275-444C-A99C-BDC4B993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Modifier un document déposé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0FD341-7A8E-47FE-B06F-BDB90DFEECB7}"/>
              </a:ext>
            </a:extLst>
          </p:cNvPr>
          <p:cNvSpPr txBox="1"/>
          <p:nvPr/>
        </p:nvSpPr>
        <p:spPr>
          <a:xfrm>
            <a:off x="370100" y="1087655"/>
            <a:ext cx="11466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rebuchet MS" panose="020B0603020202020204" pitchFamily="34" charset="0"/>
              </a:rPr>
              <a:t>2. Modifier des documents</a:t>
            </a:r>
          </a:p>
          <a:p>
            <a:endParaRPr lang="fr-FR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Afficher une fenêtre spécifique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Afficher la liste des documents enregistrés avec le type sélectionné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Pour supprimer : sélectionner le(s) document(s) à supprimer puis cliquer sur la corbeille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Demander une confirmation pour les suppressions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Pour renommer : sélectionner le(s) document(s) à renommer puis cliquer sur le crayon OU clic droit -&gt; renommer,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Ne pas demander de confirmation pour le renommage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9042F82-96FA-4BEB-9E1C-A22CF1D30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3222" y="4252027"/>
            <a:ext cx="2137806" cy="1303540"/>
          </a:xfrm>
          <a:prstGeom prst="rect">
            <a:avLst/>
          </a:prstGeom>
        </p:spPr>
      </p:pic>
      <p:grpSp>
        <p:nvGrpSpPr>
          <p:cNvPr id="6" name="Groupe 5">
            <a:extLst>
              <a:ext uri="{FF2B5EF4-FFF2-40B4-BE49-F238E27FC236}">
                <a16:creationId xmlns:a16="http://schemas.microsoft.com/office/drawing/2014/main" id="{39C2CC77-09F5-4918-8664-DCD09E3302FE}"/>
              </a:ext>
            </a:extLst>
          </p:cNvPr>
          <p:cNvGrpSpPr/>
          <p:nvPr/>
        </p:nvGrpSpPr>
        <p:grpSpPr>
          <a:xfrm>
            <a:off x="490809" y="4280410"/>
            <a:ext cx="4341164" cy="1503943"/>
            <a:chOff x="575732" y="3869092"/>
            <a:chExt cx="4341164" cy="1503943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050B4231-F720-4A39-A9EF-A31DFFF4202A}"/>
                </a:ext>
              </a:extLst>
            </p:cNvPr>
            <p:cNvGrpSpPr/>
            <p:nvPr/>
          </p:nvGrpSpPr>
          <p:grpSpPr>
            <a:xfrm>
              <a:off x="575732" y="3869092"/>
              <a:ext cx="4341164" cy="1503943"/>
              <a:chOff x="3059484" y="1192697"/>
              <a:chExt cx="3891555" cy="2193808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D99C7E9-955B-402A-81B1-441A1D169DED}"/>
                  </a:ext>
                </a:extLst>
              </p:cNvPr>
              <p:cNvSpPr/>
              <p:nvPr/>
            </p:nvSpPr>
            <p:spPr>
              <a:xfrm>
                <a:off x="3059484" y="1192697"/>
                <a:ext cx="3891555" cy="2193808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BB1D571E-67C3-4FE2-8515-980313B9A6C8}"/>
                  </a:ext>
                </a:extLst>
              </p:cNvPr>
              <p:cNvSpPr/>
              <p:nvPr/>
            </p:nvSpPr>
            <p:spPr>
              <a:xfrm>
                <a:off x="3345180" y="1397883"/>
                <a:ext cx="2750820" cy="62484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4406D1B3-BA8D-4E99-9557-4EC2824E91C7}"/>
                </a:ext>
              </a:extLst>
            </p:cNvPr>
            <p:cNvSpPr txBox="1"/>
            <p:nvPr/>
          </p:nvSpPr>
          <p:spPr>
            <a:xfrm>
              <a:off x="824653" y="4195294"/>
              <a:ext cx="32588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Modèle Acte d’engagement MS.doc</a:t>
              </a: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D104A932-1577-4C20-9227-0987A0DD0AE8}"/>
                </a:ext>
              </a:extLst>
            </p:cNvPr>
            <p:cNvSpPr txBox="1"/>
            <p:nvPr/>
          </p:nvSpPr>
          <p:spPr>
            <a:xfrm>
              <a:off x="824653" y="4394179"/>
              <a:ext cx="32588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Modèle fiche identité établissement.xlsx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EBEB52ED-8291-4387-B41F-04ECC3AB75BE}"/>
                </a:ext>
              </a:extLst>
            </p:cNvPr>
            <p:cNvSpPr txBox="1"/>
            <p:nvPr/>
          </p:nvSpPr>
          <p:spPr>
            <a:xfrm>
              <a:off x="824653" y="4593064"/>
              <a:ext cx="36611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Modèle BPU.xlsx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3DABEF7D-BDF7-4777-B575-A391C78EF864}"/>
                </a:ext>
              </a:extLst>
            </p:cNvPr>
            <p:cNvSpPr txBox="1"/>
            <p:nvPr/>
          </p:nvSpPr>
          <p:spPr>
            <a:xfrm>
              <a:off x="824653" y="4791950"/>
              <a:ext cx="32588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latin typeface="Arial" panose="020B0604020202020204" pitchFamily="34" charset="0"/>
                  <a:cs typeface="Arial" panose="020B0604020202020204" pitchFamily="34" charset="0"/>
                </a:rPr>
                <a:t>CCATP.pdf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2B1ACD0-73FD-44A2-AE5F-A689006474E6}"/>
                </a:ext>
              </a:extLst>
            </p:cNvPr>
            <p:cNvSpPr/>
            <p:nvPr/>
          </p:nvSpPr>
          <p:spPr>
            <a:xfrm>
              <a:off x="716653" y="4288280"/>
              <a:ext cx="1080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EDDFCAF-9422-48AC-9FC7-E6129269347C}"/>
                </a:ext>
              </a:extLst>
            </p:cNvPr>
            <p:cNvSpPr/>
            <p:nvPr/>
          </p:nvSpPr>
          <p:spPr>
            <a:xfrm>
              <a:off x="716653" y="4477237"/>
              <a:ext cx="1080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E2B81E3-0259-4218-BD45-6822CEC8E921}"/>
                </a:ext>
              </a:extLst>
            </p:cNvPr>
            <p:cNvSpPr/>
            <p:nvPr/>
          </p:nvSpPr>
          <p:spPr>
            <a:xfrm>
              <a:off x="716653" y="4666194"/>
              <a:ext cx="1080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6D80334-E22C-43FC-8601-901B4281A893}"/>
                </a:ext>
              </a:extLst>
            </p:cNvPr>
            <p:cNvSpPr/>
            <p:nvPr/>
          </p:nvSpPr>
          <p:spPr>
            <a:xfrm>
              <a:off x="716653" y="4478440"/>
              <a:ext cx="1080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100" dirty="0">
                  <a:solidFill>
                    <a:schemeClr val="tx1"/>
                  </a:solidFill>
                </a:rPr>
                <a:t>X</a:t>
              </a:r>
            </a:p>
          </p:txBody>
        </p:sp>
        <p:pic>
          <p:nvPicPr>
            <p:cNvPr id="1026" name="Picture 2" descr="Résultat d’images pour icone corbeille">
              <a:extLst>
                <a:ext uri="{FF2B5EF4-FFF2-40B4-BE49-F238E27FC236}">
                  <a16:creationId xmlns:a16="http://schemas.microsoft.com/office/drawing/2014/main" id="{ECEB515F-5BD8-4F24-A43A-735D33C320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555284" y="5015999"/>
              <a:ext cx="292160" cy="2921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Résultat d’images pour icone modifier">
              <a:extLst>
                <a:ext uri="{FF2B5EF4-FFF2-40B4-BE49-F238E27FC236}">
                  <a16:creationId xmlns:a16="http://schemas.microsoft.com/office/drawing/2014/main" id="{B615007E-E1E5-4A2D-8270-C66689EDDC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9684" y="5004004"/>
              <a:ext cx="316149" cy="316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628B2F57-C672-4BA1-86AC-6AC8FAED501B}"/>
              </a:ext>
            </a:extLst>
          </p:cNvPr>
          <p:cNvSpPr txBox="1"/>
          <p:nvPr/>
        </p:nvSpPr>
        <p:spPr>
          <a:xfrm>
            <a:off x="739730" y="5374437"/>
            <a:ext cx="36611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ContactsTitulaires.xls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BC14B2C-EDF3-4A85-8A8E-CC31B4F8FA8C}"/>
              </a:ext>
            </a:extLst>
          </p:cNvPr>
          <p:cNvSpPr/>
          <p:nvPr/>
        </p:nvSpPr>
        <p:spPr>
          <a:xfrm>
            <a:off x="631730" y="5447567"/>
            <a:ext cx="108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2F407EE-49B5-441E-A3F6-4EBD9F623E34}"/>
              </a:ext>
            </a:extLst>
          </p:cNvPr>
          <p:cNvSpPr txBox="1"/>
          <p:nvPr/>
        </p:nvSpPr>
        <p:spPr>
          <a:xfrm>
            <a:off x="490810" y="4295144"/>
            <a:ext cx="4341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BLANCHISSERIE / S0105 / M_2681 / Kit Marché subséquent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3313D8B-BBE1-469E-9A8D-4A93DF252FCD}"/>
              </a:ext>
            </a:extLst>
          </p:cNvPr>
          <p:cNvSpPr/>
          <p:nvPr/>
        </p:nvSpPr>
        <p:spPr>
          <a:xfrm>
            <a:off x="631730" y="5276689"/>
            <a:ext cx="108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238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37B044-7913-4D0B-AE46-FCFA08D81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Utilisateurs, rôles et contraintes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31C834-3C45-43CF-BB27-E34EF7D29189}"/>
              </a:ext>
            </a:extLst>
          </p:cNvPr>
          <p:cNvSpPr txBox="1"/>
          <p:nvPr/>
        </p:nvSpPr>
        <p:spPr>
          <a:xfrm>
            <a:off x="327804" y="1121434"/>
            <a:ext cx="115090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2.2 Utilisateurs et rôles</a:t>
            </a:r>
          </a:p>
          <a:p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Utilisateur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Peut déposer ou supprimer des documents pour sa filière seulement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Peut ajouter ou modifier des métadonnées pour sa filière seulement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Peut modifier le nom d’un document pour sa filière seulement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Administrateur : peut réaliser l’ensemble des opérations ci-dessus pour l’ensemble des filières</a:t>
            </a:r>
          </a:p>
          <a:p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2.3 Contraintes fonctionnelles</a:t>
            </a:r>
          </a:p>
          <a:p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Respecter les standards ergonomiques pour une prise en main rapide,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Réduire au maximum le nombre d’opérations nécessaires pour déposer des documents,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 titre d’information, un utilisateur peut avoir à déposer en une seule fois jusqu’à 6 000 fichiers pour une taille de 2 Go et 24 types différents</a:t>
            </a:r>
          </a:p>
        </p:txBody>
      </p:sp>
    </p:spTree>
    <p:extLst>
      <p:ext uri="{BB962C8B-B14F-4D97-AF65-F5344CB8AC3E}">
        <p14:creationId xmlns:p14="http://schemas.microsoft.com/office/powerpoint/2010/main" val="4905968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37B044-7913-4D0B-AE46-FCFA08D81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 Description technique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31C834-3C45-43CF-BB27-E34EF7D29189}"/>
              </a:ext>
            </a:extLst>
          </p:cNvPr>
          <p:cNvSpPr txBox="1"/>
          <p:nvPr/>
        </p:nvSpPr>
        <p:spPr>
          <a:xfrm>
            <a:off x="327804" y="1121434"/>
            <a:ext cx="11509006" cy="537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</a:pPr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3.1 Architecture technique</a:t>
            </a:r>
          </a:p>
          <a:p>
            <a:pPr marL="285840" indent="-285840">
              <a:lnSpc>
                <a:spcPct val="87000"/>
              </a:lnSpc>
              <a:spcBef>
                <a:spcPts val="1001"/>
              </a:spcBef>
              <a:buClr>
                <a:srgbClr val="2B2B68"/>
              </a:buClr>
              <a:buFont typeface="Arial"/>
              <a:buChar char="•"/>
            </a:pPr>
            <a:r>
              <a:rPr lang="fr-FR" spc="-1" dirty="0">
                <a:solidFill>
                  <a:srgbClr val="2B2B68"/>
                </a:solidFill>
                <a:latin typeface="Trebuchet MS"/>
              </a:rPr>
              <a:t>Backend : Fonctionnalités dédiées aux administrateurs et collaborateurs UniHA </a:t>
            </a:r>
          </a:p>
          <a:p>
            <a:pPr marL="285840" indent="-285840">
              <a:lnSpc>
                <a:spcPct val="87000"/>
              </a:lnSpc>
              <a:spcBef>
                <a:spcPts val="1001"/>
              </a:spcBef>
              <a:buClr>
                <a:srgbClr val="2B2B68"/>
              </a:buClr>
              <a:buFont typeface="Arial"/>
              <a:buChar char="•"/>
            </a:pPr>
            <a:r>
              <a:rPr lang="fr-FR" spc="-1" dirty="0">
                <a:solidFill>
                  <a:srgbClr val="2B2B68"/>
                </a:solidFill>
                <a:latin typeface="Trebuchet MS"/>
              </a:rPr>
              <a:t>Frontend : Fonctionnalités dédiées aux adhérents, seuls les documents des procédures/lots sur lesquels ils sont adhérent sont visibles.</a:t>
            </a:r>
          </a:p>
          <a:p>
            <a:pPr marL="285840" indent="-285840">
              <a:lnSpc>
                <a:spcPct val="87000"/>
              </a:lnSpc>
              <a:spcBef>
                <a:spcPts val="1001"/>
              </a:spcBef>
              <a:buClr>
                <a:srgbClr val="2B2B68"/>
              </a:buClr>
              <a:buFont typeface="Arial"/>
              <a:buChar char="•"/>
            </a:pPr>
            <a:r>
              <a:rPr lang="fr-FR" spc="-1" dirty="0">
                <a:solidFill>
                  <a:srgbClr val="2B2B68"/>
                </a:solidFill>
                <a:latin typeface="Trebuchet MS"/>
              </a:rPr>
              <a:t>Framework : Node.js, </a:t>
            </a:r>
            <a:r>
              <a:rPr lang="fr-FR" spc="-1" dirty="0" err="1">
                <a:solidFill>
                  <a:srgbClr val="2B2B68"/>
                </a:solidFill>
                <a:latin typeface="Trebuchet MS"/>
              </a:rPr>
              <a:t>React</a:t>
            </a:r>
            <a:r>
              <a:rPr lang="fr-FR" spc="-1" dirty="0">
                <a:solidFill>
                  <a:srgbClr val="2B2B68"/>
                </a:solidFill>
                <a:latin typeface="Trebuchet MS"/>
              </a:rPr>
              <a:t>, </a:t>
            </a:r>
            <a:r>
              <a:rPr lang="fr-FR" spc="-1" dirty="0" err="1">
                <a:solidFill>
                  <a:srgbClr val="2B2B68"/>
                </a:solidFill>
                <a:latin typeface="Trebuchet MS"/>
              </a:rPr>
              <a:t>Angular</a:t>
            </a:r>
            <a:r>
              <a:rPr lang="fr-FR" spc="-1" dirty="0">
                <a:solidFill>
                  <a:srgbClr val="2B2B68"/>
                </a:solidFill>
                <a:latin typeface="Trebuchet MS"/>
              </a:rPr>
              <a:t>, Vue.js ou PCSOFT.</a:t>
            </a:r>
            <a:endParaRPr lang="fr-FR" spc="-1" dirty="0"/>
          </a:p>
          <a:p>
            <a:pPr marL="285840" indent="-285840">
              <a:lnSpc>
                <a:spcPct val="87000"/>
              </a:lnSpc>
              <a:spcBef>
                <a:spcPts val="1001"/>
              </a:spcBef>
              <a:buClr>
                <a:srgbClr val="2B2B68"/>
              </a:buClr>
              <a:buFont typeface="Arial"/>
              <a:buChar char="•"/>
            </a:pPr>
            <a:r>
              <a:rPr lang="fr-FR" spc="-1" dirty="0">
                <a:solidFill>
                  <a:srgbClr val="2B2B68"/>
                </a:solidFill>
                <a:latin typeface="Trebuchet MS"/>
              </a:rPr>
              <a:t>Base de données : SQL SERVER</a:t>
            </a:r>
            <a:endParaRPr lang="fr-FR" spc="-1" dirty="0"/>
          </a:p>
          <a:p>
            <a:pPr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</a:pPr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3.2 Intégrations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spc="-1" dirty="0">
                <a:solidFill>
                  <a:srgbClr val="2B2B68"/>
                </a:solidFill>
                <a:latin typeface="Trebuchet MS"/>
              </a:rPr>
              <a:t>Intégration : </a:t>
            </a:r>
            <a:r>
              <a:rPr lang="fr-FR" spc="-1" dirty="0" err="1">
                <a:solidFill>
                  <a:srgbClr val="2B2B68"/>
                </a:solidFill>
                <a:latin typeface="Trebuchet MS"/>
              </a:rPr>
              <a:t>windows</a:t>
            </a:r>
            <a:r>
              <a:rPr lang="fr-FR" spc="-1" dirty="0">
                <a:solidFill>
                  <a:srgbClr val="2B2B68"/>
                </a:solidFill>
                <a:latin typeface="Trebuchet MS"/>
              </a:rPr>
              <a:t> (</a:t>
            </a:r>
            <a:r>
              <a:rPr lang="fr-FR" spc="-1" dirty="0" err="1">
                <a:solidFill>
                  <a:srgbClr val="2B2B68"/>
                </a:solidFill>
                <a:latin typeface="Trebuchet MS"/>
              </a:rPr>
              <a:t>PCSoft</a:t>
            </a:r>
            <a:r>
              <a:rPr lang="fr-FR" spc="-1" dirty="0">
                <a:solidFill>
                  <a:srgbClr val="2B2B68"/>
                </a:solidFill>
                <a:latin typeface="Trebuchet MS"/>
              </a:rPr>
              <a:t>) ou linux (Autres),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spc="-1" dirty="0">
                <a:solidFill>
                  <a:srgbClr val="2B2B68"/>
                </a:solidFill>
                <a:latin typeface="Trebuchet MS"/>
              </a:rPr>
              <a:t>Stockage : SMB ou moteur de GED,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L’API pour exposer les données sera développée par UniHA.</a:t>
            </a:r>
          </a:p>
          <a:p>
            <a:pPr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</a:pPr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3.3 Sécurité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Authentification et gestion des accès par rôle.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Protection contre les injections SQL et autres vulnérabilités.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Flux HTTPS.</a:t>
            </a:r>
          </a:p>
          <a:p>
            <a:pPr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</a:pPr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8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CDE901-F5C0-4540-8301-B9571D4AB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4D5380-EE6A-4033-BE8F-9D2FF07D5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hlinkClick r:id="rId2" action="ppaction://hlinksldjump"/>
              </a:rPr>
              <a:t>1. Contexte et Objectifs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1.1 Contexte</a:t>
            </a:r>
          </a:p>
          <a:p>
            <a:pPr marL="0" indent="0">
              <a:buNone/>
            </a:pPr>
            <a:r>
              <a:rPr lang="fr-FR" dirty="0"/>
              <a:t>	1.2 Objectifs du projet</a:t>
            </a:r>
          </a:p>
          <a:p>
            <a:pPr marL="0" indent="0">
              <a:buNone/>
            </a:pPr>
            <a:r>
              <a:rPr lang="fr-FR" dirty="0">
                <a:hlinkClick r:id="rId3" action="ppaction://hlinksldjump"/>
              </a:rPr>
              <a:t>2. Description Fonctionnelle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2.1 Fonctionnalités principales</a:t>
            </a:r>
          </a:p>
          <a:p>
            <a:pPr marL="0" indent="0">
              <a:buNone/>
            </a:pPr>
            <a:r>
              <a:rPr lang="fr-FR" dirty="0"/>
              <a:t>	2.2 Utilisateurs et rôles</a:t>
            </a:r>
          </a:p>
          <a:p>
            <a:pPr marL="0" indent="0">
              <a:buNone/>
            </a:pPr>
            <a:r>
              <a:rPr lang="fr-FR" dirty="0"/>
              <a:t>	2.3 Contraintes fonctionnelles</a:t>
            </a:r>
          </a:p>
          <a:p>
            <a:pPr marL="0" indent="0">
              <a:buNone/>
            </a:pPr>
            <a:r>
              <a:rPr lang="fr-FR" dirty="0">
                <a:hlinkClick r:id="rId4" action="ppaction://hlinksldjump"/>
              </a:rPr>
              <a:t>3. Description Technique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3.1 Architecture technique</a:t>
            </a:r>
          </a:p>
          <a:p>
            <a:pPr marL="0" indent="0">
              <a:buNone/>
            </a:pPr>
            <a:r>
              <a:rPr lang="fr-FR" dirty="0"/>
              <a:t>	3.2 Intégrations</a:t>
            </a:r>
          </a:p>
          <a:p>
            <a:pPr marL="0" indent="0">
              <a:buNone/>
            </a:pPr>
            <a:r>
              <a:rPr lang="fr-FR" dirty="0"/>
              <a:t>	3.3 Sécurité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54F9276-E7E5-430D-B4C5-FDCFD9C4128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hlinkClick r:id="rId5" action="ppaction://hlinksldjump"/>
              </a:rPr>
              <a:t>4. Contraintes et Périmètres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4.1 Contraintes de temps</a:t>
            </a:r>
          </a:p>
          <a:p>
            <a:pPr marL="0" indent="0">
              <a:buNone/>
            </a:pPr>
            <a:r>
              <a:rPr lang="fr-FR" dirty="0"/>
              <a:t>	4.2 Périmètre non couvert</a:t>
            </a:r>
          </a:p>
          <a:p>
            <a:pPr marL="0" indent="0">
              <a:buNone/>
            </a:pPr>
            <a:r>
              <a:rPr lang="fr-FR" dirty="0">
                <a:hlinkClick r:id="rId6" action="ppaction://hlinksldjump"/>
              </a:rPr>
              <a:t>5. Livrables</a:t>
            </a:r>
            <a:endParaRPr lang="fr-FR" dirty="0"/>
          </a:p>
          <a:p>
            <a:pPr marL="0" indent="0">
              <a:buNone/>
            </a:pPr>
            <a:r>
              <a:rPr lang="fr-FR" dirty="0">
                <a:hlinkClick r:id="rId7" action="ppaction://hlinksldjump"/>
              </a:rPr>
              <a:t>6. Suivi et Validation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	6.1 Phases de validation</a:t>
            </a:r>
          </a:p>
          <a:p>
            <a:pPr marL="0" indent="0">
              <a:buNone/>
            </a:pPr>
            <a:r>
              <a:rPr lang="fr-FR" dirty="0"/>
              <a:t>	6.2 Indicateurs de performance</a:t>
            </a:r>
          </a:p>
          <a:p>
            <a:pPr marL="0" indent="0">
              <a:buNone/>
            </a:pPr>
            <a:r>
              <a:rPr lang="fr-FR" dirty="0">
                <a:hlinkClick r:id="rId8" action="ppaction://hlinksldjump"/>
              </a:rPr>
              <a:t>7. Annexes</a:t>
            </a: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3527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37B044-7913-4D0B-AE46-FCFA08D81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Contraintes et périmètres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31C834-3C45-43CF-BB27-E34EF7D29189}"/>
              </a:ext>
            </a:extLst>
          </p:cNvPr>
          <p:cNvSpPr txBox="1"/>
          <p:nvPr/>
        </p:nvSpPr>
        <p:spPr>
          <a:xfrm>
            <a:off x="327804" y="1121434"/>
            <a:ext cx="11509006" cy="2677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4.1 Contraintes de temps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Mise en production attendue au plus tard fin mai 2025</a:t>
            </a:r>
          </a:p>
          <a:p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4.2 Périmètre non couvert</a:t>
            </a:r>
            <a:b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</a:br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Analyse OCR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Recherche avancée</a:t>
            </a:r>
          </a:p>
          <a:p>
            <a:pPr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</a:pPr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8570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37B044-7913-4D0B-AE46-FCFA08D81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5. Livrables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31C834-3C45-43CF-BB27-E34EF7D29189}"/>
              </a:ext>
            </a:extLst>
          </p:cNvPr>
          <p:cNvSpPr txBox="1"/>
          <p:nvPr/>
        </p:nvSpPr>
        <p:spPr>
          <a:xfrm>
            <a:off x="327804" y="1121434"/>
            <a:ext cx="1150900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5.2 Offre technique</a:t>
            </a:r>
          </a:p>
          <a:p>
            <a:endParaRPr lang="fr-FR" u="sng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Mémoire technique détaillant les fonctionnalités de la solution,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Planning projet avec les différentes étapes (</a:t>
            </a:r>
            <a:r>
              <a:rPr lang="fr-FR" dirty="0" err="1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cf</a:t>
            </a: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 6.1 Phases de validation) , les livrables et les prérequis attendus de la part d’UniHA,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Coordonnées des collaborateurs qui seront en charge du déploiement et du suivi de la prestation.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5.3 Offre financière</a:t>
            </a:r>
          </a:p>
          <a:p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Les conditions tarifaires applicables sont celles du marché UniHA.</a:t>
            </a:r>
          </a:p>
          <a:p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L’offre financière doit faire apparaître :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la désignation des prestations,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le montant des acomptes associés à chaque étape de la phase déploiement,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la fourniture de la documentation technique. </a:t>
            </a:r>
          </a:p>
          <a:p>
            <a:endParaRPr lang="fr-FR" u="sng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5.1 Livraison finale</a:t>
            </a:r>
          </a:p>
          <a:p>
            <a:endParaRPr lang="fr-FR" u="sng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Interface fonctionnelle,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Code source et documentation technique,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Rapports de tests.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087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37B044-7913-4D0B-AE46-FCFA08D81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6. Suivi et validation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D591E56-954A-4C55-BCC4-B243252CBFBC}"/>
              </a:ext>
            </a:extLst>
          </p:cNvPr>
          <p:cNvSpPr txBox="1"/>
          <p:nvPr/>
        </p:nvSpPr>
        <p:spPr>
          <a:xfrm>
            <a:off x="327804" y="1121434"/>
            <a:ext cx="115090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6.1 Phases de validation</a:t>
            </a:r>
          </a:p>
          <a:p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Recette fonctionnelle : Valider les fonctionnalités de l'interface.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Tests de sécurité : Vérifier la protection des données.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Déploiement : Installation sur l'environnement de production.</a:t>
            </a:r>
          </a:p>
          <a:p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6.2 Indicateurs de performance</a:t>
            </a:r>
          </a:p>
          <a:p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Temps moyen de dépôt d’une procédure avec au moins 10 lots.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Taux d’erreur lors de la saisie des métadonnées.</a:t>
            </a:r>
          </a:p>
        </p:txBody>
      </p:sp>
    </p:spTree>
    <p:extLst>
      <p:ext uri="{BB962C8B-B14F-4D97-AF65-F5344CB8AC3E}">
        <p14:creationId xmlns:p14="http://schemas.microsoft.com/office/powerpoint/2010/main" val="32229193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D0C2F2-00E8-42A5-A520-8096F172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7. Annexes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AB1C73B-5BEE-466A-A308-75CCE5A2E6D2}"/>
              </a:ext>
            </a:extLst>
          </p:cNvPr>
          <p:cNvSpPr txBox="1"/>
          <p:nvPr/>
        </p:nvSpPr>
        <p:spPr>
          <a:xfrm>
            <a:off x="327804" y="1121434"/>
            <a:ext cx="1150900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Annexe 1 : Exemple de mail envoyé par les </a:t>
            </a:r>
            <a:r>
              <a:rPr lang="fr-FR" dirty="0" err="1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assistant.e.s</a:t>
            </a:r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Annexe 2 : Lecteur réseau Espace-Doc</a:t>
            </a: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Annexe 3 : Mon Espace Doc’</a:t>
            </a: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Annexe 4 : Mon Espace Doc’</a:t>
            </a: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Annexe 5 : Métadonnées - Types de documents </a:t>
            </a: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Annexe 6 : Métadonnées – Propriétés des documents</a:t>
            </a: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Annexe 7 : Arborescence de classement dans Mon Espace Doc’</a:t>
            </a: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Annexe 8 : Affichage des documents dans Mon Espace Doc’</a:t>
            </a:r>
          </a:p>
          <a:p>
            <a:pPr marL="285750" indent="-285750" fontAlgn="base"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Annexe 9 : Affichage du DCE dans Mon Espace Doc’</a:t>
            </a:r>
            <a:endParaRPr lang="fr-FR" alt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fontAlgn="base">
              <a:spcAft>
                <a:spcPct val="0"/>
              </a:spcAft>
            </a:pPr>
            <a:endParaRPr lang="fr-FR" alt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fontAlgn="base">
              <a:spcAft>
                <a:spcPct val="0"/>
              </a:spcAft>
            </a:pPr>
            <a:endParaRPr lang="fr-FR" alt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fontAlgn="base">
              <a:spcAft>
                <a:spcPct val="0"/>
              </a:spcAft>
            </a:pPr>
            <a:endParaRPr lang="fr-FR" alt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041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D0C2F2-00E8-42A5-A520-8096F172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1 : Exemple de mail envoyé par les </a:t>
            </a:r>
            <a:r>
              <a:rPr lang="fr-FR" dirty="0" err="1"/>
              <a:t>assistant.e.s</a:t>
            </a:r>
            <a:endParaRPr lang="fr-FR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26A678F4-26AB-4351-A6DE-EBFC9CE15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312" y="1236897"/>
            <a:ext cx="9438728" cy="453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021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91D8A3-378F-4D6D-826C-4141149DD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2 : arborescence serveur de fichiers Espace-Doc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5D9F742-861D-4187-8539-E0A8D5004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800" y="1193388"/>
            <a:ext cx="2293585" cy="396943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4EC7882-1F3C-4AFB-9110-4CC7452A7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7830" y="1193389"/>
            <a:ext cx="2576978" cy="2994867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0036CCF-6FFF-4913-BB09-6296E928776B}"/>
              </a:ext>
            </a:extLst>
          </p:cNvPr>
          <p:cNvCxnSpPr>
            <a:cxnSpLocks/>
          </p:cNvCxnSpPr>
          <p:nvPr/>
        </p:nvCxnSpPr>
        <p:spPr>
          <a:xfrm>
            <a:off x="1604592" y="2211655"/>
            <a:ext cx="1333611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18219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3DE0448D-84F6-4C8A-80A8-86C0268B9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29" y="1109775"/>
            <a:ext cx="10337187" cy="483051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DD0C2F2-00E8-42A5-A520-8096F172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3 : Mon Espace Doc’ </a:t>
            </a:r>
          </a:p>
        </p:txBody>
      </p:sp>
    </p:spTree>
    <p:extLst>
      <p:ext uri="{BB962C8B-B14F-4D97-AF65-F5344CB8AC3E}">
        <p14:creationId xmlns:p14="http://schemas.microsoft.com/office/powerpoint/2010/main" val="27840466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3DE0448D-84F6-4C8A-80A8-86C0268B94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29" y="1109775"/>
            <a:ext cx="10337187" cy="483051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DD0C2F2-00E8-42A5-A520-8096F172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4 : Mon Espace Doc’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14B2DFA-D289-4F43-A29D-615D74493F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832" y="1591417"/>
            <a:ext cx="2619789" cy="4357336"/>
          </a:xfrm>
          <a:prstGeom prst="rect">
            <a:avLst/>
          </a:prstGeom>
          <a:ln w="38100">
            <a:solidFill>
              <a:srgbClr val="8EAF32"/>
            </a:solidFill>
          </a:ln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E8D80CE8-687F-4943-81DA-CAA2AEBF0B3F}"/>
              </a:ext>
            </a:extLst>
          </p:cNvPr>
          <p:cNvCxnSpPr>
            <a:cxnSpLocks/>
          </p:cNvCxnSpPr>
          <p:nvPr/>
        </p:nvCxnSpPr>
        <p:spPr>
          <a:xfrm flipV="1">
            <a:off x="2398488" y="3149600"/>
            <a:ext cx="2021112" cy="479286"/>
          </a:xfrm>
          <a:prstGeom prst="straightConnector1">
            <a:avLst/>
          </a:prstGeom>
          <a:ln w="57150">
            <a:solidFill>
              <a:srgbClr val="8EAF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26BCF129-5C51-4E7A-84B5-65D8DEF9B91D}"/>
              </a:ext>
            </a:extLst>
          </p:cNvPr>
          <p:cNvCxnSpPr>
            <a:cxnSpLocks/>
          </p:cNvCxnSpPr>
          <p:nvPr/>
        </p:nvCxnSpPr>
        <p:spPr>
          <a:xfrm flipV="1">
            <a:off x="3409044" y="2912533"/>
            <a:ext cx="2881689" cy="1246455"/>
          </a:xfrm>
          <a:prstGeom prst="straightConnector1">
            <a:avLst/>
          </a:prstGeom>
          <a:ln w="57150">
            <a:solidFill>
              <a:srgbClr val="8EAF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297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D0C2F2-00E8-42A5-A520-8096F172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5 : Métadonnées - Types de documents</a:t>
            </a:r>
          </a:p>
        </p:txBody>
      </p:sp>
      <p:graphicFrame>
        <p:nvGraphicFramePr>
          <p:cNvPr id="3" name="Tableau 4">
            <a:extLst>
              <a:ext uri="{FF2B5EF4-FFF2-40B4-BE49-F238E27FC236}">
                <a16:creationId xmlns:a16="http://schemas.microsoft.com/office/drawing/2014/main" id="{3E7848B8-9D8B-4835-B02B-91965FF439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2714410"/>
              </p:ext>
            </p:extLst>
          </p:nvPr>
        </p:nvGraphicFramePr>
        <p:xfrm>
          <a:off x="264259" y="1260020"/>
          <a:ext cx="4544808" cy="4753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2208">
                  <a:extLst>
                    <a:ext uri="{9D8B030D-6E8A-4147-A177-3AD203B41FA5}">
                      <a16:colId xmlns:a16="http://schemas.microsoft.com/office/drawing/2014/main" val="80518151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350438344"/>
                    </a:ext>
                  </a:extLst>
                </a:gridCol>
              </a:tblGrid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  <a:cs typeface="Calibri" panose="020F0502020204030204" pitchFamily="34" charset="0"/>
                        </a:rPr>
                        <a:t>Type (= description)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  <a:cs typeface="Calibri" panose="020F0502020204030204" pitchFamily="34" charset="0"/>
                        </a:rPr>
                        <a:t>Niveau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3277682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CCAP_CCATP_CCP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479087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CCTP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46148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Acte d’engagement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58819925"/>
                  </a:ext>
                </a:extLst>
              </a:tr>
              <a:tr h="34014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Acte de sous-traitance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03880690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AR de notification de l’AE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2337431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Mandat signataire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1810183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RIB n°1, n°2, etc.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22076399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BPU n°1, n°2, etc.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151582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DPGF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54272598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DQE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12861657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Tarif catalogue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 ou lot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94556866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Cadre de réponse technique complété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 ou lot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7636027"/>
                  </a:ext>
                </a:extLst>
              </a:tr>
            </a:tbl>
          </a:graphicData>
        </a:graphic>
      </p:graphicFrame>
      <p:graphicFrame>
        <p:nvGraphicFramePr>
          <p:cNvPr id="4" name="Tableau 4">
            <a:extLst>
              <a:ext uri="{FF2B5EF4-FFF2-40B4-BE49-F238E27FC236}">
                <a16:creationId xmlns:a16="http://schemas.microsoft.com/office/drawing/2014/main" id="{A3DC1E45-7A39-4C46-83AB-B1F581B9F7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2645104"/>
              </p:ext>
            </p:extLst>
          </p:nvPr>
        </p:nvGraphicFramePr>
        <p:xfrm>
          <a:off x="5869193" y="1260020"/>
          <a:ext cx="4544808" cy="4788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2208">
                  <a:extLst>
                    <a:ext uri="{9D8B030D-6E8A-4147-A177-3AD203B41FA5}">
                      <a16:colId xmlns:a16="http://schemas.microsoft.com/office/drawing/2014/main" val="80518151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466561628"/>
                    </a:ext>
                  </a:extLst>
                </a:gridCol>
              </a:tblGrid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  <a:cs typeface="Calibri" panose="020F0502020204030204" pitchFamily="34" charset="0"/>
                        </a:rPr>
                        <a:t>Type (= description)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  <a:cs typeface="Calibri" panose="020F0502020204030204" pitchFamily="34" charset="0"/>
                        </a:rPr>
                        <a:t>Niveau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43277682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Fiches techniques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 ou lot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9479087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Mémoire technique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 ou lot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46148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Questionnaire technique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 ou lot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58819925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Avenant n°1, n°2, etc.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03880690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Certificat administratif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32337431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Décision unilatérale de modification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1810183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Preuve de notification de l’avenant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Marché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22076399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Documentation support aux adhérents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Procédure ou marché ou lot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151582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Fiche de performance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54272598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Kit marché subséquent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12861657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SAD_CCAP_CCATP_CCP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94556866"/>
                  </a:ext>
                </a:extLst>
              </a:tr>
              <a:tr h="36775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SAD_CCTP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i="0" u="none" strike="noStrike" dirty="0">
                          <a:solidFill>
                            <a:srgbClr val="20205C"/>
                          </a:solidFill>
                          <a:effectLst/>
                          <a:latin typeface="Trebuchet MS" panose="020B0603020202020204" pitchFamily="34" charset="0"/>
                        </a:rPr>
                        <a:t>Procédure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7636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9801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D0C2F2-00E8-42A5-A520-8096F172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6 : Métadonnées – Propriétés des documents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A7327546-8A97-4044-97C8-DB8C11D751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087396"/>
              </p:ext>
            </p:extLst>
          </p:nvPr>
        </p:nvGraphicFramePr>
        <p:xfrm>
          <a:off x="196354" y="1259598"/>
          <a:ext cx="11507967" cy="413608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96554">
                  <a:extLst>
                    <a:ext uri="{9D8B030D-6E8A-4147-A177-3AD203B41FA5}">
                      <a16:colId xmlns:a16="http://schemas.microsoft.com/office/drawing/2014/main" val="1188584873"/>
                    </a:ext>
                  </a:extLst>
                </a:gridCol>
                <a:gridCol w="1841156">
                  <a:extLst>
                    <a:ext uri="{9D8B030D-6E8A-4147-A177-3AD203B41FA5}">
                      <a16:colId xmlns:a16="http://schemas.microsoft.com/office/drawing/2014/main" val="268549450"/>
                    </a:ext>
                  </a:extLst>
                </a:gridCol>
                <a:gridCol w="874804">
                  <a:extLst>
                    <a:ext uri="{9D8B030D-6E8A-4147-A177-3AD203B41FA5}">
                      <a16:colId xmlns:a16="http://schemas.microsoft.com/office/drawing/2014/main" val="152689403"/>
                    </a:ext>
                  </a:extLst>
                </a:gridCol>
                <a:gridCol w="1118934">
                  <a:extLst>
                    <a:ext uri="{9D8B030D-6E8A-4147-A177-3AD203B41FA5}">
                      <a16:colId xmlns:a16="http://schemas.microsoft.com/office/drawing/2014/main" val="300528514"/>
                    </a:ext>
                  </a:extLst>
                </a:gridCol>
                <a:gridCol w="986696">
                  <a:extLst>
                    <a:ext uri="{9D8B030D-6E8A-4147-A177-3AD203B41FA5}">
                      <a16:colId xmlns:a16="http://schemas.microsoft.com/office/drawing/2014/main" val="911846111"/>
                    </a:ext>
                  </a:extLst>
                </a:gridCol>
                <a:gridCol w="1429941">
                  <a:extLst>
                    <a:ext uri="{9D8B030D-6E8A-4147-A177-3AD203B41FA5}">
                      <a16:colId xmlns:a16="http://schemas.microsoft.com/office/drawing/2014/main" val="447120032"/>
                    </a:ext>
                  </a:extLst>
                </a:gridCol>
                <a:gridCol w="1429941">
                  <a:extLst>
                    <a:ext uri="{9D8B030D-6E8A-4147-A177-3AD203B41FA5}">
                      <a16:colId xmlns:a16="http://schemas.microsoft.com/office/drawing/2014/main" val="1025319830"/>
                    </a:ext>
                  </a:extLst>
                </a:gridCol>
                <a:gridCol w="1429941">
                  <a:extLst>
                    <a:ext uri="{9D8B030D-6E8A-4147-A177-3AD203B41FA5}">
                      <a16:colId xmlns:a16="http://schemas.microsoft.com/office/drawing/2014/main" val="10942486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Document</a:t>
                      </a:r>
                    </a:p>
                  </a:txBody>
                  <a:tcPr>
                    <a:solidFill>
                      <a:srgbClr val="20205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Type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Marché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Procédure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Segment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Fournisseur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Filière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chemeClr val="bg1"/>
                          </a:solidFill>
                          <a:latin typeface="Trebuchet MS" panose="020B0603020202020204" pitchFamily="34" charset="0"/>
                        </a:rPr>
                        <a:t>Lots</a:t>
                      </a:r>
                    </a:p>
                  </a:txBody>
                  <a:tcPr>
                    <a:solidFill>
                      <a:srgbClr val="008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376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DCE_CCAP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CCAP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M_2907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S_0530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Transport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31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DCE_CCAPanex1_Adherents GDC-Etat des besoins estimatifs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CCAP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M_2907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S_0530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Transport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239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DCE_CCTP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CCTP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M_2907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S_0530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Transport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242878"/>
                  </a:ext>
                </a:extLst>
              </a:tr>
              <a:tr h="524208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ContactsTitulaires_v3_Fenwick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Doc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M_2907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0205C"/>
                        </a:solidFill>
                        <a:effectLst/>
                        <a:uLnTx/>
                        <a:uFillTx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S_0530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Transport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082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FichPratique_ChariotManutention_20240711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Doc support</a:t>
                      </a:r>
                    </a:p>
                    <a:p>
                      <a:endParaRPr lang="fr-FR" sz="1400" dirty="0">
                        <a:solidFill>
                          <a:srgbClr val="20205C"/>
                        </a:solidFill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M_2907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0205C"/>
                        </a:solidFill>
                        <a:effectLst/>
                        <a:uLnTx/>
                        <a:uFillTx/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S_0530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Transport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 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595348"/>
                  </a:ext>
                </a:extLst>
              </a:tr>
              <a:tr h="613954">
                <a:tc>
                  <a:txBody>
                    <a:bodyPr/>
                    <a:lstStyle/>
                    <a:p>
                      <a:r>
                        <a:rPr lang="sv-SE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249342_ATTRI1_FenwickLinde - 20240514115535 - Signature 1</a:t>
                      </a:r>
                      <a:endParaRPr lang="fr-FR" sz="1400" dirty="0">
                        <a:solidFill>
                          <a:srgbClr val="20205C"/>
                        </a:solidFill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Acte d’engagement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249342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M_2907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S_0530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Fenwick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Transport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0958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249342_NotifAR_FenwickLinde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Acte d’engagement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249342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0205C"/>
                          </a:solidFill>
                          <a:effectLst/>
                          <a:uLnTx/>
                          <a:uFillTx/>
                          <a:latin typeface="Trebuchet MS" panose="020B0603020202020204" pitchFamily="34" charset="0"/>
                          <a:ea typeface="+mn-ea"/>
                          <a:cs typeface="+mn-cs"/>
                        </a:rPr>
                        <a:t>M_2907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S_0530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Fenwick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Transport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>
                          <a:solidFill>
                            <a:srgbClr val="20205C"/>
                          </a:solidFill>
                          <a:latin typeface="Trebuchet MS" panose="020B0603020202020204" pitchFamily="34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972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3889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37B044-7913-4D0B-AE46-FCFA08D81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Contexte et objectifs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31C834-3C45-43CF-BB27-E34EF7D29189}"/>
              </a:ext>
            </a:extLst>
          </p:cNvPr>
          <p:cNvSpPr txBox="1"/>
          <p:nvPr/>
        </p:nvSpPr>
        <p:spPr>
          <a:xfrm>
            <a:off x="327804" y="1121434"/>
            <a:ext cx="11509006" cy="5599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</a:pPr>
            <a:r>
              <a:rPr lang="fr-FR" sz="1600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1.1 Contexte</a:t>
            </a:r>
          </a:p>
          <a:p>
            <a:pPr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</a:pP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UniHA souhaite faire évoluer son process d’enregistrement et de mise à disposition des documents marchés (appelés pièces de marchés) auprès de ses adhérents qui disposent actuellement d’un espace documentaire développé en 2022.</a:t>
            </a:r>
          </a:p>
          <a:p>
            <a:pPr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</a:pP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Actuellement, la mise à disposition des documents est centralisée par une personne au siège. 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Pour les filières hors produits de santé : elle reçoit tous les documents de façon non normée, soit par mail soit par WeTransfer soit via OneDrive (</a:t>
            </a:r>
            <a:r>
              <a:rPr lang="fr-FR" sz="1600" dirty="0" err="1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cf</a:t>
            </a: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 Annexe 1). 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Pour les filières produits de santé : même process pour les notification de nouveaux marchés ; en revanche elle collecte les documents de suivi d’exécution dans notre messagerie Hermès. </a:t>
            </a:r>
          </a:p>
          <a:p>
            <a:pPr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</a:pP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Ensuite, le process est le suivant :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Elle les ouvre, les analyse et les renomme selon la nomenclature interne,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Elle créée les répertoires nécessaires suivant la nomenclature interne UniHA et les enregistre dans un serveur de fichiers dédié suivant une logique de classement également standardisée (</a:t>
            </a:r>
            <a:r>
              <a:rPr lang="fr-FR" sz="1600" dirty="0" err="1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cf</a:t>
            </a: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 Annexe 2),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Elle range les documents dans chaque répertoire,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Ce classement permet d’afficher les documents déposés dans « Mon Espace Doc’ », un espace documentaire dédié aux adhérents (Annexes 3 et 4),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Une fois cette opération terminée, les adhérents peuvent télécharger les documents relatifs aux marchés auxquels ils ont adhérés sous réserve que les procédures/marchés/lots aient préalablement créés en BDD grâce aux saisies dans les autres applicatifs.</a:t>
            </a:r>
          </a:p>
          <a:p>
            <a:pPr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</a:pPr>
            <a:endParaRPr lang="fr-FR" sz="1600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9604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5940A0C4-0365-47DC-BAD8-9EDE6CDAEC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984" y="1481137"/>
            <a:ext cx="3255483" cy="451353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DD0C2F2-00E8-42A5-A520-8096F172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7 : Arborescence de classement dans Mon Espace Doc’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562439C-EDFF-42A8-B87B-23DE429F6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301" y="1484459"/>
            <a:ext cx="2636449" cy="272582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3B08FC1-20E6-4DFF-8DFA-B5D211CBB470}"/>
              </a:ext>
            </a:extLst>
          </p:cNvPr>
          <p:cNvSpPr txBox="1"/>
          <p:nvPr/>
        </p:nvSpPr>
        <p:spPr>
          <a:xfrm>
            <a:off x="365542" y="1007933"/>
            <a:ext cx="2242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rebuchet MS" panose="020B0603020202020204" pitchFamily="34" charset="0"/>
              </a:rPr>
              <a:t>Actuellement :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4875A94-D2B2-4A6B-A742-DFB726027E4E}"/>
              </a:ext>
            </a:extLst>
          </p:cNvPr>
          <p:cNvSpPr txBox="1"/>
          <p:nvPr/>
        </p:nvSpPr>
        <p:spPr>
          <a:xfrm>
            <a:off x="3962378" y="1007933"/>
            <a:ext cx="2242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rebuchet MS" panose="020B0603020202020204" pitchFamily="34" charset="0"/>
              </a:rPr>
              <a:t>Cible :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63F171B-EF21-45E9-8D47-30C69D30BB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1148" y="1549878"/>
            <a:ext cx="786462" cy="6116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2861F1C-7D1C-46DF-8EBB-C066307D11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4461" y="1549878"/>
            <a:ext cx="1562798" cy="182143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F3E4C4C-2251-44C4-B9C2-57B2601708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1148" y="3601259"/>
            <a:ext cx="2206541" cy="99949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1AFC0A2-DCCE-4E2B-980F-023139761E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1148" y="4696430"/>
            <a:ext cx="2206541" cy="1579191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70A009F4-6D3B-443A-9E5C-E1910963C1C3}"/>
              </a:ext>
            </a:extLst>
          </p:cNvPr>
          <p:cNvCxnSpPr>
            <a:cxnSpLocks/>
          </p:cNvCxnSpPr>
          <p:nvPr/>
        </p:nvCxnSpPr>
        <p:spPr>
          <a:xfrm flipV="1">
            <a:off x="5952067" y="1635036"/>
            <a:ext cx="2095765" cy="2335831"/>
          </a:xfrm>
          <a:prstGeom prst="straightConnector1">
            <a:avLst/>
          </a:prstGeom>
          <a:ln w="57150">
            <a:solidFill>
              <a:srgbClr val="CDE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8FDE899A-A05A-40DE-A8D4-E0BC5EF518C4}"/>
              </a:ext>
            </a:extLst>
          </p:cNvPr>
          <p:cNvCxnSpPr>
            <a:cxnSpLocks/>
          </p:cNvCxnSpPr>
          <p:nvPr/>
        </p:nvCxnSpPr>
        <p:spPr>
          <a:xfrm flipV="1">
            <a:off x="6096000" y="1993452"/>
            <a:ext cx="3165757" cy="2307615"/>
          </a:xfrm>
          <a:prstGeom prst="straightConnector1">
            <a:avLst/>
          </a:prstGeom>
          <a:ln w="57150">
            <a:solidFill>
              <a:srgbClr val="CDE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3141CCB9-6FD4-423C-B2C7-0D249861861A}"/>
              </a:ext>
            </a:extLst>
          </p:cNvPr>
          <p:cNvCxnSpPr>
            <a:cxnSpLocks/>
          </p:cNvCxnSpPr>
          <p:nvPr/>
        </p:nvCxnSpPr>
        <p:spPr>
          <a:xfrm flipV="1">
            <a:off x="6096000" y="3720105"/>
            <a:ext cx="1883032" cy="818028"/>
          </a:xfrm>
          <a:prstGeom prst="straightConnector1">
            <a:avLst/>
          </a:prstGeom>
          <a:ln w="57150">
            <a:solidFill>
              <a:srgbClr val="CDE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D1D9A923-D5DE-41A9-8950-295F7C27AA45}"/>
              </a:ext>
            </a:extLst>
          </p:cNvPr>
          <p:cNvCxnSpPr>
            <a:cxnSpLocks/>
          </p:cNvCxnSpPr>
          <p:nvPr/>
        </p:nvCxnSpPr>
        <p:spPr>
          <a:xfrm flipV="1">
            <a:off x="6096000" y="4767454"/>
            <a:ext cx="1951831" cy="88286"/>
          </a:xfrm>
          <a:prstGeom prst="straightConnector1">
            <a:avLst/>
          </a:prstGeom>
          <a:ln w="57150">
            <a:solidFill>
              <a:srgbClr val="CDE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8382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D0C2F2-00E8-42A5-A520-8096F172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8 : Affichage des documents dans Mon Espace Doc’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DBEC0BC-CCB5-44FC-9C76-D49DA413FB35}"/>
              </a:ext>
            </a:extLst>
          </p:cNvPr>
          <p:cNvSpPr txBox="1"/>
          <p:nvPr/>
        </p:nvSpPr>
        <p:spPr>
          <a:xfrm>
            <a:off x="365542" y="1007933"/>
            <a:ext cx="2242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rebuchet MS" panose="020B0603020202020204" pitchFamily="34" charset="0"/>
              </a:rPr>
              <a:t>Actuellement :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FF2C6E6-6EAA-4B44-9378-55D5CF56B7F8}"/>
              </a:ext>
            </a:extLst>
          </p:cNvPr>
          <p:cNvSpPr txBox="1"/>
          <p:nvPr/>
        </p:nvSpPr>
        <p:spPr>
          <a:xfrm>
            <a:off x="6075891" y="1007933"/>
            <a:ext cx="2242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rebuchet MS" panose="020B0603020202020204" pitchFamily="34" charset="0"/>
              </a:rPr>
              <a:t>Cible :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F7F4795-9AC2-4B24-894B-3F71CF8644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2247"/>
          <a:stretch/>
        </p:blipFill>
        <p:spPr>
          <a:xfrm>
            <a:off x="6096000" y="1528693"/>
            <a:ext cx="4295775" cy="238744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B359F42-4AC9-4D5D-B1DE-AD77893A40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577" b="41561"/>
          <a:stretch/>
        </p:blipFill>
        <p:spPr>
          <a:xfrm>
            <a:off x="6115049" y="2390068"/>
            <a:ext cx="4257675" cy="135219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A06924C-5E20-424B-A19E-922701F5FC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167" b="64802"/>
          <a:stretch/>
        </p:blipFill>
        <p:spPr>
          <a:xfrm>
            <a:off x="6115049" y="2582013"/>
            <a:ext cx="4257675" cy="20703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5FB3F33-DD4A-4192-A765-8A3A8DF309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167" b="64802"/>
          <a:stretch/>
        </p:blipFill>
        <p:spPr>
          <a:xfrm>
            <a:off x="6115048" y="2763170"/>
            <a:ext cx="4257675" cy="20703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3BADCBC3-56A9-4996-B7B6-5FC02A9E4D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167" b="64802"/>
          <a:stretch/>
        </p:blipFill>
        <p:spPr>
          <a:xfrm>
            <a:off x="6115048" y="2955104"/>
            <a:ext cx="4257675" cy="20703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20F66F9-6579-47E6-8D69-81F08DEDFF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167" b="64802"/>
          <a:stretch/>
        </p:blipFill>
        <p:spPr>
          <a:xfrm>
            <a:off x="6115047" y="3136261"/>
            <a:ext cx="4257675" cy="207035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74EE63D7-1CF1-4D68-8A61-E3099D882BE5}"/>
              </a:ext>
            </a:extLst>
          </p:cNvPr>
          <p:cNvSpPr txBox="1"/>
          <p:nvPr/>
        </p:nvSpPr>
        <p:spPr>
          <a:xfrm>
            <a:off x="7131077" y="2607120"/>
            <a:ext cx="2363638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Acte d’engagement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626A618-A646-4DEC-A9CC-DD6CE1F1EBC8}"/>
              </a:ext>
            </a:extLst>
          </p:cNvPr>
          <p:cNvSpPr txBox="1"/>
          <p:nvPr/>
        </p:nvSpPr>
        <p:spPr>
          <a:xfrm>
            <a:off x="7131077" y="2793666"/>
            <a:ext cx="2363638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AR de notification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D654D72-9228-4C1D-AD95-4818848B2EAB}"/>
              </a:ext>
            </a:extLst>
          </p:cNvPr>
          <p:cNvSpPr txBox="1"/>
          <p:nvPr/>
        </p:nvSpPr>
        <p:spPr>
          <a:xfrm>
            <a:off x="7131077" y="2967967"/>
            <a:ext cx="2363638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Mandat signataire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5E38382-455A-41BE-B137-38EB3A1A29F2}"/>
              </a:ext>
            </a:extLst>
          </p:cNvPr>
          <p:cNvSpPr txBox="1"/>
          <p:nvPr/>
        </p:nvSpPr>
        <p:spPr>
          <a:xfrm>
            <a:off x="7131077" y="3172144"/>
            <a:ext cx="2363638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RIB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8B28C5E-6A2F-4A64-B3A8-6E9088BF8995}"/>
              </a:ext>
            </a:extLst>
          </p:cNvPr>
          <p:cNvSpPr txBox="1"/>
          <p:nvPr/>
        </p:nvSpPr>
        <p:spPr>
          <a:xfrm>
            <a:off x="7007431" y="2233899"/>
            <a:ext cx="2363638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Fiche de performance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8623D3F-AB11-4825-B05A-2A77C3C2B653}"/>
              </a:ext>
            </a:extLst>
          </p:cNvPr>
          <p:cNvSpPr txBox="1"/>
          <p:nvPr/>
        </p:nvSpPr>
        <p:spPr>
          <a:xfrm>
            <a:off x="7240345" y="3353301"/>
            <a:ext cx="2363638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RIB n°1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49E4B36-5B1F-4579-BBED-5EFB555CD75C}"/>
              </a:ext>
            </a:extLst>
          </p:cNvPr>
          <p:cNvSpPr txBox="1"/>
          <p:nvPr/>
        </p:nvSpPr>
        <p:spPr>
          <a:xfrm>
            <a:off x="7240345" y="3539859"/>
            <a:ext cx="2363638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RIB n°2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B980251-1809-4893-BEF8-BE7A06D61D66}"/>
              </a:ext>
            </a:extLst>
          </p:cNvPr>
          <p:cNvSpPr txBox="1"/>
          <p:nvPr/>
        </p:nvSpPr>
        <p:spPr>
          <a:xfrm>
            <a:off x="7240345" y="3725895"/>
            <a:ext cx="2363638" cy="190240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36000" rtlCol="0">
            <a:spAutoFit/>
          </a:bodyPr>
          <a:lstStyle/>
          <a:p>
            <a:r>
              <a:rPr lang="fr-FR" sz="10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RIB n°3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D7C87DAE-D6E7-44F5-AE16-FD6800FD81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542" y="1528693"/>
            <a:ext cx="4276725" cy="4124325"/>
          </a:xfrm>
          <a:prstGeom prst="rect">
            <a:avLst/>
          </a:prstGeom>
        </p:spPr>
      </p:pic>
      <p:sp>
        <p:nvSpPr>
          <p:cNvPr id="35" name="ZoneTexte 34">
            <a:extLst>
              <a:ext uri="{FF2B5EF4-FFF2-40B4-BE49-F238E27FC236}">
                <a16:creationId xmlns:a16="http://schemas.microsoft.com/office/drawing/2014/main" id="{6D32B6F3-7FAA-4F3D-A36D-DC1D5B3BC5EA}"/>
              </a:ext>
            </a:extLst>
          </p:cNvPr>
          <p:cNvSpPr txBox="1"/>
          <p:nvPr/>
        </p:nvSpPr>
        <p:spPr>
          <a:xfrm>
            <a:off x="9795551" y="1001709"/>
            <a:ext cx="398316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Type</a:t>
            </a:r>
          </a:p>
        </p:txBody>
      </p:sp>
    </p:spTree>
    <p:extLst>
      <p:ext uri="{BB962C8B-B14F-4D97-AF65-F5344CB8AC3E}">
        <p14:creationId xmlns:p14="http://schemas.microsoft.com/office/powerpoint/2010/main" val="31651943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D0C2F2-00E8-42A5-A520-8096F172F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9 : Affichage du DCE dans Mon Espace Doc’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96195E6-B6AC-416B-9A36-D4D25A80B7AD}"/>
              </a:ext>
            </a:extLst>
          </p:cNvPr>
          <p:cNvSpPr txBox="1"/>
          <p:nvPr/>
        </p:nvSpPr>
        <p:spPr>
          <a:xfrm>
            <a:off x="365542" y="1007933"/>
            <a:ext cx="2242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rebuchet MS" panose="020B0603020202020204" pitchFamily="34" charset="0"/>
              </a:rPr>
              <a:t>Actuellement :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B09D07F-0C9F-4955-9911-76D83BDD97F9}"/>
              </a:ext>
            </a:extLst>
          </p:cNvPr>
          <p:cNvSpPr txBox="1"/>
          <p:nvPr/>
        </p:nvSpPr>
        <p:spPr>
          <a:xfrm>
            <a:off x="6075891" y="1007933"/>
            <a:ext cx="2242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rebuchet MS" panose="020B0603020202020204" pitchFamily="34" charset="0"/>
              </a:rPr>
              <a:t>Cible :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5DE863A-B3B6-47B2-82E7-6B35B6F93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542" y="1332442"/>
            <a:ext cx="2724150" cy="240982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3DF05AF-E746-486E-A0D1-08AE54D73F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542" y="4174595"/>
            <a:ext cx="3571875" cy="128587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57B2597-BF61-4C29-8B63-D812DFA4BA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32442"/>
            <a:ext cx="2724150" cy="2409825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5139BF12-046D-4851-A836-A0C23D578136}"/>
              </a:ext>
            </a:extLst>
          </p:cNvPr>
          <p:cNvCxnSpPr>
            <a:cxnSpLocks/>
          </p:cNvCxnSpPr>
          <p:nvPr/>
        </p:nvCxnSpPr>
        <p:spPr>
          <a:xfrm>
            <a:off x="717061" y="3222486"/>
            <a:ext cx="2686539" cy="1102060"/>
          </a:xfrm>
          <a:prstGeom prst="straightConnector1">
            <a:avLst/>
          </a:prstGeom>
          <a:ln w="57150">
            <a:solidFill>
              <a:srgbClr val="8EAF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1A941B94-A227-457D-A2B4-6724744D4F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379"/>
          <a:stretch/>
        </p:blipFill>
        <p:spPr>
          <a:xfrm>
            <a:off x="6096000" y="3214019"/>
            <a:ext cx="2724150" cy="7620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ADF1327-2D4B-451E-B354-8299B26F5310}"/>
              </a:ext>
            </a:extLst>
          </p:cNvPr>
          <p:cNvSpPr txBox="1"/>
          <p:nvPr/>
        </p:nvSpPr>
        <p:spPr>
          <a:xfrm>
            <a:off x="6546877" y="3051664"/>
            <a:ext cx="2363638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Ouvrir le CCAP_CCATP_CCP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324D0BF-FE64-4E76-B8B5-D64537D70AA5}"/>
              </a:ext>
            </a:extLst>
          </p:cNvPr>
          <p:cNvSpPr txBox="1"/>
          <p:nvPr/>
        </p:nvSpPr>
        <p:spPr>
          <a:xfrm>
            <a:off x="6546877" y="3281182"/>
            <a:ext cx="2363638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00" dirty="0">
                <a:latin typeface="Calibri" panose="020F0502020204030204" pitchFamily="34" charset="0"/>
                <a:cs typeface="Calibri" panose="020F0502020204030204" pitchFamily="34" charset="0"/>
              </a:rPr>
              <a:t>Ouvrir le CCTP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932F0B4F-F6AA-41FD-AC31-81ABDEA2D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174595"/>
            <a:ext cx="3571875" cy="1285875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C4ADEAE2-BB6E-4B39-ACA5-55A4C58082A4}"/>
              </a:ext>
            </a:extLst>
          </p:cNvPr>
          <p:cNvSpPr txBox="1"/>
          <p:nvPr/>
        </p:nvSpPr>
        <p:spPr>
          <a:xfrm>
            <a:off x="6464979" y="5033839"/>
            <a:ext cx="2363638" cy="161583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bIns="0" rtlCol="0">
            <a:spAutoFit/>
          </a:bodyPr>
          <a:lstStyle/>
          <a:p>
            <a:r>
              <a:rPr lang="fr-FR" sz="1050" dirty="0">
                <a:latin typeface="Calibri" panose="020F0502020204030204" pitchFamily="34" charset="0"/>
                <a:cs typeface="Calibri" panose="020F0502020204030204" pitchFamily="34" charset="0"/>
              </a:rPr>
              <a:t>CCAP_M2681.zip</a:t>
            </a:r>
          </a:p>
        </p:txBody>
      </p:sp>
    </p:spTree>
    <p:extLst>
      <p:ext uri="{BB962C8B-B14F-4D97-AF65-F5344CB8AC3E}">
        <p14:creationId xmlns:p14="http://schemas.microsoft.com/office/powerpoint/2010/main" val="35893794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CBD507-269B-4B3B-98D1-0F2C0C9C4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5595" y="3592772"/>
            <a:ext cx="9640809" cy="638911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6066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C11F3C-4817-4608-A976-AA9F61EBB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Contexte et objectifs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A87CDFD-6248-439E-A77D-4FAE3CD13489}"/>
              </a:ext>
            </a:extLst>
          </p:cNvPr>
          <p:cNvSpPr/>
          <p:nvPr/>
        </p:nvSpPr>
        <p:spPr>
          <a:xfrm>
            <a:off x="367369" y="1136962"/>
            <a:ext cx="10983487" cy="2661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</a:pPr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1.2 Objectifs du projet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Créer une interface utilisateur intuitive qui permette aux acheteurs et assistant(e)s achat de déposer des documents,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Assurer l’enregistrement et le classement des documents avec des métadonnées associées en BDD,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Garantir l’intégration des métadonnées dans une BDD existante et leur affichage dans Mon Espace Doc’,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Arrêter le renommage des documents au profit d’une qualification par métadonnées,</a:t>
            </a:r>
          </a:p>
          <a:p>
            <a:pPr marL="285750" indent="-285750">
              <a:lnSpc>
                <a:spcPct val="87000"/>
              </a:lnSpc>
              <a:spcBef>
                <a:spcPts val="1000"/>
              </a:spcBef>
              <a:buClr>
                <a:srgbClr val="2B2B68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Améliorer la productivité interne.</a:t>
            </a:r>
          </a:p>
        </p:txBody>
      </p:sp>
    </p:spTree>
    <p:extLst>
      <p:ext uri="{BB962C8B-B14F-4D97-AF65-F5344CB8AC3E}">
        <p14:creationId xmlns:p14="http://schemas.microsoft.com/office/powerpoint/2010/main" val="4047632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37B044-7913-4D0B-AE46-FCFA08D81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Fonctionnalités principales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31C834-3C45-43CF-BB27-E34EF7D29189}"/>
              </a:ext>
            </a:extLst>
          </p:cNvPr>
          <p:cNvSpPr txBox="1"/>
          <p:nvPr/>
        </p:nvSpPr>
        <p:spPr>
          <a:xfrm>
            <a:off x="327804" y="1121434"/>
            <a:ext cx="1150900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2.1 Fonctionnalités principales</a:t>
            </a:r>
          </a:p>
          <a:p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  <a:p>
            <a:pPr marL="242489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Ajouter des documents : </a:t>
            </a:r>
          </a:p>
          <a:p>
            <a:pPr marL="699689" lvl="1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Pouvoir sélectionner un ou plusieurs fichiers à partir de son PC ou les glisser-déposer,</a:t>
            </a:r>
          </a:p>
          <a:p>
            <a:pPr marL="699689" lvl="1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Afficher des instructions sur les formats acceptés, les tailles maximales, les documents à ne pas déposer. Celle-ci seront communiquées en début de projet.</a:t>
            </a:r>
          </a:p>
          <a:p>
            <a:pPr marL="699689" lvl="1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En option : possibilité de modifier le nom d’un document avant de valider le dépôt,</a:t>
            </a:r>
          </a:p>
          <a:p>
            <a:pPr marL="699689" lvl="1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Indiquer « Documents publiés avec succès ! »</a:t>
            </a:r>
          </a:p>
          <a:p>
            <a:pPr marL="242489" lvl="1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Modifier des documents déposés :</a:t>
            </a:r>
          </a:p>
          <a:p>
            <a:pPr marL="699689" lvl="2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Possibilité de supprimer des documents déjà déposés,</a:t>
            </a:r>
          </a:p>
          <a:p>
            <a:pPr marL="699689" lvl="2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En option : possibilité de modifier le nom d’un document déjà déposé,</a:t>
            </a:r>
          </a:p>
          <a:p>
            <a:pPr marL="699689" lvl="2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Indiquer « Documents supprimés/modifiés avec succès ! »</a:t>
            </a:r>
          </a:p>
          <a:p>
            <a:pPr marL="242489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Eviter les erreurs par un message d’alerte :</a:t>
            </a:r>
          </a:p>
          <a:p>
            <a:pPr marL="699689" lvl="1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Empêcher le dépôt de deux documents portant le même nom ou le dépôt d’un document ayant le même nom qu’un document déjà enregistré, proposer un incrément,</a:t>
            </a:r>
          </a:p>
          <a:p>
            <a:pPr marL="699689" lvl="1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Empêcher le dépôt d’un document ayant des caractéristiques non autorisées (nombre de caractères, taille trop importante, format). Celle-ci seront communiquées en début de projet.</a:t>
            </a:r>
          </a:p>
        </p:txBody>
      </p:sp>
    </p:spTree>
    <p:extLst>
      <p:ext uri="{BB962C8B-B14F-4D97-AF65-F5344CB8AC3E}">
        <p14:creationId xmlns:p14="http://schemas.microsoft.com/office/powerpoint/2010/main" val="1023469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37B044-7913-4D0B-AE46-FCFA08D81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Fonctionnalités principales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31C834-3C45-43CF-BB27-E34EF7D29189}"/>
              </a:ext>
            </a:extLst>
          </p:cNvPr>
          <p:cNvSpPr txBox="1"/>
          <p:nvPr/>
        </p:nvSpPr>
        <p:spPr>
          <a:xfrm>
            <a:off x="327804" y="1121434"/>
            <a:ext cx="1150900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2489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Attribuer des métadonnées aux documents et les enregistrer en BDD (</a:t>
            </a:r>
            <a:r>
              <a:rPr lang="fr-FR" dirty="0" err="1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cf</a:t>
            </a: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 Annexe 6). : </a:t>
            </a:r>
          </a:p>
          <a:p>
            <a:pPr marL="699689" lvl="1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Certaines caractéristiques sont issues de la BDD UniHA suite à la sélection de l’emplacement du dépôt : filière, segment, procédure, marché, lot,</a:t>
            </a:r>
          </a:p>
          <a:p>
            <a:pPr marL="699689" lvl="1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D’autres – comme le type de document – doivent être renseignées par l’utilisateur via la liste de choix (BDD UniHA).</a:t>
            </a:r>
          </a:p>
          <a:p>
            <a:pPr marL="242489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Historique : </a:t>
            </a:r>
          </a:p>
          <a:p>
            <a:pPr marL="699689" lvl="1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Les administrateurs doivent pouvoir consulter l’historique des téléchargements et des modifications : auteur, date, nom du document, type, procédure, marché, lot.</a:t>
            </a:r>
          </a:p>
          <a:p>
            <a:pPr marL="242489" lvl="1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Affichage et usage dans Mon Espace Doc’ :</a:t>
            </a:r>
          </a:p>
          <a:p>
            <a:pPr marL="699689" lvl="2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Les mêmes fonctionnalités de téléchargement unitaire ou en masse doivent être conservées à savoir :</a:t>
            </a:r>
          </a:p>
          <a:p>
            <a:pPr marL="1156889" lvl="3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Soit un téléchargement unitaire par document,</a:t>
            </a:r>
          </a:p>
          <a:p>
            <a:pPr marL="1156889" lvl="3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Soit un téléchargement de plusieurs documents zippés avec impossibilité de double téléchargement,</a:t>
            </a:r>
          </a:p>
          <a:p>
            <a:pPr marL="699689" lvl="2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L’affichage actuel, basé sur une structure dossiers/fichiers doit être modifié au profit d’un affichage utilisant les données en BDD,</a:t>
            </a:r>
          </a:p>
          <a:p>
            <a:pPr marL="699689" lvl="2" indent="-242489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B2B68"/>
                </a:solidFill>
                <a:latin typeface="Trebuchet MS" panose="020B0603020202020204" pitchFamily="34" charset="0"/>
                <a:cs typeface="Calibri" panose="020F0502020204030204" pitchFamily="34" charset="0"/>
              </a:rPr>
              <a:t>Les documents conservent leur nom.</a:t>
            </a:r>
          </a:p>
          <a:p>
            <a:pPr lvl="1"/>
            <a:endParaRPr lang="fr-FR" dirty="0">
              <a:solidFill>
                <a:srgbClr val="2B2B68"/>
              </a:solidFill>
              <a:latin typeface="Trebuchet MS" panose="020B0603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471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1AAF-6275-444C-A99C-BDC4B993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Ajouter un document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0FD341-7A8E-47FE-B06F-BDB90DFEECB7}"/>
              </a:ext>
            </a:extLst>
          </p:cNvPr>
          <p:cNvSpPr txBox="1"/>
          <p:nvPr/>
        </p:nvSpPr>
        <p:spPr>
          <a:xfrm>
            <a:off x="370100" y="1150391"/>
            <a:ext cx="1146671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700" u="sng" dirty="0">
                <a:highlight>
                  <a:srgbClr val="FFFF00"/>
                </a:highlight>
                <a:latin typeface="Trebuchet MS" panose="020B0603020202020204" pitchFamily="34" charset="0"/>
              </a:rPr>
              <a:t>L’ensemble des écrans illustrant les UI/UX envisagés proviennent de l’actuel espace documentaire et ne sont proposés qu’à titre d’exemple.</a:t>
            </a:r>
            <a:endParaRPr lang="fr-FR" sz="1700" b="1" u="sng" dirty="0">
              <a:highlight>
                <a:srgbClr val="FFFF00"/>
              </a:highlight>
              <a:latin typeface="Trebuchet MS" panose="020B0603020202020204" pitchFamily="34" charset="0"/>
            </a:endParaRPr>
          </a:p>
          <a:p>
            <a:endParaRPr lang="fr-FR" sz="1700" b="1" dirty="0">
              <a:latin typeface="Trebuchet MS" panose="020B0603020202020204" pitchFamily="34" charset="0"/>
            </a:endParaRPr>
          </a:p>
          <a:p>
            <a:pPr marL="342900" indent="-342900">
              <a:buAutoNum type="arabicPeriod"/>
            </a:pPr>
            <a:r>
              <a:rPr lang="fr-FR" sz="1700" dirty="0">
                <a:latin typeface="Trebuchet MS" panose="020B0603020202020204" pitchFamily="34" charset="0"/>
              </a:rPr>
              <a:t>Utiliser la partie de gauche « Je choisis le marché » - qui affiche les éléments présents dans la BDD UniHA – pour démarrer le dépôt.</a:t>
            </a:r>
          </a:p>
          <a:p>
            <a:pPr>
              <a:spcBef>
                <a:spcPts val="600"/>
              </a:spcBef>
            </a:pPr>
            <a:r>
              <a:rPr lang="fr-FR" sz="1700" dirty="0">
                <a:latin typeface="Trebuchet MS" panose="020B0603020202020204" pitchFamily="34" charset="0"/>
              </a:rPr>
              <a:t>L’utilisateur sélectionne le niveau auquel il souhaite intégrer ses documents : procédure (M2681), marché (229577) ou lot (19) et clique sur « Ajouter ».</a:t>
            </a:r>
          </a:p>
          <a:p>
            <a:pPr>
              <a:spcBef>
                <a:spcPts val="600"/>
              </a:spcBef>
            </a:pPr>
            <a:r>
              <a:rPr lang="fr-FR" sz="1700" dirty="0">
                <a:latin typeface="Trebuchet MS" panose="020B0603020202020204" pitchFamily="34" charset="0"/>
              </a:rPr>
              <a:t>Si les documents concernent l’ensemble des lots d’un marché, ils devront être déposés au niveau du marché.</a:t>
            </a:r>
          </a:p>
          <a:p>
            <a:endParaRPr lang="fr-FR" sz="1600" dirty="0">
              <a:latin typeface="Trebuchet MS" panose="020B0603020202020204" pitchFamily="34" charset="0"/>
            </a:endParaRPr>
          </a:p>
          <a:p>
            <a:endParaRPr lang="fr-FR" sz="1600" dirty="0">
              <a:latin typeface="Trebuchet MS" panose="020B0603020202020204" pitchFamily="34" charset="0"/>
            </a:endParaRPr>
          </a:p>
          <a:p>
            <a:endParaRPr lang="fr-FR" sz="1600" dirty="0">
              <a:latin typeface="Trebuchet MS" panose="020B0603020202020204" pitchFamily="34" charset="0"/>
            </a:endParaRPr>
          </a:p>
          <a:p>
            <a:endParaRPr lang="fr-FR" sz="1600" dirty="0">
              <a:latin typeface="Trebuchet MS" panose="020B0603020202020204" pitchFamily="34" charset="0"/>
            </a:endParaRPr>
          </a:p>
          <a:p>
            <a:endParaRPr lang="fr-FR" sz="1600" dirty="0">
              <a:latin typeface="Trebuchet MS" panose="020B0603020202020204" pitchFamily="34" charset="0"/>
            </a:endParaRPr>
          </a:p>
          <a:p>
            <a:endParaRPr lang="fr-FR" sz="1600" dirty="0">
              <a:latin typeface="Trebuchet MS" panose="020B0603020202020204" pitchFamily="34" charset="0"/>
            </a:endParaRPr>
          </a:p>
          <a:p>
            <a:endParaRPr lang="fr-FR" sz="1600" dirty="0">
              <a:latin typeface="Trebuchet MS" panose="020B0603020202020204" pitchFamily="34" charset="0"/>
            </a:endParaRPr>
          </a:p>
          <a:p>
            <a:endParaRPr lang="fr-FR" sz="1600" dirty="0">
              <a:latin typeface="Trebuchet MS" panose="020B0603020202020204" pitchFamily="34" charset="0"/>
            </a:endParaRPr>
          </a:p>
          <a:p>
            <a:endParaRPr lang="fr-FR" sz="1600" dirty="0">
              <a:latin typeface="Trebuchet MS" panose="020B0603020202020204" pitchFamily="34" charset="0"/>
            </a:endParaRP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F859777D-4C2F-4E4C-97AF-E4E1F87B7B2F}"/>
              </a:ext>
            </a:extLst>
          </p:cNvPr>
          <p:cNvGrpSpPr/>
          <p:nvPr/>
        </p:nvGrpSpPr>
        <p:grpSpPr>
          <a:xfrm>
            <a:off x="896874" y="3429000"/>
            <a:ext cx="5825068" cy="2743200"/>
            <a:chOff x="5254460" y="3313304"/>
            <a:chExt cx="5825068" cy="2743200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9C92A904-BC91-4A0A-9B5D-7C1F71B5B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88328" y="3313304"/>
              <a:ext cx="5791200" cy="2743200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2E61D24-08E1-4665-BC42-FF58D3B78ED5}"/>
                </a:ext>
              </a:extLst>
            </p:cNvPr>
            <p:cNvSpPr txBox="1"/>
            <p:nvPr/>
          </p:nvSpPr>
          <p:spPr>
            <a:xfrm>
              <a:off x="10276617" y="3638107"/>
              <a:ext cx="6773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 dirty="0"/>
                <a:t>Ajouter</a:t>
              </a:r>
            </a:p>
          </p:txBody>
        </p:sp>
        <p:sp>
          <p:nvSpPr>
            <p:cNvPr id="10" name="Flèche : droite 9">
              <a:extLst>
                <a:ext uri="{FF2B5EF4-FFF2-40B4-BE49-F238E27FC236}">
                  <a16:creationId xmlns:a16="http://schemas.microsoft.com/office/drawing/2014/main" id="{5C5819FA-CC72-4E9E-B8E6-46994973F064}"/>
                </a:ext>
              </a:extLst>
            </p:cNvPr>
            <p:cNvSpPr/>
            <p:nvPr/>
          </p:nvSpPr>
          <p:spPr>
            <a:xfrm>
              <a:off x="10005684" y="3661610"/>
              <a:ext cx="270933" cy="245533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Flèche : droite 15">
              <a:extLst>
                <a:ext uri="{FF2B5EF4-FFF2-40B4-BE49-F238E27FC236}">
                  <a16:creationId xmlns:a16="http://schemas.microsoft.com/office/drawing/2014/main" id="{6A794F8B-E8A5-42A9-B1A0-8CFCB48A2647}"/>
                </a:ext>
              </a:extLst>
            </p:cNvPr>
            <p:cNvSpPr/>
            <p:nvPr/>
          </p:nvSpPr>
          <p:spPr>
            <a:xfrm>
              <a:off x="5254460" y="4562137"/>
              <a:ext cx="270933" cy="245533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54061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1AAF-6275-444C-A99C-BDC4B993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Ajouter un document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0FD341-7A8E-47FE-B06F-BDB90DFEECB7}"/>
              </a:ext>
            </a:extLst>
          </p:cNvPr>
          <p:cNvSpPr txBox="1"/>
          <p:nvPr/>
        </p:nvSpPr>
        <p:spPr>
          <a:xfrm>
            <a:off x="362644" y="1141764"/>
            <a:ext cx="11650061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dirty="0">
                <a:latin typeface="Trebuchet MS" panose="020B0603020202020204" pitchFamily="34" charset="0"/>
              </a:rPr>
              <a:t>Chaque procédure dispose d’une date de début et de fin renseignée en BDD.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Les documents doivent pouvoir être déposés par les utilisateurs avant et pendant la durée de la procédure,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Les procédures, leurs marchés et leurs lots ne sont visibles en BDD que s’ils ont été préalablement créés par les utilisateurs via les outils métiers,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Côté adhérent, les documents déposés ne doivent être ni visibles ni accessibles avant la date de début de la procédure,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Pour qu’une procédure s’affiche côté adhérent, l’utilisateur doit cocher « visible sur l’espace documentaire »car certaines procédures n’ont pas vocation à être partagées,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Si l’utilisateur ne souhaite pas partager son DCE, il doit cocher « Masquer le DCE »</a:t>
            </a:r>
          </a:p>
          <a:p>
            <a:endParaRPr lang="fr-FR" dirty="0">
              <a:latin typeface="Trebuchet MS" panose="020B0603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08D4250-6366-4783-9FEA-792D4CFDE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771" y="4215665"/>
            <a:ext cx="2839562" cy="222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70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71AAF-6275-444C-A99C-BDC4B9939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2. Description fonctionnelle – Ajouter un document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D0FD341-7A8E-47FE-B06F-BDB90DFEECB7}"/>
              </a:ext>
            </a:extLst>
          </p:cNvPr>
          <p:cNvSpPr txBox="1"/>
          <p:nvPr/>
        </p:nvSpPr>
        <p:spPr>
          <a:xfrm>
            <a:off x="370100" y="1087655"/>
            <a:ext cx="114667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Trebuchet MS" panose="020B0603020202020204" pitchFamily="34" charset="0"/>
              </a:rPr>
              <a:t>2. Qualifier le document</a:t>
            </a:r>
          </a:p>
          <a:p>
            <a:endParaRPr lang="fr-FR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Afficher une fenêtre spécifique avec drag &amp; drop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L’utilisateur sélectionne le type de document dans un menu déroulant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La liste des types de documents dépend de la sélection procédure, marché ou lot (</a:t>
            </a:r>
            <a:r>
              <a:rPr lang="fr-FR" dirty="0" err="1">
                <a:latin typeface="Trebuchet MS" panose="020B0603020202020204" pitchFamily="34" charset="0"/>
              </a:rPr>
              <a:t>cf</a:t>
            </a:r>
            <a:r>
              <a:rPr lang="fr-FR" dirty="0">
                <a:latin typeface="Trebuchet MS" panose="020B0603020202020204" pitchFamily="34" charset="0"/>
              </a:rPr>
              <a:t> Annexe 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Trebuchet MS" panose="020B0603020202020204" pitchFamily="34" charset="0"/>
              </a:rPr>
              <a:t>Un bouton de validation permet de confirmer l’opération</a:t>
            </a:r>
          </a:p>
          <a:p>
            <a:endParaRPr lang="fr-FR" dirty="0">
              <a:latin typeface="Trebuchet MS" panose="020B0603020202020204" pitchFamily="34" charset="0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E9C6293E-48AC-444D-9B57-6279486E3C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32" y="3841616"/>
            <a:ext cx="2527906" cy="75665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D99C7E9-955B-402A-81B1-441A1D169DED}"/>
              </a:ext>
            </a:extLst>
          </p:cNvPr>
          <p:cNvSpPr/>
          <p:nvPr/>
        </p:nvSpPr>
        <p:spPr>
          <a:xfrm>
            <a:off x="2311400" y="3560230"/>
            <a:ext cx="3804966" cy="21938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3443328D-C76D-450B-9BA7-A24AF4FA0569}"/>
              </a:ext>
            </a:extLst>
          </p:cNvPr>
          <p:cNvGrpSpPr/>
          <p:nvPr/>
        </p:nvGrpSpPr>
        <p:grpSpPr>
          <a:xfrm>
            <a:off x="2630103" y="3765416"/>
            <a:ext cx="3068635" cy="624840"/>
            <a:chOff x="426720" y="2613660"/>
            <a:chExt cx="2750820" cy="624840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B1D571E-67C3-4FE2-8515-980313B9A6C8}"/>
                </a:ext>
              </a:extLst>
            </p:cNvPr>
            <p:cNvSpPr/>
            <p:nvPr/>
          </p:nvSpPr>
          <p:spPr>
            <a:xfrm>
              <a:off x="426720" y="2613660"/>
              <a:ext cx="2750820" cy="62484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E6F471D-3614-4764-B998-359490C87FB8}"/>
                </a:ext>
              </a:extLst>
            </p:cNvPr>
            <p:cNvSpPr/>
            <p:nvPr/>
          </p:nvSpPr>
          <p:spPr>
            <a:xfrm>
              <a:off x="502920" y="2689860"/>
              <a:ext cx="2598420" cy="495300"/>
            </a:xfrm>
            <a:prstGeom prst="rect">
              <a:avLst/>
            </a:prstGeom>
            <a:noFill/>
            <a:ln>
              <a:solidFill>
                <a:srgbClr val="2B2B6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900" dirty="0">
                  <a:solidFill>
                    <a:schemeClr val="bg2">
                      <a:lumMod val="50000"/>
                    </a:schemeClr>
                  </a:solidFill>
                  <a:latin typeface="Trebuchet MS" panose="020B0603020202020204" pitchFamily="34" charset="0"/>
                </a:rPr>
                <a:t>Glissez et déposez vos documents</a:t>
              </a:r>
            </a:p>
            <a:p>
              <a:pPr algn="ctr"/>
              <a:r>
                <a:rPr lang="fr-FR" sz="900" dirty="0">
                  <a:solidFill>
                    <a:schemeClr val="bg2">
                      <a:lumMod val="50000"/>
                    </a:schemeClr>
                  </a:solidFill>
                  <a:latin typeface="Trebuchet MS" panose="020B0603020202020204" pitchFamily="34" charset="0"/>
                </a:rPr>
                <a:t>Ou </a:t>
              </a:r>
            </a:p>
            <a:p>
              <a:pPr algn="ctr"/>
              <a:r>
                <a:rPr lang="fr-FR" sz="900" u="sng" dirty="0">
                  <a:solidFill>
                    <a:schemeClr val="bg2">
                      <a:lumMod val="50000"/>
                    </a:schemeClr>
                  </a:solidFill>
                  <a:latin typeface="Trebuchet MS" panose="020B0603020202020204" pitchFamily="34" charset="0"/>
                </a:rPr>
                <a:t>Parcourez vos fichiers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1C86BFC1-020D-4FDE-B2DC-350342E29716}"/>
              </a:ext>
            </a:extLst>
          </p:cNvPr>
          <p:cNvSpPr/>
          <p:nvPr/>
        </p:nvSpPr>
        <p:spPr>
          <a:xfrm>
            <a:off x="6211187" y="3560230"/>
            <a:ext cx="1645880" cy="21938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371D7F8-BCBD-4504-B4C9-FD5B7472D01D}"/>
              </a:ext>
            </a:extLst>
          </p:cNvPr>
          <p:cNvSpPr/>
          <p:nvPr/>
        </p:nvSpPr>
        <p:spPr>
          <a:xfrm>
            <a:off x="6383532" y="4281884"/>
            <a:ext cx="1220727" cy="19664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1"/>
                </a:solidFill>
              </a:rPr>
              <a:t>M_2681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C59DE364-88FA-43E6-913A-28DE70587FF4}"/>
              </a:ext>
            </a:extLst>
          </p:cNvPr>
          <p:cNvSpPr txBox="1"/>
          <p:nvPr/>
        </p:nvSpPr>
        <p:spPr>
          <a:xfrm>
            <a:off x="6199687" y="4044314"/>
            <a:ext cx="17756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Procédure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071C687-E57C-4ACC-A5B2-C6CE780F4AED}"/>
              </a:ext>
            </a:extLst>
          </p:cNvPr>
          <p:cNvSpPr/>
          <p:nvPr/>
        </p:nvSpPr>
        <p:spPr>
          <a:xfrm>
            <a:off x="6383532" y="4773372"/>
            <a:ext cx="1220727" cy="19664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CA554EC3-1785-4C5C-8712-D27ACB5BB03C}"/>
              </a:ext>
            </a:extLst>
          </p:cNvPr>
          <p:cNvSpPr txBox="1"/>
          <p:nvPr/>
        </p:nvSpPr>
        <p:spPr>
          <a:xfrm>
            <a:off x="6199687" y="4535802"/>
            <a:ext cx="17756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Marché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F2C764D-25BA-4584-A93C-4388E3DFA526}"/>
              </a:ext>
            </a:extLst>
          </p:cNvPr>
          <p:cNvSpPr/>
          <p:nvPr/>
        </p:nvSpPr>
        <p:spPr>
          <a:xfrm>
            <a:off x="6406352" y="5506602"/>
            <a:ext cx="1244050" cy="186844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CD1A2669-1446-4D50-9C20-0DCF9446BBC6}"/>
              </a:ext>
            </a:extLst>
          </p:cNvPr>
          <p:cNvSpPr txBox="1"/>
          <p:nvPr/>
        </p:nvSpPr>
        <p:spPr>
          <a:xfrm>
            <a:off x="6222507" y="4972695"/>
            <a:ext cx="17756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Type de document</a:t>
            </a:r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53066CA1-B189-48DA-8DFF-4426633B7A29}"/>
              </a:ext>
            </a:extLst>
          </p:cNvPr>
          <p:cNvCxnSpPr>
            <a:cxnSpLocks/>
          </p:cNvCxnSpPr>
          <p:nvPr/>
        </p:nvCxnSpPr>
        <p:spPr>
          <a:xfrm>
            <a:off x="2350690" y="4095532"/>
            <a:ext cx="72883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4406D1B3-BA8D-4E99-9557-4EC2824E91C7}"/>
              </a:ext>
            </a:extLst>
          </p:cNvPr>
          <p:cNvSpPr txBox="1"/>
          <p:nvPr/>
        </p:nvSpPr>
        <p:spPr>
          <a:xfrm>
            <a:off x="2560320" y="4576296"/>
            <a:ext cx="3258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DCE_CCAPanex3_PointDeLivraisonHorsPUI.pdf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D104A932-1577-4C20-9227-0987A0DD0AE8}"/>
              </a:ext>
            </a:extLst>
          </p:cNvPr>
          <p:cNvSpPr txBox="1"/>
          <p:nvPr/>
        </p:nvSpPr>
        <p:spPr>
          <a:xfrm>
            <a:off x="2560320" y="4775181"/>
            <a:ext cx="3258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DCE_CCAPanex2_CoordDesRefTechGaz.pdf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BEB52ED-8291-4387-B41F-04ECC3AB75BE}"/>
              </a:ext>
            </a:extLst>
          </p:cNvPr>
          <p:cNvSpPr txBox="1"/>
          <p:nvPr/>
        </p:nvSpPr>
        <p:spPr>
          <a:xfrm>
            <a:off x="2560320" y="4974066"/>
            <a:ext cx="36611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DCE_CCAPanex1_CoordPharmaciensRespAchats.pdf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3DABEF7D-BDF7-4777-B575-A391C78EF864}"/>
              </a:ext>
            </a:extLst>
          </p:cNvPr>
          <p:cNvSpPr txBox="1"/>
          <p:nvPr/>
        </p:nvSpPr>
        <p:spPr>
          <a:xfrm>
            <a:off x="2560320" y="5172952"/>
            <a:ext cx="32588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DCE_CCAP.pdf</a:t>
            </a:r>
          </a:p>
        </p:txBody>
      </p:sp>
      <p:pic>
        <p:nvPicPr>
          <p:cNvPr id="50" name="Image 49">
            <a:extLst>
              <a:ext uri="{FF2B5EF4-FFF2-40B4-BE49-F238E27FC236}">
                <a16:creationId xmlns:a16="http://schemas.microsoft.com/office/drawing/2014/main" id="{D880A42A-C160-4F5E-BBDC-787EC92B3B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532" y="5189159"/>
            <a:ext cx="2762250" cy="695325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92B1ACD0-73FD-44A2-AE5F-A689006474E6}"/>
              </a:ext>
            </a:extLst>
          </p:cNvPr>
          <p:cNvSpPr/>
          <p:nvPr/>
        </p:nvSpPr>
        <p:spPr>
          <a:xfrm>
            <a:off x="2452320" y="4669282"/>
            <a:ext cx="108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EDDFCAF-9422-48AC-9FC7-E6129269347C}"/>
              </a:ext>
            </a:extLst>
          </p:cNvPr>
          <p:cNvSpPr/>
          <p:nvPr/>
        </p:nvSpPr>
        <p:spPr>
          <a:xfrm>
            <a:off x="2452320" y="4858239"/>
            <a:ext cx="108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E2B81E3-0259-4218-BD45-6822CEC8E921}"/>
              </a:ext>
            </a:extLst>
          </p:cNvPr>
          <p:cNvSpPr/>
          <p:nvPr/>
        </p:nvSpPr>
        <p:spPr>
          <a:xfrm>
            <a:off x="2452320" y="5249757"/>
            <a:ext cx="108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66D80334-E22C-43FC-8601-901B4281A893}"/>
              </a:ext>
            </a:extLst>
          </p:cNvPr>
          <p:cNvSpPr/>
          <p:nvPr/>
        </p:nvSpPr>
        <p:spPr>
          <a:xfrm>
            <a:off x="2452320" y="5057912"/>
            <a:ext cx="108000" cy="10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A9D5D08-5671-469A-AA7E-6D5F87FEEE57}"/>
              </a:ext>
            </a:extLst>
          </p:cNvPr>
          <p:cNvSpPr/>
          <p:nvPr/>
        </p:nvSpPr>
        <p:spPr>
          <a:xfrm>
            <a:off x="4809067" y="5425110"/>
            <a:ext cx="1118151" cy="2616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Valider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3DD57EF-73D9-4E28-AFAC-460827A74944}"/>
              </a:ext>
            </a:extLst>
          </p:cNvPr>
          <p:cNvSpPr txBox="1"/>
          <p:nvPr/>
        </p:nvSpPr>
        <p:spPr>
          <a:xfrm>
            <a:off x="2311400" y="3560230"/>
            <a:ext cx="37700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BLANCHISSERIE / S0105 / M_2681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089DEBE-8EC9-4C2C-B7B0-1DE7C8AE5B0C}"/>
              </a:ext>
            </a:extLst>
          </p:cNvPr>
          <p:cNvSpPr txBox="1"/>
          <p:nvPr/>
        </p:nvSpPr>
        <p:spPr>
          <a:xfrm>
            <a:off x="6793238" y="5937015"/>
            <a:ext cx="3265162" cy="307777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tx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tx2">
                  <a:lumMod val="60000"/>
                  <a:lumOff val="40000"/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fr-FR" sz="1400" dirty="0"/>
              <a:t>Documents enregistrés avec succès !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5613A2C-4487-4BF8-BAC3-A519A625F882}"/>
              </a:ext>
            </a:extLst>
          </p:cNvPr>
          <p:cNvSpPr/>
          <p:nvPr/>
        </p:nvSpPr>
        <p:spPr>
          <a:xfrm>
            <a:off x="6388534" y="3792005"/>
            <a:ext cx="1220727" cy="19664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000" dirty="0">
                <a:solidFill>
                  <a:schemeClr val="tx1"/>
                </a:solidFill>
              </a:rPr>
              <a:t>BLANCHISSERIE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35BC2B8-9137-4B26-BCA1-6A420758DB56}"/>
              </a:ext>
            </a:extLst>
          </p:cNvPr>
          <p:cNvSpPr txBox="1"/>
          <p:nvPr/>
        </p:nvSpPr>
        <p:spPr>
          <a:xfrm>
            <a:off x="6204689" y="3554435"/>
            <a:ext cx="17756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/>
              <a:t>Filière</a:t>
            </a:r>
          </a:p>
        </p:txBody>
      </p:sp>
    </p:spTree>
    <p:extLst>
      <p:ext uri="{BB962C8B-B14F-4D97-AF65-F5344CB8AC3E}">
        <p14:creationId xmlns:p14="http://schemas.microsoft.com/office/powerpoint/2010/main" val="34437128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4">
      <a:dk1>
        <a:sysClr val="windowText" lastClr="000000"/>
      </a:dk1>
      <a:lt1>
        <a:sysClr val="window" lastClr="FFFFFF"/>
      </a:lt1>
      <a:dk2>
        <a:srgbClr val="9C9E9F"/>
      </a:dk2>
      <a:lt2>
        <a:srgbClr val="D8D8D8"/>
      </a:lt2>
      <a:accent1>
        <a:srgbClr val="F29400"/>
      </a:accent1>
      <a:accent2>
        <a:srgbClr val="004752"/>
      </a:accent2>
      <a:accent3>
        <a:srgbClr val="00798B"/>
      </a:accent3>
      <a:accent4>
        <a:srgbClr val="E5F1F3"/>
      </a:accent4>
      <a:accent5>
        <a:srgbClr val="FFFFFF"/>
      </a:accent5>
      <a:accent6>
        <a:srgbClr val="FFFFFF"/>
      </a:accent6>
      <a:hlink>
        <a:srgbClr val="F39200"/>
      </a:hlink>
      <a:folHlink>
        <a:srgbClr val="F39200"/>
      </a:folHlink>
    </a:clrScheme>
    <a:fontScheme name="Personnalisé 2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T-SHAM-TEMPLATE-V04.potx" id="{21A10B35-5BA1-4BA3-A052-2029E76E2CB6}" vid="{4042C2A9-ACFD-45DF-B318-396957F4016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8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AF11D00-7C2B-4F2B-991E-3FB7E7F1550E}">
  <we:reference id="wa200000729" version="3.8.294.0" store="fr-FR" storeType="OMEX"/>
  <we:alternateReferences>
    <we:reference id="wa200000729" version="3.8.294.0" store="WA200000729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01e300c-4cf9-4f1b-a05d-80ff5d9abd95" xsi:nil="true"/>
    <lcf76f155ced4ddcb4097134ff3c332f xmlns="edcb1168-f133-46cf-8eeb-120e9d25ffa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A1D84CDAF61F439B5F880C4E0D4C75" ma:contentTypeVersion="12" ma:contentTypeDescription="Crée un document." ma:contentTypeScope="" ma:versionID="b8b45719bc96f7f53f7758b3e0437267">
  <xsd:schema xmlns:xsd="http://www.w3.org/2001/XMLSchema" xmlns:xs="http://www.w3.org/2001/XMLSchema" xmlns:p="http://schemas.microsoft.com/office/2006/metadata/properties" xmlns:ns2="edcb1168-f133-46cf-8eeb-120e9d25ffac" xmlns:ns3="c01e300c-4cf9-4f1b-a05d-80ff5d9abd95" targetNamespace="http://schemas.microsoft.com/office/2006/metadata/properties" ma:root="true" ma:fieldsID="645c7c81a96d34ce6d7b546ab4c77aa8" ns2:_="" ns3:_="">
    <xsd:import namespace="edcb1168-f133-46cf-8eeb-120e9d25ffac"/>
    <xsd:import namespace="c01e300c-4cf9-4f1b-a05d-80ff5d9abd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b1168-f133-46cf-8eeb-120e9d25ff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fc5fc0c5-19d4-497d-8b8d-5ed1649d56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1e300c-4cf9-4f1b-a05d-80ff5d9abd95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Colonne Attraper tout de Taxonomie" ma:hidden="true" ma:list="{39f667ae-90b8-4d14-8da2-3fca15694753}" ma:internalName="TaxCatchAll" ma:showField="CatchAllData" ma:web="c01e300c-4cf9-4f1b-a05d-80ff5d9abd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179CFE-5484-4414-B8EE-11B6CA1F4E22}">
  <ds:schemaRefs>
    <ds:schemaRef ds:uri="http://schemas.microsoft.com/office/infopath/2007/PartnerControls"/>
    <ds:schemaRef ds:uri="edcb1168-f133-46cf-8eeb-120e9d25ffac"/>
    <ds:schemaRef ds:uri="http://purl.org/dc/elements/1.1/"/>
    <ds:schemaRef ds:uri="http://schemas.microsoft.com/office/2006/documentManagement/types"/>
    <ds:schemaRef ds:uri="http://www.w3.org/XML/1998/namespace"/>
    <ds:schemaRef ds:uri="http://purl.org/dc/terms/"/>
    <ds:schemaRef ds:uri="c01e300c-4cf9-4f1b-a05d-80ff5d9abd95"/>
    <ds:schemaRef ds:uri="http://schemas.microsoft.com/office/2006/metadata/propertie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07271E1-EA5B-4AD7-AB1C-63C41E57EA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b1168-f133-46cf-8eeb-120e9d25ffac"/>
    <ds:schemaRef ds:uri="c01e300c-4cf9-4f1b-a05d-80ff5d9abd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C3A206-CB46-467A-B381-B68D70EBBC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6759</TotalTime>
  <Words>2835</Words>
  <Application>Microsoft Office PowerPoint</Application>
  <PresentationFormat>Grand écran</PresentationFormat>
  <Paragraphs>429</Paragraphs>
  <Slides>33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Courier New</vt:lpstr>
      <vt:lpstr>PWFilament</vt:lpstr>
      <vt:lpstr>Trebuchet MS</vt:lpstr>
      <vt:lpstr>Wingdings</vt:lpstr>
      <vt:lpstr>Thème Office</vt:lpstr>
      <vt:lpstr>Cahier des charges</vt:lpstr>
      <vt:lpstr>Sommaire</vt:lpstr>
      <vt:lpstr>1. Contexte et objectifs</vt:lpstr>
      <vt:lpstr>1. Contexte et objectifs</vt:lpstr>
      <vt:lpstr>2. Description fonctionnelle – Fonctionnalités principales</vt:lpstr>
      <vt:lpstr>2. Description fonctionnelle – Fonctionnalités principales</vt:lpstr>
      <vt:lpstr>2. Description fonctionnelle – Ajouter un document</vt:lpstr>
      <vt:lpstr>2. Description fonctionnelle – Ajouter un document</vt:lpstr>
      <vt:lpstr>2. Description fonctionnelle – Ajouter un document</vt:lpstr>
      <vt:lpstr>2. Description fonctionnelle – Attribuer des métadonnées</vt:lpstr>
      <vt:lpstr>2. Description fonctionnelle – Affichage dans Mon Espace Doc’</vt:lpstr>
      <vt:lpstr>2. Description fonctionnelle – Affichage dans Mon Espace Doc’</vt:lpstr>
      <vt:lpstr>2. Description fonctionnelle – Affichage dans Mon Espace Doc’</vt:lpstr>
      <vt:lpstr>2. Description fonctionnelle – Affichage dans Mon Espace Doc’</vt:lpstr>
      <vt:lpstr>2. Description fonctionnelle – Affichage dans Mon Espace Doc’</vt:lpstr>
      <vt:lpstr>2. Description fonctionnelle – Modifier un document déposé</vt:lpstr>
      <vt:lpstr>2. Description fonctionnelle – Modifier un document déposé</vt:lpstr>
      <vt:lpstr>2. Description fonctionnelle – Utilisateurs, rôles et contraintes</vt:lpstr>
      <vt:lpstr>3. Description technique</vt:lpstr>
      <vt:lpstr>4. Contraintes et périmètres</vt:lpstr>
      <vt:lpstr>5. Livrables </vt:lpstr>
      <vt:lpstr>6. Suivi et validation</vt:lpstr>
      <vt:lpstr>7. Annexes</vt:lpstr>
      <vt:lpstr>Annexe 1 : Exemple de mail envoyé par les assistant.e.s</vt:lpstr>
      <vt:lpstr>Annexe 2 : arborescence serveur de fichiers Espace-Doc </vt:lpstr>
      <vt:lpstr>Annexe 3 : Mon Espace Doc’ </vt:lpstr>
      <vt:lpstr>Annexe 4 : Mon Espace Doc’ </vt:lpstr>
      <vt:lpstr>Annexe 5 : Métadonnées - Types de documents</vt:lpstr>
      <vt:lpstr>Annexe 6 : Métadonnées – Propriétés des documents</vt:lpstr>
      <vt:lpstr>Annexe 7 : Arborescence de classement dans Mon Espace Doc’</vt:lpstr>
      <vt:lpstr>Annexe 8 : Affichage des documents dans Mon Espace Doc’</vt:lpstr>
      <vt:lpstr>Annexe 9 : Affichage du DCE dans Mon Espace Doc’</vt:lpstr>
      <vt:lpstr>Présentation PowerPoint</vt:lpstr>
    </vt:vector>
  </TitlesOfParts>
  <Company>SHAM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UniHA</dc:title>
  <dc:creator>Anne Paillet</dc:creator>
  <cp:lastModifiedBy>Ariane HAY</cp:lastModifiedBy>
  <cp:revision>1054</cp:revision>
  <dcterms:created xsi:type="dcterms:W3CDTF">2021-06-22T14:56:26Z</dcterms:created>
  <dcterms:modified xsi:type="dcterms:W3CDTF">2024-12-09T17:20:08Z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0x010100A0A1D84CDAF61F439B5F880C4E0D4C75</vt:lpwstr>
  </property>
  <property fmtid="{D5CDD505-2E9C-101B-9397-08002B2CF9AE}" pid="3" name="MediaServiceImageTags">
    <vt:lpwstr/>
  </property>
</Properties>
</file>