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27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56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2005E4-D37F-EB33-95E0-3CC6BB329C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FFD8FE4-4E3F-7688-EE1B-5F87553BA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0CEC88-154F-B079-DF59-600F70600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89A34D-5771-2813-5FB6-3613455D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341B54-952A-EF30-CF56-653513C1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2999ED-E92E-8EA4-4ECD-F3BAC40E0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195F02-8F44-FB47-64D4-52D6E649F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2B1779-20C5-F4E2-AA0C-5A4DAE06D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55E51C-35DF-0494-BE2C-020050CE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716709-E6AC-07CA-2FF8-73D235A93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06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4947FF-4FBE-F5B0-72D2-2C9EC8AD1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6B08AAA-2157-D9FC-6987-42DCD8E91E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8805BB-D7B3-25DF-1A58-0D4FA7B5F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032EEA-3758-282A-E653-179C4EBB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6162B1-9CE6-C3FE-FE35-F659F9BF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85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1452C1-CB24-72FD-5E59-B6A07A27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90A38D-273A-C778-9CCD-E6CF070D4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D8C6BB-9927-19C7-D2DF-C919AB12B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1B6CA5-E0B3-25C7-D35C-7E6A4071F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312523-E202-D676-5B0A-AE9572DDA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42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576837-CAEC-BC84-87BB-2CE7F9BCC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69B63D-0874-823F-8FB3-EAACD83AE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A37738-BA86-B5D1-A1BC-5FD6086A1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846CB1-2585-FC9C-073A-C10B2B9F4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8A93A8-61EE-4382-EA65-A798D152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41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C20156-2FB0-4957-DE8D-D39643C1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57B120-FC42-D1C6-EDAC-D61662F0D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A09758-AAD4-5431-676D-CB3460890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3D0DC5-C784-5C74-0E44-E6BE8C51B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B9C300-3CAB-0189-D1A1-6DFDFBCF9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0EB8D6-B472-16AA-14E4-CB57E8570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97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EF608-5DEB-A9AB-AA27-CD4386760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1D3E79-41EC-A781-5702-0E7567922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E291EB2-A9D7-73A9-DBF0-5C94E08CC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037BA56-3591-2BD0-42C8-6709872498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53DDEF-A0E6-FF26-5CCF-1A4914CE0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2DC804-EF96-08D8-0AED-6E26C5F44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773D8F-6437-0AD4-31A4-9DE6D8B68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4E2891-207A-B2BB-22E2-F5810B6BD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58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CF2B67-A90C-A1A3-9163-93E4585D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C69C27A-5253-EC33-A163-EA1C5F998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91460AB-4B98-537D-E766-E65C09A4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F1EE24-5C32-C717-FB99-AF6DDEC1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278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23EFA2C-8F66-7620-B120-8E68C20D8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C7BD641-0327-CF66-D8BF-4754CDD8F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92B58A-B553-30C1-FEE1-56D7DDE13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97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A620A-7042-B86E-263D-35D0E77B1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5100C2-3276-ABD9-46F7-89FD661E8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3E8B7C-A95A-B301-09AF-8CB060528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914331-6A04-335C-BDC7-0DC75E305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F49C10-AFF3-5D25-B986-E22D53E4C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43E2FD-A0E6-8896-1ED5-2BB62ACEB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88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7D77DD-CD4C-A902-BF06-D1A42CF68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0296F78-EB89-7021-77BD-2A14FA1FF8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77B1D8-8092-577C-6317-00D583E097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DCC5D3-342A-4D64-C301-94748D11A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0EFBB3-BD24-4E46-8079-756B6FFB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D954CB-9539-29C9-4AB6-4A3C611BB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49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95A6E35-B6E7-4DB1-AD37-1541E5233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0C96F6-9377-DC92-182A-DA5D3403F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6485FE-290B-7E8A-CF96-159BAD304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16CFF7-B606-47FB-94D7-96385627BF2A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B9DBDD-9875-F197-9A4E-300EDE733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32E949-F22C-E550-46EE-04B7A751C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905016-F080-48F9-84C6-F886BC407B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42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F956D-3490-2C86-519A-A4D7D312E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>
            <a:extLst>
              <a:ext uri="{FF2B5EF4-FFF2-40B4-BE49-F238E27FC236}">
                <a16:creationId xmlns:a16="http://schemas.microsoft.com/office/drawing/2014/main" id="{BC6A7673-D68B-A3D1-969D-80DCBDABEBB2}"/>
              </a:ext>
            </a:extLst>
          </p:cNvPr>
          <p:cNvSpPr txBox="1"/>
          <p:nvPr/>
        </p:nvSpPr>
        <p:spPr>
          <a:xfrm>
            <a:off x="1080579" y="2121272"/>
            <a:ext cx="19552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lancement et visite sites portuaires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E7D34A3-7F67-F5A0-CDA1-622A197D326D}"/>
              </a:ext>
            </a:extLst>
          </p:cNvPr>
          <p:cNvSpPr txBox="1"/>
          <p:nvPr/>
        </p:nvSpPr>
        <p:spPr>
          <a:xfrm>
            <a:off x="1080579" y="2567820"/>
            <a:ext cx="1691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Collecte et analyse des données existantes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A203B37-2BE6-BA27-3344-9E76EA716B6D}"/>
              </a:ext>
            </a:extLst>
          </p:cNvPr>
          <p:cNvSpPr txBox="1"/>
          <p:nvPr/>
        </p:nvSpPr>
        <p:spPr>
          <a:xfrm>
            <a:off x="1080580" y="3142219"/>
            <a:ext cx="17582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Lancement diagnostic</a:t>
            </a:r>
          </a:p>
          <a:p>
            <a:r>
              <a:rPr lang="fr-FR" sz="1100" b="1" dirty="0">
                <a:solidFill>
                  <a:schemeClr val="accent3"/>
                </a:solidFill>
              </a:rPr>
              <a:t>Basse saison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7DA6D95-89EA-1976-AB78-37378C536FBD}"/>
              </a:ext>
            </a:extLst>
          </p:cNvPr>
          <p:cNvSpPr txBox="1"/>
          <p:nvPr/>
        </p:nvSpPr>
        <p:spPr>
          <a:xfrm>
            <a:off x="7050935" y="2215715"/>
            <a:ext cx="1955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Sensibilisation biodiversité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2711063-8BED-F5C0-9A83-15B4FD16F9C4}"/>
              </a:ext>
            </a:extLst>
          </p:cNvPr>
          <p:cNvSpPr txBox="1"/>
          <p:nvPr/>
        </p:nvSpPr>
        <p:spPr>
          <a:xfrm>
            <a:off x="5440603" y="2210130"/>
            <a:ext cx="1265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suivi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EC9A1D6-34DA-96CA-9159-271362B6386D}"/>
              </a:ext>
            </a:extLst>
          </p:cNvPr>
          <p:cNvSpPr txBox="1"/>
          <p:nvPr/>
        </p:nvSpPr>
        <p:spPr>
          <a:xfrm>
            <a:off x="3935958" y="2571390"/>
            <a:ext cx="226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Traitement et analyse des données issus des inventaires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C1362B20-4AD0-DEE2-CD9B-2C256D9FB11B}"/>
              </a:ext>
            </a:extLst>
          </p:cNvPr>
          <p:cNvSpPr txBox="1"/>
          <p:nvPr/>
        </p:nvSpPr>
        <p:spPr>
          <a:xfrm>
            <a:off x="9937620" y="2122923"/>
            <a:ext cx="19552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accent1"/>
                </a:solidFill>
              </a:rPr>
              <a:t>Facultatif : Lancement des tranches optionnelles</a:t>
            </a:r>
          </a:p>
        </p:txBody>
      </p: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FB458FC7-AF80-5B9B-D466-61059C1B13A7}"/>
              </a:ext>
            </a:extLst>
          </p:cNvPr>
          <p:cNvCxnSpPr>
            <a:cxnSpLocks/>
            <a:stCxn id="28" idx="3"/>
            <a:endCxn id="77" idx="1"/>
          </p:cNvCxnSpPr>
          <p:nvPr/>
        </p:nvCxnSpPr>
        <p:spPr>
          <a:xfrm>
            <a:off x="2838861" y="3357663"/>
            <a:ext cx="2775419" cy="79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BB242835-E513-4268-A92D-B46D7CD46E84}"/>
              </a:ext>
            </a:extLst>
          </p:cNvPr>
          <p:cNvSpPr txBox="1"/>
          <p:nvPr/>
        </p:nvSpPr>
        <p:spPr>
          <a:xfrm>
            <a:off x="5614280" y="3150162"/>
            <a:ext cx="1091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Diagnostic</a:t>
            </a:r>
          </a:p>
          <a:p>
            <a:r>
              <a:rPr lang="fr-FR" sz="1100" b="1" dirty="0">
                <a:solidFill>
                  <a:schemeClr val="accent3"/>
                </a:solidFill>
              </a:rPr>
              <a:t>Haute saison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0651ABE0-A45E-BEDE-822D-789F31DEA161}"/>
              </a:ext>
            </a:extLst>
          </p:cNvPr>
          <p:cNvSpPr txBox="1"/>
          <p:nvPr/>
        </p:nvSpPr>
        <p:spPr>
          <a:xfrm>
            <a:off x="9937620" y="3226511"/>
            <a:ext cx="12480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Fin diagnostic</a:t>
            </a:r>
          </a:p>
        </p:txBody>
      </p:sp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33107E54-3EB7-8F74-74EB-E3C286465904}"/>
              </a:ext>
            </a:extLst>
          </p:cNvPr>
          <p:cNvCxnSpPr>
            <a:cxnSpLocks/>
            <a:stCxn id="77" idx="3"/>
            <a:endCxn id="82" idx="1"/>
          </p:cNvCxnSpPr>
          <p:nvPr/>
        </p:nvCxnSpPr>
        <p:spPr>
          <a:xfrm flipV="1">
            <a:off x="6706008" y="3357316"/>
            <a:ext cx="3231612" cy="82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AEDC4DCC-87E4-1A22-ED40-55811CD06428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6201884" y="2786834"/>
            <a:ext cx="48779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E252CCD8-3668-270C-633F-2C333710C5B2}"/>
              </a:ext>
            </a:extLst>
          </p:cNvPr>
          <p:cNvCxnSpPr>
            <a:cxnSpLocks/>
            <a:stCxn id="25" idx="3"/>
            <a:endCxn id="44" idx="1"/>
          </p:cNvCxnSpPr>
          <p:nvPr/>
        </p:nvCxnSpPr>
        <p:spPr>
          <a:xfrm>
            <a:off x="2772386" y="2783264"/>
            <a:ext cx="1163572" cy="35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AFB17939-C9CA-BF12-E809-3BC1D09A9ED3}"/>
              </a:ext>
            </a:extLst>
          </p:cNvPr>
          <p:cNvCxnSpPr>
            <a:cxnSpLocks/>
          </p:cNvCxnSpPr>
          <p:nvPr/>
        </p:nvCxnSpPr>
        <p:spPr>
          <a:xfrm>
            <a:off x="1794756" y="5003750"/>
            <a:ext cx="92850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21FF062-098E-2567-0C0B-CD123B940D63}"/>
              </a:ext>
            </a:extLst>
          </p:cNvPr>
          <p:cNvSpPr txBox="1"/>
          <p:nvPr/>
        </p:nvSpPr>
        <p:spPr>
          <a:xfrm>
            <a:off x="815505" y="4114145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A01EC13-2CE4-2912-B01E-CBAEF82E0D88}"/>
              </a:ext>
            </a:extLst>
          </p:cNvPr>
          <p:cNvSpPr txBox="1"/>
          <p:nvPr/>
        </p:nvSpPr>
        <p:spPr>
          <a:xfrm>
            <a:off x="1080579" y="5236775"/>
            <a:ext cx="24566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mi-parcours 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Rapport d’inventaire, cartographie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Plan provisoire de préconisations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95B8631-2805-60E6-DEAD-B533F26C921A}"/>
              </a:ext>
            </a:extLst>
          </p:cNvPr>
          <p:cNvCxnSpPr>
            <a:cxnSpLocks/>
          </p:cNvCxnSpPr>
          <p:nvPr/>
        </p:nvCxnSpPr>
        <p:spPr>
          <a:xfrm flipH="1" flipV="1">
            <a:off x="3869435" y="4742546"/>
            <a:ext cx="10282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0A39E94-E8A6-7C45-4B3F-957696E40AC5}"/>
              </a:ext>
            </a:extLst>
          </p:cNvPr>
          <p:cNvSpPr txBox="1"/>
          <p:nvPr/>
        </p:nvSpPr>
        <p:spPr>
          <a:xfrm>
            <a:off x="1080580" y="6326147"/>
            <a:ext cx="17582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Lancement diagnostic</a:t>
            </a:r>
          </a:p>
          <a:p>
            <a:r>
              <a:rPr lang="fr-FR" sz="1100" b="1" dirty="0">
                <a:solidFill>
                  <a:schemeClr val="accent3"/>
                </a:solidFill>
              </a:rPr>
              <a:t>Basse saison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C1313F6-A82E-EA80-9F8C-177917F8BCB8}"/>
              </a:ext>
            </a:extLst>
          </p:cNvPr>
          <p:cNvCxnSpPr>
            <a:cxnSpLocks/>
          </p:cNvCxnSpPr>
          <p:nvPr/>
        </p:nvCxnSpPr>
        <p:spPr>
          <a:xfrm flipV="1">
            <a:off x="7994516" y="4742546"/>
            <a:ext cx="0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858D4D9E-8517-7654-56AC-F67296C6D272}"/>
              </a:ext>
            </a:extLst>
          </p:cNvPr>
          <p:cNvSpPr txBox="1"/>
          <p:nvPr/>
        </p:nvSpPr>
        <p:spPr>
          <a:xfrm>
            <a:off x="9580127" y="4114145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2027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7D80B9-A798-C7B2-5C31-ED73C0AD68A6}"/>
              </a:ext>
            </a:extLst>
          </p:cNvPr>
          <p:cNvSpPr txBox="1"/>
          <p:nvPr/>
        </p:nvSpPr>
        <p:spPr>
          <a:xfrm>
            <a:off x="7064721" y="5389885"/>
            <a:ext cx="1955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Sensibilisation biodiversité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6E041AB-3582-7FCC-D8D6-E3AFF7348E49}"/>
              </a:ext>
            </a:extLst>
          </p:cNvPr>
          <p:cNvSpPr txBox="1"/>
          <p:nvPr/>
        </p:nvSpPr>
        <p:spPr>
          <a:xfrm>
            <a:off x="7422612" y="4434852"/>
            <a:ext cx="114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Mai 2027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CA2CBC5-3B41-8FE2-3C80-622A349218C5}"/>
              </a:ext>
            </a:extLst>
          </p:cNvPr>
          <p:cNvSpPr txBox="1"/>
          <p:nvPr/>
        </p:nvSpPr>
        <p:spPr>
          <a:xfrm>
            <a:off x="5468875" y="4114138"/>
            <a:ext cx="124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Mars 2027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2092E82-0B0A-69F3-A029-2460A77DD842}"/>
              </a:ext>
            </a:extLst>
          </p:cNvPr>
          <p:cNvSpPr txBox="1"/>
          <p:nvPr/>
        </p:nvSpPr>
        <p:spPr>
          <a:xfrm>
            <a:off x="2968466" y="4422086"/>
            <a:ext cx="1817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Décembre 2026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9A2BEC9-50C5-E7C8-1BED-2183A85EBFB0}"/>
              </a:ext>
            </a:extLst>
          </p:cNvPr>
          <p:cNvSpPr txBox="1"/>
          <p:nvPr/>
        </p:nvSpPr>
        <p:spPr>
          <a:xfrm>
            <a:off x="5440603" y="5383872"/>
            <a:ext cx="1265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de suivi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82E43B4-960A-94D3-8E9D-3ACFB5A55946}"/>
              </a:ext>
            </a:extLst>
          </p:cNvPr>
          <p:cNvSpPr txBox="1"/>
          <p:nvPr/>
        </p:nvSpPr>
        <p:spPr>
          <a:xfrm>
            <a:off x="3935958" y="5745132"/>
            <a:ext cx="226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5"/>
                </a:solidFill>
              </a:rPr>
              <a:t>Traitement et analyse des données issus des inventaires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3AE71AE-A348-938F-8E71-5F4ED9731898}"/>
              </a:ext>
            </a:extLst>
          </p:cNvPr>
          <p:cNvCxnSpPr>
            <a:cxnSpLocks/>
            <a:stCxn id="9" idx="3"/>
            <a:endCxn id="27" idx="1"/>
          </p:cNvCxnSpPr>
          <p:nvPr/>
        </p:nvCxnSpPr>
        <p:spPr>
          <a:xfrm flipV="1">
            <a:off x="2838861" y="6539348"/>
            <a:ext cx="2775419" cy="22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0A8488CC-9301-5A26-FEC2-978A58C15D31}"/>
              </a:ext>
            </a:extLst>
          </p:cNvPr>
          <p:cNvSpPr txBox="1"/>
          <p:nvPr/>
        </p:nvSpPr>
        <p:spPr>
          <a:xfrm>
            <a:off x="5614280" y="6323904"/>
            <a:ext cx="1091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Diagnostic</a:t>
            </a:r>
          </a:p>
          <a:p>
            <a:r>
              <a:rPr lang="fr-FR" sz="1100" b="1" dirty="0">
                <a:solidFill>
                  <a:schemeClr val="accent3"/>
                </a:solidFill>
              </a:rPr>
              <a:t>Haute saison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BE86CA6-5AA9-D5F2-F249-AABC028972B0}"/>
              </a:ext>
            </a:extLst>
          </p:cNvPr>
          <p:cNvSpPr txBox="1"/>
          <p:nvPr/>
        </p:nvSpPr>
        <p:spPr>
          <a:xfrm>
            <a:off x="9937620" y="6408542"/>
            <a:ext cx="12480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accent3"/>
                </a:solidFill>
              </a:rPr>
              <a:t>Fin diagnostic</a:t>
            </a: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CBBAE9F5-268E-6A68-33BF-509F6B3AA880}"/>
              </a:ext>
            </a:extLst>
          </p:cNvPr>
          <p:cNvCxnSpPr>
            <a:cxnSpLocks/>
            <a:stCxn id="27" idx="3"/>
            <a:endCxn id="33" idx="1"/>
          </p:cNvCxnSpPr>
          <p:nvPr/>
        </p:nvCxnSpPr>
        <p:spPr>
          <a:xfrm flipV="1">
            <a:off x="6706008" y="6539347"/>
            <a:ext cx="323161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1B63C9B9-80AD-34EF-7129-3FEA500E3475}"/>
              </a:ext>
            </a:extLst>
          </p:cNvPr>
          <p:cNvSpPr txBox="1"/>
          <p:nvPr/>
        </p:nvSpPr>
        <p:spPr>
          <a:xfrm>
            <a:off x="218873" y="4498105"/>
            <a:ext cx="123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Année 2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020B084B-6C28-3638-49F1-2045F49EDF42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6201884" y="5960576"/>
            <a:ext cx="48779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480FEE05-AB11-2E10-A075-34305F5953F5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794753" y="5960576"/>
            <a:ext cx="21412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CD143B77-DEB8-3576-0891-59B0F9BDF3D1}"/>
              </a:ext>
            </a:extLst>
          </p:cNvPr>
          <p:cNvCxnSpPr/>
          <p:nvPr/>
        </p:nvCxnSpPr>
        <p:spPr>
          <a:xfrm>
            <a:off x="11074944" y="5003750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E490F98-7F38-84B9-93C6-4579C3C62CA6}"/>
              </a:ext>
            </a:extLst>
          </p:cNvPr>
          <p:cNvCxnSpPr/>
          <p:nvPr/>
        </p:nvCxnSpPr>
        <p:spPr>
          <a:xfrm>
            <a:off x="981681" y="5003750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8993B075-750D-432A-355C-5D9F4DACCD24}"/>
              </a:ext>
            </a:extLst>
          </p:cNvPr>
          <p:cNvCxnSpPr>
            <a:cxnSpLocks/>
          </p:cNvCxnSpPr>
          <p:nvPr/>
        </p:nvCxnSpPr>
        <p:spPr>
          <a:xfrm>
            <a:off x="981681" y="5960576"/>
            <a:ext cx="813072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BDE9A708-83D5-BA27-E3F3-B90B5D15701D}"/>
              </a:ext>
            </a:extLst>
          </p:cNvPr>
          <p:cNvCxnSpPr>
            <a:cxnSpLocks/>
          </p:cNvCxnSpPr>
          <p:nvPr/>
        </p:nvCxnSpPr>
        <p:spPr>
          <a:xfrm>
            <a:off x="11074944" y="5960576"/>
            <a:ext cx="813072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0" name="ZoneTexte 69">
            <a:extLst>
              <a:ext uri="{FF2B5EF4-FFF2-40B4-BE49-F238E27FC236}">
                <a16:creationId xmlns:a16="http://schemas.microsoft.com/office/drawing/2014/main" id="{ECA1F567-A28C-13F9-08DF-85C4F9A0F1BA}"/>
              </a:ext>
            </a:extLst>
          </p:cNvPr>
          <p:cNvSpPr txBox="1"/>
          <p:nvPr/>
        </p:nvSpPr>
        <p:spPr>
          <a:xfrm>
            <a:off x="9686928" y="5226076"/>
            <a:ext cx="24566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chemeClr val="accent1"/>
                </a:solidFill>
              </a:rPr>
              <a:t>Réunion fin mission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Rapport d’inventaire, cartographie</a:t>
            </a:r>
          </a:p>
          <a:p>
            <a:r>
              <a:rPr lang="fr-FR" sz="1100" b="1" dirty="0">
                <a:solidFill>
                  <a:schemeClr val="accent1"/>
                </a:solidFill>
              </a:rPr>
              <a:t>Rapport final de préconisations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42672773-4571-D530-5A00-589FAAEDB835}"/>
              </a:ext>
            </a:extLst>
          </p:cNvPr>
          <p:cNvSpPr txBox="1"/>
          <p:nvPr/>
        </p:nvSpPr>
        <p:spPr>
          <a:xfrm>
            <a:off x="218872" y="146447"/>
            <a:ext cx="11669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2060"/>
                </a:solidFill>
              </a:rPr>
              <a:t>PLANNING PRÉVISIONNEL DE LA MISSION ET VISIBILITÉ SUR LE PAIEMENT, PAR PORTS DE LILLE 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544A99BA-195F-9DC2-29C5-8BC7091D342D}"/>
              </a:ext>
            </a:extLst>
          </p:cNvPr>
          <p:cNvCxnSpPr>
            <a:cxnSpLocks/>
          </p:cNvCxnSpPr>
          <p:nvPr/>
        </p:nvCxnSpPr>
        <p:spPr>
          <a:xfrm flipV="1">
            <a:off x="1786645" y="4471966"/>
            <a:ext cx="0" cy="5493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037A96D3-AFEA-442E-3329-529FD4B2882E}"/>
              </a:ext>
            </a:extLst>
          </p:cNvPr>
          <p:cNvCxnSpPr>
            <a:cxnSpLocks/>
          </p:cNvCxnSpPr>
          <p:nvPr/>
        </p:nvCxnSpPr>
        <p:spPr>
          <a:xfrm flipV="1">
            <a:off x="6096000" y="4426724"/>
            <a:ext cx="0" cy="5770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DBC679AC-1B53-7987-8C56-F1A944B4E38D}"/>
              </a:ext>
            </a:extLst>
          </p:cNvPr>
          <p:cNvCxnSpPr>
            <a:cxnSpLocks/>
          </p:cNvCxnSpPr>
          <p:nvPr/>
        </p:nvCxnSpPr>
        <p:spPr>
          <a:xfrm flipV="1">
            <a:off x="10567482" y="4401371"/>
            <a:ext cx="0" cy="602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>
            <a:extLst>
              <a:ext uri="{FF2B5EF4-FFF2-40B4-BE49-F238E27FC236}">
                <a16:creationId xmlns:a16="http://schemas.microsoft.com/office/drawing/2014/main" id="{ACE81228-E13D-4AE8-83F2-31E22DF5CC23}"/>
              </a:ext>
            </a:extLst>
          </p:cNvPr>
          <p:cNvCxnSpPr>
            <a:cxnSpLocks/>
          </p:cNvCxnSpPr>
          <p:nvPr/>
        </p:nvCxnSpPr>
        <p:spPr>
          <a:xfrm>
            <a:off x="1789894" y="1906208"/>
            <a:ext cx="928505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F5902345-DD4A-E33A-D8D3-BA29510E9387}"/>
              </a:ext>
            </a:extLst>
          </p:cNvPr>
          <p:cNvSpPr txBox="1"/>
          <p:nvPr/>
        </p:nvSpPr>
        <p:spPr>
          <a:xfrm>
            <a:off x="810643" y="1016603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2025</a:t>
            </a: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07056F02-47D6-3DAA-D6C2-B14A94AA1D44}"/>
              </a:ext>
            </a:extLst>
          </p:cNvPr>
          <p:cNvCxnSpPr>
            <a:cxnSpLocks/>
          </p:cNvCxnSpPr>
          <p:nvPr/>
        </p:nvCxnSpPr>
        <p:spPr>
          <a:xfrm flipH="1" flipV="1">
            <a:off x="3864573" y="1645004"/>
            <a:ext cx="10282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D74A146D-2EFC-31C9-C36F-4DDC25248671}"/>
              </a:ext>
            </a:extLst>
          </p:cNvPr>
          <p:cNvCxnSpPr>
            <a:cxnSpLocks/>
          </p:cNvCxnSpPr>
          <p:nvPr/>
        </p:nvCxnSpPr>
        <p:spPr>
          <a:xfrm flipV="1">
            <a:off x="7989654" y="1645004"/>
            <a:ext cx="0" cy="2612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BA179827-4E7D-0F96-79F5-A1901248465A}"/>
              </a:ext>
            </a:extLst>
          </p:cNvPr>
          <p:cNvSpPr txBox="1"/>
          <p:nvPr/>
        </p:nvSpPr>
        <p:spPr>
          <a:xfrm>
            <a:off x="9575265" y="1016603"/>
            <a:ext cx="195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Septembre 2026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F9DFB1F5-45B5-FB15-1EC8-61A581664409}"/>
              </a:ext>
            </a:extLst>
          </p:cNvPr>
          <p:cNvSpPr txBox="1"/>
          <p:nvPr/>
        </p:nvSpPr>
        <p:spPr>
          <a:xfrm>
            <a:off x="7417750" y="1337310"/>
            <a:ext cx="1142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Mai 2026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690D510-4EF0-A324-68A5-71D6A48E3CC6}"/>
              </a:ext>
            </a:extLst>
          </p:cNvPr>
          <p:cNvSpPr txBox="1"/>
          <p:nvPr/>
        </p:nvSpPr>
        <p:spPr>
          <a:xfrm>
            <a:off x="5464013" y="1016596"/>
            <a:ext cx="124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Mars 2026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680A09F6-39CF-A126-864F-554EB0566B2B}"/>
              </a:ext>
            </a:extLst>
          </p:cNvPr>
          <p:cNvSpPr txBox="1"/>
          <p:nvPr/>
        </p:nvSpPr>
        <p:spPr>
          <a:xfrm>
            <a:off x="2963604" y="1324544"/>
            <a:ext cx="1817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Décembre 2025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4EF9AFF3-AC16-79D0-C87D-C5CB73E21BB3}"/>
              </a:ext>
            </a:extLst>
          </p:cNvPr>
          <p:cNvSpPr txBox="1"/>
          <p:nvPr/>
        </p:nvSpPr>
        <p:spPr>
          <a:xfrm>
            <a:off x="214011" y="1400563"/>
            <a:ext cx="123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Année 1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99EA279B-C485-5066-919E-533C61635D07}"/>
              </a:ext>
            </a:extLst>
          </p:cNvPr>
          <p:cNvCxnSpPr/>
          <p:nvPr/>
        </p:nvCxnSpPr>
        <p:spPr>
          <a:xfrm>
            <a:off x="11070082" y="1906208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25838820-D47A-185D-0573-5F1D597F720E}"/>
              </a:ext>
            </a:extLst>
          </p:cNvPr>
          <p:cNvCxnSpPr/>
          <p:nvPr/>
        </p:nvCxnSpPr>
        <p:spPr>
          <a:xfrm>
            <a:off x="976819" y="1906208"/>
            <a:ext cx="813072" cy="0"/>
          </a:xfrm>
          <a:prstGeom prst="line">
            <a:avLst/>
          </a:prstGeom>
          <a:ln w="5715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1A7425BB-CB7F-0684-9365-F7726335A651}"/>
              </a:ext>
            </a:extLst>
          </p:cNvPr>
          <p:cNvCxnSpPr>
            <a:cxnSpLocks/>
          </p:cNvCxnSpPr>
          <p:nvPr/>
        </p:nvCxnSpPr>
        <p:spPr>
          <a:xfrm flipV="1">
            <a:off x="1781783" y="1374424"/>
            <a:ext cx="0" cy="5317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A02D0FCB-FC94-9314-6E59-407566519ECC}"/>
              </a:ext>
            </a:extLst>
          </p:cNvPr>
          <p:cNvCxnSpPr>
            <a:cxnSpLocks/>
          </p:cNvCxnSpPr>
          <p:nvPr/>
        </p:nvCxnSpPr>
        <p:spPr>
          <a:xfrm flipH="1" flipV="1">
            <a:off x="6091138" y="1329182"/>
            <a:ext cx="4862" cy="5770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8A761BAA-19A6-0922-03D4-E982BFBEE969}"/>
              </a:ext>
            </a:extLst>
          </p:cNvPr>
          <p:cNvCxnSpPr>
            <a:cxnSpLocks/>
          </p:cNvCxnSpPr>
          <p:nvPr/>
        </p:nvCxnSpPr>
        <p:spPr>
          <a:xfrm flipV="1">
            <a:off x="10562620" y="1303829"/>
            <a:ext cx="0" cy="602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Graphique 73" descr="Euro avec un remplissage uni">
            <a:extLst>
              <a:ext uri="{FF2B5EF4-FFF2-40B4-BE49-F238E27FC236}">
                <a16:creationId xmlns:a16="http://schemas.microsoft.com/office/drawing/2014/main" id="{AF3DE3D1-FE66-682A-E44D-DEDF3D2A7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8861" y="2040187"/>
            <a:ext cx="257084" cy="204973"/>
          </a:xfrm>
          <a:prstGeom prst="rect">
            <a:avLst/>
          </a:prstGeom>
        </p:spPr>
      </p:pic>
      <p:pic>
        <p:nvPicPr>
          <p:cNvPr id="95" name="Graphique 94" descr="Euro avec un remplissage uni">
            <a:extLst>
              <a:ext uri="{FF2B5EF4-FFF2-40B4-BE49-F238E27FC236}">
                <a16:creationId xmlns:a16="http://schemas.microsoft.com/office/drawing/2014/main" id="{AC003D1E-DE3E-7021-CDAC-9654B03A6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67458" y="2033826"/>
            <a:ext cx="257084" cy="204973"/>
          </a:xfrm>
          <a:prstGeom prst="rect">
            <a:avLst/>
          </a:prstGeom>
        </p:spPr>
      </p:pic>
      <p:pic>
        <p:nvPicPr>
          <p:cNvPr id="105" name="Graphique 104" descr="Euro avec un remplissage uni">
            <a:extLst>
              <a:ext uri="{FF2B5EF4-FFF2-40B4-BE49-F238E27FC236}">
                <a16:creationId xmlns:a16="http://schemas.microsoft.com/office/drawing/2014/main" id="{D4D68981-AFAD-AE81-86EC-BDA34BB9C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2894" y="1962170"/>
            <a:ext cx="257084" cy="204973"/>
          </a:xfrm>
          <a:prstGeom prst="rect">
            <a:avLst/>
          </a:prstGeom>
        </p:spPr>
      </p:pic>
      <p:pic>
        <p:nvPicPr>
          <p:cNvPr id="106" name="Graphique 105" descr="Euro avec un remplissage uni">
            <a:extLst>
              <a:ext uri="{FF2B5EF4-FFF2-40B4-BE49-F238E27FC236}">
                <a16:creationId xmlns:a16="http://schemas.microsoft.com/office/drawing/2014/main" id="{0E70CF26-3570-2024-DE54-C431133B6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8861" y="5066878"/>
            <a:ext cx="257084" cy="204973"/>
          </a:xfrm>
          <a:prstGeom prst="rect">
            <a:avLst/>
          </a:prstGeom>
        </p:spPr>
      </p:pic>
      <p:pic>
        <p:nvPicPr>
          <p:cNvPr id="107" name="Graphique 106" descr="Euro avec un remplissage uni">
            <a:extLst>
              <a:ext uri="{FF2B5EF4-FFF2-40B4-BE49-F238E27FC236}">
                <a16:creationId xmlns:a16="http://schemas.microsoft.com/office/drawing/2014/main" id="{7647DAA6-7B50-E3B2-47AE-57D2400C3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6115" y="5056737"/>
            <a:ext cx="257084" cy="204973"/>
          </a:xfrm>
          <a:prstGeom prst="rect">
            <a:avLst/>
          </a:prstGeom>
        </p:spPr>
      </p:pic>
      <p:pic>
        <p:nvPicPr>
          <p:cNvPr id="108" name="Graphique 107" descr="Euro avec un remplissage uni">
            <a:extLst>
              <a:ext uri="{FF2B5EF4-FFF2-40B4-BE49-F238E27FC236}">
                <a16:creationId xmlns:a16="http://schemas.microsoft.com/office/drawing/2014/main" id="{3AA7A36E-3974-3172-20C4-5E337DD1E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24353" y="5066878"/>
            <a:ext cx="257084" cy="20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195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124</Words>
  <Application>Microsoft Office PowerPoint</Application>
  <PresentationFormat>Grand écran</PresentationFormat>
  <Paragraphs>38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FEUGIER Sarah</dc:creator>
  <cp:lastModifiedBy>FEUGIER Sarah</cp:lastModifiedBy>
  <cp:revision>4</cp:revision>
  <dcterms:created xsi:type="dcterms:W3CDTF">2025-04-25T15:16:31Z</dcterms:created>
  <dcterms:modified xsi:type="dcterms:W3CDTF">2025-04-28T12:30:40Z</dcterms:modified>
</cp:coreProperties>
</file>