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5" r:id="rId4"/>
  </p:sldMasterIdLst>
  <p:notesMasterIdLst>
    <p:notesMasterId r:id="rId17"/>
  </p:notesMasterIdLst>
  <p:handoutMasterIdLst>
    <p:handoutMasterId r:id="rId18"/>
  </p:handoutMasterIdLst>
  <p:sldIdLst>
    <p:sldId id="268" r:id="rId5"/>
    <p:sldId id="2317" r:id="rId6"/>
    <p:sldId id="2320" r:id="rId7"/>
    <p:sldId id="2321" r:id="rId8"/>
    <p:sldId id="2322" r:id="rId9"/>
    <p:sldId id="2329" r:id="rId10"/>
    <p:sldId id="2328" r:id="rId11"/>
    <p:sldId id="2330" r:id="rId12"/>
    <p:sldId id="2319" r:id="rId13"/>
    <p:sldId id="2325" r:id="rId14"/>
    <p:sldId id="2323" r:id="rId15"/>
    <p:sldId id="2324" r:id="rId16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BA2D113-E5D2-098A-32ED-239F3294D229}" name="Fabienne MAITRE" initials="FM" userId="S::fabienne.maitre@crous-creteil.fr::fa286f3e-14d0-47d6-8217-03887911fc42" providerId="AD"/>
  <p188:author id="{43354338-740F-43C8-467C-0EFCED5ADE1A}" name="Steve PLISSON" initials="SP" userId="S::steve.plisson@crous-creteil.fr::b27df415-7d3b-407b-8b8e-47fed445314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ussak Florian" initials="PF" lastIdx="2" clrIdx="0"/>
  <p:cmAuthor id="2" name="Mohamed Hadad" initials="MH" lastIdx="0" clrIdx="1">
    <p:extLst>
      <p:ext uri="{19B8F6BF-5375-455C-9EA6-DF929625EA0E}">
        <p15:presenceInfo xmlns:p15="http://schemas.microsoft.com/office/powerpoint/2012/main" userId="S-1-5-21-2021448686-713914163-860113671-66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0011"/>
    <a:srgbClr val="FF00FF"/>
    <a:srgbClr val="2F5597"/>
    <a:srgbClr val="4472C4"/>
    <a:srgbClr val="FF5050"/>
    <a:srgbClr val="0000FF"/>
    <a:srgbClr val="E30613"/>
    <a:srgbClr val="5EC6A5"/>
    <a:srgbClr val="A45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EB761D-DBC5-8F75-1DD1-E2DDC77079B7}" v="17" dt="2025-03-24T16:19:22.199"/>
    <p1510:client id="{A2571317-3DB9-961F-3CD6-DB2246B68F15}" v="42" dt="2025-03-24T16:14:04.146"/>
    <p1510:client id="{DDEC3DFB-C6A2-0A81-4F11-E0C716DD4912}" v="1" dt="2025-03-24T16:21:39.7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r">
              <a:defRPr sz="1200"/>
            </a:lvl1pPr>
          </a:lstStyle>
          <a:p>
            <a:fld id="{FFDCC1CA-17CD-3B4D-978A-CC258004325C}" type="datetimeFigureOut">
              <a:rPr lang="fr-FR" smtClean="0"/>
              <a:t>24/03/2025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2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2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r">
              <a:defRPr sz="1200"/>
            </a:lvl1pPr>
          </a:lstStyle>
          <a:p>
            <a:fld id="{7F4854EB-9C0F-3342-AC04-E8D900AC70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0229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056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8056"/>
          </a:xfrm>
          <a:prstGeom prst="rect">
            <a:avLst/>
          </a:prstGeom>
        </p:spPr>
        <p:txBody>
          <a:bodyPr vert="horz" lIns="95252" tIns="47626" rIns="95252" bIns="47626" rtlCol="0"/>
          <a:lstStyle>
            <a:lvl1pPr algn="r">
              <a:defRPr sz="1200"/>
            </a:lvl1pPr>
          </a:lstStyle>
          <a:p>
            <a:fld id="{D607C31F-8057-49B6-B885-3400C686EA36}" type="slidenum">
              <a:rPr lang="fr-FR" smtClean="0"/>
              <a:pPr/>
              <a:t>‹N°›</a:t>
            </a:fld>
            <a:endParaRPr lang="fr-FR"/>
          </a:p>
          <a:p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2" tIns="47626" rIns="95252" bIns="4762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5252" tIns="47626" rIns="95252" bIns="47626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8054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59" cy="498054"/>
          </a:xfrm>
          <a:prstGeom prst="rect">
            <a:avLst/>
          </a:prstGeom>
        </p:spPr>
        <p:txBody>
          <a:bodyPr vert="horz" lIns="95252" tIns="47626" rIns="95252" bIns="47626" rtlCol="0" anchor="b"/>
          <a:lstStyle>
            <a:lvl1pPr algn="r">
              <a:defRPr sz="1200"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0527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74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uverture sans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25633" y="421296"/>
            <a:ext cx="7932568" cy="1787170"/>
          </a:xfrm>
        </p:spPr>
        <p:txBody>
          <a:bodyPr>
            <a:noAutofit/>
          </a:bodyPr>
          <a:lstStyle>
            <a:lvl1pPr algn="ctr">
              <a:defRPr sz="5000" b="1" baseline="0">
                <a:latin typeface="MontserratAlternates-Regular"/>
                <a:cs typeface="MontserratAlternates-Regular"/>
              </a:defRPr>
            </a:lvl1pPr>
          </a:lstStyle>
          <a:p>
            <a:r>
              <a:rPr lang="fr-FR"/>
              <a:t>Titre </a:t>
            </a:r>
            <a:br>
              <a:rPr lang="fr-FR"/>
            </a:br>
            <a:r>
              <a:rPr lang="fr-FR"/>
              <a:t>de la présentation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1" hasCustomPrompt="1"/>
          </p:nvPr>
        </p:nvSpPr>
        <p:spPr>
          <a:xfrm>
            <a:off x="525633" y="2327174"/>
            <a:ext cx="7932568" cy="639763"/>
          </a:xfrm>
        </p:spPr>
        <p:txBody>
          <a:bodyPr/>
          <a:lstStyle>
            <a:lvl1pPr marL="0" indent="0" algn="ctr">
              <a:buNone/>
              <a:defRPr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Sous-titre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3255630" y="6075077"/>
            <a:ext cx="2482103" cy="257175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rgbClr val="D90011"/>
                </a:solidFill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Mois Année</a:t>
            </a:r>
          </a:p>
        </p:txBody>
      </p:sp>
      <p:pic>
        <p:nvPicPr>
          <p:cNvPr id="14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5629" y="3239334"/>
            <a:ext cx="2482101" cy="248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038817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5" descr="demi_cerc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838" y="1068317"/>
            <a:ext cx="2631624" cy="4730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3" hasCustomPrompt="1"/>
          </p:nvPr>
        </p:nvSpPr>
        <p:spPr>
          <a:xfrm>
            <a:off x="11857" y="1889433"/>
            <a:ext cx="1569524" cy="3087937"/>
          </a:xfrm>
        </p:spPr>
        <p:txBody>
          <a:bodyPr>
            <a:normAutofit/>
          </a:bodyPr>
          <a:lstStyle>
            <a:lvl1pPr marL="0" indent="0">
              <a:buNone/>
              <a:defRPr sz="19900">
                <a:solidFill>
                  <a:schemeClr val="bg1"/>
                </a:solidFill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1</a:t>
            </a: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4" hasCustomPrompt="1"/>
          </p:nvPr>
        </p:nvSpPr>
        <p:spPr>
          <a:xfrm>
            <a:off x="3026893" y="2772420"/>
            <a:ext cx="5557837" cy="162390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Titre de l’intercalaire</a:t>
            </a:r>
          </a:p>
        </p:txBody>
      </p:sp>
      <p:sp>
        <p:nvSpPr>
          <p:cNvPr id="8" name="Espace réservé du texte 18"/>
          <p:cNvSpPr>
            <a:spLocks noGrp="1"/>
          </p:cNvSpPr>
          <p:nvPr>
            <p:ph type="body" sz="quarter" idx="17"/>
          </p:nvPr>
        </p:nvSpPr>
        <p:spPr>
          <a:xfrm>
            <a:off x="3026893" y="4614594"/>
            <a:ext cx="5557837" cy="1747023"/>
          </a:xfrm>
        </p:spPr>
        <p:txBody>
          <a:bodyPr>
            <a:normAutofit/>
          </a:bodyPr>
          <a:lstStyle>
            <a:lvl1pPr marL="457200" marR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613"/>
              </a:buClr>
              <a:buSzTx/>
              <a:buFont typeface="Arial" panose="020B0604020202020204" pitchFamily="34" charset="0"/>
              <a:buChar char="•"/>
              <a:tabLst/>
              <a:defRPr sz="1800" b="1" baseline="0">
                <a:solidFill>
                  <a:srgbClr val="E30613"/>
                </a:solidFill>
                <a:latin typeface="MontserratAlternates-Regular"/>
                <a:cs typeface="MontserratAlternates-Regular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613"/>
              </a:buClr>
              <a:buSzTx/>
              <a:buFont typeface="Wingdings" panose="05000000000000000000" pitchFamily="2" charset="2"/>
              <a:buChar char="q"/>
              <a:tabLst/>
              <a:defRPr sz="1600">
                <a:latin typeface="MontserratAlternates-Regular"/>
                <a:cs typeface="MontserratAlternates-Regular"/>
              </a:defRPr>
            </a:lvl2pPr>
            <a:lvl3pPr marL="1200150" indent="-285750">
              <a:buClr>
                <a:srgbClr val="E30613"/>
              </a:buClr>
              <a:buFont typeface="Calibri" panose="020F0502020204030204" pitchFamily="34" charset="0"/>
              <a:buChar char="‒"/>
              <a:defRPr sz="1800"/>
            </a:lvl3pPr>
            <a:lvl4pPr marL="1657350" indent="-285750">
              <a:buClr>
                <a:srgbClr val="E30613"/>
              </a:buClr>
              <a:buFont typeface="Arial" panose="020B0604020202020204" pitchFamily="34" charset="0"/>
              <a:buChar char="•"/>
              <a:defRPr sz="1800"/>
            </a:lvl4pPr>
            <a:lvl5pPr marL="2171700" indent="-342900">
              <a:buClr>
                <a:srgbClr val="E30613"/>
              </a:buClr>
              <a:buFont typeface="Wingdings" panose="05000000000000000000" pitchFamily="2" charset="2"/>
              <a:buChar char="Ø"/>
              <a:defRPr sz="1800"/>
            </a:lvl5pPr>
            <a:lvl6pPr marL="2286000" indent="0">
              <a:buNone/>
              <a:defRPr/>
            </a:lvl6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5420095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texte sur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319088"/>
            <a:ext cx="1230312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1766890" y="534988"/>
            <a:ext cx="7008812" cy="1136650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9" name="Espace réservé du texte 18"/>
          <p:cNvSpPr>
            <a:spLocks noGrp="1"/>
          </p:cNvSpPr>
          <p:nvPr>
            <p:ph type="body" sz="quarter" idx="17"/>
          </p:nvPr>
        </p:nvSpPr>
        <p:spPr>
          <a:xfrm>
            <a:off x="1766890" y="2054274"/>
            <a:ext cx="7008812" cy="4343357"/>
          </a:xfrm>
        </p:spPr>
        <p:txBody>
          <a:bodyPr>
            <a:normAutofit/>
          </a:bodyPr>
          <a:lstStyle>
            <a:lvl1pPr marL="457200" marR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613"/>
              </a:buClr>
              <a:buSzTx/>
              <a:buFont typeface="Arial" panose="020B0604020202020204" pitchFamily="34" charset="0"/>
              <a:buChar char="•"/>
              <a:tabLst/>
              <a:defRPr sz="2000" b="1" baseline="0">
                <a:solidFill>
                  <a:srgbClr val="E30613"/>
                </a:solidFill>
                <a:latin typeface="MontserratAlternates-Regular"/>
                <a:cs typeface="MontserratAlternates-Regular"/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30613"/>
              </a:buClr>
              <a:buSzTx/>
              <a:buFont typeface="Wingdings" panose="05000000000000000000" pitchFamily="2" charset="2"/>
              <a:buChar char="q"/>
              <a:tabLst/>
              <a:defRPr sz="1800">
                <a:latin typeface="MontserratAlternates-Regular"/>
                <a:cs typeface="MontserratAlternates-Regular"/>
              </a:defRPr>
            </a:lvl2pPr>
            <a:lvl3pPr marL="1200150" indent="-285750">
              <a:buClr>
                <a:srgbClr val="E30613"/>
              </a:buClr>
              <a:buFont typeface="Calibri" panose="020F0502020204030204" pitchFamily="34" charset="0"/>
              <a:buChar char="‒"/>
              <a:defRPr sz="1800"/>
            </a:lvl3pPr>
            <a:lvl4pPr marL="1657350" indent="-285750">
              <a:buClr>
                <a:srgbClr val="E30613"/>
              </a:buClr>
              <a:buFont typeface="Arial" panose="020B0604020202020204" pitchFamily="34" charset="0"/>
              <a:buChar char="•"/>
              <a:defRPr sz="1800"/>
            </a:lvl4pPr>
            <a:lvl5pPr marL="2171700" indent="-342900">
              <a:buClr>
                <a:srgbClr val="E30613"/>
              </a:buClr>
              <a:buFont typeface="Wingdings" panose="05000000000000000000" pitchFamily="2" charset="2"/>
              <a:buChar char="Ø"/>
              <a:defRPr sz="1800"/>
            </a:lvl5pPr>
            <a:lvl6pPr marL="2286000" indent="0">
              <a:buNone/>
              <a:defRPr/>
            </a:lvl6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033774559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avec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  17"/>
          <p:cNvSpPr>
            <a:spLocks noGrp="1"/>
          </p:cNvSpPr>
          <p:nvPr>
            <p:ph type="pic" sz="quarter" idx="13"/>
          </p:nvPr>
        </p:nvSpPr>
        <p:spPr>
          <a:xfrm>
            <a:off x="525633" y="3644147"/>
            <a:ext cx="7932568" cy="280117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25633" y="421302"/>
            <a:ext cx="7932568" cy="1087321"/>
          </a:xfrm>
        </p:spPr>
        <p:txBody>
          <a:bodyPr/>
          <a:lstStyle>
            <a:lvl1pPr algn="ctr">
              <a:defRPr sz="4400">
                <a:latin typeface="MontserratAlternates-Regular"/>
                <a:cs typeface="MontserratAlternates-Regular"/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1" hasCustomPrompt="1"/>
          </p:nvPr>
        </p:nvSpPr>
        <p:spPr>
          <a:xfrm>
            <a:off x="525633" y="1508128"/>
            <a:ext cx="7932568" cy="639763"/>
          </a:xfrm>
        </p:spPr>
        <p:txBody>
          <a:bodyPr/>
          <a:lstStyle>
            <a:lvl1pPr marL="0" indent="0" algn="ctr">
              <a:buNone/>
              <a:defRPr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Sous-titre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6693587" y="3227465"/>
            <a:ext cx="1764615" cy="257175"/>
          </a:xfrm>
        </p:spPr>
        <p:txBody>
          <a:bodyPr>
            <a:noAutofit/>
          </a:bodyPr>
          <a:lstStyle>
            <a:lvl1pPr marL="0" indent="0" algn="r">
              <a:buNone/>
              <a:defRPr sz="1400">
                <a:solidFill>
                  <a:srgbClr val="FF0000"/>
                </a:solidFill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Mois Année</a:t>
            </a:r>
          </a:p>
        </p:txBody>
      </p:sp>
      <p:pic>
        <p:nvPicPr>
          <p:cNvPr id="14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1150" y="2593541"/>
            <a:ext cx="2014448" cy="201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966942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verture avec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25633" y="421302"/>
            <a:ext cx="7932568" cy="1087321"/>
          </a:xfrm>
        </p:spPr>
        <p:txBody>
          <a:bodyPr/>
          <a:lstStyle>
            <a:lvl1pPr algn="ctr">
              <a:defRPr sz="4400">
                <a:latin typeface="MontserratAlternates-Regular"/>
                <a:cs typeface="MontserratAlternates-Regular"/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1" hasCustomPrompt="1"/>
          </p:nvPr>
        </p:nvSpPr>
        <p:spPr>
          <a:xfrm>
            <a:off x="525633" y="1508128"/>
            <a:ext cx="7932568" cy="639763"/>
          </a:xfrm>
        </p:spPr>
        <p:txBody>
          <a:bodyPr/>
          <a:lstStyle>
            <a:lvl1pPr marL="0" indent="0" algn="ctr">
              <a:buNone/>
              <a:defRPr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Sous-titre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64BC60-2810-4F00-82E5-B44C13FCEB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5633" y="3429000"/>
            <a:ext cx="7932568" cy="30077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00220052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319088"/>
            <a:ext cx="1230312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Espace réservé pour une image  13"/>
          <p:cNvSpPr>
            <a:spLocks noGrp="1"/>
          </p:cNvSpPr>
          <p:nvPr>
            <p:ph type="pic" sz="quarter" idx="16"/>
          </p:nvPr>
        </p:nvSpPr>
        <p:spPr>
          <a:xfrm>
            <a:off x="323850" y="2024063"/>
            <a:ext cx="8362950" cy="442136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6" name="Espace réservé du texte 12"/>
          <p:cNvSpPr>
            <a:spLocks noGrp="1"/>
          </p:cNvSpPr>
          <p:nvPr>
            <p:ph type="body" sz="quarter" idx="17" hasCustomPrompt="1"/>
          </p:nvPr>
        </p:nvSpPr>
        <p:spPr>
          <a:xfrm>
            <a:off x="5041676" y="277647"/>
            <a:ext cx="3733409" cy="257175"/>
          </a:xfrm>
        </p:spPr>
        <p:txBody>
          <a:bodyPr>
            <a:noAutofit/>
          </a:bodyPr>
          <a:lstStyle>
            <a:lvl1pPr marL="0" indent="0" algn="r">
              <a:buNone/>
              <a:defRPr sz="1400">
                <a:solidFill>
                  <a:srgbClr val="FF0000"/>
                </a:solidFill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Objet de document</a:t>
            </a:r>
          </a:p>
        </p:txBody>
      </p:sp>
      <p:sp>
        <p:nvSpPr>
          <p:cNvPr id="17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1766890" y="534988"/>
            <a:ext cx="7008812" cy="1136650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52594786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0714498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texte sur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319088"/>
            <a:ext cx="1230312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1766890" y="534988"/>
            <a:ext cx="7008812" cy="1136650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766890" y="1776413"/>
            <a:ext cx="7008812" cy="10969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 err="1"/>
              <a:t>Châpo</a:t>
            </a:r>
            <a:endParaRPr lang="fr-FR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7"/>
          </p:nvPr>
        </p:nvSpPr>
        <p:spPr>
          <a:xfrm>
            <a:off x="1766890" y="3036894"/>
            <a:ext cx="3408362" cy="3360737"/>
          </a:xfrm>
        </p:spPr>
        <p:txBody>
          <a:bodyPr>
            <a:normAutofit/>
          </a:bodyPr>
          <a:lstStyle>
            <a:lvl1pPr marL="457200" marR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+mj-lt"/>
              <a:buAutoNum type="arabicPeriod"/>
              <a:tabLst/>
              <a:defRPr sz="1800" b="1" baseline="0">
                <a:latin typeface="MontserratAlternates-Regular"/>
                <a:cs typeface="MontserratAlternates-Regular"/>
              </a:defRPr>
            </a:lvl1pPr>
            <a:lvl2pPr marL="45720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>
                <a:latin typeface="MontserratAlternates-Regular"/>
                <a:cs typeface="MontserratAlternates-Regular"/>
              </a:defRPr>
            </a:lvl2pPr>
            <a:lvl6pPr marL="2286000" indent="0">
              <a:buNone/>
              <a:defRPr/>
            </a:lvl6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8"/>
          </p:nvPr>
        </p:nvSpPr>
        <p:spPr>
          <a:xfrm>
            <a:off x="5329240" y="3036894"/>
            <a:ext cx="3446462" cy="3360737"/>
          </a:xfrm>
        </p:spPr>
        <p:txBody>
          <a:bodyPr>
            <a:normAutofit/>
          </a:bodyPr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90011"/>
              </a:buClr>
              <a:buSzTx/>
              <a:buFont typeface="Arial"/>
              <a:buChar char="•"/>
              <a:tabLst/>
              <a:defRPr sz="1400">
                <a:latin typeface="MontserratAlternates-Regular"/>
                <a:cs typeface="MontserratAlternates-Regular"/>
              </a:defRPr>
            </a:lvl1pPr>
            <a:lvl2pPr marL="742950" indent="-285750">
              <a:buFont typeface="Arial"/>
              <a:buChar char="•"/>
              <a:defRPr/>
            </a:lvl2pPr>
            <a:lvl3pPr marL="1143000" indent="-228600">
              <a:buFont typeface="Arial"/>
              <a:buChar char="•"/>
              <a:defRPr/>
            </a:lvl3pPr>
            <a:lvl4pPr marL="1600200" indent="-228600">
              <a:buFont typeface="Arial"/>
              <a:buChar char="•"/>
              <a:defRPr/>
            </a:lvl4pPr>
            <a:lvl5pPr marL="2057400" indent="-228600">
              <a:buFont typeface="Arial"/>
              <a:buChar char="•"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23595429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319088"/>
            <a:ext cx="1230312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1766890" y="534988"/>
            <a:ext cx="7008812" cy="1136650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21" name="Espace réservé du texte 14"/>
          <p:cNvSpPr>
            <a:spLocks noGrp="1"/>
          </p:cNvSpPr>
          <p:nvPr>
            <p:ph type="body" sz="quarter" idx="18" hasCustomPrompt="1"/>
          </p:nvPr>
        </p:nvSpPr>
        <p:spPr>
          <a:xfrm>
            <a:off x="1766890" y="1776413"/>
            <a:ext cx="7008812" cy="10969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MontserratAlternates-Regular"/>
                <a:cs typeface="MontserratAlternates-Regular"/>
              </a:defRPr>
            </a:lvl1pPr>
          </a:lstStyle>
          <a:p>
            <a:pPr lvl="0"/>
            <a:r>
              <a:rPr lang="fr-FR" err="1"/>
              <a:t>Châpo</a:t>
            </a:r>
            <a:endParaRPr lang="fr-FR"/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quarter" idx="19"/>
          </p:nvPr>
        </p:nvSpPr>
        <p:spPr>
          <a:xfrm>
            <a:off x="5329240" y="3036894"/>
            <a:ext cx="3446462" cy="3360737"/>
          </a:xfrm>
        </p:spPr>
        <p:txBody>
          <a:bodyPr>
            <a:normAutofit/>
          </a:bodyPr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90011"/>
              </a:buClr>
              <a:buSzTx/>
              <a:buFont typeface="Arial"/>
              <a:buChar char="•"/>
              <a:tabLst/>
              <a:defRPr sz="1400">
                <a:latin typeface="MontserratAlternates-Regular"/>
                <a:cs typeface="MontserratAlternates-Regular"/>
              </a:defRPr>
            </a:lvl1pPr>
            <a:lvl2pPr marL="742950" indent="-285750">
              <a:buFont typeface="Arial"/>
              <a:buChar char="•"/>
              <a:defRPr/>
            </a:lvl2pPr>
            <a:lvl3pPr marL="1143000" indent="-228600">
              <a:buFont typeface="Arial"/>
              <a:buChar char="•"/>
              <a:defRPr/>
            </a:lvl3pPr>
            <a:lvl4pPr marL="1600200" indent="-228600">
              <a:buFont typeface="Arial"/>
              <a:buChar char="•"/>
              <a:defRPr/>
            </a:lvl4pPr>
            <a:lvl5pPr marL="2057400" indent="-228600">
              <a:buFont typeface="Arial"/>
              <a:buChar char="•"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sz="quarter" idx="20"/>
          </p:nvPr>
        </p:nvSpPr>
        <p:spPr>
          <a:xfrm>
            <a:off x="323850" y="3036127"/>
            <a:ext cx="4827532" cy="336149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640243234"/>
      </p:ext>
    </p:extLst>
  </p:cSld>
  <p:clrMapOvr>
    <a:masterClrMapping/>
  </p:clrMapOvr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2520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pour une image  7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3312004" y="1200000"/>
            <a:ext cx="5471999" cy="46800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</p:spTree>
    <p:extLst>
      <p:ext uri="{BB962C8B-B14F-4D97-AF65-F5344CB8AC3E}">
        <p14:creationId xmlns:p14="http://schemas.microsoft.com/office/powerpoint/2010/main" val="2163293123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Crous de Créteil - SDVE - Fabienne Maître Janvier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Crous de Créteil - SDVE - Fabienne Maître Janvier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F7A08-C70E-9A45-9E07-FD69D4FD51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4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649" r:id="rId15"/>
    <p:sldLayoutId id="2147483730" r:id="rId16"/>
    <p:sldLayoutId id="2147483654" r:id="rId17"/>
    <p:sldLayoutId id="2147483657" r:id="rId18"/>
    <p:sldLayoutId id="2147483650" r:id="rId19"/>
    <p:sldLayoutId id="2147483653" r:id="rId20"/>
    <p:sldLayoutId id="2147483746" r:id="rId2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21F7FA-9105-5542-8A5A-F8DED8EFF0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59294"/>
            <a:ext cx="9144000" cy="2288974"/>
          </a:xfrm>
        </p:spPr>
        <p:txBody>
          <a:bodyPr/>
          <a:lstStyle/>
          <a:p>
            <a:r>
              <a:rPr lang="fr-FR" sz="4000">
                <a:latin typeface="Arial"/>
                <a:cs typeface="Arial"/>
              </a:rPr>
              <a:t>Rénovation des espaces étudiants</a:t>
            </a:r>
            <a:br>
              <a:rPr lang="fr-FR" sz="4000">
                <a:latin typeface="Arial"/>
                <a:cs typeface="Arial"/>
              </a:rPr>
            </a:br>
            <a:r>
              <a:rPr lang="fr-FR" sz="4000">
                <a:latin typeface="Arial"/>
                <a:cs typeface="Arial"/>
              </a:rPr>
              <a:t>département 93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DFD265-EC1F-4643-BF89-56D0C264DC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2246464"/>
            <a:ext cx="9143999" cy="502710"/>
          </a:xfrm>
        </p:spPr>
        <p:txBody>
          <a:bodyPr anchor="ctr"/>
          <a:lstStyle/>
          <a:p>
            <a:r>
              <a:rPr lang="fr-FR" sz="2800" b="1">
                <a:solidFill>
                  <a:schemeClr val="tx1"/>
                </a:solidFill>
                <a:latin typeface="Arial"/>
                <a:cs typeface="Arial"/>
              </a:rPr>
              <a:t>2025</a:t>
            </a:r>
            <a:endParaRPr lang="fr-FR" sz="2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963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95F5834-2E7F-5E6E-7D88-FE2AE2ED5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b="1" dirty="0">
                <a:latin typeface="MontserratAlternates-Regular"/>
              </a:rPr>
              <a:t>Plan de charge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6735CD8-3DC2-4191-E408-36E903E5C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Crous de Créteil - SDVE - Fabienne Maître Janvier 2025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074D683-0703-834A-9FF3-624F7B232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565245"/>
              </p:ext>
            </p:extLst>
          </p:nvPr>
        </p:nvGraphicFramePr>
        <p:xfrm>
          <a:off x="628650" y="2008726"/>
          <a:ext cx="7886702" cy="3985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050">
                  <a:extLst>
                    <a:ext uri="{9D8B030D-6E8A-4147-A177-3AD203B41FA5}">
                      <a16:colId xmlns:a16="http://schemas.microsoft.com/office/drawing/2014/main" val="1033399982"/>
                    </a:ext>
                  </a:extLst>
                </a:gridCol>
                <a:gridCol w="1062051">
                  <a:extLst>
                    <a:ext uri="{9D8B030D-6E8A-4147-A177-3AD203B41FA5}">
                      <a16:colId xmlns:a16="http://schemas.microsoft.com/office/drawing/2014/main" val="3276285779"/>
                    </a:ext>
                  </a:extLst>
                </a:gridCol>
                <a:gridCol w="1632306">
                  <a:extLst>
                    <a:ext uri="{9D8B030D-6E8A-4147-A177-3AD203B41FA5}">
                      <a16:colId xmlns:a16="http://schemas.microsoft.com/office/drawing/2014/main" val="23273642"/>
                    </a:ext>
                  </a:extLst>
                </a:gridCol>
                <a:gridCol w="1091956">
                  <a:extLst>
                    <a:ext uri="{9D8B030D-6E8A-4147-A177-3AD203B41FA5}">
                      <a16:colId xmlns:a16="http://schemas.microsoft.com/office/drawing/2014/main" val="1482820979"/>
                    </a:ext>
                  </a:extLst>
                </a:gridCol>
                <a:gridCol w="900582">
                  <a:extLst>
                    <a:ext uri="{9D8B030D-6E8A-4147-A177-3AD203B41FA5}">
                      <a16:colId xmlns:a16="http://schemas.microsoft.com/office/drawing/2014/main" val="1194678408"/>
                    </a:ext>
                  </a:extLst>
                </a:gridCol>
                <a:gridCol w="1170757">
                  <a:extLst>
                    <a:ext uri="{9D8B030D-6E8A-4147-A177-3AD203B41FA5}">
                      <a16:colId xmlns:a16="http://schemas.microsoft.com/office/drawing/2014/main" val="2652389131"/>
                    </a:ext>
                  </a:extLst>
                </a:gridCol>
              </a:tblGrid>
              <a:tr h="419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Adresse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Lieux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Types d'espaces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Ordre de priorité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Rénovation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Flux (nb d'étudiants)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179644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Montreuil Bel-Air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205865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Pré-Saint-Gervais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32889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La Tour de l'Illustration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059633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1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318174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2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513158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3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526997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4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138502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5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58934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de sport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892613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de sport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503799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de musique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372749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Campus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polyvalente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586841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Frida Kahlo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- verte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240375"/>
                  </a:ext>
                </a:extLst>
              </a:tr>
              <a:tr h="254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Bobigny Frida Kahlo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polyvalente - beige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</a:t>
                      </a:r>
                    </a:p>
                  </a:txBody>
                  <a:tcPr marL="9350" marR="9350" marT="9350" marB="4488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71793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B3FCA1F-4106-EE82-6AD5-B8F7433D4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582" y="631112"/>
            <a:ext cx="787291" cy="78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72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4A8B75C-6190-374C-F28F-966919B59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b="1" dirty="0">
                <a:latin typeface="MontserratAlternates-Regular"/>
                <a:ea typeface="+mj-lt"/>
                <a:cs typeface="+mj-lt"/>
              </a:rPr>
              <a:t>Plan de charge</a:t>
            </a:r>
            <a:endParaRPr lang="en-US" b="1" dirty="0">
              <a:latin typeface="MontserratAlternates-Regular"/>
              <a:ea typeface="+mj-lt"/>
              <a:cs typeface="+mj-lt"/>
            </a:endParaRPr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EB551836-55B2-6681-5D18-CF87893E5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Crous de Créteil - SDVE - Fabienne Maître Janvier 2025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DEB2411-3A12-0F13-0031-00AFAF7138ED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1849931"/>
          <a:ext cx="7886702" cy="4302738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2839374">
                  <a:extLst>
                    <a:ext uri="{9D8B030D-6E8A-4147-A177-3AD203B41FA5}">
                      <a16:colId xmlns:a16="http://schemas.microsoft.com/office/drawing/2014/main" val="1964802836"/>
                    </a:ext>
                  </a:extLst>
                </a:gridCol>
                <a:gridCol w="841296">
                  <a:extLst>
                    <a:ext uri="{9D8B030D-6E8A-4147-A177-3AD203B41FA5}">
                      <a16:colId xmlns:a16="http://schemas.microsoft.com/office/drawing/2014/main" val="2276702492"/>
                    </a:ext>
                  </a:extLst>
                </a:gridCol>
                <a:gridCol w="1694277">
                  <a:extLst>
                    <a:ext uri="{9D8B030D-6E8A-4147-A177-3AD203B41FA5}">
                      <a16:colId xmlns:a16="http://schemas.microsoft.com/office/drawing/2014/main" val="3336274535"/>
                    </a:ext>
                  </a:extLst>
                </a:gridCol>
                <a:gridCol w="973071">
                  <a:extLst>
                    <a:ext uri="{9D8B030D-6E8A-4147-A177-3AD203B41FA5}">
                      <a16:colId xmlns:a16="http://schemas.microsoft.com/office/drawing/2014/main" val="3481645299"/>
                    </a:ext>
                  </a:extLst>
                </a:gridCol>
                <a:gridCol w="934774">
                  <a:extLst>
                    <a:ext uri="{9D8B030D-6E8A-4147-A177-3AD203B41FA5}">
                      <a16:colId xmlns:a16="http://schemas.microsoft.com/office/drawing/2014/main" val="3833291511"/>
                    </a:ext>
                  </a:extLst>
                </a:gridCol>
                <a:gridCol w="603910">
                  <a:extLst>
                    <a:ext uri="{9D8B030D-6E8A-4147-A177-3AD203B41FA5}">
                      <a16:colId xmlns:a16="http://schemas.microsoft.com/office/drawing/2014/main" val="3127710986"/>
                    </a:ext>
                  </a:extLst>
                </a:gridCol>
              </a:tblGrid>
              <a:tr h="239041"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Saint-Denis P8 RU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restauration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importante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1500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511386817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Saint-Denis P8 Cafétéria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restauration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importante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2000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09269672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Bat A P8 RDC Grande Cafet 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restauration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2500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2717815179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Bat A P8 1e étage Cafet 2 Gai Savoir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restauration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1000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709830569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simple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2656374919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cuisine 1 &gt; 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163017688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cuisine 2 &gt; 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661789470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cuisine 3 &gt; 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966429635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cuisine 4 &gt; 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180718304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cuisine 5 &gt; 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2633096121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Résidence Internationale P8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cuisine 6 &gt; 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3156357646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Saint-Denis USPN IUT Cafétéria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restauration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importante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800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4049965633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Saint-Denis l'Hermitage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310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987017813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l'Hermitage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310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2475513968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Saint-Denis Slous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restauration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importante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600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3208492511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Guynemer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hall d'accueil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250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519396137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Guynemer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salle polyvalente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250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929970868"/>
                  </a:ext>
                </a:extLst>
              </a:tr>
              <a:tr h="239041"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Saint-Denis Eugène Pottier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résidence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000">
                          <a:effectLst/>
                        </a:rPr>
                        <a:t>salle d'étude 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haute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moyenne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000">
                          <a:effectLst/>
                        </a:rPr>
                        <a:t>170</a:t>
                      </a:r>
                      <a:endParaRPr lang="en-US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5" marR="8775" marT="8775" marB="42122" anchor="b"/>
                </a:tc>
                <a:extLst>
                  <a:ext uri="{0D108BD9-81ED-4DB2-BD59-A6C34878D82A}">
                    <a16:rowId xmlns:a16="http://schemas.microsoft.com/office/drawing/2014/main" val="1083448369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5DF2CC25-2DFD-57D4-05E6-81B4F9D44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746" y="363098"/>
            <a:ext cx="1015892" cy="99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61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33D2E10-8E4C-B125-A994-6BC60822E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>
                <a:latin typeface="MontserratAlternates-Regular"/>
              </a:rPr>
              <a:t>Plan de charge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95A4672E-20E6-7143-3A9B-FAFDACB8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/>
              <a:t>Crous de Créteil - SDVE - Fabienne Maître Janvier 2025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122BC9-BDB4-F734-B9A1-0970F9ED055D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2074074"/>
          <a:ext cx="7886702" cy="38544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14900">
                  <a:extLst>
                    <a:ext uri="{9D8B030D-6E8A-4147-A177-3AD203B41FA5}">
                      <a16:colId xmlns:a16="http://schemas.microsoft.com/office/drawing/2014/main" val="4096870273"/>
                    </a:ext>
                  </a:extLst>
                </a:gridCol>
                <a:gridCol w="993325">
                  <a:extLst>
                    <a:ext uri="{9D8B030D-6E8A-4147-A177-3AD203B41FA5}">
                      <a16:colId xmlns:a16="http://schemas.microsoft.com/office/drawing/2014/main" val="1634001049"/>
                    </a:ext>
                  </a:extLst>
                </a:gridCol>
                <a:gridCol w="1585265">
                  <a:extLst>
                    <a:ext uri="{9D8B030D-6E8A-4147-A177-3AD203B41FA5}">
                      <a16:colId xmlns:a16="http://schemas.microsoft.com/office/drawing/2014/main" val="2965526894"/>
                    </a:ext>
                  </a:extLst>
                </a:gridCol>
                <a:gridCol w="969742">
                  <a:extLst>
                    <a:ext uri="{9D8B030D-6E8A-4147-A177-3AD203B41FA5}">
                      <a16:colId xmlns:a16="http://schemas.microsoft.com/office/drawing/2014/main" val="4111795483"/>
                    </a:ext>
                  </a:extLst>
                </a:gridCol>
                <a:gridCol w="1127750">
                  <a:extLst>
                    <a:ext uri="{9D8B030D-6E8A-4147-A177-3AD203B41FA5}">
                      <a16:colId xmlns:a16="http://schemas.microsoft.com/office/drawing/2014/main" val="3807706092"/>
                    </a:ext>
                  </a:extLst>
                </a:gridCol>
                <a:gridCol w="495720">
                  <a:extLst>
                    <a:ext uri="{9D8B030D-6E8A-4147-A177-3AD203B41FA5}">
                      <a16:colId xmlns:a16="http://schemas.microsoft.com/office/drawing/2014/main" val="1674082811"/>
                    </a:ext>
                  </a:extLst>
                </a:gridCol>
              </a:tblGrid>
              <a:tr h="38544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Stains 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7096312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Stains 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hall d'accueil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6601362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Villetaneuse Ilôt des Poiriers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11771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Villetaneuse Ilôt des Poiriers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 2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16564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Villetaneuse Ilôt des Poiriers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de sport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456344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Villetaneuse Ilôt des Poiriers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de musique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745418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Villetaneuse Ilôt des Poiriers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polyvalente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067936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Villetaneuse Ilôt des Poiriers 1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hall d'accueil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importante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696769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Epinay sur Seine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salle d'étude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haute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2527475"/>
                  </a:ext>
                </a:extLst>
              </a:tr>
              <a:tr h="385445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Epinay sur Seine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résidence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hall d'accueil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basse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moyenne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14150" marR="14150" marT="14150" marB="6792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79671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317B93D-0B7A-E09E-8059-BF2B2E8DD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457" y="426161"/>
            <a:ext cx="1055306" cy="10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6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B6F62EC-A69D-D770-A5D4-24112300268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Objectif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33F557-C3E2-E26D-AC00-20C33E939BE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8918" y="1856604"/>
            <a:ext cx="8386784" cy="454102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fr-FR">
                <a:solidFill>
                  <a:schemeClr val="tx1"/>
                </a:solidFill>
              </a:rPr>
              <a:t>Rénover ou réaménager les espaces étudiants du département 93 gérés par le Crous de Créteil afin de faciliter la réussite universitaire et assurer le bien-être des étudiants : </a:t>
            </a:r>
          </a:p>
          <a:p>
            <a:pPr marL="0" indent="0">
              <a:buNone/>
            </a:pPr>
            <a:endParaRPr lang="fr-FR">
              <a:solidFill>
                <a:schemeClr val="tx1"/>
              </a:solidFill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fr-FR">
                <a:solidFill>
                  <a:schemeClr val="tx1"/>
                </a:solidFill>
              </a:rPr>
              <a:t>Dans les résidences étudiantes :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salles d'étude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salles de musique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salles de sport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salles polyvalentes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halls d'accueil</a:t>
            </a:r>
          </a:p>
          <a:p>
            <a:pPr marL="457200" lvl="1" indent="0">
              <a:buNone/>
            </a:pPr>
            <a:endParaRPr lang="fr-FR"/>
          </a:p>
          <a:p>
            <a:pPr>
              <a:buFont typeface="Wingdings" panose="020B0604020202020204" pitchFamily="34" charset="0"/>
              <a:buChar char="Ø"/>
            </a:pPr>
            <a:r>
              <a:rPr lang="fr-FR">
                <a:solidFill>
                  <a:schemeClr val="tx1"/>
                </a:solidFill>
              </a:rPr>
              <a:t>Dans les Restaurants Universitaires (RU), cafétérias, corners... :</a:t>
            </a:r>
            <a:endParaRPr lang="fr-FR" b="1">
              <a:solidFill>
                <a:schemeClr val="tx1"/>
              </a:solidFill>
              <a:ea typeface="Calibri" panose="020F0502020204030204"/>
              <a:cs typeface="Calibri" panose="020F0502020204030204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halls d'accueil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/>
              <a:t>salles polyvalentes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fr-FR" b="1"/>
          </a:p>
        </p:txBody>
      </p:sp>
    </p:spTree>
    <p:extLst>
      <p:ext uri="{BB962C8B-B14F-4D97-AF65-F5344CB8AC3E}">
        <p14:creationId xmlns:p14="http://schemas.microsoft.com/office/powerpoint/2010/main" val="287895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0312475-F532-31B0-860A-E7582EBDAB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Approche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CAE720-82D9-40AF-3EB7-845CAC23F5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4006" y="2054274"/>
            <a:ext cx="8832375" cy="43433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b="0">
                <a:solidFill>
                  <a:schemeClr val="tx1"/>
                </a:solidFill>
              </a:rPr>
              <a:t>Penser les espaces en fonction des </a:t>
            </a:r>
            <a:r>
              <a:rPr lang="fr-FR">
                <a:solidFill>
                  <a:schemeClr val="tx1"/>
                </a:solidFill>
              </a:rPr>
              <a:t>besoins </a:t>
            </a:r>
            <a:r>
              <a:rPr lang="fr-FR" b="0">
                <a:solidFill>
                  <a:schemeClr val="tx1"/>
                </a:solidFill>
              </a:rPr>
              <a:t>des étudiants (étudier leurs besoins). </a:t>
            </a:r>
          </a:p>
          <a:p>
            <a:r>
              <a:rPr lang="fr-FR" b="0">
                <a:solidFill>
                  <a:schemeClr val="tx1"/>
                </a:solidFill>
              </a:rPr>
              <a:t>Créer des espaces </a:t>
            </a:r>
            <a:r>
              <a:rPr lang="fr-FR">
                <a:solidFill>
                  <a:schemeClr val="tx1"/>
                </a:solidFill>
              </a:rPr>
              <a:t>polyvalents </a:t>
            </a:r>
            <a:r>
              <a:rPr lang="fr-FR" b="0">
                <a:solidFill>
                  <a:schemeClr val="tx1"/>
                </a:solidFill>
              </a:rPr>
              <a:t>: espace de travail, de restauration légère, de convivialité, de repos, de rechargement des appareils (téléphone, ordinateur...), de loisirs (jeux, lecture...)</a:t>
            </a:r>
          </a:p>
          <a:p>
            <a:r>
              <a:rPr lang="fr-FR" b="0">
                <a:solidFill>
                  <a:schemeClr val="tx1"/>
                </a:solidFill>
              </a:rPr>
              <a:t>Créer des espaces </a:t>
            </a:r>
            <a:r>
              <a:rPr lang="fr-FR">
                <a:solidFill>
                  <a:schemeClr val="tx1"/>
                </a:solidFill>
              </a:rPr>
              <a:t>confortables</a:t>
            </a:r>
            <a:r>
              <a:rPr lang="fr-FR" b="0">
                <a:solidFill>
                  <a:schemeClr val="tx1"/>
                </a:solidFill>
              </a:rPr>
              <a:t>, </a:t>
            </a:r>
            <a:r>
              <a:rPr lang="fr-FR">
                <a:solidFill>
                  <a:schemeClr val="tx1"/>
                </a:solidFill>
              </a:rPr>
              <a:t>chaleureux</a:t>
            </a:r>
            <a:r>
              <a:rPr lang="fr-FR" b="0">
                <a:solidFill>
                  <a:schemeClr val="tx1"/>
                </a:solidFill>
              </a:rPr>
              <a:t>, </a:t>
            </a:r>
            <a:r>
              <a:rPr lang="fr-FR">
                <a:solidFill>
                  <a:schemeClr val="tx1"/>
                </a:solidFill>
              </a:rPr>
              <a:t>vivants</a:t>
            </a:r>
            <a:r>
              <a:rPr lang="fr-FR" b="0">
                <a:solidFill>
                  <a:schemeClr val="tx1"/>
                </a:solidFill>
              </a:rPr>
              <a:t>, </a:t>
            </a:r>
            <a:r>
              <a:rPr lang="fr-FR">
                <a:solidFill>
                  <a:schemeClr val="tx1"/>
                </a:solidFill>
              </a:rPr>
              <a:t>pratiques </a:t>
            </a:r>
            <a:r>
              <a:rPr lang="fr-FR" b="0">
                <a:solidFill>
                  <a:schemeClr val="tx1"/>
                </a:solidFill>
              </a:rPr>
              <a:t>et </a:t>
            </a:r>
            <a:r>
              <a:rPr lang="fr-FR">
                <a:solidFill>
                  <a:schemeClr val="tx1"/>
                </a:solidFill>
              </a:rPr>
              <a:t>connectés</a:t>
            </a:r>
            <a:r>
              <a:rPr lang="fr-FR" b="0">
                <a:solidFill>
                  <a:schemeClr val="tx1"/>
                </a:solidFill>
              </a:rPr>
              <a:t>.</a:t>
            </a:r>
          </a:p>
          <a:p>
            <a:r>
              <a:rPr lang="fr-FR" b="0">
                <a:solidFill>
                  <a:schemeClr val="tx1"/>
                </a:solidFill>
              </a:rPr>
              <a:t>Créer des espaces </a:t>
            </a:r>
            <a:r>
              <a:rPr lang="fr-FR">
                <a:solidFill>
                  <a:schemeClr val="tx1"/>
                </a:solidFill>
              </a:rPr>
              <a:t>gais </a:t>
            </a:r>
            <a:r>
              <a:rPr lang="fr-FR" b="0">
                <a:solidFill>
                  <a:schemeClr val="tx1"/>
                </a:solidFill>
              </a:rPr>
              <a:t>et </a:t>
            </a:r>
            <a:r>
              <a:rPr lang="fr-FR">
                <a:solidFill>
                  <a:schemeClr val="tx1"/>
                </a:solidFill>
              </a:rPr>
              <a:t>dynamiques </a:t>
            </a:r>
            <a:r>
              <a:rPr lang="fr-FR" b="0">
                <a:solidFill>
                  <a:schemeClr val="tx1"/>
                </a:solidFill>
              </a:rPr>
              <a:t>: les étudiants ne veulent plus d'espaces aseptisés et anonymes.</a:t>
            </a:r>
            <a:endParaRPr lang="fr-FR">
              <a:solidFill>
                <a:schemeClr val="tx1"/>
              </a:solidFill>
            </a:endParaRPr>
          </a:p>
          <a:p>
            <a:r>
              <a:rPr lang="fr-FR" b="0">
                <a:solidFill>
                  <a:schemeClr val="tx1"/>
                </a:solidFill>
              </a:rPr>
              <a:t>Tenir compte des </a:t>
            </a:r>
            <a:r>
              <a:rPr lang="fr-FR">
                <a:solidFill>
                  <a:schemeClr val="tx1"/>
                </a:solidFill>
              </a:rPr>
              <a:t>flux </a:t>
            </a:r>
            <a:r>
              <a:rPr lang="fr-FR" b="0">
                <a:solidFill>
                  <a:schemeClr val="tx1"/>
                </a:solidFill>
              </a:rPr>
              <a:t>et des </a:t>
            </a:r>
            <a:r>
              <a:rPr lang="fr-FR">
                <a:solidFill>
                  <a:schemeClr val="tx1"/>
                </a:solidFill>
              </a:rPr>
              <a:t>horaires </a:t>
            </a:r>
            <a:r>
              <a:rPr lang="fr-FR" b="0">
                <a:solidFill>
                  <a:schemeClr val="tx1"/>
                </a:solidFill>
              </a:rPr>
              <a:t>d'ouverture des espaces.</a:t>
            </a:r>
          </a:p>
          <a:p>
            <a:r>
              <a:rPr lang="fr-FR">
                <a:solidFill>
                  <a:schemeClr val="tx1"/>
                </a:solidFill>
              </a:rPr>
              <a:t>Durabilité </a:t>
            </a:r>
            <a:r>
              <a:rPr lang="fr-FR" b="0">
                <a:solidFill>
                  <a:schemeClr val="tx1"/>
                </a:solidFill>
              </a:rPr>
              <a:t>: penser les espaces sur au moins 10 ans.</a:t>
            </a:r>
          </a:p>
          <a:p>
            <a:r>
              <a:rPr lang="fr-FR" b="0">
                <a:solidFill>
                  <a:schemeClr val="tx1"/>
                </a:solidFill>
              </a:rPr>
              <a:t>Tenir compte de </a:t>
            </a:r>
            <a:r>
              <a:rPr lang="fr-FR">
                <a:solidFill>
                  <a:schemeClr val="tx1"/>
                </a:solidFill>
              </a:rPr>
              <a:t>l'environnement direct </a:t>
            </a:r>
            <a:r>
              <a:rPr lang="fr-FR" b="0">
                <a:solidFill>
                  <a:schemeClr val="tx1"/>
                </a:solidFill>
              </a:rPr>
              <a:t>(sécurité, fréquentation) et de </a:t>
            </a:r>
            <a:r>
              <a:rPr lang="fr-FR">
                <a:solidFill>
                  <a:schemeClr val="tx1"/>
                </a:solidFill>
              </a:rPr>
              <a:t>l'usure </a:t>
            </a:r>
            <a:r>
              <a:rPr lang="fr-FR" b="0">
                <a:solidFill>
                  <a:schemeClr val="tx1"/>
                </a:solidFill>
              </a:rPr>
              <a:t>(remplacement facile en cas de détérioration). </a:t>
            </a:r>
          </a:p>
        </p:txBody>
      </p:sp>
    </p:spTree>
    <p:extLst>
      <p:ext uri="{BB962C8B-B14F-4D97-AF65-F5344CB8AC3E}">
        <p14:creationId xmlns:p14="http://schemas.microsoft.com/office/powerpoint/2010/main" val="2344190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DA71652-DE99-5AB6-4F5B-63DC78AAF3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/>
              <a:t>Moodboard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1758A1-DC05-A4E4-D289-427A4BFD674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7234" y="2054274"/>
            <a:ext cx="8484898" cy="4689444"/>
          </a:xfrm>
        </p:spPr>
        <p:txBody>
          <a:bodyPr/>
          <a:lstStyle/>
          <a:p>
            <a:endParaRPr lang="fr-FR"/>
          </a:p>
        </p:txBody>
      </p:sp>
      <p:pic>
        <p:nvPicPr>
          <p:cNvPr id="4" name="Image 3" descr="Une image contenant bâtiment, fenêtre, peinture, art&#10;&#10;Le contenu généré par l’IA peut être incorrect.">
            <a:extLst>
              <a:ext uri="{FF2B5EF4-FFF2-40B4-BE49-F238E27FC236}">
                <a16:creationId xmlns:a16="http://schemas.microsoft.com/office/drawing/2014/main" id="{9C3B7303-E9FA-D96E-17F1-AA2B382B3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580" y="3542379"/>
            <a:ext cx="5062603" cy="2972810"/>
          </a:xfrm>
          <a:prstGeom prst="rect">
            <a:avLst/>
          </a:prstGeom>
        </p:spPr>
      </p:pic>
      <p:pic>
        <p:nvPicPr>
          <p:cNvPr id="7" name="Image 6" descr="Une image contenant peinture, art, porte, bâtiment&#10;&#10;Le contenu généré par l’IA peut être incorrect.">
            <a:extLst>
              <a:ext uri="{FF2B5EF4-FFF2-40B4-BE49-F238E27FC236}">
                <a16:creationId xmlns:a16="http://schemas.microsoft.com/office/drawing/2014/main" id="{ABBD1527-0D4C-0A7B-EE97-6D595DBB9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554" y="721629"/>
            <a:ext cx="4070960" cy="2990590"/>
          </a:xfrm>
          <a:prstGeom prst="rect">
            <a:avLst/>
          </a:prstGeom>
        </p:spPr>
      </p:pic>
      <p:pic>
        <p:nvPicPr>
          <p:cNvPr id="6" name="Image 5" descr="Une image contenant bâtiment, peinture, ciel, art&#10;&#10;Le contenu généré par l’IA peut être incorrect.">
            <a:extLst>
              <a:ext uri="{FF2B5EF4-FFF2-40B4-BE49-F238E27FC236}">
                <a16:creationId xmlns:a16="http://schemas.microsoft.com/office/drawing/2014/main" id="{8B39D873-7D6E-414A-70C2-8C5BD761E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34" y="1724113"/>
            <a:ext cx="4014945" cy="478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66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0A522DC-69F6-A4DA-C967-5842CADF32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/>
              <a:t>Moodboard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AC0450-AB87-D3D4-E94D-2A1BE3D1451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Une image contenant intérieur, meubles, scène, pièce&#10;&#10;Le contenu généré par l’IA peut être incorrect.">
            <a:extLst>
              <a:ext uri="{FF2B5EF4-FFF2-40B4-BE49-F238E27FC236}">
                <a16:creationId xmlns:a16="http://schemas.microsoft.com/office/drawing/2014/main" id="{41745EC9-A90B-E257-E859-8EAEF24A5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340" y="2394157"/>
            <a:ext cx="4043031" cy="4179982"/>
          </a:xfrm>
          <a:prstGeom prst="rect">
            <a:avLst/>
          </a:prstGeom>
        </p:spPr>
      </p:pic>
      <p:pic>
        <p:nvPicPr>
          <p:cNvPr id="6" name="Image 5" descr="Une image contenant meubles, sol, table, Table de cuisine et de salle à manger&#10;&#10;Le contenu généré par l’IA peut être incorrect.">
            <a:extLst>
              <a:ext uri="{FF2B5EF4-FFF2-40B4-BE49-F238E27FC236}">
                <a16:creationId xmlns:a16="http://schemas.microsoft.com/office/drawing/2014/main" id="{CC32E1A4-CCF6-7D6F-DFFC-90D3AA46C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477" y="1213317"/>
            <a:ext cx="4747371" cy="300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87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AE7B3-D67C-72BF-20C7-BA3EEF9ED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3EC9F41-769C-FFF2-DDBF-4228CAB26F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/>
              <a:t>Moodboard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16664E-6FAC-84FB-A948-819ACA93C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 descr="Une image contenant mur, intérieur, meubles, table&#10;&#10;Le contenu généré par l’IA peut être incorrect.">
            <a:extLst>
              <a:ext uri="{FF2B5EF4-FFF2-40B4-BE49-F238E27FC236}">
                <a16:creationId xmlns:a16="http://schemas.microsoft.com/office/drawing/2014/main" id="{A0FE707F-BDAE-8D31-5896-0EF8CDF1A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2716582"/>
            <a:ext cx="4572000" cy="3429000"/>
          </a:xfrm>
          <a:prstGeom prst="rect">
            <a:avLst/>
          </a:prstGeom>
        </p:spPr>
      </p:pic>
      <p:pic>
        <p:nvPicPr>
          <p:cNvPr id="8" name="Image 7" descr="Une image contenant intérieur, habits, meubles, mur&#10;&#10;Le contenu généré par l’IA peut être incorrect.">
            <a:extLst>
              <a:ext uri="{FF2B5EF4-FFF2-40B4-BE49-F238E27FC236}">
                <a16:creationId xmlns:a16="http://schemas.microsoft.com/office/drawing/2014/main" id="{EB349BE3-E2D7-D154-8D86-8C190C422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04" y="1718936"/>
            <a:ext cx="4362450" cy="30861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B6D47F8-0F2E-BDFA-0405-A655361DF9A9}"/>
              </a:ext>
            </a:extLst>
          </p:cNvPr>
          <p:cNvSpPr txBox="1"/>
          <p:nvPr/>
        </p:nvSpPr>
        <p:spPr>
          <a:xfrm>
            <a:off x="2793304" y="5883058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200" i="1"/>
              <a:t>Crous de Lyon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424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1B149-C9BB-832B-163D-58B463031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décoration d’intérieur, intérieur, plafond, mur&#10;&#10;Le contenu généré par l’IA peut être incorrect.">
            <a:extLst>
              <a:ext uri="{FF2B5EF4-FFF2-40B4-BE49-F238E27FC236}">
                <a16:creationId xmlns:a16="http://schemas.microsoft.com/office/drawing/2014/main" id="{487DADE3-B3A8-FEE2-8CD9-69A5445D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507" y="1106836"/>
            <a:ext cx="5354878" cy="3506545"/>
          </a:xfrm>
          <a:prstGeom prst="rect">
            <a:avLst/>
          </a:prstGeom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E0B35BC-9313-DED5-2352-6EBC60E8AA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/>
              <a:t>Moodboard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BE0FDD-1F83-C44C-9626-396B6B252DC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 descr="Une image contenant décoration d’intérieur, intérieur, table basse, plafond&#10;&#10;Le contenu généré par l’IA peut être incorrect.">
            <a:extLst>
              <a:ext uri="{FF2B5EF4-FFF2-40B4-BE49-F238E27FC236}">
                <a16:creationId xmlns:a16="http://schemas.microsoft.com/office/drawing/2014/main" id="{2EAC5CCD-1393-168F-11F2-012FAC6C4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18" y="3792103"/>
            <a:ext cx="3956137" cy="260884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C4A4766-1185-199D-D857-81AFA066F04E}"/>
              </a:ext>
            </a:extLst>
          </p:cNvPr>
          <p:cNvSpPr txBox="1"/>
          <p:nvPr/>
        </p:nvSpPr>
        <p:spPr>
          <a:xfrm>
            <a:off x="4151576" y="4712019"/>
            <a:ext cx="203541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200" i="1">
                <a:ea typeface="Calibri"/>
                <a:cs typeface="Calibri"/>
              </a:rPr>
              <a:t>Crous de Lille </a:t>
            </a:r>
          </a:p>
        </p:txBody>
      </p:sp>
    </p:spTree>
    <p:extLst>
      <p:ext uri="{BB962C8B-B14F-4D97-AF65-F5344CB8AC3E}">
        <p14:creationId xmlns:p14="http://schemas.microsoft.com/office/powerpoint/2010/main" val="3082650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543313-34F6-FD81-A27F-8A76891DD6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C8DA035-718C-93B6-414A-7AEFA81C26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err="1"/>
              <a:t>Moodboard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E10318-04AC-6DA7-6229-D057BC2772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78212A9-98C1-CBA5-3296-B0E456F6872B}"/>
              </a:ext>
            </a:extLst>
          </p:cNvPr>
          <p:cNvSpPr txBox="1"/>
          <p:nvPr/>
        </p:nvSpPr>
        <p:spPr>
          <a:xfrm>
            <a:off x="2982480" y="5348759"/>
            <a:ext cx="203541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200" i="1">
                <a:ea typeface="Calibri"/>
                <a:cs typeface="Calibri"/>
              </a:rPr>
              <a:t>Crous de Lille </a:t>
            </a:r>
          </a:p>
        </p:txBody>
      </p:sp>
      <p:pic>
        <p:nvPicPr>
          <p:cNvPr id="5" name="Image 4" descr="Une image contenant meubles, intérieur, sol, plafond&#10;&#10;Le contenu généré par l’IA peut être incorrect.">
            <a:extLst>
              <a:ext uri="{FF2B5EF4-FFF2-40B4-BE49-F238E27FC236}">
                <a16:creationId xmlns:a16="http://schemas.microsoft.com/office/drawing/2014/main" id="{2652217C-106F-0560-2F79-8DB5C9A3B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723" y="1106989"/>
            <a:ext cx="4319652" cy="2754683"/>
          </a:xfrm>
          <a:prstGeom prst="rect">
            <a:avLst/>
          </a:prstGeom>
        </p:spPr>
      </p:pic>
      <p:pic>
        <p:nvPicPr>
          <p:cNvPr id="11" name="Image 10" descr="Une image contenant meubles, intérieur, sol, table&#10;&#10;Le contenu généré par l’IA peut être incorrect.">
            <a:extLst>
              <a:ext uri="{FF2B5EF4-FFF2-40B4-BE49-F238E27FC236}">
                <a16:creationId xmlns:a16="http://schemas.microsoft.com/office/drawing/2014/main" id="{39706A84-D7CE-AD9C-C416-98F817E15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82" y="2709126"/>
            <a:ext cx="3903945" cy="2650599"/>
          </a:xfrm>
          <a:prstGeom prst="rect">
            <a:avLst/>
          </a:prstGeom>
        </p:spPr>
      </p:pic>
      <p:pic>
        <p:nvPicPr>
          <p:cNvPr id="12" name="Image 11" descr="Une image contenant plafond, mur, intérieur, décoration d’intérieur&#10;&#10;Le contenu généré par l’IA peut être incorrect.">
            <a:extLst>
              <a:ext uri="{FF2B5EF4-FFF2-40B4-BE49-F238E27FC236}">
                <a16:creationId xmlns:a16="http://schemas.microsoft.com/office/drawing/2014/main" id="{C878C31E-6FA5-C954-0D6A-611F80083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0782" y="3856321"/>
            <a:ext cx="3784295" cy="252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1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4942147-6F26-5ADB-D53E-E67779952F0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Plan de charge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FCD917-A516-EFF1-D653-A1F660449D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3787" y="1981804"/>
            <a:ext cx="8287375" cy="441036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604020202020204" pitchFamily="34" charset="0"/>
              <a:buChar char="ü"/>
            </a:pPr>
            <a:r>
              <a:rPr lang="fr-FR" dirty="0">
                <a:solidFill>
                  <a:schemeClr val="tx1"/>
                </a:solidFill>
              </a:rPr>
              <a:t>42 espaces identifiés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9 rénovations simples (peinture + mobilier)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25 rénovations moyennes (peinture + mobilier + conception)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8 rénovations importantes (espaces à repenser et aménager entièrement)</a:t>
            </a:r>
          </a:p>
          <a:p>
            <a:pPr marL="0" indent="0">
              <a:buNone/>
            </a:pPr>
            <a:endParaRPr lang="fr-FR" sz="1600" b="0">
              <a:solidFill>
                <a:schemeClr val="tx1"/>
              </a:solidFill>
            </a:endParaRPr>
          </a:p>
          <a:p>
            <a:pPr>
              <a:buFont typeface="Wingdings" panose="020B0604020202020204" pitchFamily="34" charset="0"/>
              <a:buChar char="ü"/>
            </a:pPr>
            <a:r>
              <a:rPr lang="fr-FR" sz="1600" b="0" dirty="0">
                <a:solidFill>
                  <a:schemeClr val="tx1"/>
                </a:solidFill>
              </a:rPr>
              <a:t>Possibilité de réemploi du mobilier d'une résidence à l'autre</a:t>
            </a:r>
          </a:p>
          <a:p>
            <a:pPr>
              <a:buFont typeface="Wingdings" panose="020B0604020202020204" pitchFamily="34" charset="0"/>
              <a:buChar char="ü"/>
            </a:pPr>
            <a:r>
              <a:rPr lang="fr-FR" sz="1600" b="0" dirty="0">
                <a:solidFill>
                  <a:schemeClr val="tx1"/>
                </a:solidFill>
              </a:rPr>
              <a:t>Enjeu écologique/économique/durabilité</a:t>
            </a:r>
            <a:endParaRPr lang="fr-FR" dirty="0">
              <a:solidFill>
                <a:schemeClr val="tx1"/>
              </a:solidFill>
            </a:endParaRPr>
          </a:p>
          <a:p>
            <a:pPr>
              <a:buFont typeface="Wingdings" panose="020B0604020202020204" pitchFamily="34" charset="0"/>
              <a:buChar char="ü"/>
            </a:pPr>
            <a:r>
              <a:rPr lang="fr-FR" sz="1600" b="0" dirty="0" err="1">
                <a:solidFill>
                  <a:schemeClr val="tx1"/>
                </a:solidFill>
              </a:rPr>
              <a:t>Sourcing</a:t>
            </a:r>
            <a:r>
              <a:rPr lang="fr-FR" sz="1600" b="0" dirty="0">
                <a:solidFill>
                  <a:schemeClr val="tx1"/>
                </a:solidFill>
              </a:rPr>
              <a:t> fabrication française </a:t>
            </a:r>
          </a:p>
          <a:p>
            <a:pPr>
              <a:buFont typeface="Wingdings" panose="020B0604020202020204" pitchFamily="34" charset="0"/>
              <a:buChar char="ü"/>
            </a:pPr>
            <a:endParaRPr lang="fr-FR" sz="1600" b="0">
              <a:solidFill>
                <a:schemeClr val="tx1"/>
              </a:solidFill>
            </a:endParaRPr>
          </a:p>
          <a:p>
            <a:pPr>
              <a:buFont typeface="Wingdings" panose="020B0604020202020204" pitchFamily="34" charset="0"/>
              <a:buChar char="ü"/>
            </a:pPr>
            <a:r>
              <a:rPr lang="fr-FR" sz="1600" b="0" dirty="0">
                <a:solidFill>
                  <a:schemeClr val="tx1"/>
                </a:solidFill>
              </a:rPr>
              <a:t>Calendrier : les espaces doivent être accessibles aux étudiants au 1er septembre 2025</a:t>
            </a:r>
          </a:p>
          <a:p>
            <a:pPr>
              <a:buFont typeface="Wingdings" panose="020B0604020202020204" pitchFamily="34" charset="0"/>
              <a:buChar char="ü"/>
            </a:pPr>
            <a:endParaRPr lang="fr-FR" sz="1600" b="0">
              <a:solidFill>
                <a:schemeClr val="tx1"/>
              </a:solidFill>
            </a:endParaRPr>
          </a:p>
          <a:p>
            <a:pPr>
              <a:buFont typeface="Wingdings" panose="020B0604020202020204" pitchFamily="34" charset="0"/>
              <a:buChar char="ü"/>
            </a:pPr>
            <a:r>
              <a:rPr lang="fr-FR" sz="1600" b="0" dirty="0">
                <a:solidFill>
                  <a:schemeClr val="tx1"/>
                </a:solidFill>
              </a:rPr>
              <a:t>Ce qu'on ne peut pas faire : 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fr-FR" sz="1400" b="0" dirty="0"/>
              <a:t>Travaux lourds</a:t>
            </a:r>
            <a:r>
              <a:rPr lang="fr-FR" sz="1400" dirty="0"/>
              <a:t> : plomberie, modifications de cloisons, travail sur le bâti, travaux électriques complexes...</a:t>
            </a:r>
          </a:p>
        </p:txBody>
      </p:sp>
    </p:spTree>
    <p:extLst>
      <p:ext uri="{BB962C8B-B14F-4D97-AF65-F5344CB8AC3E}">
        <p14:creationId xmlns:p14="http://schemas.microsoft.com/office/powerpoint/2010/main" val="41772046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dfb2e4f-5136-4f24-9a34-ccf12375b018">
      <UserInfo>
        <DisplayName>Olivier SCASSOLA</DisplayName>
        <AccountId>12</AccountId>
        <AccountType/>
      </UserInfo>
      <UserInfo>
        <DisplayName>Farid BEGDOURI-GHANNAM</DisplayName>
        <AccountId>41</AccountId>
        <AccountType/>
      </UserInfo>
      <UserInfo>
        <DisplayName>Pascal ACHE</DisplayName>
        <AccountId>13</AccountId>
        <AccountType/>
      </UserInfo>
      <UserInfo>
        <DisplayName>Julien GIRAL</DisplayName>
        <AccountId>123</AccountId>
        <AccountType/>
      </UserInfo>
      <UserInfo>
        <DisplayName>Fanjanirina RAJAOBELINA</DisplayName>
        <AccountId>200</AccountId>
        <AccountType/>
      </UserInfo>
    </SharedWithUsers>
    <lcf76f155ced4ddcb4097134ff3c332f xmlns="8e67c4ca-67a5-48f5-b57c-98dce7403abb">
      <Terms xmlns="http://schemas.microsoft.com/office/infopath/2007/PartnerControls"/>
    </lcf76f155ced4ddcb4097134ff3c332f>
    <TaxCatchAll xmlns="fdfb2e4f-5136-4f24-9a34-ccf12375b018" xsi:nil="true"/>
    <_Flow_SignoffStatus xmlns="8e67c4ca-67a5-48f5-b57c-98dce7403ab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C3C5D5F3CAA54D9ABDDD9E473A71BD" ma:contentTypeVersion="19" ma:contentTypeDescription="Crée un document." ma:contentTypeScope="" ma:versionID="6bc4fa12282b8ad27a23a88def9ce52a">
  <xsd:schema xmlns:xsd="http://www.w3.org/2001/XMLSchema" xmlns:xs="http://www.w3.org/2001/XMLSchema" xmlns:p="http://schemas.microsoft.com/office/2006/metadata/properties" xmlns:ns2="8e67c4ca-67a5-48f5-b57c-98dce7403abb" xmlns:ns3="fdfb2e4f-5136-4f24-9a34-ccf12375b018" targetNamespace="http://schemas.microsoft.com/office/2006/metadata/properties" ma:root="true" ma:fieldsID="4bc25cf43befe8b8606cfb9ee8086fc2" ns2:_="" ns3:_="">
    <xsd:import namespace="8e67c4ca-67a5-48f5-b57c-98dce7403abb"/>
    <xsd:import namespace="fdfb2e4f-5136-4f24-9a34-ccf12375b0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67c4ca-67a5-48f5-b57c-98dce7403a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86f1affa-64f4-4e6b-a859-39686b2b04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6" nillable="true" ma:displayName="État de validation" ma:internalName="_x00c9_tat_x0020_de_x0020_valida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b2e4f-5136-4f24-9a34-ccf12375b0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516773-4c4d-456a-81dd-5c2e48b7e0fd}" ma:internalName="TaxCatchAll" ma:showField="CatchAllData" ma:web="fdfb2e4f-5136-4f24-9a34-ccf12375b0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C8842C-82B5-4B94-A83C-C1C586FC74E5}">
  <ds:schemaRefs>
    <ds:schemaRef ds:uri="a4fb7e70-b074-4187-98b9-c5119e249d9f"/>
    <ds:schemaRef ds:uri="de178f2e-9c0b-49b1-92e4-1017c030a68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224514-0287-47AF-B4A1-3622F7F444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E834FC-16A4-45D8-93D5-998B434FE6B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774</Words>
  <Application>Microsoft Office PowerPoint</Application>
  <PresentationFormat>Affichage à l'écran (4:3)</PresentationFormat>
  <Paragraphs>309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MontserratAlternates-Regular</vt:lpstr>
      <vt:lpstr>Wingdings</vt:lpstr>
      <vt:lpstr>Thème Office</vt:lpstr>
      <vt:lpstr>Rénovation des espaces étudiants département 93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Plan de charge</vt:lpstr>
      <vt:lpstr>Plan de charge</vt:lpstr>
      <vt:lpstr>Plan de charge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Prussak Florian</dc:creator>
  <cp:lastModifiedBy>Dorian GIRARD</cp:lastModifiedBy>
  <cp:revision>83</cp:revision>
  <cp:lastPrinted>2024-10-14T13:15:22Z</cp:lastPrinted>
  <dcterms:created xsi:type="dcterms:W3CDTF">2015-12-15T08:54:17Z</dcterms:created>
  <dcterms:modified xsi:type="dcterms:W3CDTF">2025-03-24T16:22:12Z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0x01010083C3C5D5F3CAA54D9ABDDD9E473A71BD</vt:lpwstr>
  </property>
  <property fmtid="{D5CDD505-2E9C-101B-9397-08002B2CF9AE}" pid="3" name="MediaServiceImageTags">
    <vt:lpwstr/>
  </property>
</Properties>
</file>