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57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168" autoAdjust="0"/>
  </p:normalViewPr>
  <p:slideViewPr>
    <p:cSldViewPr snapToGrid="0">
      <p:cViewPr varScale="1">
        <p:scale>
          <a:sx n="90" d="100"/>
          <a:sy n="90" d="100"/>
        </p:scale>
        <p:origin x="35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B84DF4-8FFC-DBD9-0B41-4D17B7E7D2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841BD6A-2C99-3107-684A-4A613B9881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7490F5D-1E3E-C235-A84E-776EC777E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42D2-CAC3-437D-83D8-7C66C951EA3C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014D1DF-59C6-8FD6-C320-67AF2371A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05F0054-713F-E1D1-77E5-AFA6A4418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226B6-C662-4F6F-891B-72D6A91063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0885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4FB4B40-4B1F-B143-326B-80664033F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97A197E-4C98-03D8-3C60-96721231D0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466B5DD-0DD7-CE77-A224-080B44947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42D2-CAC3-437D-83D8-7C66C951EA3C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1E5BA0-6E24-789C-1A61-CA71A9BA9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A5D0683-094E-068F-FE02-CE9013E83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226B6-C662-4F6F-891B-72D6A91063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2390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50448F5-2A72-F628-FC34-CE2BCC6AD3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1760424-8A23-37FE-8194-6AEC74788B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F7461F9-FCE2-5FB7-FE67-653CE356A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42D2-CAC3-437D-83D8-7C66C951EA3C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C801A74-B353-A6AB-6F42-C0C9D60D8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E6A8B83-DEB8-D830-9D9C-08BFBDA27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226B6-C662-4F6F-891B-72D6A91063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0463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A3A684-5D3C-6721-360B-C7B536AE9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0706AF-581B-63C2-7660-86F512BC5A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EBA89C-E5FE-45F6-05D1-E5AB69029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42D2-CAC3-437D-83D8-7C66C951EA3C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B9CB83-679E-2352-B39A-68B5CE5D6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D23DC57-8642-4360-2F57-C342646B8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226B6-C662-4F6F-891B-72D6A91063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3099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CF7878-D9D9-E8C6-40B4-B95F571AA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4BA4EB3-F155-EC5A-E8CD-DDE994EF6D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4C4679C-EEDE-22B4-0EE5-6CC096DAB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42D2-CAC3-437D-83D8-7C66C951EA3C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693FB28-E80B-3972-11AF-1D579BFE8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F64998E-5DEE-8DF5-1DBC-EED04625C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226B6-C662-4F6F-891B-72D6A91063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4177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FB7053-E8D1-D39D-BF1D-C593161E6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C06635D-3582-0AC3-3ADD-F28452B438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332D9BE-D01D-EA84-1FBB-142EF9B3AC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A4C3D6E-6E5B-FD96-170A-8B9DA55D9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42D2-CAC3-437D-83D8-7C66C951EA3C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D682BDF-4FD1-8D7D-4ABE-0235E0B62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AB8D83C-58BC-7CCA-66C8-03531BA7E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226B6-C662-4F6F-891B-72D6A91063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5178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36D9B4-F71A-D8CE-BAF2-290D81936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AFA8703-B68D-D161-B146-873FF99AD8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5EBF058-39CC-C44C-D803-20B9C3EB35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305F568-1F15-AECF-E929-565147D64A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7416807-E4AF-FAEA-C673-A8CCA4AD32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5D7F859-8AC6-F2C9-D5F9-97B20B39A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42D2-CAC3-437D-83D8-7C66C951EA3C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8CAFB52-F050-29F7-F051-2206C4C55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B23CBA8-0A6C-F2B7-4B79-727D7B5BE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226B6-C662-4F6F-891B-72D6A91063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7823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3B041A-BCCD-5B73-D057-312D96603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C0C4393-1DBC-FFF8-1B3C-E3C2958F1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42D2-CAC3-437D-83D8-7C66C951EA3C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CED2A8C-C958-99AE-8312-BBE5DCF73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9AE42CB-7506-1F96-E618-05EC83F6B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226B6-C662-4F6F-891B-72D6A91063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4306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D6E8B79-CE8C-23CF-088A-B72C7D5F5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42D2-CAC3-437D-83D8-7C66C951EA3C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1194299-F5BC-EEE3-6DEA-7608C4CEB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02B1B10-E163-1014-DEB3-44917A253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226B6-C662-4F6F-891B-72D6A91063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1292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D1D6DD-221E-D2E6-7F94-799873C5E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DB9EADC-AAB3-DBF7-8026-792C000E1A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25AA4D1-3419-9BB8-0DDB-92C8B92252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473F93D-958E-1793-55DD-B21714502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42D2-CAC3-437D-83D8-7C66C951EA3C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56C73A2-AC43-4CA0-1723-73BE1F172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C642B88-2ACD-CF12-366C-E4C3F861A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226B6-C662-4F6F-891B-72D6A91063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4068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68FE53-3883-CD35-5117-2B1CA9A45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C77B196-C15D-61D0-5134-FB47381729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8A6701A-0665-5FC9-2CD4-A5ABFB923D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39950B6-1AAB-7EDD-82B9-477FB5389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42D2-CAC3-437D-83D8-7C66C951EA3C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A70A86-FFBF-8338-578F-8CC333001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1429BDA-8BAD-23A3-392E-555AE51BA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226B6-C662-4F6F-891B-72D6A91063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125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40B4A7C-38C8-07FB-151A-942801E8C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5F5154E-13C8-102A-B8CD-88BAB493E8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6204633-F30C-57B7-95AC-7A72A5742D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08842D2-CAC3-437D-83D8-7C66C951EA3C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90D234-5C70-3586-F04D-D307F7872E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30A89E5-2AD7-6792-FC81-AED0A4CAF0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59226B6-C662-4F6F-891B-72D6A91063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7224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0FC95B9F-33EF-E624-2A3A-292F1C6158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4848992"/>
              </p:ext>
            </p:extLst>
          </p:nvPr>
        </p:nvGraphicFramePr>
        <p:xfrm>
          <a:off x="342899" y="1069521"/>
          <a:ext cx="11389178" cy="458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3509">
                  <a:extLst>
                    <a:ext uri="{9D8B030D-6E8A-4147-A177-3AD203B41FA5}">
                      <a16:colId xmlns:a16="http://schemas.microsoft.com/office/drawing/2014/main" val="2130963301"/>
                    </a:ext>
                  </a:extLst>
                </a:gridCol>
                <a:gridCol w="1103509">
                  <a:extLst>
                    <a:ext uri="{9D8B030D-6E8A-4147-A177-3AD203B41FA5}">
                      <a16:colId xmlns:a16="http://schemas.microsoft.com/office/drawing/2014/main" val="2284819964"/>
                    </a:ext>
                  </a:extLst>
                </a:gridCol>
                <a:gridCol w="1125017">
                  <a:extLst>
                    <a:ext uri="{9D8B030D-6E8A-4147-A177-3AD203B41FA5}">
                      <a16:colId xmlns:a16="http://schemas.microsoft.com/office/drawing/2014/main" val="3745534530"/>
                    </a:ext>
                  </a:extLst>
                </a:gridCol>
                <a:gridCol w="992662">
                  <a:extLst>
                    <a:ext uri="{9D8B030D-6E8A-4147-A177-3AD203B41FA5}">
                      <a16:colId xmlns:a16="http://schemas.microsoft.com/office/drawing/2014/main" val="2414281606"/>
                    </a:ext>
                  </a:extLst>
                </a:gridCol>
                <a:gridCol w="1594878">
                  <a:extLst>
                    <a:ext uri="{9D8B030D-6E8A-4147-A177-3AD203B41FA5}">
                      <a16:colId xmlns:a16="http://schemas.microsoft.com/office/drawing/2014/main" val="1293476195"/>
                    </a:ext>
                  </a:extLst>
                </a:gridCol>
                <a:gridCol w="981674">
                  <a:extLst>
                    <a:ext uri="{9D8B030D-6E8A-4147-A177-3AD203B41FA5}">
                      <a16:colId xmlns:a16="http://schemas.microsoft.com/office/drawing/2014/main" val="3126803209"/>
                    </a:ext>
                  </a:extLst>
                </a:gridCol>
                <a:gridCol w="1101946">
                  <a:extLst>
                    <a:ext uri="{9D8B030D-6E8A-4147-A177-3AD203B41FA5}">
                      <a16:colId xmlns:a16="http://schemas.microsoft.com/office/drawing/2014/main" val="1370381292"/>
                    </a:ext>
                  </a:extLst>
                </a:gridCol>
                <a:gridCol w="1128661">
                  <a:extLst>
                    <a:ext uri="{9D8B030D-6E8A-4147-A177-3AD203B41FA5}">
                      <a16:colId xmlns:a16="http://schemas.microsoft.com/office/drawing/2014/main" val="582109841"/>
                    </a:ext>
                  </a:extLst>
                </a:gridCol>
                <a:gridCol w="1128661">
                  <a:extLst>
                    <a:ext uri="{9D8B030D-6E8A-4147-A177-3AD203B41FA5}">
                      <a16:colId xmlns:a16="http://schemas.microsoft.com/office/drawing/2014/main" val="176976854"/>
                    </a:ext>
                  </a:extLst>
                </a:gridCol>
                <a:gridCol w="1128661">
                  <a:extLst>
                    <a:ext uri="{9D8B030D-6E8A-4147-A177-3AD203B41FA5}">
                      <a16:colId xmlns:a16="http://schemas.microsoft.com/office/drawing/2014/main" val="2214852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Architecte DPLG ou HMONP</a:t>
                      </a: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Economiste de la construction</a:t>
                      </a: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Ingénierie CFO/CFA</a:t>
                      </a: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Ingénierie CVC</a:t>
                      </a: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Ingénierie Structure</a:t>
                      </a: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Ingénierie QEB</a:t>
                      </a: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PSE – OPC </a:t>
                      </a: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Autre : </a:t>
                      </a: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7064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/>
                        <a:t>Nom de la structure 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0624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/>
                        <a:t>Indiquer pour chacun si mandataire / co-traitant / sous-traitant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8460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/>
                        <a:t>Effectifs moyens annuels sur les trois dernières années 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70799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r-FR" sz="1100" dirty="0"/>
                        <a:t>Dont personnel encadrant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6629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/>
                        <a:t>CA moyen sur les trois dernières années 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9825938"/>
                  </a:ext>
                </a:extLst>
              </a:tr>
            </a:tbl>
          </a:graphicData>
        </a:graphic>
      </p:graphicFrame>
      <p:pic>
        <p:nvPicPr>
          <p:cNvPr id="5" name="Image 4">
            <a:extLst>
              <a:ext uri="{FF2B5EF4-FFF2-40B4-BE49-F238E27FC236}">
                <a16:creationId xmlns:a16="http://schemas.microsoft.com/office/drawing/2014/main" id="{F0B90AAE-E80A-4173-A981-BD45E2897A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70" y="6228141"/>
            <a:ext cx="1125901" cy="576586"/>
          </a:xfrm>
          <a:prstGeom prst="rect">
            <a:avLst/>
          </a:prstGeom>
        </p:spPr>
      </p:pic>
      <p:pic>
        <p:nvPicPr>
          <p:cNvPr id="6" name="Image 5" descr="Une image contenant texte, Graphique, logo, Police&#10;&#10;Description générée automatiquement">
            <a:extLst>
              <a:ext uri="{FF2B5EF4-FFF2-40B4-BE49-F238E27FC236}">
                <a16:creationId xmlns:a16="http://schemas.microsoft.com/office/drawing/2014/main" id="{D4AAAF37-06B8-52E1-FD19-193A45AB3D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700" y="6228141"/>
            <a:ext cx="1350299" cy="57658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C788B53-BA66-8871-8616-6B747B736413}"/>
              </a:ext>
            </a:extLst>
          </p:cNvPr>
          <p:cNvSpPr/>
          <p:nvPr/>
        </p:nvSpPr>
        <p:spPr>
          <a:xfrm>
            <a:off x="342900" y="122464"/>
            <a:ext cx="11470821" cy="4735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E69E7CF-F56A-B37D-1C67-E6AF0FCF60BD}"/>
              </a:ext>
            </a:extLst>
          </p:cNvPr>
          <p:cNvSpPr txBox="1"/>
          <p:nvPr/>
        </p:nvSpPr>
        <p:spPr>
          <a:xfrm>
            <a:off x="480786" y="174562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PLI n°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4BF23D9-EFB2-CAE1-3A99-C2BEBACA051F}"/>
              </a:ext>
            </a:extLst>
          </p:cNvPr>
          <p:cNvSpPr txBox="1"/>
          <p:nvPr/>
        </p:nvSpPr>
        <p:spPr>
          <a:xfrm>
            <a:off x="3311071" y="174562"/>
            <a:ext cx="4649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MANDATAIRE : </a:t>
            </a:r>
            <a:r>
              <a:rPr lang="fr-FR" b="1" dirty="0">
                <a:solidFill>
                  <a:srgbClr val="FF0000"/>
                </a:solidFill>
              </a:rPr>
              <a:t>COMPLETER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13A4053-ACA4-250F-DBBB-45249197178C}"/>
              </a:ext>
            </a:extLst>
          </p:cNvPr>
          <p:cNvSpPr txBox="1"/>
          <p:nvPr/>
        </p:nvSpPr>
        <p:spPr>
          <a:xfrm>
            <a:off x="342900" y="648091"/>
            <a:ext cx="3614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COMPOSITION DU GROUPEMENT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8B886D7-951A-4CFF-D5E9-7500B18E79AC}"/>
              </a:ext>
            </a:extLst>
          </p:cNvPr>
          <p:cNvSpPr txBox="1"/>
          <p:nvPr/>
        </p:nvSpPr>
        <p:spPr>
          <a:xfrm>
            <a:off x="3957223" y="664611"/>
            <a:ext cx="5464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u="sng" dirty="0">
                <a:solidFill>
                  <a:srgbClr val="FF0000"/>
                </a:solidFill>
              </a:rPr>
              <a:t>TABLEAU A COMPLETER  : </a:t>
            </a:r>
          </a:p>
        </p:txBody>
      </p:sp>
    </p:spTree>
    <p:extLst>
      <p:ext uri="{BB962C8B-B14F-4D97-AF65-F5344CB8AC3E}">
        <p14:creationId xmlns:p14="http://schemas.microsoft.com/office/powerpoint/2010/main" val="2345743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21DFF8F-5C05-0B89-6638-D7FDC57B1E49}"/>
              </a:ext>
            </a:extLst>
          </p:cNvPr>
          <p:cNvSpPr/>
          <p:nvPr/>
        </p:nvSpPr>
        <p:spPr>
          <a:xfrm>
            <a:off x="342900" y="122464"/>
            <a:ext cx="11470821" cy="4735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7C94C89-D9B4-8A42-87EE-A1C6461FABF3}"/>
              </a:ext>
            </a:extLst>
          </p:cNvPr>
          <p:cNvSpPr txBox="1"/>
          <p:nvPr/>
        </p:nvSpPr>
        <p:spPr>
          <a:xfrm>
            <a:off x="480786" y="174562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PLI n°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96211CF-DCDC-ECB5-F38D-2B95DDA5A897}"/>
              </a:ext>
            </a:extLst>
          </p:cNvPr>
          <p:cNvSpPr txBox="1"/>
          <p:nvPr/>
        </p:nvSpPr>
        <p:spPr>
          <a:xfrm>
            <a:off x="3311071" y="174562"/>
            <a:ext cx="4649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CANDIDAT : </a:t>
            </a:r>
            <a:r>
              <a:rPr lang="fr-FR" b="1" dirty="0">
                <a:solidFill>
                  <a:srgbClr val="FF0000"/>
                </a:solidFill>
              </a:rPr>
              <a:t>COMPLETER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D3C5FD9-B4F3-48F6-8BDE-1C9673B3A9A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70" y="6228141"/>
            <a:ext cx="1125901" cy="576586"/>
          </a:xfrm>
          <a:prstGeom prst="rect">
            <a:avLst/>
          </a:prstGeom>
        </p:spPr>
      </p:pic>
      <p:pic>
        <p:nvPicPr>
          <p:cNvPr id="8" name="Image 7" descr="Une image contenant texte, Graphique, logo, Police&#10;&#10;Description générée automatiquement">
            <a:extLst>
              <a:ext uri="{FF2B5EF4-FFF2-40B4-BE49-F238E27FC236}">
                <a16:creationId xmlns:a16="http://schemas.microsoft.com/office/drawing/2014/main" id="{E937C45E-1CED-006C-B799-C836F48DEA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700" y="6228141"/>
            <a:ext cx="1350299" cy="57658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6E0C5E70-A8CC-FD79-A1F7-8C25214CCC14}"/>
              </a:ext>
            </a:extLst>
          </p:cNvPr>
          <p:cNvSpPr txBox="1"/>
          <p:nvPr/>
        </p:nvSpPr>
        <p:spPr>
          <a:xfrm>
            <a:off x="276677" y="743830"/>
            <a:ext cx="87826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u="sng" dirty="0">
                <a:solidFill>
                  <a:srgbClr val="FF0000"/>
                </a:solidFill>
              </a:rPr>
              <a:t>A REMPLIR POUR CHAQUE MEMBRE DU GROUPEMENT </a:t>
            </a:r>
            <a:r>
              <a:rPr lang="fr-FR" sz="1200" b="1" u="sng" dirty="0">
                <a:solidFill>
                  <a:srgbClr val="FF0000"/>
                </a:solidFill>
                <a:highlight>
                  <a:srgbClr val="FFFF00"/>
                </a:highlight>
              </a:rPr>
              <a:t>(dupliquer la slide pour chaque membre du groupement)  </a:t>
            </a:r>
            <a:r>
              <a:rPr lang="fr-FR" sz="1200" b="1" u="sng" dirty="0">
                <a:solidFill>
                  <a:srgbClr val="FF0000"/>
                </a:solidFill>
              </a:rPr>
              <a:t>: </a:t>
            </a:r>
          </a:p>
        </p:txBody>
      </p:sp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53740AAD-622C-589A-91B1-C59BF51985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943665"/>
              </p:ext>
            </p:extLst>
          </p:nvPr>
        </p:nvGraphicFramePr>
        <p:xfrm>
          <a:off x="3008696" y="1735202"/>
          <a:ext cx="5754370" cy="2040763"/>
        </p:xfrm>
        <a:graphic>
          <a:graphicData uri="http://schemas.openxmlformats.org/drawingml/2006/table">
            <a:tbl>
              <a:tblPr firstRow="1" firstCol="1" bandRow="1"/>
              <a:tblGrid>
                <a:gridCol w="1438910">
                  <a:extLst>
                    <a:ext uri="{9D8B030D-6E8A-4147-A177-3AD203B41FA5}">
                      <a16:colId xmlns:a16="http://schemas.microsoft.com/office/drawing/2014/main" val="3159614725"/>
                    </a:ext>
                  </a:extLst>
                </a:gridCol>
                <a:gridCol w="1885315">
                  <a:extLst>
                    <a:ext uri="{9D8B030D-6E8A-4147-A177-3AD203B41FA5}">
                      <a16:colId xmlns:a16="http://schemas.microsoft.com/office/drawing/2014/main" val="3179424575"/>
                    </a:ext>
                  </a:extLst>
                </a:gridCol>
                <a:gridCol w="2430145">
                  <a:extLst>
                    <a:ext uri="{9D8B030D-6E8A-4147-A177-3AD203B41FA5}">
                      <a16:colId xmlns:a16="http://schemas.microsoft.com/office/drawing/2014/main" val="174740704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fr-FR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Année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fr-F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Chiffre d’affaire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fr-F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Montant du chiffre d’affaire en lien avec les prestations de la consultation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7925346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fr-FR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fr-FR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fr-FR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934435"/>
                  </a:ext>
                </a:extLst>
              </a:tr>
              <a:tr h="5219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fr-FR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fr-FR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fr-FR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2472982"/>
                  </a:ext>
                </a:extLst>
              </a:tr>
              <a:tr h="5289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fr-FR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fr-FR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fr-FR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3121971"/>
                  </a:ext>
                </a:extLst>
              </a:tr>
            </a:tbl>
          </a:graphicData>
        </a:graphic>
      </p:graphicFrame>
      <p:graphicFrame>
        <p:nvGraphicFramePr>
          <p:cNvPr id="12" name="Tableau 11">
            <a:extLst>
              <a:ext uri="{FF2B5EF4-FFF2-40B4-BE49-F238E27FC236}">
                <a16:creationId xmlns:a16="http://schemas.microsoft.com/office/drawing/2014/main" id="{6743EF03-8F98-857C-7510-69EBC0A849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4955734"/>
              </p:ext>
            </p:extLst>
          </p:nvPr>
        </p:nvGraphicFramePr>
        <p:xfrm>
          <a:off x="3008696" y="4783900"/>
          <a:ext cx="5748020" cy="1732534"/>
        </p:xfrm>
        <a:graphic>
          <a:graphicData uri="http://schemas.openxmlformats.org/drawingml/2006/table">
            <a:tbl>
              <a:tblPr firstRow="1" firstCol="1" bandRow="1"/>
              <a:tblGrid>
                <a:gridCol w="1437005">
                  <a:extLst>
                    <a:ext uri="{9D8B030D-6E8A-4147-A177-3AD203B41FA5}">
                      <a16:colId xmlns:a16="http://schemas.microsoft.com/office/drawing/2014/main" val="1852725536"/>
                    </a:ext>
                  </a:extLst>
                </a:gridCol>
                <a:gridCol w="1439545">
                  <a:extLst>
                    <a:ext uri="{9D8B030D-6E8A-4147-A177-3AD203B41FA5}">
                      <a16:colId xmlns:a16="http://schemas.microsoft.com/office/drawing/2014/main" val="2262447120"/>
                    </a:ext>
                  </a:extLst>
                </a:gridCol>
                <a:gridCol w="1437640">
                  <a:extLst>
                    <a:ext uri="{9D8B030D-6E8A-4147-A177-3AD203B41FA5}">
                      <a16:colId xmlns:a16="http://schemas.microsoft.com/office/drawing/2014/main" val="3585031473"/>
                    </a:ext>
                  </a:extLst>
                </a:gridCol>
                <a:gridCol w="1433830">
                  <a:extLst>
                    <a:ext uri="{9D8B030D-6E8A-4147-A177-3AD203B41FA5}">
                      <a16:colId xmlns:a16="http://schemas.microsoft.com/office/drawing/2014/main" val="9195038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fr-F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Année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fr-F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Cadres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fr-F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Non-cadres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fr-F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0749335"/>
                  </a:ext>
                </a:extLst>
              </a:tr>
              <a:tr h="5530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fr-FR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fr-FR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fr-FR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fr-FR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2781405"/>
                  </a:ext>
                </a:extLst>
              </a:tr>
              <a:tr h="4565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fr-FR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fr-FR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fr-FR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fr-FR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5236437"/>
                  </a:ext>
                </a:extLst>
              </a:tr>
              <a:tr h="5403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fr-FR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fr-FR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fr-FR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fr-FR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1172674"/>
                  </a:ext>
                </a:extLst>
              </a:tr>
            </a:tbl>
          </a:graphicData>
        </a:graphic>
      </p:graphicFrame>
      <p:sp>
        <p:nvSpPr>
          <p:cNvPr id="13" name="Rectangle 1">
            <a:extLst>
              <a:ext uri="{FF2B5EF4-FFF2-40B4-BE49-F238E27FC236}">
                <a16:creationId xmlns:a16="http://schemas.microsoft.com/office/drawing/2014/main" id="{34DA9CE8-61B9-1492-0058-53F9F6B62A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" y="4166928"/>
            <a:ext cx="1013764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Déclaration indiquant les effectifs moyens annuels du candidat et l’importance du personnel d’encadrement pour les trois dernières années</a:t>
            </a:r>
            <a:endParaRPr kumimoji="0" lang="fr-FR" altLang="fr-FR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182274F-5524-025B-7056-8B1B640A0EC4}"/>
              </a:ext>
            </a:extLst>
          </p:cNvPr>
          <p:cNvSpPr txBox="1"/>
          <p:nvPr/>
        </p:nvSpPr>
        <p:spPr>
          <a:xfrm>
            <a:off x="342900" y="1016014"/>
            <a:ext cx="90359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Déclaration indiquant le chiffre d’affaires du candidat pour les trois dernières années</a:t>
            </a:r>
            <a:endParaRPr kumimoji="0" lang="fr-FR" altLang="fr-FR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E707645-B5F9-23B0-0146-848DD1FA1FD3}"/>
              </a:ext>
            </a:extLst>
          </p:cNvPr>
          <p:cNvSpPr txBox="1"/>
          <p:nvPr/>
        </p:nvSpPr>
        <p:spPr>
          <a:xfrm>
            <a:off x="10573973" y="174562"/>
            <a:ext cx="1275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ONGLET 1</a:t>
            </a:r>
          </a:p>
        </p:txBody>
      </p:sp>
    </p:spTree>
    <p:extLst>
      <p:ext uri="{BB962C8B-B14F-4D97-AF65-F5344CB8AC3E}">
        <p14:creationId xmlns:p14="http://schemas.microsoft.com/office/powerpoint/2010/main" val="3327601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217146-8680-6B82-04F3-9381CAF266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AFA17C-8843-619D-F362-D4429909EAB5}"/>
              </a:ext>
            </a:extLst>
          </p:cNvPr>
          <p:cNvSpPr/>
          <p:nvPr/>
        </p:nvSpPr>
        <p:spPr>
          <a:xfrm>
            <a:off x="342900" y="122464"/>
            <a:ext cx="11470821" cy="4735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A909713-C240-0B6F-9EB1-FCB4E1752034}"/>
              </a:ext>
            </a:extLst>
          </p:cNvPr>
          <p:cNvSpPr txBox="1"/>
          <p:nvPr/>
        </p:nvSpPr>
        <p:spPr>
          <a:xfrm>
            <a:off x="480786" y="174562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PLI n°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042D3C0-87B9-338D-6C8B-77FCA37814B5}"/>
              </a:ext>
            </a:extLst>
          </p:cNvPr>
          <p:cNvSpPr txBox="1"/>
          <p:nvPr/>
        </p:nvSpPr>
        <p:spPr>
          <a:xfrm>
            <a:off x="3311071" y="174562"/>
            <a:ext cx="4649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CANDIDAT : </a:t>
            </a:r>
            <a:r>
              <a:rPr lang="fr-FR" b="1" dirty="0">
                <a:solidFill>
                  <a:srgbClr val="FF0000"/>
                </a:solidFill>
              </a:rPr>
              <a:t>COMPLETER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864DB26-1E84-93E7-ADA8-10E6D0C321E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70" y="6228141"/>
            <a:ext cx="1125901" cy="576586"/>
          </a:xfrm>
          <a:prstGeom prst="rect">
            <a:avLst/>
          </a:prstGeom>
        </p:spPr>
      </p:pic>
      <p:pic>
        <p:nvPicPr>
          <p:cNvPr id="8" name="Image 7" descr="Une image contenant texte, Graphique, logo, Police&#10;&#10;Description générée automatiquement">
            <a:extLst>
              <a:ext uri="{FF2B5EF4-FFF2-40B4-BE49-F238E27FC236}">
                <a16:creationId xmlns:a16="http://schemas.microsoft.com/office/drawing/2014/main" id="{C4D32308-2AD0-E5EE-71E5-0F1BA47D2B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700" y="6228141"/>
            <a:ext cx="1350299" cy="57658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8522B99D-FE93-A831-06F8-72490995C06C}"/>
              </a:ext>
            </a:extLst>
          </p:cNvPr>
          <p:cNvSpPr txBox="1"/>
          <p:nvPr/>
        </p:nvSpPr>
        <p:spPr>
          <a:xfrm>
            <a:off x="276677" y="743830"/>
            <a:ext cx="91721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u="sng" dirty="0">
                <a:solidFill>
                  <a:srgbClr val="FF0000"/>
                </a:solidFill>
              </a:rPr>
              <a:t>A REMPLIR POUR CHAQUE MEMBRE DU GROUPEMENT </a:t>
            </a:r>
            <a:r>
              <a:rPr lang="fr-FR" sz="1200" b="1" i="1" u="sng" dirty="0">
                <a:solidFill>
                  <a:srgbClr val="FF0000"/>
                </a:solidFill>
                <a:highlight>
                  <a:srgbClr val="FFFF00"/>
                </a:highlight>
              </a:rPr>
              <a:t>(dupliquer la slide pour chaque membre du groupement):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FECBE87-2353-3390-6FF9-CEF5A6683A90}"/>
              </a:ext>
            </a:extLst>
          </p:cNvPr>
          <p:cNvSpPr txBox="1"/>
          <p:nvPr/>
        </p:nvSpPr>
        <p:spPr>
          <a:xfrm>
            <a:off x="10603909" y="171869"/>
            <a:ext cx="1275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ONGLET 2</a:t>
            </a:r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C66DEAFB-C84C-2EA5-2785-D7E7B26D5C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678" y="1034683"/>
            <a:ext cx="11602358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 dirty="0">
                <a:ln>
                  <a:noFill/>
                </a:ln>
                <a:solidFill>
                  <a:srgbClr val="2E74B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SÉLECTION DE RÉFÉRENCES DE MOINS DE 5 ANS SIGNIFICATIVES VIS À VIS DU MARCHÉ</a:t>
            </a:r>
            <a:endParaRPr kumimoji="0" lang="fr-FR" altLang="fr-FR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kumimoji="0" lang="fr-FR" altLang="fr-FR" sz="1200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Indiquer le nom commercial et la dénomination sociale du candidat individuel ou du membre du groupement</a:t>
            </a: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], déclare sur l’honneur que les prestations indiquées ci-dessous ont bien été réalisées.</a:t>
            </a:r>
            <a:endParaRPr kumimoji="0" lang="fr-FR" altLang="fr-FR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 co-traitant présente ses références pour la/les missions : </a:t>
            </a:r>
            <a:r>
              <a:rPr kumimoji="0" lang="fr-FR" altLang="fr-FR" sz="1200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[indiquer le nom des missions</a:t>
            </a:r>
            <a:r>
              <a:rPr kumimoji="0" lang="fr-FR" altLang="fr-FR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endParaRPr kumimoji="0" lang="fr-FR" altLang="fr-FR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Pour rappel : </a:t>
            </a:r>
            <a:r>
              <a:rPr lang="fr-FR" altLang="fr-FR" sz="1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kumimoji="0" lang="fr-FR" altLang="fr-FR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références par missions maximum (hors Architecte, cadre </a:t>
            </a:r>
            <a:r>
              <a:rPr kumimoji="0" lang="fr-FR" altLang="fr-FR" sz="12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ppt</a:t>
            </a:r>
            <a:r>
              <a:rPr kumimoji="0" lang="fr-FR" altLang="fr-FR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spécifique)</a:t>
            </a:r>
            <a:endParaRPr kumimoji="0" lang="fr-FR" altLang="fr-FR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4" name="Tableau 13">
            <a:extLst>
              <a:ext uri="{FF2B5EF4-FFF2-40B4-BE49-F238E27FC236}">
                <a16:creationId xmlns:a16="http://schemas.microsoft.com/office/drawing/2014/main" id="{F074F27F-C25A-4966-7D63-0153A23D93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983519"/>
              </p:ext>
            </p:extLst>
          </p:nvPr>
        </p:nvGraphicFramePr>
        <p:xfrm>
          <a:off x="342899" y="2287111"/>
          <a:ext cx="11470821" cy="3558092"/>
        </p:xfrm>
        <a:graphic>
          <a:graphicData uri="http://schemas.openxmlformats.org/drawingml/2006/table">
            <a:tbl>
              <a:tblPr/>
              <a:tblGrid>
                <a:gridCol w="683748">
                  <a:extLst>
                    <a:ext uri="{9D8B030D-6E8A-4147-A177-3AD203B41FA5}">
                      <a16:colId xmlns:a16="http://schemas.microsoft.com/office/drawing/2014/main" val="2345492765"/>
                    </a:ext>
                  </a:extLst>
                </a:gridCol>
                <a:gridCol w="3299996">
                  <a:extLst>
                    <a:ext uri="{9D8B030D-6E8A-4147-A177-3AD203B41FA5}">
                      <a16:colId xmlns:a16="http://schemas.microsoft.com/office/drawing/2014/main" val="529789546"/>
                    </a:ext>
                  </a:extLst>
                </a:gridCol>
                <a:gridCol w="4070666">
                  <a:extLst>
                    <a:ext uri="{9D8B030D-6E8A-4147-A177-3AD203B41FA5}">
                      <a16:colId xmlns:a16="http://schemas.microsoft.com/office/drawing/2014/main" val="3846071515"/>
                    </a:ext>
                  </a:extLst>
                </a:gridCol>
                <a:gridCol w="1980618">
                  <a:extLst>
                    <a:ext uri="{9D8B030D-6E8A-4147-A177-3AD203B41FA5}">
                      <a16:colId xmlns:a16="http://schemas.microsoft.com/office/drawing/2014/main" val="1141940382"/>
                    </a:ext>
                  </a:extLst>
                </a:gridCol>
                <a:gridCol w="1435793">
                  <a:extLst>
                    <a:ext uri="{9D8B030D-6E8A-4147-A177-3AD203B41FA5}">
                      <a16:colId xmlns:a16="http://schemas.microsoft.com/office/drawing/2014/main" val="659477844"/>
                    </a:ext>
                  </a:extLst>
                </a:gridCol>
              </a:tblGrid>
              <a:tr h="5320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fr-FR" sz="1200">
                          <a:solidFill>
                            <a:srgbClr val="2E74B5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fr-FR" sz="1200">
                          <a:solidFill>
                            <a:srgbClr val="2E74B5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Client (nom, adresse, nom du chargé du dossier, téléphone)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fr-FR" sz="1200">
                          <a:solidFill>
                            <a:srgbClr val="2E74B5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Et nature (public ou privé)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fr-FR" sz="1200">
                          <a:solidFill>
                            <a:srgbClr val="2E74B5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Nature des prestations</a:t>
                      </a:r>
                      <a:br>
                        <a:rPr lang="fr-FR" sz="1200">
                          <a:solidFill>
                            <a:srgbClr val="2E74B5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fr-FR" sz="1200">
                          <a:solidFill>
                            <a:srgbClr val="2E74B5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(similaires à l’objet du marché)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fr-FR" sz="1200" dirty="0">
                          <a:solidFill>
                            <a:srgbClr val="2E74B5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Coût des prestations (HT) / Montant total des travaux (HT)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fr-FR" sz="1200" dirty="0">
                          <a:solidFill>
                            <a:srgbClr val="2E74B5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 d'exécution 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3029864"/>
                  </a:ext>
                </a:extLst>
              </a:tr>
              <a:tr h="9684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fr-FR" sz="1200" b="1" dirty="0">
                          <a:solidFill>
                            <a:srgbClr val="2E74B5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fr-FR" sz="1200" dirty="0">
                          <a:solidFill>
                            <a:srgbClr val="2E74B5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fr-FR" sz="1200" dirty="0">
                          <a:solidFill>
                            <a:srgbClr val="2E74B5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fr-FR" sz="1200" dirty="0">
                          <a:solidFill>
                            <a:srgbClr val="2E74B5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fr-FR" sz="1200" dirty="0">
                          <a:solidFill>
                            <a:srgbClr val="2E74B5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fr-FR" sz="1200">
                          <a:solidFill>
                            <a:srgbClr val="2E74B5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3266711"/>
                  </a:ext>
                </a:extLst>
              </a:tr>
              <a:tr h="1007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fr-FR" sz="1200" b="1" dirty="0">
                          <a:solidFill>
                            <a:srgbClr val="2E74B5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fr-FR" sz="1200" dirty="0">
                          <a:solidFill>
                            <a:srgbClr val="2E74B5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fr-FR" sz="1200" dirty="0">
                          <a:solidFill>
                            <a:srgbClr val="2E74B5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fr-FR" sz="1200">
                          <a:solidFill>
                            <a:srgbClr val="2E74B5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fr-FR" sz="1200" dirty="0">
                          <a:solidFill>
                            <a:srgbClr val="2E74B5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7979370"/>
                  </a:ext>
                </a:extLst>
              </a:tr>
              <a:tr h="1007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endParaRPr lang="fr-F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endParaRPr lang="fr-F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7461136"/>
                  </a:ext>
                </a:extLst>
              </a:tr>
            </a:tbl>
          </a:graphicData>
        </a:graphic>
      </p:graphicFrame>
      <p:sp>
        <p:nvSpPr>
          <p:cNvPr id="17" name="ZoneTexte 16">
            <a:extLst>
              <a:ext uri="{FF2B5EF4-FFF2-40B4-BE49-F238E27FC236}">
                <a16:creationId xmlns:a16="http://schemas.microsoft.com/office/drawing/2014/main" id="{ABFFF597-4F9E-DFAB-FE48-054D80DC2366}"/>
              </a:ext>
            </a:extLst>
          </p:cNvPr>
          <p:cNvSpPr txBox="1"/>
          <p:nvPr/>
        </p:nvSpPr>
        <p:spPr>
          <a:xfrm>
            <a:off x="7756465" y="5997308"/>
            <a:ext cx="412257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À……………………………., le ………………………..</a:t>
            </a:r>
            <a:endParaRPr kumimoji="0" lang="fr-FR" altLang="fr-FR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Signature + cachet</a:t>
            </a:r>
            <a:endParaRPr kumimoji="0" lang="fr-FR" altLang="fr-FR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D90C675-0F2B-62DB-7B3B-533E598693E0}"/>
              </a:ext>
            </a:extLst>
          </p:cNvPr>
          <p:cNvSpPr/>
          <p:nvPr/>
        </p:nvSpPr>
        <p:spPr>
          <a:xfrm>
            <a:off x="7600950" y="5890327"/>
            <a:ext cx="4212770" cy="914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B58EE75A-D368-E6E9-D4CF-CE538D340991}"/>
              </a:ext>
            </a:extLst>
          </p:cNvPr>
          <p:cNvSpPr txBox="1"/>
          <p:nvPr/>
        </p:nvSpPr>
        <p:spPr>
          <a:xfrm>
            <a:off x="276677" y="5828031"/>
            <a:ext cx="72718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dirty="0">
                <a:solidFill>
                  <a:srgbClr val="2E74B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Rappel : si le candidat fait état de capacités d’autres entités juridiques non candidates, quelle que soit la nature des liens juridiques qu’il invoque, il doit établir qu’il a effectivement la disposition des moyens de l’entité qu’il présente à l’appui de sa candidature pour l’exécution du contrat.</a:t>
            </a:r>
            <a:endParaRPr lang="fr-FR" sz="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12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12B200A-A034-D778-8CB7-32A4EDD0C03F}"/>
              </a:ext>
            </a:extLst>
          </p:cNvPr>
          <p:cNvSpPr/>
          <p:nvPr/>
        </p:nvSpPr>
        <p:spPr>
          <a:xfrm>
            <a:off x="342900" y="122464"/>
            <a:ext cx="11470821" cy="4735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020F226-2FAD-CF7C-957F-776B552A3A5F}"/>
              </a:ext>
            </a:extLst>
          </p:cNvPr>
          <p:cNvSpPr txBox="1"/>
          <p:nvPr/>
        </p:nvSpPr>
        <p:spPr>
          <a:xfrm>
            <a:off x="480786" y="174562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PLI n°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46DF9E1-14F0-90BF-1871-939B37D5F298}"/>
              </a:ext>
            </a:extLst>
          </p:cNvPr>
          <p:cNvSpPr txBox="1"/>
          <p:nvPr/>
        </p:nvSpPr>
        <p:spPr>
          <a:xfrm>
            <a:off x="3311071" y="174562"/>
            <a:ext cx="4649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MANDATAIRE : </a:t>
            </a:r>
            <a:r>
              <a:rPr lang="fr-FR" b="1" dirty="0">
                <a:solidFill>
                  <a:srgbClr val="FF0000"/>
                </a:solidFill>
              </a:rPr>
              <a:t>Compléter</a:t>
            </a:r>
            <a:r>
              <a:rPr lang="fr-FR" b="1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347635F-DFB2-53EB-8339-8920CADA9BA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70" y="6228141"/>
            <a:ext cx="1125901" cy="576586"/>
          </a:xfrm>
          <a:prstGeom prst="rect">
            <a:avLst/>
          </a:prstGeom>
        </p:spPr>
      </p:pic>
      <p:pic>
        <p:nvPicPr>
          <p:cNvPr id="8" name="Image 7" descr="Une image contenant texte, Graphique, logo, Police&#10;&#10;Description générée automatiquement">
            <a:extLst>
              <a:ext uri="{FF2B5EF4-FFF2-40B4-BE49-F238E27FC236}">
                <a16:creationId xmlns:a16="http://schemas.microsoft.com/office/drawing/2014/main" id="{9F9D5429-215C-1E06-A49C-B95FEF6498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700" y="6228141"/>
            <a:ext cx="1350299" cy="57658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0EAE18EA-E7AD-0799-7E27-FC56A2E0113B}"/>
              </a:ext>
            </a:extLst>
          </p:cNvPr>
          <p:cNvSpPr txBox="1"/>
          <p:nvPr/>
        </p:nvSpPr>
        <p:spPr>
          <a:xfrm>
            <a:off x="284843" y="648091"/>
            <a:ext cx="2701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Référence Architecte n°1 </a:t>
            </a:r>
          </a:p>
        </p:txBody>
      </p:sp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396CF529-B2B4-B991-B4D9-FA11D741FA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410685"/>
              </p:ext>
            </p:extLst>
          </p:nvPr>
        </p:nvGraphicFramePr>
        <p:xfrm>
          <a:off x="342446" y="4278651"/>
          <a:ext cx="5805715" cy="19974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1143">
                  <a:extLst>
                    <a:ext uri="{9D8B030D-6E8A-4147-A177-3AD203B41FA5}">
                      <a16:colId xmlns:a16="http://schemas.microsoft.com/office/drawing/2014/main" val="2603325989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872421786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747158886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2114239060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1618671801"/>
                    </a:ext>
                  </a:extLst>
                </a:gridCol>
              </a:tblGrid>
              <a:tr h="235372">
                <a:tc>
                  <a:txBody>
                    <a:bodyPr/>
                    <a:lstStyle/>
                    <a:p>
                      <a:r>
                        <a:rPr lang="fr-FR" sz="1100" dirty="0"/>
                        <a:t>Intitulé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0018228"/>
                  </a:ext>
                </a:extLst>
              </a:tr>
              <a:tr h="356770"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Lieu de réalisation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Programme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MOA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SDP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Montant de travaux € HT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2271367"/>
                  </a:ext>
                </a:extLst>
              </a:tr>
              <a:tr h="464304">
                <a:tc>
                  <a:txBody>
                    <a:bodyPr/>
                    <a:lstStyle/>
                    <a:p>
                      <a:endParaRPr lang="fr-FR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1022296"/>
                  </a:ext>
                </a:extLst>
              </a:tr>
              <a:tr h="485087"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Avancement du projet 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Rôle dans l’opération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Nom du mandataire 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Campus universitaire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Réhabilitation 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5449936"/>
                  </a:ext>
                </a:extLst>
              </a:tr>
              <a:tr h="423261">
                <a:tc>
                  <a:txBody>
                    <a:bodyPr/>
                    <a:lstStyle/>
                    <a:p>
                      <a:endParaRPr lang="fr-FR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Oui / non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Oui / non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2874039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1EAF95F8-4E8E-7DBF-9FC7-1F4C17363B59}"/>
              </a:ext>
            </a:extLst>
          </p:cNvPr>
          <p:cNvSpPr/>
          <p:nvPr/>
        </p:nvSpPr>
        <p:spPr>
          <a:xfrm>
            <a:off x="284844" y="1017423"/>
            <a:ext cx="11622314" cy="308104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528ED31-BC62-BE6D-965B-BD405FF3C108}"/>
              </a:ext>
            </a:extLst>
          </p:cNvPr>
          <p:cNvSpPr/>
          <p:nvPr/>
        </p:nvSpPr>
        <p:spPr>
          <a:xfrm>
            <a:off x="6327914" y="4209148"/>
            <a:ext cx="5579244" cy="252638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B5ABD91-AFDC-3132-14C9-E872CA6BFF27}"/>
              </a:ext>
            </a:extLst>
          </p:cNvPr>
          <p:cNvSpPr txBox="1"/>
          <p:nvPr/>
        </p:nvSpPr>
        <p:spPr>
          <a:xfrm>
            <a:off x="6385518" y="4290439"/>
            <a:ext cx="5464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u="sng" dirty="0">
                <a:solidFill>
                  <a:srgbClr val="FF0000"/>
                </a:solidFill>
              </a:rPr>
              <a:t>Justifier ici la référence présentée au regard du projet :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13F8D77-CB6F-01DE-B838-60FFF1C0E10F}"/>
              </a:ext>
            </a:extLst>
          </p:cNvPr>
          <p:cNvSpPr txBox="1"/>
          <p:nvPr/>
        </p:nvSpPr>
        <p:spPr>
          <a:xfrm>
            <a:off x="284842" y="1078566"/>
            <a:ext cx="5464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u="sng" dirty="0">
                <a:solidFill>
                  <a:srgbClr val="FF0000"/>
                </a:solidFill>
              </a:rPr>
              <a:t>Insérer ici les images / photographies de la référence :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B2B37B4-454E-2BD6-06C7-DF2B003B8F87}"/>
              </a:ext>
            </a:extLst>
          </p:cNvPr>
          <p:cNvSpPr txBox="1"/>
          <p:nvPr/>
        </p:nvSpPr>
        <p:spPr>
          <a:xfrm>
            <a:off x="342446" y="4070648"/>
            <a:ext cx="5464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u="sng" dirty="0">
                <a:solidFill>
                  <a:srgbClr val="FF0000"/>
                </a:solidFill>
              </a:rPr>
              <a:t>Compléter le tableau ci-dessous :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7707C3D-60CA-9A55-9083-2FF83AD05573}"/>
              </a:ext>
            </a:extLst>
          </p:cNvPr>
          <p:cNvSpPr txBox="1"/>
          <p:nvPr/>
        </p:nvSpPr>
        <p:spPr>
          <a:xfrm>
            <a:off x="10603909" y="171869"/>
            <a:ext cx="1275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ONGLET 3</a:t>
            </a:r>
          </a:p>
        </p:txBody>
      </p:sp>
    </p:spTree>
    <p:extLst>
      <p:ext uri="{BB962C8B-B14F-4D97-AF65-F5344CB8AC3E}">
        <p14:creationId xmlns:p14="http://schemas.microsoft.com/office/powerpoint/2010/main" val="440490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6CBB8A-EF67-9573-FABE-00E215A614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0A9A00B-86B5-E26D-26D7-F0E76B12ECAF}"/>
              </a:ext>
            </a:extLst>
          </p:cNvPr>
          <p:cNvSpPr/>
          <p:nvPr/>
        </p:nvSpPr>
        <p:spPr>
          <a:xfrm>
            <a:off x="342900" y="122464"/>
            <a:ext cx="11470821" cy="4735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56CFDC7-86EE-1BC9-9B12-46CE2160C8F5}"/>
              </a:ext>
            </a:extLst>
          </p:cNvPr>
          <p:cNvSpPr txBox="1"/>
          <p:nvPr/>
        </p:nvSpPr>
        <p:spPr>
          <a:xfrm>
            <a:off x="480786" y="174562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PLI n°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223D3E0-8097-F243-CDFE-8B519806B998}"/>
              </a:ext>
            </a:extLst>
          </p:cNvPr>
          <p:cNvSpPr txBox="1"/>
          <p:nvPr/>
        </p:nvSpPr>
        <p:spPr>
          <a:xfrm>
            <a:off x="3311071" y="174562"/>
            <a:ext cx="4649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MANDATAIRE : </a:t>
            </a:r>
            <a:r>
              <a:rPr lang="fr-FR" b="1" dirty="0">
                <a:solidFill>
                  <a:srgbClr val="FF0000"/>
                </a:solidFill>
              </a:rPr>
              <a:t>Compléter</a:t>
            </a:r>
            <a:r>
              <a:rPr lang="fr-FR" b="1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473EC26-D9A9-ACA7-0AC9-34545139010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70" y="6228141"/>
            <a:ext cx="1125901" cy="576586"/>
          </a:xfrm>
          <a:prstGeom prst="rect">
            <a:avLst/>
          </a:prstGeom>
        </p:spPr>
      </p:pic>
      <p:pic>
        <p:nvPicPr>
          <p:cNvPr id="8" name="Image 7" descr="Une image contenant texte, Graphique, logo, Police&#10;&#10;Description générée automatiquement">
            <a:extLst>
              <a:ext uri="{FF2B5EF4-FFF2-40B4-BE49-F238E27FC236}">
                <a16:creationId xmlns:a16="http://schemas.microsoft.com/office/drawing/2014/main" id="{07505C30-1E1A-EB45-5392-6E8CDAF214A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700" y="6228141"/>
            <a:ext cx="1350299" cy="57658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2BD9539B-46EB-9D46-E44B-63A2598AE23E}"/>
              </a:ext>
            </a:extLst>
          </p:cNvPr>
          <p:cNvSpPr txBox="1"/>
          <p:nvPr/>
        </p:nvSpPr>
        <p:spPr>
          <a:xfrm>
            <a:off x="284843" y="648091"/>
            <a:ext cx="2701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Référence Architecte n°2 </a:t>
            </a:r>
          </a:p>
        </p:txBody>
      </p:sp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0FB4D59E-28BE-37D7-F1A4-E6298ACD392A}"/>
              </a:ext>
            </a:extLst>
          </p:cNvPr>
          <p:cNvGraphicFramePr>
            <a:graphicFrameLocks noGrp="1"/>
          </p:cNvGraphicFramePr>
          <p:nvPr/>
        </p:nvGraphicFramePr>
        <p:xfrm>
          <a:off x="342446" y="4278651"/>
          <a:ext cx="5805715" cy="19974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1143">
                  <a:extLst>
                    <a:ext uri="{9D8B030D-6E8A-4147-A177-3AD203B41FA5}">
                      <a16:colId xmlns:a16="http://schemas.microsoft.com/office/drawing/2014/main" val="2603325989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872421786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747158886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2114239060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1618671801"/>
                    </a:ext>
                  </a:extLst>
                </a:gridCol>
              </a:tblGrid>
              <a:tr h="235372">
                <a:tc>
                  <a:txBody>
                    <a:bodyPr/>
                    <a:lstStyle/>
                    <a:p>
                      <a:r>
                        <a:rPr lang="fr-FR" sz="1100" dirty="0"/>
                        <a:t>Intitulé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0018228"/>
                  </a:ext>
                </a:extLst>
              </a:tr>
              <a:tr h="356770"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Lieu de réalisation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Programme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MOA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SDP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Montant de travaux € HT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2271367"/>
                  </a:ext>
                </a:extLst>
              </a:tr>
              <a:tr h="464304">
                <a:tc>
                  <a:txBody>
                    <a:bodyPr/>
                    <a:lstStyle/>
                    <a:p>
                      <a:endParaRPr lang="fr-FR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1022296"/>
                  </a:ext>
                </a:extLst>
              </a:tr>
              <a:tr h="485087"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Avancement du projet 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Rôle dans l’opération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Nom du mandataire 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Campus universitaire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Réhabilitation 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5449936"/>
                  </a:ext>
                </a:extLst>
              </a:tr>
              <a:tr h="423261">
                <a:tc>
                  <a:txBody>
                    <a:bodyPr/>
                    <a:lstStyle/>
                    <a:p>
                      <a:endParaRPr lang="fr-FR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Oui / non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Oui / non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2874039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C05A74FF-86CB-4F89-C8EF-193C5DE28823}"/>
              </a:ext>
            </a:extLst>
          </p:cNvPr>
          <p:cNvSpPr/>
          <p:nvPr/>
        </p:nvSpPr>
        <p:spPr>
          <a:xfrm>
            <a:off x="284844" y="1017423"/>
            <a:ext cx="11622314" cy="308104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9898E0-EA27-7979-D99B-6307B59EAE47}"/>
              </a:ext>
            </a:extLst>
          </p:cNvPr>
          <p:cNvSpPr/>
          <p:nvPr/>
        </p:nvSpPr>
        <p:spPr>
          <a:xfrm>
            <a:off x="6327914" y="4209148"/>
            <a:ext cx="5579244" cy="252638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FDB617F-B3C4-AF1A-EA4A-D45AF6347B3D}"/>
              </a:ext>
            </a:extLst>
          </p:cNvPr>
          <p:cNvSpPr txBox="1"/>
          <p:nvPr/>
        </p:nvSpPr>
        <p:spPr>
          <a:xfrm>
            <a:off x="6385518" y="4290439"/>
            <a:ext cx="5464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u="sng" dirty="0">
                <a:solidFill>
                  <a:srgbClr val="FF0000"/>
                </a:solidFill>
              </a:rPr>
              <a:t>Justifier ici la référence présentée au regard du projet :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E87457C-27D8-B97F-FFE9-D0FAF082E154}"/>
              </a:ext>
            </a:extLst>
          </p:cNvPr>
          <p:cNvSpPr txBox="1"/>
          <p:nvPr/>
        </p:nvSpPr>
        <p:spPr>
          <a:xfrm>
            <a:off x="284842" y="1078566"/>
            <a:ext cx="5464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u="sng" dirty="0">
                <a:solidFill>
                  <a:srgbClr val="FF0000"/>
                </a:solidFill>
              </a:rPr>
              <a:t>Insérer ici les images / photographies de la référence :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74B45FE-70E3-B58C-D26F-C9BEF7477307}"/>
              </a:ext>
            </a:extLst>
          </p:cNvPr>
          <p:cNvSpPr txBox="1"/>
          <p:nvPr/>
        </p:nvSpPr>
        <p:spPr>
          <a:xfrm>
            <a:off x="342446" y="4070648"/>
            <a:ext cx="5464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u="sng" dirty="0">
                <a:solidFill>
                  <a:srgbClr val="FF0000"/>
                </a:solidFill>
              </a:rPr>
              <a:t>Compléter le tableau ci-dessous :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634ED97-106D-F048-688F-089A0446B636}"/>
              </a:ext>
            </a:extLst>
          </p:cNvPr>
          <p:cNvSpPr txBox="1"/>
          <p:nvPr/>
        </p:nvSpPr>
        <p:spPr>
          <a:xfrm>
            <a:off x="10603909" y="171869"/>
            <a:ext cx="1275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ONGLET 3</a:t>
            </a:r>
          </a:p>
        </p:txBody>
      </p:sp>
    </p:spTree>
    <p:extLst>
      <p:ext uri="{BB962C8B-B14F-4D97-AF65-F5344CB8AC3E}">
        <p14:creationId xmlns:p14="http://schemas.microsoft.com/office/powerpoint/2010/main" val="1909466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3CA014-A0F4-7822-F210-086E4604A6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4762F7C-55E0-6A67-1670-2B54AA76A501}"/>
              </a:ext>
            </a:extLst>
          </p:cNvPr>
          <p:cNvSpPr/>
          <p:nvPr/>
        </p:nvSpPr>
        <p:spPr>
          <a:xfrm>
            <a:off x="342900" y="122464"/>
            <a:ext cx="11470821" cy="4735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DE44ADE-2112-35C6-2DA8-9490ECF09CB2}"/>
              </a:ext>
            </a:extLst>
          </p:cNvPr>
          <p:cNvSpPr txBox="1"/>
          <p:nvPr/>
        </p:nvSpPr>
        <p:spPr>
          <a:xfrm>
            <a:off x="480786" y="174562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PLI n°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D08C0CA-3399-FC03-0C66-9E10BCC94AFE}"/>
              </a:ext>
            </a:extLst>
          </p:cNvPr>
          <p:cNvSpPr txBox="1"/>
          <p:nvPr/>
        </p:nvSpPr>
        <p:spPr>
          <a:xfrm>
            <a:off x="3311071" y="174562"/>
            <a:ext cx="4649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MANDATAIRE : </a:t>
            </a:r>
            <a:r>
              <a:rPr lang="fr-FR" b="1" dirty="0">
                <a:solidFill>
                  <a:srgbClr val="FF0000"/>
                </a:solidFill>
              </a:rPr>
              <a:t>Compléter</a:t>
            </a:r>
            <a:r>
              <a:rPr lang="fr-FR" b="1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FD4E08F-AD94-A44A-E70D-B5240C2CC4D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70" y="6228141"/>
            <a:ext cx="1125901" cy="576586"/>
          </a:xfrm>
          <a:prstGeom prst="rect">
            <a:avLst/>
          </a:prstGeom>
        </p:spPr>
      </p:pic>
      <p:pic>
        <p:nvPicPr>
          <p:cNvPr id="8" name="Image 7" descr="Une image contenant texte, Graphique, logo, Police&#10;&#10;Description générée automatiquement">
            <a:extLst>
              <a:ext uri="{FF2B5EF4-FFF2-40B4-BE49-F238E27FC236}">
                <a16:creationId xmlns:a16="http://schemas.microsoft.com/office/drawing/2014/main" id="{9FAEE658-609F-6B1A-489C-02345D284C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700" y="6228141"/>
            <a:ext cx="1350299" cy="57658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A71768B9-6321-154C-5C11-0C6B5F0FFA35}"/>
              </a:ext>
            </a:extLst>
          </p:cNvPr>
          <p:cNvSpPr txBox="1"/>
          <p:nvPr/>
        </p:nvSpPr>
        <p:spPr>
          <a:xfrm>
            <a:off x="284843" y="648091"/>
            <a:ext cx="2654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Référence Architecte n°3</a:t>
            </a:r>
          </a:p>
        </p:txBody>
      </p:sp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89A91878-D87E-B8FB-B7F1-022710A80F32}"/>
              </a:ext>
            </a:extLst>
          </p:cNvPr>
          <p:cNvGraphicFramePr>
            <a:graphicFrameLocks noGrp="1"/>
          </p:cNvGraphicFramePr>
          <p:nvPr/>
        </p:nvGraphicFramePr>
        <p:xfrm>
          <a:off x="342446" y="4278651"/>
          <a:ext cx="5805715" cy="19974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1143">
                  <a:extLst>
                    <a:ext uri="{9D8B030D-6E8A-4147-A177-3AD203B41FA5}">
                      <a16:colId xmlns:a16="http://schemas.microsoft.com/office/drawing/2014/main" val="2603325989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872421786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747158886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2114239060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1618671801"/>
                    </a:ext>
                  </a:extLst>
                </a:gridCol>
              </a:tblGrid>
              <a:tr h="235372">
                <a:tc>
                  <a:txBody>
                    <a:bodyPr/>
                    <a:lstStyle/>
                    <a:p>
                      <a:r>
                        <a:rPr lang="fr-FR" sz="1100" dirty="0"/>
                        <a:t>Intitulé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0018228"/>
                  </a:ext>
                </a:extLst>
              </a:tr>
              <a:tr h="356770"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Lieu de réalisation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Programme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MOA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SDP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Montant de travaux € HT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2271367"/>
                  </a:ext>
                </a:extLst>
              </a:tr>
              <a:tr h="464304">
                <a:tc>
                  <a:txBody>
                    <a:bodyPr/>
                    <a:lstStyle/>
                    <a:p>
                      <a:endParaRPr lang="fr-FR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1022296"/>
                  </a:ext>
                </a:extLst>
              </a:tr>
              <a:tr h="485087"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Avancement du projet 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Rôle dans l’opération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Nom du mandataire 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Campus universitaire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Réhabilitation 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5449936"/>
                  </a:ext>
                </a:extLst>
              </a:tr>
              <a:tr h="423261">
                <a:tc>
                  <a:txBody>
                    <a:bodyPr/>
                    <a:lstStyle/>
                    <a:p>
                      <a:endParaRPr lang="fr-FR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Oui / non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Oui / non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2874039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B37FAC15-72BF-C680-FAE3-70BE2E431B55}"/>
              </a:ext>
            </a:extLst>
          </p:cNvPr>
          <p:cNvSpPr/>
          <p:nvPr/>
        </p:nvSpPr>
        <p:spPr>
          <a:xfrm>
            <a:off x="284844" y="1017423"/>
            <a:ext cx="11622314" cy="308104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B86EF36-50DE-232E-FFFA-1BD96B2BDA76}"/>
              </a:ext>
            </a:extLst>
          </p:cNvPr>
          <p:cNvSpPr/>
          <p:nvPr/>
        </p:nvSpPr>
        <p:spPr>
          <a:xfrm>
            <a:off x="6327914" y="4209148"/>
            <a:ext cx="5579244" cy="252638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76BC96B-6D5B-DD87-DFB0-86D5363A18FF}"/>
              </a:ext>
            </a:extLst>
          </p:cNvPr>
          <p:cNvSpPr txBox="1"/>
          <p:nvPr/>
        </p:nvSpPr>
        <p:spPr>
          <a:xfrm>
            <a:off x="6385518" y="4290439"/>
            <a:ext cx="5464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u="sng" dirty="0">
                <a:solidFill>
                  <a:srgbClr val="FF0000"/>
                </a:solidFill>
              </a:rPr>
              <a:t>Justifier ici la référence présentée au regard du projet :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99BF297-E455-50B6-524A-A4C49EB08CBA}"/>
              </a:ext>
            </a:extLst>
          </p:cNvPr>
          <p:cNvSpPr txBox="1"/>
          <p:nvPr/>
        </p:nvSpPr>
        <p:spPr>
          <a:xfrm>
            <a:off x="284842" y="1078566"/>
            <a:ext cx="5464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u="sng" dirty="0">
                <a:solidFill>
                  <a:srgbClr val="FF0000"/>
                </a:solidFill>
              </a:rPr>
              <a:t>Insérer ici les images / photographies de la référence :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F584F4AB-9396-4FD3-E2C7-F3725A0F44AB}"/>
              </a:ext>
            </a:extLst>
          </p:cNvPr>
          <p:cNvSpPr txBox="1"/>
          <p:nvPr/>
        </p:nvSpPr>
        <p:spPr>
          <a:xfrm>
            <a:off x="342446" y="4070648"/>
            <a:ext cx="5464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u="sng" dirty="0">
                <a:solidFill>
                  <a:srgbClr val="FF0000"/>
                </a:solidFill>
              </a:rPr>
              <a:t>Compléter le tableau ci-dessous :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C9CD59-ECB3-A1CE-84EB-99D8BDCEF677}"/>
              </a:ext>
            </a:extLst>
          </p:cNvPr>
          <p:cNvSpPr txBox="1"/>
          <p:nvPr/>
        </p:nvSpPr>
        <p:spPr>
          <a:xfrm>
            <a:off x="10603909" y="171869"/>
            <a:ext cx="1275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ONGLET 3</a:t>
            </a:r>
          </a:p>
        </p:txBody>
      </p:sp>
    </p:spTree>
    <p:extLst>
      <p:ext uri="{BB962C8B-B14F-4D97-AF65-F5344CB8AC3E}">
        <p14:creationId xmlns:p14="http://schemas.microsoft.com/office/powerpoint/2010/main" val="3032660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08DEEC-DB8F-2976-73F6-541C20AAD7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3C2FF2F-CBE0-E620-B214-BFE0DDF065A4}"/>
              </a:ext>
            </a:extLst>
          </p:cNvPr>
          <p:cNvSpPr/>
          <p:nvPr/>
        </p:nvSpPr>
        <p:spPr>
          <a:xfrm>
            <a:off x="342900" y="122464"/>
            <a:ext cx="11470821" cy="4735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22EAE0B-E0F1-942B-3BE8-25735192C236}"/>
              </a:ext>
            </a:extLst>
          </p:cNvPr>
          <p:cNvSpPr txBox="1"/>
          <p:nvPr/>
        </p:nvSpPr>
        <p:spPr>
          <a:xfrm>
            <a:off x="480786" y="174562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PLI n°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2453FA2-77AD-ABD5-6016-BDC40B0F55A1}"/>
              </a:ext>
            </a:extLst>
          </p:cNvPr>
          <p:cNvSpPr txBox="1"/>
          <p:nvPr/>
        </p:nvSpPr>
        <p:spPr>
          <a:xfrm>
            <a:off x="3311071" y="174562"/>
            <a:ext cx="4649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MANDATAIRE : </a:t>
            </a:r>
            <a:r>
              <a:rPr lang="fr-FR" b="1" dirty="0">
                <a:solidFill>
                  <a:srgbClr val="FF0000"/>
                </a:solidFill>
              </a:rPr>
              <a:t>Compléter</a:t>
            </a:r>
            <a:r>
              <a:rPr lang="fr-FR" b="1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154B7B0-497F-75D7-3F88-B8EEF10EE57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70" y="6228141"/>
            <a:ext cx="1125901" cy="576586"/>
          </a:xfrm>
          <a:prstGeom prst="rect">
            <a:avLst/>
          </a:prstGeom>
        </p:spPr>
      </p:pic>
      <p:pic>
        <p:nvPicPr>
          <p:cNvPr id="8" name="Image 7" descr="Une image contenant texte, Graphique, logo, Police&#10;&#10;Description générée automatiquement">
            <a:extLst>
              <a:ext uri="{FF2B5EF4-FFF2-40B4-BE49-F238E27FC236}">
                <a16:creationId xmlns:a16="http://schemas.microsoft.com/office/drawing/2014/main" id="{F91F836A-616A-E40E-BC19-8210A7A9FD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700" y="6228141"/>
            <a:ext cx="1350299" cy="57658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A94C519B-1343-A3DF-8F5C-1787D471DB25}"/>
              </a:ext>
            </a:extLst>
          </p:cNvPr>
          <p:cNvSpPr txBox="1"/>
          <p:nvPr/>
        </p:nvSpPr>
        <p:spPr>
          <a:xfrm>
            <a:off x="284843" y="648091"/>
            <a:ext cx="667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Référence projet à fort enjeux environnementaux et sociétaux  n°4</a:t>
            </a:r>
          </a:p>
        </p:txBody>
      </p:sp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928E3BE7-5DA9-171A-A4F6-03E2B8250879}"/>
              </a:ext>
            </a:extLst>
          </p:cNvPr>
          <p:cNvGraphicFramePr>
            <a:graphicFrameLocks noGrp="1"/>
          </p:cNvGraphicFramePr>
          <p:nvPr/>
        </p:nvGraphicFramePr>
        <p:xfrm>
          <a:off x="342446" y="4278651"/>
          <a:ext cx="5805715" cy="19974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1143">
                  <a:extLst>
                    <a:ext uri="{9D8B030D-6E8A-4147-A177-3AD203B41FA5}">
                      <a16:colId xmlns:a16="http://schemas.microsoft.com/office/drawing/2014/main" val="2603325989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872421786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747158886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2114239060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1618671801"/>
                    </a:ext>
                  </a:extLst>
                </a:gridCol>
              </a:tblGrid>
              <a:tr h="235372">
                <a:tc>
                  <a:txBody>
                    <a:bodyPr/>
                    <a:lstStyle/>
                    <a:p>
                      <a:r>
                        <a:rPr lang="fr-FR" sz="1100" dirty="0"/>
                        <a:t>Intitulé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0018228"/>
                  </a:ext>
                </a:extLst>
              </a:tr>
              <a:tr h="356770"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Lieu de réalisation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Programme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MOA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SDP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Montant de travaux € HT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2271367"/>
                  </a:ext>
                </a:extLst>
              </a:tr>
              <a:tr h="464304">
                <a:tc>
                  <a:txBody>
                    <a:bodyPr/>
                    <a:lstStyle/>
                    <a:p>
                      <a:endParaRPr lang="fr-FR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1022296"/>
                  </a:ext>
                </a:extLst>
              </a:tr>
              <a:tr h="485087"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Avancement du projet 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Rôle dans l’opération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Nom du mandataire 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Campus universitaire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Réhabilitation </a:t>
                      </a: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5449936"/>
                  </a:ext>
                </a:extLst>
              </a:tr>
              <a:tr h="423261">
                <a:tc>
                  <a:txBody>
                    <a:bodyPr/>
                    <a:lstStyle/>
                    <a:p>
                      <a:endParaRPr lang="fr-FR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Oui / non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Oui / non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2874039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74061555-93E6-BF5A-30EA-2DF88EA13513}"/>
              </a:ext>
            </a:extLst>
          </p:cNvPr>
          <p:cNvSpPr/>
          <p:nvPr/>
        </p:nvSpPr>
        <p:spPr>
          <a:xfrm>
            <a:off x="284844" y="1017423"/>
            <a:ext cx="11622314" cy="308104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2E9BF10-7D85-381B-92A8-EE587DC5BE99}"/>
              </a:ext>
            </a:extLst>
          </p:cNvPr>
          <p:cNvSpPr/>
          <p:nvPr/>
        </p:nvSpPr>
        <p:spPr>
          <a:xfrm>
            <a:off x="6327914" y="4209148"/>
            <a:ext cx="5579244" cy="252638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963B85B-D24D-A4DE-D5FC-DE40FDBA8CAD}"/>
              </a:ext>
            </a:extLst>
          </p:cNvPr>
          <p:cNvSpPr txBox="1"/>
          <p:nvPr/>
        </p:nvSpPr>
        <p:spPr>
          <a:xfrm>
            <a:off x="6385518" y="4290439"/>
            <a:ext cx="5464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u="sng" dirty="0">
                <a:solidFill>
                  <a:srgbClr val="FF0000"/>
                </a:solidFill>
              </a:rPr>
              <a:t>Justifier ici la référence présentée au regard du projet :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0184454-AD19-259C-082C-149323BDC037}"/>
              </a:ext>
            </a:extLst>
          </p:cNvPr>
          <p:cNvSpPr txBox="1"/>
          <p:nvPr/>
        </p:nvSpPr>
        <p:spPr>
          <a:xfrm>
            <a:off x="284842" y="1078566"/>
            <a:ext cx="5464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u="sng" dirty="0">
                <a:solidFill>
                  <a:srgbClr val="FF0000"/>
                </a:solidFill>
              </a:rPr>
              <a:t>Insérer ici les images / photographies de la référence :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53A9312-8650-DF29-D946-B6B646296CF9}"/>
              </a:ext>
            </a:extLst>
          </p:cNvPr>
          <p:cNvSpPr txBox="1"/>
          <p:nvPr/>
        </p:nvSpPr>
        <p:spPr>
          <a:xfrm>
            <a:off x="342446" y="4070648"/>
            <a:ext cx="5464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u="sng" dirty="0">
                <a:solidFill>
                  <a:srgbClr val="FF0000"/>
                </a:solidFill>
              </a:rPr>
              <a:t>Compléter le tableau ci-dessous :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F7B745E-4501-F8E5-6302-C9057C35E64B}"/>
              </a:ext>
            </a:extLst>
          </p:cNvPr>
          <p:cNvSpPr txBox="1"/>
          <p:nvPr/>
        </p:nvSpPr>
        <p:spPr>
          <a:xfrm>
            <a:off x="10603909" y="171869"/>
            <a:ext cx="1275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ONGLET 3</a:t>
            </a:r>
          </a:p>
        </p:txBody>
      </p:sp>
    </p:spTree>
    <p:extLst>
      <p:ext uri="{BB962C8B-B14F-4D97-AF65-F5344CB8AC3E}">
        <p14:creationId xmlns:p14="http://schemas.microsoft.com/office/powerpoint/2010/main" val="416433215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663</Words>
  <Application>Microsoft Office PowerPoint</Application>
  <PresentationFormat>Grand écran</PresentationFormat>
  <Paragraphs>160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Aptos</vt:lpstr>
      <vt:lpstr>Aptos Display</vt:lpstr>
      <vt:lpstr>Arial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Marion Le-cornec</dc:creator>
  <cp:lastModifiedBy>Marion Le-cornec</cp:lastModifiedBy>
  <cp:revision>5</cp:revision>
  <dcterms:created xsi:type="dcterms:W3CDTF">2025-03-12T15:22:38Z</dcterms:created>
  <dcterms:modified xsi:type="dcterms:W3CDTF">2025-03-17T16:32:38Z</dcterms:modified>
</cp:coreProperties>
</file>