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DA1C97-2D80-4125-BF9D-086E0358E709}" name="veronique.schubnel@assurance-maladie.fr" initials="ve" userId="S::urn:spo:guest#veronique.schubnel@assurance-maladie.fr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56A332-5204-49A4-303A-61A15D23A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CB4FF03-4ABA-C590-13DF-EC13A072A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A48B6B-3974-0581-A093-A98673524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8D5879-9F5B-AC47-97DA-DFE91A03C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870DC0-913D-25DA-337B-A026F2C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073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B907BD-8E8D-F389-0588-2A5512240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2AEB556-798C-3E67-737C-E2DBAF170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09C255-0A08-36FB-8ABD-18148375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959C09-D08E-5ACC-A8E6-BA84FEB4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7B7CD8-710F-E4C2-1860-0ED6A38E6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45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1092F51-C05A-6CD3-9AB5-A08C3989D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B209DF-DDA3-25D7-2E13-63963B2F7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E7F544-FFB4-FF98-F2E3-1AB48DAD9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979705-6A70-C627-0691-13AB554D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9225B9-67E2-5FB2-97A4-E5D1A2AE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45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87FC12-A1BB-8C6B-3E6B-DBFB9D14F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469631-6DEB-DA62-4E3E-D4D747CA3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7E53EA-3BFE-3AFD-F208-7E74A3007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693A5D-76CA-2618-0152-B686434D6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B074DA-BFBC-C46A-C325-CD93AAC44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4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81349-E667-EA7E-55A7-668AEA0B3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F65E86-A6F5-BAD3-30A3-7CB43D64B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9FFEA7-5FF2-4688-1761-222608713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A492A8-4DA0-D33B-36B2-17E3011AA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E69CF9-1855-9EB5-4E5B-72307481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700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7FD857-9164-D84F-E692-A26B320F0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C82A6D-C893-1B2E-81E7-52ECC9C1F9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6BF95E2-F55A-37FC-42CF-30044EFDC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528BE8A-8CA7-BA91-8536-851987C6B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540E96-C3A8-27A8-5E17-92369171B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BC7204B-15DD-B040-307B-8FA2122A0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34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012EDA-EB3E-7DFC-9ACC-4E6F7FA9E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1C6776-8832-B307-8202-DF6F8A04C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FE526F-DCDF-B852-6CD4-29945EFB0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640CA8A-5271-CC64-DBF9-4E7A4DFC53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EC9880C-EC98-3623-6C3A-E723F2B9D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B21DC08-DBE2-9C16-3B27-42771BF5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5B9D12-840C-5DC9-D0C5-4F2451317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50E01C-0D6E-1673-05D3-07F4E00DC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315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40E0B5-8883-1D2D-6ACB-8376ECF49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B19580-5EAC-7FF3-15D1-9DFA0FFA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5B2886-1D4C-063B-0329-5803C960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F5EC9-8885-1885-6D81-55BF1457A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36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6F21E9-1F6F-925C-2C65-83497489E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084102-AF8B-7DC9-501D-853C1F416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C0E58E-8974-2655-602E-45658CAEE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43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7FCCB4-A418-ACAF-CA45-28E394134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6FB2A2-12B1-CE55-5FBD-7A30B0D92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772E2F-35D7-3A9A-161F-F0671D599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FCAD66-D7F2-DC92-7DA3-1C2296934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36199A-8923-D76D-0981-51C4DFA2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50A623-F0FF-AA06-9B01-E1208A698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40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0F0B34-1102-3EE9-E58A-FECE23FEF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2F82A3-C9A7-06BE-F9DA-812B23B51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277277-2AD1-7E34-1DBD-7F4763C788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5000BF-CAE9-8889-2113-A2DF9657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9920A3-F0CA-F9D3-D610-A9DFD188F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3F089D-35E7-C426-747C-02E5FC3E5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12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5131BFF-B3DF-2B29-F228-67ECB6D55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7F73F7-4178-325D-7A9F-9707DBDE1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46DD02-D3AB-6481-DC8D-36661791E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74F18-B80A-49AC-B36C-BE4A09115AFD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0BAB2E-93D5-AE65-9D95-233530AE6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E05BDB-1EDE-1E41-D236-84ECDC77D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B34E3-6BA9-4CD0-B588-CA3AD9F76F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66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B1936-C3C1-E03A-8BAD-65455F336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BB3C0FFC-D3E1-FF9A-C007-D6A16CB28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33" y="179388"/>
            <a:ext cx="4911827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MANDATAIRE :  </a:t>
            </a:r>
            <a:endParaRPr lang="fr-FR" dirty="0">
              <a:latin typeface="Segoe UI" panose="020B0502040204020203" pitchFamily="34" charset="0"/>
              <a:ea typeface="ＭＳ Ｐゴシック"/>
              <a:cs typeface="Segoe UI" panose="020B0502040204020203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85CD324-EEB3-17D6-73B2-13907DEE6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871" y="1784651"/>
            <a:ext cx="2445853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dirty="0">
                <a:solidFill>
                  <a:schemeClr val="tx2"/>
                </a:solidFill>
                <a:latin typeface="Segoe UI" panose="020B0502040204020203" pitchFamily="34" charset="0"/>
                <a:ea typeface="ＭＳ Ｐゴシック" panose="020B0600070205080204" pitchFamily="34" charset="-128"/>
                <a:cs typeface="Segoe UI" panose="020B0502040204020203" pitchFamily="34" charset="0"/>
              </a:rPr>
              <a:t>INSERER IMAGE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0A13F6C-36DA-D909-834E-CEF0B117C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454" y="179415"/>
            <a:ext cx="6679251" cy="3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200" b="1" dirty="0">
                <a:solidFill>
                  <a:schemeClr val="tx2"/>
                </a:solidFill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ANNEXE CANDIDATURE n°3 : FICHE DE PRESENTATION DES REFERENCES ARCHITECTE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791742-4A8E-4879-2892-786E88CE6B1B}"/>
              </a:ext>
            </a:extLst>
          </p:cNvPr>
          <p:cNvSpPr/>
          <p:nvPr/>
        </p:nvSpPr>
        <p:spPr>
          <a:xfrm>
            <a:off x="5278438" y="561975"/>
            <a:ext cx="6674076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9CA16A2-297D-9413-D91C-8582ABB3A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49" y="4764088"/>
            <a:ext cx="24542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INSERER IMAGE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71D237-FEE1-1768-4F2D-C2C6F0DF9349}"/>
              </a:ext>
            </a:extLst>
          </p:cNvPr>
          <p:cNvSpPr/>
          <p:nvPr/>
        </p:nvSpPr>
        <p:spPr>
          <a:xfrm>
            <a:off x="5278437" y="3570288"/>
            <a:ext cx="6674075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au 3">
            <a:extLst>
              <a:ext uri="{FF2B5EF4-FFF2-40B4-BE49-F238E27FC236}">
                <a16:creationId xmlns:a16="http://schemas.microsoft.com/office/drawing/2014/main" id="{43AABD64-5CBA-0346-DC25-3BF0446DC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444820"/>
              </p:ext>
            </p:extLst>
          </p:nvPr>
        </p:nvGraphicFramePr>
        <p:xfrm>
          <a:off x="238125" y="657225"/>
          <a:ext cx="4562475" cy="5915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4397">
                  <a:extLst>
                    <a:ext uri="{9D8B030D-6E8A-4147-A177-3AD203B41FA5}">
                      <a16:colId xmlns:a16="http://schemas.microsoft.com/office/drawing/2014/main" val="2783202909"/>
                    </a:ext>
                  </a:extLst>
                </a:gridCol>
                <a:gridCol w="2578078">
                  <a:extLst>
                    <a:ext uri="{9D8B030D-6E8A-4147-A177-3AD203B41FA5}">
                      <a16:colId xmlns:a16="http://schemas.microsoft.com/office/drawing/2014/main" val="2385940051"/>
                    </a:ext>
                  </a:extLst>
                </a:gridCol>
              </a:tblGrid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 d’équipement </a:t>
                      </a:r>
                    </a:p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Nom de l’opération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160443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Localisation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195528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Maîtrise d’ouvrage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76225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Nature des travaux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073383"/>
                  </a:ext>
                </a:extLst>
              </a:tr>
              <a:tr h="73882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Particularité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996397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Performance énergie / environnement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2557205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Délais de réalisation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441580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Année de livraison ou état d’avancement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93138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des travaux en € 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86659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m² bâtiment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342461"/>
                  </a:ext>
                </a:extLst>
              </a:tr>
              <a:tr h="941128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Mission réalisées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3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44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77A5D-A54F-3DBA-3FAB-289739FF4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C240F588-C8B2-F749-5B4B-253CBBD5D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33" y="179388"/>
            <a:ext cx="4911827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MANDATAIRE :  </a:t>
            </a:r>
            <a:endParaRPr lang="fr-FR" dirty="0">
              <a:latin typeface="Segoe UI" panose="020B0502040204020203" pitchFamily="34" charset="0"/>
              <a:ea typeface="ＭＳ Ｐゴシック"/>
              <a:cs typeface="Segoe UI" panose="020B0502040204020203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0690FEA-B301-20DF-D86B-348C44D9C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871" y="1784651"/>
            <a:ext cx="2445853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dirty="0">
                <a:solidFill>
                  <a:schemeClr val="tx2"/>
                </a:solidFill>
                <a:latin typeface="Segoe UI" panose="020B0502040204020203" pitchFamily="34" charset="0"/>
                <a:ea typeface="ＭＳ Ｐゴシック" panose="020B0600070205080204" pitchFamily="34" charset="-128"/>
                <a:cs typeface="Segoe UI" panose="020B0502040204020203" pitchFamily="34" charset="0"/>
              </a:rPr>
              <a:t>INSERER IMAGE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4975046-2485-6909-5F06-739A7D9B4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454" y="179415"/>
            <a:ext cx="6679251" cy="3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200" b="1" dirty="0">
                <a:solidFill>
                  <a:schemeClr val="tx2"/>
                </a:solidFill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ANNEXE CANDIDATURE n°3 : FICHE DE PRESENTATION DES REFERENCES ARCHITECTE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79B168-3305-5C15-1446-6A6D104DAF87}"/>
              </a:ext>
            </a:extLst>
          </p:cNvPr>
          <p:cNvSpPr/>
          <p:nvPr/>
        </p:nvSpPr>
        <p:spPr>
          <a:xfrm>
            <a:off x="5278438" y="561975"/>
            <a:ext cx="6674076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6BE15FF-2E56-080C-2280-FF822281A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49" y="4764088"/>
            <a:ext cx="24542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INSERER IMAGE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27BC8F-7683-980C-BE71-8350EA12C826}"/>
              </a:ext>
            </a:extLst>
          </p:cNvPr>
          <p:cNvSpPr/>
          <p:nvPr/>
        </p:nvSpPr>
        <p:spPr>
          <a:xfrm>
            <a:off x="5278437" y="3570288"/>
            <a:ext cx="6674075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au 3">
            <a:extLst>
              <a:ext uri="{FF2B5EF4-FFF2-40B4-BE49-F238E27FC236}">
                <a16:creationId xmlns:a16="http://schemas.microsoft.com/office/drawing/2014/main" id="{863E3747-815C-9181-CBC1-21FD14062629}"/>
              </a:ext>
            </a:extLst>
          </p:cNvPr>
          <p:cNvGraphicFramePr>
            <a:graphicFrameLocks noGrp="1"/>
          </p:cNvGraphicFramePr>
          <p:nvPr/>
        </p:nvGraphicFramePr>
        <p:xfrm>
          <a:off x="238125" y="657225"/>
          <a:ext cx="4562475" cy="5915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4397">
                  <a:extLst>
                    <a:ext uri="{9D8B030D-6E8A-4147-A177-3AD203B41FA5}">
                      <a16:colId xmlns:a16="http://schemas.microsoft.com/office/drawing/2014/main" val="2783202909"/>
                    </a:ext>
                  </a:extLst>
                </a:gridCol>
                <a:gridCol w="2578078">
                  <a:extLst>
                    <a:ext uri="{9D8B030D-6E8A-4147-A177-3AD203B41FA5}">
                      <a16:colId xmlns:a16="http://schemas.microsoft.com/office/drawing/2014/main" val="2385940051"/>
                    </a:ext>
                  </a:extLst>
                </a:gridCol>
              </a:tblGrid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 d’équipement </a:t>
                      </a:r>
                    </a:p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Nom de l’opération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160443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Localisation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195528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Maîtrise d’ouvrage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76225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Nature des travaux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073383"/>
                  </a:ext>
                </a:extLst>
              </a:tr>
              <a:tr h="73882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Particularité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996397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Performance énergie / environnement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2557205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Délais de réalisation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441580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Année de livraison ou état d’avancement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93138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des travaux en € 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86659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m² bâtiment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342461"/>
                  </a:ext>
                </a:extLst>
              </a:tr>
              <a:tr h="941128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Mission réalisées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3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13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3F75D-B494-9B58-DF2E-DAF057EAD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283B854-C84F-ADB7-8DE1-284EC52C8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33" y="179388"/>
            <a:ext cx="4911827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MANDATAIRE :  </a:t>
            </a:r>
            <a:endParaRPr lang="fr-FR" dirty="0">
              <a:latin typeface="Segoe UI" panose="020B0502040204020203" pitchFamily="34" charset="0"/>
              <a:ea typeface="ＭＳ Ｐゴシック"/>
              <a:cs typeface="Segoe UI" panose="020B0502040204020203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4500595-5228-A9C0-29AB-4032ADD2C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871" y="1784651"/>
            <a:ext cx="2445853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dirty="0">
                <a:solidFill>
                  <a:schemeClr val="tx2"/>
                </a:solidFill>
                <a:latin typeface="Segoe UI" panose="020B0502040204020203" pitchFamily="34" charset="0"/>
                <a:ea typeface="ＭＳ Ｐゴシック" panose="020B0600070205080204" pitchFamily="34" charset="-128"/>
                <a:cs typeface="Segoe UI" panose="020B0502040204020203" pitchFamily="34" charset="0"/>
              </a:rPr>
              <a:t>INSERER IMAGE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44B258A-4D5D-BA7F-1833-F5890AEDB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454" y="179415"/>
            <a:ext cx="6679251" cy="3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200" b="1" dirty="0">
                <a:solidFill>
                  <a:schemeClr val="tx2"/>
                </a:solidFill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ANNEXE CANDIDATURE n°3 : FICHE DE PRESENTATION DES REFERENCES ARCHITECTE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EB0DF9-E3A7-8733-AD46-9247BC35A6E4}"/>
              </a:ext>
            </a:extLst>
          </p:cNvPr>
          <p:cNvSpPr/>
          <p:nvPr/>
        </p:nvSpPr>
        <p:spPr>
          <a:xfrm>
            <a:off x="5278438" y="561975"/>
            <a:ext cx="6674076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BB01E686-D5A4-AEE8-7481-9B1FE8608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49" y="4764088"/>
            <a:ext cx="24542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INSERER IMAGE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1DB8E1-D0B5-944D-D937-57DD8566489C}"/>
              </a:ext>
            </a:extLst>
          </p:cNvPr>
          <p:cNvSpPr/>
          <p:nvPr/>
        </p:nvSpPr>
        <p:spPr>
          <a:xfrm>
            <a:off x="5278437" y="3570288"/>
            <a:ext cx="6674075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au 3">
            <a:extLst>
              <a:ext uri="{FF2B5EF4-FFF2-40B4-BE49-F238E27FC236}">
                <a16:creationId xmlns:a16="http://schemas.microsoft.com/office/drawing/2014/main" id="{5B91BCDD-07D1-882B-AD95-12135C38719C}"/>
              </a:ext>
            </a:extLst>
          </p:cNvPr>
          <p:cNvGraphicFramePr>
            <a:graphicFrameLocks noGrp="1"/>
          </p:cNvGraphicFramePr>
          <p:nvPr/>
        </p:nvGraphicFramePr>
        <p:xfrm>
          <a:off x="238125" y="657225"/>
          <a:ext cx="4562475" cy="5915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4397">
                  <a:extLst>
                    <a:ext uri="{9D8B030D-6E8A-4147-A177-3AD203B41FA5}">
                      <a16:colId xmlns:a16="http://schemas.microsoft.com/office/drawing/2014/main" val="2783202909"/>
                    </a:ext>
                  </a:extLst>
                </a:gridCol>
                <a:gridCol w="2578078">
                  <a:extLst>
                    <a:ext uri="{9D8B030D-6E8A-4147-A177-3AD203B41FA5}">
                      <a16:colId xmlns:a16="http://schemas.microsoft.com/office/drawing/2014/main" val="2385940051"/>
                    </a:ext>
                  </a:extLst>
                </a:gridCol>
              </a:tblGrid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 d’équipement </a:t>
                      </a:r>
                    </a:p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Nom de l’opération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160443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Localisation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195528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Maîtrise d’ouvrage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76225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Nature des travaux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073383"/>
                  </a:ext>
                </a:extLst>
              </a:tr>
              <a:tr h="73882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Particularité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996397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Performance énergie / environnement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2557205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Délais de réalisation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441580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Année de livraison ou état d’avancement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93138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des travaux en € 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86659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m² bâtiment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342461"/>
                  </a:ext>
                </a:extLst>
              </a:tr>
              <a:tr h="941128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Mission réalisées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3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242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5C673-3722-7927-D5F3-C7C46DCBF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0E675824-3F00-9186-4C36-EE6598857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33" y="179388"/>
            <a:ext cx="4911827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MANDATAIRE :  </a:t>
            </a:r>
            <a:endParaRPr lang="fr-FR" dirty="0">
              <a:latin typeface="Segoe UI" panose="020B0502040204020203" pitchFamily="34" charset="0"/>
              <a:ea typeface="ＭＳ Ｐゴシック"/>
              <a:cs typeface="Segoe UI" panose="020B0502040204020203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F433606-0379-2D1A-28E0-F9F73AC4D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871" y="1784651"/>
            <a:ext cx="2445853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dirty="0">
                <a:solidFill>
                  <a:schemeClr val="tx2"/>
                </a:solidFill>
                <a:latin typeface="Segoe UI" panose="020B0502040204020203" pitchFamily="34" charset="0"/>
                <a:ea typeface="ＭＳ Ｐゴシック" panose="020B0600070205080204" pitchFamily="34" charset="-128"/>
                <a:cs typeface="Segoe UI" panose="020B0502040204020203" pitchFamily="34" charset="0"/>
              </a:rPr>
              <a:t>INSERER IMAGE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00D32E5-18C5-3E34-51DD-BAAA0CE38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454" y="179415"/>
            <a:ext cx="6679251" cy="3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200" b="1" dirty="0">
                <a:solidFill>
                  <a:schemeClr val="tx2"/>
                </a:solidFill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ANNEXE CANDIDATURE n°3 : FICHE DE PRESENTATION DES REFERENCES ARCHITECTE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83806F-7564-FAA7-9348-52F5D61A6A56}"/>
              </a:ext>
            </a:extLst>
          </p:cNvPr>
          <p:cNvSpPr/>
          <p:nvPr/>
        </p:nvSpPr>
        <p:spPr>
          <a:xfrm>
            <a:off x="5278438" y="561975"/>
            <a:ext cx="6674076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7712507-CF80-C7D7-DB9D-8C2B4F9B4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49" y="4764088"/>
            <a:ext cx="24542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INSERER IMAGE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231A07-1B9C-7E44-FBEF-451937D80FDD}"/>
              </a:ext>
            </a:extLst>
          </p:cNvPr>
          <p:cNvSpPr/>
          <p:nvPr/>
        </p:nvSpPr>
        <p:spPr>
          <a:xfrm>
            <a:off x="5278437" y="3570288"/>
            <a:ext cx="6674075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au 3">
            <a:extLst>
              <a:ext uri="{FF2B5EF4-FFF2-40B4-BE49-F238E27FC236}">
                <a16:creationId xmlns:a16="http://schemas.microsoft.com/office/drawing/2014/main" id="{DE87C4B1-B9E2-2F5F-AD5E-B76648CCD1BB}"/>
              </a:ext>
            </a:extLst>
          </p:cNvPr>
          <p:cNvGraphicFramePr>
            <a:graphicFrameLocks noGrp="1"/>
          </p:cNvGraphicFramePr>
          <p:nvPr/>
        </p:nvGraphicFramePr>
        <p:xfrm>
          <a:off x="238125" y="657225"/>
          <a:ext cx="4562475" cy="5915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4397">
                  <a:extLst>
                    <a:ext uri="{9D8B030D-6E8A-4147-A177-3AD203B41FA5}">
                      <a16:colId xmlns:a16="http://schemas.microsoft.com/office/drawing/2014/main" val="2783202909"/>
                    </a:ext>
                  </a:extLst>
                </a:gridCol>
                <a:gridCol w="2578078">
                  <a:extLst>
                    <a:ext uri="{9D8B030D-6E8A-4147-A177-3AD203B41FA5}">
                      <a16:colId xmlns:a16="http://schemas.microsoft.com/office/drawing/2014/main" val="2385940051"/>
                    </a:ext>
                  </a:extLst>
                </a:gridCol>
              </a:tblGrid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 d’équipement </a:t>
                      </a:r>
                    </a:p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Nom de l’opération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160443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Localisation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195528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Maîtrise d’ouvrage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76225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Nature des travaux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073383"/>
                  </a:ext>
                </a:extLst>
              </a:tr>
              <a:tr h="73882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Particularité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996397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Performance énergie / environnement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2557205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Délais de réalisation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441580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Année de livraison ou état d’avancement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93138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des travaux en € 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86659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m² bâtiment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342461"/>
                  </a:ext>
                </a:extLst>
              </a:tr>
              <a:tr h="941128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Mission réalisées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3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41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27D7-0DA1-D1BD-4EA2-5A8C7A798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684FFD2-E189-5AF2-512B-4363531A7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33" y="179388"/>
            <a:ext cx="4911827" cy="38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altLang="fr-FR" dirty="0"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MANDATAIRE :  </a:t>
            </a:r>
            <a:endParaRPr lang="fr-FR" dirty="0">
              <a:latin typeface="Segoe UI" panose="020B0502040204020203" pitchFamily="34" charset="0"/>
              <a:ea typeface="ＭＳ Ｐゴシック"/>
              <a:cs typeface="Segoe UI" panose="020B0502040204020203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C361752-DA14-FC6E-5D89-D5836AFB6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871" y="1784651"/>
            <a:ext cx="2445853" cy="5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dirty="0">
                <a:solidFill>
                  <a:schemeClr val="tx2"/>
                </a:solidFill>
                <a:latin typeface="Segoe UI" panose="020B0502040204020203" pitchFamily="34" charset="0"/>
                <a:ea typeface="ＭＳ Ｐゴシック" panose="020B0600070205080204" pitchFamily="34" charset="-128"/>
                <a:cs typeface="Segoe UI" panose="020B0502040204020203" pitchFamily="34" charset="0"/>
              </a:rPr>
              <a:t>INSERER IMAGE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26E41ED-0373-44A0-677E-EE270AD4E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1454" y="179415"/>
            <a:ext cx="6679251" cy="3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sz="1200" b="1" dirty="0">
                <a:solidFill>
                  <a:schemeClr val="tx2"/>
                </a:solidFill>
                <a:latin typeface="Segoe UI" panose="020B0502040204020203" pitchFamily="34" charset="0"/>
                <a:ea typeface="ＭＳ Ｐゴシック"/>
                <a:cs typeface="Segoe UI" panose="020B0502040204020203" pitchFamily="34" charset="0"/>
              </a:rPr>
              <a:t>ANNEXE CANDIDATURE n°3 : FICHE DE PRESENTATION DES REFERENCES ARCHITECTE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F0D86-50B4-F605-AA3F-A9EF7965EC5B}"/>
              </a:ext>
            </a:extLst>
          </p:cNvPr>
          <p:cNvSpPr/>
          <p:nvPr/>
        </p:nvSpPr>
        <p:spPr>
          <a:xfrm>
            <a:off x="5278438" y="561975"/>
            <a:ext cx="6674076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D143F0C-CE0B-4D54-30F9-644BC152D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49" y="4764088"/>
            <a:ext cx="24542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000" dirty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INSERER IMAGE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436AE8-B66B-D846-273D-05E166B71FFD}"/>
              </a:ext>
            </a:extLst>
          </p:cNvPr>
          <p:cNvSpPr/>
          <p:nvPr/>
        </p:nvSpPr>
        <p:spPr>
          <a:xfrm>
            <a:off x="5278437" y="3570288"/>
            <a:ext cx="6674075" cy="28670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au 3">
            <a:extLst>
              <a:ext uri="{FF2B5EF4-FFF2-40B4-BE49-F238E27FC236}">
                <a16:creationId xmlns:a16="http://schemas.microsoft.com/office/drawing/2014/main" id="{E8C449C4-FAF6-169C-2CBB-65AB86511B3E}"/>
              </a:ext>
            </a:extLst>
          </p:cNvPr>
          <p:cNvGraphicFramePr>
            <a:graphicFrameLocks noGrp="1"/>
          </p:cNvGraphicFramePr>
          <p:nvPr/>
        </p:nvGraphicFramePr>
        <p:xfrm>
          <a:off x="238125" y="657225"/>
          <a:ext cx="4562475" cy="59150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84397">
                  <a:extLst>
                    <a:ext uri="{9D8B030D-6E8A-4147-A177-3AD203B41FA5}">
                      <a16:colId xmlns:a16="http://schemas.microsoft.com/office/drawing/2014/main" val="2783202909"/>
                    </a:ext>
                  </a:extLst>
                </a:gridCol>
                <a:gridCol w="2578078">
                  <a:extLst>
                    <a:ext uri="{9D8B030D-6E8A-4147-A177-3AD203B41FA5}">
                      <a16:colId xmlns:a16="http://schemas.microsoft.com/office/drawing/2014/main" val="2385940051"/>
                    </a:ext>
                  </a:extLst>
                </a:gridCol>
              </a:tblGrid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 d’équipement </a:t>
                      </a:r>
                    </a:p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Nom de l’opération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160443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Localisation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195528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Maîtrise d’ouvrage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762254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Nature des travaux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6073383"/>
                  </a:ext>
                </a:extLst>
              </a:tr>
              <a:tr h="73882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Particularité du projet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996397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Performance énergie / environnement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2557205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Délais de réalisation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5441580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Année de livraison ou état d’avancement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93138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Montant des travaux en € 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7186659"/>
                  </a:ext>
                </a:extLst>
              </a:tr>
              <a:tr h="470564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Surface m² bâtiment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0342461"/>
                  </a:ext>
                </a:extLst>
              </a:tr>
              <a:tr h="941128">
                <a:tc>
                  <a:txBody>
                    <a:bodyPr/>
                    <a:lstStyle/>
                    <a:p>
                      <a:r>
                        <a:rPr lang="fr-FR" sz="900" b="1" dirty="0">
                          <a:solidFill>
                            <a:schemeClr val="tx2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Mission réalisées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9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33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4465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7ada88-bfee-4458-a6a8-40525b1fad34">
      <Terms xmlns="http://schemas.microsoft.com/office/infopath/2007/PartnerControls"/>
    </lcf76f155ced4ddcb4097134ff3c332f>
    <TaxCatchAll xmlns="d8093fb0-4ae9-436f-b3c8-0f758a327a20" xsi:nil="true"/>
    <date xmlns="727ada88-bfee-4458-a6a8-40525b1fad34" xsi:nil="true"/>
    <SharedWithUsers xmlns="d8093fb0-4ae9-436f-b3c8-0f758a327a20">
      <UserInfo>
        <DisplayName/>
        <AccountId xsi:nil="true"/>
        <AccountType/>
      </UserInfo>
    </SharedWithUsers>
    <MediaLengthInSeconds xmlns="727ada88-bfee-4458-a6a8-40525b1fad34" xsi:nil="true"/>
    <Date0 xmlns="727ada88-bfee-4458-a6a8-40525b1fad3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CAE35E30016A4BA7939AE387D6CCCB" ma:contentTypeVersion="20" ma:contentTypeDescription="Create a new document." ma:contentTypeScope="" ma:versionID="267d56bf7c7d181cefc5dec626df5ca1">
  <xsd:schema xmlns:xsd="http://www.w3.org/2001/XMLSchema" xmlns:xs="http://www.w3.org/2001/XMLSchema" xmlns:p="http://schemas.microsoft.com/office/2006/metadata/properties" xmlns:ns2="727ada88-bfee-4458-a6a8-40525b1fad34" xmlns:ns3="d8093fb0-4ae9-436f-b3c8-0f758a327a20" targetNamespace="http://schemas.microsoft.com/office/2006/metadata/properties" ma:root="true" ma:fieldsID="43906892499fdcac1e3846ade227c191" ns2:_="" ns3:_="">
    <xsd:import namespace="727ada88-bfee-4458-a6a8-40525b1fad34"/>
    <xsd:import namespace="d8093fb0-4ae9-436f-b3c8-0f758a327a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MediaServiceSearchProperties" minOccurs="0"/>
                <xsd:element ref="ns2:Date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7ada88-bfee-4458-a6a8-40525b1fad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683838b-3a31-4095-9a2c-80fd0d8507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4" nillable="true" ma:displayName="date" ma:format="DateOnly" ma:internalName="dat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0" ma:index="27" nillable="true" ma:displayName="Date" ma:format="DateTime" ma:internalName="Date0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093fb0-4ae9-436f-b3c8-0f758a327a2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eb6e20c-6d4b-4905-aa90-61651830c1e7}" ma:internalName="TaxCatchAll" ma:showField="CatchAllData" ma:web="d8093fb0-4ae9-436f-b3c8-0f758a327a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51884D-16C1-4B3E-B765-7DFB59A086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960E0-FC1B-4E10-B06B-1299A192C08E}">
  <ds:schemaRefs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d8093fb0-4ae9-436f-b3c8-0f758a327a20"/>
    <ds:schemaRef ds:uri="727ada88-bfee-4458-a6a8-40525b1fad3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A1BF48A-BBD6-42C0-8A29-896FF488B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7ada88-bfee-4458-a6a8-40525b1fad34"/>
    <ds:schemaRef ds:uri="d8093fb0-4ae9-436f-b3c8-0f758a327a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Grand écran</PresentationFormat>
  <Paragraphs>80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Tommy DORSI</dc:creator>
  <cp:lastModifiedBy>Mickael GROSJEAN</cp:lastModifiedBy>
  <cp:revision>65</cp:revision>
  <dcterms:created xsi:type="dcterms:W3CDTF">2022-12-12T08:29:10Z</dcterms:created>
  <dcterms:modified xsi:type="dcterms:W3CDTF">2025-02-14T10:11:55Z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0x01010021CAE35E30016A4BA7939AE387D6CCCB</vt:lpwstr>
  </property>
  <property fmtid="{D5CDD505-2E9C-101B-9397-08002B2CF9AE}" pid="4" name="Order">
    <vt:r8>16092800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