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263" r:id="rId3"/>
    <p:sldId id="265" r:id="rId4"/>
    <p:sldId id="266" r:id="rId5"/>
    <p:sldId id="264" r:id="rId6"/>
    <p:sldId id="305" r:id="rId7"/>
    <p:sldId id="308" r:id="rId8"/>
    <p:sldId id="304" r:id="rId9"/>
    <p:sldId id="268" r:id="rId10"/>
    <p:sldId id="271" r:id="rId11"/>
    <p:sldId id="259" r:id="rId12"/>
    <p:sldId id="272" r:id="rId13"/>
    <p:sldId id="278" r:id="rId14"/>
    <p:sldId id="309" r:id="rId15"/>
    <p:sldId id="299" r:id="rId16"/>
    <p:sldId id="261" r:id="rId17"/>
    <p:sldId id="30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6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28BA3-C874-B04E-A18B-5C5BF00B77B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73048-06C0-5145-9870-7BBF8C7E2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24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A644-D3ED-4550-898D-8DB52055436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2F98-4A02-45D7-8871-B51C0C87F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35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4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23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15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3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13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66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7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69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0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6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09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F98-4A02-45D7-8871-B51C0C87FA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4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59C-D7B7-0B4B-8F25-87D19B0CCF54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00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0AE9-76E1-3B43-998A-3D03A2B9DEBB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6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86EB-F749-B14F-874C-18130DBA6FB6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1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7D7-F3EB-184A-B075-50267079C051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7-A7B6-904C-8A6B-D76B0F73BF54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01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A67-9C01-544F-B5F7-08638D06719B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6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8204-EE55-5D46-AC2A-EAB2B27F740D}" type="datetime1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9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B2B2-B05B-CB4C-B6C9-FE2CF79EE1E8}" type="datetime1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4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671-4910-4148-8272-D3ACA018F12D}" type="datetime1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1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A288-EB7A-AD4C-B5B8-C1573C20D768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7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51D-4796-3B4B-BA7D-F45867D2CDD6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372F-2547-1F44-B5F8-79D80EBA29C1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F6C7-7097-4CC2-AF0C-B1B6FC9EE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58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Premières actions de recomposition du campus du Bourget-du-Lac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37782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6600"/>
                </a:solidFill>
              </a:rPr>
              <a:t>après ouverture du bâtiment Polytech</a:t>
            </a:r>
            <a:endParaRPr lang="fr-FR" sz="2800" dirty="0">
              <a:solidFill>
                <a:srgbClr val="FF66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3" y="220663"/>
            <a:ext cx="1914525" cy="8096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57599" y="5994399"/>
            <a:ext cx="5018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Présentation commission de site du Bourget-du-Lac </a:t>
            </a:r>
          </a:p>
          <a:p>
            <a:pPr algn="ctr"/>
            <a:r>
              <a:rPr lang="fr-FR" dirty="0" smtClean="0"/>
              <a:t>30 mars 2018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0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34533" b="26240"/>
          <a:stretch/>
        </p:blipFill>
        <p:spPr>
          <a:xfrm>
            <a:off x="4048124" y="0"/>
            <a:ext cx="8096251" cy="6857058"/>
          </a:xfrm>
        </p:spPr>
      </p:pic>
      <p:sp>
        <p:nvSpPr>
          <p:cNvPr id="7" name="Rectangle 6"/>
          <p:cNvSpPr/>
          <p:nvPr/>
        </p:nvSpPr>
        <p:spPr>
          <a:xfrm rot="19043066">
            <a:off x="7362205" y="2510388"/>
            <a:ext cx="477350" cy="5496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66FF"/>
                </a:solidFill>
              </a:rPr>
              <a:t>Tranche 1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2424" y="1549400"/>
            <a:ext cx="3676797" cy="530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Création d’un bâtiment de services généraux et communs dans le bâtiment 12A Maurienne</a:t>
            </a:r>
          </a:p>
          <a:p>
            <a:pPr>
              <a:buFontTx/>
              <a:buChar char="-"/>
            </a:pPr>
            <a:r>
              <a:rPr lang="fr-FR" sz="2400" dirty="0"/>
              <a:t>Médecine préventive</a:t>
            </a:r>
          </a:p>
          <a:p>
            <a:pPr>
              <a:buFontTx/>
              <a:buChar char="-"/>
            </a:pPr>
            <a:r>
              <a:rPr lang="fr-FR" sz="2400" dirty="0"/>
              <a:t>DSI (hors salle machine)</a:t>
            </a:r>
          </a:p>
          <a:p>
            <a:pPr>
              <a:buFontTx/>
              <a:buChar char="-"/>
            </a:pPr>
            <a:r>
              <a:rPr lang="fr-FR" sz="2400" dirty="0"/>
              <a:t>Formation continue</a:t>
            </a:r>
          </a:p>
          <a:p>
            <a:pPr>
              <a:buFontTx/>
              <a:buChar char="-"/>
            </a:pPr>
            <a:r>
              <a:rPr lang="fr-FR" sz="2400" dirty="0"/>
              <a:t>Service Prévention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2400" dirty="0"/>
              <a:t>Désaffection totale des </a:t>
            </a:r>
            <a:r>
              <a:rPr lang="fr-FR" sz="2400" dirty="0" smtClean="0"/>
              <a:t>bâtiments </a:t>
            </a:r>
            <a:r>
              <a:rPr lang="fr-FR" sz="2400" dirty="0"/>
              <a:t>19-Faucigny </a:t>
            </a:r>
            <a:r>
              <a:rPr lang="fr-FR" sz="2400" dirty="0" smtClean="0"/>
              <a:t>et 20-Mont Blanc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Restructurations </a:t>
            </a:r>
            <a:r>
              <a:rPr lang="fr-FR" sz="2400" dirty="0"/>
              <a:t>complémentaires des surfaces pour :</a:t>
            </a:r>
          </a:p>
          <a:p>
            <a:pPr>
              <a:buFontTx/>
              <a:buChar char="-"/>
            </a:pPr>
            <a:r>
              <a:rPr lang="fr-FR" sz="2400" dirty="0" smtClean="0"/>
              <a:t>Optimisation </a:t>
            </a:r>
            <a:r>
              <a:rPr lang="fr-FR" sz="2400" dirty="0"/>
              <a:t>des locaux UFR </a:t>
            </a:r>
            <a:r>
              <a:rPr lang="fr-FR" sz="2400" dirty="0" err="1"/>
              <a:t>SceM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Salle PITON </a:t>
            </a:r>
            <a:r>
              <a:rPr lang="fr-FR" sz="2400" dirty="0" smtClean="0"/>
              <a:t>temporaire dans la salle BU4</a:t>
            </a:r>
          </a:p>
          <a:p>
            <a:pPr>
              <a:buFontTx/>
              <a:buChar char="-"/>
            </a:pPr>
            <a:r>
              <a:rPr lang="fr-FR" sz="2400" dirty="0" smtClean="0"/>
              <a:t>Hall d’accueil 8A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 rot="20888722">
            <a:off x="4473493" y="2279724"/>
            <a:ext cx="236368" cy="123331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20888722">
            <a:off x="4750536" y="3842077"/>
            <a:ext cx="254106" cy="476770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9043066">
            <a:off x="8026707" y="4330968"/>
            <a:ext cx="477350" cy="3755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 rot="20757828">
            <a:off x="5919787" y="2505973"/>
            <a:ext cx="333375" cy="2762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20888722">
            <a:off x="7177005" y="4353430"/>
            <a:ext cx="477350" cy="5496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58294" y="2075162"/>
            <a:ext cx="865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Hall 8A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115779" y="4980153"/>
            <a:ext cx="9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Bat 12A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471665" y="4610821"/>
            <a:ext cx="784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PITON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465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66FF"/>
                </a:solidFill>
              </a:rPr>
              <a:t>Tranche 2</a:t>
            </a:r>
            <a:endParaRPr lang="fr-FR" b="1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668000" cy="4851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A partir début 2020: </a:t>
            </a:r>
          </a:p>
          <a:p>
            <a:pPr marL="914400" lvl="2" indent="0">
              <a:buNone/>
            </a:pPr>
            <a:r>
              <a:rPr lang="fr-FR" sz="2600" dirty="0" smtClean="0"/>
              <a:t>Ouverture du bâtiment 12A-Maurienne restructuré </a:t>
            </a:r>
          </a:p>
          <a:p>
            <a:pPr marL="914400" lvl="2" indent="0">
              <a:buNone/>
            </a:pPr>
            <a:r>
              <a:rPr lang="fr-FR" sz="2600" dirty="0" smtClean="0"/>
              <a:t>Ouverture de la 4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aile de l’IUT de Chambéry</a:t>
            </a:r>
          </a:p>
          <a:p>
            <a:pPr marL="914400" lvl="2" indent="0">
              <a:buNone/>
            </a:pPr>
            <a:r>
              <a:rPr lang="fr-FR" sz="2600" dirty="0" smtClean="0"/>
              <a:t>Ouverture </a:t>
            </a:r>
            <a:r>
              <a:rPr lang="fr-FR" sz="2600" dirty="0"/>
              <a:t>des locaux dédiés Numérique et Entreprenariat pour l’USMB </a:t>
            </a:r>
            <a:r>
              <a:rPr lang="fr-FR" sz="2600" dirty="0" smtClean="0"/>
              <a:t>(PITON + APPRENDRE) dans le centre de vie </a:t>
            </a:r>
            <a:r>
              <a:rPr lang="fr-FR" sz="2600" dirty="0"/>
              <a:t>de </a:t>
            </a:r>
            <a:r>
              <a:rPr lang="fr-FR" sz="2600" dirty="0" smtClean="0"/>
              <a:t>Savoie-</a:t>
            </a:r>
            <a:r>
              <a:rPr lang="fr-FR" sz="2600" dirty="0" err="1" smtClean="0"/>
              <a:t>Technolac</a:t>
            </a:r>
            <a:endParaRPr lang="fr-FR" sz="26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Après consultation des usagers et élaboration du schéma directeur sectoriel, pourront être envisagées les opérations suivantes :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1 </a:t>
            </a:r>
            <a:r>
              <a:rPr lang="fr-FR" dirty="0"/>
              <a:t>– Réorganisation des </a:t>
            </a:r>
            <a:r>
              <a:rPr lang="fr-FR" dirty="0" smtClean="0"/>
              <a:t>services communs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2 – Adaptation </a:t>
            </a:r>
            <a:r>
              <a:rPr lang="fr-FR" dirty="0"/>
              <a:t>des locaux libérés et réorganisation </a:t>
            </a:r>
            <a:r>
              <a:rPr lang="fr-FR" dirty="0" smtClean="0"/>
              <a:t>des services de </a:t>
            </a:r>
            <a:r>
              <a:rPr lang="fr-FR" dirty="0" err="1" smtClean="0"/>
              <a:t>SceM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 – Création de la plateforme biologie </a:t>
            </a:r>
            <a:r>
              <a:rPr lang="fr-FR" dirty="0" err="1" smtClean="0"/>
              <a:t>AnaBM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5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136" r="25231" b="23225"/>
          <a:stretch/>
        </p:blipFill>
        <p:spPr>
          <a:xfrm>
            <a:off x="4370544" y="0"/>
            <a:ext cx="7821456" cy="6845299"/>
          </a:xfr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Tranche 2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2424" y="1825624"/>
            <a:ext cx="3676797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 rot="20888722">
            <a:off x="6046705" y="4188329"/>
            <a:ext cx="477350" cy="549687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courbée vers la droite 12"/>
          <p:cNvSpPr/>
          <p:nvPr/>
        </p:nvSpPr>
        <p:spPr>
          <a:xfrm rot="19725391" flipH="1">
            <a:off x="5956388" y="2685542"/>
            <a:ext cx="777682" cy="1699162"/>
          </a:xfrm>
          <a:prstGeom prst="curvedRightArrow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97729" y="3007150"/>
            <a:ext cx="1838292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Déplacement des services :</a:t>
            </a: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000" dirty="0">
                <a:solidFill>
                  <a:srgbClr val="10069F"/>
                </a:solidFill>
                <a:latin typeface="Arial" pitchFamily="34" charset="0"/>
                <a:cs typeface="Arial" pitchFamily="34" charset="0"/>
              </a:rPr>
              <a:t>DSI</a:t>
            </a:r>
          </a:p>
          <a:p>
            <a:pPr marL="171450" indent="-171450">
              <a:buFontTx/>
              <a:buChar char="-"/>
            </a:pPr>
            <a:r>
              <a:rPr lang="fr-FR" sz="1000" dirty="0" smtClean="0">
                <a:solidFill>
                  <a:srgbClr val="10069F"/>
                </a:solidFill>
                <a:latin typeface="Arial" pitchFamily="34" charset="0"/>
                <a:cs typeface="Arial" pitchFamily="34" charset="0"/>
              </a:rPr>
              <a:t>Médecine Préventive</a:t>
            </a:r>
            <a:endParaRPr lang="fr-FR" sz="1000" dirty="0">
              <a:solidFill>
                <a:srgbClr val="10069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000" dirty="0" smtClean="0">
                <a:solidFill>
                  <a:srgbClr val="10069F"/>
                </a:solidFill>
                <a:latin typeface="Arial" pitchFamily="34" charset="0"/>
                <a:cs typeface="Arial" pitchFamily="34" charset="0"/>
              </a:rPr>
              <a:t>Formation continue</a:t>
            </a:r>
            <a:endParaRPr lang="fr-FR" sz="1000" dirty="0">
              <a:solidFill>
                <a:srgbClr val="10069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solidFill>
                  <a:srgbClr val="10069F"/>
                </a:solidFill>
                <a:latin typeface="Arial" pitchFamily="34" charset="0"/>
                <a:cs typeface="Arial" pitchFamily="34" charset="0"/>
              </a:rPr>
              <a:t>(+ Service prévention)</a:t>
            </a:r>
            <a:endParaRPr lang="fr-FR" sz="1000" dirty="0">
              <a:solidFill>
                <a:srgbClr val="10069F"/>
              </a:solidFill>
              <a:latin typeface="Arial" pitchFamily="34" charset="0"/>
              <a:cs typeface="Arial" pitchFamily="34" charset="0"/>
            </a:endParaRPr>
          </a:p>
          <a:p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4824" y="1978024"/>
            <a:ext cx="3676797" cy="486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Déplacement vers le bâtiment 12A (Maurienne) restructuré, des activités suivantes :</a:t>
            </a:r>
          </a:p>
          <a:p>
            <a:pPr>
              <a:buFontTx/>
              <a:buChar char="-"/>
            </a:pPr>
            <a:r>
              <a:rPr lang="fr-FR" sz="2000" dirty="0"/>
              <a:t>Médecine préventive</a:t>
            </a:r>
          </a:p>
          <a:p>
            <a:pPr>
              <a:buFontTx/>
              <a:buChar char="-"/>
            </a:pPr>
            <a:r>
              <a:rPr lang="fr-FR" sz="2000" dirty="0"/>
              <a:t>DSI (hors salle machine)</a:t>
            </a:r>
          </a:p>
          <a:p>
            <a:pPr>
              <a:buFontTx/>
              <a:buChar char="-"/>
            </a:pPr>
            <a:r>
              <a:rPr lang="fr-FR" sz="2000" dirty="0"/>
              <a:t>Formation continue</a:t>
            </a:r>
          </a:p>
          <a:p>
            <a:pPr marL="0" indent="0">
              <a:buNone/>
            </a:pPr>
            <a:r>
              <a:rPr lang="fr-FR" sz="1600" dirty="0"/>
              <a:t>(+ Service Prévention </a:t>
            </a:r>
            <a:r>
              <a:rPr lang="fr-FR" sz="1600" dirty="0" smtClean="0"/>
              <a:t>selon la </a:t>
            </a:r>
            <a:r>
              <a:rPr lang="fr-FR" sz="1600" dirty="0"/>
              <a:t>surface restante)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136" r="25231" b="23225"/>
          <a:stretch/>
        </p:blipFill>
        <p:spPr>
          <a:xfrm>
            <a:off x="4370544" y="0"/>
            <a:ext cx="7821456" cy="6845299"/>
          </a:xfrm>
        </p:spPr>
      </p:pic>
      <p:sp>
        <p:nvSpPr>
          <p:cNvPr id="25" name="Rectangle 24"/>
          <p:cNvSpPr/>
          <p:nvPr/>
        </p:nvSpPr>
        <p:spPr>
          <a:xfrm rot="18631883">
            <a:off x="6918893" y="4206461"/>
            <a:ext cx="406188" cy="34371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2424" y="1825624"/>
            <a:ext cx="3676797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4824" y="1978025"/>
            <a:ext cx="3676797" cy="4359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Déplacement de la halle de TP de l’IUT C aménagée dans le bâtiment 12B vers la halle matériaux de la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aile de l’IUT.</a:t>
            </a:r>
          </a:p>
          <a:p>
            <a:pPr marL="0" indent="0">
              <a:buNone/>
            </a:pPr>
            <a:r>
              <a:rPr lang="fr-FR" sz="2400" dirty="0" smtClean="0"/>
              <a:t>Réutilisation du local libéré pour la déplacer l’atelier de reprographie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Création de la plateforme Biologie (</a:t>
            </a:r>
            <a:r>
              <a:rPr lang="fr-FR" sz="2400" dirty="0" err="1"/>
              <a:t>AnaBM</a:t>
            </a:r>
            <a:r>
              <a:rPr lang="fr-FR" sz="2400" dirty="0"/>
              <a:t>) dans le bâtiment 8A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Adaptation des locaux pour réorganisation des services de </a:t>
            </a:r>
            <a:r>
              <a:rPr lang="fr-FR" sz="2400" dirty="0" err="1"/>
              <a:t>SceM</a:t>
            </a:r>
            <a:r>
              <a:rPr lang="fr-FR" sz="2400" dirty="0"/>
              <a:t> :</a:t>
            </a:r>
          </a:p>
          <a:p>
            <a:pPr>
              <a:buFontTx/>
              <a:buChar char="-"/>
            </a:pPr>
            <a:r>
              <a:rPr lang="fr-FR" sz="2400" dirty="0"/>
              <a:t>Scolarité</a:t>
            </a:r>
          </a:p>
          <a:p>
            <a:pPr>
              <a:buFontTx/>
              <a:buChar char="-"/>
            </a:pPr>
            <a:r>
              <a:rPr lang="fr-FR" sz="2400" dirty="0"/>
              <a:t>Direction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7015238" y="5739541"/>
            <a:ext cx="1392743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Déplacement PITON</a:t>
            </a:r>
          </a:p>
        </p:txBody>
      </p:sp>
      <p:sp>
        <p:nvSpPr>
          <p:cNvPr id="27" name="Rectangle 26"/>
          <p:cNvSpPr/>
          <p:nvPr/>
        </p:nvSpPr>
        <p:spPr>
          <a:xfrm rot="20888722">
            <a:off x="7568476" y="3175865"/>
            <a:ext cx="406188" cy="26047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20888722">
            <a:off x="5977801" y="3799388"/>
            <a:ext cx="406188" cy="26047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10401300" y="104775"/>
            <a:ext cx="1181100" cy="1581150"/>
          </a:xfrm>
          <a:custGeom>
            <a:avLst/>
            <a:gdLst>
              <a:gd name="connsiteX0" fmla="*/ 0 w 1143000"/>
              <a:gd name="connsiteY0" fmla="*/ 1028700 h 1571625"/>
              <a:gd name="connsiteX1" fmla="*/ 0 w 1143000"/>
              <a:gd name="connsiteY1" fmla="*/ 1028700 h 1571625"/>
              <a:gd name="connsiteX2" fmla="*/ 552450 w 1143000"/>
              <a:gd name="connsiteY2" fmla="*/ 904875 h 1571625"/>
              <a:gd name="connsiteX3" fmla="*/ 361950 w 1143000"/>
              <a:gd name="connsiteY3" fmla="*/ 76200 h 1571625"/>
              <a:gd name="connsiteX4" fmla="*/ 819150 w 1143000"/>
              <a:gd name="connsiteY4" fmla="*/ 0 h 1571625"/>
              <a:gd name="connsiteX5" fmla="*/ 1143000 w 1143000"/>
              <a:gd name="connsiteY5" fmla="*/ 1495425 h 1571625"/>
              <a:gd name="connsiteX6" fmla="*/ 800100 w 1143000"/>
              <a:gd name="connsiteY6" fmla="*/ 1571625 h 1571625"/>
              <a:gd name="connsiteX7" fmla="*/ 714375 w 1143000"/>
              <a:gd name="connsiteY7" fmla="*/ 1247775 h 1571625"/>
              <a:gd name="connsiteX8" fmla="*/ 552450 w 1143000"/>
              <a:gd name="connsiteY8" fmla="*/ 1285875 h 1571625"/>
              <a:gd name="connsiteX9" fmla="*/ 590550 w 1143000"/>
              <a:gd name="connsiteY9" fmla="*/ 1457325 h 1571625"/>
              <a:gd name="connsiteX10" fmla="*/ 285750 w 1143000"/>
              <a:gd name="connsiteY10" fmla="*/ 1524000 h 1571625"/>
              <a:gd name="connsiteX11" fmla="*/ 247650 w 1143000"/>
              <a:gd name="connsiteY11" fmla="*/ 1304925 h 1571625"/>
              <a:gd name="connsiteX12" fmla="*/ 104775 w 1143000"/>
              <a:gd name="connsiteY12" fmla="*/ 1352550 h 1571625"/>
              <a:gd name="connsiteX13" fmla="*/ 0 w 1143000"/>
              <a:gd name="connsiteY13" fmla="*/ 1028700 h 1571625"/>
              <a:gd name="connsiteX0" fmla="*/ 0 w 1143000"/>
              <a:gd name="connsiteY0" fmla="*/ 1028700 h 1571625"/>
              <a:gd name="connsiteX1" fmla="*/ 0 w 1143000"/>
              <a:gd name="connsiteY1" fmla="*/ 1028700 h 1571625"/>
              <a:gd name="connsiteX2" fmla="*/ 552450 w 1143000"/>
              <a:gd name="connsiteY2" fmla="*/ 904875 h 1571625"/>
              <a:gd name="connsiteX3" fmla="*/ 361950 w 1143000"/>
              <a:gd name="connsiteY3" fmla="*/ 76200 h 1571625"/>
              <a:gd name="connsiteX4" fmla="*/ 819150 w 1143000"/>
              <a:gd name="connsiteY4" fmla="*/ 0 h 1571625"/>
              <a:gd name="connsiteX5" fmla="*/ 1143000 w 1143000"/>
              <a:gd name="connsiteY5" fmla="*/ 1495425 h 1571625"/>
              <a:gd name="connsiteX6" fmla="*/ 800100 w 1143000"/>
              <a:gd name="connsiteY6" fmla="*/ 1571625 h 1571625"/>
              <a:gd name="connsiteX7" fmla="*/ 714375 w 1143000"/>
              <a:gd name="connsiteY7" fmla="*/ 1247775 h 1571625"/>
              <a:gd name="connsiteX8" fmla="*/ 552450 w 1143000"/>
              <a:gd name="connsiteY8" fmla="*/ 1285875 h 1571625"/>
              <a:gd name="connsiteX9" fmla="*/ 590550 w 1143000"/>
              <a:gd name="connsiteY9" fmla="*/ 1457325 h 1571625"/>
              <a:gd name="connsiteX10" fmla="*/ 285750 w 1143000"/>
              <a:gd name="connsiteY10" fmla="*/ 1524000 h 1571625"/>
              <a:gd name="connsiteX11" fmla="*/ 247650 w 1143000"/>
              <a:gd name="connsiteY11" fmla="*/ 1304925 h 1571625"/>
              <a:gd name="connsiteX12" fmla="*/ 76200 w 1143000"/>
              <a:gd name="connsiteY12" fmla="*/ 1381125 h 1571625"/>
              <a:gd name="connsiteX13" fmla="*/ 0 w 1143000"/>
              <a:gd name="connsiteY13" fmla="*/ 1028700 h 1571625"/>
              <a:gd name="connsiteX0" fmla="*/ 0 w 1228725"/>
              <a:gd name="connsiteY0" fmla="*/ 1028700 h 1571625"/>
              <a:gd name="connsiteX1" fmla="*/ 0 w 1228725"/>
              <a:gd name="connsiteY1" fmla="*/ 1028700 h 1571625"/>
              <a:gd name="connsiteX2" fmla="*/ 552450 w 1228725"/>
              <a:gd name="connsiteY2" fmla="*/ 904875 h 1571625"/>
              <a:gd name="connsiteX3" fmla="*/ 361950 w 1228725"/>
              <a:gd name="connsiteY3" fmla="*/ 76200 h 1571625"/>
              <a:gd name="connsiteX4" fmla="*/ 819150 w 1228725"/>
              <a:gd name="connsiteY4" fmla="*/ 0 h 1571625"/>
              <a:gd name="connsiteX5" fmla="*/ 1228725 w 1228725"/>
              <a:gd name="connsiteY5" fmla="*/ 1485900 h 1571625"/>
              <a:gd name="connsiteX6" fmla="*/ 800100 w 1228725"/>
              <a:gd name="connsiteY6" fmla="*/ 1571625 h 1571625"/>
              <a:gd name="connsiteX7" fmla="*/ 714375 w 1228725"/>
              <a:gd name="connsiteY7" fmla="*/ 1247775 h 1571625"/>
              <a:gd name="connsiteX8" fmla="*/ 552450 w 1228725"/>
              <a:gd name="connsiteY8" fmla="*/ 1285875 h 1571625"/>
              <a:gd name="connsiteX9" fmla="*/ 590550 w 1228725"/>
              <a:gd name="connsiteY9" fmla="*/ 1457325 h 1571625"/>
              <a:gd name="connsiteX10" fmla="*/ 285750 w 1228725"/>
              <a:gd name="connsiteY10" fmla="*/ 1524000 h 1571625"/>
              <a:gd name="connsiteX11" fmla="*/ 247650 w 1228725"/>
              <a:gd name="connsiteY11" fmla="*/ 1304925 h 1571625"/>
              <a:gd name="connsiteX12" fmla="*/ 76200 w 1228725"/>
              <a:gd name="connsiteY12" fmla="*/ 1381125 h 1571625"/>
              <a:gd name="connsiteX13" fmla="*/ 0 w 1228725"/>
              <a:gd name="connsiteY13" fmla="*/ 1028700 h 1571625"/>
              <a:gd name="connsiteX0" fmla="*/ 0 w 1228725"/>
              <a:gd name="connsiteY0" fmla="*/ 1028700 h 1571625"/>
              <a:gd name="connsiteX1" fmla="*/ 0 w 1228725"/>
              <a:gd name="connsiteY1" fmla="*/ 1028700 h 1571625"/>
              <a:gd name="connsiteX2" fmla="*/ 581025 w 1228725"/>
              <a:gd name="connsiteY2" fmla="*/ 904875 h 1571625"/>
              <a:gd name="connsiteX3" fmla="*/ 361950 w 1228725"/>
              <a:gd name="connsiteY3" fmla="*/ 76200 h 1571625"/>
              <a:gd name="connsiteX4" fmla="*/ 819150 w 1228725"/>
              <a:gd name="connsiteY4" fmla="*/ 0 h 1571625"/>
              <a:gd name="connsiteX5" fmla="*/ 1228725 w 1228725"/>
              <a:gd name="connsiteY5" fmla="*/ 1485900 h 1571625"/>
              <a:gd name="connsiteX6" fmla="*/ 800100 w 1228725"/>
              <a:gd name="connsiteY6" fmla="*/ 1571625 h 1571625"/>
              <a:gd name="connsiteX7" fmla="*/ 714375 w 1228725"/>
              <a:gd name="connsiteY7" fmla="*/ 1247775 h 1571625"/>
              <a:gd name="connsiteX8" fmla="*/ 552450 w 1228725"/>
              <a:gd name="connsiteY8" fmla="*/ 1285875 h 1571625"/>
              <a:gd name="connsiteX9" fmla="*/ 590550 w 1228725"/>
              <a:gd name="connsiteY9" fmla="*/ 1457325 h 1571625"/>
              <a:gd name="connsiteX10" fmla="*/ 285750 w 1228725"/>
              <a:gd name="connsiteY10" fmla="*/ 1524000 h 1571625"/>
              <a:gd name="connsiteX11" fmla="*/ 247650 w 1228725"/>
              <a:gd name="connsiteY11" fmla="*/ 1304925 h 1571625"/>
              <a:gd name="connsiteX12" fmla="*/ 76200 w 1228725"/>
              <a:gd name="connsiteY12" fmla="*/ 1381125 h 1571625"/>
              <a:gd name="connsiteX13" fmla="*/ 0 w 1228725"/>
              <a:gd name="connsiteY13" fmla="*/ 1028700 h 1571625"/>
              <a:gd name="connsiteX0" fmla="*/ 0 w 1228725"/>
              <a:gd name="connsiteY0" fmla="*/ 1028700 h 1571625"/>
              <a:gd name="connsiteX1" fmla="*/ 0 w 1228725"/>
              <a:gd name="connsiteY1" fmla="*/ 1028700 h 1571625"/>
              <a:gd name="connsiteX2" fmla="*/ 581025 w 1228725"/>
              <a:gd name="connsiteY2" fmla="*/ 904875 h 1571625"/>
              <a:gd name="connsiteX3" fmla="*/ 390525 w 1228725"/>
              <a:gd name="connsiteY3" fmla="*/ 76200 h 1571625"/>
              <a:gd name="connsiteX4" fmla="*/ 819150 w 1228725"/>
              <a:gd name="connsiteY4" fmla="*/ 0 h 1571625"/>
              <a:gd name="connsiteX5" fmla="*/ 1228725 w 1228725"/>
              <a:gd name="connsiteY5" fmla="*/ 1485900 h 1571625"/>
              <a:gd name="connsiteX6" fmla="*/ 800100 w 1228725"/>
              <a:gd name="connsiteY6" fmla="*/ 1571625 h 1571625"/>
              <a:gd name="connsiteX7" fmla="*/ 714375 w 1228725"/>
              <a:gd name="connsiteY7" fmla="*/ 1247775 h 1571625"/>
              <a:gd name="connsiteX8" fmla="*/ 552450 w 1228725"/>
              <a:gd name="connsiteY8" fmla="*/ 1285875 h 1571625"/>
              <a:gd name="connsiteX9" fmla="*/ 590550 w 1228725"/>
              <a:gd name="connsiteY9" fmla="*/ 1457325 h 1571625"/>
              <a:gd name="connsiteX10" fmla="*/ 285750 w 1228725"/>
              <a:gd name="connsiteY10" fmla="*/ 1524000 h 1571625"/>
              <a:gd name="connsiteX11" fmla="*/ 247650 w 1228725"/>
              <a:gd name="connsiteY11" fmla="*/ 1304925 h 1571625"/>
              <a:gd name="connsiteX12" fmla="*/ 76200 w 1228725"/>
              <a:gd name="connsiteY12" fmla="*/ 1381125 h 1571625"/>
              <a:gd name="connsiteX13" fmla="*/ 0 w 1228725"/>
              <a:gd name="connsiteY13" fmla="*/ 1028700 h 1571625"/>
              <a:gd name="connsiteX0" fmla="*/ 0 w 1228725"/>
              <a:gd name="connsiteY0" fmla="*/ 1038225 h 1581150"/>
              <a:gd name="connsiteX1" fmla="*/ 0 w 1228725"/>
              <a:gd name="connsiteY1" fmla="*/ 1038225 h 1581150"/>
              <a:gd name="connsiteX2" fmla="*/ 581025 w 1228725"/>
              <a:gd name="connsiteY2" fmla="*/ 914400 h 1581150"/>
              <a:gd name="connsiteX3" fmla="*/ 390525 w 1228725"/>
              <a:gd name="connsiteY3" fmla="*/ 85725 h 1581150"/>
              <a:gd name="connsiteX4" fmla="*/ 847725 w 1228725"/>
              <a:gd name="connsiteY4" fmla="*/ 0 h 1581150"/>
              <a:gd name="connsiteX5" fmla="*/ 1228725 w 1228725"/>
              <a:gd name="connsiteY5" fmla="*/ 1495425 h 1581150"/>
              <a:gd name="connsiteX6" fmla="*/ 800100 w 1228725"/>
              <a:gd name="connsiteY6" fmla="*/ 1581150 h 1581150"/>
              <a:gd name="connsiteX7" fmla="*/ 714375 w 1228725"/>
              <a:gd name="connsiteY7" fmla="*/ 1257300 h 1581150"/>
              <a:gd name="connsiteX8" fmla="*/ 552450 w 1228725"/>
              <a:gd name="connsiteY8" fmla="*/ 1295400 h 1581150"/>
              <a:gd name="connsiteX9" fmla="*/ 590550 w 1228725"/>
              <a:gd name="connsiteY9" fmla="*/ 1466850 h 1581150"/>
              <a:gd name="connsiteX10" fmla="*/ 285750 w 1228725"/>
              <a:gd name="connsiteY10" fmla="*/ 1533525 h 1581150"/>
              <a:gd name="connsiteX11" fmla="*/ 247650 w 1228725"/>
              <a:gd name="connsiteY11" fmla="*/ 1314450 h 1581150"/>
              <a:gd name="connsiteX12" fmla="*/ 76200 w 1228725"/>
              <a:gd name="connsiteY12" fmla="*/ 1390650 h 1581150"/>
              <a:gd name="connsiteX13" fmla="*/ 0 w 1228725"/>
              <a:gd name="connsiteY13" fmla="*/ 1038225 h 1581150"/>
              <a:gd name="connsiteX0" fmla="*/ 0 w 1228725"/>
              <a:gd name="connsiteY0" fmla="*/ 1038225 h 1581150"/>
              <a:gd name="connsiteX1" fmla="*/ 0 w 1228725"/>
              <a:gd name="connsiteY1" fmla="*/ 1038225 h 1581150"/>
              <a:gd name="connsiteX2" fmla="*/ 581025 w 1228725"/>
              <a:gd name="connsiteY2" fmla="*/ 914400 h 1581150"/>
              <a:gd name="connsiteX3" fmla="*/ 390525 w 1228725"/>
              <a:gd name="connsiteY3" fmla="*/ 85725 h 1581150"/>
              <a:gd name="connsiteX4" fmla="*/ 847725 w 1228725"/>
              <a:gd name="connsiteY4" fmla="*/ 0 h 1581150"/>
              <a:gd name="connsiteX5" fmla="*/ 1228725 w 1228725"/>
              <a:gd name="connsiteY5" fmla="*/ 1495425 h 1581150"/>
              <a:gd name="connsiteX6" fmla="*/ 781050 w 1228725"/>
              <a:gd name="connsiteY6" fmla="*/ 1581150 h 1581150"/>
              <a:gd name="connsiteX7" fmla="*/ 714375 w 1228725"/>
              <a:gd name="connsiteY7" fmla="*/ 1257300 h 1581150"/>
              <a:gd name="connsiteX8" fmla="*/ 552450 w 1228725"/>
              <a:gd name="connsiteY8" fmla="*/ 1295400 h 1581150"/>
              <a:gd name="connsiteX9" fmla="*/ 590550 w 1228725"/>
              <a:gd name="connsiteY9" fmla="*/ 1466850 h 1581150"/>
              <a:gd name="connsiteX10" fmla="*/ 285750 w 1228725"/>
              <a:gd name="connsiteY10" fmla="*/ 1533525 h 1581150"/>
              <a:gd name="connsiteX11" fmla="*/ 247650 w 1228725"/>
              <a:gd name="connsiteY11" fmla="*/ 1314450 h 1581150"/>
              <a:gd name="connsiteX12" fmla="*/ 76200 w 1228725"/>
              <a:gd name="connsiteY12" fmla="*/ 1390650 h 1581150"/>
              <a:gd name="connsiteX13" fmla="*/ 0 w 1228725"/>
              <a:gd name="connsiteY13" fmla="*/ 1038225 h 1581150"/>
              <a:gd name="connsiteX0" fmla="*/ 0 w 1190625"/>
              <a:gd name="connsiteY0" fmla="*/ 1038225 h 1581150"/>
              <a:gd name="connsiteX1" fmla="*/ 0 w 1190625"/>
              <a:gd name="connsiteY1" fmla="*/ 1038225 h 1581150"/>
              <a:gd name="connsiteX2" fmla="*/ 581025 w 1190625"/>
              <a:gd name="connsiteY2" fmla="*/ 914400 h 1581150"/>
              <a:gd name="connsiteX3" fmla="*/ 390525 w 1190625"/>
              <a:gd name="connsiteY3" fmla="*/ 85725 h 1581150"/>
              <a:gd name="connsiteX4" fmla="*/ 847725 w 1190625"/>
              <a:gd name="connsiteY4" fmla="*/ 0 h 1581150"/>
              <a:gd name="connsiteX5" fmla="*/ 1190625 w 1190625"/>
              <a:gd name="connsiteY5" fmla="*/ 1504950 h 1581150"/>
              <a:gd name="connsiteX6" fmla="*/ 781050 w 1190625"/>
              <a:gd name="connsiteY6" fmla="*/ 1581150 h 1581150"/>
              <a:gd name="connsiteX7" fmla="*/ 714375 w 1190625"/>
              <a:gd name="connsiteY7" fmla="*/ 1257300 h 1581150"/>
              <a:gd name="connsiteX8" fmla="*/ 552450 w 1190625"/>
              <a:gd name="connsiteY8" fmla="*/ 1295400 h 1581150"/>
              <a:gd name="connsiteX9" fmla="*/ 590550 w 1190625"/>
              <a:gd name="connsiteY9" fmla="*/ 1466850 h 1581150"/>
              <a:gd name="connsiteX10" fmla="*/ 285750 w 1190625"/>
              <a:gd name="connsiteY10" fmla="*/ 1533525 h 1581150"/>
              <a:gd name="connsiteX11" fmla="*/ 247650 w 1190625"/>
              <a:gd name="connsiteY11" fmla="*/ 1314450 h 1581150"/>
              <a:gd name="connsiteX12" fmla="*/ 76200 w 1190625"/>
              <a:gd name="connsiteY12" fmla="*/ 1390650 h 1581150"/>
              <a:gd name="connsiteX13" fmla="*/ 0 w 1190625"/>
              <a:gd name="connsiteY13" fmla="*/ 1038225 h 1581150"/>
              <a:gd name="connsiteX0" fmla="*/ 0 w 1190625"/>
              <a:gd name="connsiteY0" fmla="*/ 1038225 h 1581150"/>
              <a:gd name="connsiteX1" fmla="*/ 0 w 1190625"/>
              <a:gd name="connsiteY1" fmla="*/ 1038225 h 1581150"/>
              <a:gd name="connsiteX2" fmla="*/ 581025 w 1190625"/>
              <a:gd name="connsiteY2" fmla="*/ 914400 h 1581150"/>
              <a:gd name="connsiteX3" fmla="*/ 390525 w 1190625"/>
              <a:gd name="connsiteY3" fmla="*/ 85725 h 1581150"/>
              <a:gd name="connsiteX4" fmla="*/ 828675 w 1190625"/>
              <a:gd name="connsiteY4" fmla="*/ 0 h 1581150"/>
              <a:gd name="connsiteX5" fmla="*/ 1190625 w 1190625"/>
              <a:gd name="connsiteY5" fmla="*/ 1504950 h 1581150"/>
              <a:gd name="connsiteX6" fmla="*/ 781050 w 1190625"/>
              <a:gd name="connsiteY6" fmla="*/ 1581150 h 1581150"/>
              <a:gd name="connsiteX7" fmla="*/ 714375 w 1190625"/>
              <a:gd name="connsiteY7" fmla="*/ 1257300 h 1581150"/>
              <a:gd name="connsiteX8" fmla="*/ 552450 w 1190625"/>
              <a:gd name="connsiteY8" fmla="*/ 1295400 h 1581150"/>
              <a:gd name="connsiteX9" fmla="*/ 590550 w 1190625"/>
              <a:gd name="connsiteY9" fmla="*/ 1466850 h 1581150"/>
              <a:gd name="connsiteX10" fmla="*/ 285750 w 1190625"/>
              <a:gd name="connsiteY10" fmla="*/ 1533525 h 1581150"/>
              <a:gd name="connsiteX11" fmla="*/ 247650 w 1190625"/>
              <a:gd name="connsiteY11" fmla="*/ 1314450 h 1581150"/>
              <a:gd name="connsiteX12" fmla="*/ 76200 w 1190625"/>
              <a:gd name="connsiteY12" fmla="*/ 1390650 h 1581150"/>
              <a:gd name="connsiteX13" fmla="*/ 0 w 1190625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66850 h 1581150"/>
              <a:gd name="connsiteX10" fmla="*/ 285750 w 1181100"/>
              <a:gd name="connsiteY10" fmla="*/ 1533525 h 1581150"/>
              <a:gd name="connsiteX11" fmla="*/ 247650 w 1181100"/>
              <a:gd name="connsiteY11" fmla="*/ 131445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66850 h 1581150"/>
              <a:gd name="connsiteX10" fmla="*/ 285750 w 1181100"/>
              <a:gd name="connsiteY10" fmla="*/ 1533525 h 1581150"/>
              <a:gd name="connsiteX11" fmla="*/ 266700 w 1181100"/>
              <a:gd name="connsiteY11" fmla="*/ 13335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66850 h 1581150"/>
              <a:gd name="connsiteX10" fmla="*/ 285750 w 1181100"/>
              <a:gd name="connsiteY10" fmla="*/ 1533525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66850 h 1581150"/>
              <a:gd name="connsiteX10" fmla="*/ 304800 w 1181100"/>
              <a:gd name="connsiteY10" fmla="*/ 1524000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71500 w 1181100"/>
              <a:gd name="connsiteY9" fmla="*/ 1485900 h 1581150"/>
              <a:gd name="connsiteX10" fmla="*/ 304800 w 1181100"/>
              <a:gd name="connsiteY10" fmla="*/ 1524000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85900 h 1581150"/>
              <a:gd name="connsiteX10" fmla="*/ 304800 w 1181100"/>
              <a:gd name="connsiteY10" fmla="*/ 1524000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14375 w 1181100"/>
              <a:gd name="connsiteY7" fmla="*/ 1257300 h 1581150"/>
              <a:gd name="connsiteX8" fmla="*/ 552450 w 1181100"/>
              <a:gd name="connsiteY8" fmla="*/ 1295400 h 1581150"/>
              <a:gd name="connsiteX9" fmla="*/ 590550 w 1181100"/>
              <a:gd name="connsiteY9" fmla="*/ 1476375 h 1581150"/>
              <a:gd name="connsiteX10" fmla="*/ 304800 w 1181100"/>
              <a:gd name="connsiteY10" fmla="*/ 1524000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  <a:gd name="connsiteX0" fmla="*/ 0 w 1181100"/>
              <a:gd name="connsiteY0" fmla="*/ 1038225 h 1581150"/>
              <a:gd name="connsiteX1" fmla="*/ 0 w 1181100"/>
              <a:gd name="connsiteY1" fmla="*/ 1038225 h 1581150"/>
              <a:gd name="connsiteX2" fmla="*/ 581025 w 1181100"/>
              <a:gd name="connsiteY2" fmla="*/ 914400 h 1581150"/>
              <a:gd name="connsiteX3" fmla="*/ 390525 w 1181100"/>
              <a:gd name="connsiteY3" fmla="*/ 85725 h 1581150"/>
              <a:gd name="connsiteX4" fmla="*/ 828675 w 1181100"/>
              <a:gd name="connsiteY4" fmla="*/ 0 h 1581150"/>
              <a:gd name="connsiteX5" fmla="*/ 1181100 w 1181100"/>
              <a:gd name="connsiteY5" fmla="*/ 1504950 h 1581150"/>
              <a:gd name="connsiteX6" fmla="*/ 781050 w 1181100"/>
              <a:gd name="connsiteY6" fmla="*/ 1581150 h 1581150"/>
              <a:gd name="connsiteX7" fmla="*/ 704850 w 1181100"/>
              <a:gd name="connsiteY7" fmla="*/ 1266825 h 1581150"/>
              <a:gd name="connsiteX8" fmla="*/ 552450 w 1181100"/>
              <a:gd name="connsiteY8" fmla="*/ 1295400 h 1581150"/>
              <a:gd name="connsiteX9" fmla="*/ 590550 w 1181100"/>
              <a:gd name="connsiteY9" fmla="*/ 1476375 h 1581150"/>
              <a:gd name="connsiteX10" fmla="*/ 304800 w 1181100"/>
              <a:gd name="connsiteY10" fmla="*/ 1524000 h 1581150"/>
              <a:gd name="connsiteX11" fmla="*/ 266700 w 1181100"/>
              <a:gd name="connsiteY11" fmla="*/ 1371600 h 1581150"/>
              <a:gd name="connsiteX12" fmla="*/ 76200 w 1181100"/>
              <a:gd name="connsiteY12" fmla="*/ 1390650 h 1581150"/>
              <a:gd name="connsiteX13" fmla="*/ 0 w 1181100"/>
              <a:gd name="connsiteY13" fmla="*/ 1038225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581150">
                <a:moveTo>
                  <a:pt x="0" y="1038225"/>
                </a:moveTo>
                <a:lnTo>
                  <a:pt x="0" y="1038225"/>
                </a:lnTo>
                <a:lnTo>
                  <a:pt x="581025" y="914400"/>
                </a:lnTo>
                <a:lnTo>
                  <a:pt x="390525" y="85725"/>
                </a:lnTo>
                <a:lnTo>
                  <a:pt x="828675" y="0"/>
                </a:lnTo>
                <a:lnTo>
                  <a:pt x="1181100" y="1504950"/>
                </a:lnTo>
                <a:lnTo>
                  <a:pt x="781050" y="1581150"/>
                </a:lnTo>
                <a:lnTo>
                  <a:pt x="704850" y="1266825"/>
                </a:lnTo>
                <a:lnTo>
                  <a:pt x="552450" y="1295400"/>
                </a:lnTo>
                <a:lnTo>
                  <a:pt x="590550" y="1476375"/>
                </a:lnTo>
                <a:lnTo>
                  <a:pt x="304800" y="1524000"/>
                </a:lnTo>
                <a:lnTo>
                  <a:pt x="266700" y="1371600"/>
                </a:lnTo>
                <a:lnTo>
                  <a:pt x="76200" y="1390650"/>
                </a:lnTo>
                <a:lnTo>
                  <a:pt x="0" y="1038225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4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aile IUT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 rot="9016559" flipH="1">
            <a:off x="6010686" y="2585379"/>
            <a:ext cx="4908922" cy="24511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961056" y="1935517"/>
            <a:ext cx="139274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Déplacement de l’atelier Matériaux IUT 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343568" y="3561535"/>
            <a:ext cx="83104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Déplacement Reprographie</a:t>
            </a:r>
          </a:p>
        </p:txBody>
      </p:sp>
      <p:sp>
        <p:nvSpPr>
          <p:cNvPr id="24" name="Rectangle 23"/>
          <p:cNvSpPr/>
          <p:nvPr/>
        </p:nvSpPr>
        <p:spPr>
          <a:xfrm rot="20888722">
            <a:off x="6753754" y="3756561"/>
            <a:ext cx="406188" cy="34371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courbée vers la droite 25"/>
          <p:cNvSpPr/>
          <p:nvPr/>
        </p:nvSpPr>
        <p:spPr>
          <a:xfrm rot="4625549">
            <a:off x="5840277" y="606524"/>
            <a:ext cx="629500" cy="2559428"/>
          </a:xfrm>
          <a:prstGeom prst="curvedRightArrow">
            <a:avLst>
              <a:gd name="adj1" fmla="val 25000"/>
              <a:gd name="adj2" fmla="val 50000"/>
              <a:gd name="adj3" fmla="val 31915"/>
            </a:avLst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 droite 20"/>
          <p:cNvSpPr/>
          <p:nvPr/>
        </p:nvSpPr>
        <p:spPr>
          <a:xfrm rot="1050045" flipH="1">
            <a:off x="5270622" y="2780006"/>
            <a:ext cx="2411668" cy="245119"/>
          </a:xfrm>
          <a:prstGeom prst="rightArrow">
            <a:avLst>
              <a:gd name="adj1" fmla="val 50000"/>
              <a:gd name="adj2" fmla="val 76572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courbée vers la droite 28"/>
          <p:cNvSpPr/>
          <p:nvPr/>
        </p:nvSpPr>
        <p:spPr>
          <a:xfrm rot="18508684">
            <a:off x="5447458" y="2651642"/>
            <a:ext cx="652206" cy="2195350"/>
          </a:xfrm>
          <a:prstGeom prst="curvedRightArrow">
            <a:avLst>
              <a:gd name="adj1" fmla="val 25000"/>
              <a:gd name="adj2" fmla="val 50000"/>
              <a:gd name="adj3" fmla="val 32050"/>
            </a:avLst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8631883">
            <a:off x="6918893" y="4206461"/>
            <a:ext cx="406188" cy="34371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courbée vers la droite 29"/>
          <p:cNvSpPr/>
          <p:nvPr/>
        </p:nvSpPr>
        <p:spPr>
          <a:xfrm rot="13934393">
            <a:off x="7273236" y="3346528"/>
            <a:ext cx="606994" cy="1107122"/>
          </a:xfrm>
          <a:prstGeom prst="curvedRightArrow">
            <a:avLst/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0888722">
            <a:off x="11046424" y="5113285"/>
            <a:ext cx="778930" cy="77571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Accueil STL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 rot="17274269">
            <a:off x="8579580" y="3210917"/>
            <a:ext cx="966617" cy="4616021"/>
          </a:xfrm>
          <a:prstGeom prst="curvedRightArrow">
            <a:avLst/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rot="15686427" flipH="1">
            <a:off x="10241749" y="4398145"/>
            <a:ext cx="566811" cy="1590646"/>
          </a:xfrm>
          <a:prstGeom prst="curvedRightArrow">
            <a:avLst/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Tranche 2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4522944" y="2055813"/>
            <a:ext cx="971550" cy="971550"/>
          </a:xfrm>
          <a:custGeom>
            <a:avLst/>
            <a:gdLst>
              <a:gd name="connsiteX0" fmla="*/ 285750 w 971550"/>
              <a:gd name="connsiteY0" fmla="*/ 0 h 971550"/>
              <a:gd name="connsiteX1" fmla="*/ 381000 w 971550"/>
              <a:gd name="connsiteY1" fmla="*/ 371475 h 971550"/>
              <a:gd name="connsiteX2" fmla="*/ 0 w 971550"/>
              <a:gd name="connsiteY2" fmla="*/ 466725 h 971550"/>
              <a:gd name="connsiteX3" fmla="*/ 95250 w 971550"/>
              <a:gd name="connsiteY3" fmla="*/ 666750 h 971550"/>
              <a:gd name="connsiteX4" fmla="*/ 419100 w 971550"/>
              <a:gd name="connsiteY4" fmla="*/ 600075 h 971550"/>
              <a:gd name="connsiteX5" fmla="*/ 523875 w 971550"/>
              <a:gd name="connsiteY5" fmla="*/ 971550 h 971550"/>
              <a:gd name="connsiteX6" fmla="*/ 790575 w 971550"/>
              <a:gd name="connsiteY6" fmla="*/ 876300 h 971550"/>
              <a:gd name="connsiteX7" fmla="*/ 714375 w 971550"/>
              <a:gd name="connsiteY7" fmla="*/ 514350 h 971550"/>
              <a:gd name="connsiteX8" fmla="*/ 971550 w 971550"/>
              <a:gd name="connsiteY8" fmla="*/ 476250 h 971550"/>
              <a:gd name="connsiteX9" fmla="*/ 885825 w 971550"/>
              <a:gd name="connsiteY9" fmla="*/ 238125 h 971550"/>
              <a:gd name="connsiteX10" fmla="*/ 638175 w 971550"/>
              <a:gd name="connsiteY10" fmla="*/ 304800 h 971550"/>
              <a:gd name="connsiteX11" fmla="*/ 285750 w 971550"/>
              <a:gd name="connsiteY11" fmla="*/ 0 h 971550"/>
              <a:gd name="connsiteX0" fmla="*/ 285750 w 971550"/>
              <a:gd name="connsiteY0" fmla="*/ 0 h 971550"/>
              <a:gd name="connsiteX1" fmla="*/ 381000 w 971550"/>
              <a:gd name="connsiteY1" fmla="*/ 371475 h 971550"/>
              <a:gd name="connsiteX2" fmla="*/ 0 w 971550"/>
              <a:gd name="connsiteY2" fmla="*/ 466725 h 971550"/>
              <a:gd name="connsiteX3" fmla="*/ 76200 w 971550"/>
              <a:gd name="connsiteY3" fmla="*/ 695325 h 971550"/>
              <a:gd name="connsiteX4" fmla="*/ 419100 w 971550"/>
              <a:gd name="connsiteY4" fmla="*/ 600075 h 971550"/>
              <a:gd name="connsiteX5" fmla="*/ 523875 w 971550"/>
              <a:gd name="connsiteY5" fmla="*/ 971550 h 971550"/>
              <a:gd name="connsiteX6" fmla="*/ 790575 w 971550"/>
              <a:gd name="connsiteY6" fmla="*/ 876300 h 971550"/>
              <a:gd name="connsiteX7" fmla="*/ 714375 w 971550"/>
              <a:gd name="connsiteY7" fmla="*/ 514350 h 971550"/>
              <a:gd name="connsiteX8" fmla="*/ 971550 w 971550"/>
              <a:gd name="connsiteY8" fmla="*/ 476250 h 971550"/>
              <a:gd name="connsiteX9" fmla="*/ 885825 w 971550"/>
              <a:gd name="connsiteY9" fmla="*/ 238125 h 971550"/>
              <a:gd name="connsiteX10" fmla="*/ 638175 w 971550"/>
              <a:gd name="connsiteY10" fmla="*/ 304800 h 971550"/>
              <a:gd name="connsiteX11" fmla="*/ 285750 w 971550"/>
              <a:gd name="connsiteY11" fmla="*/ 0 h 971550"/>
              <a:gd name="connsiteX0" fmla="*/ 285750 w 971550"/>
              <a:gd name="connsiteY0" fmla="*/ 0 h 971550"/>
              <a:gd name="connsiteX1" fmla="*/ 381000 w 971550"/>
              <a:gd name="connsiteY1" fmla="*/ 371475 h 971550"/>
              <a:gd name="connsiteX2" fmla="*/ 0 w 971550"/>
              <a:gd name="connsiteY2" fmla="*/ 466725 h 971550"/>
              <a:gd name="connsiteX3" fmla="*/ 76200 w 971550"/>
              <a:gd name="connsiteY3" fmla="*/ 695325 h 971550"/>
              <a:gd name="connsiteX4" fmla="*/ 419100 w 971550"/>
              <a:gd name="connsiteY4" fmla="*/ 600075 h 971550"/>
              <a:gd name="connsiteX5" fmla="*/ 523875 w 971550"/>
              <a:gd name="connsiteY5" fmla="*/ 971550 h 971550"/>
              <a:gd name="connsiteX6" fmla="*/ 790575 w 971550"/>
              <a:gd name="connsiteY6" fmla="*/ 876300 h 971550"/>
              <a:gd name="connsiteX7" fmla="*/ 714375 w 971550"/>
              <a:gd name="connsiteY7" fmla="*/ 514350 h 971550"/>
              <a:gd name="connsiteX8" fmla="*/ 971550 w 971550"/>
              <a:gd name="connsiteY8" fmla="*/ 476250 h 971550"/>
              <a:gd name="connsiteX9" fmla="*/ 914400 w 971550"/>
              <a:gd name="connsiteY9" fmla="*/ 238125 h 971550"/>
              <a:gd name="connsiteX10" fmla="*/ 638175 w 971550"/>
              <a:gd name="connsiteY10" fmla="*/ 304800 h 971550"/>
              <a:gd name="connsiteX11" fmla="*/ 285750 w 971550"/>
              <a:gd name="connsiteY11" fmla="*/ 0 h 971550"/>
              <a:gd name="connsiteX0" fmla="*/ 285750 w 971550"/>
              <a:gd name="connsiteY0" fmla="*/ 0 h 971550"/>
              <a:gd name="connsiteX1" fmla="*/ 381000 w 971550"/>
              <a:gd name="connsiteY1" fmla="*/ 371475 h 971550"/>
              <a:gd name="connsiteX2" fmla="*/ 0 w 971550"/>
              <a:gd name="connsiteY2" fmla="*/ 466725 h 971550"/>
              <a:gd name="connsiteX3" fmla="*/ 76200 w 971550"/>
              <a:gd name="connsiteY3" fmla="*/ 695325 h 971550"/>
              <a:gd name="connsiteX4" fmla="*/ 419100 w 971550"/>
              <a:gd name="connsiteY4" fmla="*/ 600075 h 971550"/>
              <a:gd name="connsiteX5" fmla="*/ 523875 w 971550"/>
              <a:gd name="connsiteY5" fmla="*/ 971550 h 971550"/>
              <a:gd name="connsiteX6" fmla="*/ 809625 w 971550"/>
              <a:gd name="connsiteY6" fmla="*/ 923925 h 971550"/>
              <a:gd name="connsiteX7" fmla="*/ 714375 w 971550"/>
              <a:gd name="connsiteY7" fmla="*/ 514350 h 971550"/>
              <a:gd name="connsiteX8" fmla="*/ 971550 w 971550"/>
              <a:gd name="connsiteY8" fmla="*/ 476250 h 971550"/>
              <a:gd name="connsiteX9" fmla="*/ 914400 w 971550"/>
              <a:gd name="connsiteY9" fmla="*/ 238125 h 971550"/>
              <a:gd name="connsiteX10" fmla="*/ 638175 w 971550"/>
              <a:gd name="connsiteY10" fmla="*/ 304800 h 971550"/>
              <a:gd name="connsiteX11" fmla="*/ 285750 w 971550"/>
              <a:gd name="connsiteY11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1550" h="971550">
                <a:moveTo>
                  <a:pt x="285750" y="0"/>
                </a:moveTo>
                <a:lnTo>
                  <a:pt x="381000" y="371475"/>
                </a:lnTo>
                <a:lnTo>
                  <a:pt x="0" y="466725"/>
                </a:lnTo>
                <a:lnTo>
                  <a:pt x="76200" y="695325"/>
                </a:lnTo>
                <a:lnTo>
                  <a:pt x="419100" y="600075"/>
                </a:lnTo>
                <a:lnTo>
                  <a:pt x="523875" y="971550"/>
                </a:lnTo>
                <a:lnTo>
                  <a:pt x="809625" y="923925"/>
                </a:lnTo>
                <a:lnTo>
                  <a:pt x="714375" y="514350"/>
                </a:lnTo>
                <a:lnTo>
                  <a:pt x="971550" y="476250"/>
                </a:lnTo>
                <a:lnTo>
                  <a:pt x="914400" y="238125"/>
                </a:lnTo>
                <a:lnTo>
                  <a:pt x="638175" y="304800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9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Remarques sur les tranches 1 et 2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5003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/>
              <a:t>La mise en service du bâtiment Polytech permet un optimisation conséquente des locaux laissés libres, bien que les surfaces supplémentaires restent réduites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Les différentes opérations listées doivent pouvoir être livrées entre le début 2019 et le début de l’année 2020</a:t>
            </a:r>
          </a:p>
          <a:p>
            <a:pPr marL="0" indent="0" algn="just">
              <a:buNone/>
            </a:pPr>
            <a:r>
              <a:rPr lang="fr-FR" sz="2400" dirty="0" smtClean="0"/>
              <a:t>Le suivi de ces différentes opérations nécessite la mobilisation d’un  conducteur d’opération à plein temps sur la durée totale de réalisation</a:t>
            </a:r>
            <a:endParaRPr lang="fr-FR" sz="2400" dirty="0"/>
          </a:p>
          <a:p>
            <a:pPr marL="0" indent="0" algn="just">
              <a:buNone/>
            </a:pPr>
            <a:r>
              <a:rPr lang="fr-FR" sz="2400" dirty="0" smtClean="0"/>
              <a:t>Les différents chantiers doivent faire l’objet d’un marché d’études et de suivi des travaux par une équipe de maîtrise d’œuvre.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 smtClean="0"/>
              <a:t>Actuellement, seule l’opération de restructuration du bâtiment 12A bénéficie d’une équipe de maîtrise d’œuvre pour gérer les études de réalisation.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Après les tranches 1 et 2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 smtClean="0"/>
              <a:t>La réalisation de cette première phase permet d’aboutir à une étape de restructuration fonctionnelle du campus. Elle n’intègre pas le besoin de rénovation lourde des locaux, ni la réorganisation complète des espaces.</a:t>
            </a:r>
          </a:p>
          <a:p>
            <a:pPr marL="0" indent="0" algn="just">
              <a:buNone/>
            </a:pPr>
            <a:endParaRPr lang="fr-FR" sz="1200" dirty="0"/>
          </a:p>
          <a:p>
            <a:pPr marL="0" indent="0" algn="just">
              <a:buNone/>
            </a:pPr>
            <a:r>
              <a:rPr lang="fr-FR" sz="2400" dirty="0" smtClean="0"/>
              <a:t>En parallèle des premiers chantiers à mener, un schéma directeur sectoriel et une étude de programmation doivent être lancés pour définir précisément l’ampleur de la restructuration à mener dans la phase 2 et surtout pour les phases suivantes intégrant une réorganisation plus lourde du campus.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400" b="1" dirty="0" smtClean="0">
                <a:sym typeface="Wingdings" panose="05000000000000000000" pitchFamily="2" charset="2"/>
              </a:rPr>
              <a:t> </a:t>
            </a:r>
            <a:r>
              <a:rPr lang="fr-FR" sz="2400" b="1" dirty="0" smtClean="0"/>
              <a:t>Proposition de mission d’étude de programmation sur le bâtiment 8 réalisée par la SCET = 25 000 € TTC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3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Perspectives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5200" y="1825624"/>
            <a:ext cx="8627533" cy="5032376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</a:pPr>
            <a:r>
              <a:rPr lang="fr-FR" sz="3400" b="1" i="1" dirty="0" smtClean="0">
                <a:cs typeface="Arial" panose="020B0604020202020204" pitchFamily="34" charset="0"/>
              </a:rPr>
              <a:t>Constat préalable :</a:t>
            </a:r>
          </a:p>
          <a:p>
            <a:pPr marL="0" indent="0">
              <a:buNone/>
            </a:pPr>
            <a:r>
              <a:rPr lang="fr-FR" sz="2900" dirty="0" smtClean="0">
                <a:solidFill>
                  <a:schemeClr val="accent2"/>
                </a:solidFill>
                <a:cs typeface="Arial" panose="020B0604020202020204" pitchFamily="34" charset="0"/>
              </a:rPr>
              <a:t>Le campus est composé d’u</a:t>
            </a:r>
            <a:r>
              <a:rPr lang="fr-FR" sz="2900" dirty="0" smtClean="0">
                <a:solidFill>
                  <a:schemeClr val="accent2"/>
                </a:solidFill>
                <a:ea typeface="MS PGothic" charset="0"/>
                <a:cs typeface="Arial" panose="020B0604020202020204" pitchFamily="34" charset="0"/>
              </a:rPr>
              <a:t>n </a:t>
            </a:r>
            <a:r>
              <a:rPr lang="fr-FR" sz="2900" dirty="0">
                <a:solidFill>
                  <a:schemeClr val="accent2"/>
                </a:solidFill>
                <a:ea typeface="MS PGothic" charset="0"/>
                <a:cs typeface="Arial" panose="020B0604020202020204" pitchFamily="34" charset="0"/>
              </a:rPr>
              <a:t>immobilier </a:t>
            </a:r>
            <a:r>
              <a:rPr lang="fr-FR" sz="2900" dirty="0" smtClean="0">
                <a:solidFill>
                  <a:schemeClr val="accent2"/>
                </a:solidFill>
                <a:ea typeface="MS PGothic" charset="0"/>
                <a:cs typeface="Arial" panose="020B0604020202020204" pitchFamily="34" charset="0"/>
              </a:rPr>
              <a:t>vieillissant mal et </a:t>
            </a:r>
            <a:r>
              <a:rPr lang="fr-FR" sz="2900" dirty="0">
                <a:solidFill>
                  <a:schemeClr val="accent2"/>
                </a:solidFill>
                <a:ea typeface="MS PGothic" charset="0"/>
                <a:cs typeface="Arial" panose="020B0604020202020204" pitchFamily="34" charset="0"/>
              </a:rPr>
              <a:t>à </a:t>
            </a:r>
            <a:r>
              <a:rPr lang="fr-FR" sz="2900" dirty="0" smtClean="0">
                <a:solidFill>
                  <a:schemeClr val="accent2"/>
                </a:solidFill>
                <a:ea typeface="MS PGothic" charset="0"/>
                <a:cs typeface="Arial" panose="020B0604020202020204" pitchFamily="34" charset="0"/>
              </a:rPr>
              <a:t>rénover</a:t>
            </a:r>
            <a:endParaRPr lang="fr-FR" sz="2900" dirty="0">
              <a:solidFill>
                <a:schemeClr val="accent2"/>
              </a:solidFill>
              <a:ea typeface="MS PGothic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Char char="§"/>
            </a:pPr>
            <a:r>
              <a:rPr lang="fr-FR" sz="2900" dirty="0">
                <a:ea typeface="ＭＳ Ｐゴシック" charset="0"/>
                <a:cs typeface="Arial" panose="020B0604020202020204" pitchFamily="34" charset="0"/>
              </a:rPr>
              <a:t>Construction des bâtiments à partir de 1991 en remplacement de quelques bâtiments de la base école </a:t>
            </a:r>
            <a:r>
              <a:rPr lang="fr-FR" sz="2900" i="1" dirty="0">
                <a:ea typeface="ＭＳ Ｐゴシック" charset="0"/>
                <a:cs typeface="Arial" panose="020B0604020202020204" pitchFamily="34" charset="0"/>
              </a:rPr>
              <a:t>(18 200 m² dans 1</a:t>
            </a:r>
            <a:r>
              <a:rPr lang="fr-FR" sz="2900" i="1" baseline="30000" dirty="0">
                <a:ea typeface="ＭＳ Ｐゴシック" charset="0"/>
                <a:cs typeface="Arial" panose="020B0604020202020204" pitchFamily="34" charset="0"/>
              </a:rPr>
              <a:t>ère</a:t>
            </a:r>
            <a:r>
              <a:rPr lang="fr-FR" sz="2900" i="1" dirty="0">
                <a:ea typeface="ＭＳ Ｐゴシック" charset="0"/>
                <a:cs typeface="Arial" panose="020B0604020202020204" pitchFamily="34" charset="0"/>
              </a:rPr>
              <a:t> phase – 10 </a:t>
            </a:r>
            <a:r>
              <a:rPr lang="fr-FR" sz="2900" i="1" dirty="0" smtClean="0">
                <a:ea typeface="ＭＳ Ｐゴシック" charset="0"/>
                <a:cs typeface="Arial" panose="020B0604020202020204" pitchFamily="34" charset="0"/>
              </a:rPr>
              <a:t>000 m² </a:t>
            </a:r>
            <a:r>
              <a:rPr lang="fr-FR" sz="2900" i="1" dirty="0">
                <a:ea typeface="ＭＳ Ｐゴシック" charset="0"/>
                <a:cs typeface="Arial" panose="020B0604020202020204" pitchFamily="34" charset="0"/>
              </a:rPr>
              <a:t>dans les années 2000)</a:t>
            </a:r>
          </a:p>
          <a:p>
            <a:pPr lvl="1">
              <a:buFont typeface="Wingdings" charset="0"/>
              <a:buChar char="§"/>
            </a:pPr>
            <a:r>
              <a:rPr lang="fr-FR" sz="2900" dirty="0">
                <a:ea typeface="ＭＳ Ｐゴシック" charset="0"/>
                <a:cs typeface="Arial" panose="020B0604020202020204" pitchFamily="34" charset="0"/>
              </a:rPr>
              <a:t>Environ 7 500 m</a:t>
            </a:r>
            <a:r>
              <a:rPr lang="fr-FR" sz="2900" baseline="30000" dirty="0"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fr-FR" sz="2900" dirty="0"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fr-FR" sz="2900" dirty="0" smtClean="0">
                <a:ea typeface="ＭＳ Ｐゴシック" charset="0"/>
                <a:cs typeface="Arial" panose="020B0604020202020204" pitchFamily="34" charset="0"/>
              </a:rPr>
              <a:t>bâtiments </a:t>
            </a:r>
            <a:r>
              <a:rPr lang="fr-FR" sz="2900" dirty="0">
                <a:ea typeface="ＭＳ Ｐゴシック" charset="0"/>
                <a:cs typeface="Arial" panose="020B0604020202020204" pitchFamily="34" charset="0"/>
              </a:rPr>
              <a:t>hérités de la base militaire </a:t>
            </a:r>
            <a:endParaRPr lang="fr-FR" sz="2900" dirty="0" smtClean="0">
              <a:ea typeface="ＭＳ Ｐゴシック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2900" dirty="0" smtClean="0"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Dans </a:t>
            </a:r>
            <a:r>
              <a:rPr lang="fr-FR" dirty="0">
                <a:cs typeface="Arial" panose="020B0604020202020204" pitchFamily="34" charset="0"/>
              </a:rPr>
              <a:t>une vision prospective à plus long terme, l’étude de </a:t>
            </a:r>
            <a:r>
              <a:rPr lang="fr-FR" dirty="0" smtClean="0">
                <a:cs typeface="Arial" panose="020B0604020202020204" pitchFamily="34" charset="0"/>
              </a:rPr>
              <a:t>schémas directeurs </a:t>
            </a:r>
            <a:r>
              <a:rPr lang="fr-FR" dirty="0">
                <a:cs typeface="Arial" panose="020B0604020202020204" pitchFamily="34" charset="0"/>
              </a:rPr>
              <a:t>et de </a:t>
            </a:r>
            <a:r>
              <a:rPr lang="fr-FR" dirty="0" smtClean="0">
                <a:cs typeface="Arial" panose="020B0604020202020204" pitchFamily="34" charset="0"/>
              </a:rPr>
              <a:t>programmations sectorielles </a:t>
            </a:r>
            <a:r>
              <a:rPr lang="fr-FR" dirty="0">
                <a:cs typeface="Arial" panose="020B0604020202020204" pitchFamily="34" charset="0"/>
              </a:rPr>
              <a:t>doit </a:t>
            </a:r>
            <a:r>
              <a:rPr lang="fr-FR" dirty="0" smtClean="0">
                <a:cs typeface="Arial" panose="020B0604020202020204" pitchFamily="34" charset="0"/>
              </a:rPr>
              <a:t>amener </a:t>
            </a:r>
            <a:r>
              <a:rPr lang="fr-FR" dirty="0">
                <a:cs typeface="Arial" panose="020B0604020202020204" pitchFamily="34" charset="0"/>
              </a:rPr>
              <a:t>à réfléchir </a:t>
            </a:r>
            <a:r>
              <a:rPr lang="fr-FR" dirty="0" smtClean="0">
                <a:cs typeface="Arial" panose="020B0604020202020204" pitchFamily="34" charset="0"/>
              </a:rPr>
              <a:t>aux points </a:t>
            </a:r>
            <a:r>
              <a:rPr lang="fr-FR" dirty="0">
                <a:cs typeface="Arial" panose="020B0604020202020204" pitchFamily="34" charset="0"/>
              </a:rPr>
              <a:t>suivants :</a:t>
            </a:r>
          </a:p>
          <a:p>
            <a:pPr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Recentrage total des activités sur la rive droite de la </a:t>
            </a:r>
            <a:r>
              <a:rPr lang="fr-FR" dirty="0" err="1">
                <a:cs typeface="Arial" panose="020B0604020202020204" pitchFamily="34" charset="0"/>
              </a:rPr>
              <a:t>Leysse</a:t>
            </a:r>
            <a:r>
              <a:rPr lang="fr-FR" dirty="0">
                <a:cs typeface="Arial" panose="020B0604020202020204" pitchFamily="34" charset="0"/>
              </a:rPr>
              <a:t> (campus centre)</a:t>
            </a:r>
          </a:p>
          <a:p>
            <a:pPr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et recomposition de la recherche sur l’ensemble du campus</a:t>
            </a:r>
          </a:p>
          <a:p>
            <a:pPr>
              <a:buFontTx/>
              <a:buChar char="-"/>
            </a:pPr>
            <a:r>
              <a:rPr lang="fr-FR" dirty="0" smtClean="0">
                <a:cs typeface="Arial" panose="020B0604020202020204" pitchFamily="34" charset="0"/>
              </a:rPr>
              <a:t>Modernisation du campus (restructuration, rénovation et reconstruction) Définition </a:t>
            </a:r>
            <a:r>
              <a:rPr lang="fr-FR" dirty="0">
                <a:cs typeface="Arial" panose="020B0604020202020204" pitchFamily="34" charset="0"/>
              </a:rPr>
              <a:t>de marges foncière et immobilière pour une évolution future</a:t>
            </a:r>
          </a:p>
          <a:p>
            <a:pPr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Mise en place de montages de projets multipartenaires / échanges ou cessions de terrains</a:t>
            </a:r>
          </a:p>
          <a:p>
            <a:pPr marL="0" indent="0">
              <a:buNone/>
            </a:pP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674754" y="2593578"/>
            <a:ext cx="66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i="1" dirty="0">
                <a:solidFill>
                  <a:srgbClr val="0000FF"/>
                </a:solidFill>
              </a:rPr>
              <a:t>1992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23" descr="image1-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2" y="3999634"/>
            <a:ext cx="3168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81" y="2114922"/>
            <a:ext cx="2508251" cy="167216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74753" y="5545422"/>
            <a:ext cx="66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i="1" dirty="0">
                <a:solidFill>
                  <a:srgbClr val="FF6600"/>
                </a:solidFill>
              </a:rPr>
              <a:t>1940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Perspectives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2999" y="1397000"/>
            <a:ext cx="8441267" cy="54609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400" dirty="0"/>
              <a:t>Rénovation complète du bâtiment 8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Rénovation de l’enveloppe et amélioration des conditions de confort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Rénovation des réseaux et distributions des différents fluides (eau, électricité + chauffage)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Modernisation des locaux et adaptations aux nouveaux besoins</a:t>
            </a:r>
          </a:p>
          <a:p>
            <a:pPr marL="457200" lvl="1" indent="0" algn="just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		</a:t>
            </a:r>
            <a:r>
              <a:rPr lang="fr-FR" dirty="0" smtClean="0">
                <a:solidFill>
                  <a:srgbClr val="0066FF"/>
                </a:solidFill>
                <a:sym typeface="Wingdings" panose="05000000000000000000" pitchFamily="2" charset="2"/>
              </a:rPr>
              <a:t> Budget minimum : </a:t>
            </a:r>
            <a:r>
              <a:rPr lang="fr-FR" dirty="0" smtClean="0">
                <a:solidFill>
                  <a:srgbClr val="FF6600"/>
                </a:solidFill>
                <a:sym typeface="Wingdings" panose="05000000000000000000" pitchFamily="2" charset="2"/>
              </a:rPr>
              <a:t>15 M€</a:t>
            </a:r>
          </a:p>
          <a:p>
            <a:pPr marL="457200" lvl="1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400" dirty="0" smtClean="0"/>
              <a:t>Déconstruction et reconstruction de bâtiments en lieu et place des bâtiments militaires</a:t>
            </a:r>
          </a:p>
          <a:p>
            <a:pPr marL="0" indent="0" algn="just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		</a:t>
            </a:r>
            <a:r>
              <a:rPr lang="fr-FR" sz="2400" dirty="0" smtClean="0">
                <a:solidFill>
                  <a:srgbClr val="0066FF"/>
                </a:solidFill>
                <a:sym typeface="Wingdings" panose="05000000000000000000" pitchFamily="2" charset="2"/>
              </a:rPr>
              <a:t> Budget minimum : </a:t>
            </a:r>
            <a:r>
              <a:rPr lang="fr-FR" sz="2400" dirty="0" smtClean="0">
                <a:solidFill>
                  <a:srgbClr val="FF6600"/>
                </a:solidFill>
                <a:sym typeface="Wingdings" panose="05000000000000000000" pitchFamily="2" charset="2"/>
              </a:rPr>
              <a:t>15 M€</a:t>
            </a:r>
          </a:p>
          <a:p>
            <a:pPr marL="0" indent="0" algn="just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FR" sz="2400" dirty="0" smtClean="0"/>
              <a:t>Valorisation </a:t>
            </a:r>
            <a:r>
              <a:rPr lang="fr-FR" sz="2400" dirty="0"/>
              <a:t>des espaces sous </a:t>
            </a:r>
            <a:r>
              <a:rPr lang="fr-FR" sz="2400" dirty="0" smtClean="0"/>
              <a:t>8B-Belledonne </a:t>
            </a:r>
            <a:r>
              <a:rPr lang="fr-FR" sz="2400" dirty="0"/>
              <a:t>: espaces </a:t>
            </a:r>
            <a:r>
              <a:rPr lang="fr-FR" sz="2400" dirty="0" smtClean="0"/>
              <a:t>rencontres (structures </a:t>
            </a:r>
            <a:r>
              <a:rPr lang="fr-FR" sz="2400" dirty="0"/>
              <a:t>légères et mobiles :  </a:t>
            </a:r>
            <a:r>
              <a:rPr lang="fr-FR" sz="2400" dirty="0" smtClean="0"/>
              <a:t>paille, plastique </a:t>
            </a:r>
            <a:r>
              <a:rPr lang="fr-FR" sz="2400" dirty="0"/>
              <a:t>ou conteneurs </a:t>
            </a:r>
            <a:r>
              <a:rPr lang="fr-FR" sz="2400" dirty="0" smtClean="0"/>
              <a:t>)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400" dirty="0" smtClean="0"/>
              <a:t>Adaptations ponctuelles dans les bâtiments pour répondre à de nouveaux besoins </a:t>
            </a:r>
            <a:r>
              <a:rPr lang="fr-FR" sz="2400" i="1" dirty="0" smtClean="0"/>
              <a:t>(bât. 1 - Halle Emile Allais, bât 8 – Belledonne / serre, bât. 10 – vides sous Hautecombe…)</a:t>
            </a:r>
            <a:endParaRPr lang="fr-FR" sz="2000" i="1" dirty="0" smtClean="0"/>
          </a:p>
        </p:txBody>
      </p:sp>
      <p:pic>
        <p:nvPicPr>
          <p:cNvPr id="4" name="Image 3" descr="image1-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283"/>
            <a:ext cx="3127896" cy="2345922"/>
          </a:xfrm>
          <a:prstGeom prst="rect">
            <a:avLst/>
          </a:prstGeom>
        </p:spPr>
      </p:pic>
      <p:pic>
        <p:nvPicPr>
          <p:cNvPr id="5" name="Image 4" descr="image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5" y="4233333"/>
            <a:ext cx="2802628" cy="210197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actuel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1" y="0"/>
            <a:ext cx="10971917" cy="6869989"/>
          </a:xfrm>
        </p:spPr>
      </p:pic>
      <p:sp>
        <p:nvSpPr>
          <p:cNvPr id="5" name="Forme libre 4"/>
          <p:cNvSpPr/>
          <p:nvPr/>
        </p:nvSpPr>
        <p:spPr>
          <a:xfrm>
            <a:off x="5386388" y="4438652"/>
            <a:ext cx="752475" cy="485774"/>
          </a:xfrm>
          <a:custGeom>
            <a:avLst/>
            <a:gdLst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38112 w 752475"/>
              <a:gd name="connsiteY2" fmla="*/ 238125 h 490537"/>
              <a:gd name="connsiteX3" fmla="*/ 147637 w 752475"/>
              <a:gd name="connsiteY3" fmla="*/ 285750 h 490537"/>
              <a:gd name="connsiteX4" fmla="*/ 66675 w 752475"/>
              <a:gd name="connsiteY4" fmla="*/ 300037 h 490537"/>
              <a:gd name="connsiteX5" fmla="*/ 128587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38112 w 752475"/>
              <a:gd name="connsiteY2" fmla="*/ 228600 h 490537"/>
              <a:gd name="connsiteX3" fmla="*/ 147637 w 752475"/>
              <a:gd name="connsiteY3" fmla="*/ 285750 h 490537"/>
              <a:gd name="connsiteX4" fmla="*/ 66675 w 752475"/>
              <a:gd name="connsiteY4" fmla="*/ 300037 h 490537"/>
              <a:gd name="connsiteX5" fmla="*/ 128587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38112 w 752475"/>
              <a:gd name="connsiteY2" fmla="*/ 228600 h 490537"/>
              <a:gd name="connsiteX3" fmla="*/ 147637 w 752475"/>
              <a:gd name="connsiteY3" fmla="*/ 285750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38112 w 752475"/>
              <a:gd name="connsiteY2" fmla="*/ 228600 h 490537"/>
              <a:gd name="connsiteX3" fmla="*/ 161925 w 752475"/>
              <a:gd name="connsiteY3" fmla="*/ 285750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38112 w 752475"/>
              <a:gd name="connsiteY2" fmla="*/ 228600 h 490537"/>
              <a:gd name="connsiteX3" fmla="*/ 161925 w 752475"/>
              <a:gd name="connsiteY3" fmla="*/ 285750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47637 w 752475"/>
              <a:gd name="connsiteY2" fmla="*/ 226219 h 490537"/>
              <a:gd name="connsiteX3" fmla="*/ 161925 w 752475"/>
              <a:gd name="connsiteY3" fmla="*/ 285750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47637 w 752475"/>
              <a:gd name="connsiteY2" fmla="*/ 226219 h 490537"/>
              <a:gd name="connsiteX3" fmla="*/ 161925 w 752475"/>
              <a:gd name="connsiteY3" fmla="*/ 283369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38175 w 752475"/>
              <a:gd name="connsiteY12" fmla="*/ 119062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8587 h 490537"/>
              <a:gd name="connsiteX1" fmla="*/ 33337 w 752475"/>
              <a:gd name="connsiteY1" fmla="*/ 247650 h 490537"/>
              <a:gd name="connsiteX2" fmla="*/ 147637 w 752475"/>
              <a:gd name="connsiteY2" fmla="*/ 226219 h 490537"/>
              <a:gd name="connsiteX3" fmla="*/ 161925 w 752475"/>
              <a:gd name="connsiteY3" fmla="*/ 283369 h 490537"/>
              <a:gd name="connsiteX4" fmla="*/ 66675 w 752475"/>
              <a:gd name="connsiteY4" fmla="*/ 300037 h 490537"/>
              <a:gd name="connsiteX5" fmla="*/ 114299 w 752475"/>
              <a:gd name="connsiteY5" fmla="*/ 490537 h 490537"/>
              <a:gd name="connsiteX6" fmla="*/ 376237 w 752475"/>
              <a:gd name="connsiteY6" fmla="*/ 438150 h 490537"/>
              <a:gd name="connsiteX7" fmla="*/ 385762 w 752475"/>
              <a:gd name="connsiteY7" fmla="*/ 461962 h 490537"/>
              <a:gd name="connsiteX8" fmla="*/ 752475 w 752475"/>
              <a:gd name="connsiteY8" fmla="*/ 376237 h 490537"/>
              <a:gd name="connsiteX9" fmla="*/ 709612 w 752475"/>
              <a:gd name="connsiteY9" fmla="*/ 180975 h 490537"/>
              <a:gd name="connsiteX10" fmla="*/ 595312 w 752475"/>
              <a:gd name="connsiteY10" fmla="*/ 204787 h 490537"/>
              <a:gd name="connsiteX11" fmla="*/ 581025 w 752475"/>
              <a:gd name="connsiteY11" fmla="*/ 138112 h 490537"/>
              <a:gd name="connsiteX12" fmla="*/ 640556 w 752475"/>
              <a:gd name="connsiteY12" fmla="*/ 126206 h 490537"/>
              <a:gd name="connsiteX13" fmla="*/ 604837 w 752475"/>
              <a:gd name="connsiteY13" fmla="*/ 0 h 490537"/>
              <a:gd name="connsiteX14" fmla="*/ 328612 w 752475"/>
              <a:gd name="connsiteY14" fmla="*/ 66675 h 490537"/>
              <a:gd name="connsiteX15" fmla="*/ 328612 w 752475"/>
              <a:gd name="connsiteY15" fmla="*/ 38100 h 490537"/>
              <a:gd name="connsiteX16" fmla="*/ 0 w 752475"/>
              <a:gd name="connsiteY16" fmla="*/ 128587 h 490537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76237 w 752475"/>
              <a:gd name="connsiteY6" fmla="*/ 433387 h 485774"/>
              <a:gd name="connsiteX7" fmla="*/ 385762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28612 w 752475"/>
              <a:gd name="connsiteY14" fmla="*/ 61912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76237 w 752475"/>
              <a:gd name="connsiteY6" fmla="*/ 433387 h 485774"/>
              <a:gd name="connsiteX7" fmla="*/ 385762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40518 w 752475"/>
              <a:gd name="connsiteY14" fmla="*/ 61912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76237 w 752475"/>
              <a:gd name="connsiteY6" fmla="*/ 433387 h 485774"/>
              <a:gd name="connsiteX7" fmla="*/ 385762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83381 w 752475"/>
              <a:gd name="connsiteY6" fmla="*/ 431005 h 485774"/>
              <a:gd name="connsiteX7" fmla="*/ 385762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83381 w 752475"/>
              <a:gd name="connsiteY6" fmla="*/ 431005 h 485774"/>
              <a:gd name="connsiteX7" fmla="*/ 390525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21456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83381 w 752475"/>
              <a:gd name="connsiteY6" fmla="*/ 431005 h 485774"/>
              <a:gd name="connsiteX7" fmla="*/ 390525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14313 h 485774"/>
              <a:gd name="connsiteX3" fmla="*/ 161925 w 752475"/>
              <a:gd name="connsiteY3" fmla="*/ 278606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83381 w 752475"/>
              <a:gd name="connsiteY6" fmla="*/ 431005 h 485774"/>
              <a:gd name="connsiteX7" fmla="*/ 390525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  <a:gd name="connsiteX0" fmla="*/ 0 w 752475"/>
              <a:gd name="connsiteY0" fmla="*/ 123824 h 485774"/>
              <a:gd name="connsiteX1" fmla="*/ 33337 w 752475"/>
              <a:gd name="connsiteY1" fmla="*/ 242887 h 485774"/>
              <a:gd name="connsiteX2" fmla="*/ 147637 w 752475"/>
              <a:gd name="connsiteY2" fmla="*/ 214313 h 485774"/>
              <a:gd name="connsiteX3" fmla="*/ 159543 w 752475"/>
              <a:gd name="connsiteY3" fmla="*/ 271462 h 485774"/>
              <a:gd name="connsiteX4" fmla="*/ 66675 w 752475"/>
              <a:gd name="connsiteY4" fmla="*/ 295274 h 485774"/>
              <a:gd name="connsiteX5" fmla="*/ 114299 w 752475"/>
              <a:gd name="connsiteY5" fmla="*/ 485774 h 485774"/>
              <a:gd name="connsiteX6" fmla="*/ 383381 w 752475"/>
              <a:gd name="connsiteY6" fmla="*/ 431005 h 485774"/>
              <a:gd name="connsiteX7" fmla="*/ 390525 w 752475"/>
              <a:gd name="connsiteY7" fmla="*/ 457199 h 485774"/>
              <a:gd name="connsiteX8" fmla="*/ 752475 w 752475"/>
              <a:gd name="connsiteY8" fmla="*/ 371474 h 485774"/>
              <a:gd name="connsiteX9" fmla="*/ 709612 w 752475"/>
              <a:gd name="connsiteY9" fmla="*/ 176212 h 485774"/>
              <a:gd name="connsiteX10" fmla="*/ 595312 w 752475"/>
              <a:gd name="connsiteY10" fmla="*/ 200024 h 485774"/>
              <a:gd name="connsiteX11" fmla="*/ 581025 w 752475"/>
              <a:gd name="connsiteY11" fmla="*/ 133349 h 485774"/>
              <a:gd name="connsiteX12" fmla="*/ 640556 w 752475"/>
              <a:gd name="connsiteY12" fmla="*/ 121443 h 485774"/>
              <a:gd name="connsiteX13" fmla="*/ 614362 w 752475"/>
              <a:gd name="connsiteY13" fmla="*/ 0 h 485774"/>
              <a:gd name="connsiteX14" fmla="*/ 335756 w 752475"/>
              <a:gd name="connsiteY14" fmla="*/ 64293 h 485774"/>
              <a:gd name="connsiteX15" fmla="*/ 328612 w 752475"/>
              <a:gd name="connsiteY15" fmla="*/ 33337 h 485774"/>
              <a:gd name="connsiteX16" fmla="*/ 0 w 752475"/>
              <a:gd name="connsiteY16" fmla="*/ 12382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475" h="485774">
                <a:moveTo>
                  <a:pt x="0" y="123824"/>
                </a:moveTo>
                <a:lnTo>
                  <a:pt x="33337" y="242887"/>
                </a:lnTo>
                <a:lnTo>
                  <a:pt x="147637" y="214313"/>
                </a:lnTo>
                <a:lnTo>
                  <a:pt x="159543" y="271462"/>
                </a:lnTo>
                <a:lnTo>
                  <a:pt x="66675" y="295274"/>
                </a:lnTo>
                <a:lnTo>
                  <a:pt x="114299" y="485774"/>
                </a:lnTo>
                <a:lnTo>
                  <a:pt x="383381" y="431005"/>
                </a:lnTo>
                <a:lnTo>
                  <a:pt x="390525" y="457199"/>
                </a:lnTo>
                <a:lnTo>
                  <a:pt x="752475" y="371474"/>
                </a:lnTo>
                <a:lnTo>
                  <a:pt x="709612" y="176212"/>
                </a:lnTo>
                <a:lnTo>
                  <a:pt x="595312" y="200024"/>
                </a:lnTo>
                <a:lnTo>
                  <a:pt x="581025" y="133349"/>
                </a:lnTo>
                <a:lnTo>
                  <a:pt x="640556" y="121443"/>
                </a:lnTo>
                <a:lnTo>
                  <a:pt x="614362" y="0"/>
                </a:lnTo>
                <a:lnTo>
                  <a:pt x="335756" y="64293"/>
                </a:lnTo>
                <a:lnTo>
                  <a:pt x="328612" y="33337"/>
                </a:lnTo>
                <a:lnTo>
                  <a:pt x="0" y="1238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dirty="0" smtClean="0">
                <a:solidFill>
                  <a:srgbClr val="FF0000"/>
                </a:solidFill>
              </a:rPr>
              <a:t>En travaux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0041" y="0"/>
            <a:ext cx="49999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Campus du Bourget-du-Lac – </a:t>
            </a:r>
            <a:r>
              <a:rPr lang="fr-FR" b="1" dirty="0" smtClean="0">
                <a:solidFill>
                  <a:srgbClr val="0000CC"/>
                </a:solidFill>
              </a:rPr>
              <a:t>SITUATION ACTUELLE</a:t>
            </a:r>
            <a:endParaRPr lang="fr-FR" b="1" dirty="0">
              <a:solidFill>
                <a:srgbClr val="0000CC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0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Objectifs de recomposition du campus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9681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Recentrer l’activité du campus sur la rive droite et abandonner progressivement les bâtiments militaires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Répondre </a:t>
            </a:r>
            <a:r>
              <a:rPr lang="fr-FR" dirty="0">
                <a:solidFill>
                  <a:prstClr val="black"/>
                </a:solidFill>
              </a:rPr>
              <a:t>aux nouveaux </a:t>
            </a:r>
            <a:r>
              <a:rPr lang="fr-FR" dirty="0" smtClean="0">
                <a:solidFill>
                  <a:prstClr val="black"/>
                </a:solidFill>
              </a:rPr>
              <a:t>enjeux</a:t>
            </a:r>
          </a:p>
          <a:p>
            <a:pPr lvl="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Adapter les locaux aux </a:t>
            </a:r>
            <a:r>
              <a:rPr lang="fr-FR" dirty="0" smtClean="0">
                <a:solidFill>
                  <a:prstClr val="black"/>
                </a:solidFill>
              </a:rPr>
              <a:t>usages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Assurer la sécurité des activités et regrouper les zones </a:t>
            </a:r>
            <a:r>
              <a:rPr lang="fr-FR" dirty="0" smtClean="0">
                <a:solidFill>
                  <a:prstClr val="black"/>
                </a:solidFill>
              </a:rPr>
              <a:t>sensibles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Instaurer une lecture par activités</a:t>
            </a:r>
          </a:p>
          <a:p>
            <a:pPr lvl="1">
              <a:buFontTx/>
              <a:buChar char="-"/>
            </a:pPr>
            <a:r>
              <a:rPr lang="fr-FR" dirty="0"/>
              <a:t>Regrouper et optimiser les </a:t>
            </a:r>
            <a:r>
              <a:rPr lang="fr-FR" dirty="0" smtClean="0"/>
              <a:t>surfaces recherche</a:t>
            </a:r>
          </a:p>
          <a:p>
            <a:pPr lvl="1">
              <a:buFontTx/>
              <a:buChar char="-"/>
            </a:pPr>
            <a:r>
              <a:rPr lang="fr-FR" dirty="0" smtClean="0"/>
              <a:t>Regrouper et optimiser les locaux d’enseignement</a:t>
            </a:r>
          </a:p>
          <a:p>
            <a:pPr>
              <a:buFontTx/>
              <a:buChar char="-"/>
            </a:pPr>
            <a:r>
              <a:rPr lang="fr-FR" dirty="0" smtClean="0"/>
              <a:t>Identifier les entités peu visibles</a:t>
            </a:r>
          </a:p>
          <a:p>
            <a:pPr lvl="1">
              <a:buFontTx/>
              <a:buChar char="-"/>
            </a:pPr>
            <a:r>
              <a:rPr lang="fr-FR" dirty="0" smtClean="0"/>
              <a:t>la direction de l’UFR </a:t>
            </a:r>
            <a:r>
              <a:rPr lang="fr-FR" dirty="0" err="1" smtClean="0"/>
              <a:t>SceM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les locaux médicaux</a:t>
            </a:r>
          </a:p>
          <a:p>
            <a:pPr lvl="1">
              <a:buFontTx/>
              <a:buChar char="-"/>
            </a:pPr>
            <a:r>
              <a:rPr lang="fr-FR" dirty="0" smtClean="0"/>
              <a:t>la formation continue</a:t>
            </a:r>
          </a:p>
          <a:p>
            <a:pPr lvl="1">
              <a:buFontTx/>
              <a:buChar char="-"/>
            </a:pPr>
            <a:r>
              <a:rPr lang="fr-FR" dirty="0" smtClean="0"/>
              <a:t>les services qui n’ont actuellement pas d’identité spatiale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34533" b="26240"/>
          <a:stretch/>
        </p:blipFill>
        <p:spPr>
          <a:xfrm>
            <a:off x="4048124" y="0"/>
            <a:ext cx="8096251" cy="6857058"/>
          </a:xfrm>
        </p:spPr>
      </p:pic>
      <p:sp>
        <p:nvSpPr>
          <p:cNvPr id="3" name="Forme libre 2"/>
          <p:cNvSpPr/>
          <p:nvPr/>
        </p:nvSpPr>
        <p:spPr>
          <a:xfrm>
            <a:off x="5838824" y="2164340"/>
            <a:ext cx="600076" cy="664585"/>
          </a:xfrm>
          <a:custGeom>
            <a:avLst/>
            <a:gdLst>
              <a:gd name="connsiteX0" fmla="*/ 0 w 457200"/>
              <a:gd name="connsiteY0" fmla="*/ 0 h 561975"/>
              <a:gd name="connsiteX1" fmla="*/ 133350 w 457200"/>
              <a:gd name="connsiteY1" fmla="*/ 561975 h 561975"/>
              <a:gd name="connsiteX2" fmla="*/ 457200 w 457200"/>
              <a:gd name="connsiteY2" fmla="*/ 485775 h 561975"/>
              <a:gd name="connsiteX3" fmla="*/ 0 w 457200"/>
              <a:gd name="connsiteY3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561975">
                <a:moveTo>
                  <a:pt x="0" y="0"/>
                </a:moveTo>
                <a:lnTo>
                  <a:pt x="133350" y="561975"/>
                </a:lnTo>
                <a:lnTo>
                  <a:pt x="457200" y="485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20888722">
            <a:off x="6234725" y="3526598"/>
            <a:ext cx="1037935" cy="33645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724111" y="5922309"/>
            <a:ext cx="1238250" cy="781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11235" y="4229890"/>
            <a:ext cx="117511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Déménagement POLYTECH</a:t>
            </a:r>
          </a:p>
        </p:txBody>
      </p:sp>
      <p:sp>
        <p:nvSpPr>
          <p:cNvPr id="10" name="Flèche droite 9"/>
          <p:cNvSpPr/>
          <p:nvPr/>
        </p:nvSpPr>
        <p:spPr>
          <a:xfrm rot="2883838">
            <a:off x="5937177" y="4487908"/>
            <a:ext cx="3680117" cy="245119"/>
          </a:xfrm>
          <a:prstGeom prst="rightArrow">
            <a:avLst>
              <a:gd name="adj1" fmla="val 50000"/>
              <a:gd name="adj2" fmla="val 113934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44500" y="365125"/>
            <a:ext cx="109093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Opportunité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14326" y="1825625"/>
            <a:ext cx="37148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Déménagement de Polytech et libération des locaux occupés dans le bâtiment 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1 628 m² libérés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dont 1 amphithéâtre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i="1" dirty="0" smtClean="0"/>
              <a:t>A partir de juin 2018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-24278" y="2509169"/>
            <a:ext cx="3927435" cy="3909917"/>
            <a:chOff x="4694904" y="-614279"/>
            <a:chExt cx="7315200" cy="728257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4694904" y="-614279"/>
              <a:ext cx="7315200" cy="7282570"/>
            </a:xfrm>
            <a:prstGeom prst="rect">
              <a:avLst/>
            </a:prstGeom>
          </p:spPr>
        </p:pic>
        <p:sp>
          <p:nvSpPr>
            <p:cNvPr id="34" name="Forme libre 33"/>
            <p:cNvSpPr/>
            <p:nvPr/>
          </p:nvSpPr>
          <p:spPr>
            <a:xfrm>
              <a:off x="8036930" y="5397910"/>
              <a:ext cx="2021470" cy="584013"/>
            </a:xfrm>
            <a:custGeom>
              <a:avLst/>
              <a:gdLst>
                <a:gd name="connsiteX0" fmla="*/ 9525 w 2009775"/>
                <a:gd name="connsiteY0" fmla="*/ 19050 h 561975"/>
                <a:gd name="connsiteX1" fmla="*/ 0 w 2009775"/>
                <a:gd name="connsiteY1" fmla="*/ 523875 h 561975"/>
                <a:gd name="connsiteX2" fmla="*/ 2009775 w 2009775"/>
                <a:gd name="connsiteY2" fmla="*/ 561975 h 561975"/>
                <a:gd name="connsiteX3" fmla="*/ 1695450 w 2009775"/>
                <a:gd name="connsiteY3" fmla="*/ 0 h 561975"/>
                <a:gd name="connsiteX4" fmla="*/ 9525 w 2009775"/>
                <a:gd name="connsiteY4" fmla="*/ 1905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775" h="561975">
                  <a:moveTo>
                    <a:pt x="9525" y="19050"/>
                  </a:moveTo>
                  <a:lnTo>
                    <a:pt x="0" y="523875"/>
                  </a:lnTo>
                  <a:lnTo>
                    <a:pt x="2009775" y="561975"/>
                  </a:lnTo>
                  <a:lnTo>
                    <a:pt x="1695450" y="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7079227" y="6045201"/>
              <a:ext cx="3352646" cy="552684"/>
            </a:xfrm>
            <a:custGeom>
              <a:avLst/>
              <a:gdLst>
                <a:gd name="connsiteX0" fmla="*/ 0 w 3324225"/>
                <a:gd name="connsiteY0" fmla="*/ 38100 h 533400"/>
                <a:gd name="connsiteX1" fmla="*/ 323850 w 3324225"/>
                <a:gd name="connsiteY1" fmla="*/ 57150 h 533400"/>
                <a:gd name="connsiteX2" fmla="*/ 323850 w 3324225"/>
                <a:gd name="connsiteY2" fmla="*/ 0 h 533400"/>
                <a:gd name="connsiteX3" fmla="*/ 3028950 w 3324225"/>
                <a:gd name="connsiteY3" fmla="*/ 28575 h 533400"/>
                <a:gd name="connsiteX4" fmla="*/ 3324225 w 3324225"/>
                <a:gd name="connsiteY4" fmla="*/ 533400 h 533400"/>
                <a:gd name="connsiteX5" fmla="*/ 9525 w 3324225"/>
                <a:gd name="connsiteY5" fmla="*/ 504825 h 533400"/>
                <a:gd name="connsiteX6" fmla="*/ 0 w 3324225"/>
                <a:gd name="connsiteY6" fmla="*/ 38100 h 533400"/>
                <a:gd name="connsiteX0" fmla="*/ 0 w 3324225"/>
                <a:gd name="connsiteY0" fmla="*/ 38100 h 543500"/>
                <a:gd name="connsiteX1" fmla="*/ 323850 w 3324225"/>
                <a:gd name="connsiteY1" fmla="*/ 57150 h 543500"/>
                <a:gd name="connsiteX2" fmla="*/ 323850 w 3324225"/>
                <a:gd name="connsiteY2" fmla="*/ 0 h 543500"/>
                <a:gd name="connsiteX3" fmla="*/ 3028950 w 3324225"/>
                <a:gd name="connsiteY3" fmla="*/ 28575 h 543500"/>
                <a:gd name="connsiteX4" fmla="*/ 3324225 w 3324225"/>
                <a:gd name="connsiteY4" fmla="*/ 533400 h 543500"/>
                <a:gd name="connsiteX5" fmla="*/ 9525 w 3324225"/>
                <a:gd name="connsiteY5" fmla="*/ 543500 h 543500"/>
                <a:gd name="connsiteX6" fmla="*/ 0 w 3324225"/>
                <a:gd name="connsiteY6" fmla="*/ 38100 h 543500"/>
                <a:gd name="connsiteX0" fmla="*/ 0 w 3334002"/>
                <a:gd name="connsiteY0" fmla="*/ 47769 h 543500"/>
                <a:gd name="connsiteX1" fmla="*/ 333627 w 3334002"/>
                <a:gd name="connsiteY1" fmla="*/ 57150 h 543500"/>
                <a:gd name="connsiteX2" fmla="*/ 333627 w 3334002"/>
                <a:gd name="connsiteY2" fmla="*/ 0 h 543500"/>
                <a:gd name="connsiteX3" fmla="*/ 3038727 w 3334002"/>
                <a:gd name="connsiteY3" fmla="*/ 28575 h 543500"/>
                <a:gd name="connsiteX4" fmla="*/ 3334002 w 3334002"/>
                <a:gd name="connsiteY4" fmla="*/ 533400 h 543500"/>
                <a:gd name="connsiteX5" fmla="*/ 19302 w 3334002"/>
                <a:gd name="connsiteY5" fmla="*/ 543500 h 543500"/>
                <a:gd name="connsiteX6" fmla="*/ 0 w 3334002"/>
                <a:gd name="connsiteY6" fmla="*/ 47769 h 5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4002" h="543500">
                  <a:moveTo>
                    <a:pt x="0" y="47769"/>
                  </a:moveTo>
                  <a:lnTo>
                    <a:pt x="333627" y="57150"/>
                  </a:lnTo>
                  <a:lnTo>
                    <a:pt x="333627" y="0"/>
                  </a:lnTo>
                  <a:lnTo>
                    <a:pt x="3038727" y="28575"/>
                  </a:lnTo>
                  <a:lnTo>
                    <a:pt x="3334002" y="533400"/>
                  </a:lnTo>
                  <a:lnTo>
                    <a:pt x="19302" y="543500"/>
                  </a:lnTo>
                  <a:lnTo>
                    <a:pt x="0" y="47769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553200" y="6002079"/>
              <a:ext cx="381000" cy="590857"/>
            </a:xfrm>
            <a:custGeom>
              <a:avLst/>
              <a:gdLst>
                <a:gd name="connsiteX0" fmla="*/ 123825 w 381000"/>
                <a:gd name="connsiteY0" fmla="*/ 0 h 581025"/>
                <a:gd name="connsiteX1" fmla="*/ 361950 w 381000"/>
                <a:gd name="connsiteY1" fmla="*/ 9525 h 581025"/>
                <a:gd name="connsiteX2" fmla="*/ 381000 w 381000"/>
                <a:gd name="connsiteY2" fmla="*/ 581025 h 581025"/>
                <a:gd name="connsiteX3" fmla="*/ 57150 w 381000"/>
                <a:gd name="connsiteY3" fmla="*/ 581025 h 581025"/>
                <a:gd name="connsiteX4" fmla="*/ 0 w 381000"/>
                <a:gd name="connsiteY4" fmla="*/ 323850 h 581025"/>
                <a:gd name="connsiteX5" fmla="*/ 76200 w 381000"/>
                <a:gd name="connsiteY5" fmla="*/ 323850 h 581025"/>
                <a:gd name="connsiteX6" fmla="*/ 66675 w 381000"/>
                <a:gd name="connsiteY6" fmla="*/ 66675 h 581025"/>
                <a:gd name="connsiteX7" fmla="*/ 123825 w 381000"/>
                <a:gd name="connsiteY7" fmla="*/ 0 h 581025"/>
                <a:gd name="connsiteX0" fmla="*/ 123825 w 381000"/>
                <a:gd name="connsiteY0" fmla="*/ 0 h 581025"/>
                <a:gd name="connsiteX1" fmla="*/ 361950 w 381000"/>
                <a:gd name="connsiteY1" fmla="*/ 9525 h 581025"/>
                <a:gd name="connsiteX2" fmla="*/ 381000 w 381000"/>
                <a:gd name="connsiteY2" fmla="*/ 581025 h 581025"/>
                <a:gd name="connsiteX3" fmla="*/ 27653 w 381000"/>
                <a:gd name="connsiteY3" fmla="*/ 581025 h 581025"/>
                <a:gd name="connsiteX4" fmla="*/ 0 w 381000"/>
                <a:gd name="connsiteY4" fmla="*/ 323850 h 581025"/>
                <a:gd name="connsiteX5" fmla="*/ 76200 w 381000"/>
                <a:gd name="connsiteY5" fmla="*/ 323850 h 581025"/>
                <a:gd name="connsiteX6" fmla="*/ 66675 w 381000"/>
                <a:gd name="connsiteY6" fmla="*/ 66675 h 581025"/>
                <a:gd name="connsiteX7" fmla="*/ 123825 w 381000"/>
                <a:gd name="connsiteY7" fmla="*/ 0 h 581025"/>
                <a:gd name="connsiteX0" fmla="*/ 123825 w 381000"/>
                <a:gd name="connsiteY0" fmla="*/ 0 h 590857"/>
                <a:gd name="connsiteX1" fmla="*/ 361950 w 381000"/>
                <a:gd name="connsiteY1" fmla="*/ 9525 h 590857"/>
                <a:gd name="connsiteX2" fmla="*/ 381000 w 381000"/>
                <a:gd name="connsiteY2" fmla="*/ 581025 h 590857"/>
                <a:gd name="connsiteX3" fmla="*/ 7989 w 381000"/>
                <a:gd name="connsiteY3" fmla="*/ 590857 h 590857"/>
                <a:gd name="connsiteX4" fmla="*/ 0 w 381000"/>
                <a:gd name="connsiteY4" fmla="*/ 323850 h 590857"/>
                <a:gd name="connsiteX5" fmla="*/ 76200 w 381000"/>
                <a:gd name="connsiteY5" fmla="*/ 323850 h 590857"/>
                <a:gd name="connsiteX6" fmla="*/ 66675 w 381000"/>
                <a:gd name="connsiteY6" fmla="*/ 66675 h 590857"/>
                <a:gd name="connsiteX7" fmla="*/ 123825 w 381000"/>
                <a:gd name="connsiteY7" fmla="*/ 0 h 59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590857">
                  <a:moveTo>
                    <a:pt x="123825" y="0"/>
                  </a:moveTo>
                  <a:lnTo>
                    <a:pt x="361950" y="9525"/>
                  </a:lnTo>
                  <a:lnTo>
                    <a:pt x="381000" y="581025"/>
                  </a:lnTo>
                  <a:lnTo>
                    <a:pt x="7989" y="590857"/>
                  </a:lnTo>
                  <a:lnTo>
                    <a:pt x="0" y="323850"/>
                  </a:lnTo>
                  <a:lnTo>
                    <a:pt x="76200" y="323850"/>
                  </a:lnTo>
                  <a:lnTo>
                    <a:pt x="66675" y="66675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9603822" y="773356"/>
              <a:ext cx="909156" cy="819590"/>
            </a:xfrm>
            <a:custGeom>
              <a:avLst/>
              <a:gdLst>
                <a:gd name="connsiteX0" fmla="*/ 9525 w 2009775"/>
                <a:gd name="connsiteY0" fmla="*/ 19050 h 561975"/>
                <a:gd name="connsiteX1" fmla="*/ 0 w 2009775"/>
                <a:gd name="connsiteY1" fmla="*/ 523875 h 561975"/>
                <a:gd name="connsiteX2" fmla="*/ 2009775 w 2009775"/>
                <a:gd name="connsiteY2" fmla="*/ 561975 h 561975"/>
                <a:gd name="connsiteX3" fmla="*/ 1695450 w 2009775"/>
                <a:gd name="connsiteY3" fmla="*/ 0 h 561975"/>
                <a:gd name="connsiteX4" fmla="*/ 9525 w 2009775"/>
                <a:gd name="connsiteY4" fmla="*/ 19050 h 561975"/>
                <a:gd name="connsiteX0" fmla="*/ 9525 w 2927148"/>
                <a:gd name="connsiteY0" fmla="*/ 75818 h 618743"/>
                <a:gd name="connsiteX1" fmla="*/ 0 w 2927148"/>
                <a:gd name="connsiteY1" fmla="*/ 580643 h 618743"/>
                <a:gd name="connsiteX2" fmla="*/ 2009775 w 2927148"/>
                <a:gd name="connsiteY2" fmla="*/ 618743 h 618743"/>
                <a:gd name="connsiteX3" fmla="*/ 2927148 w 2927148"/>
                <a:gd name="connsiteY3" fmla="*/ 0 h 618743"/>
                <a:gd name="connsiteX4" fmla="*/ 9525 w 2927148"/>
                <a:gd name="connsiteY4" fmla="*/ 75818 h 618743"/>
                <a:gd name="connsiteX0" fmla="*/ 9525 w 2927148"/>
                <a:gd name="connsiteY0" fmla="*/ 75818 h 741739"/>
                <a:gd name="connsiteX1" fmla="*/ 0 w 2927148"/>
                <a:gd name="connsiteY1" fmla="*/ 580643 h 741739"/>
                <a:gd name="connsiteX2" fmla="*/ 2909110 w 2927148"/>
                <a:gd name="connsiteY2" fmla="*/ 741739 h 741739"/>
                <a:gd name="connsiteX3" fmla="*/ 2927148 w 2927148"/>
                <a:gd name="connsiteY3" fmla="*/ 0 h 741739"/>
                <a:gd name="connsiteX4" fmla="*/ 9525 w 2927148"/>
                <a:gd name="connsiteY4" fmla="*/ 75818 h 741739"/>
                <a:gd name="connsiteX0" fmla="*/ 0 w 2917623"/>
                <a:gd name="connsiteY0" fmla="*/ 75818 h 769868"/>
                <a:gd name="connsiteX1" fmla="*/ 2023753 w 2917623"/>
                <a:gd name="connsiteY1" fmla="*/ 769868 h 769868"/>
                <a:gd name="connsiteX2" fmla="*/ 2899585 w 2917623"/>
                <a:gd name="connsiteY2" fmla="*/ 741739 h 769868"/>
                <a:gd name="connsiteX3" fmla="*/ 2917623 w 2917623"/>
                <a:gd name="connsiteY3" fmla="*/ 0 h 769868"/>
                <a:gd name="connsiteX4" fmla="*/ 0 w 2917623"/>
                <a:gd name="connsiteY4" fmla="*/ 75818 h 769868"/>
                <a:gd name="connsiteX0" fmla="*/ 0 w 903896"/>
                <a:gd name="connsiteY0" fmla="*/ 0 h 788663"/>
                <a:gd name="connsiteX1" fmla="*/ 10026 w 903896"/>
                <a:gd name="connsiteY1" fmla="*/ 788663 h 788663"/>
                <a:gd name="connsiteX2" fmla="*/ 885858 w 903896"/>
                <a:gd name="connsiteY2" fmla="*/ 760534 h 788663"/>
                <a:gd name="connsiteX3" fmla="*/ 903896 w 903896"/>
                <a:gd name="connsiteY3" fmla="*/ 18795 h 788663"/>
                <a:gd name="connsiteX4" fmla="*/ 0 w 903896"/>
                <a:gd name="connsiteY4" fmla="*/ 0 h 7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896" h="788663">
                  <a:moveTo>
                    <a:pt x="0" y="0"/>
                  </a:moveTo>
                  <a:lnTo>
                    <a:pt x="10026" y="788663"/>
                  </a:lnTo>
                  <a:lnTo>
                    <a:pt x="885858" y="760534"/>
                  </a:lnTo>
                  <a:lnTo>
                    <a:pt x="903896" y="18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6624650" y="4941665"/>
              <a:ext cx="319383" cy="682613"/>
            </a:xfrm>
            <a:custGeom>
              <a:avLst/>
              <a:gdLst>
                <a:gd name="connsiteX0" fmla="*/ 9525 w 2009775"/>
                <a:gd name="connsiteY0" fmla="*/ 19050 h 561975"/>
                <a:gd name="connsiteX1" fmla="*/ 0 w 2009775"/>
                <a:gd name="connsiteY1" fmla="*/ 523875 h 561975"/>
                <a:gd name="connsiteX2" fmla="*/ 2009775 w 2009775"/>
                <a:gd name="connsiteY2" fmla="*/ 561975 h 561975"/>
                <a:gd name="connsiteX3" fmla="*/ 1695450 w 2009775"/>
                <a:gd name="connsiteY3" fmla="*/ 0 h 561975"/>
                <a:gd name="connsiteX4" fmla="*/ 9525 w 2009775"/>
                <a:gd name="connsiteY4" fmla="*/ 19050 h 561975"/>
                <a:gd name="connsiteX0" fmla="*/ 9525 w 2927148"/>
                <a:gd name="connsiteY0" fmla="*/ 75818 h 618743"/>
                <a:gd name="connsiteX1" fmla="*/ 0 w 2927148"/>
                <a:gd name="connsiteY1" fmla="*/ 580643 h 618743"/>
                <a:gd name="connsiteX2" fmla="*/ 2009775 w 2927148"/>
                <a:gd name="connsiteY2" fmla="*/ 618743 h 618743"/>
                <a:gd name="connsiteX3" fmla="*/ 2927148 w 2927148"/>
                <a:gd name="connsiteY3" fmla="*/ 0 h 618743"/>
                <a:gd name="connsiteX4" fmla="*/ 9525 w 2927148"/>
                <a:gd name="connsiteY4" fmla="*/ 75818 h 618743"/>
                <a:gd name="connsiteX0" fmla="*/ 9525 w 2927148"/>
                <a:gd name="connsiteY0" fmla="*/ 75818 h 741739"/>
                <a:gd name="connsiteX1" fmla="*/ 0 w 2927148"/>
                <a:gd name="connsiteY1" fmla="*/ 580643 h 741739"/>
                <a:gd name="connsiteX2" fmla="*/ 2909110 w 2927148"/>
                <a:gd name="connsiteY2" fmla="*/ 741739 h 741739"/>
                <a:gd name="connsiteX3" fmla="*/ 2927148 w 2927148"/>
                <a:gd name="connsiteY3" fmla="*/ 0 h 741739"/>
                <a:gd name="connsiteX4" fmla="*/ 9525 w 2927148"/>
                <a:gd name="connsiteY4" fmla="*/ 75818 h 741739"/>
                <a:gd name="connsiteX0" fmla="*/ 0 w 2917623"/>
                <a:gd name="connsiteY0" fmla="*/ 75818 h 769868"/>
                <a:gd name="connsiteX1" fmla="*/ 2023753 w 2917623"/>
                <a:gd name="connsiteY1" fmla="*/ 769868 h 769868"/>
                <a:gd name="connsiteX2" fmla="*/ 2899585 w 2917623"/>
                <a:gd name="connsiteY2" fmla="*/ 741739 h 769868"/>
                <a:gd name="connsiteX3" fmla="*/ 2917623 w 2917623"/>
                <a:gd name="connsiteY3" fmla="*/ 0 h 769868"/>
                <a:gd name="connsiteX4" fmla="*/ 0 w 2917623"/>
                <a:gd name="connsiteY4" fmla="*/ 75818 h 769868"/>
                <a:gd name="connsiteX0" fmla="*/ 0 w 903896"/>
                <a:gd name="connsiteY0" fmla="*/ 0 h 788663"/>
                <a:gd name="connsiteX1" fmla="*/ 10026 w 903896"/>
                <a:gd name="connsiteY1" fmla="*/ 788663 h 788663"/>
                <a:gd name="connsiteX2" fmla="*/ 885858 w 903896"/>
                <a:gd name="connsiteY2" fmla="*/ 760534 h 788663"/>
                <a:gd name="connsiteX3" fmla="*/ 903896 w 903896"/>
                <a:gd name="connsiteY3" fmla="*/ 18795 h 788663"/>
                <a:gd name="connsiteX4" fmla="*/ 0 w 903896"/>
                <a:gd name="connsiteY4" fmla="*/ 0 h 788663"/>
                <a:gd name="connsiteX0" fmla="*/ 0 w 914569"/>
                <a:gd name="connsiteY0" fmla="*/ 0 h 788663"/>
                <a:gd name="connsiteX1" fmla="*/ 10026 w 914569"/>
                <a:gd name="connsiteY1" fmla="*/ 788663 h 788663"/>
                <a:gd name="connsiteX2" fmla="*/ 914569 w 914569"/>
                <a:gd name="connsiteY2" fmla="*/ 784067 h 788663"/>
                <a:gd name="connsiteX3" fmla="*/ 903896 w 914569"/>
                <a:gd name="connsiteY3" fmla="*/ 18795 h 788663"/>
                <a:gd name="connsiteX4" fmla="*/ 0 w 914569"/>
                <a:gd name="connsiteY4" fmla="*/ 0 h 788663"/>
                <a:gd name="connsiteX0" fmla="*/ 0 w 932606"/>
                <a:gd name="connsiteY0" fmla="*/ 28273 h 816936"/>
                <a:gd name="connsiteX1" fmla="*/ 10026 w 932606"/>
                <a:gd name="connsiteY1" fmla="*/ 816936 h 816936"/>
                <a:gd name="connsiteX2" fmla="*/ 914569 w 932606"/>
                <a:gd name="connsiteY2" fmla="*/ 812340 h 816936"/>
                <a:gd name="connsiteX3" fmla="*/ 932606 w 932606"/>
                <a:gd name="connsiteY3" fmla="*/ 0 h 816936"/>
                <a:gd name="connsiteX4" fmla="*/ 0 w 932606"/>
                <a:gd name="connsiteY4" fmla="*/ 28273 h 8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606" h="816936">
                  <a:moveTo>
                    <a:pt x="0" y="28273"/>
                  </a:moveTo>
                  <a:lnTo>
                    <a:pt x="10026" y="816936"/>
                  </a:lnTo>
                  <a:lnTo>
                    <a:pt x="914569" y="812340"/>
                  </a:lnTo>
                  <a:lnTo>
                    <a:pt x="932606" y="0"/>
                  </a:lnTo>
                  <a:lnTo>
                    <a:pt x="0" y="2827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824609" y="1368476"/>
            <a:ext cx="4250189" cy="4289489"/>
            <a:chOff x="4581832" y="-779715"/>
            <a:chExt cx="7476571" cy="754570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832" y="-779715"/>
              <a:ext cx="7476571" cy="7545704"/>
            </a:xfrm>
            <a:prstGeom prst="rect">
              <a:avLst/>
            </a:prstGeom>
          </p:spPr>
        </p:pic>
        <p:sp>
          <p:nvSpPr>
            <p:cNvPr id="18" name="Forme libre 17"/>
            <p:cNvSpPr/>
            <p:nvPr/>
          </p:nvSpPr>
          <p:spPr>
            <a:xfrm>
              <a:off x="9611613" y="688348"/>
              <a:ext cx="836254" cy="1077096"/>
            </a:xfrm>
            <a:custGeom>
              <a:avLst/>
              <a:gdLst>
                <a:gd name="connsiteX0" fmla="*/ 9525 w 2009775"/>
                <a:gd name="connsiteY0" fmla="*/ 19050 h 561975"/>
                <a:gd name="connsiteX1" fmla="*/ 0 w 2009775"/>
                <a:gd name="connsiteY1" fmla="*/ 523875 h 561975"/>
                <a:gd name="connsiteX2" fmla="*/ 2009775 w 2009775"/>
                <a:gd name="connsiteY2" fmla="*/ 561975 h 561975"/>
                <a:gd name="connsiteX3" fmla="*/ 1695450 w 2009775"/>
                <a:gd name="connsiteY3" fmla="*/ 0 h 561975"/>
                <a:gd name="connsiteX4" fmla="*/ 9525 w 2009775"/>
                <a:gd name="connsiteY4" fmla="*/ 19050 h 561975"/>
                <a:gd name="connsiteX0" fmla="*/ 9525 w 2927148"/>
                <a:gd name="connsiteY0" fmla="*/ 75818 h 618743"/>
                <a:gd name="connsiteX1" fmla="*/ 0 w 2927148"/>
                <a:gd name="connsiteY1" fmla="*/ 580643 h 618743"/>
                <a:gd name="connsiteX2" fmla="*/ 2009775 w 2927148"/>
                <a:gd name="connsiteY2" fmla="*/ 618743 h 618743"/>
                <a:gd name="connsiteX3" fmla="*/ 2927148 w 2927148"/>
                <a:gd name="connsiteY3" fmla="*/ 0 h 618743"/>
                <a:gd name="connsiteX4" fmla="*/ 9525 w 2927148"/>
                <a:gd name="connsiteY4" fmla="*/ 75818 h 618743"/>
                <a:gd name="connsiteX0" fmla="*/ 9525 w 2927148"/>
                <a:gd name="connsiteY0" fmla="*/ 75818 h 741739"/>
                <a:gd name="connsiteX1" fmla="*/ 0 w 2927148"/>
                <a:gd name="connsiteY1" fmla="*/ 580643 h 741739"/>
                <a:gd name="connsiteX2" fmla="*/ 2909110 w 2927148"/>
                <a:gd name="connsiteY2" fmla="*/ 741739 h 741739"/>
                <a:gd name="connsiteX3" fmla="*/ 2927148 w 2927148"/>
                <a:gd name="connsiteY3" fmla="*/ 0 h 741739"/>
                <a:gd name="connsiteX4" fmla="*/ 9525 w 2927148"/>
                <a:gd name="connsiteY4" fmla="*/ 75818 h 741739"/>
                <a:gd name="connsiteX0" fmla="*/ 0 w 2917623"/>
                <a:gd name="connsiteY0" fmla="*/ 75818 h 769868"/>
                <a:gd name="connsiteX1" fmla="*/ 2023753 w 2917623"/>
                <a:gd name="connsiteY1" fmla="*/ 769868 h 769868"/>
                <a:gd name="connsiteX2" fmla="*/ 2899585 w 2917623"/>
                <a:gd name="connsiteY2" fmla="*/ 741739 h 769868"/>
                <a:gd name="connsiteX3" fmla="*/ 2917623 w 2917623"/>
                <a:gd name="connsiteY3" fmla="*/ 0 h 769868"/>
                <a:gd name="connsiteX4" fmla="*/ 0 w 2917623"/>
                <a:gd name="connsiteY4" fmla="*/ 75818 h 769868"/>
                <a:gd name="connsiteX0" fmla="*/ 0 w 903896"/>
                <a:gd name="connsiteY0" fmla="*/ 0 h 788663"/>
                <a:gd name="connsiteX1" fmla="*/ 10026 w 903896"/>
                <a:gd name="connsiteY1" fmla="*/ 788663 h 788663"/>
                <a:gd name="connsiteX2" fmla="*/ 885858 w 903896"/>
                <a:gd name="connsiteY2" fmla="*/ 760534 h 788663"/>
                <a:gd name="connsiteX3" fmla="*/ 903896 w 903896"/>
                <a:gd name="connsiteY3" fmla="*/ 18795 h 788663"/>
                <a:gd name="connsiteX4" fmla="*/ 0 w 903896"/>
                <a:gd name="connsiteY4" fmla="*/ 0 h 788663"/>
                <a:gd name="connsiteX0" fmla="*/ 0 w 903896"/>
                <a:gd name="connsiteY0" fmla="*/ 0 h 798180"/>
                <a:gd name="connsiteX1" fmla="*/ 10026 w 903896"/>
                <a:gd name="connsiteY1" fmla="*/ 788663 h 798180"/>
                <a:gd name="connsiteX2" fmla="*/ 895010 w 903896"/>
                <a:gd name="connsiteY2" fmla="*/ 798180 h 798180"/>
                <a:gd name="connsiteX3" fmla="*/ 903896 w 903896"/>
                <a:gd name="connsiteY3" fmla="*/ 18795 h 798180"/>
                <a:gd name="connsiteX4" fmla="*/ 0 w 903896"/>
                <a:gd name="connsiteY4" fmla="*/ 0 h 7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896" h="798180">
                  <a:moveTo>
                    <a:pt x="0" y="0"/>
                  </a:moveTo>
                  <a:lnTo>
                    <a:pt x="10026" y="788663"/>
                  </a:lnTo>
                  <a:lnTo>
                    <a:pt x="895010" y="798180"/>
                  </a:lnTo>
                  <a:lnTo>
                    <a:pt x="903896" y="18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60010" y="1967322"/>
              <a:ext cx="335525" cy="382587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8285214" y="5506063"/>
              <a:ext cx="1684696" cy="543487"/>
            </a:xfrm>
            <a:custGeom>
              <a:avLst/>
              <a:gdLst>
                <a:gd name="connsiteX0" fmla="*/ 9525 w 1704975"/>
                <a:gd name="connsiteY0" fmla="*/ 0 h 504825"/>
                <a:gd name="connsiteX1" fmla="*/ 171450 w 1704975"/>
                <a:gd name="connsiteY1" fmla="*/ 0 h 504825"/>
                <a:gd name="connsiteX2" fmla="*/ 285750 w 1704975"/>
                <a:gd name="connsiteY2" fmla="*/ 171450 h 504825"/>
                <a:gd name="connsiteX3" fmla="*/ 1590675 w 1704975"/>
                <a:gd name="connsiteY3" fmla="*/ 190500 h 504825"/>
                <a:gd name="connsiteX4" fmla="*/ 1666875 w 1704975"/>
                <a:gd name="connsiteY4" fmla="*/ 314325 h 504825"/>
                <a:gd name="connsiteX5" fmla="*/ 1704975 w 1704975"/>
                <a:gd name="connsiteY5" fmla="*/ 504825 h 504825"/>
                <a:gd name="connsiteX6" fmla="*/ 0 w 1704975"/>
                <a:gd name="connsiteY6" fmla="*/ 457200 h 504825"/>
                <a:gd name="connsiteX7" fmla="*/ 9525 w 1704975"/>
                <a:gd name="connsiteY7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504825">
                  <a:moveTo>
                    <a:pt x="9525" y="0"/>
                  </a:moveTo>
                  <a:lnTo>
                    <a:pt x="171450" y="0"/>
                  </a:lnTo>
                  <a:lnTo>
                    <a:pt x="285750" y="171450"/>
                  </a:lnTo>
                  <a:lnTo>
                    <a:pt x="1590675" y="190500"/>
                  </a:lnTo>
                  <a:lnTo>
                    <a:pt x="1666875" y="314325"/>
                  </a:lnTo>
                  <a:lnTo>
                    <a:pt x="1704975" y="504825"/>
                  </a:lnTo>
                  <a:lnTo>
                    <a:pt x="0" y="4572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8295046" y="6145159"/>
              <a:ext cx="1979664" cy="489641"/>
            </a:xfrm>
            <a:custGeom>
              <a:avLst/>
              <a:gdLst>
                <a:gd name="connsiteX0" fmla="*/ 19050 w 2038350"/>
                <a:gd name="connsiteY0" fmla="*/ 161925 h 485775"/>
                <a:gd name="connsiteX1" fmla="*/ 619125 w 2038350"/>
                <a:gd name="connsiteY1" fmla="*/ 171450 h 485775"/>
                <a:gd name="connsiteX2" fmla="*/ 542925 w 2038350"/>
                <a:gd name="connsiteY2" fmla="*/ 0 h 485775"/>
                <a:gd name="connsiteX3" fmla="*/ 1809750 w 2038350"/>
                <a:gd name="connsiteY3" fmla="*/ 0 h 485775"/>
                <a:gd name="connsiteX4" fmla="*/ 1990725 w 2038350"/>
                <a:gd name="connsiteY4" fmla="*/ 247650 h 485775"/>
                <a:gd name="connsiteX5" fmla="*/ 2038350 w 2038350"/>
                <a:gd name="connsiteY5" fmla="*/ 342900 h 485775"/>
                <a:gd name="connsiteX6" fmla="*/ 733425 w 2038350"/>
                <a:gd name="connsiteY6" fmla="*/ 352425 h 485775"/>
                <a:gd name="connsiteX7" fmla="*/ 781050 w 2038350"/>
                <a:gd name="connsiteY7" fmla="*/ 419100 h 485775"/>
                <a:gd name="connsiteX8" fmla="*/ 504825 w 2038350"/>
                <a:gd name="connsiteY8" fmla="*/ 485775 h 485775"/>
                <a:gd name="connsiteX9" fmla="*/ 257175 w 2038350"/>
                <a:gd name="connsiteY9" fmla="*/ 485775 h 485775"/>
                <a:gd name="connsiteX10" fmla="*/ 0 w 2038350"/>
                <a:gd name="connsiteY10" fmla="*/ 400050 h 485775"/>
                <a:gd name="connsiteX11" fmla="*/ 19050 w 2038350"/>
                <a:gd name="connsiteY11" fmla="*/ 1619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8350" h="485775">
                  <a:moveTo>
                    <a:pt x="19050" y="161925"/>
                  </a:moveTo>
                  <a:lnTo>
                    <a:pt x="619125" y="171450"/>
                  </a:lnTo>
                  <a:lnTo>
                    <a:pt x="542925" y="0"/>
                  </a:lnTo>
                  <a:lnTo>
                    <a:pt x="1809750" y="0"/>
                  </a:lnTo>
                  <a:lnTo>
                    <a:pt x="1990725" y="247650"/>
                  </a:lnTo>
                  <a:lnTo>
                    <a:pt x="2038350" y="342900"/>
                  </a:lnTo>
                  <a:lnTo>
                    <a:pt x="733425" y="352425"/>
                  </a:lnTo>
                  <a:lnTo>
                    <a:pt x="781050" y="419100"/>
                  </a:lnTo>
                  <a:lnTo>
                    <a:pt x="504825" y="485775"/>
                  </a:lnTo>
                  <a:lnTo>
                    <a:pt x="257175" y="485775"/>
                  </a:lnTo>
                  <a:lnTo>
                    <a:pt x="0" y="400050"/>
                  </a:lnTo>
                  <a:lnTo>
                    <a:pt x="19050" y="161925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17"/>
            <p:cNvSpPr/>
            <p:nvPr/>
          </p:nvSpPr>
          <p:spPr>
            <a:xfrm>
              <a:off x="7127772" y="1566863"/>
              <a:ext cx="629880" cy="382587"/>
            </a:xfrm>
            <a:custGeom>
              <a:avLst/>
              <a:gdLst>
                <a:gd name="connsiteX0" fmla="*/ 0 w 570886"/>
                <a:gd name="connsiteY0" fmla="*/ 0 h 382587"/>
                <a:gd name="connsiteX1" fmla="*/ 570886 w 570886"/>
                <a:gd name="connsiteY1" fmla="*/ 0 h 382587"/>
                <a:gd name="connsiteX2" fmla="*/ 570886 w 570886"/>
                <a:gd name="connsiteY2" fmla="*/ 382587 h 382587"/>
                <a:gd name="connsiteX3" fmla="*/ 0 w 570886"/>
                <a:gd name="connsiteY3" fmla="*/ 382587 h 382587"/>
                <a:gd name="connsiteX4" fmla="*/ 0 w 570886"/>
                <a:gd name="connsiteY4" fmla="*/ 0 h 382587"/>
                <a:gd name="connsiteX0" fmla="*/ 0 w 570886"/>
                <a:gd name="connsiteY0" fmla="*/ 0 h 382587"/>
                <a:gd name="connsiteX1" fmla="*/ 384073 w 570886"/>
                <a:gd name="connsiteY1" fmla="*/ 0 h 382587"/>
                <a:gd name="connsiteX2" fmla="*/ 570886 w 570886"/>
                <a:gd name="connsiteY2" fmla="*/ 382587 h 382587"/>
                <a:gd name="connsiteX3" fmla="*/ 0 w 570886"/>
                <a:gd name="connsiteY3" fmla="*/ 382587 h 382587"/>
                <a:gd name="connsiteX4" fmla="*/ 0 w 570886"/>
                <a:gd name="connsiteY4" fmla="*/ 0 h 382587"/>
                <a:gd name="connsiteX0" fmla="*/ 0 w 629880"/>
                <a:gd name="connsiteY0" fmla="*/ 0 h 382587"/>
                <a:gd name="connsiteX1" fmla="*/ 384073 w 629880"/>
                <a:gd name="connsiteY1" fmla="*/ 0 h 382587"/>
                <a:gd name="connsiteX2" fmla="*/ 629880 w 629880"/>
                <a:gd name="connsiteY2" fmla="*/ 382587 h 382587"/>
                <a:gd name="connsiteX3" fmla="*/ 0 w 629880"/>
                <a:gd name="connsiteY3" fmla="*/ 382587 h 382587"/>
                <a:gd name="connsiteX4" fmla="*/ 0 w 629880"/>
                <a:gd name="connsiteY4" fmla="*/ 0 h 3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880" h="382587">
                  <a:moveTo>
                    <a:pt x="0" y="0"/>
                  </a:moveTo>
                  <a:lnTo>
                    <a:pt x="384073" y="0"/>
                  </a:lnTo>
                  <a:lnTo>
                    <a:pt x="629880" y="382587"/>
                  </a:lnTo>
                  <a:lnTo>
                    <a:pt x="0" y="382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11197" y="1144947"/>
              <a:ext cx="411972" cy="804503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19"/>
            <p:cNvSpPr/>
            <p:nvPr/>
          </p:nvSpPr>
          <p:spPr>
            <a:xfrm>
              <a:off x="6428698" y="511277"/>
              <a:ext cx="531311" cy="970735"/>
            </a:xfrm>
            <a:custGeom>
              <a:avLst/>
              <a:gdLst>
                <a:gd name="connsiteX0" fmla="*/ 0 w 511646"/>
                <a:gd name="connsiteY0" fmla="*/ 0 h 970735"/>
                <a:gd name="connsiteX1" fmla="*/ 511646 w 511646"/>
                <a:gd name="connsiteY1" fmla="*/ 0 h 970735"/>
                <a:gd name="connsiteX2" fmla="*/ 511646 w 511646"/>
                <a:gd name="connsiteY2" fmla="*/ 970735 h 970735"/>
                <a:gd name="connsiteX3" fmla="*/ 0 w 511646"/>
                <a:gd name="connsiteY3" fmla="*/ 970735 h 970735"/>
                <a:gd name="connsiteX4" fmla="*/ 0 w 511646"/>
                <a:gd name="connsiteY4" fmla="*/ 0 h 970735"/>
                <a:gd name="connsiteX0" fmla="*/ 0 w 531311"/>
                <a:gd name="connsiteY0" fmla="*/ 245807 h 970735"/>
                <a:gd name="connsiteX1" fmla="*/ 531311 w 531311"/>
                <a:gd name="connsiteY1" fmla="*/ 0 h 970735"/>
                <a:gd name="connsiteX2" fmla="*/ 531311 w 531311"/>
                <a:gd name="connsiteY2" fmla="*/ 970735 h 970735"/>
                <a:gd name="connsiteX3" fmla="*/ 19665 w 531311"/>
                <a:gd name="connsiteY3" fmla="*/ 970735 h 970735"/>
                <a:gd name="connsiteX4" fmla="*/ 0 w 531311"/>
                <a:gd name="connsiteY4" fmla="*/ 245807 h 9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11" h="970735">
                  <a:moveTo>
                    <a:pt x="0" y="245807"/>
                  </a:moveTo>
                  <a:lnTo>
                    <a:pt x="531311" y="0"/>
                  </a:lnTo>
                  <a:lnTo>
                    <a:pt x="531311" y="970735"/>
                  </a:lnTo>
                  <a:lnTo>
                    <a:pt x="19665" y="970735"/>
                  </a:lnTo>
                  <a:lnTo>
                    <a:pt x="0" y="245807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882138" y="207120"/>
            <a:ext cx="4307116" cy="4332532"/>
            <a:chOff x="4926115" y="-171889"/>
            <a:chExt cx="6255858" cy="713453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6115" y="-101009"/>
              <a:ext cx="6255858" cy="706365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968029" y="6359031"/>
              <a:ext cx="406095" cy="282241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9097138" y="5911114"/>
              <a:ext cx="918201" cy="355954"/>
            </a:xfrm>
            <a:custGeom>
              <a:avLst/>
              <a:gdLst>
                <a:gd name="connsiteX0" fmla="*/ 9525 w 1704975"/>
                <a:gd name="connsiteY0" fmla="*/ 0 h 504825"/>
                <a:gd name="connsiteX1" fmla="*/ 171450 w 1704975"/>
                <a:gd name="connsiteY1" fmla="*/ 0 h 504825"/>
                <a:gd name="connsiteX2" fmla="*/ 285750 w 1704975"/>
                <a:gd name="connsiteY2" fmla="*/ 171450 h 504825"/>
                <a:gd name="connsiteX3" fmla="*/ 1590675 w 1704975"/>
                <a:gd name="connsiteY3" fmla="*/ 190500 h 504825"/>
                <a:gd name="connsiteX4" fmla="*/ 1666875 w 1704975"/>
                <a:gd name="connsiteY4" fmla="*/ 314325 h 504825"/>
                <a:gd name="connsiteX5" fmla="*/ 1704975 w 1704975"/>
                <a:gd name="connsiteY5" fmla="*/ 504825 h 504825"/>
                <a:gd name="connsiteX6" fmla="*/ 0 w 1704975"/>
                <a:gd name="connsiteY6" fmla="*/ 457200 h 504825"/>
                <a:gd name="connsiteX7" fmla="*/ 9525 w 1704975"/>
                <a:gd name="connsiteY7" fmla="*/ 0 h 504825"/>
                <a:gd name="connsiteX0" fmla="*/ 0 w 1695450"/>
                <a:gd name="connsiteY0" fmla="*/ 0 h 511997"/>
                <a:gd name="connsiteX1" fmla="*/ 161925 w 1695450"/>
                <a:gd name="connsiteY1" fmla="*/ 0 h 511997"/>
                <a:gd name="connsiteX2" fmla="*/ 276225 w 1695450"/>
                <a:gd name="connsiteY2" fmla="*/ 171450 h 511997"/>
                <a:gd name="connsiteX3" fmla="*/ 1581150 w 1695450"/>
                <a:gd name="connsiteY3" fmla="*/ 190500 h 511997"/>
                <a:gd name="connsiteX4" fmla="*/ 1657350 w 1695450"/>
                <a:gd name="connsiteY4" fmla="*/ 314325 h 511997"/>
                <a:gd name="connsiteX5" fmla="*/ 1695450 w 1695450"/>
                <a:gd name="connsiteY5" fmla="*/ 504825 h 511997"/>
                <a:gd name="connsiteX6" fmla="*/ 30277 w 1695450"/>
                <a:gd name="connsiteY6" fmla="*/ 511997 h 511997"/>
                <a:gd name="connsiteX7" fmla="*/ 0 w 1695450"/>
                <a:gd name="connsiteY7" fmla="*/ 0 h 511997"/>
                <a:gd name="connsiteX0" fmla="*/ 0 w 1695450"/>
                <a:gd name="connsiteY0" fmla="*/ 0 h 511997"/>
                <a:gd name="connsiteX1" fmla="*/ 271382 w 1695450"/>
                <a:gd name="connsiteY1" fmla="*/ 146125 h 511997"/>
                <a:gd name="connsiteX2" fmla="*/ 276225 w 1695450"/>
                <a:gd name="connsiteY2" fmla="*/ 171450 h 511997"/>
                <a:gd name="connsiteX3" fmla="*/ 1581150 w 1695450"/>
                <a:gd name="connsiteY3" fmla="*/ 190500 h 511997"/>
                <a:gd name="connsiteX4" fmla="*/ 1657350 w 1695450"/>
                <a:gd name="connsiteY4" fmla="*/ 314325 h 511997"/>
                <a:gd name="connsiteX5" fmla="*/ 1695450 w 1695450"/>
                <a:gd name="connsiteY5" fmla="*/ 504825 h 511997"/>
                <a:gd name="connsiteX6" fmla="*/ 30277 w 1695450"/>
                <a:gd name="connsiteY6" fmla="*/ 511997 h 511997"/>
                <a:gd name="connsiteX7" fmla="*/ 0 w 1695450"/>
                <a:gd name="connsiteY7" fmla="*/ 0 h 511997"/>
                <a:gd name="connsiteX0" fmla="*/ 248340 w 1665173"/>
                <a:gd name="connsiteY0" fmla="*/ 45664 h 365872"/>
                <a:gd name="connsiteX1" fmla="*/ 241105 w 1665173"/>
                <a:gd name="connsiteY1" fmla="*/ 0 h 365872"/>
                <a:gd name="connsiteX2" fmla="*/ 245948 w 1665173"/>
                <a:gd name="connsiteY2" fmla="*/ 25325 h 365872"/>
                <a:gd name="connsiteX3" fmla="*/ 1550873 w 1665173"/>
                <a:gd name="connsiteY3" fmla="*/ 44375 h 365872"/>
                <a:gd name="connsiteX4" fmla="*/ 1627073 w 1665173"/>
                <a:gd name="connsiteY4" fmla="*/ 168200 h 365872"/>
                <a:gd name="connsiteX5" fmla="*/ 1665173 w 1665173"/>
                <a:gd name="connsiteY5" fmla="*/ 358700 h 365872"/>
                <a:gd name="connsiteX6" fmla="*/ 0 w 1665173"/>
                <a:gd name="connsiteY6" fmla="*/ 365872 h 365872"/>
                <a:gd name="connsiteX7" fmla="*/ 248340 w 1665173"/>
                <a:gd name="connsiteY7" fmla="*/ 45664 h 365872"/>
                <a:gd name="connsiteX0" fmla="*/ 7235 w 1424068"/>
                <a:gd name="connsiteY0" fmla="*/ 45664 h 375006"/>
                <a:gd name="connsiteX1" fmla="*/ 0 w 1424068"/>
                <a:gd name="connsiteY1" fmla="*/ 0 h 375006"/>
                <a:gd name="connsiteX2" fmla="*/ 4843 w 1424068"/>
                <a:gd name="connsiteY2" fmla="*/ 2532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7235 w 1424068"/>
                <a:gd name="connsiteY7" fmla="*/ 45664 h 375006"/>
                <a:gd name="connsiteX0" fmla="*/ 534617 w 1424068"/>
                <a:gd name="connsiteY0" fmla="*/ 82195 h 375006"/>
                <a:gd name="connsiteX1" fmla="*/ 0 w 1424068"/>
                <a:gd name="connsiteY1" fmla="*/ 0 h 375006"/>
                <a:gd name="connsiteX2" fmla="*/ 4843 w 1424068"/>
                <a:gd name="connsiteY2" fmla="*/ 2532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534617 w 1424068"/>
                <a:gd name="connsiteY7" fmla="*/ 82195 h 375006"/>
                <a:gd name="connsiteX0" fmla="*/ 534617 w 1424068"/>
                <a:gd name="connsiteY0" fmla="*/ 82195 h 375006"/>
                <a:gd name="connsiteX1" fmla="*/ 0 w 1424068"/>
                <a:gd name="connsiteY1" fmla="*/ 0 h 375006"/>
                <a:gd name="connsiteX2" fmla="*/ 552126 w 1424068"/>
                <a:gd name="connsiteY2" fmla="*/ 8925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534617 w 1424068"/>
                <a:gd name="connsiteY7" fmla="*/ 82195 h 375006"/>
                <a:gd name="connsiteX0" fmla="*/ 308043 w 1197494"/>
                <a:gd name="connsiteY0" fmla="*/ 37820 h 330631"/>
                <a:gd name="connsiteX1" fmla="*/ 290857 w 1197494"/>
                <a:gd name="connsiteY1" fmla="*/ 37821 h 330631"/>
                <a:gd name="connsiteX2" fmla="*/ 325552 w 1197494"/>
                <a:gd name="connsiteY2" fmla="*/ 44880 h 330631"/>
                <a:gd name="connsiteX3" fmla="*/ 1083194 w 1197494"/>
                <a:gd name="connsiteY3" fmla="*/ 0 h 330631"/>
                <a:gd name="connsiteX4" fmla="*/ 1159394 w 1197494"/>
                <a:gd name="connsiteY4" fmla="*/ 123825 h 330631"/>
                <a:gd name="connsiteX5" fmla="*/ 1197494 w 1197494"/>
                <a:gd name="connsiteY5" fmla="*/ 314325 h 330631"/>
                <a:gd name="connsiteX6" fmla="*/ 0 w 1197494"/>
                <a:gd name="connsiteY6" fmla="*/ 330631 h 330631"/>
                <a:gd name="connsiteX7" fmla="*/ 308043 w 1197494"/>
                <a:gd name="connsiteY7" fmla="*/ 37820 h 330631"/>
                <a:gd name="connsiteX0" fmla="*/ 39376 w 928827"/>
                <a:gd name="connsiteY0" fmla="*/ 37820 h 330631"/>
                <a:gd name="connsiteX1" fmla="*/ 22190 w 928827"/>
                <a:gd name="connsiteY1" fmla="*/ 37821 h 330631"/>
                <a:gd name="connsiteX2" fmla="*/ 56885 w 928827"/>
                <a:gd name="connsiteY2" fmla="*/ 44880 h 330631"/>
                <a:gd name="connsiteX3" fmla="*/ 814527 w 928827"/>
                <a:gd name="connsiteY3" fmla="*/ 0 h 330631"/>
                <a:gd name="connsiteX4" fmla="*/ 890727 w 928827"/>
                <a:gd name="connsiteY4" fmla="*/ 123825 h 330631"/>
                <a:gd name="connsiteX5" fmla="*/ 928827 w 928827"/>
                <a:gd name="connsiteY5" fmla="*/ 314325 h 330631"/>
                <a:gd name="connsiteX6" fmla="*/ 0 w 928827"/>
                <a:gd name="connsiteY6" fmla="*/ 330631 h 330631"/>
                <a:gd name="connsiteX7" fmla="*/ 39376 w 928827"/>
                <a:gd name="connsiteY7" fmla="*/ 37820 h 330631"/>
                <a:gd name="connsiteX0" fmla="*/ 0 w 929253"/>
                <a:gd name="connsiteY0" fmla="*/ 37820 h 330631"/>
                <a:gd name="connsiteX1" fmla="*/ 22616 w 929253"/>
                <a:gd name="connsiteY1" fmla="*/ 37821 h 330631"/>
                <a:gd name="connsiteX2" fmla="*/ 57311 w 929253"/>
                <a:gd name="connsiteY2" fmla="*/ 44880 h 330631"/>
                <a:gd name="connsiteX3" fmla="*/ 814953 w 929253"/>
                <a:gd name="connsiteY3" fmla="*/ 0 h 330631"/>
                <a:gd name="connsiteX4" fmla="*/ 891153 w 929253"/>
                <a:gd name="connsiteY4" fmla="*/ 123825 h 330631"/>
                <a:gd name="connsiteX5" fmla="*/ 929253 w 929253"/>
                <a:gd name="connsiteY5" fmla="*/ 314325 h 330631"/>
                <a:gd name="connsiteX6" fmla="*/ 426 w 929253"/>
                <a:gd name="connsiteY6" fmla="*/ 330631 h 330631"/>
                <a:gd name="connsiteX7" fmla="*/ 0 w 929253"/>
                <a:gd name="connsiteY7" fmla="*/ 37820 h 33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253" h="330631">
                  <a:moveTo>
                    <a:pt x="0" y="37820"/>
                  </a:moveTo>
                  <a:lnTo>
                    <a:pt x="22616" y="37821"/>
                  </a:lnTo>
                  <a:lnTo>
                    <a:pt x="57311" y="44880"/>
                  </a:lnTo>
                  <a:lnTo>
                    <a:pt x="814953" y="0"/>
                  </a:lnTo>
                  <a:lnTo>
                    <a:pt x="891153" y="123825"/>
                  </a:lnTo>
                  <a:lnTo>
                    <a:pt x="929253" y="314325"/>
                  </a:lnTo>
                  <a:lnTo>
                    <a:pt x="426" y="330631"/>
                  </a:lnTo>
                  <a:lnTo>
                    <a:pt x="0" y="3782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17"/>
            <p:cNvSpPr/>
            <p:nvPr/>
          </p:nvSpPr>
          <p:spPr>
            <a:xfrm>
              <a:off x="6706013" y="6396659"/>
              <a:ext cx="787196" cy="480910"/>
            </a:xfrm>
            <a:custGeom>
              <a:avLst/>
              <a:gdLst>
                <a:gd name="connsiteX0" fmla="*/ 0 w 570886"/>
                <a:gd name="connsiteY0" fmla="*/ 0 h 382587"/>
                <a:gd name="connsiteX1" fmla="*/ 570886 w 570886"/>
                <a:gd name="connsiteY1" fmla="*/ 0 h 382587"/>
                <a:gd name="connsiteX2" fmla="*/ 570886 w 570886"/>
                <a:gd name="connsiteY2" fmla="*/ 382587 h 382587"/>
                <a:gd name="connsiteX3" fmla="*/ 0 w 570886"/>
                <a:gd name="connsiteY3" fmla="*/ 382587 h 382587"/>
                <a:gd name="connsiteX4" fmla="*/ 0 w 570886"/>
                <a:gd name="connsiteY4" fmla="*/ 0 h 382587"/>
                <a:gd name="connsiteX0" fmla="*/ 0 w 570886"/>
                <a:gd name="connsiteY0" fmla="*/ 0 h 382587"/>
                <a:gd name="connsiteX1" fmla="*/ 384073 w 570886"/>
                <a:gd name="connsiteY1" fmla="*/ 0 h 382587"/>
                <a:gd name="connsiteX2" fmla="*/ 570886 w 570886"/>
                <a:gd name="connsiteY2" fmla="*/ 382587 h 382587"/>
                <a:gd name="connsiteX3" fmla="*/ 0 w 570886"/>
                <a:gd name="connsiteY3" fmla="*/ 382587 h 382587"/>
                <a:gd name="connsiteX4" fmla="*/ 0 w 570886"/>
                <a:gd name="connsiteY4" fmla="*/ 0 h 382587"/>
                <a:gd name="connsiteX0" fmla="*/ 0 w 629880"/>
                <a:gd name="connsiteY0" fmla="*/ 0 h 382587"/>
                <a:gd name="connsiteX1" fmla="*/ 384073 w 629880"/>
                <a:gd name="connsiteY1" fmla="*/ 0 h 382587"/>
                <a:gd name="connsiteX2" fmla="*/ 629880 w 629880"/>
                <a:gd name="connsiteY2" fmla="*/ 382587 h 382587"/>
                <a:gd name="connsiteX3" fmla="*/ 0 w 629880"/>
                <a:gd name="connsiteY3" fmla="*/ 382587 h 382587"/>
                <a:gd name="connsiteX4" fmla="*/ 0 w 629880"/>
                <a:gd name="connsiteY4" fmla="*/ 0 h 382587"/>
                <a:gd name="connsiteX0" fmla="*/ 0 w 629880"/>
                <a:gd name="connsiteY0" fmla="*/ 0 h 451413"/>
                <a:gd name="connsiteX1" fmla="*/ 384073 w 629880"/>
                <a:gd name="connsiteY1" fmla="*/ 0 h 451413"/>
                <a:gd name="connsiteX2" fmla="*/ 629880 w 629880"/>
                <a:gd name="connsiteY2" fmla="*/ 382587 h 451413"/>
                <a:gd name="connsiteX3" fmla="*/ 0 w 629880"/>
                <a:gd name="connsiteY3" fmla="*/ 451413 h 451413"/>
                <a:gd name="connsiteX4" fmla="*/ 0 w 629880"/>
                <a:gd name="connsiteY4" fmla="*/ 0 h 451413"/>
                <a:gd name="connsiteX0" fmla="*/ 0 w 757699"/>
                <a:gd name="connsiteY0" fmla="*/ 0 h 451413"/>
                <a:gd name="connsiteX1" fmla="*/ 757699 w 757699"/>
                <a:gd name="connsiteY1" fmla="*/ 0 h 451413"/>
                <a:gd name="connsiteX2" fmla="*/ 629880 w 757699"/>
                <a:gd name="connsiteY2" fmla="*/ 382587 h 451413"/>
                <a:gd name="connsiteX3" fmla="*/ 0 w 757699"/>
                <a:gd name="connsiteY3" fmla="*/ 451413 h 451413"/>
                <a:gd name="connsiteX4" fmla="*/ 0 w 757699"/>
                <a:gd name="connsiteY4" fmla="*/ 0 h 451413"/>
                <a:gd name="connsiteX0" fmla="*/ 0 w 787196"/>
                <a:gd name="connsiteY0" fmla="*/ 0 h 471077"/>
                <a:gd name="connsiteX1" fmla="*/ 757699 w 787196"/>
                <a:gd name="connsiteY1" fmla="*/ 0 h 471077"/>
                <a:gd name="connsiteX2" fmla="*/ 787196 w 787196"/>
                <a:gd name="connsiteY2" fmla="*/ 471077 h 471077"/>
                <a:gd name="connsiteX3" fmla="*/ 0 w 787196"/>
                <a:gd name="connsiteY3" fmla="*/ 451413 h 471077"/>
                <a:gd name="connsiteX4" fmla="*/ 0 w 787196"/>
                <a:gd name="connsiteY4" fmla="*/ 0 h 471077"/>
                <a:gd name="connsiteX0" fmla="*/ 0 w 787196"/>
                <a:gd name="connsiteY0" fmla="*/ 0 h 471077"/>
                <a:gd name="connsiteX1" fmla="*/ 787196 w 787196"/>
                <a:gd name="connsiteY1" fmla="*/ 0 h 471077"/>
                <a:gd name="connsiteX2" fmla="*/ 787196 w 787196"/>
                <a:gd name="connsiteY2" fmla="*/ 471077 h 471077"/>
                <a:gd name="connsiteX3" fmla="*/ 0 w 787196"/>
                <a:gd name="connsiteY3" fmla="*/ 451413 h 471077"/>
                <a:gd name="connsiteX4" fmla="*/ 0 w 787196"/>
                <a:gd name="connsiteY4" fmla="*/ 0 h 471077"/>
                <a:gd name="connsiteX0" fmla="*/ 0 w 787196"/>
                <a:gd name="connsiteY0" fmla="*/ 0 h 471077"/>
                <a:gd name="connsiteX1" fmla="*/ 787196 w 787196"/>
                <a:gd name="connsiteY1" fmla="*/ 0 h 471077"/>
                <a:gd name="connsiteX2" fmla="*/ 787196 w 787196"/>
                <a:gd name="connsiteY2" fmla="*/ 471077 h 471077"/>
                <a:gd name="connsiteX3" fmla="*/ 0 w 787196"/>
                <a:gd name="connsiteY3" fmla="*/ 451413 h 471077"/>
                <a:gd name="connsiteX4" fmla="*/ 0 w 787196"/>
                <a:gd name="connsiteY4" fmla="*/ 0 h 471077"/>
                <a:gd name="connsiteX0" fmla="*/ 0 w 787196"/>
                <a:gd name="connsiteY0" fmla="*/ 0 h 480909"/>
                <a:gd name="connsiteX1" fmla="*/ 787196 w 787196"/>
                <a:gd name="connsiteY1" fmla="*/ 0 h 480909"/>
                <a:gd name="connsiteX2" fmla="*/ 787196 w 787196"/>
                <a:gd name="connsiteY2" fmla="*/ 471077 h 480909"/>
                <a:gd name="connsiteX3" fmla="*/ 19665 w 787196"/>
                <a:gd name="connsiteY3" fmla="*/ 480909 h 480909"/>
                <a:gd name="connsiteX4" fmla="*/ 0 w 787196"/>
                <a:gd name="connsiteY4" fmla="*/ 0 h 48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196" h="480909">
                  <a:moveTo>
                    <a:pt x="0" y="0"/>
                  </a:moveTo>
                  <a:lnTo>
                    <a:pt x="787196" y="0"/>
                  </a:lnTo>
                  <a:lnTo>
                    <a:pt x="787196" y="471077"/>
                  </a:lnTo>
                  <a:lnTo>
                    <a:pt x="19665" y="480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19"/>
            <p:cNvSpPr/>
            <p:nvPr/>
          </p:nvSpPr>
          <p:spPr>
            <a:xfrm>
              <a:off x="6616127" y="-171889"/>
              <a:ext cx="570640" cy="1137883"/>
            </a:xfrm>
            <a:custGeom>
              <a:avLst/>
              <a:gdLst>
                <a:gd name="connsiteX0" fmla="*/ 0 w 511646"/>
                <a:gd name="connsiteY0" fmla="*/ 0 h 970735"/>
                <a:gd name="connsiteX1" fmla="*/ 511646 w 511646"/>
                <a:gd name="connsiteY1" fmla="*/ 0 h 970735"/>
                <a:gd name="connsiteX2" fmla="*/ 511646 w 511646"/>
                <a:gd name="connsiteY2" fmla="*/ 970735 h 970735"/>
                <a:gd name="connsiteX3" fmla="*/ 0 w 511646"/>
                <a:gd name="connsiteY3" fmla="*/ 970735 h 970735"/>
                <a:gd name="connsiteX4" fmla="*/ 0 w 511646"/>
                <a:gd name="connsiteY4" fmla="*/ 0 h 970735"/>
                <a:gd name="connsiteX0" fmla="*/ 0 w 531311"/>
                <a:gd name="connsiteY0" fmla="*/ 245807 h 970735"/>
                <a:gd name="connsiteX1" fmla="*/ 531311 w 531311"/>
                <a:gd name="connsiteY1" fmla="*/ 0 h 970735"/>
                <a:gd name="connsiteX2" fmla="*/ 531311 w 531311"/>
                <a:gd name="connsiteY2" fmla="*/ 970735 h 970735"/>
                <a:gd name="connsiteX3" fmla="*/ 19665 w 531311"/>
                <a:gd name="connsiteY3" fmla="*/ 970735 h 970735"/>
                <a:gd name="connsiteX4" fmla="*/ 0 w 531311"/>
                <a:gd name="connsiteY4" fmla="*/ 245807 h 970735"/>
                <a:gd name="connsiteX0" fmla="*/ 0 w 511646"/>
                <a:gd name="connsiteY0" fmla="*/ 0 h 1137883"/>
                <a:gd name="connsiteX1" fmla="*/ 511646 w 511646"/>
                <a:gd name="connsiteY1" fmla="*/ 167148 h 1137883"/>
                <a:gd name="connsiteX2" fmla="*/ 511646 w 511646"/>
                <a:gd name="connsiteY2" fmla="*/ 1137883 h 1137883"/>
                <a:gd name="connsiteX3" fmla="*/ 0 w 511646"/>
                <a:gd name="connsiteY3" fmla="*/ 1137883 h 1137883"/>
                <a:gd name="connsiteX4" fmla="*/ 0 w 511646"/>
                <a:gd name="connsiteY4" fmla="*/ 0 h 1137883"/>
                <a:gd name="connsiteX0" fmla="*/ 0 w 570640"/>
                <a:gd name="connsiteY0" fmla="*/ 0 h 1137883"/>
                <a:gd name="connsiteX1" fmla="*/ 570640 w 570640"/>
                <a:gd name="connsiteY1" fmla="*/ 1012722 h 1137883"/>
                <a:gd name="connsiteX2" fmla="*/ 511646 w 570640"/>
                <a:gd name="connsiteY2" fmla="*/ 1137883 h 1137883"/>
                <a:gd name="connsiteX3" fmla="*/ 0 w 570640"/>
                <a:gd name="connsiteY3" fmla="*/ 1137883 h 1137883"/>
                <a:gd name="connsiteX4" fmla="*/ 0 w 570640"/>
                <a:gd name="connsiteY4" fmla="*/ 0 h 11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640" h="1137883">
                  <a:moveTo>
                    <a:pt x="0" y="0"/>
                  </a:moveTo>
                  <a:lnTo>
                    <a:pt x="570640" y="1012722"/>
                  </a:lnTo>
                  <a:lnTo>
                    <a:pt x="511646" y="1137883"/>
                  </a:lnTo>
                  <a:lnTo>
                    <a:pt x="0" y="1137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9387189" y="6359031"/>
              <a:ext cx="918201" cy="316623"/>
            </a:xfrm>
            <a:custGeom>
              <a:avLst/>
              <a:gdLst>
                <a:gd name="connsiteX0" fmla="*/ 9525 w 1704975"/>
                <a:gd name="connsiteY0" fmla="*/ 0 h 504825"/>
                <a:gd name="connsiteX1" fmla="*/ 171450 w 1704975"/>
                <a:gd name="connsiteY1" fmla="*/ 0 h 504825"/>
                <a:gd name="connsiteX2" fmla="*/ 285750 w 1704975"/>
                <a:gd name="connsiteY2" fmla="*/ 171450 h 504825"/>
                <a:gd name="connsiteX3" fmla="*/ 1590675 w 1704975"/>
                <a:gd name="connsiteY3" fmla="*/ 190500 h 504825"/>
                <a:gd name="connsiteX4" fmla="*/ 1666875 w 1704975"/>
                <a:gd name="connsiteY4" fmla="*/ 314325 h 504825"/>
                <a:gd name="connsiteX5" fmla="*/ 1704975 w 1704975"/>
                <a:gd name="connsiteY5" fmla="*/ 504825 h 504825"/>
                <a:gd name="connsiteX6" fmla="*/ 0 w 1704975"/>
                <a:gd name="connsiteY6" fmla="*/ 457200 h 504825"/>
                <a:gd name="connsiteX7" fmla="*/ 9525 w 1704975"/>
                <a:gd name="connsiteY7" fmla="*/ 0 h 504825"/>
                <a:gd name="connsiteX0" fmla="*/ 0 w 1695450"/>
                <a:gd name="connsiteY0" fmla="*/ 0 h 511997"/>
                <a:gd name="connsiteX1" fmla="*/ 161925 w 1695450"/>
                <a:gd name="connsiteY1" fmla="*/ 0 h 511997"/>
                <a:gd name="connsiteX2" fmla="*/ 276225 w 1695450"/>
                <a:gd name="connsiteY2" fmla="*/ 171450 h 511997"/>
                <a:gd name="connsiteX3" fmla="*/ 1581150 w 1695450"/>
                <a:gd name="connsiteY3" fmla="*/ 190500 h 511997"/>
                <a:gd name="connsiteX4" fmla="*/ 1657350 w 1695450"/>
                <a:gd name="connsiteY4" fmla="*/ 314325 h 511997"/>
                <a:gd name="connsiteX5" fmla="*/ 1695450 w 1695450"/>
                <a:gd name="connsiteY5" fmla="*/ 504825 h 511997"/>
                <a:gd name="connsiteX6" fmla="*/ 30277 w 1695450"/>
                <a:gd name="connsiteY6" fmla="*/ 511997 h 511997"/>
                <a:gd name="connsiteX7" fmla="*/ 0 w 1695450"/>
                <a:gd name="connsiteY7" fmla="*/ 0 h 511997"/>
                <a:gd name="connsiteX0" fmla="*/ 0 w 1695450"/>
                <a:gd name="connsiteY0" fmla="*/ 0 h 511997"/>
                <a:gd name="connsiteX1" fmla="*/ 271382 w 1695450"/>
                <a:gd name="connsiteY1" fmla="*/ 146125 h 511997"/>
                <a:gd name="connsiteX2" fmla="*/ 276225 w 1695450"/>
                <a:gd name="connsiteY2" fmla="*/ 171450 h 511997"/>
                <a:gd name="connsiteX3" fmla="*/ 1581150 w 1695450"/>
                <a:gd name="connsiteY3" fmla="*/ 190500 h 511997"/>
                <a:gd name="connsiteX4" fmla="*/ 1657350 w 1695450"/>
                <a:gd name="connsiteY4" fmla="*/ 314325 h 511997"/>
                <a:gd name="connsiteX5" fmla="*/ 1695450 w 1695450"/>
                <a:gd name="connsiteY5" fmla="*/ 504825 h 511997"/>
                <a:gd name="connsiteX6" fmla="*/ 30277 w 1695450"/>
                <a:gd name="connsiteY6" fmla="*/ 511997 h 511997"/>
                <a:gd name="connsiteX7" fmla="*/ 0 w 1695450"/>
                <a:gd name="connsiteY7" fmla="*/ 0 h 511997"/>
                <a:gd name="connsiteX0" fmla="*/ 248340 w 1665173"/>
                <a:gd name="connsiteY0" fmla="*/ 45664 h 365872"/>
                <a:gd name="connsiteX1" fmla="*/ 241105 w 1665173"/>
                <a:gd name="connsiteY1" fmla="*/ 0 h 365872"/>
                <a:gd name="connsiteX2" fmla="*/ 245948 w 1665173"/>
                <a:gd name="connsiteY2" fmla="*/ 25325 h 365872"/>
                <a:gd name="connsiteX3" fmla="*/ 1550873 w 1665173"/>
                <a:gd name="connsiteY3" fmla="*/ 44375 h 365872"/>
                <a:gd name="connsiteX4" fmla="*/ 1627073 w 1665173"/>
                <a:gd name="connsiteY4" fmla="*/ 168200 h 365872"/>
                <a:gd name="connsiteX5" fmla="*/ 1665173 w 1665173"/>
                <a:gd name="connsiteY5" fmla="*/ 358700 h 365872"/>
                <a:gd name="connsiteX6" fmla="*/ 0 w 1665173"/>
                <a:gd name="connsiteY6" fmla="*/ 365872 h 365872"/>
                <a:gd name="connsiteX7" fmla="*/ 248340 w 1665173"/>
                <a:gd name="connsiteY7" fmla="*/ 45664 h 365872"/>
                <a:gd name="connsiteX0" fmla="*/ 7235 w 1424068"/>
                <a:gd name="connsiteY0" fmla="*/ 45664 h 375006"/>
                <a:gd name="connsiteX1" fmla="*/ 0 w 1424068"/>
                <a:gd name="connsiteY1" fmla="*/ 0 h 375006"/>
                <a:gd name="connsiteX2" fmla="*/ 4843 w 1424068"/>
                <a:gd name="connsiteY2" fmla="*/ 2532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7235 w 1424068"/>
                <a:gd name="connsiteY7" fmla="*/ 45664 h 375006"/>
                <a:gd name="connsiteX0" fmla="*/ 534617 w 1424068"/>
                <a:gd name="connsiteY0" fmla="*/ 82195 h 375006"/>
                <a:gd name="connsiteX1" fmla="*/ 0 w 1424068"/>
                <a:gd name="connsiteY1" fmla="*/ 0 h 375006"/>
                <a:gd name="connsiteX2" fmla="*/ 4843 w 1424068"/>
                <a:gd name="connsiteY2" fmla="*/ 2532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534617 w 1424068"/>
                <a:gd name="connsiteY7" fmla="*/ 82195 h 375006"/>
                <a:gd name="connsiteX0" fmla="*/ 534617 w 1424068"/>
                <a:gd name="connsiteY0" fmla="*/ 82195 h 375006"/>
                <a:gd name="connsiteX1" fmla="*/ 0 w 1424068"/>
                <a:gd name="connsiteY1" fmla="*/ 0 h 375006"/>
                <a:gd name="connsiteX2" fmla="*/ 552126 w 1424068"/>
                <a:gd name="connsiteY2" fmla="*/ 89255 h 375006"/>
                <a:gd name="connsiteX3" fmla="*/ 1309768 w 1424068"/>
                <a:gd name="connsiteY3" fmla="*/ 44375 h 375006"/>
                <a:gd name="connsiteX4" fmla="*/ 1385968 w 1424068"/>
                <a:gd name="connsiteY4" fmla="*/ 168200 h 375006"/>
                <a:gd name="connsiteX5" fmla="*/ 1424068 w 1424068"/>
                <a:gd name="connsiteY5" fmla="*/ 358700 h 375006"/>
                <a:gd name="connsiteX6" fmla="*/ 226574 w 1424068"/>
                <a:gd name="connsiteY6" fmla="*/ 375006 h 375006"/>
                <a:gd name="connsiteX7" fmla="*/ 534617 w 1424068"/>
                <a:gd name="connsiteY7" fmla="*/ 82195 h 375006"/>
                <a:gd name="connsiteX0" fmla="*/ 308043 w 1197494"/>
                <a:gd name="connsiteY0" fmla="*/ 37820 h 330631"/>
                <a:gd name="connsiteX1" fmla="*/ 290857 w 1197494"/>
                <a:gd name="connsiteY1" fmla="*/ 37821 h 330631"/>
                <a:gd name="connsiteX2" fmla="*/ 325552 w 1197494"/>
                <a:gd name="connsiteY2" fmla="*/ 44880 h 330631"/>
                <a:gd name="connsiteX3" fmla="*/ 1083194 w 1197494"/>
                <a:gd name="connsiteY3" fmla="*/ 0 h 330631"/>
                <a:gd name="connsiteX4" fmla="*/ 1159394 w 1197494"/>
                <a:gd name="connsiteY4" fmla="*/ 123825 h 330631"/>
                <a:gd name="connsiteX5" fmla="*/ 1197494 w 1197494"/>
                <a:gd name="connsiteY5" fmla="*/ 314325 h 330631"/>
                <a:gd name="connsiteX6" fmla="*/ 0 w 1197494"/>
                <a:gd name="connsiteY6" fmla="*/ 330631 h 330631"/>
                <a:gd name="connsiteX7" fmla="*/ 308043 w 1197494"/>
                <a:gd name="connsiteY7" fmla="*/ 37820 h 330631"/>
                <a:gd name="connsiteX0" fmla="*/ 39376 w 928827"/>
                <a:gd name="connsiteY0" fmla="*/ 37820 h 330631"/>
                <a:gd name="connsiteX1" fmla="*/ 22190 w 928827"/>
                <a:gd name="connsiteY1" fmla="*/ 37821 h 330631"/>
                <a:gd name="connsiteX2" fmla="*/ 56885 w 928827"/>
                <a:gd name="connsiteY2" fmla="*/ 44880 h 330631"/>
                <a:gd name="connsiteX3" fmla="*/ 814527 w 928827"/>
                <a:gd name="connsiteY3" fmla="*/ 0 h 330631"/>
                <a:gd name="connsiteX4" fmla="*/ 890727 w 928827"/>
                <a:gd name="connsiteY4" fmla="*/ 123825 h 330631"/>
                <a:gd name="connsiteX5" fmla="*/ 928827 w 928827"/>
                <a:gd name="connsiteY5" fmla="*/ 314325 h 330631"/>
                <a:gd name="connsiteX6" fmla="*/ 0 w 928827"/>
                <a:gd name="connsiteY6" fmla="*/ 330631 h 330631"/>
                <a:gd name="connsiteX7" fmla="*/ 39376 w 928827"/>
                <a:gd name="connsiteY7" fmla="*/ 37820 h 330631"/>
                <a:gd name="connsiteX0" fmla="*/ 0 w 929253"/>
                <a:gd name="connsiteY0" fmla="*/ 37820 h 330631"/>
                <a:gd name="connsiteX1" fmla="*/ 22616 w 929253"/>
                <a:gd name="connsiteY1" fmla="*/ 37821 h 330631"/>
                <a:gd name="connsiteX2" fmla="*/ 57311 w 929253"/>
                <a:gd name="connsiteY2" fmla="*/ 44880 h 330631"/>
                <a:gd name="connsiteX3" fmla="*/ 814953 w 929253"/>
                <a:gd name="connsiteY3" fmla="*/ 0 h 330631"/>
                <a:gd name="connsiteX4" fmla="*/ 891153 w 929253"/>
                <a:gd name="connsiteY4" fmla="*/ 123825 h 330631"/>
                <a:gd name="connsiteX5" fmla="*/ 929253 w 929253"/>
                <a:gd name="connsiteY5" fmla="*/ 314325 h 330631"/>
                <a:gd name="connsiteX6" fmla="*/ 426 w 929253"/>
                <a:gd name="connsiteY6" fmla="*/ 330631 h 330631"/>
                <a:gd name="connsiteX7" fmla="*/ 0 w 929253"/>
                <a:gd name="connsiteY7" fmla="*/ 37820 h 330631"/>
                <a:gd name="connsiteX0" fmla="*/ 0 w 929253"/>
                <a:gd name="connsiteY0" fmla="*/ 0 h 292811"/>
                <a:gd name="connsiteX1" fmla="*/ 22616 w 929253"/>
                <a:gd name="connsiteY1" fmla="*/ 1 h 292811"/>
                <a:gd name="connsiteX2" fmla="*/ 57311 w 929253"/>
                <a:gd name="connsiteY2" fmla="*/ 7060 h 292811"/>
                <a:gd name="connsiteX3" fmla="*/ 625891 w 929253"/>
                <a:gd name="connsiteY3" fmla="*/ 16977 h 292811"/>
                <a:gd name="connsiteX4" fmla="*/ 891153 w 929253"/>
                <a:gd name="connsiteY4" fmla="*/ 86005 h 292811"/>
                <a:gd name="connsiteX5" fmla="*/ 929253 w 929253"/>
                <a:gd name="connsiteY5" fmla="*/ 276505 h 292811"/>
                <a:gd name="connsiteX6" fmla="*/ 426 w 929253"/>
                <a:gd name="connsiteY6" fmla="*/ 292811 h 292811"/>
                <a:gd name="connsiteX7" fmla="*/ 0 w 929253"/>
                <a:gd name="connsiteY7" fmla="*/ 0 h 292811"/>
                <a:gd name="connsiteX0" fmla="*/ 0 w 929253"/>
                <a:gd name="connsiteY0" fmla="*/ 0 h 292811"/>
                <a:gd name="connsiteX1" fmla="*/ 22616 w 929253"/>
                <a:gd name="connsiteY1" fmla="*/ 1 h 292811"/>
                <a:gd name="connsiteX2" fmla="*/ 57311 w 929253"/>
                <a:gd name="connsiteY2" fmla="*/ 7060 h 292811"/>
                <a:gd name="connsiteX3" fmla="*/ 625891 w 929253"/>
                <a:gd name="connsiteY3" fmla="*/ 16977 h 292811"/>
                <a:gd name="connsiteX4" fmla="*/ 801598 w 929253"/>
                <a:gd name="connsiteY4" fmla="*/ 131669 h 292811"/>
                <a:gd name="connsiteX5" fmla="*/ 929253 w 929253"/>
                <a:gd name="connsiteY5" fmla="*/ 276505 h 292811"/>
                <a:gd name="connsiteX6" fmla="*/ 426 w 929253"/>
                <a:gd name="connsiteY6" fmla="*/ 292811 h 292811"/>
                <a:gd name="connsiteX7" fmla="*/ 0 w 929253"/>
                <a:gd name="connsiteY7" fmla="*/ 0 h 292811"/>
                <a:gd name="connsiteX0" fmla="*/ 0 w 929253"/>
                <a:gd name="connsiteY0" fmla="*/ 1288 h 294099"/>
                <a:gd name="connsiteX1" fmla="*/ 22616 w 929253"/>
                <a:gd name="connsiteY1" fmla="*/ 1289 h 294099"/>
                <a:gd name="connsiteX2" fmla="*/ 57311 w 929253"/>
                <a:gd name="connsiteY2" fmla="*/ 8348 h 294099"/>
                <a:gd name="connsiteX3" fmla="*/ 655743 w 929253"/>
                <a:gd name="connsiteY3" fmla="*/ 0 h 294099"/>
                <a:gd name="connsiteX4" fmla="*/ 801598 w 929253"/>
                <a:gd name="connsiteY4" fmla="*/ 132957 h 294099"/>
                <a:gd name="connsiteX5" fmla="*/ 929253 w 929253"/>
                <a:gd name="connsiteY5" fmla="*/ 277793 h 294099"/>
                <a:gd name="connsiteX6" fmla="*/ 426 w 929253"/>
                <a:gd name="connsiteY6" fmla="*/ 294099 h 294099"/>
                <a:gd name="connsiteX7" fmla="*/ 0 w 929253"/>
                <a:gd name="connsiteY7" fmla="*/ 1288 h 2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253" h="294099">
                  <a:moveTo>
                    <a:pt x="0" y="1288"/>
                  </a:moveTo>
                  <a:lnTo>
                    <a:pt x="22616" y="1289"/>
                  </a:lnTo>
                  <a:lnTo>
                    <a:pt x="57311" y="8348"/>
                  </a:lnTo>
                  <a:lnTo>
                    <a:pt x="655743" y="0"/>
                  </a:lnTo>
                  <a:lnTo>
                    <a:pt x="801598" y="132957"/>
                  </a:lnTo>
                  <a:lnTo>
                    <a:pt x="929253" y="277793"/>
                  </a:lnTo>
                  <a:lnTo>
                    <a:pt x="426" y="294099"/>
                  </a:lnTo>
                  <a:lnTo>
                    <a:pt x="0" y="1288"/>
                  </a:ln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436256" y="6453059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Niveau 0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5448956" y="5637738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9823793" y="4544810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Niveau 2</a:t>
            </a:r>
            <a:endParaRPr lang="fr-FR" dirty="0"/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7848600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66FF"/>
                </a:solidFill>
              </a:rPr>
              <a:t>Locaux libérés dans le bâtiment 8</a:t>
            </a:r>
            <a:endParaRPr lang="fr-FR" sz="4000" dirty="0">
              <a:solidFill>
                <a:srgbClr val="00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6972" y="6291984"/>
            <a:ext cx="41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1628 m² libérés dans les ailes 8A, 8B et 8C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764083"/>
            <a:ext cx="11463866" cy="60939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u="sng" dirty="0" smtClean="0"/>
              <a:t>Surfaces à déduire dans la première phase = </a:t>
            </a:r>
            <a:r>
              <a:rPr lang="fr-FR" b="1" u="sng" dirty="0" smtClean="0">
                <a:solidFill>
                  <a:srgbClr val="FF0000"/>
                </a:solidFill>
              </a:rPr>
              <a:t>1490 m²</a:t>
            </a:r>
          </a:p>
          <a:p>
            <a:pPr>
              <a:buFontTx/>
              <a:buChar char="-"/>
            </a:pPr>
            <a:r>
              <a:rPr lang="fr-FR" dirty="0" smtClean="0"/>
              <a:t>Amphithéâtre déjà partiellement utilisé par </a:t>
            </a:r>
            <a:r>
              <a:rPr lang="fr-FR" dirty="0" err="1" smtClean="0"/>
              <a:t>SceM</a:t>
            </a:r>
            <a:r>
              <a:rPr lang="fr-FR" dirty="0" smtClean="0"/>
              <a:t> : 190 m²</a:t>
            </a:r>
          </a:p>
          <a:p>
            <a:pPr>
              <a:buFontTx/>
              <a:buChar char="-"/>
            </a:pPr>
            <a:r>
              <a:rPr lang="fr-FR" dirty="0" smtClean="0"/>
              <a:t>Locaux transférés du bâtiment 12A – Maurienne : env. 600 m²</a:t>
            </a:r>
          </a:p>
          <a:p>
            <a:pPr>
              <a:buFontTx/>
              <a:buChar char="-"/>
            </a:pPr>
            <a:r>
              <a:rPr lang="fr-FR" dirty="0" smtClean="0"/>
              <a:t>Déplacement des activités du bâtiment 19 - Faucigny</a:t>
            </a:r>
          </a:p>
          <a:p>
            <a:pPr lvl="1">
              <a:buFontTx/>
              <a:buChar char="-"/>
            </a:pPr>
            <a:r>
              <a:rPr lang="fr-FR" i="1" dirty="0" smtClean="0"/>
              <a:t>Bureaux nécessaires à l’accueil du LANSAD (10 personnes) : env. 100 m²</a:t>
            </a:r>
          </a:p>
          <a:p>
            <a:pPr lvl="1">
              <a:buFontTx/>
              <a:buChar char="-"/>
            </a:pPr>
            <a:r>
              <a:rPr lang="fr-FR" i="1" dirty="0" smtClean="0"/>
              <a:t>Salles de formation LANSAD et formation des personnels : env. 150 m²</a:t>
            </a:r>
          </a:p>
          <a:p>
            <a:pPr>
              <a:buFontTx/>
              <a:buChar char="-"/>
            </a:pPr>
            <a:r>
              <a:rPr lang="fr-FR" dirty="0" smtClean="0"/>
              <a:t>Création de 2 bureaux supplémentaires pour le SUMPPS : 40 m²</a:t>
            </a:r>
          </a:p>
          <a:p>
            <a:pPr>
              <a:buFontTx/>
              <a:buChar char="-"/>
            </a:pPr>
            <a:r>
              <a:rPr lang="fr-FR" dirty="0" smtClean="0"/>
              <a:t>Déplacement de 2 bureaux pour le SLS (suite création bureaux SUMPPS) : 40 m²</a:t>
            </a:r>
          </a:p>
          <a:p>
            <a:pPr>
              <a:buFontTx/>
              <a:buChar char="-"/>
            </a:pPr>
            <a:r>
              <a:rPr lang="fr-FR" dirty="0" smtClean="0"/>
              <a:t>Déplacement d’activités pour la création d’une salle temporaire PITON : 130 m²</a:t>
            </a:r>
          </a:p>
          <a:p>
            <a:pPr>
              <a:buFontTx/>
              <a:buChar char="-"/>
            </a:pPr>
            <a:r>
              <a:rPr lang="fr-FR" dirty="0" smtClean="0"/>
              <a:t>Déplacement des activités du bâtiment 20 – Mont Blanc</a:t>
            </a:r>
          </a:p>
          <a:p>
            <a:pPr lvl="1">
              <a:buFontTx/>
              <a:buChar char="-"/>
            </a:pPr>
            <a:r>
              <a:rPr lang="fr-FR" i="1" dirty="0" smtClean="0"/>
              <a:t>Bureaux et atelier nécessaire à la DSI (14 à 16 personnes) : </a:t>
            </a:r>
            <a:r>
              <a:rPr lang="fr-FR" i="1" dirty="0" err="1" smtClean="0"/>
              <a:t>env</a:t>
            </a:r>
            <a:r>
              <a:rPr lang="fr-FR" i="1" dirty="0" smtClean="0"/>
              <a:t> . 160 m²</a:t>
            </a:r>
          </a:p>
          <a:p>
            <a:pPr lvl="1">
              <a:buFontTx/>
              <a:buChar char="-"/>
            </a:pPr>
            <a:r>
              <a:rPr lang="fr-FR" i="1" dirty="0" smtClean="0"/>
              <a:t>Bureau enseignants et chercheurs ex SISCOM (3 personnes) : env. 20 m²</a:t>
            </a:r>
          </a:p>
          <a:p>
            <a:pPr lvl="1">
              <a:buFontTx/>
              <a:buChar char="-"/>
            </a:pPr>
            <a:r>
              <a:rPr lang="fr-FR" i="1" dirty="0" smtClean="0"/>
              <a:t>Bureau des syndicats des personnels : env. 20m²</a:t>
            </a:r>
            <a:endParaRPr lang="fr-FR" i="1" dirty="0"/>
          </a:p>
          <a:p>
            <a:pPr>
              <a:buFontTx/>
              <a:buChar char="-"/>
            </a:pPr>
            <a:r>
              <a:rPr lang="fr-FR" dirty="0" smtClean="0"/>
              <a:t>Relocalisation de la salle des conseils de </a:t>
            </a:r>
            <a:r>
              <a:rPr lang="fr-FR" dirty="0" err="1" smtClean="0"/>
              <a:t>SceM</a:t>
            </a:r>
            <a:r>
              <a:rPr lang="fr-FR" dirty="0" smtClean="0"/>
              <a:t> : 40 m² (installation dans une salle de 80m² et restitution d’une salle de 40 m²)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Surfaces résiduelles en première phase = </a:t>
            </a:r>
            <a:r>
              <a:rPr lang="fr-FR" b="1" u="sng" dirty="0" smtClean="0">
                <a:solidFill>
                  <a:srgbClr val="0000CC"/>
                </a:solidFill>
              </a:rPr>
              <a:t>138 m²</a:t>
            </a:r>
            <a:endParaRPr lang="fr-FR" b="1" u="sng" dirty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fr-FR" dirty="0" smtClean="0"/>
              <a:t>La surface résiduelle permet d’envisager l’adaptation des locaux pour l’accueil de nouvelles personnes recrutées et la création de salles de projets </a:t>
            </a:r>
            <a:r>
              <a:rPr lang="fr-FR" dirty="0" err="1" smtClean="0"/>
              <a:t>SceM</a:t>
            </a:r>
            <a:r>
              <a:rPr lang="fr-FR" dirty="0" smtClean="0"/>
              <a:t> actuellement inexistantes mais nécessaires à l’enseignement.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158736"/>
            <a:ext cx="13276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La totalité des 1 628 m² libérés n’est pas disponible pour la restructuration dans sa première </a:t>
            </a:r>
            <a:r>
              <a:rPr lang="fr-FR" sz="2200" b="1" dirty="0" smtClean="0"/>
              <a:t>phase</a:t>
            </a:r>
            <a:endParaRPr lang="fr-FR" sz="2200" b="1" dirty="0"/>
          </a:p>
          <a:p>
            <a:endParaRPr lang="fr-FR" sz="2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116287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fr-FR" dirty="0" smtClean="0"/>
              <a:t>Recueil des besoins des services et composantes en 2016 (restitution en novembre 2016) pour constituer la base du projet</a:t>
            </a:r>
          </a:p>
          <a:p>
            <a:pPr algn="just">
              <a:buFontTx/>
              <a:buChar char="-"/>
            </a:pPr>
            <a:r>
              <a:rPr lang="fr-FR" dirty="0" smtClean="0"/>
              <a:t>Analyse de l’utilisation des surfaces pédagogiques et de bureaux </a:t>
            </a:r>
            <a:r>
              <a:rPr lang="fr-FR" i="1" dirty="0" smtClean="0"/>
              <a:t>(disparité et occupation à optimiser pour certaines entités </a:t>
            </a:r>
            <a:r>
              <a:rPr lang="fr-FR" i="1" dirty="0" smtClean="0">
                <a:sym typeface="Wingdings" panose="05000000000000000000" pitchFamily="2" charset="2"/>
              </a:rPr>
              <a:t> marges possibles</a:t>
            </a:r>
            <a:r>
              <a:rPr lang="fr-FR" i="1" dirty="0" smtClean="0"/>
              <a:t>)</a:t>
            </a:r>
          </a:p>
          <a:p>
            <a:pPr algn="just">
              <a:buFontTx/>
              <a:buChar char="-"/>
            </a:pPr>
            <a:r>
              <a:rPr lang="fr-FR" dirty="0" smtClean="0"/>
              <a:t>Nuances nécessaires à apporter en fonction de l’évolution permanente des activités et des projets</a:t>
            </a:r>
          </a:p>
          <a:p>
            <a:pPr algn="just">
              <a:buFontTx/>
              <a:buChar char="-"/>
            </a:pPr>
            <a:r>
              <a:rPr lang="fr-FR" dirty="0" smtClean="0"/>
              <a:t>Prise en compte de l’objectif de recentrage progressif du campus sur la « rive droite »</a:t>
            </a:r>
          </a:p>
          <a:p>
            <a:pPr marL="0" indent="0" algn="just">
              <a:buNone/>
            </a:pPr>
            <a:endParaRPr lang="fr-FR" sz="1500" dirty="0" smtClean="0"/>
          </a:p>
          <a:p>
            <a:pPr marL="0" indent="0" algn="just">
              <a:buNone/>
            </a:pPr>
            <a:r>
              <a:rPr lang="fr-FR" dirty="0" smtClean="0">
                <a:sym typeface="Wingdings" panose="05000000000000000000" pitchFamily="2" charset="2"/>
              </a:rPr>
              <a:t>Une première phase axée sur les besoins de l’enseignement, de la recherche (plateformes) et des services communs (locaux adaptés aux activités Médecine Préventive, S.I., Formation Continue).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Méthodologie appliquée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8-03-12 à 14.2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0276"/>
            <a:ext cx="4079831" cy="2687508"/>
          </a:xfrm>
          <a:prstGeom prst="rect">
            <a:avLst/>
          </a:prstGeom>
        </p:spPr>
      </p:pic>
      <p:pic>
        <p:nvPicPr>
          <p:cNvPr id="7" name="Image 6" descr="Capture d’écran 2018-03-12 à 14.3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22" y="568192"/>
            <a:ext cx="4278797" cy="3430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66777" y="219394"/>
            <a:ext cx="110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Tranche 2</a:t>
            </a:r>
            <a:endParaRPr lang="fr-FR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7450325" y="3998452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 partir de 2020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278302" y="4367784"/>
            <a:ext cx="380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Entre </a:t>
            </a:r>
            <a:r>
              <a:rPr lang="fr-FR" b="1" dirty="0" smtClean="0"/>
              <a:t>septembre et fin 2019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2541267" y="1330889"/>
            <a:ext cx="110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Tranche 1</a:t>
            </a:r>
            <a:endParaRPr lang="fr-FR" b="1" u="sng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4711248"/>
            <a:ext cx="4635500" cy="162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 smtClean="0"/>
              <a:t>Déplacement des premiers services</a:t>
            </a:r>
            <a:endParaRPr lang="fr-FR" sz="1600" dirty="0"/>
          </a:p>
          <a:p>
            <a:pPr>
              <a:buFontTx/>
              <a:buChar char="-"/>
            </a:pPr>
            <a:r>
              <a:rPr lang="fr-FR" sz="1600" dirty="0" smtClean="0"/>
              <a:t>Salles informatiques du bât 12A</a:t>
            </a:r>
          </a:p>
          <a:p>
            <a:pPr>
              <a:buFontTx/>
              <a:buChar char="-"/>
            </a:pPr>
            <a:r>
              <a:rPr lang="fr-FR" sz="1600" dirty="0" smtClean="0"/>
              <a:t>LANSAD</a:t>
            </a:r>
          </a:p>
          <a:p>
            <a:pPr>
              <a:buFontTx/>
              <a:buChar char="-"/>
            </a:pPr>
            <a:r>
              <a:rPr lang="fr-FR" sz="1600" dirty="0" smtClean="0"/>
              <a:t>DSI / bureaux</a:t>
            </a:r>
            <a:br>
              <a:rPr lang="fr-FR" sz="1600" dirty="0" smtClean="0"/>
            </a:br>
            <a:r>
              <a:rPr lang="fr-FR" sz="1600" dirty="0" smtClean="0"/>
              <a:t>(sous réserve du déplacement de la salle machine)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106" y="6497172"/>
            <a:ext cx="1182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Budget en </a:t>
            </a:r>
            <a:r>
              <a:rPr lang="fr-FR" sz="1400" i="1" dirty="0"/>
              <a:t>partie porté sur le reliquat de l’opération </a:t>
            </a:r>
            <a:r>
              <a:rPr lang="fr-FR" sz="1400" i="1" dirty="0" err="1"/>
              <a:t>Polytech</a:t>
            </a:r>
            <a:r>
              <a:rPr lang="fr-FR" sz="1400" i="1" dirty="0"/>
              <a:t> (environ 500 k€</a:t>
            </a:r>
            <a:r>
              <a:rPr lang="fr-FR" sz="1400" i="1" dirty="0" smtClean="0"/>
              <a:t>), </a:t>
            </a:r>
            <a:r>
              <a:rPr lang="fr-FR" sz="1400" i="1" dirty="0"/>
              <a:t>le complément devra être trouvé sur le budget de </a:t>
            </a:r>
            <a:r>
              <a:rPr lang="fr-FR" sz="1400" i="1" dirty="0" smtClean="0"/>
              <a:t>l’établissement.</a:t>
            </a:r>
            <a:endParaRPr lang="fr-FR" sz="1400" i="1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390822" y="4326718"/>
            <a:ext cx="4257409" cy="200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 smtClean="0"/>
              <a:t>Déplacement vers le bâtiment 12A (Maurienne) restructuré, des activités suivantes :</a:t>
            </a:r>
          </a:p>
          <a:p>
            <a:pPr>
              <a:buFontTx/>
              <a:buChar char="-"/>
            </a:pPr>
            <a:r>
              <a:rPr lang="fr-FR" sz="1600" dirty="0"/>
              <a:t>Médecine préventive</a:t>
            </a:r>
          </a:p>
          <a:p>
            <a:pPr>
              <a:buFontTx/>
              <a:buChar char="-"/>
            </a:pPr>
            <a:r>
              <a:rPr lang="fr-FR" sz="1600" dirty="0"/>
              <a:t>DSI (hors salle machine)</a:t>
            </a:r>
          </a:p>
          <a:p>
            <a:pPr>
              <a:buFontTx/>
              <a:buChar char="-"/>
            </a:pPr>
            <a:r>
              <a:rPr lang="fr-FR" sz="1600" dirty="0"/>
              <a:t>Formation continue</a:t>
            </a:r>
          </a:p>
          <a:p>
            <a:pPr marL="0" indent="0">
              <a:buNone/>
            </a:pPr>
            <a:r>
              <a:rPr lang="fr-FR" sz="1600" dirty="0"/>
              <a:t>(+ Service Prévention </a:t>
            </a:r>
            <a:r>
              <a:rPr lang="fr-FR" sz="1600" dirty="0" smtClean="0"/>
              <a:t>selon la </a:t>
            </a:r>
            <a:r>
              <a:rPr lang="fr-FR" sz="1600" dirty="0"/>
              <a:t>surface </a:t>
            </a:r>
            <a:r>
              <a:rPr lang="fr-FR" sz="1600" dirty="0" smtClean="0"/>
              <a:t>restante</a:t>
            </a:r>
            <a:r>
              <a:rPr lang="fr-FR" sz="1600" dirty="0"/>
              <a:t>)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66FF"/>
                </a:solidFill>
              </a:rPr>
              <a:t>Phasage</a:t>
            </a:r>
            <a:endParaRPr lang="fr-FR" dirty="0">
              <a:solidFill>
                <a:srgbClr val="0066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34533" b="26240"/>
          <a:stretch/>
        </p:blipFill>
        <p:spPr>
          <a:xfrm>
            <a:off x="4048124" y="0"/>
            <a:ext cx="8096251" cy="6857058"/>
          </a:xfrm>
        </p:spPr>
      </p:pic>
      <p:sp>
        <p:nvSpPr>
          <p:cNvPr id="7" name="Rectangle 6"/>
          <p:cNvSpPr/>
          <p:nvPr/>
        </p:nvSpPr>
        <p:spPr>
          <a:xfrm rot="20888722">
            <a:off x="7177005" y="4353430"/>
            <a:ext cx="477350" cy="54968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66FF"/>
                </a:solidFill>
              </a:rPr>
              <a:t>Tranche 1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5838824" y="2164340"/>
            <a:ext cx="600076" cy="664585"/>
          </a:xfrm>
          <a:custGeom>
            <a:avLst/>
            <a:gdLst>
              <a:gd name="connsiteX0" fmla="*/ 0 w 457200"/>
              <a:gd name="connsiteY0" fmla="*/ 0 h 561975"/>
              <a:gd name="connsiteX1" fmla="*/ 133350 w 457200"/>
              <a:gd name="connsiteY1" fmla="*/ 561975 h 561975"/>
              <a:gd name="connsiteX2" fmla="*/ 457200 w 457200"/>
              <a:gd name="connsiteY2" fmla="*/ 485775 h 561975"/>
              <a:gd name="connsiteX3" fmla="*/ 0 w 457200"/>
              <a:gd name="connsiteY3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561975">
                <a:moveTo>
                  <a:pt x="0" y="0"/>
                </a:moveTo>
                <a:lnTo>
                  <a:pt x="133350" y="561975"/>
                </a:lnTo>
                <a:lnTo>
                  <a:pt x="457200" y="48577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20888722">
            <a:off x="6234725" y="3526598"/>
            <a:ext cx="1037935" cy="336451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1694" y="1825625"/>
            <a:ext cx="3707527" cy="4448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Restructuration et réutilisation des locaux libérés par Polytech</a:t>
            </a:r>
          </a:p>
          <a:p>
            <a:pPr>
              <a:buFontTx/>
              <a:buChar char="-"/>
            </a:pPr>
            <a:r>
              <a:rPr lang="fr-FR" sz="2400" dirty="0" smtClean="0"/>
              <a:t>Salles </a:t>
            </a:r>
            <a:r>
              <a:rPr lang="fr-FR" sz="2400" dirty="0"/>
              <a:t>d’enseignement</a:t>
            </a:r>
          </a:p>
          <a:p>
            <a:pPr>
              <a:buFontTx/>
              <a:buChar char="-"/>
            </a:pPr>
            <a:r>
              <a:rPr lang="fr-FR" sz="2400" dirty="0"/>
              <a:t>Médecine préventive</a:t>
            </a:r>
          </a:p>
          <a:p>
            <a:pPr>
              <a:buFontTx/>
              <a:buChar char="-"/>
            </a:pPr>
            <a:r>
              <a:rPr lang="fr-FR" sz="2400" dirty="0"/>
              <a:t>Service de site</a:t>
            </a:r>
          </a:p>
          <a:p>
            <a:pPr>
              <a:buFontTx/>
              <a:buChar char="-"/>
            </a:pPr>
            <a:r>
              <a:rPr lang="fr-FR" sz="2400" dirty="0"/>
              <a:t>DSI</a:t>
            </a:r>
          </a:p>
          <a:p>
            <a:pPr marL="0" indent="0">
              <a:buNone/>
            </a:pPr>
            <a:r>
              <a:rPr lang="fr-FR" sz="2100" i="1" dirty="0" smtClean="0"/>
              <a:t>Entre </a:t>
            </a:r>
            <a:r>
              <a:rPr lang="fr-FR" sz="2100" i="1" dirty="0"/>
              <a:t>septembre 2018 et </a:t>
            </a:r>
            <a:r>
              <a:rPr lang="fr-FR" sz="2100" i="1" dirty="0" smtClean="0"/>
              <a:t>début 2019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/>
              <a:t>Déplacement des premiers services</a:t>
            </a:r>
          </a:p>
          <a:p>
            <a:pPr>
              <a:buFontTx/>
              <a:buChar char="-"/>
            </a:pPr>
            <a:r>
              <a:rPr lang="fr-FR" sz="2400" dirty="0" smtClean="0"/>
              <a:t>Salles informatiques du bât 12A</a:t>
            </a:r>
          </a:p>
          <a:p>
            <a:pPr>
              <a:buFontTx/>
              <a:buChar char="-"/>
            </a:pPr>
            <a:r>
              <a:rPr lang="fr-FR" sz="2400" dirty="0" smtClean="0"/>
              <a:t>LANSAD</a:t>
            </a:r>
          </a:p>
          <a:p>
            <a:pPr>
              <a:buFontTx/>
              <a:buChar char="-"/>
            </a:pPr>
            <a:r>
              <a:rPr lang="fr-FR" sz="2400" dirty="0" smtClean="0"/>
              <a:t>DSI / bureaux </a:t>
            </a:r>
            <a:r>
              <a:rPr lang="fr-FR" sz="1800" dirty="0" smtClean="0"/>
              <a:t>(sous réserve du déplacement de la salle</a:t>
            </a:r>
            <a:r>
              <a:rPr lang="fr-FR" sz="1800" b="1" dirty="0" smtClean="0"/>
              <a:t> </a:t>
            </a:r>
            <a:r>
              <a:rPr lang="fr-FR" sz="1800" dirty="0" smtClean="0"/>
              <a:t>machine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smtClean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58071" y="3907356"/>
            <a:ext cx="12906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Déplacement Salles info </a:t>
            </a:r>
          </a:p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vers Bâtiment 8C</a:t>
            </a:r>
          </a:p>
        </p:txBody>
      </p:sp>
      <p:sp>
        <p:nvSpPr>
          <p:cNvPr id="9" name="Flèche courbée vers la droite 8"/>
          <p:cNvSpPr/>
          <p:nvPr/>
        </p:nvSpPr>
        <p:spPr>
          <a:xfrm rot="9000000" flipH="1">
            <a:off x="6730375" y="3744371"/>
            <a:ext cx="507316" cy="982149"/>
          </a:xfrm>
          <a:prstGeom prst="curvedRightArrow">
            <a:avLst>
              <a:gd name="adj1" fmla="val 24878"/>
              <a:gd name="adj2" fmla="val 50000"/>
              <a:gd name="adj3" fmla="val 37680"/>
            </a:avLst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888722">
            <a:off x="4436826" y="2284412"/>
            <a:ext cx="194057" cy="54968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courbée vers la droite 12"/>
          <p:cNvSpPr/>
          <p:nvPr/>
        </p:nvSpPr>
        <p:spPr>
          <a:xfrm rot="17918079">
            <a:off x="4718773" y="2445523"/>
            <a:ext cx="624163" cy="1606140"/>
          </a:xfrm>
          <a:prstGeom prst="curvedRightArrow">
            <a:avLst>
              <a:gd name="adj1" fmla="val 20369"/>
              <a:gd name="adj2" fmla="val 50000"/>
              <a:gd name="adj3" fmla="val 29872"/>
            </a:avLst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888722">
            <a:off x="4798540" y="3923392"/>
            <a:ext cx="196855" cy="392308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courbée vers la droite 14"/>
          <p:cNvSpPr/>
          <p:nvPr/>
        </p:nvSpPr>
        <p:spPr>
          <a:xfrm rot="15810239">
            <a:off x="5355020" y="3528666"/>
            <a:ext cx="624163" cy="1606140"/>
          </a:xfrm>
          <a:prstGeom prst="curvedRightArrow">
            <a:avLst>
              <a:gd name="adj1" fmla="val 23197"/>
              <a:gd name="adj2" fmla="val 50000"/>
              <a:gd name="adj3" fmla="val 32780"/>
            </a:avLst>
          </a:prstGeom>
          <a:solidFill>
            <a:srgbClr val="FFFF00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24055" y="2027785"/>
            <a:ext cx="11430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Libération bâtiment </a:t>
            </a:r>
          </a:p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Transfert DSI &amp; salle machine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091340" y="4511073"/>
            <a:ext cx="108938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Libération bâtiment </a:t>
            </a:r>
          </a:p>
          <a:p>
            <a:r>
              <a:rPr lang="fr-FR" sz="800" dirty="0" smtClean="0">
                <a:latin typeface="Arial" pitchFamily="34" charset="0"/>
                <a:cs typeface="Arial" pitchFamily="34" charset="0"/>
              </a:rPr>
              <a:t>Transfert LANSAD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F6C7-7097-4CC2-AF0C-B1B6FC9EEA5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4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1322</Words>
  <Application>Microsoft Office PowerPoint</Application>
  <PresentationFormat>Grand écran</PresentationFormat>
  <Paragraphs>214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Light</vt:lpstr>
      <vt:lpstr>Wingdings</vt:lpstr>
      <vt:lpstr>Thème Office</vt:lpstr>
      <vt:lpstr>Premières actions de recomposition du campus du Bourget-du-Lac</vt:lpstr>
      <vt:lpstr>Etat actuel</vt:lpstr>
      <vt:lpstr>Objectifs de recomposition du campus</vt:lpstr>
      <vt:lpstr>Opportunité</vt:lpstr>
      <vt:lpstr>Locaux libérés dans le bâtiment 8</vt:lpstr>
      <vt:lpstr>Présentation PowerPoint</vt:lpstr>
      <vt:lpstr>Méthodologie appliquée</vt:lpstr>
      <vt:lpstr>Phasage</vt:lpstr>
      <vt:lpstr>Tranche 1</vt:lpstr>
      <vt:lpstr>Tranche 1</vt:lpstr>
      <vt:lpstr>Tranche 2</vt:lpstr>
      <vt:lpstr>Tranche 2</vt:lpstr>
      <vt:lpstr>Tranche 2</vt:lpstr>
      <vt:lpstr>Remarques sur les tranches 1 et 2</vt:lpstr>
      <vt:lpstr>Après les tranches 1 et 2</vt:lpstr>
      <vt:lpstr>Perspectives</vt:lpstr>
      <vt:lpstr>Perspectives</vt:lpstr>
    </vt:vector>
  </TitlesOfParts>
  <Company>uds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DFL</dc:creator>
  <cp:lastModifiedBy>deglairv</cp:lastModifiedBy>
  <cp:revision>111</cp:revision>
  <dcterms:created xsi:type="dcterms:W3CDTF">2018-01-12T09:47:09Z</dcterms:created>
  <dcterms:modified xsi:type="dcterms:W3CDTF">2019-06-21T08:39:47Z</dcterms:modified>
</cp:coreProperties>
</file>