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59" r:id="rId6"/>
    <p:sldId id="257" r:id="rId7"/>
    <p:sldId id="294" r:id="rId8"/>
    <p:sldId id="305" r:id="rId9"/>
    <p:sldId id="400" r:id="rId10"/>
    <p:sldId id="404" r:id="rId11"/>
    <p:sldId id="405" r:id="rId12"/>
    <p:sldId id="397" r:id="rId13"/>
    <p:sldId id="403" r:id="rId14"/>
    <p:sldId id="401" r:id="rId15"/>
    <p:sldId id="402" r:id="rId16"/>
    <p:sldId id="406" r:id="rId17"/>
    <p:sldId id="407" r:id="rId18"/>
    <p:sldId id="408" r:id="rId19"/>
    <p:sldId id="410" r:id="rId20"/>
    <p:sldId id="412" r:id="rId21"/>
    <p:sldId id="388" r:id="rId22"/>
    <p:sldId id="389" r:id="rId23"/>
    <p:sldId id="409" r:id="rId24"/>
    <p:sldId id="413" r:id="rId25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7724F7E-1D40-49BB-BA74-57D4DFA111B8}">
          <p14:sldIdLst>
            <p14:sldId id="256"/>
            <p14:sldId id="359"/>
            <p14:sldId id="257"/>
            <p14:sldId id="294"/>
            <p14:sldId id="305"/>
            <p14:sldId id="400"/>
            <p14:sldId id="404"/>
            <p14:sldId id="405"/>
            <p14:sldId id="397"/>
            <p14:sldId id="403"/>
            <p14:sldId id="401"/>
            <p14:sldId id="402"/>
            <p14:sldId id="406"/>
            <p14:sldId id="407"/>
            <p14:sldId id="408"/>
          </p14:sldIdLst>
        </p14:section>
        <p14:section name="Section sans titre" id="{E9738A9C-0C83-4BF2-88A2-4E43F6BB60EF}">
          <p14:sldIdLst>
            <p14:sldId id="410"/>
            <p14:sldId id="412"/>
            <p14:sldId id="388"/>
            <p14:sldId id="389"/>
            <p14:sldId id="409"/>
            <p14:sldId id="4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340" autoAdjust="0"/>
  </p:normalViewPr>
  <p:slideViewPr>
    <p:cSldViewPr snapToGrid="0" snapToObjects="1">
      <p:cViewPr varScale="1">
        <p:scale>
          <a:sx n="106" d="100"/>
          <a:sy n="106" d="100"/>
        </p:scale>
        <p:origin x="21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69142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277116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713008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CAA906E-250E-4E53-824D-AC74F06CBB8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E16CC57-7540-4D4B-8828-3C1A175FD17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6F05FCE-2830-4FC9-ABD4-4A0900C6A1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8819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09CA568A-3899-4DDF-BE15-C8385A3DF0F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78114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2E9FA9C6-AAFD-47AC-8739-16845E26F9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52431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A46FF9AF-1D85-495D-96B3-95A2406E35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096332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495BDF0F-6E92-4A1E-A914-5E56FACE2E1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904726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524119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21/02/2025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21/02/2025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100">
                <a:latin typeface="Century Gothic" panose="020B0502020202020204" pitchFamily="34" charset="0"/>
              </a:defRPr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391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21/02/2025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21/02/2025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27738"/>
            <a:ext cx="7913076" cy="126760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de maîtrise d’</a:t>
            </a:r>
            <a:r>
              <a:rPr lang="fr-FR" sz="3600" b="1" dirty="0" err="1">
                <a:latin typeface="Century Gothic" charset="0"/>
                <a:ea typeface="Century Gothic" charset="0"/>
                <a:cs typeface="Century Gothic" charset="0"/>
              </a:rPr>
              <a:t>oeuvre</a:t>
            </a:r>
            <a:endParaRPr lang="fr-FR" sz="36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RENOVATION ENERGETIQUE DE la PASSERELLE 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ENTRE LE TRIPODE ET L’HOPITAL PEDIATRIQUE</a:t>
            </a:r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526471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Thermique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61160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403379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 BE thermique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059071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301817" y="-8857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structure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1487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s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tructure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240976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OPC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905684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OPC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950256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1F82205-3C23-4A76-9E7E-19D784819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2CAA91-8AB1-EBF1-C948-758A1E26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4C15929-5701-03A0-A961-FE1CB202B12D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Analyse du programme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C2C6E4-09A2-1E5F-3C64-0F732CDBAAA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B23068-31D9-62C8-941D-EF7A9227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8886809-8CBE-84B8-931E-867198EB7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36963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739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A3F0A9-26B0-2C11-E695-C5DDE8395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829EAB-EC19-F81C-E443-BACFC12CA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BC8ED58-0E98-B004-3A82-F8DA797B6939}"/>
              </a:ext>
            </a:extLst>
          </p:cNvPr>
          <p:cNvSpPr txBox="1"/>
          <p:nvPr/>
        </p:nvSpPr>
        <p:spPr>
          <a:xfrm>
            <a:off x="299240" y="1023135"/>
            <a:ext cx="7864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600" i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Analyse du programme </a:t>
            </a:r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(4 diapositives maximum )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sz="1600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200" b="1" dirty="0"/>
              <a:t>Approche architecturale et technique</a:t>
            </a:r>
          </a:p>
          <a:p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L'équipe de maîtrise d'œuvre devra indiquer quels sont les enjeux qu’elle retient à la lecture du programme pour: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Concevoir une architecturale adaptée et intégrée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Proposer des solutions techniques pertinentes et durables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Maîtriser l’approche énergétique et intégration la stratégie de décarbonation,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Maitrise le coût global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7D3CA5-5EAD-F634-DD01-8B7ACEDF6A52}"/>
              </a:ext>
            </a:extLst>
          </p:cNvPr>
          <p:cNvSpPr/>
          <p:nvPr/>
        </p:nvSpPr>
        <p:spPr>
          <a:xfrm>
            <a:off x="0" y="6498076"/>
            <a:ext cx="428018" cy="2875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CF695B2-A150-4448-EC3C-BAE160A1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17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7A6D31-AD72-71E9-C9F9-CCCDB97AB7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1616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999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 err="1">
                <a:solidFill>
                  <a:schemeClr val="tx1"/>
                </a:solidFill>
                <a:latin typeface="Century Gothic" charset="0"/>
              </a:rPr>
              <a:t>Méthologie</a:t>
            </a:r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 envisagée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5E2284-E023-4A4A-80A5-7631680B2ACE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D11620E-289C-43C2-A8F5-FD9843E7B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D3708B-AA84-04EB-A74D-C45A004669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27236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653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43882" y="1505471"/>
            <a:ext cx="786448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Méthodologie </a:t>
            </a:r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(6 diapositives maximum )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900" b="1" dirty="0"/>
              <a:t>Approche environnementale et énergétique:</a:t>
            </a:r>
          </a:p>
          <a:p>
            <a:r>
              <a:rPr lang="fr-FR" sz="900" dirty="0"/>
              <a:t>L'équipe de maîtrise d'œuvre devra indiquer comment elle envisage une démarche environnementale ambitieuse , en s'appuyant sur 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Une optimisation des consommations énergétiques et l'intégration des énergies renouvelables,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L'utilisation de matériaux biosourcés ou à faible impact carbone,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La gestion des déchets de chantier et la mise en place de dispositifs pour limiter les nuisances écologiques.</a:t>
            </a:r>
          </a:p>
          <a:p>
            <a:pPr marL="447675"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Analyse des contraintes et organisation du projet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candidats démontreront leur compréhension des enjeux hospitaliers au travers leur manière d’intégrer dans leur approche du projet :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respect du programme;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contraintes de site occupé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maîtrise des coûts de réalisation et de d’exploitation (vision coût global)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flux de circulation des patients, du personnel et des visiteurs , 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L’intégration des normes spécifiques aux établissement hospitaliers.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900" b="1" dirty="0"/>
              <a:t>Phase des travaux et gestion de la coactivité</a:t>
            </a:r>
          </a:p>
          <a:p>
            <a:r>
              <a:rPr lang="fr-FR" sz="900" dirty="0"/>
              <a:t>L'équipe de maîtrise d'œuvre devra indiquer comment elle envisage 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Le phasage des travaux en garantissant la continuité des soins et les délais contractuels,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Une gestion efficace des nuisances, une planification détaillée , incluant les périodes critiques et les interventions spécifiques.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De mettre en place des protocoles de communication avec l'établissement hospitalier,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D’anticiper éventuellement les besoins en « relogement » temporaire des services impactés par les travaux.</a:t>
            </a:r>
          </a:p>
          <a:p>
            <a:endParaRPr lang="fr-FR" sz="900" dirty="0"/>
          </a:p>
          <a:p>
            <a:endParaRPr lang="fr-FR" sz="14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343B0CF-D1F2-46C6-8D47-9235483A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19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5C153E-DF88-07F2-FA97-5AB9C3E11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0" y="24669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98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35" y="116382"/>
            <a:ext cx="7413929" cy="929093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entury Gothic" charset="0"/>
                <a:ea typeface="Century Gothic" charset="0"/>
                <a:cs typeface="Century Gothic" charset="0"/>
              </a:rPr>
              <a:t>Mode d’emploi 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45512" y="997272"/>
            <a:ext cx="8254605" cy="4858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Le power point est à remettre </a:t>
            </a:r>
            <a:r>
              <a:rPr lang="fr-FR" sz="1400" b="1" u="sng" dirty="0">
                <a:latin typeface="Century Gothic" charset="0"/>
                <a:ea typeface="Century Gothic" charset="0"/>
                <a:cs typeface="Century Gothic" charset="0"/>
              </a:rPr>
              <a:t>impérativement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 au format natif </a:t>
            </a: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(.pptx) et PDF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Il convient de produire :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(ou plusieurs) architectes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3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thermique(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structure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marR="0" lvl="0" indent="-1809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coordinateur OPC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Autre compétence jugée utile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  <a:p>
            <a:pPr algn="ctr"/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Annexes interdites sauf celles mentionnées dans le support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(exemple les CV)</a:t>
            </a:r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F0879-7C6E-41B9-8FC7-156D8E5446E0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3D7161-5255-4C8B-BB8F-3980D355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1FDA08E-F993-9D28-7CA4-B66F45958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EA945B-3D1A-68A6-5193-ACAC3C71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171AD5A3-8611-7037-1ABA-B453C7841E73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Moyens humains affectés à l'opération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5E548A-A8E8-5252-B91A-A5143C0E449F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E4E4ED-DCDE-C108-7F6C-65B0B1B9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20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3D119C-2B15-F6A0-C748-FAD1154981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35690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85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53DBC1A-21C0-AE57-F648-55C041D2E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8E7349-E074-A7CF-E740-4E8AF797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390A433-425B-12B0-7C03-1BE1E92353B1}"/>
              </a:ext>
            </a:extLst>
          </p:cNvPr>
          <p:cNvSpPr txBox="1"/>
          <p:nvPr/>
        </p:nvSpPr>
        <p:spPr>
          <a:xfrm>
            <a:off x="360062" y="1537891"/>
            <a:ext cx="7864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i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Moyens humains </a:t>
            </a:r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(2 diapositives maximum )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719138" marR="0" lvl="0" indent="-27146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Moyens humains AFFECTES à l’opération (possibilité de mettre les cv en annexe)</a:t>
            </a:r>
          </a:p>
          <a:p>
            <a:pPr marL="719138" marR="0" lvl="0" indent="-27146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Expérience commune entre co-traitants (point à particulièrement développer)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….</a:t>
            </a:r>
          </a:p>
          <a:p>
            <a:pPr marL="285750" indent="-285750">
              <a:buFont typeface="Arial" charset="0"/>
              <a:buChar char="•"/>
            </a:pPr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9F0F12-32BC-3D8D-D16F-CE59D2D8646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C9F7DCB-545A-2AFF-99D4-85B3653CE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21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A90B5A-3790-9B73-B74C-10BFE7E151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8560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658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099" y="1933212"/>
            <a:ext cx="7543800" cy="631222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94036"/>
              </p:ext>
            </p:extLst>
          </p:nvPr>
        </p:nvGraphicFramePr>
        <p:xfrm>
          <a:off x="239025" y="2830186"/>
          <a:ext cx="8665949" cy="29946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1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1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1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90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77D894A-2FF0-49A8-BEB6-DDF6929DE13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2D1092-E634-438D-B81D-06B0A14D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4307C6-338A-6A57-3E5E-0717FEF773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5" y="20778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5641" y="1283612"/>
            <a:ext cx="7886700" cy="1325563"/>
          </a:xfrm>
        </p:spPr>
        <p:txBody>
          <a:bodyPr/>
          <a:lstStyle/>
          <a:p>
            <a:pPr algn="ctr"/>
            <a:r>
              <a:rPr lang="fr-FR" dirty="0">
                <a:latin typeface="Century Gothic" panose="020B0502020202020204" pitchFamily="34" charset="0"/>
              </a:rPr>
              <a:t>Chiffres d’affaires et effectifs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7189"/>
              </p:ext>
            </p:extLst>
          </p:nvPr>
        </p:nvGraphicFramePr>
        <p:xfrm>
          <a:off x="296883" y="2489869"/>
          <a:ext cx="8310787" cy="3652962"/>
        </p:xfrm>
        <a:graphic>
          <a:graphicData uri="http://schemas.openxmlformats.org/drawingml/2006/table">
            <a:tbl>
              <a:tblPr/>
              <a:tblGrid>
                <a:gridCol w="333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8915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Opérateur économique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Année N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Année N-1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Année N-2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528">
                <a:tc gridSpan="2"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Total: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2CDA53F-3406-4F82-AABE-B4DE8E4FDE3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385A8A-3824-4A41-A380-703E1CCF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85BAA1-D536-B8DA-F723-D8FE5915CF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308726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22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462915"/>
            <a:ext cx="7612062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de l’architecte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3913AA-EB8C-47DE-9D8F-971E8C0D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5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B7E0E3-A837-DDBA-EE9E-5802E58EA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68869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918314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32415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8854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65969" y="3210015"/>
            <a:ext cx="7612062" cy="12544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co-traitant</a:t>
            </a:r>
          </a:p>
          <a:p>
            <a:r>
              <a:rPr lang="fr-FR" sz="24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minima le BE thermique, le BE structure et OPC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5789EA-74CE-4AE3-96E6-DFC91B9FA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9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04DB5F-2FFC-C630-D36B-8045EEB84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" y="15914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05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C1E64A-E709-4894-ADF4-E28A72C016E2}">
  <ds:schemaRefs>
    <ds:schemaRef ds:uri="http://schemas.microsoft.com/office/2006/metadata/properties"/>
    <ds:schemaRef ds:uri="http://schemas.microsoft.com/office/infopath/2007/PartnerControls"/>
    <ds:schemaRef ds:uri="2697cc75-1aaa-4b68-a48e-593aa534b56d"/>
    <ds:schemaRef ds:uri="a8616a7f-141c-4ed7-8436-c49acd6d9e48"/>
  </ds:schemaRefs>
</ds:datastoreItem>
</file>

<file path=customXml/itemProps2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2136</Words>
  <Application>Microsoft Office PowerPoint</Application>
  <PresentationFormat>Affichage à l'écran (4:3)</PresentationFormat>
  <Paragraphs>745</Paragraphs>
  <Slides>21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Times New Roman</vt:lpstr>
      <vt:lpstr>Wingdings</vt:lpstr>
      <vt:lpstr>Thème Office</vt:lpstr>
      <vt:lpstr>Marché de maîtrise d’oeuvre</vt:lpstr>
      <vt:lpstr>Mode d’emploi  du cadre de réponse</vt:lpstr>
      <vt:lpstr>Composition du groupement</vt:lpstr>
      <vt:lpstr>Chiffres d’affaires et effectifs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Jerome ANDRE</cp:lastModifiedBy>
  <cp:revision>145</cp:revision>
  <cp:lastPrinted>2019-05-06T08:45:52Z</cp:lastPrinted>
  <dcterms:created xsi:type="dcterms:W3CDTF">2014-09-24T15:37:46Z</dcterms:created>
  <dcterms:modified xsi:type="dcterms:W3CDTF">2025-02-21T07:26:09Z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