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4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media/image12.jpg" ContentType="image/jpg"/>
  <Override PartName="/ppt/media/image22.jpg" ContentType="image/jp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6" r:id="rId2"/>
    <p:sldMasterId id="2147483672" r:id="rId3"/>
    <p:sldMasterId id="2147483684" r:id="rId4"/>
    <p:sldMasterId id="2147483690" r:id="rId5"/>
  </p:sldMasterIdLst>
  <p:notesMasterIdLst>
    <p:notesMasterId r:id="rId16"/>
  </p:notesMasterIdLst>
  <p:sldIdLst>
    <p:sldId id="256" r:id="rId6"/>
    <p:sldId id="273" r:id="rId7"/>
    <p:sldId id="276" r:id="rId8"/>
    <p:sldId id="290" r:id="rId9"/>
    <p:sldId id="284" r:id="rId10"/>
    <p:sldId id="285" r:id="rId11"/>
    <p:sldId id="275" r:id="rId12"/>
    <p:sldId id="292" r:id="rId13"/>
    <p:sldId id="288" r:id="rId14"/>
    <p:sldId id="289" r:id="rId15"/>
  </p:sldIdLst>
  <p:sldSz cx="12192000" cy="6858000"/>
  <p:notesSz cx="6797675" cy="9926638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901F"/>
    <a:srgbClr val="006666"/>
    <a:srgbClr val="008080"/>
    <a:srgbClr val="359A90"/>
    <a:srgbClr val="EB9ABA"/>
    <a:srgbClr val="2851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1647" autoAdjust="0"/>
  </p:normalViewPr>
  <p:slideViewPr>
    <p:cSldViewPr snapToGrid="0">
      <p:cViewPr varScale="1">
        <p:scale>
          <a:sx n="106" d="100"/>
          <a:sy n="106" d="100"/>
        </p:scale>
        <p:origin x="792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AE609A-C7C7-47BC-A460-4A981642DE28}" type="datetimeFigureOut">
              <a:rPr lang="fr-FR" smtClean="0"/>
              <a:t>28/10/2024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DB6F66-287B-489F-A564-5CDA9285F7A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760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DB6F66-287B-489F-A564-5CDA9285F7A8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32715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e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4639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12F81-3259-434D-B084-3C96DD89759A}" type="datetimeFigureOut">
              <a:rPr lang="fr-FR" smtClean="0"/>
              <a:t>28/10/2024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2E2CE-DF30-43A3-92AF-92725BEB412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7575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12F81-3259-434D-B084-3C96DD89759A}" type="datetimeFigureOut">
              <a:rPr lang="fr-FR" smtClean="0"/>
              <a:t>28/10/2024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2E2CE-DF30-43A3-92AF-92725BEB412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9663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12F81-3259-434D-B084-3C96DD89759A}" type="datetimeFigureOut">
              <a:rPr lang="fr-FR" smtClean="0"/>
              <a:t>28/10/2024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2E2CE-DF30-43A3-92AF-92725BEB412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49483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12F81-3259-434D-B084-3C96DD89759A}" type="datetimeFigureOut">
              <a:rPr lang="fr-FR" smtClean="0"/>
              <a:t>28/10/2024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2E2CE-DF30-43A3-92AF-92725BEB412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089371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12F81-3259-434D-B084-3C96DD89759A}" type="datetimeFigureOut">
              <a:rPr lang="fr-FR" smtClean="0"/>
              <a:t>28/10/2024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2E2CE-DF30-43A3-92AF-92725BEB412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899182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12F81-3259-434D-B084-3C96DD89759A}" type="datetimeFigureOut">
              <a:rPr lang="fr-FR" smtClean="0"/>
              <a:t>28/10/2024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2E2CE-DF30-43A3-92AF-92725BEB412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649197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12F81-3259-434D-B084-3C96DD89759A}" type="datetimeFigureOut">
              <a:rPr lang="fr-FR" smtClean="0"/>
              <a:t>28/10/2024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2E2CE-DF30-43A3-92AF-92725BEB412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96902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12F81-3259-434D-B084-3C96DD89759A}" type="datetimeFigureOut">
              <a:rPr lang="fr-FR" smtClean="0"/>
              <a:t>28/10/2024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2E2CE-DF30-43A3-92AF-92725BEB412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71058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age_bleu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12192000" cy="1046205"/>
          </a:xfrm>
          <a:solidFill>
            <a:srgbClr val="28519C"/>
          </a:solidFill>
        </p:spPr>
        <p:txBody>
          <a:bodyPr lIns="252000"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Insérer sous-titre</a:t>
            </a:r>
          </a:p>
        </p:txBody>
      </p:sp>
      <p:sp>
        <p:nvSpPr>
          <p:cNvPr id="15" name="Espace réservé du texte 14"/>
          <p:cNvSpPr>
            <a:spLocks noGrp="1"/>
          </p:cNvSpPr>
          <p:nvPr>
            <p:ph type="body" sz="quarter" idx="12" hasCustomPrompt="1"/>
          </p:nvPr>
        </p:nvSpPr>
        <p:spPr>
          <a:xfrm>
            <a:off x="10412626" y="6292711"/>
            <a:ext cx="1631092" cy="429363"/>
          </a:xfr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   </a:t>
            </a:r>
          </a:p>
        </p:txBody>
      </p:sp>
      <p:sp>
        <p:nvSpPr>
          <p:cNvPr id="17" name="Espace réservé du contenu 16"/>
          <p:cNvSpPr>
            <a:spLocks noGrp="1"/>
          </p:cNvSpPr>
          <p:nvPr>
            <p:ph sz="quarter" idx="13"/>
          </p:nvPr>
        </p:nvSpPr>
        <p:spPr>
          <a:xfrm>
            <a:off x="180975" y="1144588"/>
            <a:ext cx="11863388" cy="5057775"/>
          </a:xfrm>
        </p:spPr>
        <p:txBody>
          <a:bodyPr>
            <a:normAutofit/>
          </a:bodyPr>
          <a:lstStyle>
            <a:lvl1pPr marL="228600" indent="-228600">
              <a:buFontTx/>
              <a:buBlip>
                <a:blip r:embed="rId3"/>
              </a:buBlip>
              <a:defRPr sz="2400"/>
            </a:lvl1pPr>
            <a:lvl2pPr marL="685800" indent="-228600">
              <a:buFontTx/>
              <a:buBlip>
                <a:blip r:embed="rId3"/>
              </a:buBlip>
              <a:defRPr sz="2400"/>
            </a:lvl2pPr>
            <a:lvl3pPr marL="1143000" indent="-228600">
              <a:buFontTx/>
              <a:buBlip>
                <a:blip r:embed="rId3"/>
              </a:buBlip>
              <a:defRPr sz="2400"/>
            </a:lvl3pPr>
            <a:lvl4pPr marL="1600200" indent="-228600">
              <a:buFontTx/>
              <a:buBlip>
                <a:blip r:embed="rId3"/>
              </a:buBlip>
              <a:defRPr sz="2400"/>
            </a:lvl4pPr>
            <a:lvl5pPr marL="2057400" indent="-228600">
              <a:buFontTx/>
              <a:buBlip>
                <a:blip r:embed="rId3"/>
              </a:buBlip>
              <a:defRPr sz="24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18" name="Espace réservé du texte 14"/>
          <p:cNvSpPr>
            <a:spLocks noGrp="1"/>
          </p:cNvSpPr>
          <p:nvPr>
            <p:ph type="body" sz="quarter" idx="14" hasCustomPrompt="1"/>
          </p:nvPr>
        </p:nvSpPr>
        <p:spPr>
          <a:xfrm>
            <a:off x="180975" y="6292710"/>
            <a:ext cx="1137079" cy="429364"/>
          </a:xfr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7767187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0" y="2"/>
            <a:ext cx="12192000" cy="515143"/>
          </a:xfrm>
        </p:spPr>
        <p:txBody>
          <a:bodyPr anchor="t">
            <a:normAutofit/>
          </a:bodyPr>
          <a:lstStyle>
            <a:lvl1pPr algn="l">
              <a:defRPr sz="4267"/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0" y="626531"/>
            <a:ext cx="12192000" cy="54924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3200">
                <a:solidFill>
                  <a:schemeClr val="bg1">
                    <a:lumMod val="10000"/>
                  </a:schemeClr>
                </a:solidFill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fr-FR"/>
              <a:t>Modifier le style des sous-titres du masque</a:t>
            </a: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r>
              <a:rPr lang="fr-FR">
                <a:solidFill>
                  <a:srgbClr val="667886"/>
                </a:solidFill>
              </a:rPr>
              <a:t>Objet Personnaliser l'oe la réunion / présentation</a:t>
            </a:r>
            <a:endParaRPr lang="fr-FR" dirty="0">
              <a:solidFill>
                <a:srgbClr val="667886"/>
              </a:solidFill>
            </a:endParaRPr>
          </a:p>
        </p:txBody>
      </p:sp>
      <p:sp>
        <p:nvSpPr>
          <p:cNvPr id="13" name="Espace réservé de la date 7"/>
          <p:cNvSpPr>
            <a:spLocks noGrp="1"/>
          </p:cNvSpPr>
          <p:nvPr>
            <p:ph type="dt" sz="half" idx="2"/>
          </p:nvPr>
        </p:nvSpPr>
        <p:spPr>
          <a:xfrm>
            <a:off x="2" y="6564050"/>
            <a:ext cx="1713089" cy="2891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33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r>
              <a:rPr lang="fr-FR">
                <a:solidFill>
                  <a:srgbClr val="006666">
                    <a:tint val="75000"/>
                  </a:srgbClr>
                </a:solidFill>
              </a:rPr>
              <a:t>22/06/2016</a:t>
            </a:r>
            <a:endParaRPr lang="fr-FR" dirty="0">
              <a:solidFill>
                <a:srgbClr val="006666">
                  <a:tint val="75000"/>
                </a:srgbClr>
              </a:solidFill>
            </a:endParaRPr>
          </a:p>
        </p:txBody>
      </p:sp>
      <p:sp>
        <p:nvSpPr>
          <p:cNvPr id="14" name="Espace réservé du numéro de diapositive 8"/>
          <p:cNvSpPr>
            <a:spLocks noGrp="1"/>
          </p:cNvSpPr>
          <p:nvPr>
            <p:ph type="sldNum" sz="quarter" idx="4"/>
          </p:nvPr>
        </p:nvSpPr>
        <p:spPr>
          <a:xfrm>
            <a:off x="2" y="6198924"/>
            <a:ext cx="1713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85B65E2F-F13C-4329-9559-F4A740C07988}" type="slidenum">
              <a:rPr lang="fr-FR" smtClean="0">
                <a:solidFill>
                  <a:srgbClr val="006666">
                    <a:tint val="75000"/>
                  </a:srgbClr>
                </a:solidFill>
              </a:rPr>
              <a:pPr defTabSz="1219170"/>
              <a:t>‹N°›</a:t>
            </a:fld>
            <a:endParaRPr lang="fr-FR" dirty="0">
              <a:solidFill>
                <a:srgbClr val="00666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4062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_bleu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237722" y="1207080"/>
            <a:ext cx="8954278" cy="4444389"/>
          </a:xfrm>
          <a:prstGeom prst="rect">
            <a:avLst/>
          </a:prstGeom>
          <a:solidFill>
            <a:srgbClr val="2851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4400" dirty="0">
              <a:latin typeface="+mj-lt"/>
            </a:endParaRPr>
          </a:p>
        </p:txBody>
      </p:sp>
      <p:sp>
        <p:nvSpPr>
          <p:cNvPr id="6" name="Espace réservé du texte 5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320675" y="1885026"/>
            <a:ext cx="3598181" cy="3088464"/>
          </a:xfrm>
        </p:spPr>
        <p:txBody>
          <a:bodyPr/>
          <a:lstStyle>
            <a:lvl1pPr marL="0" indent="0">
              <a:buNone/>
              <a:defRPr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  </a:t>
            </a:r>
          </a:p>
        </p:txBody>
      </p:sp>
      <p:grpSp>
        <p:nvGrpSpPr>
          <p:cNvPr id="7" name="Groupe 6"/>
          <p:cNvGrpSpPr/>
          <p:nvPr userDrawn="1"/>
        </p:nvGrpSpPr>
        <p:grpSpPr>
          <a:xfrm>
            <a:off x="261258" y="1885057"/>
            <a:ext cx="3657599" cy="3088433"/>
            <a:chOff x="261257" y="1707502"/>
            <a:chExt cx="3657599" cy="3088433"/>
          </a:xfrm>
        </p:grpSpPr>
        <p:sp>
          <p:nvSpPr>
            <p:cNvPr id="8" name="Rectangle 7"/>
            <p:cNvSpPr/>
            <p:nvPr/>
          </p:nvSpPr>
          <p:spPr>
            <a:xfrm>
              <a:off x="2657475" y="1707502"/>
              <a:ext cx="1261381" cy="30884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9" name="Image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1257" y="2029065"/>
              <a:ext cx="3574412" cy="2384777"/>
            </a:xfrm>
            <a:prstGeom prst="rect">
              <a:avLst/>
            </a:prstGeom>
          </p:spPr>
        </p:pic>
      </p:grpSp>
      <p:sp>
        <p:nvSpPr>
          <p:cNvPr id="11" name="Espace réservé du texte 10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3918856" y="1207080"/>
            <a:ext cx="8273143" cy="4444420"/>
          </a:xfrm>
        </p:spPr>
        <p:txBody>
          <a:bodyPr anchor="ctr">
            <a:noAutofit/>
          </a:bodyPr>
          <a:lstStyle>
            <a:lvl1pPr marL="0" indent="0" algn="ctr">
              <a:buNone/>
              <a:defRPr sz="4400">
                <a:solidFill>
                  <a:schemeClr val="bg1"/>
                </a:solidFill>
              </a:defRPr>
            </a:lvl1pPr>
            <a:lvl2pPr>
              <a:defRPr sz="5400"/>
            </a:lvl2pPr>
            <a:lvl3pPr>
              <a:defRPr sz="4800"/>
            </a:lvl3pPr>
            <a:lvl4pPr>
              <a:defRPr sz="4400"/>
            </a:lvl4pPr>
            <a:lvl5pPr>
              <a:defRPr sz="4400"/>
            </a:lvl5pPr>
          </a:lstStyle>
          <a:p>
            <a:pPr lvl="0"/>
            <a:r>
              <a:rPr lang="fr-FR" dirty="0"/>
              <a:t>Insérer titre</a:t>
            </a:r>
          </a:p>
        </p:txBody>
      </p:sp>
    </p:spTree>
    <p:extLst>
      <p:ext uri="{BB962C8B-B14F-4D97-AF65-F5344CB8AC3E}">
        <p14:creationId xmlns:p14="http://schemas.microsoft.com/office/powerpoint/2010/main" val="35814742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50879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620183"/>
            <a:ext cx="12192000" cy="549883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10000"/>
                  </a:schemeClr>
                </a:solidFill>
              </a:defRPr>
            </a:lvl1pPr>
            <a:lvl2pPr>
              <a:defRPr>
                <a:solidFill>
                  <a:schemeClr val="bg1">
                    <a:lumMod val="10000"/>
                  </a:schemeClr>
                </a:solidFill>
              </a:defRPr>
            </a:lvl2pPr>
            <a:lvl3pPr>
              <a:defRPr>
                <a:solidFill>
                  <a:schemeClr val="bg1">
                    <a:lumMod val="10000"/>
                  </a:schemeClr>
                </a:solidFill>
              </a:defRPr>
            </a:lvl3pPr>
            <a:lvl4pPr>
              <a:defRPr>
                <a:solidFill>
                  <a:schemeClr val="bg1">
                    <a:lumMod val="10000"/>
                  </a:schemeClr>
                </a:solidFill>
              </a:defRPr>
            </a:lvl4pPr>
            <a:lvl5pPr>
              <a:defRPr>
                <a:solidFill>
                  <a:schemeClr val="bg1">
                    <a:lumMod val="10000"/>
                  </a:schemeClr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defTabSz="1219170"/>
            <a:r>
              <a:rPr lang="fr-FR">
                <a:solidFill>
                  <a:srgbClr val="FFFFFF"/>
                </a:solidFill>
              </a:rPr>
              <a:t>Objet Personnaliser l'oe la réunion / présentation</a:t>
            </a:r>
            <a:endParaRPr lang="fr-FR" dirty="0">
              <a:solidFill>
                <a:srgbClr val="FFFFFF"/>
              </a:solidFill>
            </a:endParaRPr>
          </a:p>
        </p:txBody>
      </p:sp>
      <p:sp>
        <p:nvSpPr>
          <p:cNvPr id="12" name="Espace réservé de la date 7"/>
          <p:cNvSpPr>
            <a:spLocks noGrp="1"/>
          </p:cNvSpPr>
          <p:nvPr>
            <p:ph type="dt" sz="half" idx="2"/>
          </p:nvPr>
        </p:nvSpPr>
        <p:spPr>
          <a:xfrm>
            <a:off x="2" y="6564050"/>
            <a:ext cx="1713089" cy="2891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33" b="1">
                <a:solidFill>
                  <a:schemeClr val="bg1"/>
                </a:solidFill>
              </a:defRPr>
            </a:lvl1pPr>
          </a:lstStyle>
          <a:p>
            <a:pPr defTabSz="1219170"/>
            <a:r>
              <a:rPr lang="fr-FR">
                <a:solidFill>
                  <a:srgbClr val="FFFFFF"/>
                </a:solidFill>
              </a:rPr>
              <a:t>22/06/2016</a:t>
            </a:r>
            <a:endParaRPr lang="fr-FR" dirty="0">
              <a:solidFill>
                <a:srgbClr val="FFFFFF"/>
              </a:solidFill>
            </a:endParaRPr>
          </a:p>
        </p:txBody>
      </p:sp>
      <p:sp>
        <p:nvSpPr>
          <p:cNvPr id="13" name="Espace réservé du numéro de diapositive 8"/>
          <p:cNvSpPr>
            <a:spLocks noGrp="1"/>
          </p:cNvSpPr>
          <p:nvPr>
            <p:ph type="sldNum" sz="quarter" idx="4"/>
          </p:nvPr>
        </p:nvSpPr>
        <p:spPr>
          <a:xfrm>
            <a:off x="2" y="6198924"/>
            <a:ext cx="1713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 b="1">
                <a:solidFill>
                  <a:schemeClr val="bg1"/>
                </a:solidFill>
              </a:defRPr>
            </a:lvl1pPr>
          </a:lstStyle>
          <a:p>
            <a:pPr defTabSz="1219170"/>
            <a:fld id="{85B65E2F-F13C-4329-9559-F4A740C07988}" type="slidenum">
              <a:rPr lang="fr-FR" smtClean="0">
                <a:solidFill>
                  <a:srgbClr val="FFFFFF"/>
                </a:solidFill>
              </a:rPr>
              <a:pPr defTabSz="1219170"/>
              <a:t>‹N°›</a:t>
            </a:fld>
            <a:endParaRPr lang="fr-FR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807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1219170"/>
            <a:r>
              <a:rPr lang="fr-FR">
                <a:solidFill>
                  <a:srgbClr val="667886"/>
                </a:solidFill>
              </a:rPr>
              <a:t>Objet Personnaliser l'oe la réunion / présentation</a:t>
            </a:r>
            <a:endParaRPr lang="fr-FR" dirty="0">
              <a:solidFill>
                <a:srgbClr val="667886"/>
              </a:solidFill>
            </a:endParaRP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 defTabSz="1219170"/>
            <a:r>
              <a:rPr lang="fr-FR">
                <a:solidFill>
                  <a:srgbClr val="FFFFFF"/>
                </a:solidFill>
              </a:rPr>
              <a:t>22/06/2016</a:t>
            </a:r>
            <a:endParaRPr lang="fr-FR" dirty="0">
              <a:solidFill>
                <a:srgbClr val="FFFFFF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85B65E2F-F13C-4329-9559-F4A740C07988}" type="slidenum">
              <a:rPr lang="fr-FR" smtClean="0">
                <a:solidFill>
                  <a:srgbClr val="FFFFFF"/>
                </a:solidFill>
              </a:rPr>
              <a:pPr defTabSz="1219170"/>
              <a:t>‹N°›</a:t>
            </a:fld>
            <a:endParaRPr lang="fr-FR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24956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726017"/>
            <a:ext cx="5156200" cy="545094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726017"/>
            <a:ext cx="5156200" cy="545094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r>
              <a:rPr lang="fr-FR">
                <a:solidFill>
                  <a:srgbClr val="FFFFFF"/>
                </a:solidFill>
              </a:rPr>
              <a:t>22/06/2016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r>
              <a:rPr lang="fr-FR">
                <a:solidFill>
                  <a:srgbClr val="667886"/>
                </a:solidFill>
              </a:rPr>
              <a:t>Objet Personnaliser l'oe la réunion / présentation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CDCAB56E-B86C-4957-B4A6-1B9127097887}" type="slidenum">
              <a:rPr lang="fr-FR" smtClean="0">
                <a:solidFill>
                  <a:srgbClr val="FFFFFF"/>
                </a:solidFill>
              </a:rPr>
              <a:pPr defTabSz="1219170"/>
              <a:t>‹N°›</a:t>
            </a:fld>
            <a:endParaRPr lang="fr-FR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938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213" y="2"/>
            <a:ext cx="12153788" cy="577516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40318" y="83125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40319" y="1908903"/>
            <a:ext cx="5158316" cy="42807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83125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1908903"/>
            <a:ext cx="5183717" cy="42807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r>
              <a:rPr lang="fr-FR">
                <a:solidFill>
                  <a:srgbClr val="FFFFFF"/>
                </a:solidFill>
              </a:rPr>
              <a:t>22/06/2016</a:t>
            </a: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r>
              <a:rPr lang="fr-FR">
                <a:solidFill>
                  <a:srgbClr val="667886"/>
                </a:solidFill>
              </a:rPr>
              <a:t>Objet Personnaliser l'oe la réunion / présentation</a:t>
            </a: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CDCAB56E-B86C-4957-B4A6-1B9127097887}" type="slidenum">
              <a:rPr lang="fr-FR" smtClean="0">
                <a:solidFill>
                  <a:srgbClr val="FFFFFF"/>
                </a:solidFill>
              </a:rPr>
              <a:pPr defTabSz="1219170"/>
              <a:t>‹N°›</a:t>
            </a:fld>
            <a:endParaRPr lang="fr-FR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055324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0" y="2"/>
            <a:ext cx="12192000" cy="515143"/>
          </a:xfrm>
        </p:spPr>
        <p:txBody>
          <a:bodyPr anchor="t">
            <a:normAutofit/>
          </a:bodyPr>
          <a:lstStyle>
            <a:lvl1pPr algn="l">
              <a:defRPr sz="4267"/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0" y="626531"/>
            <a:ext cx="12192000" cy="54924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3200">
                <a:solidFill>
                  <a:schemeClr val="bg1">
                    <a:lumMod val="10000"/>
                  </a:schemeClr>
                </a:solidFill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fr-FR"/>
              <a:t>Modifier le style des sous-titres du masque</a:t>
            </a: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r>
              <a:rPr lang="fr-FR">
                <a:solidFill>
                  <a:srgbClr val="667886"/>
                </a:solidFill>
              </a:rPr>
              <a:t>Objet Personnaliser l'oe la réunion / présentation</a:t>
            </a:r>
            <a:endParaRPr lang="fr-FR" dirty="0">
              <a:solidFill>
                <a:srgbClr val="667886"/>
              </a:solidFill>
            </a:endParaRPr>
          </a:p>
        </p:txBody>
      </p:sp>
      <p:sp>
        <p:nvSpPr>
          <p:cNvPr id="13" name="Espace réservé de la date 7"/>
          <p:cNvSpPr>
            <a:spLocks noGrp="1"/>
          </p:cNvSpPr>
          <p:nvPr>
            <p:ph type="dt" sz="half" idx="2"/>
          </p:nvPr>
        </p:nvSpPr>
        <p:spPr>
          <a:xfrm>
            <a:off x="2" y="6564050"/>
            <a:ext cx="1713089" cy="2891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33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r>
              <a:rPr lang="fr-FR">
                <a:solidFill>
                  <a:srgbClr val="006666">
                    <a:tint val="75000"/>
                  </a:srgbClr>
                </a:solidFill>
              </a:rPr>
              <a:t>22/06/2016</a:t>
            </a:r>
            <a:endParaRPr lang="fr-FR" dirty="0">
              <a:solidFill>
                <a:srgbClr val="006666">
                  <a:tint val="75000"/>
                </a:srgbClr>
              </a:solidFill>
            </a:endParaRPr>
          </a:p>
        </p:txBody>
      </p:sp>
      <p:sp>
        <p:nvSpPr>
          <p:cNvPr id="14" name="Espace réservé du numéro de diapositive 8"/>
          <p:cNvSpPr>
            <a:spLocks noGrp="1"/>
          </p:cNvSpPr>
          <p:nvPr>
            <p:ph type="sldNum" sz="quarter" idx="4"/>
          </p:nvPr>
        </p:nvSpPr>
        <p:spPr>
          <a:xfrm>
            <a:off x="2" y="6198924"/>
            <a:ext cx="1713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85B65E2F-F13C-4329-9559-F4A740C07988}" type="slidenum">
              <a:rPr lang="fr-FR" smtClean="0">
                <a:solidFill>
                  <a:srgbClr val="006666">
                    <a:tint val="75000"/>
                  </a:srgbClr>
                </a:solidFill>
              </a:rPr>
              <a:pPr defTabSz="1219170"/>
              <a:t>‹N°›</a:t>
            </a:fld>
            <a:endParaRPr lang="fr-FR" dirty="0">
              <a:solidFill>
                <a:srgbClr val="00666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759028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50879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620183"/>
            <a:ext cx="12192000" cy="549883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10000"/>
                  </a:schemeClr>
                </a:solidFill>
              </a:defRPr>
            </a:lvl1pPr>
            <a:lvl2pPr>
              <a:defRPr>
                <a:solidFill>
                  <a:schemeClr val="bg1">
                    <a:lumMod val="10000"/>
                  </a:schemeClr>
                </a:solidFill>
              </a:defRPr>
            </a:lvl2pPr>
            <a:lvl3pPr>
              <a:defRPr>
                <a:solidFill>
                  <a:schemeClr val="bg1">
                    <a:lumMod val="10000"/>
                  </a:schemeClr>
                </a:solidFill>
              </a:defRPr>
            </a:lvl3pPr>
            <a:lvl4pPr>
              <a:defRPr>
                <a:solidFill>
                  <a:schemeClr val="bg1">
                    <a:lumMod val="10000"/>
                  </a:schemeClr>
                </a:solidFill>
              </a:defRPr>
            </a:lvl4pPr>
            <a:lvl5pPr>
              <a:defRPr>
                <a:solidFill>
                  <a:schemeClr val="bg1">
                    <a:lumMod val="10000"/>
                  </a:schemeClr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defTabSz="1219170"/>
            <a:r>
              <a:rPr lang="fr-FR">
                <a:solidFill>
                  <a:srgbClr val="FFFFFF"/>
                </a:solidFill>
              </a:rPr>
              <a:t>Objet Personnaliser l'oe la réunion / présentation</a:t>
            </a:r>
            <a:endParaRPr lang="fr-FR" dirty="0">
              <a:solidFill>
                <a:srgbClr val="FFFFFF"/>
              </a:solidFill>
            </a:endParaRPr>
          </a:p>
        </p:txBody>
      </p:sp>
      <p:sp>
        <p:nvSpPr>
          <p:cNvPr id="12" name="Espace réservé de la date 7"/>
          <p:cNvSpPr>
            <a:spLocks noGrp="1"/>
          </p:cNvSpPr>
          <p:nvPr>
            <p:ph type="dt" sz="half" idx="2"/>
          </p:nvPr>
        </p:nvSpPr>
        <p:spPr>
          <a:xfrm>
            <a:off x="2" y="6564050"/>
            <a:ext cx="1713089" cy="2891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33" b="1">
                <a:solidFill>
                  <a:schemeClr val="bg1"/>
                </a:solidFill>
              </a:defRPr>
            </a:lvl1pPr>
          </a:lstStyle>
          <a:p>
            <a:pPr defTabSz="1219170"/>
            <a:r>
              <a:rPr lang="fr-FR">
                <a:solidFill>
                  <a:srgbClr val="FFFFFF"/>
                </a:solidFill>
              </a:rPr>
              <a:t>22/06/2016</a:t>
            </a:r>
            <a:endParaRPr lang="fr-FR" dirty="0">
              <a:solidFill>
                <a:srgbClr val="FFFFFF"/>
              </a:solidFill>
            </a:endParaRPr>
          </a:p>
        </p:txBody>
      </p:sp>
      <p:sp>
        <p:nvSpPr>
          <p:cNvPr id="13" name="Espace réservé du numéro de diapositive 8"/>
          <p:cNvSpPr>
            <a:spLocks noGrp="1"/>
          </p:cNvSpPr>
          <p:nvPr>
            <p:ph type="sldNum" sz="quarter" idx="4"/>
          </p:nvPr>
        </p:nvSpPr>
        <p:spPr>
          <a:xfrm>
            <a:off x="2" y="6198924"/>
            <a:ext cx="1713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 b="1">
                <a:solidFill>
                  <a:schemeClr val="bg1"/>
                </a:solidFill>
              </a:defRPr>
            </a:lvl1pPr>
          </a:lstStyle>
          <a:p>
            <a:pPr defTabSz="1219170"/>
            <a:fld id="{85B65E2F-F13C-4329-9559-F4A740C07988}" type="slidenum">
              <a:rPr lang="fr-FR" smtClean="0">
                <a:solidFill>
                  <a:srgbClr val="FFFFFF"/>
                </a:solidFill>
              </a:rPr>
              <a:pPr defTabSz="1219170"/>
              <a:t>‹N°›</a:t>
            </a:fld>
            <a:endParaRPr lang="fr-FR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133444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1219170"/>
            <a:r>
              <a:rPr lang="fr-FR">
                <a:solidFill>
                  <a:srgbClr val="667886"/>
                </a:solidFill>
              </a:rPr>
              <a:t>Objet Personnaliser l'oe la réunion / présentation</a:t>
            </a:r>
            <a:endParaRPr lang="fr-FR" dirty="0">
              <a:solidFill>
                <a:srgbClr val="667886"/>
              </a:solidFill>
            </a:endParaRP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 defTabSz="1219170"/>
            <a:r>
              <a:rPr lang="fr-FR">
                <a:solidFill>
                  <a:srgbClr val="FFFFFF"/>
                </a:solidFill>
              </a:rPr>
              <a:t>22/06/2016</a:t>
            </a:r>
            <a:endParaRPr lang="fr-FR" dirty="0">
              <a:solidFill>
                <a:srgbClr val="FFFFFF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85B65E2F-F13C-4329-9559-F4A740C07988}" type="slidenum">
              <a:rPr lang="fr-FR" smtClean="0">
                <a:solidFill>
                  <a:srgbClr val="FFFFFF"/>
                </a:solidFill>
              </a:rPr>
              <a:pPr defTabSz="1219170"/>
              <a:t>‹N°›</a:t>
            </a:fld>
            <a:endParaRPr lang="fr-FR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914246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726017"/>
            <a:ext cx="5156200" cy="545094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726017"/>
            <a:ext cx="5156200" cy="545094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r>
              <a:rPr lang="fr-FR">
                <a:solidFill>
                  <a:srgbClr val="FFFFFF"/>
                </a:solidFill>
              </a:rPr>
              <a:t>22/06/2016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r>
              <a:rPr lang="fr-FR">
                <a:solidFill>
                  <a:srgbClr val="667886"/>
                </a:solidFill>
              </a:rPr>
              <a:t>Objet Personnaliser l'oe la réunion / présentation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CDCAB56E-B86C-4957-B4A6-1B9127097887}" type="slidenum">
              <a:rPr lang="fr-FR" smtClean="0">
                <a:solidFill>
                  <a:srgbClr val="FFFFFF"/>
                </a:solidFill>
              </a:rPr>
              <a:pPr defTabSz="1219170"/>
              <a:t>‹N°›</a:t>
            </a:fld>
            <a:endParaRPr lang="fr-FR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695136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213" y="2"/>
            <a:ext cx="12153788" cy="577516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40318" y="83125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40319" y="1908903"/>
            <a:ext cx="5158316" cy="42807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83125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1908903"/>
            <a:ext cx="5183717" cy="42807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r>
              <a:rPr lang="fr-FR">
                <a:solidFill>
                  <a:srgbClr val="FFFFFF"/>
                </a:solidFill>
              </a:rPr>
              <a:t>22/06/2016</a:t>
            </a: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r>
              <a:rPr lang="fr-FR">
                <a:solidFill>
                  <a:srgbClr val="667886"/>
                </a:solidFill>
              </a:rPr>
              <a:t>Objet Personnaliser l'oe la réunion / présentation</a:t>
            </a: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CDCAB56E-B86C-4957-B4A6-1B9127097887}" type="slidenum">
              <a:rPr lang="fr-FR" smtClean="0">
                <a:solidFill>
                  <a:srgbClr val="FFFFFF"/>
                </a:solidFill>
              </a:rPr>
              <a:pPr defTabSz="1219170"/>
              <a:t>‹N°›</a:t>
            </a:fld>
            <a:endParaRPr lang="fr-FR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61308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1"/>
            <a:ext cx="1036320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008694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1"/>
            <a:ext cx="853440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6C6C6C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endParaRPr lang="fr-FR" sz="2400"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1D8BD707-D9CF-40AE-B4C6-C98DA3205C09}" type="datetimeFigureOut">
              <a:rPr lang="en-US" sz="2400" kern="0" smtClean="0">
                <a:solidFill>
                  <a:prstClr val="black">
                    <a:tint val="75000"/>
                  </a:prstClr>
                </a:solidFill>
              </a:rPr>
              <a:pPr defTabSz="1219170"/>
              <a:t>10/28/2024</a:t>
            </a:fld>
            <a:endParaRPr lang="en-US" sz="2400"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B6F15528-21DE-4FAA-801E-634DDDAF4B2B}" type="slidenum">
              <a:rPr lang="fr-FR" sz="2400" kern="0" smtClean="0">
                <a:solidFill>
                  <a:prstClr val="black">
                    <a:tint val="75000"/>
                  </a:prstClr>
                </a:solidFill>
              </a:rPr>
              <a:pPr defTabSz="1219170"/>
              <a:t>‹N°›</a:t>
            </a:fld>
            <a:endParaRPr lang="fr-FR" sz="2400" ker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5726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_bleu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12192000" cy="1046205"/>
          </a:xfrm>
          <a:solidFill>
            <a:srgbClr val="28519C"/>
          </a:solidFill>
        </p:spPr>
        <p:txBody>
          <a:bodyPr lIns="252000"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Insérer sous-titre</a:t>
            </a:r>
          </a:p>
        </p:txBody>
      </p:sp>
      <p:sp>
        <p:nvSpPr>
          <p:cNvPr id="17" name="Espace réservé du contenu 16"/>
          <p:cNvSpPr>
            <a:spLocks noGrp="1"/>
          </p:cNvSpPr>
          <p:nvPr>
            <p:ph sz="quarter" idx="13"/>
          </p:nvPr>
        </p:nvSpPr>
        <p:spPr>
          <a:xfrm>
            <a:off x="180975" y="1144588"/>
            <a:ext cx="11863388" cy="5057775"/>
          </a:xfrm>
        </p:spPr>
        <p:txBody>
          <a:bodyPr>
            <a:normAutofit/>
          </a:bodyPr>
          <a:lstStyle>
            <a:lvl1pPr marL="228600" indent="-228600">
              <a:buFontTx/>
              <a:buBlip>
                <a:blip r:embed="rId2"/>
              </a:buBlip>
              <a:defRPr sz="2400"/>
            </a:lvl1pPr>
            <a:lvl2pPr marL="685800" indent="-228600">
              <a:buFontTx/>
              <a:buBlip>
                <a:blip r:embed="rId2"/>
              </a:buBlip>
              <a:defRPr sz="2400"/>
            </a:lvl2pPr>
            <a:lvl3pPr marL="1143000" indent="-228600">
              <a:buFontTx/>
              <a:buBlip>
                <a:blip r:embed="rId2"/>
              </a:buBlip>
              <a:defRPr sz="2400"/>
            </a:lvl3pPr>
            <a:lvl4pPr marL="1600200" indent="-228600">
              <a:buFontTx/>
              <a:buBlip>
                <a:blip r:embed="rId2"/>
              </a:buBlip>
              <a:defRPr sz="2400"/>
            </a:lvl4pPr>
            <a:lvl5pPr marL="2057400" indent="-228600">
              <a:buFontTx/>
              <a:buBlip>
                <a:blip r:embed="rId2"/>
              </a:buBlip>
              <a:defRPr sz="24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pic>
        <p:nvPicPr>
          <p:cNvPr id="10" name="Image 9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75" y="6300746"/>
            <a:ext cx="1434180" cy="322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3259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4986" y="-103630"/>
            <a:ext cx="2465493" cy="369332"/>
          </a:xfrm>
        </p:spPr>
        <p:txBody>
          <a:bodyPr lIns="0" tIns="0" rIns="0" bIns="0"/>
          <a:lstStyle>
            <a:lvl1pPr>
              <a:defRPr sz="2400" b="1" i="0">
                <a:solidFill>
                  <a:srgbClr val="008694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461760" y="2506472"/>
            <a:ext cx="5469467" cy="184666"/>
          </a:xfrm>
        </p:spPr>
        <p:txBody>
          <a:bodyPr lIns="0" tIns="0" rIns="0" bIns="0"/>
          <a:lstStyle>
            <a:lvl1pPr>
              <a:defRPr sz="1200" b="0" i="0">
                <a:solidFill>
                  <a:srgbClr val="6C6C6C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endParaRPr lang="fr-FR" sz="2400"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1D8BD707-D9CF-40AE-B4C6-C98DA3205C09}" type="datetimeFigureOut">
              <a:rPr lang="en-US" sz="2400" kern="0" smtClean="0">
                <a:solidFill>
                  <a:prstClr val="black">
                    <a:tint val="75000"/>
                  </a:prstClr>
                </a:solidFill>
              </a:rPr>
              <a:pPr defTabSz="1219170"/>
              <a:t>10/28/2024</a:t>
            </a:fld>
            <a:endParaRPr lang="en-US" sz="2400"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B6F15528-21DE-4FAA-801E-634DDDAF4B2B}" type="slidenum">
              <a:rPr lang="fr-FR" sz="2400" kern="0" smtClean="0">
                <a:solidFill>
                  <a:prstClr val="black">
                    <a:tint val="75000"/>
                  </a:prstClr>
                </a:solidFill>
              </a:rPr>
              <a:pPr defTabSz="1219170"/>
              <a:t>‹N°›</a:t>
            </a:fld>
            <a:endParaRPr lang="fr-FR" sz="2400" ker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468376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4986" y="-103630"/>
            <a:ext cx="2465493" cy="369332"/>
          </a:xfrm>
        </p:spPr>
        <p:txBody>
          <a:bodyPr lIns="0" tIns="0" rIns="0" bIns="0"/>
          <a:lstStyle>
            <a:lvl1pPr>
              <a:defRPr sz="2400" b="1" i="0">
                <a:solidFill>
                  <a:srgbClr val="008694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endParaRPr lang="fr-FR" sz="2400"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1D8BD707-D9CF-40AE-B4C6-C98DA3205C09}" type="datetimeFigureOut">
              <a:rPr lang="en-US" sz="2400" kern="0" smtClean="0">
                <a:solidFill>
                  <a:prstClr val="black">
                    <a:tint val="75000"/>
                  </a:prstClr>
                </a:solidFill>
              </a:rPr>
              <a:pPr defTabSz="1219170"/>
              <a:t>10/28/2024</a:t>
            </a:fld>
            <a:endParaRPr lang="en-US" sz="2400"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B6F15528-21DE-4FAA-801E-634DDDAF4B2B}" type="slidenum">
              <a:rPr lang="fr-FR" sz="2400" kern="0" smtClean="0">
                <a:solidFill>
                  <a:prstClr val="black">
                    <a:tint val="75000"/>
                  </a:prstClr>
                </a:solidFill>
              </a:rPr>
              <a:pPr defTabSz="1219170"/>
              <a:t>‹N°›</a:t>
            </a:fld>
            <a:endParaRPr lang="fr-FR" sz="2400" ker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961600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4986" y="-103630"/>
            <a:ext cx="2465493" cy="369332"/>
          </a:xfrm>
        </p:spPr>
        <p:txBody>
          <a:bodyPr lIns="0" tIns="0" rIns="0" bIns="0"/>
          <a:lstStyle>
            <a:lvl1pPr>
              <a:defRPr sz="2400" b="1" i="0">
                <a:solidFill>
                  <a:srgbClr val="008694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endParaRPr lang="fr-FR" sz="2400"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1D8BD707-D9CF-40AE-B4C6-C98DA3205C09}" type="datetimeFigureOut">
              <a:rPr lang="en-US" sz="2400" kern="0" smtClean="0">
                <a:solidFill>
                  <a:prstClr val="black">
                    <a:tint val="75000"/>
                  </a:prstClr>
                </a:solidFill>
              </a:rPr>
              <a:pPr defTabSz="1219170"/>
              <a:t>10/28/2024</a:t>
            </a:fld>
            <a:endParaRPr lang="en-US" sz="2400"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B6F15528-21DE-4FAA-801E-634DDDAF4B2B}" type="slidenum">
              <a:rPr lang="fr-FR" sz="2400" kern="0" smtClean="0">
                <a:solidFill>
                  <a:prstClr val="black">
                    <a:tint val="75000"/>
                  </a:prstClr>
                </a:solidFill>
              </a:rPr>
              <a:pPr defTabSz="1219170"/>
              <a:t>‹N°›</a:t>
            </a:fld>
            <a:endParaRPr lang="fr-FR" sz="2400" ker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307508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endParaRPr lang="fr-FR" sz="2400"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1D8BD707-D9CF-40AE-B4C6-C98DA3205C09}" type="datetimeFigureOut">
              <a:rPr lang="en-US" sz="2400" kern="0" smtClean="0">
                <a:solidFill>
                  <a:prstClr val="black">
                    <a:tint val="75000"/>
                  </a:prstClr>
                </a:solidFill>
              </a:rPr>
              <a:pPr defTabSz="1219170"/>
              <a:t>10/28/2024</a:t>
            </a:fld>
            <a:endParaRPr lang="en-US" sz="2400"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B6F15528-21DE-4FAA-801E-634DDDAF4B2B}" type="slidenum">
              <a:rPr lang="fr-FR" sz="2400" kern="0" smtClean="0">
                <a:solidFill>
                  <a:prstClr val="black">
                    <a:tint val="75000"/>
                  </a:prstClr>
                </a:solidFill>
              </a:rPr>
              <a:pPr defTabSz="1219170"/>
              <a:t>‹N°›</a:t>
            </a:fld>
            <a:endParaRPr lang="fr-FR" sz="2400" ker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678220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1"/>
            <a:ext cx="1036320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008694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1"/>
            <a:ext cx="853440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6C6C6C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10/28/2024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1426700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4986" y="-103630"/>
            <a:ext cx="2465493" cy="369332"/>
          </a:xfrm>
        </p:spPr>
        <p:txBody>
          <a:bodyPr lIns="0" tIns="0" rIns="0" bIns="0"/>
          <a:lstStyle>
            <a:lvl1pPr>
              <a:defRPr sz="2400" b="1" i="0">
                <a:solidFill>
                  <a:srgbClr val="008694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461760" y="2506472"/>
            <a:ext cx="5469467" cy="184666"/>
          </a:xfrm>
        </p:spPr>
        <p:txBody>
          <a:bodyPr lIns="0" tIns="0" rIns="0" bIns="0"/>
          <a:lstStyle>
            <a:lvl1pPr>
              <a:defRPr sz="1200" b="0" i="0">
                <a:solidFill>
                  <a:srgbClr val="6C6C6C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10/28/2024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4020507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4986" y="-103630"/>
            <a:ext cx="2465493" cy="369332"/>
          </a:xfrm>
        </p:spPr>
        <p:txBody>
          <a:bodyPr lIns="0" tIns="0" rIns="0" bIns="0"/>
          <a:lstStyle>
            <a:lvl1pPr>
              <a:defRPr sz="2400" b="1" i="0">
                <a:solidFill>
                  <a:srgbClr val="008694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10/28/2024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4296151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4986" y="-103630"/>
            <a:ext cx="2465493" cy="369332"/>
          </a:xfrm>
        </p:spPr>
        <p:txBody>
          <a:bodyPr lIns="0" tIns="0" rIns="0" bIns="0"/>
          <a:lstStyle>
            <a:lvl1pPr>
              <a:defRPr sz="2400" b="1" i="0">
                <a:solidFill>
                  <a:srgbClr val="008694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10/28/2024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9662617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10/28/2024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131967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_orange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237722" y="1207080"/>
            <a:ext cx="8954278" cy="4444389"/>
          </a:xfrm>
          <a:prstGeom prst="rect">
            <a:avLst/>
          </a:prstGeom>
          <a:solidFill>
            <a:srgbClr val="F190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4400" dirty="0">
              <a:latin typeface="+mj-lt"/>
            </a:endParaRPr>
          </a:p>
        </p:txBody>
      </p:sp>
      <p:sp>
        <p:nvSpPr>
          <p:cNvPr id="6" name="Espace réservé du texte 5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320675" y="1885026"/>
            <a:ext cx="3598181" cy="3088464"/>
          </a:xfrm>
        </p:spPr>
        <p:txBody>
          <a:bodyPr/>
          <a:lstStyle>
            <a:lvl1pPr marL="0" indent="0">
              <a:buNone/>
              <a:defRPr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  </a:t>
            </a:r>
          </a:p>
        </p:txBody>
      </p:sp>
      <p:grpSp>
        <p:nvGrpSpPr>
          <p:cNvPr id="7" name="Groupe 6"/>
          <p:cNvGrpSpPr/>
          <p:nvPr userDrawn="1"/>
        </p:nvGrpSpPr>
        <p:grpSpPr>
          <a:xfrm>
            <a:off x="261258" y="1885057"/>
            <a:ext cx="3657599" cy="3088433"/>
            <a:chOff x="261257" y="1707502"/>
            <a:chExt cx="3657599" cy="3088433"/>
          </a:xfrm>
        </p:grpSpPr>
        <p:sp>
          <p:nvSpPr>
            <p:cNvPr id="8" name="Rectangle 7"/>
            <p:cNvSpPr/>
            <p:nvPr/>
          </p:nvSpPr>
          <p:spPr>
            <a:xfrm>
              <a:off x="2657475" y="1707502"/>
              <a:ext cx="1261381" cy="30884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9" name="Image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1257" y="2029065"/>
              <a:ext cx="3574412" cy="2384777"/>
            </a:xfrm>
            <a:prstGeom prst="rect">
              <a:avLst/>
            </a:prstGeom>
          </p:spPr>
        </p:pic>
      </p:grpSp>
      <p:sp>
        <p:nvSpPr>
          <p:cNvPr id="11" name="Espace réservé du texte 10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3918856" y="1207080"/>
            <a:ext cx="8273143" cy="4444420"/>
          </a:xfrm>
        </p:spPr>
        <p:txBody>
          <a:bodyPr anchor="ctr">
            <a:noAutofit/>
          </a:bodyPr>
          <a:lstStyle>
            <a:lvl1pPr marL="0" indent="0" algn="ctr">
              <a:buNone/>
              <a:defRPr sz="4400">
                <a:solidFill>
                  <a:schemeClr val="bg1"/>
                </a:solidFill>
              </a:defRPr>
            </a:lvl1pPr>
            <a:lvl2pPr>
              <a:defRPr sz="5400"/>
            </a:lvl2pPr>
            <a:lvl3pPr>
              <a:defRPr sz="4800"/>
            </a:lvl3pPr>
            <a:lvl4pPr>
              <a:defRPr sz="4400"/>
            </a:lvl4pPr>
            <a:lvl5pPr>
              <a:defRPr sz="4400"/>
            </a:lvl5pPr>
          </a:lstStyle>
          <a:p>
            <a:pPr lvl="0"/>
            <a:r>
              <a:rPr lang="fr-FR" dirty="0"/>
              <a:t>Insérer titre</a:t>
            </a:r>
          </a:p>
        </p:txBody>
      </p:sp>
    </p:spTree>
    <p:extLst>
      <p:ext uri="{BB962C8B-B14F-4D97-AF65-F5344CB8AC3E}">
        <p14:creationId xmlns:p14="http://schemas.microsoft.com/office/powerpoint/2010/main" val="2658022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_orange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12192000" cy="1046205"/>
          </a:xfrm>
          <a:solidFill>
            <a:srgbClr val="F1901F"/>
          </a:solidFill>
        </p:spPr>
        <p:txBody>
          <a:bodyPr lIns="252000"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Insérer sous-titre</a:t>
            </a:r>
          </a:p>
        </p:txBody>
      </p:sp>
      <p:sp>
        <p:nvSpPr>
          <p:cNvPr id="4" name="Espace réservé du contenu 16"/>
          <p:cNvSpPr>
            <a:spLocks noGrp="1"/>
          </p:cNvSpPr>
          <p:nvPr>
            <p:ph sz="quarter" idx="13"/>
          </p:nvPr>
        </p:nvSpPr>
        <p:spPr>
          <a:xfrm>
            <a:off x="180975" y="1144588"/>
            <a:ext cx="11863388" cy="5057775"/>
          </a:xfrm>
        </p:spPr>
        <p:txBody>
          <a:bodyPr>
            <a:normAutofit/>
          </a:bodyPr>
          <a:lstStyle>
            <a:lvl1pPr marL="228600" indent="-228600">
              <a:buFontTx/>
              <a:buBlip>
                <a:blip r:embed="rId2"/>
              </a:buBlip>
              <a:defRPr sz="2400"/>
            </a:lvl1pPr>
            <a:lvl2pPr marL="685800" indent="-228600">
              <a:buFontTx/>
              <a:buBlip>
                <a:blip r:embed="rId2"/>
              </a:buBlip>
              <a:defRPr sz="2400"/>
            </a:lvl2pPr>
            <a:lvl3pPr marL="1143000" indent="-228600">
              <a:buFontTx/>
              <a:buBlip>
                <a:blip r:embed="rId2"/>
              </a:buBlip>
              <a:defRPr sz="2400"/>
            </a:lvl3pPr>
            <a:lvl4pPr marL="1600200" indent="-228600">
              <a:buFontTx/>
              <a:buBlip>
                <a:blip r:embed="rId2"/>
              </a:buBlip>
              <a:defRPr sz="2400"/>
            </a:lvl4pPr>
            <a:lvl5pPr marL="2057400" indent="-228600">
              <a:buFontTx/>
              <a:buBlip>
                <a:blip r:embed="rId2"/>
              </a:buBlip>
              <a:defRPr sz="24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pic>
        <p:nvPicPr>
          <p:cNvPr id="10" name="Image 9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75" y="6300746"/>
            <a:ext cx="1434180" cy="322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8507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_verte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237722" y="1207080"/>
            <a:ext cx="8954278" cy="4444389"/>
          </a:xfrm>
          <a:prstGeom prst="rect">
            <a:avLst/>
          </a:prstGeom>
          <a:solidFill>
            <a:srgbClr val="359A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4400" dirty="0">
              <a:latin typeface="+mj-lt"/>
            </a:endParaRPr>
          </a:p>
        </p:txBody>
      </p:sp>
      <p:sp>
        <p:nvSpPr>
          <p:cNvPr id="6" name="Espace réservé du texte 5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320675" y="1885026"/>
            <a:ext cx="3598181" cy="3088464"/>
          </a:xfrm>
        </p:spPr>
        <p:txBody>
          <a:bodyPr/>
          <a:lstStyle>
            <a:lvl1pPr marL="0" indent="0">
              <a:buNone/>
              <a:defRPr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  </a:t>
            </a:r>
          </a:p>
        </p:txBody>
      </p:sp>
      <p:grpSp>
        <p:nvGrpSpPr>
          <p:cNvPr id="7" name="Groupe 6"/>
          <p:cNvGrpSpPr/>
          <p:nvPr userDrawn="1"/>
        </p:nvGrpSpPr>
        <p:grpSpPr>
          <a:xfrm>
            <a:off x="261258" y="1885057"/>
            <a:ext cx="3657599" cy="3088433"/>
            <a:chOff x="261257" y="1707502"/>
            <a:chExt cx="3657599" cy="3088433"/>
          </a:xfrm>
        </p:grpSpPr>
        <p:sp>
          <p:nvSpPr>
            <p:cNvPr id="8" name="Rectangle 7"/>
            <p:cNvSpPr/>
            <p:nvPr/>
          </p:nvSpPr>
          <p:spPr>
            <a:xfrm>
              <a:off x="2657475" y="1707502"/>
              <a:ext cx="1261381" cy="30884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9" name="Image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1257" y="2029065"/>
              <a:ext cx="3574412" cy="2384777"/>
            </a:xfrm>
            <a:prstGeom prst="rect">
              <a:avLst/>
            </a:prstGeom>
          </p:spPr>
        </p:pic>
      </p:grpSp>
      <p:sp>
        <p:nvSpPr>
          <p:cNvPr id="11" name="Espace réservé du texte 10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3918856" y="1207080"/>
            <a:ext cx="8273143" cy="4444420"/>
          </a:xfrm>
        </p:spPr>
        <p:txBody>
          <a:bodyPr anchor="ctr">
            <a:noAutofit/>
          </a:bodyPr>
          <a:lstStyle>
            <a:lvl1pPr marL="0" indent="0" algn="ctr">
              <a:buNone/>
              <a:defRPr sz="4400">
                <a:solidFill>
                  <a:schemeClr val="bg1"/>
                </a:solidFill>
              </a:defRPr>
            </a:lvl1pPr>
            <a:lvl2pPr>
              <a:defRPr sz="5400"/>
            </a:lvl2pPr>
            <a:lvl3pPr>
              <a:defRPr sz="4800"/>
            </a:lvl3pPr>
            <a:lvl4pPr>
              <a:defRPr sz="4400"/>
            </a:lvl4pPr>
            <a:lvl5pPr>
              <a:defRPr sz="4400"/>
            </a:lvl5pPr>
          </a:lstStyle>
          <a:p>
            <a:pPr lvl="0"/>
            <a:r>
              <a:rPr lang="fr-FR" dirty="0"/>
              <a:t>Insérer titre</a:t>
            </a:r>
          </a:p>
        </p:txBody>
      </p:sp>
    </p:spTree>
    <p:extLst>
      <p:ext uri="{BB962C8B-B14F-4D97-AF65-F5344CB8AC3E}">
        <p14:creationId xmlns:p14="http://schemas.microsoft.com/office/powerpoint/2010/main" val="9049605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_verte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12192000" cy="1046205"/>
          </a:xfrm>
          <a:solidFill>
            <a:srgbClr val="359A90"/>
          </a:solidFill>
        </p:spPr>
        <p:txBody>
          <a:bodyPr lIns="252000"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Insérer sous-titre</a:t>
            </a:r>
          </a:p>
        </p:txBody>
      </p:sp>
      <p:sp>
        <p:nvSpPr>
          <p:cNvPr id="5" name="Espace réservé du contenu 16"/>
          <p:cNvSpPr>
            <a:spLocks noGrp="1"/>
          </p:cNvSpPr>
          <p:nvPr>
            <p:ph sz="quarter" idx="13"/>
          </p:nvPr>
        </p:nvSpPr>
        <p:spPr>
          <a:xfrm>
            <a:off x="180975" y="1144588"/>
            <a:ext cx="11863388" cy="5057775"/>
          </a:xfrm>
        </p:spPr>
        <p:txBody>
          <a:bodyPr>
            <a:normAutofit/>
          </a:bodyPr>
          <a:lstStyle>
            <a:lvl1pPr marL="228600" indent="-228600">
              <a:buFontTx/>
              <a:buBlip>
                <a:blip r:embed="rId2"/>
              </a:buBlip>
              <a:defRPr sz="2400"/>
            </a:lvl1pPr>
            <a:lvl2pPr marL="685800" indent="-228600">
              <a:buFontTx/>
              <a:buBlip>
                <a:blip r:embed="rId2"/>
              </a:buBlip>
              <a:defRPr sz="2400"/>
            </a:lvl2pPr>
            <a:lvl3pPr marL="1143000" indent="-228600">
              <a:buFontTx/>
              <a:buBlip>
                <a:blip r:embed="rId2"/>
              </a:buBlip>
              <a:defRPr sz="2400"/>
            </a:lvl3pPr>
            <a:lvl4pPr marL="1600200" indent="-228600">
              <a:buFontTx/>
              <a:buBlip>
                <a:blip r:embed="rId2"/>
              </a:buBlip>
              <a:defRPr sz="2400"/>
            </a:lvl4pPr>
            <a:lvl5pPr marL="2057400" indent="-228600">
              <a:buFontTx/>
              <a:buBlip>
                <a:blip r:embed="rId2"/>
              </a:buBlip>
              <a:defRPr sz="24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pic>
        <p:nvPicPr>
          <p:cNvPr id="11" name="Image 10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75" y="6300746"/>
            <a:ext cx="1434180" cy="322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542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12F81-3259-434D-B084-3C96DD89759A}" type="datetimeFigureOut">
              <a:rPr lang="fr-FR" smtClean="0"/>
              <a:t>28/10/2024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2E2CE-DF30-43A3-92AF-92725BEB412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56910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12F81-3259-434D-B084-3C96DD89759A}" type="datetimeFigureOut">
              <a:rPr lang="fr-FR" smtClean="0"/>
              <a:t>28/10/2024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2E2CE-DF30-43A3-92AF-92725BEB412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06701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7" Type="http://schemas.openxmlformats.org/officeDocument/2006/relationships/image" Target="../media/image8.jpg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7" Type="http://schemas.openxmlformats.org/officeDocument/2006/relationships/image" Target="../media/image8.jpg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33.xml"/><Relationship Id="rId4" Type="http://schemas.openxmlformats.org/officeDocument/2006/relationships/slideLayout" Target="../slideLayouts/slideLayout32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912F81-3259-434D-B084-3C96DD89759A}" type="datetimeFigureOut">
              <a:rPr lang="fr-FR" smtClean="0"/>
              <a:t>28/10/2024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A2E2CE-DF30-43A3-92AF-92725BEB412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56400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3" r:id="rId2"/>
    <p:sldLayoutId id="2147483660" r:id="rId3"/>
    <p:sldLayoutId id="2147483664" r:id="rId4"/>
    <p:sldLayoutId id="2147483661" r:id="rId5"/>
    <p:sldLayoutId id="2147483665" r:id="rId6"/>
    <p:sldLayoutId id="2147483662" r:id="rId7"/>
    <p:sldLayoutId id="2147483649" r:id="rId8"/>
    <p:sldLayoutId id="2147483650" r:id="rId9"/>
    <p:sldLayoutId id="2147483651" r:id="rId10"/>
    <p:sldLayoutId id="2147483652" r:id="rId11"/>
    <p:sldLayoutId id="2147483653" r:id="rId12"/>
    <p:sldLayoutId id="2147483654" r:id="rId13"/>
    <p:sldLayoutId id="2147483656" r:id="rId14"/>
    <p:sldLayoutId id="2147483657" r:id="rId15"/>
    <p:sldLayoutId id="2147483658" r:id="rId16"/>
    <p:sldLayoutId id="2147483659" r:id="rId17"/>
    <p:sldLayoutId id="2147483696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PAGE_ARTICLE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76847" cy="6858000"/>
          </a:xfrm>
          <a:prstGeom prst="rect">
            <a:avLst/>
          </a:prstGeom>
        </p:spPr>
      </p:pic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5926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1713089" y="6310312"/>
            <a:ext cx="8672688" cy="4630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33">
                <a:solidFill>
                  <a:schemeClr val="tx2"/>
                </a:solidFill>
              </a:defRPr>
            </a:lvl1pPr>
          </a:lstStyle>
          <a:p>
            <a:pPr defTabSz="1219170"/>
            <a:r>
              <a:rPr lang="fr-FR">
                <a:solidFill>
                  <a:srgbClr val="667886"/>
                </a:solidFill>
              </a:rPr>
              <a:t>Objet Personnaliser l'oe la réunion / présentation</a:t>
            </a:r>
            <a:endParaRPr lang="fr-FR" dirty="0">
              <a:solidFill>
                <a:srgbClr val="667886"/>
              </a:solidFill>
            </a:endParaRPr>
          </a:p>
        </p:txBody>
      </p:sp>
      <p:sp>
        <p:nvSpPr>
          <p:cNvPr id="10" name="Espace réservé de la date 7"/>
          <p:cNvSpPr>
            <a:spLocks noGrp="1"/>
          </p:cNvSpPr>
          <p:nvPr>
            <p:ph type="dt" sz="half" idx="2"/>
          </p:nvPr>
        </p:nvSpPr>
        <p:spPr>
          <a:xfrm>
            <a:off x="2" y="6564050"/>
            <a:ext cx="1713089" cy="2891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33" b="1">
                <a:solidFill>
                  <a:schemeClr val="bg1"/>
                </a:solidFill>
              </a:defRPr>
            </a:lvl1pPr>
          </a:lstStyle>
          <a:p>
            <a:pPr defTabSz="1219170"/>
            <a:r>
              <a:rPr lang="fr-FR">
                <a:solidFill>
                  <a:srgbClr val="FFFFFF"/>
                </a:solidFill>
              </a:rPr>
              <a:t>22/06/2016</a:t>
            </a:r>
            <a:endParaRPr lang="fr-FR" dirty="0">
              <a:solidFill>
                <a:srgbClr val="FFFFFF"/>
              </a:solidFill>
            </a:endParaRPr>
          </a:p>
        </p:txBody>
      </p:sp>
      <p:sp>
        <p:nvSpPr>
          <p:cNvPr id="11" name="Espace réservé du numéro de diapositive 8"/>
          <p:cNvSpPr>
            <a:spLocks noGrp="1"/>
          </p:cNvSpPr>
          <p:nvPr>
            <p:ph type="sldNum" sz="quarter" idx="4"/>
          </p:nvPr>
        </p:nvSpPr>
        <p:spPr>
          <a:xfrm>
            <a:off x="2" y="6198924"/>
            <a:ext cx="1713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 b="1">
                <a:solidFill>
                  <a:schemeClr val="bg1"/>
                </a:solidFill>
              </a:defRPr>
            </a:lvl1pPr>
          </a:lstStyle>
          <a:p>
            <a:pPr defTabSz="1219170"/>
            <a:fld id="{85B65E2F-F13C-4329-9559-F4A740C07988}" type="slidenum">
              <a:rPr lang="fr-FR" smtClean="0">
                <a:solidFill>
                  <a:srgbClr val="FFFFFF"/>
                </a:solidFill>
              </a:rPr>
              <a:pPr defTabSz="1219170"/>
              <a:t>‹N°›</a:t>
            </a:fld>
            <a:endParaRPr lang="fr-FR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6547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</p:sldLayoutIdLst>
  <p:hf hdr="0"/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4267" b="1" kern="1200">
          <a:solidFill>
            <a:schemeClr val="accent1"/>
          </a:solidFill>
          <a:latin typeface="+mn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bg1">
              <a:lumMod val="10000"/>
            </a:schemeClr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bg1">
              <a:lumMod val="10000"/>
            </a:schemeClr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bg1">
              <a:lumMod val="10000"/>
            </a:schemeClr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bg1">
              <a:lumMod val="10000"/>
            </a:schemeClr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bg1">
              <a:lumMod val="10000"/>
            </a:schemeClr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PAGE_ARTICLE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76847" cy="6858000"/>
          </a:xfrm>
          <a:prstGeom prst="rect">
            <a:avLst/>
          </a:prstGeom>
        </p:spPr>
      </p:pic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5926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1713089" y="6310312"/>
            <a:ext cx="8672688" cy="4630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33">
                <a:solidFill>
                  <a:schemeClr val="tx2"/>
                </a:solidFill>
              </a:defRPr>
            </a:lvl1pPr>
          </a:lstStyle>
          <a:p>
            <a:pPr defTabSz="1219170"/>
            <a:r>
              <a:rPr lang="fr-FR">
                <a:solidFill>
                  <a:srgbClr val="667886"/>
                </a:solidFill>
              </a:rPr>
              <a:t>Objet Personnaliser l'oe la réunion / présentation</a:t>
            </a:r>
            <a:endParaRPr lang="fr-FR" dirty="0">
              <a:solidFill>
                <a:srgbClr val="667886"/>
              </a:solidFill>
            </a:endParaRPr>
          </a:p>
        </p:txBody>
      </p:sp>
      <p:sp>
        <p:nvSpPr>
          <p:cNvPr id="10" name="Espace réservé de la date 7"/>
          <p:cNvSpPr>
            <a:spLocks noGrp="1"/>
          </p:cNvSpPr>
          <p:nvPr>
            <p:ph type="dt" sz="half" idx="2"/>
          </p:nvPr>
        </p:nvSpPr>
        <p:spPr>
          <a:xfrm>
            <a:off x="2" y="6564050"/>
            <a:ext cx="1713089" cy="2891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33" b="1">
                <a:solidFill>
                  <a:schemeClr val="bg1"/>
                </a:solidFill>
              </a:defRPr>
            </a:lvl1pPr>
          </a:lstStyle>
          <a:p>
            <a:pPr defTabSz="1219170"/>
            <a:r>
              <a:rPr lang="fr-FR">
                <a:solidFill>
                  <a:srgbClr val="FFFFFF"/>
                </a:solidFill>
              </a:rPr>
              <a:t>22/06/2016</a:t>
            </a:r>
            <a:endParaRPr lang="fr-FR" dirty="0">
              <a:solidFill>
                <a:srgbClr val="FFFFFF"/>
              </a:solidFill>
            </a:endParaRPr>
          </a:p>
        </p:txBody>
      </p:sp>
      <p:sp>
        <p:nvSpPr>
          <p:cNvPr id="11" name="Espace réservé du numéro de diapositive 8"/>
          <p:cNvSpPr>
            <a:spLocks noGrp="1"/>
          </p:cNvSpPr>
          <p:nvPr>
            <p:ph type="sldNum" sz="quarter" idx="4"/>
          </p:nvPr>
        </p:nvSpPr>
        <p:spPr>
          <a:xfrm>
            <a:off x="2" y="6198924"/>
            <a:ext cx="1713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 b="1">
                <a:solidFill>
                  <a:schemeClr val="bg1"/>
                </a:solidFill>
              </a:defRPr>
            </a:lvl1pPr>
          </a:lstStyle>
          <a:p>
            <a:pPr defTabSz="1219170"/>
            <a:fld id="{85B65E2F-F13C-4329-9559-F4A740C07988}" type="slidenum">
              <a:rPr lang="fr-FR" smtClean="0">
                <a:solidFill>
                  <a:srgbClr val="FFFFFF"/>
                </a:solidFill>
              </a:rPr>
              <a:pPr defTabSz="1219170"/>
              <a:t>‹N°›</a:t>
            </a:fld>
            <a:endParaRPr lang="fr-FR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6605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</p:sldLayoutIdLst>
  <p:hf hdr="0"/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4267" b="1" kern="1200">
          <a:solidFill>
            <a:schemeClr val="accent1"/>
          </a:solidFill>
          <a:latin typeface="+mn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bg1">
              <a:lumMod val="10000"/>
            </a:schemeClr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bg1">
              <a:lumMod val="10000"/>
            </a:schemeClr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bg1">
              <a:lumMod val="10000"/>
            </a:schemeClr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bg1">
              <a:lumMod val="10000"/>
            </a:schemeClr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bg1">
              <a:lumMod val="10000"/>
            </a:schemeClr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4986" y="-103630"/>
            <a:ext cx="2465493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1" i="0">
                <a:solidFill>
                  <a:srgbClr val="008694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461760" y="2506472"/>
            <a:ext cx="5469467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00" b="0" i="0">
                <a:solidFill>
                  <a:srgbClr val="6C6C6C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endParaRPr lang="fr-FR" sz="2400"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1D8BD707-D9CF-40AE-B4C6-C98DA3205C09}" type="datetimeFigureOut">
              <a:rPr lang="en-US" sz="2400" kern="0" smtClean="0">
                <a:solidFill>
                  <a:prstClr val="black">
                    <a:tint val="75000"/>
                  </a:prstClr>
                </a:solidFill>
              </a:rPr>
              <a:pPr defTabSz="1219170"/>
              <a:t>10/28/2024</a:t>
            </a:fld>
            <a:endParaRPr lang="en-US" sz="2400"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B6F15528-21DE-4FAA-801E-634DDDAF4B2B}" type="slidenum">
              <a:rPr lang="fr-FR" sz="2400" kern="0" smtClean="0">
                <a:solidFill>
                  <a:prstClr val="black">
                    <a:tint val="75000"/>
                  </a:prstClr>
                </a:solidFill>
              </a:rPr>
              <a:pPr defTabSz="1219170"/>
              <a:t>‹N°›</a:t>
            </a:fld>
            <a:endParaRPr lang="fr-FR" sz="2400" ker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419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609585">
        <a:defRPr>
          <a:latin typeface="+mn-lt"/>
          <a:ea typeface="+mn-ea"/>
          <a:cs typeface="+mn-cs"/>
        </a:defRPr>
      </a:lvl2pPr>
      <a:lvl3pPr marL="1219170">
        <a:defRPr>
          <a:latin typeface="+mn-lt"/>
          <a:ea typeface="+mn-ea"/>
          <a:cs typeface="+mn-cs"/>
        </a:defRPr>
      </a:lvl3pPr>
      <a:lvl4pPr marL="1828754">
        <a:defRPr>
          <a:latin typeface="+mn-lt"/>
          <a:ea typeface="+mn-ea"/>
          <a:cs typeface="+mn-cs"/>
        </a:defRPr>
      </a:lvl4pPr>
      <a:lvl5pPr marL="2438339">
        <a:defRPr>
          <a:latin typeface="+mn-lt"/>
          <a:ea typeface="+mn-ea"/>
          <a:cs typeface="+mn-cs"/>
        </a:defRPr>
      </a:lvl5pPr>
      <a:lvl6pPr marL="3047924">
        <a:defRPr>
          <a:latin typeface="+mn-lt"/>
          <a:ea typeface="+mn-ea"/>
          <a:cs typeface="+mn-cs"/>
        </a:defRPr>
      </a:lvl6pPr>
      <a:lvl7pPr marL="3657509">
        <a:defRPr>
          <a:latin typeface="+mn-lt"/>
          <a:ea typeface="+mn-ea"/>
          <a:cs typeface="+mn-cs"/>
        </a:defRPr>
      </a:lvl7pPr>
      <a:lvl8pPr marL="4267093">
        <a:defRPr>
          <a:latin typeface="+mn-lt"/>
          <a:ea typeface="+mn-ea"/>
          <a:cs typeface="+mn-cs"/>
        </a:defRPr>
      </a:lvl8pPr>
      <a:lvl9pPr marL="4876678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609585">
        <a:defRPr>
          <a:latin typeface="+mn-lt"/>
          <a:ea typeface="+mn-ea"/>
          <a:cs typeface="+mn-cs"/>
        </a:defRPr>
      </a:lvl2pPr>
      <a:lvl3pPr marL="1219170">
        <a:defRPr>
          <a:latin typeface="+mn-lt"/>
          <a:ea typeface="+mn-ea"/>
          <a:cs typeface="+mn-cs"/>
        </a:defRPr>
      </a:lvl3pPr>
      <a:lvl4pPr marL="1828754">
        <a:defRPr>
          <a:latin typeface="+mn-lt"/>
          <a:ea typeface="+mn-ea"/>
          <a:cs typeface="+mn-cs"/>
        </a:defRPr>
      </a:lvl4pPr>
      <a:lvl5pPr marL="2438339">
        <a:defRPr>
          <a:latin typeface="+mn-lt"/>
          <a:ea typeface="+mn-ea"/>
          <a:cs typeface="+mn-cs"/>
        </a:defRPr>
      </a:lvl5pPr>
      <a:lvl6pPr marL="3047924">
        <a:defRPr>
          <a:latin typeface="+mn-lt"/>
          <a:ea typeface="+mn-ea"/>
          <a:cs typeface="+mn-cs"/>
        </a:defRPr>
      </a:lvl6pPr>
      <a:lvl7pPr marL="3657509">
        <a:defRPr>
          <a:latin typeface="+mn-lt"/>
          <a:ea typeface="+mn-ea"/>
          <a:cs typeface="+mn-cs"/>
        </a:defRPr>
      </a:lvl7pPr>
      <a:lvl8pPr marL="4267093">
        <a:defRPr>
          <a:latin typeface="+mn-lt"/>
          <a:ea typeface="+mn-ea"/>
          <a:cs typeface="+mn-cs"/>
        </a:defRPr>
      </a:lvl8pPr>
      <a:lvl9pPr marL="4876678">
        <a:defRPr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4986" y="-103630"/>
            <a:ext cx="2465493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1" i="0">
                <a:solidFill>
                  <a:srgbClr val="008694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461760" y="2506472"/>
            <a:ext cx="5469467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00" b="0" i="0">
                <a:solidFill>
                  <a:srgbClr val="6C6C6C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1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1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10/28/2024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1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38719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609585">
        <a:defRPr>
          <a:latin typeface="+mn-lt"/>
          <a:ea typeface="+mn-ea"/>
          <a:cs typeface="+mn-cs"/>
        </a:defRPr>
      </a:lvl2pPr>
      <a:lvl3pPr marL="1219170">
        <a:defRPr>
          <a:latin typeface="+mn-lt"/>
          <a:ea typeface="+mn-ea"/>
          <a:cs typeface="+mn-cs"/>
        </a:defRPr>
      </a:lvl3pPr>
      <a:lvl4pPr marL="1828754">
        <a:defRPr>
          <a:latin typeface="+mn-lt"/>
          <a:ea typeface="+mn-ea"/>
          <a:cs typeface="+mn-cs"/>
        </a:defRPr>
      </a:lvl4pPr>
      <a:lvl5pPr marL="2438339">
        <a:defRPr>
          <a:latin typeface="+mn-lt"/>
          <a:ea typeface="+mn-ea"/>
          <a:cs typeface="+mn-cs"/>
        </a:defRPr>
      </a:lvl5pPr>
      <a:lvl6pPr marL="3047924">
        <a:defRPr>
          <a:latin typeface="+mn-lt"/>
          <a:ea typeface="+mn-ea"/>
          <a:cs typeface="+mn-cs"/>
        </a:defRPr>
      </a:lvl6pPr>
      <a:lvl7pPr marL="3657509">
        <a:defRPr>
          <a:latin typeface="+mn-lt"/>
          <a:ea typeface="+mn-ea"/>
          <a:cs typeface="+mn-cs"/>
        </a:defRPr>
      </a:lvl7pPr>
      <a:lvl8pPr marL="4267093">
        <a:defRPr>
          <a:latin typeface="+mn-lt"/>
          <a:ea typeface="+mn-ea"/>
          <a:cs typeface="+mn-cs"/>
        </a:defRPr>
      </a:lvl8pPr>
      <a:lvl9pPr marL="4876678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609585">
        <a:defRPr>
          <a:latin typeface="+mn-lt"/>
          <a:ea typeface="+mn-ea"/>
          <a:cs typeface="+mn-cs"/>
        </a:defRPr>
      </a:lvl2pPr>
      <a:lvl3pPr marL="1219170">
        <a:defRPr>
          <a:latin typeface="+mn-lt"/>
          <a:ea typeface="+mn-ea"/>
          <a:cs typeface="+mn-cs"/>
        </a:defRPr>
      </a:lvl3pPr>
      <a:lvl4pPr marL="1828754">
        <a:defRPr>
          <a:latin typeface="+mn-lt"/>
          <a:ea typeface="+mn-ea"/>
          <a:cs typeface="+mn-cs"/>
        </a:defRPr>
      </a:lvl4pPr>
      <a:lvl5pPr marL="2438339">
        <a:defRPr>
          <a:latin typeface="+mn-lt"/>
          <a:ea typeface="+mn-ea"/>
          <a:cs typeface="+mn-cs"/>
        </a:defRPr>
      </a:lvl5pPr>
      <a:lvl6pPr marL="3047924">
        <a:defRPr>
          <a:latin typeface="+mn-lt"/>
          <a:ea typeface="+mn-ea"/>
          <a:cs typeface="+mn-cs"/>
        </a:defRPr>
      </a:lvl6pPr>
      <a:lvl7pPr marL="3657509">
        <a:defRPr>
          <a:latin typeface="+mn-lt"/>
          <a:ea typeface="+mn-ea"/>
          <a:cs typeface="+mn-cs"/>
        </a:defRPr>
      </a:lvl7pPr>
      <a:lvl8pPr marL="4267093">
        <a:defRPr>
          <a:latin typeface="+mn-lt"/>
          <a:ea typeface="+mn-ea"/>
          <a:cs typeface="+mn-cs"/>
        </a:defRPr>
      </a:lvl8pPr>
      <a:lvl9pPr marL="4876678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41" y="151572"/>
            <a:ext cx="4524123" cy="452412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341545" y="151572"/>
            <a:ext cx="6659955" cy="59792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 smtClean="0">
                <a:solidFill>
                  <a:srgbClr val="F1901F"/>
                </a:solidFill>
                <a:latin typeface="+mj-lt"/>
              </a:rPr>
              <a:t>SEMINAIRE SDI </a:t>
            </a:r>
          </a:p>
          <a:p>
            <a:pPr algn="ctr"/>
            <a:endParaRPr lang="fr-FR" sz="3600" b="1" dirty="0" smtClean="0">
              <a:solidFill>
                <a:srgbClr val="28519C"/>
              </a:solidFill>
              <a:latin typeface="+mj-lt"/>
            </a:endParaRPr>
          </a:p>
          <a:p>
            <a:pPr algn="ctr"/>
            <a:endParaRPr lang="fr-FR" sz="2800" b="1" dirty="0" smtClean="0">
              <a:solidFill>
                <a:srgbClr val="28519C"/>
              </a:solidFill>
              <a:latin typeface="+mj-lt"/>
            </a:endParaRPr>
          </a:p>
          <a:p>
            <a:pPr algn="ctr"/>
            <a:r>
              <a:rPr lang="fr-FR" sz="4000" b="1" dirty="0" smtClean="0">
                <a:solidFill>
                  <a:srgbClr val="28519C"/>
                </a:solidFill>
                <a:latin typeface="+mj-lt"/>
              </a:rPr>
              <a:t>LANCEMENT DE LA MISSION DE PROGRAMMATION TECHNIQUE DÉTAILLÉE</a:t>
            </a:r>
          </a:p>
          <a:p>
            <a:pPr algn="ctr"/>
            <a:endParaRPr lang="fr-FR" sz="32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fr-FR" sz="3200" dirty="0">
              <a:solidFill>
                <a:schemeClr val="tx1"/>
              </a:solidFill>
              <a:latin typeface="+mj-lt"/>
            </a:endParaRPr>
          </a:p>
          <a:p>
            <a:pPr algn="ctr"/>
            <a:r>
              <a:rPr lang="fr-FR" sz="2800" b="1" dirty="0" smtClean="0">
                <a:solidFill>
                  <a:srgbClr val="28519C"/>
                </a:solidFill>
                <a:latin typeface="+mj-lt"/>
              </a:rPr>
              <a:t>8 NOVEMBRE 2024</a:t>
            </a:r>
            <a:endParaRPr lang="fr-FR" sz="2800" b="1" dirty="0">
              <a:solidFill>
                <a:srgbClr val="28519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705581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Calendrier indicatif : principaux jalons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379372B9-B7A2-A5B5-FC36-20FDFD4A9A2C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8782051" cy="347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1" i="0" u="none" strike="noStrike" kern="1200" cap="none" spc="0" normalizeH="0" baseline="0" noProof="0" dirty="0">
              <a:ln>
                <a:noFill/>
              </a:ln>
              <a:solidFill>
                <a:srgbClr val="008795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884" y="2004147"/>
            <a:ext cx="11586296" cy="3118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1431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Contexte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13"/>
          </p:nvPr>
        </p:nvSpPr>
        <p:spPr>
          <a:xfrm>
            <a:off x="239165" y="1228293"/>
            <a:ext cx="11863388" cy="5057775"/>
          </a:xfrm>
        </p:spPr>
        <p:txBody>
          <a:bodyPr/>
          <a:lstStyle/>
          <a:p>
            <a:pPr marL="0" indent="0">
              <a:buNone/>
            </a:pPr>
            <a:endParaRPr lang="fr-FR" dirty="0"/>
          </a:p>
          <a:p>
            <a:r>
              <a:rPr lang="fr-FR" dirty="0"/>
              <a:t>Un projet de modernisation qui décline les axes du projet médical 2023 </a:t>
            </a:r>
          </a:p>
          <a:p>
            <a:pPr lvl="1">
              <a:buFont typeface="Wingdings" panose="05000000000000000000" pitchFamily="2" charset="2"/>
              <a:buChar char=""/>
            </a:pPr>
            <a:r>
              <a:rPr lang="fr-FR" dirty="0"/>
              <a:t> Les soins </a:t>
            </a:r>
            <a:r>
              <a:rPr lang="fr-FR" b="1" dirty="0"/>
              <a:t>urgents</a:t>
            </a:r>
            <a:r>
              <a:rPr lang="fr-FR" dirty="0"/>
              <a:t> et non programmés</a:t>
            </a:r>
          </a:p>
          <a:p>
            <a:pPr lvl="1">
              <a:buFont typeface="Wingdings" panose="05000000000000000000" pitchFamily="2" charset="2"/>
              <a:buChar char=""/>
            </a:pPr>
            <a:r>
              <a:rPr lang="fr-FR" dirty="0"/>
              <a:t> La prise en charge des patients atteints d’un </a:t>
            </a:r>
            <a:r>
              <a:rPr lang="fr-FR" b="1" dirty="0"/>
              <a:t>cancer</a:t>
            </a:r>
          </a:p>
          <a:p>
            <a:pPr lvl="1">
              <a:buFont typeface="Wingdings" panose="05000000000000000000" pitchFamily="2" charset="2"/>
              <a:buChar char=""/>
            </a:pPr>
            <a:r>
              <a:rPr lang="fr-FR" dirty="0"/>
              <a:t>Les parcours de soins et d’hébergement des </a:t>
            </a:r>
            <a:r>
              <a:rPr lang="fr-FR" b="1" dirty="0"/>
              <a:t>personnes âgées </a:t>
            </a:r>
          </a:p>
          <a:p>
            <a:pPr marL="457200" lvl="1" indent="0">
              <a:buNone/>
            </a:pPr>
            <a:endParaRPr lang="fr-FR" b="1" dirty="0"/>
          </a:p>
        </p:txBody>
      </p:sp>
      <p:pic>
        <p:nvPicPr>
          <p:cNvPr id="1027" name="Image 2" descr="cid:image002.png@01DAB5D5.0C0D23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9450" y="3304916"/>
            <a:ext cx="2009775" cy="282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34216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Opérations prévues 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85000" lnSpcReduction="20000"/>
          </a:bodyPr>
          <a:lstStyle/>
          <a:p>
            <a:endParaRPr lang="fr-FR" dirty="0"/>
          </a:p>
          <a:p>
            <a:pPr marL="0" lvl="0" indent="0">
              <a:buNone/>
            </a:pPr>
            <a:r>
              <a:rPr lang="fr-FR" dirty="0"/>
              <a:t>Sur le site de </a:t>
            </a:r>
            <a:r>
              <a:rPr lang="fr-FR" b="1" dirty="0"/>
              <a:t>QUIMPER</a:t>
            </a:r>
            <a:r>
              <a:rPr lang="fr-FR" dirty="0"/>
              <a:t> (hôpital </a:t>
            </a:r>
            <a:r>
              <a:rPr lang="fr-FR" dirty="0" err="1"/>
              <a:t>Laënnec</a:t>
            </a:r>
            <a:r>
              <a:rPr lang="fr-FR" dirty="0"/>
              <a:t>)</a:t>
            </a:r>
          </a:p>
          <a:p>
            <a:pPr lvl="1"/>
            <a:r>
              <a:rPr lang="fr-FR" sz="2100" dirty="0"/>
              <a:t>Restructuration et agrandissement du service des urgences, dont création d’une unité d’hospitalisation de courte durée</a:t>
            </a:r>
          </a:p>
          <a:p>
            <a:pPr lvl="1"/>
            <a:r>
              <a:rPr lang="fr-FR" sz="2100" dirty="0"/>
              <a:t>Regroupement et extension des surfaces des activités ambulatoires dédiées aux consultations, hôpitaux de jour, explorations fonctionnelles</a:t>
            </a:r>
          </a:p>
          <a:p>
            <a:pPr lvl="1"/>
            <a:r>
              <a:rPr lang="fr-FR" sz="2100" dirty="0"/>
              <a:t>Amélioration et agrandissement des locaux dédiés aux prises en charge en cancérologie :</a:t>
            </a:r>
          </a:p>
          <a:p>
            <a:pPr lvl="2"/>
            <a:r>
              <a:rPr lang="fr-FR" sz="2100" dirty="0"/>
              <a:t>Modernisation de l’hôpital de jour d’</a:t>
            </a:r>
            <a:r>
              <a:rPr lang="fr-FR" sz="2100" dirty="0" err="1"/>
              <a:t>onco-hématologie</a:t>
            </a:r>
            <a:r>
              <a:rPr lang="fr-FR" sz="2100" dirty="0"/>
              <a:t> avec augmentation du nombre de patients traités</a:t>
            </a:r>
          </a:p>
          <a:p>
            <a:pPr lvl="2"/>
            <a:r>
              <a:rPr lang="fr-FR" sz="2100" dirty="0"/>
              <a:t>Regroupement du service de radiothérapie avec le bâtiment principal, reconstruction des consultations de radiothérapie </a:t>
            </a:r>
          </a:p>
          <a:p>
            <a:pPr lvl="2"/>
            <a:r>
              <a:rPr lang="fr-FR" sz="2100" dirty="0"/>
              <a:t>Construction d’un bunker supplémentaire pour l’installation d’un 4ème accélérateur</a:t>
            </a:r>
          </a:p>
          <a:p>
            <a:pPr lvl="1"/>
            <a:r>
              <a:rPr lang="fr-FR" sz="2100" dirty="0"/>
              <a:t>Rénovation du hall d’accueil</a:t>
            </a:r>
          </a:p>
          <a:p>
            <a:pPr marL="457200" lvl="1" indent="0">
              <a:buNone/>
            </a:pPr>
            <a:endParaRPr lang="fr-FR" dirty="0"/>
          </a:p>
          <a:p>
            <a:pPr marL="0" lvl="0" indent="0">
              <a:buNone/>
            </a:pPr>
            <a:r>
              <a:rPr lang="fr-FR" dirty="0"/>
              <a:t>Sur le site de </a:t>
            </a:r>
            <a:r>
              <a:rPr lang="fr-FR" b="1" dirty="0"/>
              <a:t>CONCARNEAU</a:t>
            </a:r>
            <a:r>
              <a:rPr lang="fr-FR" dirty="0"/>
              <a:t> (hôpital du </a:t>
            </a:r>
            <a:r>
              <a:rPr lang="fr-FR" dirty="0" err="1"/>
              <a:t>Porzou</a:t>
            </a:r>
            <a:r>
              <a:rPr lang="fr-FR" dirty="0"/>
              <a:t>)</a:t>
            </a:r>
          </a:p>
          <a:p>
            <a:pPr lvl="1"/>
            <a:r>
              <a:rPr lang="fr-FR" sz="2100" dirty="0"/>
              <a:t>Rénovation des services d’hospitalisation et </a:t>
            </a:r>
            <a:r>
              <a:rPr lang="fr-FR" sz="2100" dirty="0" smtClean="0"/>
              <a:t>évolution capacitaire (MPU ? Médecine gériatrique ? MPO ?)</a:t>
            </a:r>
          </a:p>
          <a:p>
            <a:pPr lvl="1"/>
            <a:r>
              <a:rPr lang="fr-FR" sz="2100" dirty="0" smtClean="0"/>
              <a:t>Développement du plateau ambulatoire – hall </a:t>
            </a:r>
            <a:endParaRPr lang="fr-FR" sz="2100" dirty="0"/>
          </a:p>
          <a:p>
            <a:pPr lvl="1"/>
            <a:r>
              <a:rPr lang="fr-FR" sz="2100" dirty="0" smtClean="0"/>
              <a:t>Développement du service d’imagerie (scanner, angiologie, radio standard ?) </a:t>
            </a:r>
          </a:p>
          <a:p>
            <a:pPr lvl="1"/>
            <a:r>
              <a:rPr lang="fr-FR" sz="2100" dirty="0" smtClean="0"/>
              <a:t>Restructuration légère des urgences </a:t>
            </a:r>
          </a:p>
          <a:p>
            <a:pPr lvl="1"/>
            <a:r>
              <a:rPr lang="fr-FR" sz="2100" dirty="0" smtClean="0"/>
              <a:t>Evolution bâtiment ex AUB </a:t>
            </a:r>
            <a:endParaRPr lang="fr-FR" sz="2100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07901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01040" y="932777"/>
            <a:ext cx="5486400" cy="4307751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1002724" y="2702221"/>
            <a:ext cx="668867" cy="38643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30479" marR="6773" indent="-14393" algn="just" defTabSz="1219170">
              <a:spcBef>
                <a:spcPts val="133"/>
              </a:spcBef>
            </a:pPr>
            <a:r>
              <a:rPr sz="800" b="1" kern="0" dirty="0">
                <a:solidFill>
                  <a:srgbClr val="FFFFFF"/>
                </a:solidFill>
                <a:latin typeface="Calibri"/>
                <a:cs typeface="Calibri"/>
              </a:rPr>
              <a:t>Hôpital</a:t>
            </a:r>
            <a:r>
              <a:rPr sz="800" b="1" kern="0" spc="-1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800" b="1" kern="0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800" b="1" kern="0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800" b="1" kern="0" spc="-27" dirty="0">
                <a:solidFill>
                  <a:srgbClr val="FFFFFF"/>
                </a:solidFill>
                <a:latin typeface="Calibri"/>
                <a:cs typeface="Calibri"/>
              </a:rPr>
              <a:t>jour</a:t>
            </a:r>
            <a:r>
              <a:rPr sz="800" b="1" kern="0" spc="66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800" b="1" kern="0" spc="-13" dirty="0">
                <a:solidFill>
                  <a:srgbClr val="FFFFFF"/>
                </a:solidFill>
                <a:latin typeface="Calibri"/>
                <a:cs typeface="Calibri"/>
              </a:rPr>
              <a:t>D’oncologie</a:t>
            </a:r>
            <a:r>
              <a:rPr sz="800" b="1" kern="0" spc="8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800" b="1" kern="0" spc="-33" dirty="0">
                <a:solidFill>
                  <a:srgbClr val="FFFFFF"/>
                </a:solidFill>
                <a:latin typeface="Calibri"/>
                <a:cs typeface="Calibri"/>
              </a:rPr>
              <a:t>et</a:t>
            </a:r>
            <a:r>
              <a:rPr sz="800" b="1" kern="0" spc="66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800" b="1" kern="0" spc="-13" dirty="0">
                <a:solidFill>
                  <a:srgbClr val="FFFFFF"/>
                </a:solidFill>
                <a:latin typeface="Calibri"/>
                <a:cs typeface="Calibri"/>
              </a:rPr>
              <a:t>hématologie</a:t>
            </a:r>
            <a:endParaRPr sz="800" kern="0">
              <a:solidFill>
                <a:sysClr val="windowText" lastClr="000000"/>
              </a:solidFill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907535" y="3257296"/>
            <a:ext cx="1450848" cy="207264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3907535" y="3257297"/>
            <a:ext cx="1451187" cy="187231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76102" defTabSz="1219170">
              <a:spcBef>
                <a:spcPts val="20"/>
              </a:spcBef>
            </a:pPr>
            <a:r>
              <a:rPr sz="1200" b="1" kern="0" dirty="0">
                <a:solidFill>
                  <a:sysClr val="windowText" lastClr="000000"/>
                </a:solidFill>
                <a:latin typeface="Calibri"/>
                <a:cs typeface="Calibri"/>
              </a:rPr>
              <a:t>Verrière</a:t>
            </a:r>
            <a:r>
              <a:rPr sz="1200" b="1" kern="0" spc="-53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1200" b="1" kern="0" spc="-13" dirty="0">
                <a:solidFill>
                  <a:sysClr val="windowText" lastClr="000000"/>
                </a:solidFill>
                <a:latin typeface="Calibri"/>
                <a:cs typeface="Calibri"/>
              </a:rPr>
              <a:t>comblée</a:t>
            </a:r>
            <a:endParaRPr sz="1200" kern="0">
              <a:solidFill>
                <a:sysClr val="windowText" lastClr="000000"/>
              </a:solidFill>
              <a:latin typeface="Calibri"/>
              <a:cs typeface="Calibri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599102" y="1300140"/>
            <a:ext cx="3044613" cy="1239520"/>
            <a:chOff x="449326" y="975105"/>
            <a:chExt cx="2283460" cy="929640"/>
          </a:xfrm>
        </p:grpSpPr>
        <p:sp>
          <p:nvSpPr>
            <p:cNvPr id="7" name="object 7"/>
            <p:cNvSpPr/>
            <p:nvPr/>
          </p:nvSpPr>
          <p:spPr>
            <a:xfrm>
              <a:off x="2581655" y="981455"/>
              <a:ext cx="144780" cy="234950"/>
            </a:xfrm>
            <a:custGeom>
              <a:avLst/>
              <a:gdLst/>
              <a:ahLst/>
              <a:cxnLst/>
              <a:rect l="l" t="t" r="r" b="b"/>
              <a:pathLst>
                <a:path w="144780" h="234950">
                  <a:moveTo>
                    <a:pt x="108585" y="0"/>
                  </a:moveTo>
                  <a:lnTo>
                    <a:pt x="36195" y="0"/>
                  </a:lnTo>
                  <a:lnTo>
                    <a:pt x="36195" y="162305"/>
                  </a:lnTo>
                  <a:lnTo>
                    <a:pt x="0" y="162305"/>
                  </a:lnTo>
                  <a:lnTo>
                    <a:pt x="72390" y="234695"/>
                  </a:lnTo>
                  <a:lnTo>
                    <a:pt x="144780" y="162305"/>
                  </a:lnTo>
                  <a:lnTo>
                    <a:pt x="108585" y="162305"/>
                  </a:lnTo>
                  <a:lnTo>
                    <a:pt x="108585" y="0"/>
                  </a:lnTo>
                  <a:close/>
                </a:path>
              </a:pathLst>
            </a:custGeom>
            <a:solidFill>
              <a:srgbClr val="8DC122"/>
            </a:solidFill>
          </p:spPr>
          <p:txBody>
            <a:bodyPr wrap="square" lIns="0" tIns="0" rIns="0" bIns="0" rtlCol="0"/>
            <a:lstStyle/>
            <a:p>
              <a:pPr defTabSz="1219170"/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2581655" y="981455"/>
              <a:ext cx="144780" cy="234950"/>
            </a:xfrm>
            <a:custGeom>
              <a:avLst/>
              <a:gdLst/>
              <a:ahLst/>
              <a:cxnLst/>
              <a:rect l="l" t="t" r="r" b="b"/>
              <a:pathLst>
                <a:path w="144780" h="234950">
                  <a:moveTo>
                    <a:pt x="0" y="162305"/>
                  </a:moveTo>
                  <a:lnTo>
                    <a:pt x="36195" y="162305"/>
                  </a:lnTo>
                  <a:lnTo>
                    <a:pt x="36195" y="0"/>
                  </a:lnTo>
                  <a:lnTo>
                    <a:pt x="108585" y="0"/>
                  </a:lnTo>
                  <a:lnTo>
                    <a:pt x="108585" y="162305"/>
                  </a:lnTo>
                  <a:lnTo>
                    <a:pt x="144780" y="162305"/>
                  </a:lnTo>
                  <a:lnTo>
                    <a:pt x="72390" y="234695"/>
                  </a:lnTo>
                  <a:lnTo>
                    <a:pt x="0" y="162305"/>
                  </a:lnTo>
                  <a:close/>
                </a:path>
              </a:pathLst>
            </a:custGeom>
            <a:ln w="12192">
              <a:solidFill>
                <a:srgbClr val="00616C"/>
              </a:solidFill>
            </a:ln>
          </p:spPr>
          <p:txBody>
            <a:bodyPr wrap="square" lIns="0" tIns="0" rIns="0" bIns="0" rtlCol="0"/>
            <a:lstStyle/>
            <a:p>
              <a:pPr defTabSz="1219170"/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455676" y="1452372"/>
              <a:ext cx="234950" cy="144780"/>
            </a:xfrm>
            <a:custGeom>
              <a:avLst/>
              <a:gdLst/>
              <a:ahLst/>
              <a:cxnLst/>
              <a:rect l="l" t="t" r="r" b="b"/>
              <a:pathLst>
                <a:path w="234950" h="144780">
                  <a:moveTo>
                    <a:pt x="162306" y="0"/>
                  </a:moveTo>
                  <a:lnTo>
                    <a:pt x="162306" y="36194"/>
                  </a:lnTo>
                  <a:lnTo>
                    <a:pt x="0" y="36194"/>
                  </a:lnTo>
                  <a:lnTo>
                    <a:pt x="0" y="108584"/>
                  </a:lnTo>
                  <a:lnTo>
                    <a:pt x="162306" y="108584"/>
                  </a:lnTo>
                  <a:lnTo>
                    <a:pt x="162306" y="144779"/>
                  </a:lnTo>
                  <a:lnTo>
                    <a:pt x="234696" y="72389"/>
                  </a:lnTo>
                  <a:lnTo>
                    <a:pt x="162306" y="0"/>
                  </a:lnTo>
                  <a:close/>
                </a:path>
              </a:pathLst>
            </a:custGeom>
            <a:solidFill>
              <a:srgbClr val="8DC122"/>
            </a:solidFill>
          </p:spPr>
          <p:txBody>
            <a:bodyPr wrap="square" lIns="0" tIns="0" rIns="0" bIns="0" rtlCol="0"/>
            <a:lstStyle/>
            <a:p>
              <a:pPr defTabSz="1219170"/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455676" y="1452372"/>
              <a:ext cx="234950" cy="144780"/>
            </a:xfrm>
            <a:custGeom>
              <a:avLst/>
              <a:gdLst/>
              <a:ahLst/>
              <a:cxnLst/>
              <a:rect l="l" t="t" r="r" b="b"/>
              <a:pathLst>
                <a:path w="234950" h="144780">
                  <a:moveTo>
                    <a:pt x="162306" y="144779"/>
                  </a:moveTo>
                  <a:lnTo>
                    <a:pt x="162306" y="108584"/>
                  </a:lnTo>
                  <a:lnTo>
                    <a:pt x="0" y="108584"/>
                  </a:lnTo>
                  <a:lnTo>
                    <a:pt x="0" y="36194"/>
                  </a:lnTo>
                  <a:lnTo>
                    <a:pt x="162306" y="36194"/>
                  </a:lnTo>
                  <a:lnTo>
                    <a:pt x="162306" y="0"/>
                  </a:lnTo>
                  <a:lnTo>
                    <a:pt x="234696" y="72389"/>
                  </a:lnTo>
                  <a:lnTo>
                    <a:pt x="162306" y="144779"/>
                  </a:lnTo>
                  <a:close/>
                </a:path>
              </a:pathLst>
            </a:custGeom>
            <a:ln w="12192">
              <a:solidFill>
                <a:srgbClr val="00616C"/>
              </a:solidFill>
            </a:ln>
          </p:spPr>
          <p:txBody>
            <a:bodyPr wrap="square" lIns="0" tIns="0" rIns="0" bIns="0" rtlCol="0"/>
            <a:lstStyle/>
            <a:p>
              <a:pPr defTabSz="1219170"/>
              <a:endParaRPr sz="2400" kern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356104" y="1825752"/>
              <a:ext cx="76200" cy="7861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98220" y="1557527"/>
              <a:ext cx="76200" cy="78612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658112" y="1412747"/>
              <a:ext cx="76200" cy="78612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701040" y="1421891"/>
              <a:ext cx="76200" cy="78740"/>
            </a:xfrm>
            <a:custGeom>
              <a:avLst/>
              <a:gdLst/>
              <a:ahLst/>
              <a:cxnLst/>
              <a:rect l="l" t="t" r="r" b="b"/>
              <a:pathLst>
                <a:path w="76200" h="78740">
                  <a:moveTo>
                    <a:pt x="44450" y="63499"/>
                  </a:moveTo>
                  <a:lnTo>
                    <a:pt x="31750" y="63499"/>
                  </a:lnTo>
                  <a:lnTo>
                    <a:pt x="31750" y="78612"/>
                  </a:lnTo>
                  <a:lnTo>
                    <a:pt x="44450" y="78612"/>
                  </a:lnTo>
                  <a:lnTo>
                    <a:pt x="44450" y="63499"/>
                  </a:lnTo>
                  <a:close/>
                </a:path>
                <a:path w="76200" h="78740">
                  <a:moveTo>
                    <a:pt x="38100" y="0"/>
                  </a:moveTo>
                  <a:lnTo>
                    <a:pt x="0" y="76199"/>
                  </a:lnTo>
                  <a:lnTo>
                    <a:pt x="31750" y="76199"/>
                  </a:lnTo>
                  <a:lnTo>
                    <a:pt x="31750" y="63499"/>
                  </a:lnTo>
                  <a:lnTo>
                    <a:pt x="69850" y="63499"/>
                  </a:lnTo>
                  <a:lnTo>
                    <a:pt x="38100" y="0"/>
                  </a:lnTo>
                  <a:close/>
                </a:path>
                <a:path w="76200" h="78740">
                  <a:moveTo>
                    <a:pt x="69850" y="63499"/>
                  </a:moveTo>
                  <a:lnTo>
                    <a:pt x="44450" y="63499"/>
                  </a:lnTo>
                  <a:lnTo>
                    <a:pt x="44450" y="76199"/>
                  </a:lnTo>
                  <a:lnTo>
                    <a:pt x="76200" y="76199"/>
                  </a:lnTo>
                  <a:lnTo>
                    <a:pt x="69850" y="63499"/>
                  </a:lnTo>
                  <a:close/>
                </a:path>
              </a:pathLst>
            </a:custGeom>
            <a:solidFill>
              <a:srgbClr val="6A911A"/>
            </a:solidFill>
          </p:spPr>
          <p:txBody>
            <a:bodyPr wrap="square" lIns="0" tIns="0" rIns="0" bIns="0" rtlCol="0"/>
            <a:lstStyle/>
            <a:p>
              <a:pPr defTabSz="1219170"/>
              <a:endParaRPr sz="2400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-3115" y="1820334"/>
            <a:ext cx="568960" cy="635216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marR="6773" algn="ctr" defTabSz="1219170">
              <a:spcBef>
                <a:spcPts val="133"/>
              </a:spcBef>
            </a:pPr>
            <a:r>
              <a:rPr sz="1200" b="1" kern="0" dirty="0">
                <a:solidFill>
                  <a:srgbClr val="8DC122"/>
                </a:solidFill>
                <a:latin typeface="Calibri"/>
                <a:cs typeface="Calibri"/>
              </a:rPr>
              <a:t>A</a:t>
            </a:r>
            <a:r>
              <a:rPr sz="1200" b="1" kern="0" spc="-20" dirty="0">
                <a:solidFill>
                  <a:srgbClr val="8DC122"/>
                </a:solidFill>
                <a:latin typeface="Calibri"/>
                <a:cs typeface="Calibri"/>
              </a:rPr>
              <a:t> </a:t>
            </a:r>
            <a:r>
              <a:rPr sz="1200" b="1" kern="0" dirty="0">
                <a:solidFill>
                  <a:srgbClr val="8DC122"/>
                </a:solidFill>
                <a:latin typeface="Calibri"/>
                <a:cs typeface="Calibri"/>
              </a:rPr>
              <a:t>C C</a:t>
            </a:r>
            <a:r>
              <a:rPr sz="1200" b="1" kern="0" spc="-13" dirty="0">
                <a:solidFill>
                  <a:srgbClr val="8DC122"/>
                </a:solidFill>
                <a:latin typeface="Calibri"/>
                <a:cs typeface="Calibri"/>
              </a:rPr>
              <a:t> </a:t>
            </a:r>
            <a:r>
              <a:rPr sz="1200" b="1" kern="0" dirty="0">
                <a:solidFill>
                  <a:srgbClr val="8DC122"/>
                </a:solidFill>
                <a:latin typeface="Calibri"/>
                <a:cs typeface="Calibri"/>
              </a:rPr>
              <a:t>E</a:t>
            </a:r>
            <a:r>
              <a:rPr sz="1200" b="1" kern="0" spc="-20" dirty="0">
                <a:solidFill>
                  <a:srgbClr val="8DC122"/>
                </a:solidFill>
                <a:latin typeface="Calibri"/>
                <a:cs typeface="Calibri"/>
              </a:rPr>
              <a:t> </a:t>
            </a:r>
            <a:r>
              <a:rPr sz="1200" b="1" kern="0" spc="-67" dirty="0">
                <a:solidFill>
                  <a:srgbClr val="8DC122"/>
                </a:solidFill>
                <a:latin typeface="Calibri"/>
                <a:cs typeface="Calibri"/>
              </a:rPr>
              <a:t>S</a:t>
            </a:r>
            <a:r>
              <a:rPr sz="1200" b="1" kern="0" spc="667" dirty="0">
                <a:solidFill>
                  <a:srgbClr val="8DC122"/>
                </a:solidFill>
                <a:latin typeface="Calibri"/>
                <a:cs typeface="Calibri"/>
              </a:rPr>
              <a:t> </a:t>
            </a:r>
            <a:r>
              <a:rPr sz="1200" b="1" kern="0" dirty="0">
                <a:solidFill>
                  <a:srgbClr val="8DC122"/>
                </a:solidFill>
                <a:latin typeface="Calibri"/>
                <a:cs typeface="Calibri"/>
              </a:rPr>
              <a:t>I</a:t>
            </a:r>
            <a:r>
              <a:rPr sz="1200" b="1" kern="0" spc="-20" dirty="0">
                <a:solidFill>
                  <a:srgbClr val="8DC122"/>
                </a:solidFill>
                <a:latin typeface="Calibri"/>
                <a:cs typeface="Calibri"/>
              </a:rPr>
              <a:t> </a:t>
            </a:r>
            <a:r>
              <a:rPr sz="1200" b="1" kern="0" dirty="0">
                <a:solidFill>
                  <a:srgbClr val="8DC122"/>
                </a:solidFill>
                <a:latin typeface="Calibri"/>
                <a:cs typeface="Calibri"/>
              </a:rPr>
              <a:t>C</a:t>
            </a:r>
            <a:r>
              <a:rPr sz="1200" b="1" kern="0" spc="-13" dirty="0">
                <a:solidFill>
                  <a:srgbClr val="8DC122"/>
                </a:solidFill>
                <a:latin typeface="Calibri"/>
                <a:cs typeface="Calibri"/>
              </a:rPr>
              <a:t> </a:t>
            </a:r>
            <a:r>
              <a:rPr sz="1200" b="1" kern="0" spc="-67" dirty="0">
                <a:solidFill>
                  <a:srgbClr val="8DC122"/>
                </a:solidFill>
                <a:latin typeface="Calibri"/>
                <a:cs typeface="Calibri"/>
              </a:rPr>
              <a:t>C</a:t>
            </a:r>
            <a:endParaRPr sz="1200" kern="0">
              <a:solidFill>
                <a:sysClr val="windowText" lastClr="000000"/>
              </a:solidFill>
              <a:latin typeface="Calibri"/>
              <a:cs typeface="Calibri"/>
            </a:endParaRPr>
          </a:p>
          <a:p>
            <a:pPr marL="73657" algn="ctr" defTabSz="1219170">
              <a:spcBef>
                <a:spcPts val="513"/>
              </a:spcBef>
            </a:pPr>
            <a:r>
              <a:rPr sz="1200" b="1" kern="0" spc="-67" dirty="0">
                <a:solidFill>
                  <a:srgbClr val="8DC122"/>
                </a:solidFill>
                <a:latin typeface="Calibri"/>
                <a:cs typeface="Calibri"/>
              </a:rPr>
              <a:t>❷</a:t>
            </a:r>
            <a:endParaRPr sz="1200" kern="0">
              <a:solidFill>
                <a:sysClr val="windowText" lastClr="000000"/>
              </a:solidFill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723121" y="1503342"/>
            <a:ext cx="385233" cy="325923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086" marR="6773" indent="-1693" algn="ctr" defTabSz="1219170">
              <a:spcBef>
                <a:spcPts val="140"/>
              </a:spcBef>
            </a:pPr>
            <a:r>
              <a:rPr sz="667" b="1" kern="0" spc="-13" dirty="0">
                <a:solidFill>
                  <a:srgbClr val="FFFFFF"/>
                </a:solidFill>
                <a:latin typeface="Calibri"/>
                <a:cs typeface="Calibri"/>
              </a:rPr>
              <a:t>Consult.</a:t>
            </a:r>
            <a:r>
              <a:rPr sz="667" b="1" kern="0" spc="66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667" b="1" kern="0" spc="-13" dirty="0">
                <a:solidFill>
                  <a:srgbClr val="FFFFFF"/>
                </a:solidFill>
                <a:latin typeface="Calibri"/>
                <a:cs typeface="Calibri"/>
              </a:rPr>
              <a:t>Radiothé-</a:t>
            </a:r>
            <a:r>
              <a:rPr sz="667" b="1" kern="0" spc="66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667" b="1" kern="0" spc="-13" dirty="0">
                <a:solidFill>
                  <a:srgbClr val="FFFFFF"/>
                </a:solidFill>
                <a:latin typeface="Calibri"/>
                <a:cs typeface="Calibri"/>
              </a:rPr>
              <a:t>rapie</a:t>
            </a:r>
            <a:endParaRPr sz="667" kern="0">
              <a:solidFill>
                <a:sysClr val="windowText" lastClr="000000"/>
              </a:solidFill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991530" y="1673351"/>
            <a:ext cx="540173" cy="12061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 defTabSz="1219170">
              <a:spcBef>
                <a:spcPts val="140"/>
              </a:spcBef>
            </a:pPr>
            <a:r>
              <a:rPr sz="667" b="1" kern="0" spc="-13" dirty="0">
                <a:solidFill>
                  <a:srgbClr val="FFFFFF"/>
                </a:solidFill>
                <a:latin typeface="Calibri"/>
                <a:cs typeface="Calibri"/>
              </a:rPr>
              <a:t>Radiothérapie</a:t>
            </a:r>
            <a:endParaRPr sz="667" kern="0" dirty="0">
              <a:solidFill>
                <a:sysClr val="windowText" lastClr="000000"/>
              </a:solidFill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415626" y="2157644"/>
            <a:ext cx="352213" cy="12061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 defTabSz="1219170">
              <a:spcBef>
                <a:spcPts val="140"/>
              </a:spcBef>
            </a:pPr>
            <a:r>
              <a:rPr sz="667" b="1" kern="0" spc="-13" dirty="0">
                <a:solidFill>
                  <a:srgbClr val="FFFFFF"/>
                </a:solidFill>
                <a:latin typeface="Calibri"/>
                <a:cs typeface="Calibri"/>
              </a:rPr>
              <a:t>Supports</a:t>
            </a:r>
            <a:endParaRPr sz="667" kern="0">
              <a:solidFill>
                <a:sysClr val="windowText" lastClr="000000"/>
              </a:solidFill>
              <a:latin typeface="Calibri"/>
              <a:cs typeface="Calibri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1877567" y="2848865"/>
            <a:ext cx="1267459" cy="410633"/>
            <a:chOff x="1408175" y="2136648"/>
            <a:chExt cx="950594" cy="307975"/>
          </a:xfrm>
        </p:grpSpPr>
        <p:pic>
          <p:nvPicPr>
            <p:cNvPr id="20" name="object 2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408175" y="2368296"/>
              <a:ext cx="78612" cy="76200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279903" y="2136648"/>
              <a:ext cx="78612" cy="76200"/>
            </a:xfrm>
            <a:prstGeom prst="rect">
              <a:avLst/>
            </a:prstGeom>
          </p:spPr>
        </p:pic>
      </p:grpSp>
      <p:sp>
        <p:nvSpPr>
          <p:cNvPr id="22" name="object 22"/>
          <p:cNvSpPr txBox="1"/>
          <p:nvPr/>
        </p:nvSpPr>
        <p:spPr>
          <a:xfrm>
            <a:off x="3260343" y="1680973"/>
            <a:ext cx="362373" cy="159810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 defTabSz="1219170">
              <a:spcBef>
                <a:spcPts val="127"/>
              </a:spcBef>
            </a:pPr>
            <a:r>
              <a:rPr sz="933" b="1" kern="0" dirty="0">
                <a:solidFill>
                  <a:srgbClr val="FFFFFF"/>
                </a:solidFill>
                <a:latin typeface="Calibri"/>
                <a:cs typeface="Calibri"/>
              </a:rPr>
              <a:t>H</a:t>
            </a:r>
            <a:r>
              <a:rPr sz="933" b="1" kern="0" spc="-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933" b="1" kern="0" dirty="0">
                <a:solidFill>
                  <a:srgbClr val="FFFFFF"/>
                </a:solidFill>
                <a:latin typeface="Calibri"/>
                <a:cs typeface="Calibri"/>
              </a:rPr>
              <a:t>A L</a:t>
            </a:r>
            <a:r>
              <a:rPr sz="933" b="1" kern="0" spc="-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933" b="1" kern="0" spc="-67" dirty="0">
                <a:solidFill>
                  <a:srgbClr val="FFFFFF"/>
                </a:solidFill>
                <a:latin typeface="Calibri"/>
                <a:cs typeface="Calibri"/>
              </a:rPr>
              <a:t>L</a:t>
            </a:r>
            <a:endParaRPr sz="933" kern="0">
              <a:solidFill>
                <a:sysClr val="windowText" lastClr="000000"/>
              </a:solidFill>
              <a:latin typeface="Calibri"/>
              <a:cs typeface="Calibri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215639" y="1924811"/>
            <a:ext cx="452967" cy="325923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 marR="6773" indent="-847" algn="ctr" defTabSz="1219170">
              <a:spcBef>
                <a:spcPts val="140"/>
              </a:spcBef>
            </a:pPr>
            <a:r>
              <a:rPr sz="667" b="1" kern="0" spc="-13" dirty="0">
                <a:solidFill>
                  <a:srgbClr val="FFFFFF"/>
                </a:solidFill>
                <a:latin typeface="Calibri"/>
                <a:cs typeface="Calibri"/>
              </a:rPr>
              <a:t>Services</a:t>
            </a:r>
            <a:r>
              <a:rPr sz="667" b="1" kern="0" spc="66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667" b="1" kern="0" dirty="0">
                <a:solidFill>
                  <a:srgbClr val="FFFFFF"/>
                </a:solidFill>
                <a:latin typeface="Calibri"/>
                <a:cs typeface="Calibri"/>
              </a:rPr>
              <a:t>Salon</a:t>
            </a:r>
            <a:r>
              <a:rPr sz="667" b="1" kern="0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667" b="1" kern="0" spc="-13" dirty="0">
                <a:solidFill>
                  <a:srgbClr val="FFFFFF"/>
                </a:solidFill>
                <a:latin typeface="Calibri"/>
                <a:cs typeface="Calibri"/>
              </a:rPr>
              <a:t>sortie</a:t>
            </a:r>
            <a:r>
              <a:rPr sz="667" b="1" kern="0" spc="66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667" b="1" kern="0" spc="-13" dirty="0">
                <a:solidFill>
                  <a:srgbClr val="FFFFFF"/>
                </a:solidFill>
                <a:latin typeface="Calibri"/>
                <a:cs typeface="Calibri"/>
              </a:rPr>
              <a:t>cafétéria</a:t>
            </a:r>
            <a:endParaRPr sz="667" kern="0">
              <a:solidFill>
                <a:sysClr val="windowText" lastClr="000000"/>
              </a:solidFill>
              <a:latin typeface="Calibri"/>
              <a:cs typeface="Calibri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3659631" y="1471167"/>
            <a:ext cx="1901613" cy="2479040"/>
            <a:chOff x="2744723" y="1103375"/>
            <a:chExt cx="1426210" cy="1859280"/>
          </a:xfrm>
        </p:grpSpPr>
        <p:pic>
          <p:nvPicPr>
            <p:cNvPr id="25" name="object 2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744723" y="1414271"/>
              <a:ext cx="78612" cy="76200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091939" y="2473451"/>
              <a:ext cx="78612" cy="76200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091939" y="2886455"/>
              <a:ext cx="78612" cy="76200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297935" y="2574036"/>
              <a:ext cx="76200" cy="78612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97935" y="2389631"/>
              <a:ext cx="76200" cy="78612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653027" y="2570987"/>
              <a:ext cx="76200" cy="78612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653027" y="2385059"/>
              <a:ext cx="76200" cy="78612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84347" y="2398775"/>
              <a:ext cx="76200" cy="78612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2744723" y="1103375"/>
              <a:ext cx="78740" cy="76200"/>
            </a:xfrm>
            <a:custGeom>
              <a:avLst/>
              <a:gdLst/>
              <a:ahLst/>
              <a:cxnLst/>
              <a:rect l="l" t="t" r="r" b="b"/>
              <a:pathLst>
                <a:path w="78739" h="76200">
                  <a:moveTo>
                    <a:pt x="2413" y="0"/>
                  </a:moveTo>
                  <a:lnTo>
                    <a:pt x="2413" y="76200"/>
                  </a:lnTo>
                  <a:lnTo>
                    <a:pt x="65913" y="44450"/>
                  </a:lnTo>
                  <a:lnTo>
                    <a:pt x="15113" y="44450"/>
                  </a:lnTo>
                  <a:lnTo>
                    <a:pt x="15113" y="31750"/>
                  </a:lnTo>
                  <a:lnTo>
                    <a:pt x="65913" y="31750"/>
                  </a:lnTo>
                  <a:lnTo>
                    <a:pt x="2413" y="0"/>
                  </a:lnTo>
                  <a:close/>
                </a:path>
                <a:path w="78739" h="76200">
                  <a:moveTo>
                    <a:pt x="2413" y="31750"/>
                  </a:moveTo>
                  <a:lnTo>
                    <a:pt x="0" y="31750"/>
                  </a:lnTo>
                  <a:lnTo>
                    <a:pt x="0" y="44450"/>
                  </a:lnTo>
                  <a:lnTo>
                    <a:pt x="2413" y="44450"/>
                  </a:lnTo>
                  <a:lnTo>
                    <a:pt x="2413" y="31750"/>
                  </a:lnTo>
                  <a:close/>
                </a:path>
                <a:path w="78739" h="76200">
                  <a:moveTo>
                    <a:pt x="65913" y="31750"/>
                  </a:moveTo>
                  <a:lnTo>
                    <a:pt x="15113" y="31750"/>
                  </a:lnTo>
                  <a:lnTo>
                    <a:pt x="15113" y="44450"/>
                  </a:lnTo>
                  <a:lnTo>
                    <a:pt x="65913" y="44450"/>
                  </a:lnTo>
                  <a:lnTo>
                    <a:pt x="78613" y="38100"/>
                  </a:lnTo>
                  <a:lnTo>
                    <a:pt x="65913" y="3175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pPr defTabSz="1219170"/>
              <a:endParaRPr sz="2400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4466844" y="1477772"/>
            <a:ext cx="611293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marR="6773" indent="123610" defTabSz="1219170">
              <a:spcBef>
                <a:spcPts val="133"/>
              </a:spcBef>
            </a:pPr>
            <a:r>
              <a:rPr sz="800" b="1" kern="0" spc="-13" dirty="0">
                <a:solidFill>
                  <a:srgbClr val="FFFFFF"/>
                </a:solidFill>
                <a:latin typeface="Calibri"/>
                <a:cs typeface="Calibri"/>
              </a:rPr>
              <a:t>Module</a:t>
            </a:r>
            <a:r>
              <a:rPr sz="800" b="1" kern="0" spc="66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800" b="1" kern="0" spc="-13" dirty="0">
                <a:solidFill>
                  <a:srgbClr val="FFFFFF"/>
                </a:solidFill>
                <a:latin typeface="Calibri"/>
                <a:cs typeface="Calibri"/>
              </a:rPr>
              <a:t>Consultations</a:t>
            </a:r>
            <a:endParaRPr sz="800" kern="0">
              <a:solidFill>
                <a:sysClr val="windowText" lastClr="000000"/>
              </a:solidFill>
              <a:latin typeface="Calibri"/>
              <a:cs typeface="Calibri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3620686" y="2741677"/>
            <a:ext cx="611293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marR="6773" indent="123610" defTabSz="1219170">
              <a:spcBef>
                <a:spcPts val="133"/>
              </a:spcBef>
            </a:pPr>
            <a:r>
              <a:rPr sz="800" b="1" kern="0" spc="-13" dirty="0">
                <a:solidFill>
                  <a:srgbClr val="FFFFFF"/>
                </a:solidFill>
                <a:latin typeface="Calibri"/>
                <a:cs typeface="Calibri"/>
              </a:rPr>
              <a:t>Module</a:t>
            </a:r>
            <a:r>
              <a:rPr sz="800" b="1" kern="0" spc="66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800" b="1" kern="0" spc="-13" dirty="0">
                <a:solidFill>
                  <a:srgbClr val="FFFFFF"/>
                </a:solidFill>
                <a:latin typeface="Calibri"/>
                <a:cs typeface="Calibri"/>
              </a:rPr>
              <a:t>Consultations</a:t>
            </a:r>
            <a:endParaRPr sz="800" kern="0">
              <a:solidFill>
                <a:sysClr val="windowText" lastClr="000000"/>
              </a:solidFill>
              <a:latin typeface="Calibri"/>
              <a:cs typeface="Calibri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5060187" y="2699852"/>
            <a:ext cx="611293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marR="6773" indent="123610" defTabSz="1219170">
              <a:spcBef>
                <a:spcPts val="133"/>
              </a:spcBef>
            </a:pPr>
            <a:r>
              <a:rPr sz="800" b="1" kern="0" spc="-13" dirty="0">
                <a:solidFill>
                  <a:srgbClr val="FFFFFF"/>
                </a:solidFill>
                <a:latin typeface="Calibri"/>
                <a:cs typeface="Calibri"/>
              </a:rPr>
              <a:t>Module</a:t>
            </a:r>
            <a:r>
              <a:rPr sz="800" b="1" kern="0" spc="66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800" b="1" kern="0" spc="-13" dirty="0">
                <a:solidFill>
                  <a:srgbClr val="FFFFFF"/>
                </a:solidFill>
                <a:latin typeface="Calibri"/>
                <a:cs typeface="Calibri"/>
              </a:rPr>
              <a:t>Consultations</a:t>
            </a:r>
            <a:endParaRPr sz="800" kern="0">
              <a:solidFill>
                <a:sysClr val="windowText" lastClr="000000"/>
              </a:solidFill>
              <a:latin typeface="Calibri"/>
              <a:cs typeface="Calibri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3750734" y="1588684"/>
            <a:ext cx="166793" cy="12061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 defTabSz="1219170">
              <a:spcBef>
                <a:spcPts val="140"/>
              </a:spcBef>
            </a:pPr>
            <a:r>
              <a:rPr sz="667" i="1" kern="0" spc="-33" dirty="0">
                <a:solidFill>
                  <a:srgbClr val="FF0000"/>
                </a:solidFill>
                <a:latin typeface="Calibri"/>
                <a:cs typeface="Calibri"/>
              </a:rPr>
              <a:t>R+1</a:t>
            </a:r>
            <a:endParaRPr sz="667" kern="0">
              <a:solidFill>
                <a:sysClr val="windowText" lastClr="000000"/>
              </a:solidFill>
              <a:latin typeface="Calibri"/>
              <a:cs typeface="Calibri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2155273" y="3382265"/>
            <a:ext cx="736600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marR="6773" indent="32173" defTabSz="1219170">
              <a:spcBef>
                <a:spcPts val="133"/>
              </a:spcBef>
            </a:pPr>
            <a:r>
              <a:rPr sz="800" b="1" kern="0" dirty="0">
                <a:solidFill>
                  <a:srgbClr val="FFFFFF"/>
                </a:solidFill>
                <a:latin typeface="Calibri"/>
                <a:cs typeface="Calibri"/>
              </a:rPr>
              <a:t>Hôpital</a:t>
            </a:r>
            <a:r>
              <a:rPr sz="800" b="1" kern="0" spc="-1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800" b="1" kern="0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800" b="1" kern="0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800" b="1" kern="0" spc="-27" dirty="0">
                <a:solidFill>
                  <a:srgbClr val="FFFFFF"/>
                </a:solidFill>
                <a:latin typeface="Calibri"/>
                <a:cs typeface="Calibri"/>
              </a:rPr>
              <a:t>jour</a:t>
            </a:r>
            <a:r>
              <a:rPr sz="800" b="1" kern="0" spc="66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800" b="1" kern="0" spc="-13" dirty="0">
                <a:solidFill>
                  <a:srgbClr val="FFFFFF"/>
                </a:solidFill>
                <a:latin typeface="Calibri"/>
                <a:cs typeface="Calibri"/>
              </a:rPr>
              <a:t>pluridisciplinaire</a:t>
            </a:r>
            <a:endParaRPr sz="800" kern="0">
              <a:solidFill>
                <a:sysClr val="windowText" lastClr="000000"/>
              </a:solidFill>
              <a:latin typeface="Calibri"/>
              <a:cs typeface="Calibri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4267707" y="4296665"/>
            <a:ext cx="571500" cy="222411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marR="6773" indent="91438" defTabSz="1219170">
              <a:spcBef>
                <a:spcPts val="133"/>
              </a:spcBef>
            </a:pPr>
            <a:r>
              <a:rPr sz="667" b="1" kern="0" spc="-13" dirty="0">
                <a:solidFill>
                  <a:sysClr val="windowText" lastClr="000000"/>
                </a:solidFill>
                <a:latin typeface="Calibri"/>
                <a:cs typeface="Calibri"/>
              </a:rPr>
              <a:t>IMAGERIE</a:t>
            </a:r>
            <a:r>
              <a:rPr sz="667" b="1" kern="0" spc="667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667" b="1" kern="0" spc="-13" dirty="0">
                <a:solidFill>
                  <a:sysClr val="windowText" lastClr="000000"/>
                </a:solidFill>
                <a:latin typeface="Calibri"/>
                <a:cs typeface="Calibri"/>
              </a:rPr>
              <a:t>PROGRAMMEE</a:t>
            </a:r>
            <a:endParaRPr sz="667" kern="0">
              <a:solidFill>
                <a:sysClr val="windowText" lastClr="000000"/>
              </a:solidFill>
              <a:latin typeface="Calibri"/>
              <a:cs typeface="Calibri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3229864" y="741340"/>
            <a:ext cx="746760" cy="760956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R="117684" algn="ctr" defTabSz="1219170">
              <a:lnSpc>
                <a:spcPts val="1413"/>
              </a:lnSpc>
              <a:spcBef>
                <a:spcPts val="133"/>
              </a:spcBef>
            </a:pPr>
            <a:r>
              <a:rPr sz="1200" b="1" kern="0" spc="-67" dirty="0">
                <a:solidFill>
                  <a:srgbClr val="8DC122"/>
                </a:solidFill>
                <a:latin typeface="Calibri"/>
                <a:cs typeface="Calibri"/>
              </a:rPr>
              <a:t>❶</a:t>
            </a:r>
            <a:endParaRPr sz="1200" kern="0">
              <a:solidFill>
                <a:sysClr val="windowText" lastClr="000000"/>
              </a:solidFill>
              <a:latin typeface="Calibri"/>
              <a:cs typeface="Calibri"/>
            </a:endParaRPr>
          </a:p>
          <a:p>
            <a:pPr marL="16086" marR="102444" indent="-33866" algn="ctr" defTabSz="1219170">
              <a:lnSpc>
                <a:spcPts val="1440"/>
              </a:lnSpc>
              <a:spcBef>
                <a:spcPts val="13"/>
              </a:spcBef>
            </a:pPr>
            <a:r>
              <a:rPr sz="1200" b="1" kern="0" dirty="0">
                <a:solidFill>
                  <a:srgbClr val="8DC122"/>
                </a:solidFill>
                <a:latin typeface="Calibri"/>
                <a:cs typeface="Calibri"/>
              </a:rPr>
              <a:t>A</a:t>
            </a:r>
            <a:r>
              <a:rPr sz="1200" b="1" kern="0" spc="-20" dirty="0">
                <a:solidFill>
                  <a:srgbClr val="8DC122"/>
                </a:solidFill>
                <a:latin typeface="Calibri"/>
                <a:cs typeface="Calibri"/>
              </a:rPr>
              <a:t> </a:t>
            </a:r>
            <a:r>
              <a:rPr sz="1200" b="1" kern="0" dirty="0">
                <a:solidFill>
                  <a:srgbClr val="8DC122"/>
                </a:solidFill>
                <a:latin typeface="Calibri"/>
                <a:cs typeface="Calibri"/>
              </a:rPr>
              <a:t>C C</a:t>
            </a:r>
            <a:r>
              <a:rPr sz="1200" b="1" kern="0" spc="-13" dirty="0">
                <a:solidFill>
                  <a:srgbClr val="8DC122"/>
                </a:solidFill>
                <a:latin typeface="Calibri"/>
                <a:cs typeface="Calibri"/>
              </a:rPr>
              <a:t> </a:t>
            </a:r>
            <a:r>
              <a:rPr sz="1200" b="1" kern="0" dirty="0">
                <a:solidFill>
                  <a:srgbClr val="8DC122"/>
                </a:solidFill>
                <a:latin typeface="Calibri"/>
                <a:cs typeface="Calibri"/>
              </a:rPr>
              <a:t>E</a:t>
            </a:r>
            <a:r>
              <a:rPr sz="1200" b="1" kern="0" spc="-20" dirty="0">
                <a:solidFill>
                  <a:srgbClr val="8DC122"/>
                </a:solidFill>
                <a:latin typeface="Calibri"/>
                <a:cs typeface="Calibri"/>
              </a:rPr>
              <a:t> </a:t>
            </a:r>
            <a:r>
              <a:rPr sz="1200" b="1" kern="0" spc="-67" dirty="0">
                <a:solidFill>
                  <a:srgbClr val="8DC122"/>
                </a:solidFill>
                <a:latin typeface="Calibri"/>
                <a:cs typeface="Calibri"/>
              </a:rPr>
              <a:t>S</a:t>
            </a:r>
            <a:r>
              <a:rPr sz="1200" b="1" kern="0" spc="667" dirty="0">
                <a:solidFill>
                  <a:srgbClr val="8DC122"/>
                </a:solidFill>
                <a:latin typeface="Calibri"/>
                <a:cs typeface="Calibri"/>
              </a:rPr>
              <a:t> </a:t>
            </a:r>
            <a:r>
              <a:rPr sz="1200" b="1" kern="0" dirty="0">
                <a:solidFill>
                  <a:srgbClr val="8DC122"/>
                </a:solidFill>
                <a:latin typeface="Calibri"/>
                <a:cs typeface="Calibri"/>
              </a:rPr>
              <a:t>P</a:t>
            </a:r>
            <a:r>
              <a:rPr sz="1200" b="1" kern="0" spc="-20" dirty="0">
                <a:solidFill>
                  <a:srgbClr val="8DC122"/>
                </a:solidFill>
                <a:latin typeface="Calibri"/>
                <a:cs typeface="Calibri"/>
              </a:rPr>
              <a:t> </a:t>
            </a:r>
            <a:r>
              <a:rPr sz="1200" b="1" kern="0" dirty="0">
                <a:solidFill>
                  <a:srgbClr val="8DC122"/>
                </a:solidFill>
                <a:latin typeface="Calibri"/>
                <a:cs typeface="Calibri"/>
              </a:rPr>
              <a:t>U B</a:t>
            </a:r>
            <a:r>
              <a:rPr sz="1200" b="1" kern="0" spc="-20" dirty="0">
                <a:solidFill>
                  <a:srgbClr val="8DC122"/>
                </a:solidFill>
                <a:latin typeface="Calibri"/>
                <a:cs typeface="Calibri"/>
              </a:rPr>
              <a:t> </a:t>
            </a:r>
            <a:r>
              <a:rPr sz="1200" b="1" kern="0" dirty="0">
                <a:solidFill>
                  <a:srgbClr val="8DC122"/>
                </a:solidFill>
                <a:latin typeface="Calibri"/>
                <a:cs typeface="Calibri"/>
              </a:rPr>
              <a:t>L</a:t>
            </a:r>
            <a:r>
              <a:rPr sz="1200" b="1" kern="0" spc="-13" dirty="0">
                <a:solidFill>
                  <a:srgbClr val="8DC122"/>
                </a:solidFill>
                <a:latin typeface="Calibri"/>
                <a:cs typeface="Calibri"/>
              </a:rPr>
              <a:t> </a:t>
            </a:r>
            <a:r>
              <a:rPr sz="1200" b="1" kern="0" dirty="0">
                <a:solidFill>
                  <a:srgbClr val="8DC122"/>
                </a:solidFill>
                <a:latin typeface="Calibri"/>
                <a:cs typeface="Calibri"/>
              </a:rPr>
              <a:t>I</a:t>
            </a:r>
            <a:r>
              <a:rPr sz="1200" b="1" kern="0" spc="-13" dirty="0">
                <a:solidFill>
                  <a:srgbClr val="8DC122"/>
                </a:solidFill>
                <a:latin typeface="Calibri"/>
                <a:cs typeface="Calibri"/>
              </a:rPr>
              <a:t> </a:t>
            </a:r>
            <a:r>
              <a:rPr sz="1200" b="1" kern="0" spc="-67" dirty="0">
                <a:solidFill>
                  <a:srgbClr val="8DC122"/>
                </a:solidFill>
                <a:latin typeface="Calibri"/>
                <a:cs typeface="Calibri"/>
              </a:rPr>
              <a:t>C</a:t>
            </a:r>
            <a:endParaRPr sz="1200" kern="0">
              <a:solidFill>
                <a:sysClr val="windowText" lastClr="000000"/>
              </a:solidFill>
              <a:latin typeface="Calibri"/>
              <a:cs typeface="Calibri"/>
            </a:endParaRPr>
          </a:p>
          <a:p>
            <a:pPr marR="6773" algn="r" defTabSz="1219170">
              <a:spcBef>
                <a:spcPts val="773"/>
              </a:spcBef>
            </a:pPr>
            <a:r>
              <a:rPr sz="667" i="1" kern="0" spc="-13" dirty="0">
                <a:solidFill>
                  <a:srgbClr val="FF0000"/>
                </a:solidFill>
                <a:latin typeface="Calibri"/>
                <a:cs typeface="Calibri"/>
              </a:rPr>
              <a:t>Accès</a:t>
            </a:r>
            <a:endParaRPr sz="667" kern="0">
              <a:solidFill>
                <a:sysClr val="windowText" lastClr="000000"/>
              </a:solidFill>
              <a:latin typeface="Calibri"/>
              <a:cs typeface="Calibri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2469048" y="2033693"/>
            <a:ext cx="237067" cy="201764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defTabSz="1219170">
              <a:spcBef>
                <a:spcPts val="133"/>
              </a:spcBef>
            </a:pPr>
            <a:r>
              <a:rPr sz="1200" b="1" kern="0" spc="-67" dirty="0">
                <a:solidFill>
                  <a:srgbClr val="8DC122"/>
                </a:solidFill>
                <a:latin typeface="Calibri"/>
                <a:cs typeface="Calibri"/>
              </a:rPr>
              <a:t>❸</a:t>
            </a:r>
            <a:endParaRPr sz="1200" kern="0">
              <a:solidFill>
                <a:sysClr val="windowText" lastClr="000000"/>
              </a:solidFill>
              <a:latin typeface="Calibri"/>
              <a:cs typeface="Calibri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4595368" y="1798488"/>
            <a:ext cx="237067" cy="201764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defTabSz="1219170">
              <a:spcBef>
                <a:spcPts val="133"/>
              </a:spcBef>
            </a:pPr>
            <a:r>
              <a:rPr sz="1200" b="1" kern="0" spc="-67" dirty="0">
                <a:solidFill>
                  <a:srgbClr val="FF6600"/>
                </a:solidFill>
                <a:latin typeface="Calibri"/>
                <a:cs typeface="Calibri"/>
              </a:rPr>
              <a:t>❹</a:t>
            </a:r>
            <a:endParaRPr sz="1200" kern="0">
              <a:solidFill>
                <a:sysClr val="windowText" lastClr="000000"/>
              </a:solidFill>
              <a:latin typeface="Calibri"/>
              <a:cs typeface="Calibri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5564631" y="3516376"/>
            <a:ext cx="237067" cy="201764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defTabSz="1219170">
              <a:spcBef>
                <a:spcPts val="133"/>
              </a:spcBef>
            </a:pPr>
            <a:r>
              <a:rPr sz="1200" b="1" kern="0" spc="-67" dirty="0">
                <a:solidFill>
                  <a:srgbClr val="FF6600"/>
                </a:solidFill>
                <a:latin typeface="Calibri"/>
                <a:cs typeface="Calibri"/>
              </a:rPr>
              <a:t>❺</a:t>
            </a:r>
            <a:endParaRPr sz="1200" kern="0">
              <a:solidFill>
                <a:sysClr val="windowText" lastClr="000000"/>
              </a:solidFill>
              <a:latin typeface="Calibri"/>
              <a:cs typeface="Calibri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2404872" y="3682492"/>
            <a:ext cx="237067" cy="201764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defTabSz="1219170">
              <a:spcBef>
                <a:spcPts val="133"/>
              </a:spcBef>
            </a:pPr>
            <a:r>
              <a:rPr sz="1200" b="1" kern="0" spc="-67" dirty="0">
                <a:solidFill>
                  <a:srgbClr val="6F2F9F"/>
                </a:solidFill>
                <a:latin typeface="Calibri"/>
                <a:cs typeface="Calibri"/>
              </a:rPr>
              <a:t>❻</a:t>
            </a:r>
            <a:endParaRPr sz="1200" kern="0">
              <a:solidFill>
                <a:sysClr val="windowText" lastClr="000000"/>
              </a:solidFill>
              <a:latin typeface="Calibri"/>
              <a:cs typeface="Calibri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2195577" y="4236890"/>
            <a:ext cx="737447" cy="486458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algn="ctr" defTabSz="1219170">
              <a:spcBef>
                <a:spcPts val="133"/>
              </a:spcBef>
            </a:pPr>
            <a:r>
              <a:rPr sz="800" b="1" kern="0" dirty="0">
                <a:solidFill>
                  <a:srgbClr val="FFFFFF"/>
                </a:solidFill>
                <a:latin typeface="Calibri"/>
                <a:cs typeface="Calibri"/>
              </a:rPr>
              <a:t>Hôpital</a:t>
            </a:r>
            <a:r>
              <a:rPr sz="800" b="1" kern="0" spc="-1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800" b="1" kern="0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800" b="1" kern="0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800" b="1" kern="0" spc="-27" dirty="0">
                <a:solidFill>
                  <a:srgbClr val="FFFFFF"/>
                </a:solidFill>
                <a:latin typeface="Calibri"/>
                <a:cs typeface="Calibri"/>
              </a:rPr>
              <a:t>jour</a:t>
            </a:r>
            <a:endParaRPr sz="800" kern="0">
              <a:solidFill>
                <a:sysClr val="windowText" lastClr="000000"/>
              </a:solidFill>
              <a:latin typeface="Calibri"/>
              <a:cs typeface="Calibri"/>
            </a:endParaRPr>
          </a:p>
          <a:p>
            <a:pPr algn="ctr" defTabSz="1219170"/>
            <a:r>
              <a:rPr sz="800" b="1" kern="0" spc="-13" dirty="0">
                <a:solidFill>
                  <a:srgbClr val="FFFFFF"/>
                </a:solidFill>
                <a:latin typeface="Calibri"/>
                <a:cs typeface="Calibri"/>
              </a:rPr>
              <a:t>pluridisciplinaire</a:t>
            </a:r>
            <a:endParaRPr sz="800" kern="0">
              <a:solidFill>
                <a:sysClr val="windowText" lastClr="000000"/>
              </a:solidFill>
              <a:latin typeface="Calibri"/>
              <a:cs typeface="Calibri"/>
            </a:endParaRPr>
          </a:p>
          <a:p>
            <a:pPr marR="71965" algn="ctr" defTabSz="1219170">
              <a:spcBef>
                <a:spcPts val="280"/>
              </a:spcBef>
            </a:pPr>
            <a:r>
              <a:rPr sz="1200" b="1" kern="0" spc="-67" dirty="0">
                <a:solidFill>
                  <a:srgbClr val="6F2F9F"/>
                </a:solidFill>
                <a:latin typeface="Calibri"/>
                <a:cs typeface="Calibri"/>
              </a:rPr>
              <a:t>❻</a:t>
            </a:r>
            <a:endParaRPr sz="1200" kern="0">
              <a:solidFill>
                <a:sysClr val="windowText" lastClr="000000"/>
              </a:solidFill>
              <a:latin typeface="Calibri"/>
              <a:cs typeface="Calibri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3716868" y="1420029"/>
            <a:ext cx="648545" cy="201764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50799" defTabSz="1219170">
              <a:spcBef>
                <a:spcPts val="133"/>
              </a:spcBef>
            </a:pPr>
            <a:r>
              <a:rPr sz="667" i="1" kern="0" dirty="0">
                <a:solidFill>
                  <a:srgbClr val="FF0000"/>
                </a:solidFill>
                <a:latin typeface="Calibri"/>
                <a:cs typeface="Calibri"/>
              </a:rPr>
              <a:t>urgences</a:t>
            </a:r>
            <a:r>
              <a:rPr sz="667" i="1" kern="0" spc="27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b="1" kern="0" spc="-100" baseline="-9259" dirty="0">
                <a:solidFill>
                  <a:srgbClr val="FF0000"/>
                </a:solidFill>
                <a:latin typeface="Calibri"/>
                <a:cs typeface="Calibri"/>
              </a:rPr>
              <a:t>❼</a:t>
            </a:r>
            <a:endParaRPr kern="0" baseline="-9259">
              <a:solidFill>
                <a:sysClr val="windowText" lastClr="000000"/>
              </a:solidFill>
              <a:latin typeface="Calibri"/>
              <a:cs typeface="Calibri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2431627" y="2750990"/>
            <a:ext cx="437727" cy="286403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algn="ctr" defTabSz="1219170">
              <a:lnSpc>
                <a:spcPts val="740"/>
              </a:lnSpc>
              <a:spcBef>
                <a:spcPts val="133"/>
              </a:spcBef>
            </a:pPr>
            <a:r>
              <a:rPr sz="667" b="1" kern="0" spc="-13" dirty="0">
                <a:solidFill>
                  <a:sysClr val="windowText" lastClr="000000"/>
                </a:solidFill>
                <a:latin typeface="Calibri"/>
                <a:cs typeface="Calibri"/>
              </a:rPr>
              <a:t>Admissions</a:t>
            </a:r>
            <a:endParaRPr sz="667" kern="0" dirty="0">
              <a:solidFill>
                <a:sysClr val="windowText" lastClr="000000"/>
              </a:solidFill>
              <a:latin typeface="Calibri"/>
              <a:cs typeface="Calibri"/>
            </a:endParaRPr>
          </a:p>
          <a:p>
            <a:pPr algn="ctr" defTabSz="1219170">
              <a:lnSpc>
                <a:spcPts val="1380"/>
              </a:lnSpc>
            </a:pPr>
            <a:r>
              <a:rPr sz="1200" b="1" kern="0" spc="-67" dirty="0">
                <a:solidFill>
                  <a:sysClr val="windowText" lastClr="000000"/>
                </a:solidFill>
                <a:latin typeface="Calibri"/>
                <a:cs typeface="Calibri"/>
              </a:rPr>
              <a:t>❽</a:t>
            </a:r>
            <a:endParaRPr sz="1200" kern="0" dirty="0">
              <a:solidFill>
                <a:sysClr val="windowText" lastClr="000000"/>
              </a:solidFill>
              <a:latin typeface="Calibri"/>
              <a:cs typeface="Calibri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5495881" y="1470830"/>
            <a:ext cx="523240" cy="377818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 defTabSz="1219170">
              <a:spcBef>
                <a:spcPts val="127"/>
              </a:spcBef>
            </a:pPr>
            <a:r>
              <a:rPr sz="933" b="1" kern="0" dirty="0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r>
              <a:rPr sz="933" b="1" kern="0" spc="-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933" b="1" kern="0" dirty="0">
                <a:solidFill>
                  <a:srgbClr val="FFFFFF"/>
                </a:solidFill>
                <a:latin typeface="Calibri"/>
                <a:cs typeface="Calibri"/>
              </a:rPr>
              <a:t>M</a:t>
            </a:r>
            <a:r>
              <a:rPr sz="933" b="1" kern="0" spc="-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933" b="1" kern="0" dirty="0">
                <a:solidFill>
                  <a:srgbClr val="FFFFFF"/>
                </a:solidFill>
                <a:latin typeface="Calibri"/>
                <a:cs typeface="Calibri"/>
              </a:rPr>
              <a:t>U </a:t>
            </a:r>
            <a:r>
              <a:rPr sz="933" b="1" kern="0" spc="-67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endParaRPr sz="933" kern="0">
              <a:solidFill>
                <a:sysClr val="windowText" lastClr="000000"/>
              </a:solidFill>
              <a:latin typeface="Calibri"/>
              <a:cs typeface="Calibri"/>
            </a:endParaRPr>
          </a:p>
          <a:p>
            <a:pPr marL="81278" defTabSz="1219170">
              <a:lnSpc>
                <a:spcPts val="660"/>
              </a:lnSpc>
              <a:spcBef>
                <a:spcPts val="7"/>
              </a:spcBef>
            </a:pPr>
            <a:r>
              <a:rPr sz="667" b="1" kern="0" spc="-13" dirty="0">
                <a:solidFill>
                  <a:srgbClr val="FFFFFF"/>
                </a:solidFill>
                <a:latin typeface="Calibri"/>
                <a:cs typeface="Calibri"/>
              </a:rPr>
              <a:t>Garage</a:t>
            </a:r>
            <a:endParaRPr sz="667" kern="0">
              <a:solidFill>
                <a:sysClr val="windowText" lastClr="000000"/>
              </a:solidFill>
              <a:latin typeface="Calibri"/>
              <a:cs typeface="Calibri"/>
            </a:endParaRPr>
          </a:p>
          <a:p>
            <a:pPr marL="50799" defTabSz="1219170">
              <a:lnSpc>
                <a:spcPts val="980"/>
              </a:lnSpc>
              <a:tabLst>
                <a:tab pos="505447" algn="l"/>
              </a:tabLst>
            </a:pPr>
            <a:r>
              <a:rPr sz="933" b="1" u="sng" kern="0" dirty="0">
                <a:solidFill>
                  <a:srgbClr val="FFFFFF"/>
                </a:solidFill>
                <a:uFill>
                  <a:solidFill>
                    <a:srgbClr val="667885"/>
                  </a:solidFill>
                </a:uFill>
                <a:latin typeface="Calibri"/>
                <a:cs typeface="Calibri"/>
              </a:rPr>
              <a:t>	</a:t>
            </a:r>
            <a:endParaRPr sz="933" kern="0">
              <a:solidFill>
                <a:sysClr val="windowText" lastClr="000000"/>
              </a:solidFill>
              <a:latin typeface="Calibri"/>
              <a:cs typeface="Calibri"/>
            </a:endParaRPr>
          </a:p>
        </p:txBody>
      </p:sp>
      <p:sp>
        <p:nvSpPr>
          <p:cNvPr id="49" name="object 49"/>
          <p:cNvSpPr/>
          <p:nvPr/>
        </p:nvSpPr>
        <p:spPr>
          <a:xfrm>
            <a:off x="5289295" y="1412240"/>
            <a:ext cx="0" cy="416560"/>
          </a:xfrm>
          <a:custGeom>
            <a:avLst/>
            <a:gdLst/>
            <a:ahLst/>
            <a:cxnLst/>
            <a:rect l="l" t="t" r="r" b="b"/>
            <a:pathLst>
              <a:path h="312419">
                <a:moveTo>
                  <a:pt x="0" y="312292"/>
                </a:moveTo>
                <a:lnTo>
                  <a:pt x="0" y="0"/>
                </a:lnTo>
              </a:path>
            </a:pathLst>
          </a:custGeom>
          <a:ln w="6096">
            <a:solidFill>
              <a:srgbClr val="667885"/>
            </a:solidFill>
          </a:ln>
        </p:spPr>
        <p:txBody>
          <a:bodyPr wrap="square" lIns="0" tIns="0" rIns="0" bIns="0" rtlCol="0"/>
          <a:lstStyle/>
          <a:p>
            <a:pPr defTabSz="1219170"/>
            <a:endParaRPr sz="2400" kern="0">
              <a:solidFill>
                <a:sysClr val="windowText" lastClr="000000"/>
              </a:solidFill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4427051" y="3393609"/>
            <a:ext cx="611293" cy="435162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49856" defTabSz="1219170">
              <a:lnSpc>
                <a:spcPts val="1373"/>
              </a:lnSpc>
              <a:spcBef>
                <a:spcPts val="133"/>
              </a:spcBef>
            </a:pPr>
            <a:r>
              <a:rPr sz="1200" b="1" kern="0" spc="-67" dirty="0">
                <a:solidFill>
                  <a:srgbClr val="FF6600"/>
                </a:solidFill>
                <a:latin typeface="Calibri"/>
                <a:cs typeface="Calibri"/>
              </a:rPr>
              <a:t>❾</a:t>
            </a:r>
            <a:endParaRPr sz="1200" kern="0" dirty="0">
              <a:solidFill>
                <a:sysClr val="windowText" lastClr="000000"/>
              </a:solidFill>
              <a:latin typeface="Calibri"/>
              <a:cs typeface="Calibri"/>
            </a:endParaRPr>
          </a:p>
          <a:p>
            <a:pPr algn="ctr" defTabSz="1219170">
              <a:lnSpc>
                <a:spcPts val="893"/>
              </a:lnSpc>
            </a:pPr>
            <a:r>
              <a:rPr sz="800" b="1" kern="0" spc="-13" dirty="0">
                <a:solidFill>
                  <a:srgbClr val="FFFFFF"/>
                </a:solidFill>
                <a:latin typeface="Calibri"/>
                <a:cs typeface="Calibri"/>
              </a:rPr>
              <a:t>Module</a:t>
            </a:r>
            <a:endParaRPr sz="800" kern="0" dirty="0">
              <a:solidFill>
                <a:sysClr val="windowText" lastClr="000000"/>
              </a:solidFill>
              <a:latin typeface="Calibri"/>
              <a:cs typeface="Calibri"/>
            </a:endParaRPr>
          </a:p>
          <a:p>
            <a:pPr algn="ctr" defTabSz="1219170"/>
            <a:r>
              <a:rPr sz="800" b="1" kern="0" spc="-13" dirty="0">
                <a:solidFill>
                  <a:srgbClr val="FFFFFF"/>
                </a:solidFill>
                <a:latin typeface="Calibri"/>
                <a:cs typeface="Calibri"/>
              </a:rPr>
              <a:t>Consultations</a:t>
            </a:r>
            <a:endParaRPr sz="800" kern="0" dirty="0">
              <a:solidFill>
                <a:sysClr val="windowText" lastClr="000000"/>
              </a:solidFill>
              <a:latin typeface="Calibri"/>
              <a:cs typeface="Calibri"/>
            </a:endParaRPr>
          </a:p>
        </p:txBody>
      </p:sp>
      <p:sp>
        <p:nvSpPr>
          <p:cNvPr id="51" name="object 51"/>
          <p:cNvSpPr txBox="1">
            <a:spLocks noGrp="1"/>
          </p:cNvSpPr>
          <p:nvPr>
            <p:ph type="title"/>
          </p:nvPr>
        </p:nvSpPr>
        <p:spPr>
          <a:xfrm>
            <a:off x="139982" y="-138173"/>
            <a:ext cx="3287324" cy="719855"/>
          </a:xfrm>
          <a:prstGeom prst="rect">
            <a:avLst/>
          </a:prstGeom>
        </p:spPr>
        <p:txBody>
          <a:bodyPr vert="horz" wrap="square" lIns="0" tIns="113453" rIns="0" bIns="0" rtlCol="0">
            <a:spAutoFit/>
          </a:bodyPr>
          <a:lstStyle/>
          <a:p>
            <a:pPr marL="16933">
              <a:spcBef>
                <a:spcPts val="893"/>
              </a:spcBef>
            </a:pPr>
            <a:r>
              <a:rPr dirty="0"/>
              <a:t>Site</a:t>
            </a:r>
            <a:r>
              <a:rPr spc="-33" dirty="0"/>
              <a:t> </a:t>
            </a:r>
            <a:r>
              <a:rPr dirty="0"/>
              <a:t>de</a:t>
            </a:r>
            <a:r>
              <a:rPr spc="-40" dirty="0"/>
              <a:t> </a:t>
            </a:r>
            <a:r>
              <a:rPr spc="-13" dirty="0"/>
              <a:t>Quimper</a:t>
            </a:r>
          </a:p>
          <a:p>
            <a:pPr marL="155781">
              <a:spcBef>
                <a:spcPts val="380"/>
              </a:spcBef>
            </a:pPr>
            <a:r>
              <a:rPr sz="1200" spc="-13" dirty="0">
                <a:solidFill>
                  <a:srgbClr val="6C6C6C"/>
                </a:solidFill>
              </a:rPr>
              <a:t>Organisation</a:t>
            </a:r>
            <a:r>
              <a:rPr sz="1200" spc="53" dirty="0">
                <a:solidFill>
                  <a:srgbClr val="6C6C6C"/>
                </a:solidFill>
              </a:rPr>
              <a:t> </a:t>
            </a:r>
            <a:r>
              <a:rPr sz="1200" dirty="0">
                <a:solidFill>
                  <a:srgbClr val="6C6C6C"/>
                </a:solidFill>
              </a:rPr>
              <a:t>du RDC </a:t>
            </a:r>
            <a:r>
              <a:rPr sz="1200" spc="-13" dirty="0">
                <a:solidFill>
                  <a:srgbClr val="6C6C6C"/>
                </a:solidFill>
              </a:rPr>
              <a:t>Fontenoy</a:t>
            </a:r>
            <a:endParaRPr sz="1200" dirty="0"/>
          </a:p>
        </p:txBody>
      </p:sp>
      <p:sp>
        <p:nvSpPr>
          <p:cNvPr id="52" name="object 52"/>
          <p:cNvSpPr txBox="1"/>
          <p:nvPr/>
        </p:nvSpPr>
        <p:spPr>
          <a:xfrm>
            <a:off x="6461761" y="538309"/>
            <a:ext cx="5477087" cy="1489296"/>
          </a:xfrm>
          <a:prstGeom prst="rect">
            <a:avLst/>
          </a:prstGeom>
        </p:spPr>
        <p:txBody>
          <a:bodyPr vert="horz" wrap="square" lIns="0" tIns="98213" rIns="0" bIns="0" rtlCol="0">
            <a:spAutoFit/>
          </a:bodyPr>
          <a:lstStyle/>
          <a:p>
            <a:pPr marL="480048" indent="-200655" defTabSz="1219170">
              <a:spcBef>
                <a:spcPts val="773"/>
              </a:spcBef>
              <a:buClr>
                <a:srgbClr val="FFC000"/>
              </a:buClr>
              <a:buFont typeface="Wingdings 3"/>
              <a:buChar char=""/>
              <a:tabLst>
                <a:tab pos="480048" algn="l"/>
              </a:tabLst>
            </a:pPr>
            <a:r>
              <a:rPr sz="1200" b="1" kern="0" dirty="0">
                <a:solidFill>
                  <a:srgbClr val="181818"/>
                </a:solidFill>
                <a:latin typeface="Calibri"/>
                <a:cs typeface="Calibri"/>
              </a:rPr>
              <a:t>Focus</a:t>
            </a:r>
            <a:r>
              <a:rPr sz="1200" b="1" kern="0" spc="-2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200" b="1" kern="0" dirty="0">
                <a:solidFill>
                  <a:srgbClr val="181818"/>
                </a:solidFill>
                <a:latin typeface="Calibri"/>
                <a:cs typeface="Calibri"/>
              </a:rPr>
              <a:t>sur</a:t>
            </a:r>
            <a:r>
              <a:rPr sz="1200" b="1" kern="0" spc="-4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200" b="1" kern="0" dirty="0">
                <a:solidFill>
                  <a:srgbClr val="181818"/>
                </a:solidFill>
                <a:latin typeface="Calibri"/>
                <a:cs typeface="Calibri"/>
              </a:rPr>
              <a:t>les</a:t>
            </a:r>
            <a:r>
              <a:rPr sz="1200" b="1" kern="0" spc="-47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200" b="1" kern="0" dirty="0">
                <a:solidFill>
                  <a:srgbClr val="181818"/>
                </a:solidFill>
                <a:latin typeface="Calibri"/>
                <a:cs typeface="Calibri"/>
              </a:rPr>
              <a:t>éléments</a:t>
            </a:r>
            <a:r>
              <a:rPr sz="1200" b="1" kern="0" spc="-27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200" b="1" kern="0" spc="-13" dirty="0">
                <a:solidFill>
                  <a:srgbClr val="181818"/>
                </a:solidFill>
                <a:latin typeface="Calibri"/>
                <a:cs typeface="Calibri"/>
              </a:rPr>
              <a:t>marquants</a:t>
            </a:r>
            <a:endParaRPr sz="1200" kern="0" dirty="0">
              <a:solidFill>
                <a:sysClr val="windowText" lastClr="000000"/>
              </a:solidFill>
              <a:latin typeface="Calibri"/>
              <a:cs typeface="Calibri"/>
            </a:endParaRPr>
          </a:p>
          <a:p>
            <a:pPr marL="299713" marR="209968" indent="-249760" defTabSz="1219170">
              <a:lnSpc>
                <a:spcPts val="1292"/>
              </a:lnSpc>
              <a:spcBef>
                <a:spcPts val="807"/>
              </a:spcBef>
            </a:pPr>
            <a:r>
              <a:rPr b="1" kern="0" baseline="-6172" dirty="0">
                <a:solidFill>
                  <a:srgbClr val="8DC122"/>
                </a:solidFill>
                <a:latin typeface="Calibri"/>
                <a:cs typeface="Calibri"/>
              </a:rPr>
              <a:t>❶</a:t>
            </a:r>
            <a:r>
              <a:rPr b="1" kern="0" spc="69" baseline="-6172" dirty="0">
                <a:solidFill>
                  <a:srgbClr val="8DC122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Un</a:t>
            </a:r>
            <a:r>
              <a:rPr sz="1200" kern="0" spc="-40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b="1" kern="0" dirty="0">
                <a:solidFill>
                  <a:srgbClr val="92D050"/>
                </a:solidFill>
                <a:latin typeface="Calibri"/>
                <a:cs typeface="Calibri"/>
              </a:rPr>
              <a:t>nouveau Hall</a:t>
            </a:r>
            <a:r>
              <a:rPr sz="1200" b="1" kern="0" spc="-33" dirty="0">
                <a:solidFill>
                  <a:srgbClr val="92D050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plus</a:t>
            </a:r>
            <a:r>
              <a:rPr sz="1200" kern="0" spc="-13" dirty="0">
                <a:solidFill>
                  <a:srgbClr val="6C6C6C"/>
                </a:solidFill>
                <a:latin typeface="Calibri"/>
                <a:cs typeface="Calibri"/>
              </a:rPr>
              <a:t> lumineux</a:t>
            </a:r>
            <a:r>
              <a:rPr sz="1200" kern="0" spc="13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intégrant</a:t>
            </a:r>
            <a:r>
              <a:rPr sz="1200" kern="0" spc="-13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des</a:t>
            </a:r>
            <a:r>
              <a:rPr sz="1200" kern="0" spc="-27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services</a:t>
            </a:r>
            <a:r>
              <a:rPr sz="1200" kern="0" spc="-27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au</a:t>
            </a:r>
            <a:r>
              <a:rPr sz="1200" kern="0" spc="-40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public</a:t>
            </a:r>
            <a:r>
              <a:rPr sz="1200" kern="0" spc="-7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et</a:t>
            </a:r>
            <a:r>
              <a:rPr sz="1200" kern="0" spc="-33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aux</a:t>
            </a:r>
            <a:r>
              <a:rPr sz="1200" kern="0" spc="-47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patients</a:t>
            </a:r>
            <a:r>
              <a:rPr sz="1200" kern="0" spc="-20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spc="-67" dirty="0">
                <a:solidFill>
                  <a:srgbClr val="6C6C6C"/>
                </a:solidFill>
                <a:latin typeface="Calibri"/>
                <a:cs typeface="Calibri"/>
              </a:rPr>
              <a:t>:</a:t>
            </a:r>
            <a:r>
              <a:rPr sz="1200" kern="0" spc="667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accueil</a:t>
            </a:r>
            <a:r>
              <a:rPr sz="1200" kern="0" spc="-47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orientation,</a:t>
            </a:r>
            <a:r>
              <a:rPr sz="1200" kern="0" spc="-27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une</a:t>
            </a:r>
            <a:r>
              <a:rPr sz="1200" kern="0" spc="-20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nouvelle cafétéria</a:t>
            </a:r>
            <a:r>
              <a:rPr sz="1200" kern="0" spc="-53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et</a:t>
            </a:r>
            <a:r>
              <a:rPr sz="1200" kern="0" spc="-40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un</a:t>
            </a:r>
            <a:r>
              <a:rPr sz="1200" kern="0" spc="-33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salon</a:t>
            </a:r>
            <a:r>
              <a:rPr sz="1200" kern="0" spc="-40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de</a:t>
            </a:r>
            <a:r>
              <a:rPr sz="1200" kern="0" spc="-33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spc="-13" dirty="0">
                <a:solidFill>
                  <a:srgbClr val="6C6C6C"/>
                </a:solidFill>
                <a:latin typeface="Calibri"/>
                <a:cs typeface="Calibri"/>
              </a:rPr>
              <a:t>sortie,</a:t>
            </a:r>
            <a:endParaRPr sz="1200" kern="0" dirty="0">
              <a:solidFill>
                <a:sysClr val="windowText" lastClr="000000"/>
              </a:solidFill>
              <a:latin typeface="Calibri"/>
              <a:cs typeface="Calibri"/>
            </a:endParaRPr>
          </a:p>
          <a:p>
            <a:pPr marL="50799" defTabSz="1219170">
              <a:lnSpc>
                <a:spcPts val="1367"/>
              </a:lnSpc>
              <a:spcBef>
                <a:spcPts val="640"/>
              </a:spcBef>
            </a:pPr>
            <a:r>
              <a:rPr sz="1200" b="1" kern="0" dirty="0">
                <a:solidFill>
                  <a:srgbClr val="8DC122"/>
                </a:solidFill>
                <a:latin typeface="Calibri"/>
                <a:cs typeface="Calibri"/>
              </a:rPr>
              <a:t>❷</a:t>
            </a:r>
            <a:r>
              <a:rPr sz="1200" b="1" kern="0" spc="33" dirty="0">
                <a:solidFill>
                  <a:srgbClr val="8DC122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Un</a:t>
            </a:r>
            <a:r>
              <a:rPr sz="1200" kern="0" spc="-53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accès</a:t>
            </a:r>
            <a:r>
              <a:rPr sz="1200" kern="0" spc="-67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identifié pour</a:t>
            </a:r>
            <a:r>
              <a:rPr sz="1200" kern="0" spc="-27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b="1" kern="0" dirty="0">
                <a:solidFill>
                  <a:srgbClr val="92D050"/>
                </a:solidFill>
                <a:latin typeface="Calibri"/>
                <a:cs typeface="Calibri"/>
              </a:rPr>
              <a:t>l’Institut</a:t>
            </a:r>
            <a:r>
              <a:rPr sz="1200" b="1" kern="0" spc="-7" dirty="0">
                <a:solidFill>
                  <a:srgbClr val="92D050"/>
                </a:solidFill>
                <a:latin typeface="Calibri"/>
                <a:cs typeface="Calibri"/>
              </a:rPr>
              <a:t> </a:t>
            </a:r>
            <a:r>
              <a:rPr sz="1200" b="1" kern="0" dirty="0">
                <a:solidFill>
                  <a:srgbClr val="92D050"/>
                </a:solidFill>
                <a:latin typeface="Calibri"/>
                <a:cs typeface="Calibri"/>
              </a:rPr>
              <a:t>de</a:t>
            </a:r>
            <a:r>
              <a:rPr sz="1200" b="1" kern="0" spc="-40" dirty="0">
                <a:solidFill>
                  <a:srgbClr val="92D050"/>
                </a:solidFill>
                <a:latin typeface="Calibri"/>
                <a:cs typeface="Calibri"/>
              </a:rPr>
              <a:t> </a:t>
            </a:r>
            <a:r>
              <a:rPr sz="1200" b="1" kern="0" dirty="0">
                <a:solidFill>
                  <a:srgbClr val="92D050"/>
                </a:solidFill>
                <a:latin typeface="Calibri"/>
                <a:cs typeface="Calibri"/>
              </a:rPr>
              <a:t>Cancérologie</a:t>
            </a:r>
            <a:r>
              <a:rPr sz="1200" b="1" kern="0" spc="-13" dirty="0">
                <a:solidFill>
                  <a:srgbClr val="92D050"/>
                </a:solidFill>
                <a:latin typeface="Calibri"/>
                <a:cs typeface="Calibri"/>
              </a:rPr>
              <a:t> </a:t>
            </a:r>
            <a:r>
              <a:rPr sz="1200" b="1" kern="0" dirty="0">
                <a:solidFill>
                  <a:srgbClr val="92D050"/>
                </a:solidFill>
                <a:latin typeface="Calibri"/>
                <a:cs typeface="Calibri"/>
              </a:rPr>
              <a:t>de</a:t>
            </a:r>
            <a:r>
              <a:rPr sz="1200" b="1" kern="0" spc="-40" dirty="0">
                <a:solidFill>
                  <a:srgbClr val="92D050"/>
                </a:solidFill>
                <a:latin typeface="Calibri"/>
                <a:cs typeface="Calibri"/>
              </a:rPr>
              <a:t> </a:t>
            </a:r>
            <a:r>
              <a:rPr sz="1200" b="1" kern="0" dirty="0">
                <a:solidFill>
                  <a:srgbClr val="92D050"/>
                </a:solidFill>
                <a:latin typeface="Calibri"/>
                <a:cs typeface="Calibri"/>
              </a:rPr>
              <a:t>Cornouaille</a:t>
            </a:r>
            <a:r>
              <a:rPr sz="1200" b="1" kern="0" spc="33" dirty="0">
                <a:solidFill>
                  <a:srgbClr val="92D050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qui</a:t>
            </a:r>
            <a:r>
              <a:rPr sz="1200" kern="0" spc="-40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donne</a:t>
            </a:r>
            <a:r>
              <a:rPr sz="1200" kern="0" spc="-20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spc="-33" dirty="0">
                <a:solidFill>
                  <a:srgbClr val="6C6C6C"/>
                </a:solidFill>
                <a:latin typeface="Calibri"/>
                <a:cs typeface="Calibri"/>
              </a:rPr>
              <a:t>un</a:t>
            </a:r>
            <a:endParaRPr sz="1200" kern="0" dirty="0">
              <a:solidFill>
                <a:sysClr val="windowText" lastClr="000000"/>
              </a:solidFill>
              <a:latin typeface="Calibri"/>
              <a:cs typeface="Calibri"/>
            </a:endParaRPr>
          </a:p>
          <a:p>
            <a:pPr marL="299713" marR="40639" defTabSz="1219170">
              <a:lnSpc>
                <a:spcPts val="1292"/>
              </a:lnSpc>
              <a:spcBef>
                <a:spcPts val="93"/>
              </a:spcBef>
            </a:pP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accès</a:t>
            </a:r>
            <a:r>
              <a:rPr sz="1200" kern="0" spc="-47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simple</a:t>
            </a:r>
            <a:r>
              <a:rPr sz="1200" kern="0" spc="33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à</a:t>
            </a:r>
            <a:r>
              <a:rPr sz="1200" kern="0" spc="-20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la</a:t>
            </a:r>
            <a:r>
              <a:rPr sz="1200" kern="0" spc="-13" dirty="0">
                <a:solidFill>
                  <a:srgbClr val="6C6C6C"/>
                </a:solidFill>
                <a:latin typeface="Calibri"/>
                <a:cs typeface="Calibri"/>
              </a:rPr>
              <a:t> radiothérapie</a:t>
            </a:r>
            <a:r>
              <a:rPr sz="1200" kern="0" spc="13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et</a:t>
            </a:r>
            <a:r>
              <a:rPr sz="1200" kern="0" spc="-7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ses</a:t>
            </a:r>
            <a:r>
              <a:rPr sz="1200" kern="0" spc="7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spc="-13" dirty="0">
                <a:solidFill>
                  <a:srgbClr val="6C6C6C"/>
                </a:solidFill>
                <a:latin typeface="Calibri"/>
                <a:cs typeface="Calibri"/>
              </a:rPr>
              <a:t>consultations,</a:t>
            </a:r>
            <a:r>
              <a:rPr sz="1200" kern="0" spc="7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à</a:t>
            </a:r>
            <a:r>
              <a:rPr sz="1200" kern="0" spc="-27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l’hôpital</a:t>
            </a:r>
            <a:r>
              <a:rPr sz="1200" kern="0" spc="7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de jour</a:t>
            </a:r>
            <a:r>
              <a:rPr sz="1200" kern="0" spc="-7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spc="-13" dirty="0">
                <a:solidFill>
                  <a:srgbClr val="6C6C6C"/>
                </a:solidFill>
                <a:latin typeface="Calibri"/>
                <a:cs typeface="Calibri"/>
              </a:rPr>
              <a:t>d’oncologie-</a:t>
            </a:r>
            <a:r>
              <a:rPr sz="1200" kern="0" spc="667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spc="-13" dirty="0">
                <a:solidFill>
                  <a:srgbClr val="6C6C6C"/>
                </a:solidFill>
                <a:latin typeface="Calibri"/>
                <a:cs typeface="Calibri"/>
              </a:rPr>
              <a:t>hématologie</a:t>
            </a:r>
            <a:r>
              <a:rPr sz="1200" kern="0" spc="7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ainsi</a:t>
            </a:r>
            <a:r>
              <a:rPr sz="1200" kern="0" spc="-7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qu’aux soins</a:t>
            </a:r>
            <a:r>
              <a:rPr sz="1200" kern="0" spc="-7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de supports</a:t>
            </a:r>
            <a:r>
              <a:rPr sz="1200" kern="0" spc="-7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et</a:t>
            </a:r>
            <a:r>
              <a:rPr sz="1200" kern="0" spc="-7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aux</a:t>
            </a:r>
            <a:r>
              <a:rPr sz="1200" kern="0" spc="-27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spc="-13" dirty="0">
                <a:solidFill>
                  <a:srgbClr val="6C6C6C"/>
                </a:solidFill>
                <a:latin typeface="Calibri"/>
                <a:cs typeface="Calibri"/>
              </a:rPr>
              <a:t>consultations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spc="-13" dirty="0">
                <a:solidFill>
                  <a:srgbClr val="6C6C6C"/>
                </a:solidFill>
                <a:latin typeface="Calibri"/>
                <a:cs typeface="Calibri"/>
              </a:rPr>
              <a:t>d’oncologie-</a:t>
            </a:r>
            <a:r>
              <a:rPr sz="1200" kern="0" spc="667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spc="-13" dirty="0">
                <a:solidFill>
                  <a:srgbClr val="6C6C6C"/>
                </a:solidFill>
                <a:latin typeface="Calibri"/>
                <a:cs typeface="Calibri"/>
              </a:rPr>
              <a:t>hématologie,</a:t>
            </a:r>
            <a:endParaRPr sz="1200" kern="0" dirty="0">
              <a:solidFill>
                <a:sysClr val="windowText" lastClr="000000"/>
              </a:solidFill>
              <a:latin typeface="Calibri"/>
              <a:cs typeface="Calibri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6745223" y="2075179"/>
            <a:ext cx="4927600" cy="371897"/>
          </a:xfrm>
          <a:prstGeom prst="rect">
            <a:avLst/>
          </a:prstGeom>
        </p:spPr>
        <p:txBody>
          <a:bodyPr vert="horz" wrap="square" lIns="0" tIns="38100" rIns="0" bIns="0" rtlCol="0">
            <a:spAutoFit/>
          </a:bodyPr>
          <a:lstStyle/>
          <a:p>
            <a:pPr marL="16933" marR="6773" defTabSz="1219170">
              <a:lnSpc>
                <a:spcPts val="1292"/>
              </a:lnSpc>
              <a:spcBef>
                <a:spcPts val="300"/>
              </a:spcBef>
            </a:pP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Une</a:t>
            </a:r>
            <a:r>
              <a:rPr sz="1200" kern="0" spc="-33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b="1" kern="0" dirty="0">
                <a:solidFill>
                  <a:srgbClr val="92D050"/>
                </a:solidFill>
                <a:latin typeface="Calibri"/>
                <a:cs typeface="Calibri"/>
              </a:rPr>
              <a:t>rue</a:t>
            </a:r>
            <a:r>
              <a:rPr sz="1200" b="1" kern="0" spc="-40" dirty="0">
                <a:solidFill>
                  <a:srgbClr val="92D050"/>
                </a:solidFill>
                <a:latin typeface="Calibri"/>
                <a:cs typeface="Calibri"/>
              </a:rPr>
              <a:t> </a:t>
            </a:r>
            <a:r>
              <a:rPr sz="1200" b="1" kern="0" dirty="0">
                <a:solidFill>
                  <a:srgbClr val="92D050"/>
                </a:solidFill>
                <a:latin typeface="Calibri"/>
                <a:cs typeface="Calibri"/>
              </a:rPr>
              <a:t>publique</a:t>
            </a:r>
            <a:r>
              <a:rPr sz="1200" b="1" kern="0" spc="13" dirty="0">
                <a:solidFill>
                  <a:srgbClr val="92D050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entre</a:t>
            </a:r>
            <a:r>
              <a:rPr sz="1200" kern="0" spc="-20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le</a:t>
            </a:r>
            <a:r>
              <a:rPr sz="1200" kern="0" spc="-40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hall</a:t>
            </a:r>
            <a:r>
              <a:rPr sz="1200" kern="0" spc="-20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principal</a:t>
            </a:r>
            <a:r>
              <a:rPr sz="1200" kern="0" spc="-13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et</a:t>
            </a:r>
            <a:r>
              <a:rPr sz="1200" kern="0" spc="-40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l’accès</a:t>
            </a:r>
            <a:r>
              <a:rPr sz="1200" kern="0" spc="-60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ouest</a:t>
            </a:r>
            <a:r>
              <a:rPr sz="1200" kern="0" spc="-33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priorisé</a:t>
            </a:r>
            <a:r>
              <a:rPr sz="1200" kern="0" spc="-20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ICC</a:t>
            </a:r>
            <a:r>
              <a:rPr sz="1200" kern="0" spc="-53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animée</a:t>
            </a:r>
            <a:r>
              <a:rPr sz="1200" kern="0" spc="-20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spc="-33" dirty="0">
                <a:solidFill>
                  <a:srgbClr val="6C6C6C"/>
                </a:solidFill>
                <a:latin typeface="Calibri"/>
                <a:cs typeface="Calibri"/>
              </a:rPr>
              <a:t>sur</a:t>
            </a:r>
            <a:r>
              <a:rPr sz="1200" kern="0" spc="667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spc="-13" dirty="0">
                <a:solidFill>
                  <a:srgbClr val="6C6C6C"/>
                </a:solidFill>
                <a:latin typeface="Calibri"/>
                <a:cs typeface="Calibri"/>
              </a:rPr>
              <a:t>patio,</a:t>
            </a:r>
            <a:endParaRPr sz="1200" kern="0" dirty="0">
              <a:solidFill>
                <a:sysClr val="windowText" lastClr="000000"/>
              </a:solidFill>
              <a:latin typeface="Calibri"/>
              <a:cs typeface="Calibri"/>
            </a:endParaRPr>
          </a:p>
        </p:txBody>
      </p:sp>
      <p:sp>
        <p:nvSpPr>
          <p:cNvPr id="54" name="object 54"/>
          <p:cNvSpPr txBox="1">
            <a:spLocks noGrp="1"/>
          </p:cNvSpPr>
          <p:nvPr>
            <p:ph type="body" idx="1"/>
          </p:nvPr>
        </p:nvSpPr>
        <p:spPr>
          <a:xfrm>
            <a:off x="6466950" y="2486744"/>
            <a:ext cx="5436166" cy="1963913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50799">
              <a:lnSpc>
                <a:spcPts val="1367"/>
              </a:lnSpc>
              <a:spcBef>
                <a:spcPts val="133"/>
              </a:spcBef>
            </a:pPr>
            <a:r>
              <a:rPr sz="1800" b="1" baseline="-9259" dirty="0">
                <a:solidFill>
                  <a:srgbClr val="FF6600"/>
                </a:solidFill>
              </a:rPr>
              <a:t>❹</a:t>
            </a:r>
            <a:r>
              <a:rPr sz="1800" b="1" spc="129" baseline="-9259" dirty="0">
                <a:solidFill>
                  <a:srgbClr val="FF6600"/>
                </a:solidFill>
              </a:rPr>
              <a:t> </a:t>
            </a:r>
            <a:r>
              <a:rPr dirty="0"/>
              <a:t>Des</a:t>
            </a:r>
            <a:r>
              <a:rPr spc="-13" dirty="0"/>
              <a:t> </a:t>
            </a:r>
            <a:r>
              <a:rPr b="1" spc="-13" dirty="0">
                <a:solidFill>
                  <a:srgbClr val="FF6600"/>
                </a:solidFill>
              </a:rPr>
              <a:t>consultations</a:t>
            </a:r>
            <a:r>
              <a:rPr b="1" spc="67" dirty="0">
                <a:solidFill>
                  <a:srgbClr val="FF6600"/>
                </a:solidFill>
              </a:rPr>
              <a:t> </a:t>
            </a:r>
            <a:r>
              <a:rPr dirty="0"/>
              <a:t>intégrant</a:t>
            </a:r>
            <a:r>
              <a:rPr spc="20" dirty="0"/>
              <a:t> </a:t>
            </a:r>
            <a:r>
              <a:rPr dirty="0"/>
              <a:t>les</a:t>
            </a:r>
            <a:r>
              <a:rPr spc="-7" dirty="0"/>
              <a:t> </a:t>
            </a:r>
            <a:r>
              <a:rPr dirty="0"/>
              <a:t>activités</a:t>
            </a:r>
            <a:r>
              <a:rPr spc="-13" dirty="0"/>
              <a:t> </a:t>
            </a:r>
            <a:r>
              <a:rPr dirty="0"/>
              <a:t>de </a:t>
            </a:r>
            <a:r>
              <a:rPr spc="-13" dirty="0"/>
              <a:t>prélèvements,</a:t>
            </a:r>
            <a:r>
              <a:rPr spc="67" dirty="0"/>
              <a:t> </a:t>
            </a:r>
            <a:r>
              <a:rPr spc="-13" dirty="0"/>
              <a:t>organisées</a:t>
            </a:r>
            <a:r>
              <a:rPr dirty="0"/>
              <a:t> en</a:t>
            </a:r>
            <a:r>
              <a:rPr spc="7" dirty="0"/>
              <a:t> </a:t>
            </a:r>
            <a:r>
              <a:rPr b="1" spc="-13" dirty="0">
                <a:solidFill>
                  <a:srgbClr val="FF6600"/>
                </a:solidFill>
              </a:rPr>
              <a:t>modules</a:t>
            </a:r>
            <a:endParaRPr dirty="0"/>
          </a:p>
          <a:p>
            <a:pPr marL="299713">
              <a:lnSpc>
                <a:spcPts val="1367"/>
              </a:lnSpc>
            </a:pPr>
            <a:r>
              <a:rPr dirty="0"/>
              <a:t>avec</a:t>
            </a:r>
            <a:r>
              <a:rPr spc="-40" dirty="0"/>
              <a:t> </a:t>
            </a:r>
            <a:r>
              <a:rPr dirty="0"/>
              <a:t>des</a:t>
            </a:r>
            <a:r>
              <a:rPr spc="-13" dirty="0"/>
              <a:t> </a:t>
            </a:r>
            <a:r>
              <a:rPr dirty="0"/>
              <a:t>accès</a:t>
            </a:r>
            <a:r>
              <a:rPr spc="-60" dirty="0"/>
              <a:t> </a:t>
            </a:r>
            <a:r>
              <a:rPr dirty="0"/>
              <a:t>distincts</a:t>
            </a:r>
            <a:r>
              <a:rPr spc="-7" dirty="0"/>
              <a:t> </a:t>
            </a:r>
            <a:r>
              <a:rPr dirty="0"/>
              <a:t>sur</a:t>
            </a:r>
            <a:r>
              <a:rPr spc="-13" dirty="0"/>
              <a:t> </a:t>
            </a:r>
            <a:r>
              <a:rPr dirty="0"/>
              <a:t>les</a:t>
            </a:r>
            <a:r>
              <a:rPr spc="-13" dirty="0"/>
              <a:t> circulations</a:t>
            </a:r>
            <a:r>
              <a:rPr spc="-33" dirty="0"/>
              <a:t> </a:t>
            </a:r>
            <a:r>
              <a:rPr dirty="0"/>
              <a:t>générales</a:t>
            </a:r>
            <a:r>
              <a:rPr spc="13" dirty="0"/>
              <a:t> </a:t>
            </a:r>
            <a:r>
              <a:rPr dirty="0"/>
              <a:t>publiques</a:t>
            </a:r>
            <a:r>
              <a:rPr spc="47" dirty="0"/>
              <a:t> </a:t>
            </a:r>
            <a:r>
              <a:rPr dirty="0"/>
              <a:t>du</a:t>
            </a:r>
            <a:r>
              <a:rPr spc="-33" dirty="0"/>
              <a:t> </a:t>
            </a:r>
            <a:r>
              <a:rPr spc="-13" dirty="0"/>
              <a:t>niveau,</a:t>
            </a:r>
          </a:p>
          <a:p>
            <a:pPr marL="50799">
              <a:spcBef>
                <a:spcPts val="679"/>
              </a:spcBef>
            </a:pPr>
            <a:r>
              <a:rPr b="1" dirty="0">
                <a:solidFill>
                  <a:srgbClr val="FF6600"/>
                </a:solidFill>
                <a:latin typeface="Calibri"/>
                <a:cs typeface="Calibri"/>
              </a:rPr>
              <a:t>❺</a:t>
            </a:r>
            <a:r>
              <a:rPr b="1" spc="73" dirty="0">
                <a:solidFill>
                  <a:srgbClr val="FF6600"/>
                </a:solidFill>
              </a:rPr>
              <a:t> </a:t>
            </a:r>
            <a:r>
              <a:rPr dirty="0"/>
              <a:t>Un</a:t>
            </a:r>
            <a:r>
              <a:rPr spc="-33" dirty="0"/>
              <a:t> </a:t>
            </a:r>
            <a:r>
              <a:rPr dirty="0"/>
              <a:t>accès</a:t>
            </a:r>
            <a:r>
              <a:rPr spc="-47" dirty="0"/>
              <a:t> </a:t>
            </a:r>
            <a:r>
              <a:rPr b="1" dirty="0">
                <a:solidFill>
                  <a:srgbClr val="FF6600"/>
                </a:solidFill>
                <a:latin typeface="Calibri"/>
                <a:cs typeface="Calibri"/>
              </a:rPr>
              <a:t>patients</a:t>
            </a:r>
            <a:r>
              <a:rPr b="1" spc="7" dirty="0">
                <a:solidFill>
                  <a:srgbClr val="FF6600"/>
                </a:solidFill>
              </a:rPr>
              <a:t> </a:t>
            </a:r>
            <a:r>
              <a:rPr b="1" dirty="0">
                <a:solidFill>
                  <a:srgbClr val="FF6600"/>
                </a:solidFill>
                <a:latin typeface="Calibri"/>
                <a:cs typeface="Calibri"/>
              </a:rPr>
              <a:t>couchés</a:t>
            </a:r>
            <a:r>
              <a:rPr b="1" spc="20" dirty="0">
                <a:solidFill>
                  <a:srgbClr val="FF6600"/>
                </a:solidFill>
              </a:rPr>
              <a:t> </a:t>
            </a:r>
            <a:r>
              <a:rPr spc="-13" dirty="0"/>
              <a:t>programmés </a:t>
            </a:r>
            <a:r>
              <a:rPr dirty="0"/>
              <a:t>conservés</a:t>
            </a:r>
            <a:r>
              <a:rPr spc="-13" dirty="0"/>
              <a:t> </a:t>
            </a:r>
            <a:r>
              <a:rPr dirty="0"/>
              <a:t>en</a:t>
            </a:r>
            <a:r>
              <a:rPr spc="-13" dirty="0"/>
              <a:t> </a:t>
            </a:r>
            <a:r>
              <a:rPr dirty="0"/>
              <a:t>façade</a:t>
            </a:r>
            <a:r>
              <a:rPr spc="-40" dirty="0"/>
              <a:t> </a:t>
            </a:r>
            <a:r>
              <a:rPr spc="-27" dirty="0"/>
              <a:t>Est,</a:t>
            </a:r>
          </a:p>
          <a:p>
            <a:pPr marL="299713" marR="242987" indent="-249760">
              <a:lnSpc>
                <a:spcPts val="1187"/>
              </a:lnSpc>
              <a:spcBef>
                <a:spcPts val="987"/>
              </a:spcBef>
            </a:pPr>
            <a:r>
              <a:rPr b="1" dirty="0">
                <a:solidFill>
                  <a:srgbClr val="6F2F9F"/>
                </a:solidFill>
                <a:latin typeface="Calibri"/>
                <a:cs typeface="Calibri"/>
              </a:rPr>
              <a:t>❻</a:t>
            </a:r>
            <a:r>
              <a:rPr b="1" spc="67" dirty="0">
                <a:solidFill>
                  <a:srgbClr val="6F2F9F"/>
                </a:solidFill>
              </a:rPr>
              <a:t> </a:t>
            </a:r>
            <a:r>
              <a:rPr sz="1800" baseline="6172" dirty="0"/>
              <a:t>Un</a:t>
            </a:r>
            <a:r>
              <a:rPr sz="1800" spc="-40" baseline="6172" dirty="0"/>
              <a:t> </a:t>
            </a:r>
            <a:r>
              <a:rPr sz="1800" b="1" baseline="6172" dirty="0">
                <a:solidFill>
                  <a:srgbClr val="6F2F9F"/>
                </a:solidFill>
              </a:rPr>
              <a:t>hôpital</a:t>
            </a:r>
            <a:r>
              <a:rPr sz="1800" b="1" spc="40" baseline="6172" dirty="0">
                <a:solidFill>
                  <a:srgbClr val="6F2F9F"/>
                </a:solidFill>
              </a:rPr>
              <a:t> </a:t>
            </a:r>
            <a:r>
              <a:rPr sz="1800" b="1" baseline="6172" dirty="0">
                <a:solidFill>
                  <a:srgbClr val="6F2F9F"/>
                </a:solidFill>
              </a:rPr>
              <a:t>de</a:t>
            </a:r>
            <a:r>
              <a:rPr sz="1800" b="1" spc="-29" baseline="6172" dirty="0">
                <a:solidFill>
                  <a:srgbClr val="6F2F9F"/>
                </a:solidFill>
              </a:rPr>
              <a:t> </a:t>
            </a:r>
            <a:r>
              <a:rPr sz="1800" b="1" baseline="6172" dirty="0">
                <a:solidFill>
                  <a:srgbClr val="6F2F9F"/>
                </a:solidFill>
              </a:rPr>
              <a:t>jour</a:t>
            </a:r>
            <a:r>
              <a:rPr sz="1800" b="1" spc="-29" baseline="6172" dirty="0">
                <a:solidFill>
                  <a:srgbClr val="6F2F9F"/>
                </a:solidFill>
              </a:rPr>
              <a:t> </a:t>
            </a:r>
            <a:r>
              <a:rPr sz="1800" b="1" spc="-20" baseline="6172" dirty="0">
                <a:solidFill>
                  <a:srgbClr val="6F2F9F"/>
                </a:solidFill>
              </a:rPr>
              <a:t>pluridisciplinaire</a:t>
            </a:r>
            <a:r>
              <a:rPr sz="1800" b="1" spc="89" baseline="6172" dirty="0">
                <a:solidFill>
                  <a:srgbClr val="6F2F9F"/>
                </a:solidFill>
              </a:rPr>
              <a:t> </a:t>
            </a:r>
            <a:r>
              <a:rPr sz="1800" baseline="6172" dirty="0"/>
              <a:t>regroupé</a:t>
            </a:r>
            <a:r>
              <a:rPr sz="1800" spc="-9" baseline="6172" dirty="0"/>
              <a:t> </a:t>
            </a:r>
            <a:r>
              <a:rPr sz="1800" baseline="6172" dirty="0"/>
              <a:t>en</a:t>
            </a:r>
            <a:r>
              <a:rPr sz="1800" spc="-20" baseline="6172" dirty="0"/>
              <a:t> </a:t>
            </a:r>
            <a:r>
              <a:rPr sz="1800" baseline="6172" dirty="0"/>
              <a:t>cœur</a:t>
            </a:r>
            <a:r>
              <a:rPr sz="1800" spc="-49" baseline="6172" dirty="0"/>
              <a:t> </a:t>
            </a:r>
            <a:r>
              <a:rPr sz="1800" baseline="6172" dirty="0"/>
              <a:t>de</a:t>
            </a:r>
            <a:r>
              <a:rPr sz="1800" spc="-40" baseline="6172" dirty="0"/>
              <a:t> </a:t>
            </a:r>
            <a:r>
              <a:rPr sz="1800" baseline="6172" dirty="0"/>
              <a:t>bâtiment</a:t>
            </a:r>
            <a:r>
              <a:rPr sz="1800" spc="9" baseline="6172" dirty="0"/>
              <a:t> </a:t>
            </a:r>
            <a:r>
              <a:rPr sz="1800" baseline="6172" dirty="0"/>
              <a:t>proche</a:t>
            </a:r>
            <a:r>
              <a:rPr sz="1800" spc="-20" baseline="6172" dirty="0"/>
              <a:t> </a:t>
            </a:r>
            <a:r>
              <a:rPr sz="1800" spc="-49" baseline="6172" dirty="0"/>
              <a:t>des</a:t>
            </a:r>
            <a:r>
              <a:rPr sz="1800" spc="1000" baseline="6172" dirty="0"/>
              <a:t> </a:t>
            </a:r>
            <a:r>
              <a:rPr spc="-13" dirty="0"/>
              <a:t>consultations </a:t>
            </a:r>
            <a:r>
              <a:rPr dirty="0"/>
              <a:t>et</a:t>
            </a:r>
            <a:r>
              <a:rPr spc="-20" dirty="0"/>
              <a:t> </a:t>
            </a:r>
            <a:r>
              <a:rPr dirty="0"/>
              <a:t>de</a:t>
            </a:r>
            <a:r>
              <a:rPr spc="-13" dirty="0"/>
              <a:t> </a:t>
            </a:r>
            <a:r>
              <a:rPr dirty="0"/>
              <a:t>l’imagerie</a:t>
            </a:r>
            <a:r>
              <a:rPr spc="20" dirty="0"/>
              <a:t> </a:t>
            </a:r>
            <a:r>
              <a:rPr dirty="0"/>
              <a:t>pour</a:t>
            </a:r>
            <a:r>
              <a:rPr spc="-20" dirty="0"/>
              <a:t> </a:t>
            </a:r>
            <a:r>
              <a:rPr dirty="0"/>
              <a:t>les</a:t>
            </a:r>
            <a:r>
              <a:rPr spc="-7" dirty="0"/>
              <a:t> </a:t>
            </a:r>
            <a:r>
              <a:rPr dirty="0"/>
              <a:t>HDJ</a:t>
            </a:r>
            <a:r>
              <a:rPr spc="-20" dirty="0"/>
              <a:t> </a:t>
            </a:r>
            <a:r>
              <a:rPr dirty="0"/>
              <a:t>de</a:t>
            </a:r>
            <a:r>
              <a:rPr spc="-27" dirty="0"/>
              <a:t> </a:t>
            </a:r>
            <a:r>
              <a:rPr dirty="0"/>
              <a:t>parcours</a:t>
            </a:r>
            <a:r>
              <a:rPr spc="-27" dirty="0"/>
              <a:t> </a:t>
            </a:r>
            <a:r>
              <a:rPr spc="-13" dirty="0"/>
              <a:t>diagnostic,</a:t>
            </a:r>
            <a:endParaRPr dirty="0"/>
          </a:p>
          <a:p>
            <a:pPr marL="299713" marR="40639" indent="-249760">
              <a:lnSpc>
                <a:spcPct val="88300"/>
              </a:lnSpc>
              <a:spcBef>
                <a:spcPts val="880"/>
              </a:spcBef>
            </a:pPr>
            <a:r>
              <a:rPr b="1" dirty="0">
                <a:solidFill>
                  <a:srgbClr val="FF0000"/>
                </a:solidFill>
                <a:latin typeface="Calibri"/>
                <a:cs typeface="Calibri"/>
              </a:rPr>
              <a:t>❼</a:t>
            </a:r>
            <a:r>
              <a:rPr b="1" spc="47" dirty="0">
                <a:solidFill>
                  <a:srgbClr val="FF0000"/>
                </a:solidFill>
              </a:rPr>
              <a:t> </a:t>
            </a:r>
            <a:r>
              <a:rPr sz="1800" baseline="3086" dirty="0"/>
              <a:t>Depuis</a:t>
            </a:r>
            <a:r>
              <a:rPr sz="1800" spc="-29" baseline="3086" dirty="0"/>
              <a:t> </a:t>
            </a:r>
            <a:r>
              <a:rPr sz="1800" baseline="3086" dirty="0"/>
              <a:t>le</a:t>
            </a:r>
            <a:r>
              <a:rPr sz="1800" spc="-40" baseline="3086" dirty="0"/>
              <a:t> </a:t>
            </a:r>
            <a:r>
              <a:rPr sz="1800" baseline="3086" dirty="0"/>
              <a:t>hall</a:t>
            </a:r>
            <a:r>
              <a:rPr sz="1800" spc="-49" baseline="3086" dirty="0"/>
              <a:t> </a:t>
            </a:r>
            <a:r>
              <a:rPr sz="1800" baseline="3086" dirty="0"/>
              <a:t>public,</a:t>
            </a:r>
            <a:r>
              <a:rPr sz="1800" spc="-9" baseline="3086" dirty="0"/>
              <a:t> </a:t>
            </a:r>
            <a:r>
              <a:rPr sz="1800" b="1" baseline="3086" dirty="0">
                <a:solidFill>
                  <a:srgbClr val="FF0000"/>
                </a:solidFill>
              </a:rPr>
              <a:t>une</a:t>
            </a:r>
            <a:r>
              <a:rPr sz="1800" b="1" spc="-49" baseline="3086" dirty="0">
                <a:solidFill>
                  <a:srgbClr val="FF0000"/>
                </a:solidFill>
              </a:rPr>
              <a:t> </a:t>
            </a:r>
            <a:r>
              <a:rPr sz="1800" b="1" baseline="3086" dirty="0">
                <a:solidFill>
                  <a:srgbClr val="FF0000"/>
                </a:solidFill>
              </a:rPr>
              <a:t>liaison</a:t>
            </a:r>
            <a:r>
              <a:rPr sz="1800" b="1" spc="9" baseline="3086" dirty="0">
                <a:solidFill>
                  <a:srgbClr val="FF0000"/>
                </a:solidFill>
              </a:rPr>
              <a:t> </a:t>
            </a:r>
            <a:r>
              <a:rPr sz="1800" b="1" baseline="3086" dirty="0">
                <a:solidFill>
                  <a:srgbClr val="FF0000"/>
                </a:solidFill>
              </a:rPr>
              <a:t>verticale</a:t>
            </a:r>
            <a:r>
              <a:rPr sz="1800" b="1" spc="-9" baseline="3086" dirty="0">
                <a:solidFill>
                  <a:srgbClr val="FF0000"/>
                </a:solidFill>
              </a:rPr>
              <a:t> </a:t>
            </a:r>
            <a:r>
              <a:rPr sz="1800" b="1" baseline="3086" dirty="0">
                <a:solidFill>
                  <a:srgbClr val="FF0000"/>
                </a:solidFill>
              </a:rPr>
              <a:t>directe</a:t>
            </a:r>
            <a:r>
              <a:rPr sz="1800" b="1" spc="-49" baseline="3086" dirty="0">
                <a:solidFill>
                  <a:srgbClr val="FF0000"/>
                </a:solidFill>
              </a:rPr>
              <a:t> </a:t>
            </a:r>
            <a:r>
              <a:rPr sz="1800" b="1" baseline="3086" dirty="0">
                <a:solidFill>
                  <a:srgbClr val="FF0000"/>
                </a:solidFill>
              </a:rPr>
              <a:t>vers</a:t>
            </a:r>
            <a:r>
              <a:rPr sz="1800" b="1" spc="-59" baseline="3086" dirty="0">
                <a:solidFill>
                  <a:srgbClr val="FF0000"/>
                </a:solidFill>
              </a:rPr>
              <a:t> </a:t>
            </a:r>
            <a:r>
              <a:rPr sz="1800" b="1" baseline="3086" dirty="0">
                <a:solidFill>
                  <a:srgbClr val="FF0000"/>
                </a:solidFill>
              </a:rPr>
              <a:t>le</a:t>
            </a:r>
            <a:r>
              <a:rPr sz="1800" b="1" spc="-49" baseline="3086" dirty="0">
                <a:solidFill>
                  <a:srgbClr val="FF0000"/>
                </a:solidFill>
              </a:rPr>
              <a:t> </a:t>
            </a:r>
            <a:r>
              <a:rPr sz="1800" b="1" baseline="3086" dirty="0">
                <a:solidFill>
                  <a:srgbClr val="FF0000"/>
                </a:solidFill>
              </a:rPr>
              <a:t>SAU</a:t>
            </a:r>
            <a:r>
              <a:rPr sz="1800" b="1" spc="-9" baseline="3086" dirty="0">
                <a:solidFill>
                  <a:srgbClr val="FF0000"/>
                </a:solidFill>
              </a:rPr>
              <a:t> </a:t>
            </a:r>
            <a:r>
              <a:rPr sz="1800" baseline="3086" dirty="0"/>
              <a:t>point</a:t>
            </a:r>
            <a:r>
              <a:rPr sz="1800" spc="-49" baseline="3086" dirty="0"/>
              <a:t> </a:t>
            </a:r>
            <a:r>
              <a:rPr sz="1800" baseline="3086" dirty="0"/>
              <a:t>de</a:t>
            </a:r>
            <a:r>
              <a:rPr sz="1800" spc="-40" baseline="3086" dirty="0"/>
              <a:t> </a:t>
            </a:r>
            <a:r>
              <a:rPr sz="1800" spc="-20" baseline="3086" dirty="0"/>
              <a:t>montée</a:t>
            </a:r>
            <a:r>
              <a:rPr sz="1800" spc="1000" baseline="3086" dirty="0"/>
              <a:t> </a:t>
            </a:r>
            <a:r>
              <a:rPr spc="-13" dirty="0"/>
              <a:t>ascenseur</a:t>
            </a:r>
            <a:r>
              <a:rPr spc="-40" dirty="0"/>
              <a:t> </a:t>
            </a:r>
            <a:r>
              <a:rPr dirty="0"/>
              <a:t>et</a:t>
            </a:r>
            <a:r>
              <a:rPr spc="-33" dirty="0"/>
              <a:t> </a:t>
            </a:r>
            <a:r>
              <a:rPr dirty="0"/>
              <a:t>escalier</a:t>
            </a:r>
            <a:r>
              <a:rPr spc="-20" dirty="0"/>
              <a:t> </a:t>
            </a:r>
            <a:r>
              <a:rPr dirty="0"/>
              <a:t>pour</a:t>
            </a:r>
            <a:r>
              <a:rPr spc="-40" dirty="0"/>
              <a:t> </a:t>
            </a:r>
            <a:r>
              <a:rPr dirty="0"/>
              <a:t>les</a:t>
            </a:r>
            <a:r>
              <a:rPr spc="-20" dirty="0"/>
              <a:t> </a:t>
            </a:r>
            <a:r>
              <a:rPr dirty="0"/>
              <a:t>patients</a:t>
            </a:r>
            <a:r>
              <a:rPr spc="-13" dirty="0"/>
              <a:t> souhaitant</a:t>
            </a:r>
            <a:r>
              <a:rPr spc="-27" dirty="0"/>
              <a:t> </a:t>
            </a:r>
            <a:r>
              <a:rPr dirty="0"/>
              <a:t>se</a:t>
            </a:r>
            <a:r>
              <a:rPr spc="-33" dirty="0"/>
              <a:t> </a:t>
            </a:r>
            <a:r>
              <a:rPr dirty="0"/>
              <a:t>rendre</a:t>
            </a:r>
            <a:r>
              <a:rPr spc="-13" dirty="0"/>
              <a:t> </a:t>
            </a:r>
            <a:r>
              <a:rPr dirty="0"/>
              <a:t>aux</a:t>
            </a:r>
            <a:r>
              <a:rPr spc="-40" dirty="0"/>
              <a:t> </a:t>
            </a:r>
            <a:r>
              <a:rPr dirty="0"/>
              <a:t>urgences</a:t>
            </a:r>
            <a:r>
              <a:rPr spc="-13" dirty="0"/>
              <a:t> </a:t>
            </a:r>
            <a:r>
              <a:rPr dirty="0"/>
              <a:t>depuis</a:t>
            </a:r>
            <a:r>
              <a:rPr spc="7" dirty="0"/>
              <a:t> </a:t>
            </a:r>
            <a:r>
              <a:rPr spc="-33" dirty="0"/>
              <a:t>le</a:t>
            </a:r>
            <a:r>
              <a:rPr spc="667" dirty="0"/>
              <a:t> </a:t>
            </a:r>
            <a:r>
              <a:rPr dirty="0"/>
              <a:t>hall</a:t>
            </a:r>
            <a:r>
              <a:rPr spc="-20" dirty="0"/>
              <a:t> </a:t>
            </a:r>
            <a:r>
              <a:rPr spc="-13" dirty="0"/>
              <a:t>général,</a:t>
            </a:r>
            <a:endParaRPr dirty="0"/>
          </a:p>
          <a:p>
            <a:pPr marL="50799">
              <a:spcBef>
                <a:spcPts val="660"/>
              </a:spcBef>
            </a:pPr>
            <a:r>
              <a:rPr b="1" dirty="0">
                <a:solidFill>
                  <a:srgbClr val="000000"/>
                </a:solidFill>
                <a:latin typeface="Calibri"/>
                <a:cs typeface="Calibri"/>
              </a:rPr>
              <a:t>❽</a:t>
            </a:r>
            <a:r>
              <a:rPr b="1" spc="80" dirty="0">
                <a:solidFill>
                  <a:srgbClr val="000000"/>
                </a:solidFill>
              </a:rPr>
              <a:t> </a:t>
            </a:r>
            <a:r>
              <a:rPr dirty="0"/>
              <a:t>Un</a:t>
            </a:r>
            <a:r>
              <a:rPr spc="-27" dirty="0"/>
              <a:t> </a:t>
            </a:r>
            <a:r>
              <a:rPr dirty="0"/>
              <a:t>service</a:t>
            </a:r>
            <a:r>
              <a:rPr spc="7" dirty="0"/>
              <a:t> </a:t>
            </a:r>
            <a:r>
              <a:rPr b="1" spc="-13" dirty="0">
                <a:solidFill>
                  <a:srgbClr val="000000"/>
                </a:solidFill>
              </a:rPr>
              <a:t>d’admissions</a:t>
            </a:r>
            <a:r>
              <a:rPr b="1" spc="47" dirty="0">
                <a:solidFill>
                  <a:srgbClr val="000000"/>
                </a:solidFill>
              </a:rPr>
              <a:t> </a:t>
            </a:r>
            <a:r>
              <a:rPr dirty="0"/>
              <a:t>conservé à</a:t>
            </a:r>
            <a:r>
              <a:rPr spc="-33" dirty="0"/>
              <a:t> </a:t>
            </a:r>
            <a:r>
              <a:rPr dirty="0"/>
              <a:t>sa</a:t>
            </a:r>
            <a:r>
              <a:rPr spc="-33" dirty="0"/>
              <a:t> </a:t>
            </a:r>
            <a:r>
              <a:rPr dirty="0"/>
              <a:t>place </a:t>
            </a:r>
            <a:r>
              <a:rPr spc="-13" dirty="0"/>
              <a:t>actuelle.</a:t>
            </a:r>
          </a:p>
        </p:txBody>
      </p:sp>
      <p:sp>
        <p:nvSpPr>
          <p:cNvPr id="55" name="object 55"/>
          <p:cNvSpPr txBox="1"/>
          <p:nvPr/>
        </p:nvSpPr>
        <p:spPr>
          <a:xfrm>
            <a:off x="6745223" y="4577419"/>
            <a:ext cx="5157893" cy="285549"/>
          </a:xfrm>
          <a:prstGeom prst="rect">
            <a:avLst/>
          </a:prstGeom>
        </p:spPr>
        <p:txBody>
          <a:bodyPr vert="horz" wrap="square" lIns="0" tIns="99907" rIns="0" bIns="0" rtlCol="0">
            <a:spAutoFit/>
          </a:bodyPr>
          <a:lstStyle/>
          <a:p>
            <a:pPr marL="16933" defTabSz="1219170">
              <a:spcBef>
                <a:spcPts val="787"/>
              </a:spcBef>
            </a:pP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la</a:t>
            </a:r>
            <a:r>
              <a:rPr sz="1200" kern="0" spc="-33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 err="1">
                <a:solidFill>
                  <a:srgbClr val="6C6C6C"/>
                </a:solidFill>
                <a:latin typeface="Calibri"/>
                <a:cs typeface="Calibri"/>
              </a:rPr>
              <a:t>verrière</a:t>
            </a:r>
            <a:r>
              <a:rPr lang="fr-FR" sz="1200" kern="0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lang="fr-FR" sz="1200" kern="0" spc="-67" dirty="0">
                <a:solidFill>
                  <a:srgbClr val="6C6C6C"/>
                </a:solidFill>
                <a:latin typeface="Calibri"/>
                <a:cs typeface="Calibri"/>
              </a:rPr>
              <a:t>pour agrandir les consultations au RDC et le bloc opératoire au R+1.</a:t>
            </a:r>
            <a:endParaRPr sz="1200" kern="0" dirty="0">
              <a:solidFill>
                <a:sysClr val="windowText" lastClr="000000"/>
              </a:solidFill>
              <a:latin typeface="Calibri"/>
              <a:cs typeface="Calibri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6444827" y="4496139"/>
            <a:ext cx="5396653" cy="201764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67732" defTabSz="1219170">
              <a:spcBef>
                <a:spcPts val="133"/>
              </a:spcBef>
              <a:tabLst>
                <a:tab pos="2967492" algn="l"/>
              </a:tabLst>
            </a:pPr>
            <a:r>
              <a:rPr b="1" kern="0" baseline="-30864" dirty="0">
                <a:solidFill>
                  <a:srgbClr val="FF6600"/>
                </a:solidFill>
                <a:latin typeface="Calibri"/>
                <a:cs typeface="Calibri"/>
              </a:rPr>
              <a:t>❾</a:t>
            </a:r>
            <a:r>
              <a:rPr b="1" kern="0" spc="139" baseline="-30864" dirty="0">
                <a:solidFill>
                  <a:srgbClr val="FF6600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Une</a:t>
            </a:r>
            <a:r>
              <a:rPr sz="1200" kern="0" spc="7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spc="-13" dirty="0">
                <a:solidFill>
                  <a:srgbClr val="6C6C6C"/>
                </a:solidFill>
                <a:latin typeface="Calibri"/>
                <a:cs typeface="Calibri"/>
              </a:rPr>
              <a:t>construction</a:t>
            </a:r>
            <a:r>
              <a:rPr sz="1200" kern="0" spc="-7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sur</a:t>
            </a:r>
            <a:r>
              <a:rPr sz="1200" kern="0" spc="-7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deux</a:t>
            </a:r>
            <a:r>
              <a:rPr sz="1200" kern="0" spc="20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spc="-13" dirty="0">
                <a:solidFill>
                  <a:srgbClr val="6C6C6C"/>
                </a:solidFill>
                <a:latin typeface="Calibri"/>
                <a:cs typeface="Calibri"/>
              </a:rPr>
              <a:t>niveaux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	dans</a:t>
            </a:r>
            <a:r>
              <a:rPr sz="1200" kern="0" spc="-27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la</a:t>
            </a:r>
            <a:r>
              <a:rPr sz="1200" kern="0" spc="-53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grande</a:t>
            </a:r>
            <a:r>
              <a:rPr sz="1200" kern="0" spc="-13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rue</a:t>
            </a:r>
            <a:r>
              <a:rPr sz="1200" kern="0" spc="-40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Est</a:t>
            </a:r>
            <a:r>
              <a:rPr sz="1200" kern="0" spc="-33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en</a:t>
            </a:r>
            <a:r>
              <a:rPr sz="1200" kern="0" spc="-33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plénum</a:t>
            </a:r>
            <a:r>
              <a:rPr sz="1200" kern="0" spc="20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spc="-27" dirty="0">
                <a:solidFill>
                  <a:srgbClr val="6C6C6C"/>
                </a:solidFill>
                <a:latin typeface="Calibri"/>
                <a:cs typeface="Calibri"/>
              </a:rPr>
              <a:t>sous</a:t>
            </a:r>
            <a:endParaRPr sz="1200" kern="0" dirty="0">
              <a:solidFill>
                <a:sysClr val="windowText" lastClr="000000"/>
              </a:solidFill>
              <a:latin typeface="Calibri"/>
              <a:cs typeface="Calibri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6495627" y="2033015"/>
            <a:ext cx="237067" cy="201764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defTabSz="1219170">
              <a:spcBef>
                <a:spcPts val="133"/>
              </a:spcBef>
            </a:pPr>
            <a:r>
              <a:rPr sz="1200" b="1" kern="0" spc="-67" dirty="0">
                <a:solidFill>
                  <a:srgbClr val="8DC122"/>
                </a:solidFill>
                <a:latin typeface="Calibri"/>
                <a:cs typeface="Calibri"/>
              </a:rPr>
              <a:t>❸</a:t>
            </a:r>
            <a:endParaRPr sz="1200" kern="0">
              <a:solidFill>
                <a:sysClr val="windowText" lastClr="000000"/>
              </a:solidFill>
              <a:latin typeface="Calibri"/>
              <a:cs typeface="Calibri"/>
            </a:endParaRPr>
          </a:p>
        </p:txBody>
      </p:sp>
      <p:pic>
        <p:nvPicPr>
          <p:cNvPr id="58" name="object 58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8923977" y="4525432"/>
            <a:ext cx="451103" cy="158495"/>
          </a:xfrm>
          <a:prstGeom prst="rect">
            <a:avLst/>
          </a:prstGeom>
        </p:spPr>
      </p:pic>
      <p:sp>
        <p:nvSpPr>
          <p:cNvPr id="59" name="Rectangle 58"/>
          <p:cNvSpPr/>
          <p:nvPr/>
        </p:nvSpPr>
        <p:spPr>
          <a:xfrm rot="1266085">
            <a:off x="1593354" y="896732"/>
            <a:ext cx="673241" cy="408783"/>
          </a:xfrm>
          <a:prstGeom prst="rect">
            <a:avLst/>
          </a:prstGeom>
          <a:solidFill>
            <a:srgbClr val="EB9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0" name="ZoneTexte 59"/>
          <p:cNvSpPr txBox="1"/>
          <p:nvPr/>
        </p:nvSpPr>
        <p:spPr>
          <a:xfrm>
            <a:off x="1551953" y="943546"/>
            <a:ext cx="12473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>
                <a:solidFill>
                  <a:schemeClr val="bg1"/>
                </a:solidFill>
              </a:rPr>
              <a:t>+ Bunker</a:t>
            </a:r>
            <a:endParaRPr lang="fr-FR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80840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9982" y="-138173"/>
            <a:ext cx="3287324" cy="719855"/>
          </a:xfrm>
          <a:prstGeom prst="rect">
            <a:avLst/>
          </a:prstGeom>
        </p:spPr>
        <p:txBody>
          <a:bodyPr vert="horz" wrap="square" lIns="0" tIns="113453" rIns="0" bIns="0" rtlCol="0">
            <a:spAutoFit/>
          </a:bodyPr>
          <a:lstStyle/>
          <a:p>
            <a:pPr marL="16933">
              <a:spcBef>
                <a:spcPts val="893"/>
              </a:spcBef>
            </a:pPr>
            <a:r>
              <a:rPr dirty="0"/>
              <a:t>Site</a:t>
            </a:r>
            <a:r>
              <a:rPr spc="-33" dirty="0"/>
              <a:t> </a:t>
            </a:r>
            <a:r>
              <a:rPr dirty="0"/>
              <a:t>de</a:t>
            </a:r>
            <a:r>
              <a:rPr spc="-40" dirty="0"/>
              <a:t> </a:t>
            </a:r>
            <a:r>
              <a:rPr spc="-13" dirty="0"/>
              <a:t>Quimper</a:t>
            </a:r>
          </a:p>
          <a:p>
            <a:pPr marL="155781">
              <a:spcBef>
                <a:spcPts val="380"/>
              </a:spcBef>
            </a:pPr>
            <a:r>
              <a:rPr sz="1200" spc="-13" dirty="0">
                <a:solidFill>
                  <a:srgbClr val="6C6C6C"/>
                </a:solidFill>
              </a:rPr>
              <a:t>Organisation</a:t>
            </a:r>
            <a:r>
              <a:rPr sz="1200" spc="53" dirty="0">
                <a:solidFill>
                  <a:srgbClr val="6C6C6C"/>
                </a:solidFill>
              </a:rPr>
              <a:t> </a:t>
            </a:r>
            <a:r>
              <a:rPr sz="1200" dirty="0">
                <a:solidFill>
                  <a:srgbClr val="6C6C6C"/>
                </a:solidFill>
              </a:rPr>
              <a:t>du R+1 </a:t>
            </a:r>
            <a:r>
              <a:rPr sz="1200" spc="-13" dirty="0">
                <a:solidFill>
                  <a:srgbClr val="6C6C6C"/>
                </a:solidFill>
              </a:rPr>
              <a:t>Fontenoy</a:t>
            </a:r>
            <a:endParaRPr sz="1200"/>
          </a:p>
        </p:txBody>
      </p:sp>
      <p:sp>
        <p:nvSpPr>
          <p:cNvPr id="3" name="object 3"/>
          <p:cNvSpPr txBox="1"/>
          <p:nvPr/>
        </p:nvSpPr>
        <p:spPr>
          <a:xfrm>
            <a:off x="624636" y="3762360"/>
            <a:ext cx="4521200" cy="1307367"/>
          </a:xfrm>
          <a:prstGeom prst="rect">
            <a:avLst/>
          </a:prstGeom>
        </p:spPr>
        <p:txBody>
          <a:bodyPr vert="horz" wrap="square" lIns="0" tIns="97367" rIns="0" bIns="0" rtlCol="0">
            <a:spAutoFit/>
          </a:bodyPr>
          <a:lstStyle/>
          <a:p>
            <a:pPr marL="530847" indent="-200655" defTabSz="1219170">
              <a:spcBef>
                <a:spcPts val="767"/>
              </a:spcBef>
              <a:buClr>
                <a:srgbClr val="FFC000"/>
              </a:buClr>
              <a:buFont typeface="Wingdings 3"/>
              <a:buChar char=""/>
              <a:tabLst>
                <a:tab pos="530847" algn="l"/>
              </a:tabLst>
            </a:pPr>
            <a:r>
              <a:rPr sz="1200" b="1" kern="0" dirty="0">
                <a:solidFill>
                  <a:srgbClr val="181818"/>
                </a:solidFill>
                <a:latin typeface="Calibri"/>
                <a:cs typeface="Calibri"/>
              </a:rPr>
              <a:t>Focus</a:t>
            </a:r>
            <a:r>
              <a:rPr sz="1200" b="1" kern="0" spc="-2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200" b="1" kern="0" dirty="0">
                <a:solidFill>
                  <a:srgbClr val="181818"/>
                </a:solidFill>
                <a:latin typeface="Calibri"/>
                <a:cs typeface="Calibri"/>
              </a:rPr>
              <a:t>sur</a:t>
            </a:r>
            <a:r>
              <a:rPr sz="1200" b="1" kern="0" spc="-4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200" b="1" kern="0" dirty="0">
                <a:solidFill>
                  <a:srgbClr val="181818"/>
                </a:solidFill>
                <a:latin typeface="Calibri"/>
                <a:cs typeface="Calibri"/>
              </a:rPr>
              <a:t>les</a:t>
            </a:r>
            <a:r>
              <a:rPr sz="1200" b="1" kern="0" spc="-47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200" b="1" kern="0" dirty="0">
                <a:solidFill>
                  <a:srgbClr val="181818"/>
                </a:solidFill>
                <a:latin typeface="Calibri"/>
                <a:cs typeface="Calibri"/>
              </a:rPr>
              <a:t>éléments</a:t>
            </a:r>
            <a:r>
              <a:rPr sz="1200" b="1" kern="0" spc="-27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200" b="1" kern="0" spc="-13" dirty="0">
                <a:solidFill>
                  <a:srgbClr val="181818"/>
                </a:solidFill>
                <a:latin typeface="Calibri"/>
                <a:cs typeface="Calibri"/>
              </a:rPr>
              <a:t>marquants</a:t>
            </a:r>
            <a:endParaRPr sz="1200" kern="0">
              <a:solidFill>
                <a:sysClr val="windowText" lastClr="000000"/>
              </a:solidFill>
              <a:latin typeface="Calibri"/>
              <a:cs typeface="Calibri"/>
            </a:endParaRPr>
          </a:p>
          <a:p>
            <a:pPr marL="350511" marR="356438" indent="-300559" defTabSz="1219170">
              <a:lnSpc>
                <a:spcPct val="90100"/>
              </a:lnSpc>
              <a:spcBef>
                <a:spcPts val="780"/>
              </a:spcBef>
            </a:pPr>
            <a:r>
              <a:rPr b="1" kern="0" baseline="6172" dirty="0">
                <a:solidFill>
                  <a:srgbClr val="FF6600"/>
                </a:solidFill>
                <a:latin typeface="Calibri"/>
                <a:cs typeface="Calibri"/>
              </a:rPr>
              <a:t>❶</a:t>
            </a:r>
            <a:r>
              <a:rPr b="1" kern="0" spc="620" baseline="6172" dirty="0">
                <a:solidFill>
                  <a:srgbClr val="FF6600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Un</a:t>
            </a:r>
            <a:r>
              <a:rPr sz="1200" kern="0" spc="-33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b="1" kern="0" dirty="0">
                <a:solidFill>
                  <a:srgbClr val="FF6600"/>
                </a:solidFill>
                <a:latin typeface="Calibri"/>
                <a:cs typeface="Calibri"/>
              </a:rPr>
              <a:t>accès</a:t>
            </a:r>
            <a:r>
              <a:rPr sz="1200" b="1" kern="0" spc="-13" dirty="0">
                <a:solidFill>
                  <a:srgbClr val="FF6600"/>
                </a:solidFill>
                <a:latin typeface="Calibri"/>
                <a:cs typeface="Calibri"/>
              </a:rPr>
              <a:t> </a:t>
            </a:r>
            <a:r>
              <a:rPr sz="1200" b="1" kern="0" dirty="0">
                <a:solidFill>
                  <a:srgbClr val="FF6600"/>
                </a:solidFill>
                <a:latin typeface="Calibri"/>
                <a:cs typeface="Calibri"/>
              </a:rPr>
              <a:t>patients</a:t>
            </a:r>
            <a:r>
              <a:rPr sz="1200" b="1" kern="0" spc="-7" dirty="0">
                <a:solidFill>
                  <a:srgbClr val="FF6600"/>
                </a:solidFill>
                <a:latin typeface="Calibri"/>
                <a:cs typeface="Calibri"/>
              </a:rPr>
              <a:t> </a:t>
            </a:r>
            <a:r>
              <a:rPr sz="1200" b="1" kern="0" dirty="0">
                <a:solidFill>
                  <a:srgbClr val="FF6600"/>
                </a:solidFill>
                <a:latin typeface="Calibri"/>
                <a:cs typeface="Calibri"/>
              </a:rPr>
              <a:t>valides</a:t>
            </a:r>
            <a:r>
              <a:rPr sz="1200" b="1" kern="0" spc="20" dirty="0">
                <a:solidFill>
                  <a:srgbClr val="FF6600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depuis</a:t>
            </a:r>
            <a:r>
              <a:rPr sz="1200" kern="0" spc="13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la</a:t>
            </a:r>
            <a:r>
              <a:rPr sz="1200" kern="0" spc="-20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spc="-13" dirty="0">
                <a:solidFill>
                  <a:srgbClr val="6C6C6C"/>
                </a:solidFill>
                <a:latin typeface="Calibri"/>
                <a:cs typeface="Calibri"/>
              </a:rPr>
              <a:t>plateforme</a:t>
            </a:r>
            <a:r>
              <a:rPr sz="1200" kern="0" spc="-20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d’accès</a:t>
            </a:r>
            <a:r>
              <a:rPr sz="1200" kern="0" spc="-60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spc="-33" dirty="0">
                <a:solidFill>
                  <a:srgbClr val="6C6C6C"/>
                </a:solidFill>
                <a:latin typeface="Calibri"/>
                <a:cs typeface="Calibri"/>
              </a:rPr>
              <a:t>des</a:t>
            </a:r>
            <a:r>
              <a:rPr sz="1200" kern="0" spc="667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urgences</a:t>
            </a:r>
            <a:r>
              <a:rPr sz="1200" kern="0" spc="-20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en</a:t>
            </a:r>
            <a:r>
              <a:rPr sz="1200" kern="0" spc="-40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façade</a:t>
            </a:r>
            <a:r>
              <a:rPr sz="1200" kern="0" spc="-53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nord,</a:t>
            </a:r>
            <a:r>
              <a:rPr sz="1200" kern="0" spc="-40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accès</a:t>
            </a:r>
            <a:r>
              <a:rPr sz="1200" kern="0" spc="-53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pouvant</a:t>
            </a:r>
            <a:r>
              <a:rPr sz="1200" kern="0" spc="-40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être</a:t>
            </a:r>
            <a:r>
              <a:rPr sz="1200" kern="0" spc="-27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récupéré</a:t>
            </a:r>
            <a:r>
              <a:rPr sz="1200" kern="0" spc="-20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par</a:t>
            </a:r>
            <a:r>
              <a:rPr sz="1200" kern="0" spc="-33" dirty="0">
                <a:solidFill>
                  <a:srgbClr val="6C6C6C"/>
                </a:solidFill>
                <a:latin typeface="Calibri"/>
                <a:cs typeface="Calibri"/>
              </a:rPr>
              <a:t> les</a:t>
            </a:r>
            <a:r>
              <a:rPr sz="1200" kern="0" spc="667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piétons</a:t>
            </a:r>
            <a:r>
              <a:rPr sz="1200" kern="0" spc="-27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depuis le</a:t>
            </a:r>
            <a:r>
              <a:rPr sz="1200" kern="0" spc="-47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nouveau</a:t>
            </a:r>
            <a:r>
              <a:rPr sz="1200" kern="0" spc="-20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hall</a:t>
            </a:r>
            <a:r>
              <a:rPr sz="1200" kern="0" spc="-33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de</a:t>
            </a:r>
            <a:r>
              <a:rPr sz="1200" kern="0" spc="-33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l’hôpital</a:t>
            </a:r>
            <a:r>
              <a:rPr sz="1200" kern="0" spc="-33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au</a:t>
            </a:r>
            <a:r>
              <a:rPr sz="1200" kern="0" spc="-47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spc="-33" dirty="0">
                <a:solidFill>
                  <a:srgbClr val="6C6C6C"/>
                </a:solidFill>
                <a:latin typeface="Calibri"/>
                <a:cs typeface="Calibri"/>
              </a:rPr>
              <a:t>N0,</a:t>
            </a:r>
            <a:endParaRPr sz="1200" kern="0">
              <a:solidFill>
                <a:sysClr val="windowText" lastClr="000000"/>
              </a:solidFill>
              <a:latin typeface="Calibri"/>
              <a:cs typeface="Calibri"/>
            </a:endParaRPr>
          </a:p>
          <a:p>
            <a:pPr marL="350511" marR="40639" indent="-300559" defTabSz="1219170">
              <a:lnSpc>
                <a:spcPts val="1225"/>
              </a:lnSpc>
              <a:spcBef>
                <a:spcPts val="940"/>
              </a:spcBef>
            </a:pPr>
            <a:r>
              <a:rPr sz="1200" b="1" kern="0" dirty="0">
                <a:solidFill>
                  <a:srgbClr val="FF0000"/>
                </a:solidFill>
                <a:latin typeface="Calibri"/>
                <a:cs typeface="Calibri"/>
              </a:rPr>
              <a:t>❷</a:t>
            </a:r>
            <a:r>
              <a:rPr sz="1200" b="1" kern="0" spc="40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kern="0" baseline="3086" dirty="0">
                <a:solidFill>
                  <a:srgbClr val="6C6C6C"/>
                </a:solidFill>
                <a:latin typeface="Calibri"/>
                <a:cs typeface="Calibri"/>
              </a:rPr>
              <a:t>Un</a:t>
            </a:r>
            <a:r>
              <a:rPr kern="0" spc="-59" baseline="3086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b="1" kern="0" baseline="3086" dirty="0">
                <a:solidFill>
                  <a:srgbClr val="FF0000"/>
                </a:solidFill>
                <a:latin typeface="Calibri"/>
                <a:cs typeface="Calibri"/>
              </a:rPr>
              <a:t>accès</a:t>
            </a:r>
            <a:r>
              <a:rPr b="1" kern="0" spc="-29" baseline="3086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b="1" kern="0" baseline="3086" dirty="0">
                <a:solidFill>
                  <a:srgbClr val="FF0000"/>
                </a:solidFill>
                <a:latin typeface="Calibri"/>
                <a:cs typeface="Calibri"/>
              </a:rPr>
              <a:t>patients</a:t>
            </a:r>
            <a:r>
              <a:rPr b="1" kern="0" spc="-29" baseline="3086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b="1" kern="0" baseline="3086" dirty="0">
                <a:solidFill>
                  <a:srgbClr val="FF0000"/>
                </a:solidFill>
                <a:latin typeface="Calibri"/>
                <a:cs typeface="Calibri"/>
              </a:rPr>
              <a:t>couchés</a:t>
            </a:r>
            <a:r>
              <a:rPr b="1" kern="0" spc="9" baseline="3086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kern="0" baseline="3086" dirty="0">
                <a:solidFill>
                  <a:srgbClr val="6C6C6C"/>
                </a:solidFill>
                <a:latin typeface="Calibri"/>
                <a:cs typeface="Calibri"/>
              </a:rPr>
              <a:t>distinct</a:t>
            </a:r>
            <a:r>
              <a:rPr kern="0" spc="-9" baseline="3086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kern="0" baseline="3086" dirty="0">
                <a:solidFill>
                  <a:srgbClr val="6C6C6C"/>
                </a:solidFill>
                <a:latin typeface="Calibri"/>
                <a:cs typeface="Calibri"/>
              </a:rPr>
              <a:t>des</a:t>
            </a:r>
            <a:r>
              <a:rPr kern="0" spc="-29" baseline="3086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kern="0" baseline="3086" dirty="0">
                <a:solidFill>
                  <a:srgbClr val="6C6C6C"/>
                </a:solidFill>
                <a:latin typeface="Calibri"/>
                <a:cs typeface="Calibri"/>
              </a:rPr>
              <a:t>accès</a:t>
            </a:r>
            <a:r>
              <a:rPr kern="0" spc="-100" baseline="3086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kern="0" baseline="3086" dirty="0">
                <a:solidFill>
                  <a:srgbClr val="6C6C6C"/>
                </a:solidFill>
                <a:latin typeface="Calibri"/>
                <a:cs typeface="Calibri"/>
              </a:rPr>
              <a:t>valides</a:t>
            </a:r>
            <a:r>
              <a:rPr kern="0" spc="-20" baseline="3086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kern="0" baseline="3086" dirty="0">
                <a:solidFill>
                  <a:srgbClr val="6C6C6C"/>
                </a:solidFill>
                <a:latin typeface="Calibri"/>
                <a:cs typeface="Calibri"/>
              </a:rPr>
              <a:t>(voire</a:t>
            </a:r>
            <a:r>
              <a:rPr kern="0" spc="-40" baseline="3086" dirty="0">
                <a:solidFill>
                  <a:srgbClr val="6C6C6C"/>
                </a:solidFill>
                <a:latin typeface="Calibri"/>
                <a:cs typeface="Calibri"/>
              </a:rPr>
              <a:t> dédié</a:t>
            </a:r>
            <a:r>
              <a:rPr kern="0" spc="1000" baseline="3086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aux</a:t>
            </a:r>
            <a:r>
              <a:rPr sz="1200" kern="0" spc="-40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urgences</a:t>
            </a:r>
            <a:r>
              <a:rPr sz="1200" kern="0" spc="-13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vitales</a:t>
            </a:r>
            <a:r>
              <a:rPr sz="1200" kern="0" spc="-20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selon</a:t>
            </a:r>
            <a:r>
              <a:rPr sz="1200" kern="0" spc="-20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spc="-13" dirty="0">
                <a:solidFill>
                  <a:srgbClr val="6C6C6C"/>
                </a:solidFill>
                <a:latin typeface="Calibri"/>
                <a:cs typeface="Calibri"/>
              </a:rPr>
              <a:t>organisation</a:t>
            </a:r>
            <a:r>
              <a:rPr sz="1200" kern="0" spc="-20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choisie</a:t>
            </a:r>
            <a:r>
              <a:rPr sz="1200" kern="0" spc="-20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dirty="0">
                <a:solidFill>
                  <a:srgbClr val="6C6C6C"/>
                </a:solidFill>
                <a:latin typeface="Calibri"/>
                <a:cs typeface="Calibri"/>
              </a:rPr>
              <a:t>en</a:t>
            </a:r>
            <a:r>
              <a:rPr sz="1200" kern="0" spc="-20" dirty="0">
                <a:solidFill>
                  <a:srgbClr val="6C6C6C"/>
                </a:solidFill>
                <a:latin typeface="Calibri"/>
                <a:cs typeface="Calibri"/>
              </a:rPr>
              <a:t> </a:t>
            </a:r>
            <a:r>
              <a:rPr sz="1200" kern="0" spc="-13" dirty="0">
                <a:solidFill>
                  <a:srgbClr val="6C6C6C"/>
                </a:solidFill>
                <a:latin typeface="Calibri"/>
                <a:cs typeface="Calibri"/>
              </a:rPr>
              <a:t>programmation.</a:t>
            </a:r>
            <a:endParaRPr sz="1200" kern="0">
              <a:solidFill>
                <a:sysClr val="windowText" lastClr="000000"/>
              </a:solidFill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573025" y="1532129"/>
            <a:ext cx="4098713" cy="2272452"/>
            <a:chOff x="429768" y="1149096"/>
            <a:chExt cx="3074035" cy="1704339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29768" y="1259000"/>
              <a:ext cx="3073907" cy="1593927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591056" y="1149096"/>
              <a:ext cx="156971" cy="24841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397251" y="1149096"/>
              <a:ext cx="156971" cy="248412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76171" y="1348740"/>
              <a:ext cx="78612" cy="76200"/>
            </a:xfrm>
            <a:prstGeom prst="rect">
              <a:avLst/>
            </a:prstGeom>
          </p:spPr>
        </p:pic>
      </p:grpSp>
      <p:sp>
        <p:nvSpPr>
          <p:cNvPr id="9" name="object 9"/>
          <p:cNvSpPr txBox="1"/>
          <p:nvPr/>
        </p:nvSpPr>
        <p:spPr>
          <a:xfrm>
            <a:off x="1747181" y="1107609"/>
            <a:ext cx="2032000" cy="38643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27843" marR="6773" indent="-111757" defTabSz="1219170">
              <a:spcBef>
                <a:spcPts val="133"/>
              </a:spcBef>
              <a:tabLst>
                <a:tab pos="1168371" algn="l"/>
              </a:tabLst>
            </a:pPr>
            <a:r>
              <a:rPr sz="1200" b="1" kern="0" dirty="0">
                <a:solidFill>
                  <a:srgbClr val="FF6600"/>
                </a:solidFill>
                <a:latin typeface="Calibri"/>
                <a:cs typeface="Calibri"/>
              </a:rPr>
              <a:t>U</a:t>
            </a:r>
            <a:r>
              <a:rPr sz="1200" b="1" kern="0" spc="-7" dirty="0">
                <a:solidFill>
                  <a:srgbClr val="FF6600"/>
                </a:solidFill>
                <a:latin typeface="Calibri"/>
                <a:cs typeface="Calibri"/>
              </a:rPr>
              <a:t> </a:t>
            </a:r>
            <a:r>
              <a:rPr sz="1200" b="1" kern="0" dirty="0">
                <a:solidFill>
                  <a:srgbClr val="FF6600"/>
                </a:solidFill>
                <a:latin typeface="Calibri"/>
                <a:cs typeface="Calibri"/>
              </a:rPr>
              <a:t>R</a:t>
            </a:r>
            <a:r>
              <a:rPr sz="1200" b="1" kern="0" spc="-7" dirty="0">
                <a:solidFill>
                  <a:srgbClr val="FF6600"/>
                </a:solidFill>
                <a:latin typeface="Calibri"/>
                <a:cs typeface="Calibri"/>
              </a:rPr>
              <a:t> </a:t>
            </a:r>
            <a:r>
              <a:rPr sz="1200" b="1" kern="0" dirty="0">
                <a:solidFill>
                  <a:srgbClr val="FF6600"/>
                </a:solidFill>
                <a:latin typeface="Calibri"/>
                <a:cs typeface="Calibri"/>
              </a:rPr>
              <a:t>G</a:t>
            </a:r>
            <a:r>
              <a:rPr sz="1200" b="1" kern="0" spc="-13" dirty="0">
                <a:solidFill>
                  <a:srgbClr val="FF6600"/>
                </a:solidFill>
                <a:latin typeface="Calibri"/>
                <a:cs typeface="Calibri"/>
              </a:rPr>
              <a:t> </a:t>
            </a:r>
            <a:r>
              <a:rPr sz="1200" b="1" kern="0" dirty="0">
                <a:solidFill>
                  <a:srgbClr val="FF6600"/>
                </a:solidFill>
                <a:latin typeface="Calibri"/>
                <a:cs typeface="Calibri"/>
              </a:rPr>
              <a:t>E</a:t>
            </a:r>
            <a:r>
              <a:rPr sz="1200" b="1" kern="0" spc="-13" dirty="0">
                <a:solidFill>
                  <a:srgbClr val="FF6600"/>
                </a:solidFill>
                <a:latin typeface="Calibri"/>
                <a:cs typeface="Calibri"/>
              </a:rPr>
              <a:t> </a:t>
            </a:r>
            <a:r>
              <a:rPr sz="1200" b="1" kern="0" dirty="0">
                <a:solidFill>
                  <a:srgbClr val="FF6600"/>
                </a:solidFill>
                <a:latin typeface="Calibri"/>
                <a:cs typeface="Calibri"/>
              </a:rPr>
              <a:t>N</a:t>
            </a:r>
            <a:r>
              <a:rPr sz="1200" b="1" kern="0" spc="-27" dirty="0">
                <a:solidFill>
                  <a:srgbClr val="FF6600"/>
                </a:solidFill>
                <a:latin typeface="Calibri"/>
                <a:cs typeface="Calibri"/>
              </a:rPr>
              <a:t> </a:t>
            </a:r>
            <a:r>
              <a:rPr sz="1200" b="1" kern="0" dirty="0">
                <a:solidFill>
                  <a:srgbClr val="FF6600"/>
                </a:solidFill>
                <a:latin typeface="Calibri"/>
                <a:cs typeface="Calibri"/>
              </a:rPr>
              <a:t>C</a:t>
            </a:r>
            <a:r>
              <a:rPr sz="1200" b="1" kern="0" spc="-7" dirty="0">
                <a:solidFill>
                  <a:srgbClr val="FF6600"/>
                </a:solidFill>
                <a:latin typeface="Calibri"/>
                <a:cs typeface="Calibri"/>
              </a:rPr>
              <a:t> </a:t>
            </a:r>
            <a:r>
              <a:rPr sz="1200" b="1" kern="0" dirty="0">
                <a:solidFill>
                  <a:srgbClr val="FF6600"/>
                </a:solidFill>
                <a:latin typeface="Calibri"/>
                <a:cs typeface="Calibri"/>
              </a:rPr>
              <a:t>E</a:t>
            </a:r>
            <a:r>
              <a:rPr sz="1200" b="1" kern="0" spc="-13" dirty="0">
                <a:solidFill>
                  <a:srgbClr val="FF6600"/>
                </a:solidFill>
                <a:latin typeface="Calibri"/>
                <a:cs typeface="Calibri"/>
              </a:rPr>
              <a:t> </a:t>
            </a:r>
            <a:r>
              <a:rPr sz="1200" b="1" kern="0" dirty="0">
                <a:solidFill>
                  <a:srgbClr val="FF6600"/>
                </a:solidFill>
                <a:latin typeface="Calibri"/>
                <a:cs typeface="Calibri"/>
              </a:rPr>
              <a:t>S</a:t>
            </a:r>
            <a:r>
              <a:rPr sz="1200" b="1" kern="0" spc="327" dirty="0">
                <a:solidFill>
                  <a:srgbClr val="FF6600"/>
                </a:solidFill>
                <a:latin typeface="Calibri"/>
                <a:cs typeface="Calibri"/>
              </a:rPr>
              <a:t>  </a:t>
            </a:r>
            <a:r>
              <a:rPr sz="1200" b="1" kern="0" dirty="0">
                <a:solidFill>
                  <a:srgbClr val="FF0000"/>
                </a:solidFill>
                <a:latin typeface="Calibri"/>
                <a:cs typeface="Calibri"/>
              </a:rPr>
              <a:t>U R</a:t>
            </a:r>
            <a:r>
              <a:rPr sz="1200" b="1" kern="0" spc="-7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200" b="1" kern="0" dirty="0">
                <a:solidFill>
                  <a:srgbClr val="FF0000"/>
                </a:solidFill>
                <a:latin typeface="Calibri"/>
                <a:cs typeface="Calibri"/>
              </a:rPr>
              <a:t>G</a:t>
            </a:r>
            <a:r>
              <a:rPr sz="1200" b="1" kern="0" spc="-13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200" b="1" kern="0" dirty="0">
                <a:solidFill>
                  <a:srgbClr val="FF0000"/>
                </a:solidFill>
                <a:latin typeface="Calibri"/>
                <a:cs typeface="Calibri"/>
              </a:rPr>
              <a:t>E</a:t>
            </a:r>
            <a:r>
              <a:rPr sz="1200" b="1" kern="0" spc="-13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200" b="1" kern="0" dirty="0">
                <a:solidFill>
                  <a:srgbClr val="FF0000"/>
                </a:solidFill>
                <a:latin typeface="Calibri"/>
                <a:cs typeface="Calibri"/>
              </a:rPr>
              <a:t>N</a:t>
            </a:r>
            <a:r>
              <a:rPr sz="1200" b="1" kern="0" spc="-27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200" b="1" kern="0" dirty="0">
                <a:solidFill>
                  <a:srgbClr val="FF0000"/>
                </a:solidFill>
                <a:latin typeface="Calibri"/>
                <a:cs typeface="Calibri"/>
              </a:rPr>
              <a:t>C</a:t>
            </a:r>
            <a:r>
              <a:rPr sz="1200" b="1" kern="0" spc="-7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200" b="1" kern="0" dirty="0">
                <a:solidFill>
                  <a:srgbClr val="FF0000"/>
                </a:solidFill>
                <a:latin typeface="Calibri"/>
                <a:cs typeface="Calibri"/>
              </a:rPr>
              <a:t>E</a:t>
            </a:r>
            <a:r>
              <a:rPr sz="1200" b="1" kern="0" spc="-13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200" b="1" kern="0" spc="-67" dirty="0">
                <a:solidFill>
                  <a:srgbClr val="FF0000"/>
                </a:solidFill>
                <a:latin typeface="Calibri"/>
                <a:cs typeface="Calibri"/>
              </a:rPr>
              <a:t>S</a:t>
            </a:r>
            <a:r>
              <a:rPr sz="1200" b="1" kern="0" spc="667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200" b="1" kern="0" dirty="0">
                <a:solidFill>
                  <a:srgbClr val="FF6600"/>
                </a:solidFill>
                <a:latin typeface="Calibri"/>
                <a:cs typeface="Calibri"/>
              </a:rPr>
              <a:t>V</a:t>
            </a:r>
            <a:r>
              <a:rPr sz="1200" b="1" kern="0" spc="-13" dirty="0">
                <a:solidFill>
                  <a:srgbClr val="FF6600"/>
                </a:solidFill>
                <a:latin typeface="Calibri"/>
                <a:cs typeface="Calibri"/>
              </a:rPr>
              <a:t> </a:t>
            </a:r>
            <a:r>
              <a:rPr sz="1200" b="1" kern="0" dirty="0">
                <a:solidFill>
                  <a:srgbClr val="FF6600"/>
                </a:solidFill>
                <a:latin typeface="Calibri"/>
                <a:cs typeface="Calibri"/>
              </a:rPr>
              <a:t>A</a:t>
            </a:r>
            <a:r>
              <a:rPr sz="1200" b="1" kern="0" spc="7" dirty="0">
                <a:solidFill>
                  <a:srgbClr val="FF6600"/>
                </a:solidFill>
                <a:latin typeface="Calibri"/>
                <a:cs typeface="Calibri"/>
              </a:rPr>
              <a:t> </a:t>
            </a:r>
            <a:r>
              <a:rPr sz="1200" b="1" kern="0" dirty="0">
                <a:solidFill>
                  <a:srgbClr val="FF6600"/>
                </a:solidFill>
                <a:latin typeface="Calibri"/>
                <a:cs typeface="Calibri"/>
              </a:rPr>
              <a:t>L</a:t>
            </a:r>
            <a:r>
              <a:rPr sz="1200" b="1" kern="0" spc="-13" dirty="0">
                <a:solidFill>
                  <a:srgbClr val="FF6600"/>
                </a:solidFill>
                <a:latin typeface="Calibri"/>
                <a:cs typeface="Calibri"/>
              </a:rPr>
              <a:t> </a:t>
            </a:r>
            <a:r>
              <a:rPr sz="1200" b="1" kern="0" dirty="0">
                <a:solidFill>
                  <a:srgbClr val="FF6600"/>
                </a:solidFill>
                <a:latin typeface="Calibri"/>
                <a:cs typeface="Calibri"/>
              </a:rPr>
              <a:t>I</a:t>
            </a:r>
            <a:r>
              <a:rPr sz="1200" b="1" kern="0" spc="-20" dirty="0">
                <a:solidFill>
                  <a:srgbClr val="FF6600"/>
                </a:solidFill>
                <a:latin typeface="Calibri"/>
                <a:cs typeface="Calibri"/>
              </a:rPr>
              <a:t> </a:t>
            </a:r>
            <a:r>
              <a:rPr sz="1200" b="1" kern="0" dirty="0">
                <a:solidFill>
                  <a:srgbClr val="FF6600"/>
                </a:solidFill>
                <a:latin typeface="Calibri"/>
                <a:cs typeface="Calibri"/>
              </a:rPr>
              <a:t>D</a:t>
            </a:r>
            <a:r>
              <a:rPr sz="1200" b="1" kern="0" spc="-7" dirty="0">
                <a:solidFill>
                  <a:srgbClr val="FF6600"/>
                </a:solidFill>
                <a:latin typeface="Calibri"/>
                <a:cs typeface="Calibri"/>
              </a:rPr>
              <a:t> </a:t>
            </a:r>
            <a:r>
              <a:rPr sz="1200" b="1" kern="0" dirty="0">
                <a:solidFill>
                  <a:srgbClr val="FF6600"/>
                </a:solidFill>
                <a:latin typeface="Calibri"/>
                <a:cs typeface="Calibri"/>
              </a:rPr>
              <a:t>E</a:t>
            </a:r>
            <a:r>
              <a:rPr sz="1200" b="1" kern="0" spc="-13" dirty="0">
                <a:solidFill>
                  <a:srgbClr val="FF6600"/>
                </a:solidFill>
                <a:latin typeface="Calibri"/>
                <a:cs typeface="Calibri"/>
              </a:rPr>
              <a:t> </a:t>
            </a:r>
            <a:r>
              <a:rPr sz="1200" b="1" kern="0" spc="-67" dirty="0">
                <a:solidFill>
                  <a:srgbClr val="FF6600"/>
                </a:solidFill>
                <a:latin typeface="Calibri"/>
                <a:cs typeface="Calibri"/>
              </a:rPr>
              <a:t>S</a:t>
            </a:r>
            <a:r>
              <a:rPr sz="1200" b="1" kern="0" dirty="0">
                <a:solidFill>
                  <a:srgbClr val="FF6600"/>
                </a:solidFill>
                <a:latin typeface="Calibri"/>
                <a:cs typeface="Calibri"/>
              </a:rPr>
              <a:t>	</a:t>
            </a:r>
            <a:r>
              <a:rPr sz="1200" b="1" kern="0" dirty="0">
                <a:solidFill>
                  <a:srgbClr val="FF0000"/>
                </a:solidFill>
                <a:latin typeface="Calibri"/>
                <a:cs typeface="Calibri"/>
              </a:rPr>
              <a:t>C</a:t>
            </a:r>
            <a:r>
              <a:rPr sz="1200" b="1" kern="0" spc="-2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200" b="1" kern="0" dirty="0">
                <a:solidFill>
                  <a:srgbClr val="FF0000"/>
                </a:solidFill>
                <a:latin typeface="Calibri"/>
                <a:cs typeface="Calibri"/>
              </a:rPr>
              <a:t>O U</a:t>
            </a:r>
            <a:r>
              <a:rPr sz="1200" b="1" kern="0" spc="-2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200" b="1" kern="0" dirty="0">
                <a:solidFill>
                  <a:srgbClr val="FF0000"/>
                </a:solidFill>
                <a:latin typeface="Calibri"/>
                <a:cs typeface="Calibri"/>
              </a:rPr>
              <a:t>C</a:t>
            </a:r>
            <a:r>
              <a:rPr sz="1200" b="1" kern="0" spc="-13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200" b="1" kern="0" dirty="0">
                <a:solidFill>
                  <a:srgbClr val="FF0000"/>
                </a:solidFill>
                <a:latin typeface="Calibri"/>
                <a:cs typeface="Calibri"/>
              </a:rPr>
              <a:t>H</a:t>
            </a:r>
            <a:r>
              <a:rPr sz="1200" b="1" kern="0" spc="-13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200" b="1" kern="0" dirty="0">
                <a:solidFill>
                  <a:srgbClr val="FF0000"/>
                </a:solidFill>
                <a:latin typeface="Calibri"/>
                <a:cs typeface="Calibri"/>
              </a:rPr>
              <a:t>E</a:t>
            </a:r>
            <a:r>
              <a:rPr sz="1200" b="1" kern="0" spc="-13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200" b="1" kern="0" spc="-67" dirty="0">
                <a:solidFill>
                  <a:srgbClr val="FF0000"/>
                </a:solidFill>
                <a:latin typeface="Calibri"/>
                <a:cs typeface="Calibri"/>
              </a:rPr>
              <a:t>S</a:t>
            </a:r>
            <a:endParaRPr sz="1200" kern="0">
              <a:solidFill>
                <a:sysClr val="windowText" lastClr="000000"/>
              </a:solidFill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229611" y="2901864"/>
            <a:ext cx="759460" cy="365122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algn="ctr" defTabSz="1219170">
              <a:spcBef>
                <a:spcPts val="127"/>
              </a:spcBef>
            </a:pPr>
            <a:r>
              <a:rPr sz="933" b="1" kern="0" dirty="0">
                <a:solidFill>
                  <a:srgbClr val="FFFFFF"/>
                </a:solidFill>
                <a:latin typeface="Calibri"/>
                <a:cs typeface="Calibri"/>
              </a:rPr>
              <a:t>U R</a:t>
            </a:r>
            <a:r>
              <a:rPr sz="933" b="1" kern="0" spc="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933" b="1" kern="0" dirty="0">
                <a:solidFill>
                  <a:srgbClr val="FFFFFF"/>
                </a:solidFill>
                <a:latin typeface="Calibri"/>
                <a:cs typeface="Calibri"/>
              </a:rPr>
              <a:t>G E N</a:t>
            </a:r>
            <a:r>
              <a:rPr sz="933" b="1" kern="0" spc="-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933" b="1" kern="0" dirty="0">
                <a:solidFill>
                  <a:srgbClr val="FFFFFF"/>
                </a:solidFill>
                <a:latin typeface="Calibri"/>
                <a:cs typeface="Calibri"/>
              </a:rPr>
              <a:t>C</a:t>
            </a:r>
            <a:r>
              <a:rPr sz="933" b="1" kern="0" spc="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933" b="1" kern="0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933" b="1" kern="0" spc="-1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933" b="1" kern="0" spc="-67" dirty="0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endParaRPr sz="933" kern="0">
              <a:solidFill>
                <a:sysClr val="windowText" lastClr="000000"/>
              </a:solidFill>
              <a:latin typeface="Calibri"/>
              <a:cs typeface="Calibri"/>
            </a:endParaRPr>
          </a:p>
          <a:p>
            <a:pPr marL="154936" marR="143082" algn="ctr" defTabSz="1219170">
              <a:spcBef>
                <a:spcPts val="7"/>
              </a:spcBef>
            </a:pPr>
            <a:r>
              <a:rPr sz="667" b="1" kern="0" dirty="0">
                <a:solidFill>
                  <a:srgbClr val="FFFFFF"/>
                </a:solidFill>
                <a:latin typeface="Calibri"/>
                <a:cs typeface="Calibri"/>
              </a:rPr>
              <a:t>Filières</a:t>
            </a:r>
            <a:r>
              <a:rPr sz="667" b="1" kern="0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667" b="1" kern="0" spc="-13" dirty="0">
                <a:solidFill>
                  <a:srgbClr val="FFFFFF"/>
                </a:solidFill>
                <a:latin typeface="Calibri"/>
                <a:cs typeface="Calibri"/>
              </a:rPr>
              <a:t>soins</a:t>
            </a:r>
            <a:r>
              <a:rPr sz="667" b="1" kern="0" spc="66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667" b="1" kern="0" spc="-27" dirty="0">
                <a:solidFill>
                  <a:srgbClr val="FFFFFF"/>
                </a:solidFill>
                <a:latin typeface="Calibri"/>
                <a:cs typeface="Calibri"/>
              </a:rPr>
              <a:t>UHCD</a:t>
            </a:r>
            <a:endParaRPr sz="667" kern="0">
              <a:solidFill>
                <a:sysClr val="windowText" lastClr="000000"/>
              </a:solidFill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899326" y="2263310"/>
            <a:ext cx="283633" cy="22326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59265" marR="6773" indent="-43178" defTabSz="1219170">
              <a:spcBef>
                <a:spcPts val="140"/>
              </a:spcBef>
            </a:pPr>
            <a:r>
              <a:rPr sz="667" b="1" kern="0" spc="-13" dirty="0">
                <a:solidFill>
                  <a:srgbClr val="FFFFFF"/>
                </a:solidFill>
                <a:latin typeface="Calibri"/>
                <a:cs typeface="Calibri"/>
              </a:rPr>
              <a:t>Filières</a:t>
            </a:r>
            <a:r>
              <a:rPr sz="667" b="1" kern="0" spc="66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667" b="1" kern="0" spc="-13" dirty="0">
                <a:solidFill>
                  <a:srgbClr val="FFFFFF"/>
                </a:solidFill>
                <a:latin typeface="Calibri"/>
                <a:cs typeface="Calibri"/>
              </a:rPr>
              <a:t>soins</a:t>
            </a:r>
            <a:endParaRPr sz="667" kern="0">
              <a:solidFill>
                <a:sysClr val="windowText" lastClr="000000"/>
              </a:solidFill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970364" y="2263310"/>
            <a:ext cx="283633" cy="22326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59265" marR="6773" indent="-43178" defTabSz="1219170">
              <a:spcBef>
                <a:spcPts val="140"/>
              </a:spcBef>
            </a:pPr>
            <a:r>
              <a:rPr sz="667" b="1" kern="0" spc="-13" dirty="0">
                <a:solidFill>
                  <a:srgbClr val="FFFFFF"/>
                </a:solidFill>
                <a:latin typeface="Calibri"/>
                <a:cs typeface="Calibri"/>
              </a:rPr>
              <a:t>Filières</a:t>
            </a:r>
            <a:r>
              <a:rPr sz="667" b="1" kern="0" spc="66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667" b="1" kern="0" spc="-13" dirty="0">
                <a:solidFill>
                  <a:srgbClr val="FFFFFF"/>
                </a:solidFill>
                <a:latin typeface="Calibri"/>
                <a:cs typeface="Calibri"/>
              </a:rPr>
              <a:t>soins</a:t>
            </a:r>
            <a:endParaRPr sz="667" kern="0">
              <a:solidFill>
                <a:sysClr val="windowText" lastClr="000000"/>
              </a:solidFill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385230" y="1692473"/>
            <a:ext cx="734060" cy="321456"/>
          </a:xfrm>
          <a:prstGeom prst="rect">
            <a:avLst/>
          </a:prstGeom>
        </p:spPr>
        <p:txBody>
          <a:bodyPr vert="horz" wrap="square" lIns="0" tIns="49107" rIns="0" bIns="0" rtlCol="0">
            <a:spAutoFit/>
          </a:bodyPr>
          <a:lstStyle/>
          <a:p>
            <a:pPr algn="ctr" defTabSz="1219170">
              <a:spcBef>
                <a:spcPts val="387"/>
              </a:spcBef>
            </a:pPr>
            <a:r>
              <a:rPr sz="933" b="1" kern="0" dirty="0">
                <a:solidFill>
                  <a:srgbClr val="FFFFFF"/>
                </a:solidFill>
                <a:latin typeface="Calibri"/>
                <a:cs typeface="Calibri"/>
              </a:rPr>
              <a:t>U</a:t>
            </a:r>
            <a:r>
              <a:rPr sz="933" b="1" kern="0" spc="-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933" b="1" kern="0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933" b="1" kern="0" spc="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933" b="1" kern="0" dirty="0">
                <a:solidFill>
                  <a:srgbClr val="FFFFFF"/>
                </a:solidFill>
                <a:latin typeface="Calibri"/>
                <a:cs typeface="Calibri"/>
              </a:rPr>
              <a:t>GE</a:t>
            </a:r>
            <a:r>
              <a:rPr sz="933" b="1" kern="0" spc="-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933" b="1" kern="0" dirty="0">
                <a:solidFill>
                  <a:srgbClr val="FFFFFF"/>
                </a:solidFill>
                <a:latin typeface="Calibri"/>
                <a:cs typeface="Calibri"/>
              </a:rPr>
              <a:t>N C E</a:t>
            </a:r>
            <a:r>
              <a:rPr sz="933" b="1" kern="0" spc="-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933" b="1" kern="0" spc="-67" dirty="0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endParaRPr sz="933" kern="0">
              <a:solidFill>
                <a:sysClr val="windowText" lastClr="000000"/>
              </a:solidFill>
              <a:latin typeface="Calibri"/>
              <a:cs typeface="Calibri"/>
            </a:endParaRPr>
          </a:p>
          <a:p>
            <a:pPr marR="10160" algn="ctr" defTabSz="1219170">
              <a:spcBef>
                <a:spcPts val="187"/>
              </a:spcBef>
            </a:pPr>
            <a:r>
              <a:rPr sz="667" b="1" kern="0" spc="-13" dirty="0">
                <a:solidFill>
                  <a:srgbClr val="FFFFFF"/>
                </a:solidFill>
                <a:latin typeface="Calibri"/>
                <a:cs typeface="Calibri"/>
              </a:rPr>
              <a:t>Accueil</a:t>
            </a:r>
            <a:endParaRPr sz="667" kern="0">
              <a:solidFill>
                <a:sysClr val="windowText" lastClr="000000"/>
              </a:solidFill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660397" y="1991868"/>
            <a:ext cx="165100" cy="12061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 defTabSz="1219170">
              <a:spcBef>
                <a:spcPts val="140"/>
              </a:spcBef>
            </a:pPr>
            <a:r>
              <a:rPr sz="667" b="1" kern="0" spc="-33" dirty="0">
                <a:solidFill>
                  <a:srgbClr val="FFFFFF"/>
                </a:solidFill>
                <a:latin typeface="Calibri"/>
                <a:cs typeface="Calibri"/>
              </a:rPr>
              <a:t>IOA</a:t>
            </a:r>
            <a:endParaRPr sz="667" kern="0">
              <a:solidFill>
                <a:sysClr val="windowText" lastClr="000000"/>
              </a:solidFill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298953" y="1862667"/>
            <a:ext cx="422487" cy="22326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11757" marR="6773" indent="-95671" defTabSz="1219170">
              <a:spcBef>
                <a:spcPts val="140"/>
              </a:spcBef>
            </a:pPr>
            <a:r>
              <a:rPr sz="667" b="1" kern="0" spc="-13" dirty="0">
                <a:solidFill>
                  <a:srgbClr val="FFFFFF"/>
                </a:solidFill>
                <a:latin typeface="Calibri"/>
                <a:cs typeface="Calibri"/>
              </a:rPr>
              <a:t>Déchocage</a:t>
            </a:r>
            <a:r>
              <a:rPr sz="667" b="1" kern="0" spc="66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667" b="1" kern="0" spc="-27" dirty="0">
                <a:solidFill>
                  <a:srgbClr val="FFFFFF"/>
                </a:solidFill>
                <a:latin typeface="Calibri"/>
                <a:cs typeface="Calibri"/>
              </a:rPr>
              <a:t>SAUV</a:t>
            </a:r>
            <a:endParaRPr sz="667" kern="0">
              <a:solidFill>
                <a:sysClr val="windowText" lastClr="000000"/>
              </a:solidFill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472116" y="1739900"/>
            <a:ext cx="826347" cy="338682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 marR="486821" defTabSz="1219170">
              <a:spcBef>
                <a:spcPts val="140"/>
              </a:spcBef>
            </a:pPr>
            <a:r>
              <a:rPr sz="667" i="1" kern="0" spc="-13" dirty="0">
                <a:solidFill>
                  <a:srgbClr val="FF0000"/>
                </a:solidFill>
                <a:latin typeface="Calibri"/>
                <a:cs typeface="Calibri"/>
              </a:rPr>
              <a:t>Accès</a:t>
            </a:r>
            <a:r>
              <a:rPr sz="667" i="1" kern="0" spc="667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667" i="1" kern="0" spc="-13" dirty="0">
                <a:solidFill>
                  <a:srgbClr val="FF0000"/>
                </a:solidFill>
                <a:latin typeface="Calibri"/>
                <a:cs typeface="Calibri"/>
              </a:rPr>
              <a:t>urgences</a:t>
            </a:r>
            <a:endParaRPr sz="667" kern="0">
              <a:solidFill>
                <a:sysClr val="windowText" lastClr="000000"/>
              </a:solidFill>
              <a:latin typeface="Calibri"/>
              <a:cs typeface="Calibri"/>
            </a:endParaRPr>
          </a:p>
          <a:p>
            <a:pPr marL="16933" defTabSz="1219170">
              <a:lnSpc>
                <a:spcPts val="907"/>
              </a:lnSpc>
            </a:pPr>
            <a:r>
              <a:rPr sz="667" i="1" kern="0" spc="-13" dirty="0">
                <a:solidFill>
                  <a:srgbClr val="FF0000"/>
                </a:solidFill>
                <a:latin typeface="Calibri"/>
                <a:cs typeface="Calibri"/>
              </a:rPr>
              <a:t>depuis </a:t>
            </a:r>
            <a:r>
              <a:rPr sz="667" i="1" kern="0" dirty="0">
                <a:solidFill>
                  <a:srgbClr val="FF0000"/>
                </a:solidFill>
                <a:latin typeface="Calibri"/>
                <a:cs typeface="Calibri"/>
              </a:rPr>
              <a:t>hall</a:t>
            </a:r>
            <a:r>
              <a:rPr sz="667" i="1" kern="0" spc="-13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667" i="1" kern="0" dirty="0">
                <a:solidFill>
                  <a:srgbClr val="FF0000"/>
                </a:solidFill>
                <a:latin typeface="Calibri"/>
                <a:cs typeface="Calibri"/>
              </a:rPr>
              <a:t>N0</a:t>
            </a:r>
            <a:r>
              <a:rPr sz="667" i="1" kern="0" spc="253" dirty="0">
                <a:solidFill>
                  <a:srgbClr val="FF0000"/>
                </a:solidFill>
                <a:latin typeface="Calibri"/>
                <a:cs typeface="Calibri"/>
              </a:rPr>
              <a:t>  </a:t>
            </a:r>
            <a:r>
              <a:rPr b="1" kern="0" spc="-100" baseline="3086" dirty="0">
                <a:solidFill>
                  <a:srgbClr val="FF6600"/>
                </a:solidFill>
                <a:latin typeface="Calibri"/>
                <a:cs typeface="Calibri"/>
              </a:rPr>
              <a:t>❶</a:t>
            </a:r>
            <a:endParaRPr kern="0" baseline="3086">
              <a:solidFill>
                <a:sysClr val="windowText" lastClr="000000"/>
              </a:solidFill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074076" y="1871133"/>
            <a:ext cx="237067" cy="201764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defTabSz="1219170">
              <a:spcBef>
                <a:spcPts val="133"/>
              </a:spcBef>
            </a:pPr>
            <a:r>
              <a:rPr sz="1200" b="1" kern="0" spc="-67" dirty="0">
                <a:solidFill>
                  <a:srgbClr val="FF0000"/>
                </a:solidFill>
                <a:latin typeface="Calibri"/>
                <a:cs typeface="Calibri"/>
              </a:rPr>
              <a:t>❷</a:t>
            </a:r>
            <a:endParaRPr sz="1200" kern="0">
              <a:solidFill>
                <a:sysClr val="windowText" lastClr="000000"/>
              </a:solidFill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903641" y="2273131"/>
            <a:ext cx="283633" cy="22326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59265" marR="6773" indent="-43178" defTabSz="1219170">
              <a:spcBef>
                <a:spcPts val="140"/>
              </a:spcBef>
            </a:pPr>
            <a:r>
              <a:rPr sz="667" b="1" kern="0" spc="-13" dirty="0">
                <a:solidFill>
                  <a:srgbClr val="FFFFFF"/>
                </a:solidFill>
                <a:latin typeface="Calibri"/>
                <a:cs typeface="Calibri"/>
              </a:rPr>
              <a:t>Filières</a:t>
            </a:r>
            <a:r>
              <a:rPr sz="667" b="1" kern="0" spc="66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667" b="1" kern="0" spc="-13" dirty="0">
                <a:solidFill>
                  <a:srgbClr val="FFFFFF"/>
                </a:solidFill>
                <a:latin typeface="Calibri"/>
                <a:cs typeface="Calibri"/>
              </a:rPr>
              <a:t>soins</a:t>
            </a:r>
            <a:endParaRPr sz="667" kern="0">
              <a:solidFill>
                <a:sysClr val="windowText" lastClr="000000"/>
              </a:solidFill>
              <a:latin typeface="Calibri"/>
              <a:cs typeface="Calibri"/>
            </a:endParaRPr>
          </a:p>
        </p:txBody>
      </p:sp>
      <p:pic>
        <p:nvPicPr>
          <p:cNvPr id="19" name="object 1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973071" y="3570223"/>
            <a:ext cx="1448815" cy="207264"/>
          </a:xfrm>
          <a:prstGeom prst="rect">
            <a:avLst/>
          </a:prstGeom>
        </p:spPr>
      </p:pic>
      <p:sp>
        <p:nvSpPr>
          <p:cNvPr id="20" name="object 20"/>
          <p:cNvSpPr txBox="1"/>
          <p:nvPr/>
        </p:nvSpPr>
        <p:spPr>
          <a:xfrm>
            <a:off x="1973071" y="3570223"/>
            <a:ext cx="1449493" cy="187231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74409" defTabSz="1219170">
              <a:spcBef>
                <a:spcPts val="20"/>
              </a:spcBef>
            </a:pPr>
            <a:r>
              <a:rPr sz="1200" b="1" kern="0" dirty="0">
                <a:solidFill>
                  <a:sysClr val="windowText" lastClr="000000"/>
                </a:solidFill>
                <a:latin typeface="Calibri"/>
                <a:cs typeface="Calibri"/>
              </a:rPr>
              <a:t>Verrière</a:t>
            </a:r>
            <a:r>
              <a:rPr sz="1200" b="1" kern="0" spc="-53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1200" b="1" kern="0" spc="-13" dirty="0">
                <a:solidFill>
                  <a:sysClr val="windowText" lastClr="000000"/>
                </a:solidFill>
                <a:latin typeface="Calibri"/>
                <a:cs typeface="Calibri"/>
              </a:rPr>
              <a:t>comblée</a:t>
            </a:r>
            <a:endParaRPr sz="1200" kern="0">
              <a:solidFill>
                <a:sysClr val="windowText" lastClr="000000"/>
              </a:solidFill>
              <a:latin typeface="Calibri"/>
              <a:cs typeface="Calibri"/>
            </a:endParaRPr>
          </a:p>
        </p:txBody>
      </p:sp>
      <p:pic>
        <p:nvPicPr>
          <p:cNvPr id="23" name="Image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4571" y="1296584"/>
            <a:ext cx="5956300" cy="3970867"/>
          </a:xfrm>
          <a:prstGeom prst="rect">
            <a:avLst/>
          </a:prstGeom>
        </p:spPr>
      </p:pic>
      <p:sp>
        <p:nvSpPr>
          <p:cNvPr id="24" name="ZoneTexte 23">
            <a:extLst>
              <a:ext uri="{FF2B5EF4-FFF2-40B4-BE49-F238E27FC236}">
                <a16:creationId xmlns:a16="http://schemas.microsoft.com/office/drawing/2014/main" id="{083BA93D-52E8-507A-5284-7BAF45914F1E}"/>
              </a:ext>
            </a:extLst>
          </p:cNvPr>
          <p:cNvSpPr txBox="1"/>
          <p:nvPr/>
        </p:nvSpPr>
        <p:spPr>
          <a:xfrm>
            <a:off x="5145836" y="461278"/>
            <a:ext cx="662195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fr-FR" dirty="0"/>
              <a:t>QUIMPER : construction de 6 690 m² SDO (surface dans œuvre) </a:t>
            </a:r>
            <a:endParaRPr lang="fr-FR" dirty="0" smtClean="0"/>
          </a:p>
          <a:p>
            <a:pPr lvl="1"/>
            <a:r>
              <a:rPr lang="fr-FR" dirty="0" smtClean="0"/>
              <a:t>+ </a:t>
            </a:r>
            <a:r>
              <a:rPr lang="fr-FR" dirty="0"/>
              <a:t>restructuration de 3 690 m² SDO </a:t>
            </a:r>
            <a:endParaRPr lang="fr-FR" i="1" dirty="0">
              <a:solidFill>
                <a:srgbClr val="2851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6798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79022" y="-62824"/>
            <a:ext cx="3287324" cy="719855"/>
          </a:xfrm>
          <a:prstGeom prst="rect">
            <a:avLst/>
          </a:prstGeom>
        </p:spPr>
        <p:txBody>
          <a:bodyPr vert="horz" wrap="square" lIns="0" tIns="113453" rIns="0" bIns="0" rtlCol="0">
            <a:spAutoFit/>
          </a:bodyPr>
          <a:lstStyle/>
          <a:p>
            <a:pPr marL="16933">
              <a:spcBef>
                <a:spcPts val="893"/>
              </a:spcBef>
            </a:pPr>
            <a:r>
              <a:rPr dirty="0"/>
              <a:t>Site</a:t>
            </a:r>
            <a:r>
              <a:rPr spc="-33" dirty="0"/>
              <a:t> </a:t>
            </a:r>
            <a:r>
              <a:rPr dirty="0"/>
              <a:t>de</a:t>
            </a:r>
            <a:r>
              <a:rPr spc="-40" dirty="0"/>
              <a:t> </a:t>
            </a:r>
            <a:r>
              <a:rPr spc="-13" dirty="0"/>
              <a:t>Concarneau</a:t>
            </a:r>
          </a:p>
          <a:p>
            <a:pPr marL="155781">
              <a:spcBef>
                <a:spcPts val="380"/>
              </a:spcBef>
            </a:pPr>
            <a:r>
              <a:rPr sz="1200" spc="-13" dirty="0">
                <a:solidFill>
                  <a:srgbClr val="6C6C6C"/>
                </a:solidFill>
              </a:rPr>
              <a:t>Organisation</a:t>
            </a:r>
            <a:r>
              <a:rPr sz="1200" spc="40" dirty="0">
                <a:solidFill>
                  <a:srgbClr val="6C6C6C"/>
                </a:solidFill>
              </a:rPr>
              <a:t> </a:t>
            </a:r>
            <a:r>
              <a:rPr sz="1200" dirty="0">
                <a:solidFill>
                  <a:srgbClr val="6C6C6C"/>
                </a:solidFill>
              </a:rPr>
              <a:t>du RDC</a:t>
            </a:r>
            <a:r>
              <a:rPr sz="1200" spc="-7" dirty="0">
                <a:solidFill>
                  <a:srgbClr val="6C6C6C"/>
                </a:solidFill>
              </a:rPr>
              <a:t> </a:t>
            </a:r>
            <a:r>
              <a:rPr sz="1200" dirty="0">
                <a:solidFill>
                  <a:srgbClr val="6C6C6C"/>
                </a:solidFill>
              </a:rPr>
              <a:t>Haut</a:t>
            </a:r>
            <a:r>
              <a:rPr sz="1200" spc="-13" dirty="0">
                <a:solidFill>
                  <a:srgbClr val="6C6C6C"/>
                </a:solidFill>
              </a:rPr>
              <a:t> </a:t>
            </a:r>
            <a:r>
              <a:rPr sz="1200" dirty="0">
                <a:solidFill>
                  <a:srgbClr val="6C6C6C"/>
                </a:solidFill>
              </a:rPr>
              <a:t>&amp;</a:t>
            </a:r>
            <a:r>
              <a:rPr sz="1200" spc="-13" dirty="0">
                <a:solidFill>
                  <a:srgbClr val="6C6C6C"/>
                </a:solidFill>
              </a:rPr>
              <a:t> Etages</a:t>
            </a:r>
            <a:endParaRPr sz="1200" dirty="0"/>
          </a:p>
        </p:txBody>
      </p:sp>
      <p:pic>
        <p:nvPicPr>
          <p:cNvPr id="14" name="Imag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4729" y="1111449"/>
            <a:ext cx="5046380" cy="3058412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15B49FF5-8FD8-DE64-7E03-1D3AD79E5E73}"/>
              </a:ext>
            </a:extLst>
          </p:cNvPr>
          <p:cNvSpPr txBox="1"/>
          <p:nvPr/>
        </p:nvSpPr>
        <p:spPr>
          <a:xfrm>
            <a:off x="6544729" y="449246"/>
            <a:ext cx="493306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CONCARNEAU : restructuration de 3 806 m² SDO (surface dans œuvre) </a:t>
            </a:r>
          </a:p>
        </p:txBody>
      </p:sp>
      <p:pic>
        <p:nvPicPr>
          <p:cNvPr id="16" name="Image 15"/>
          <p:cNvPicPr>
            <a:picLocks noChangeAspect="1"/>
          </p:cNvPicPr>
          <p:nvPr/>
        </p:nvPicPr>
        <p:blipFill rotWithShape="1">
          <a:blip r:embed="rId3"/>
          <a:srcRect l="845" r="923"/>
          <a:stretch/>
        </p:blipFill>
        <p:spPr>
          <a:xfrm>
            <a:off x="427682" y="3067312"/>
            <a:ext cx="5013451" cy="2406863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/>
        </p:nvPicPr>
        <p:blipFill rotWithShape="1">
          <a:blip r:embed="rId4"/>
          <a:srcRect r="1420"/>
          <a:stretch/>
        </p:blipFill>
        <p:spPr>
          <a:xfrm>
            <a:off x="263115" y="5153403"/>
            <a:ext cx="5178018" cy="1472539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/>
        </p:nvPicPr>
        <p:blipFill rotWithShape="1">
          <a:blip r:embed="rId5"/>
          <a:srcRect l="1031" r="1860"/>
          <a:stretch/>
        </p:blipFill>
        <p:spPr>
          <a:xfrm>
            <a:off x="437207" y="1141769"/>
            <a:ext cx="4958658" cy="2037762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2493849" y="2633514"/>
            <a:ext cx="237067" cy="201764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200" b="1" spc="-67" dirty="0">
                <a:solidFill>
                  <a:srgbClr val="006666"/>
                </a:solidFill>
                <a:latin typeface="Calibri"/>
                <a:cs typeface="Calibri"/>
              </a:rPr>
              <a:t>❶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843270" y="4169861"/>
            <a:ext cx="237067" cy="201764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200" b="1" spc="-67" dirty="0" smtClean="0">
                <a:solidFill>
                  <a:srgbClr val="006666"/>
                </a:solidFill>
                <a:latin typeface="Calibri"/>
                <a:cs typeface="Calibri"/>
              </a:rPr>
              <a:t>❹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735816" y="5335675"/>
            <a:ext cx="45197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933">
              <a:spcBef>
                <a:spcPts val="133"/>
              </a:spcBef>
            </a:pPr>
            <a:r>
              <a:rPr lang="fr-FR" sz="1200" b="1" spc="-67" dirty="0">
                <a:solidFill>
                  <a:srgbClr val="006666"/>
                </a:solidFill>
                <a:cs typeface="Calibri"/>
              </a:rPr>
              <a:t>❹</a:t>
            </a:r>
            <a:endParaRPr lang="fr-FR" sz="1200" dirty="0"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84684" y="2727049"/>
            <a:ext cx="303020" cy="201764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200" b="1" spc="-67" dirty="0">
                <a:solidFill>
                  <a:srgbClr val="006666"/>
                </a:solidFill>
                <a:latin typeface="Calibri"/>
                <a:cs typeface="Calibri"/>
              </a:rPr>
              <a:t>❷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056243" y="1976100"/>
            <a:ext cx="237067" cy="201764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200" b="1" spc="-67" dirty="0">
                <a:solidFill>
                  <a:srgbClr val="006666"/>
                </a:solidFill>
                <a:latin typeface="Calibri"/>
                <a:cs typeface="Calibri"/>
              </a:rPr>
              <a:t>❸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25" name="object 6"/>
          <p:cNvSpPr txBox="1"/>
          <p:nvPr/>
        </p:nvSpPr>
        <p:spPr>
          <a:xfrm>
            <a:off x="7585271" y="4415713"/>
            <a:ext cx="3783169" cy="201250"/>
          </a:xfrm>
          <a:prstGeom prst="rect">
            <a:avLst/>
          </a:prstGeom>
        </p:spPr>
        <p:txBody>
          <a:bodyPr vert="horz" wrap="square" lIns="0" tIns="34712" rIns="0" bIns="0" rtlCol="0">
            <a:spAutoFit/>
          </a:bodyPr>
          <a:lstStyle/>
          <a:p>
            <a:pPr marL="309026" marR="40639" indent="-259074">
              <a:lnSpc>
                <a:spcPct val="90100"/>
              </a:lnSpc>
              <a:spcBef>
                <a:spcPts val="272"/>
              </a:spcBef>
            </a:pPr>
            <a:r>
              <a:rPr lang="fr-FR" sz="1200" b="1" dirty="0" smtClean="0">
                <a:solidFill>
                  <a:srgbClr val="006666"/>
                </a:solidFill>
                <a:latin typeface="Calibri"/>
                <a:cs typeface="Calibri"/>
              </a:rPr>
              <a:t>Développement du </a:t>
            </a:r>
            <a:r>
              <a:rPr lang="fr-FR" sz="1200" b="1" dirty="0">
                <a:solidFill>
                  <a:srgbClr val="006666"/>
                </a:solidFill>
                <a:latin typeface="Calibri"/>
                <a:cs typeface="Calibri"/>
              </a:rPr>
              <a:t>plateau </a:t>
            </a:r>
            <a:r>
              <a:rPr lang="fr-FR" sz="1200" b="1" dirty="0" smtClean="0">
                <a:solidFill>
                  <a:srgbClr val="006666"/>
                </a:solidFill>
                <a:latin typeface="Calibri"/>
                <a:cs typeface="Calibri"/>
              </a:rPr>
              <a:t>ambulatoire</a:t>
            </a:r>
            <a:endParaRPr lang="fr-FR" sz="1200" b="1" dirty="0">
              <a:solidFill>
                <a:srgbClr val="006666"/>
              </a:solidFill>
              <a:latin typeface="Calibri"/>
              <a:cs typeface="Calibri"/>
            </a:endParaRPr>
          </a:p>
        </p:txBody>
      </p:sp>
      <p:sp>
        <p:nvSpPr>
          <p:cNvPr id="26" name="object 7"/>
          <p:cNvSpPr txBox="1"/>
          <p:nvPr/>
        </p:nvSpPr>
        <p:spPr>
          <a:xfrm>
            <a:off x="7597790" y="5200951"/>
            <a:ext cx="3892519" cy="201764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50799">
              <a:spcBef>
                <a:spcPts val="133"/>
              </a:spcBef>
            </a:pPr>
            <a:r>
              <a:rPr sz="1200" b="1" dirty="0" err="1" smtClean="0">
                <a:solidFill>
                  <a:srgbClr val="006666"/>
                </a:solidFill>
                <a:latin typeface="Calibri"/>
                <a:cs typeface="Calibri"/>
              </a:rPr>
              <a:t>Imagerie</a:t>
            </a:r>
            <a:r>
              <a:rPr lang="fr-FR" sz="1200" b="1" spc="-20" dirty="0" smtClean="0">
                <a:solidFill>
                  <a:srgbClr val="006666"/>
                </a:solidFill>
                <a:latin typeface="Calibri"/>
                <a:cs typeface="Calibri"/>
              </a:rPr>
              <a:t> : </a:t>
            </a:r>
            <a:r>
              <a:rPr lang="fr-FR" sz="1200" b="1" spc="-13" dirty="0">
                <a:solidFill>
                  <a:srgbClr val="6C6C6C"/>
                </a:solidFill>
                <a:latin typeface="Calibri"/>
                <a:cs typeface="Calibri"/>
              </a:rPr>
              <a:t>dé</a:t>
            </a:r>
            <a:r>
              <a:rPr lang="fr-FR" sz="1200" b="1" spc="-13" dirty="0" smtClean="0">
                <a:solidFill>
                  <a:srgbClr val="6C6C6C"/>
                </a:solidFill>
                <a:latin typeface="Calibri"/>
                <a:cs typeface="Calibri"/>
              </a:rPr>
              <a:t>veloppement du service d’imagerie</a:t>
            </a:r>
          </a:p>
        </p:txBody>
      </p:sp>
      <p:sp>
        <p:nvSpPr>
          <p:cNvPr id="27" name="object 8"/>
          <p:cNvSpPr txBox="1"/>
          <p:nvPr/>
        </p:nvSpPr>
        <p:spPr>
          <a:xfrm>
            <a:off x="7585271" y="6094562"/>
            <a:ext cx="4163977" cy="201764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>
            <a:defPPr>
              <a:defRPr lang="fr-FR"/>
            </a:defPPr>
            <a:lvl1pPr marL="50799">
              <a:spcBef>
                <a:spcPts val="133"/>
              </a:spcBef>
              <a:defRPr sz="1200" b="1">
                <a:solidFill>
                  <a:srgbClr val="006666"/>
                </a:solidFill>
                <a:latin typeface="Calibri"/>
                <a:cs typeface="Calibri"/>
              </a:defRPr>
            </a:lvl1pPr>
          </a:lstStyle>
          <a:p>
            <a:r>
              <a:rPr lang="fr-FR" dirty="0" smtClean="0"/>
              <a:t>Restructuration </a:t>
            </a:r>
            <a:r>
              <a:rPr lang="fr-FR" dirty="0"/>
              <a:t>légère urgences </a:t>
            </a:r>
            <a:endParaRPr dirty="0"/>
          </a:p>
        </p:txBody>
      </p:sp>
      <p:sp>
        <p:nvSpPr>
          <p:cNvPr id="28" name="Ellipse 27"/>
          <p:cNvSpPr/>
          <p:nvPr/>
        </p:nvSpPr>
        <p:spPr>
          <a:xfrm>
            <a:off x="7315227" y="6094562"/>
            <a:ext cx="187031" cy="181589"/>
          </a:xfrm>
          <a:prstGeom prst="ellipse">
            <a:avLst/>
          </a:prstGeom>
          <a:solidFill>
            <a:srgbClr val="00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dirty="0" smtClean="0"/>
              <a:t>5</a:t>
            </a:r>
            <a:endParaRPr lang="fr-FR" sz="1200" b="1" dirty="0"/>
          </a:p>
        </p:txBody>
      </p:sp>
      <p:sp>
        <p:nvSpPr>
          <p:cNvPr id="29" name="Rectangle 28"/>
          <p:cNvSpPr/>
          <p:nvPr/>
        </p:nvSpPr>
        <p:spPr>
          <a:xfrm>
            <a:off x="7597790" y="5587443"/>
            <a:ext cx="4251060" cy="399254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50799">
              <a:spcBef>
                <a:spcPts val="133"/>
              </a:spcBef>
            </a:pPr>
            <a:r>
              <a:rPr lang="fr-FR" sz="1200" b="1" dirty="0">
                <a:solidFill>
                  <a:srgbClr val="006666"/>
                </a:solidFill>
                <a:latin typeface="Calibri"/>
                <a:cs typeface="Calibri"/>
              </a:rPr>
              <a:t>Restructuration des chambres d’hospitalisation : </a:t>
            </a:r>
            <a:r>
              <a:rPr lang="fr-FR" sz="1200" b="1" spc="-13" dirty="0">
                <a:solidFill>
                  <a:srgbClr val="6C6C6C"/>
                </a:solidFill>
                <a:latin typeface="Calibri"/>
                <a:cs typeface="Calibri"/>
              </a:rPr>
              <a:t>à discuter </a:t>
            </a:r>
            <a:endParaRPr lang="fr-FR" sz="1200" b="1" spc="-13" dirty="0" smtClean="0">
              <a:solidFill>
                <a:srgbClr val="6C6C6C"/>
              </a:solidFill>
              <a:latin typeface="Calibri"/>
              <a:cs typeface="Calibri"/>
            </a:endParaRPr>
          </a:p>
          <a:p>
            <a:pPr marL="50799">
              <a:spcBef>
                <a:spcPts val="133"/>
              </a:spcBef>
            </a:pPr>
            <a:r>
              <a:rPr lang="fr-FR" sz="1200" b="1" spc="-13" dirty="0" smtClean="0">
                <a:solidFill>
                  <a:srgbClr val="6C6C6C"/>
                </a:solidFill>
                <a:latin typeface="Calibri"/>
                <a:cs typeface="Calibri"/>
              </a:rPr>
              <a:t>selon </a:t>
            </a:r>
            <a:r>
              <a:rPr lang="fr-FR" sz="1200" b="1" spc="-13" dirty="0">
                <a:solidFill>
                  <a:srgbClr val="6C6C6C"/>
                </a:solidFill>
                <a:latin typeface="Calibri"/>
                <a:cs typeface="Calibri"/>
              </a:rPr>
              <a:t>les coûts projetés vs les budgets alloués</a:t>
            </a:r>
          </a:p>
        </p:txBody>
      </p:sp>
      <p:sp>
        <p:nvSpPr>
          <p:cNvPr id="30" name="object 11"/>
          <p:cNvSpPr txBox="1"/>
          <p:nvPr/>
        </p:nvSpPr>
        <p:spPr>
          <a:xfrm>
            <a:off x="7290210" y="5201440"/>
            <a:ext cx="237067" cy="201764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200" b="1" spc="-67" dirty="0">
                <a:solidFill>
                  <a:srgbClr val="006666"/>
                </a:solidFill>
                <a:latin typeface="Calibri"/>
                <a:cs typeface="Calibri"/>
              </a:rPr>
              <a:t>❸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32" name="object 10"/>
          <p:cNvSpPr txBox="1"/>
          <p:nvPr/>
        </p:nvSpPr>
        <p:spPr>
          <a:xfrm>
            <a:off x="7290210" y="4806087"/>
            <a:ext cx="245026" cy="201764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200" b="1" spc="-67" dirty="0">
                <a:solidFill>
                  <a:srgbClr val="006666"/>
                </a:solidFill>
                <a:latin typeface="Calibri"/>
                <a:cs typeface="Calibri"/>
              </a:rPr>
              <a:t>❷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33" name="object 9"/>
          <p:cNvSpPr txBox="1"/>
          <p:nvPr/>
        </p:nvSpPr>
        <p:spPr>
          <a:xfrm>
            <a:off x="7290210" y="4437498"/>
            <a:ext cx="237067" cy="201764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200" b="1" spc="-67" dirty="0">
                <a:solidFill>
                  <a:srgbClr val="006666"/>
                </a:solidFill>
                <a:latin typeface="Calibri"/>
                <a:cs typeface="Calibri"/>
              </a:rPr>
              <a:t>❶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7585271" y="4784991"/>
            <a:ext cx="2105448" cy="201764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50799">
              <a:spcBef>
                <a:spcPts val="133"/>
              </a:spcBef>
            </a:pPr>
            <a:r>
              <a:rPr lang="fr-FR" sz="1200" b="1" dirty="0">
                <a:solidFill>
                  <a:srgbClr val="006666"/>
                </a:solidFill>
                <a:latin typeface="Calibri"/>
                <a:cs typeface="Calibri"/>
              </a:rPr>
              <a:t>Hôpital de jour, </a:t>
            </a:r>
            <a:r>
              <a:rPr lang="fr-FR" sz="1200" b="1" spc="-13" dirty="0">
                <a:solidFill>
                  <a:srgbClr val="6C6C6C"/>
                </a:solidFill>
                <a:latin typeface="Calibri"/>
                <a:cs typeface="Calibri"/>
              </a:rPr>
              <a:t>consultations</a:t>
            </a:r>
          </a:p>
        </p:txBody>
      </p:sp>
      <p:sp>
        <p:nvSpPr>
          <p:cNvPr id="36" name="Rectangle 35"/>
          <p:cNvSpPr/>
          <p:nvPr/>
        </p:nvSpPr>
        <p:spPr>
          <a:xfrm>
            <a:off x="7195275" y="5596068"/>
            <a:ext cx="34452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933">
              <a:spcBef>
                <a:spcPts val="133"/>
              </a:spcBef>
            </a:pPr>
            <a:r>
              <a:rPr lang="fr-FR" sz="1200" b="1" spc="-67" dirty="0">
                <a:solidFill>
                  <a:srgbClr val="006666"/>
                </a:solidFill>
                <a:cs typeface="Calibri"/>
              </a:rPr>
              <a:t>❹</a:t>
            </a:r>
            <a:endParaRPr lang="fr-FR" sz="1200" dirty="0">
              <a:cs typeface="Calibri"/>
            </a:endParaRPr>
          </a:p>
        </p:txBody>
      </p:sp>
      <p:sp>
        <p:nvSpPr>
          <p:cNvPr id="37" name="Ellipse 36"/>
          <p:cNvSpPr/>
          <p:nvPr/>
        </p:nvSpPr>
        <p:spPr>
          <a:xfrm>
            <a:off x="4293897" y="2659752"/>
            <a:ext cx="187031" cy="181589"/>
          </a:xfrm>
          <a:prstGeom prst="ellipse">
            <a:avLst/>
          </a:prstGeom>
          <a:solidFill>
            <a:srgbClr val="00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dirty="0" smtClean="0"/>
              <a:t>5</a:t>
            </a:r>
            <a:endParaRPr lang="fr-FR" sz="1200" b="1" dirty="0"/>
          </a:p>
        </p:txBody>
      </p:sp>
    </p:spTree>
    <p:extLst>
      <p:ext uri="{BB962C8B-B14F-4D97-AF65-F5344CB8AC3E}">
        <p14:creationId xmlns:p14="http://schemas.microsoft.com/office/powerpoint/2010/main" val="11983631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UN </a:t>
            </a:r>
            <a:r>
              <a:rPr lang="fr-FR" dirty="0"/>
              <a:t>INVESTISSEMENT FINANCIER </a:t>
            </a:r>
            <a:r>
              <a:rPr lang="fr-FR" dirty="0" smtClean="0"/>
              <a:t>MAJEUR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endParaRPr lang="fr-FR" dirty="0"/>
          </a:p>
          <a:p>
            <a:pPr lvl="1"/>
            <a:r>
              <a:rPr lang="fr-FR" dirty="0"/>
              <a:t>Montant du projet : </a:t>
            </a:r>
            <a:r>
              <a:rPr lang="fr-FR" b="1" dirty="0" smtClean="0"/>
              <a:t>63,5 </a:t>
            </a:r>
            <a:r>
              <a:rPr lang="fr-FR" b="1" dirty="0"/>
              <a:t>M€</a:t>
            </a:r>
            <a:r>
              <a:rPr lang="fr-FR" dirty="0">
                <a:solidFill>
                  <a:srgbClr val="FF0000"/>
                </a:solidFill>
              </a:rPr>
              <a:t> </a:t>
            </a:r>
            <a:endParaRPr lang="fr-FR" dirty="0"/>
          </a:p>
          <a:p>
            <a:pPr marL="457200" lvl="1" indent="0">
              <a:buNone/>
            </a:pPr>
            <a:r>
              <a:rPr lang="fr-FR" sz="1400" dirty="0"/>
              <a:t>	</a:t>
            </a:r>
            <a:r>
              <a:rPr lang="fr-FR" sz="1400" dirty="0" smtClean="0"/>
              <a:t>	</a:t>
            </a:r>
          </a:p>
          <a:p>
            <a:pPr marL="457200" lvl="1" indent="0">
              <a:buNone/>
            </a:pPr>
            <a:r>
              <a:rPr lang="fr-FR" dirty="0"/>
              <a:t>	</a:t>
            </a:r>
            <a:r>
              <a:rPr lang="fr-FR" dirty="0" smtClean="0"/>
              <a:t>	48,6 M€ pour le site de Quimper </a:t>
            </a:r>
          </a:p>
          <a:p>
            <a:pPr marL="457200" lvl="1" indent="0">
              <a:buNone/>
            </a:pPr>
            <a:r>
              <a:rPr lang="fr-FR" dirty="0"/>
              <a:t>	</a:t>
            </a:r>
            <a:r>
              <a:rPr lang="fr-FR" dirty="0" smtClean="0"/>
              <a:t>	14,9 M€ pour le site de Concarneau</a:t>
            </a:r>
          </a:p>
          <a:p>
            <a:pPr marL="457200" lvl="1" indent="0">
              <a:buNone/>
            </a:pPr>
            <a:endParaRPr lang="fr-FR" dirty="0"/>
          </a:p>
          <a:p>
            <a:pPr lvl="1"/>
            <a:r>
              <a:rPr lang="fr-FR" dirty="0"/>
              <a:t>A l’issue d’une démarche d’instruction approfondie et partagée avec l’ARS, un soutien financier de </a:t>
            </a:r>
            <a:r>
              <a:rPr lang="fr-FR" b="1" dirty="0"/>
              <a:t>18,9 M€</a:t>
            </a:r>
            <a:r>
              <a:rPr lang="fr-FR" dirty="0"/>
              <a:t> en investissements est </a:t>
            </a:r>
            <a:r>
              <a:rPr lang="fr-FR" dirty="0" smtClean="0"/>
              <a:t>accordé </a:t>
            </a:r>
            <a:endParaRPr lang="fr-FR" dirty="0"/>
          </a:p>
          <a:p>
            <a:pPr lvl="3">
              <a:buFont typeface="Wingdings" panose="05000000000000000000" pitchFamily="2" charset="2"/>
              <a:buChar char="ð"/>
            </a:pPr>
            <a:r>
              <a:rPr lang="fr-FR" dirty="0"/>
              <a:t> </a:t>
            </a:r>
            <a:r>
              <a:rPr lang="fr-FR" sz="2000" dirty="0"/>
              <a:t>Un accompagnement pour assurer la soutenabilité du projet en complément de la contribution du CH de Cornouaille (recours à l’emprunt, mesures de performance d’exploitation) </a:t>
            </a:r>
          </a:p>
          <a:p>
            <a:pPr marL="1371600" lvl="3" indent="0">
              <a:buNone/>
            </a:pPr>
            <a:endParaRPr lang="fr-FR" dirty="0"/>
          </a:p>
          <a:p>
            <a:pPr marL="457200" lvl="1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445278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PHASE </a:t>
            </a:r>
            <a:r>
              <a:rPr lang="fr-FR" dirty="0" smtClean="0"/>
              <a:t>0</a:t>
            </a:r>
            <a:endParaRPr lang="fr-FR" dirty="0">
              <a:solidFill>
                <a:srgbClr val="FF0000"/>
              </a:solidFill>
            </a:endParaRPr>
          </a:p>
        </p:txBody>
      </p:sp>
      <p:pic>
        <p:nvPicPr>
          <p:cNvPr id="8" name="Espace réservé du contenu 7"/>
          <p:cNvPicPr>
            <a:picLocks noGrp="1" noChangeAspect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09" b="52608"/>
          <a:stretch/>
        </p:blipFill>
        <p:spPr>
          <a:xfrm>
            <a:off x="196423" y="1102045"/>
            <a:ext cx="2413045" cy="943691"/>
          </a:xfrm>
          <a:prstGeom prst="rect">
            <a:avLst/>
          </a:prstGeom>
        </p:spPr>
      </p:pic>
      <p:sp>
        <p:nvSpPr>
          <p:cNvPr id="13" name="Flèche droite 12"/>
          <p:cNvSpPr/>
          <p:nvPr/>
        </p:nvSpPr>
        <p:spPr>
          <a:xfrm>
            <a:off x="2147278" y="1476989"/>
            <a:ext cx="9482397" cy="545911"/>
          </a:xfrm>
          <a:prstGeom prst="right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9" name="Image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74368" y="2033946"/>
            <a:ext cx="1997783" cy="699193"/>
          </a:xfrm>
          <a:prstGeom prst="rect">
            <a:avLst/>
          </a:prstGeom>
        </p:spPr>
      </p:pic>
      <p:sp>
        <p:nvSpPr>
          <p:cNvPr id="21" name="ZoneTexte 20"/>
          <p:cNvSpPr txBox="1"/>
          <p:nvPr/>
        </p:nvSpPr>
        <p:spPr>
          <a:xfrm>
            <a:off x="2016649" y="1204559"/>
            <a:ext cx="1174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Été 2023</a:t>
            </a:r>
          </a:p>
        </p:txBody>
      </p:sp>
      <p:sp>
        <p:nvSpPr>
          <p:cNvPr id="23" name="ZoneTexte 22"/>
          <p:cNvSpPr txBox="1"/>
          <p:nvPr/>
        </p:nvSpPr>
        <p:spPr>
          <a:xfrm>
            <a:off x="3363218" y="1185980"/>
            <a:ext cx="15582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2023 / 2024</a:t>
            </a:r>
          </a:p>
        </p:txBody>
      </p:sp>
      <p:pic>
        <p:nvPicPr>
          <p:cNvPr id="25" name="Image 2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73117" y="2005439"/>
            <a:ext cx="1940858" cy="677239"/>
          </a:xfrm>
          <a:prstGeom prst="rect">
            <a:avLst/>
          </a:prstGeom>
        </p:spPr>
      </p:pic>
      <p:sp>
        <p:nvSpPr>
          <p:cNvPr id="26" name="ZoneTexte 25"/>
          <p:cNvSpPr txBox="1"/>
          <p:nvPr/>
        </p:nvSpPr>
        <p:spPr>
          <a:xfrm>
            <a:off x="5915395" y="1201880"/>
            <a:ext cx="15582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2025 </a:t>
            </a:r>
            <a:r>
              <a:rPr lang="fr-FR" dirty="0"/>
              <a:t>/ </a:t>
            </a:r>
            <a:r>
              <a:rPr lang="fr-FR" dirty="0" smtClean="0"/>
              <a:t>2026</a:t>
            </a:r>
            <a:endParaRPr lang="fr-FR" dirty="0"/>
          </a:p>
        </p:txBody>
      </p:sp>
      <p:pic>
        <p:nvPicPr>
          <p:cNvPr id="31" name="Image 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41207" y="2023877"/>
            <a:ext cx="2076912" cy="730702"/>
          </a:xfrm>
          <a:prstGeom prst="rect">
            <a:avLst/>
          </a:prstGeom>
        </p:spPr>
      </p:pic>
      <p:sp>
        <p:nvSpPr>
          <p:cNvPr id="32" name="ZoneTexte 31"/>
          <p:cNvSpPr txBox="1"/>
          <p:nvPr/>
        </p:nvSpPr>
        <p:spPr>
          <a:xfrm>
            <a:off x="9274155" y="1182149"/>
            <a:ext cx="15582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2027</a:t>
            </a:r>
            <a:endParaRPr lang="fr-FR" dirty="0"/>
          </a:p>
        </p:txBody>
      </p:sp>
      <p:pic>
        <p:nvPicPr>
          <p:cNvPr id="42" name="Espace réservé du contenu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164"/>
          <a:stretch/>
        </p:blipFill>
        <p:spPr>
          <a:xfrm>
            <a:off x="183804" y="4304411"/>
            <a:ext cx="2442583" cy="932608"/>
          </a:xfrm>
          <a:prstGeom prst="rect">
            <a:avLst/>
          </a:prstGeom>
        </p:spPr>
      </p:pic>
      <p:sp>
        <p:nvSpPr>
          <p:cNvPr id="43" name="Flèche droite 42"/>
          <p:cNvSpPr/>
          <p:nvPr/>
        </p:nvSpPr>
        <p:spPr>
          <a:xfrm>
            <a:off x="2094123" y="4677190"/>
            <a:ext cx="9482397" cy="545911"/>
          </a:xfrm>
          <a:prstGeom prst="right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ZoneTexte 43"/>
          <p:cNvSpPr txBox="1"/>
          <p:nvPr/>
        </p:nvSpPr>
        <p:spPr>
          <a:xfrm>
            <a:off x="4616951" y="4346626"/>
            <a:ext cx="14995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2024 </a:t>
            </a:r>
            <a:r>
              <a:rPr lang="fr-FR" dirty="0" smtClean="0"/>
              <a:t>/ 2025</a:t>
            </a:r>
            <a:endParaRPr lang="fr-FR" dirty="0"/>
          </a:p>
        </p:txBody>
      </p:sp>
      <p:sp>
        <p:nvSpPr>
          <p:cNvPr id="15" name="ZoneTexte 14"/>
          <p:cNvSpPr txBox="1"/>
          <p:nvPr/>
        </p:nvSpPr>
        <p:spPr>
          <a:xfrm rot="16200000">
            <a:off x="-457667" y="1700280"/>
            <a:ext cx="1517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/>
              <a:t>QUIMPER </a:t>
            </a:r>
          </a:p>
        </p:txBody>
      </p:sp>
      <p:sp>
        <p:nvSpPr>
          <p:cNvPr id="47" name="ZoneTexte 46"/>
          <p:cNvSpPr txBox="1"/>
          <p:nvPr/>
        </p:nvSpPr>
        <p:spPr>
          <a:xfrm rot="16200000">
            <a:off x="-691157" y="4843019"/>
            <a:ext cx="1977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/>
              <a:t>CONCARNEAU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216286" y="3268985"/>
            <a:ext cx="21146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000" i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Hypothèse phase 2 sur le </a:t>
            </a:r>
            <a:r>
              <a:rPr lang="fr-FR" sz="1000" i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T4 2024 ou 2025 ?  (+6 à +9 </a:t>
            </a:r>
            <a:r>
              <a:rPr lang="fr-FR" sz="1000" i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lits)</a:t>
            </a:r>
          </a:p>
        </p:txBody>
      </p:sp>
      <p:grpSp>
        <p:nvGrpSpPr>
          <p:cNvPr id="18" name="Groupe 17"/>
          <p:cNvGrpSpPr/>
          <p:nvPr/>
        </p:nvGrpSpPr>
        <p:grpSpPr>
          <a:xfrm>
            <a:off x="4235790" y="2863564"/>
            <a:ext cx="2262241" cy="430887"/>
            <a:chOff x="3888491" y="3690473"/>
            <a:chExt cx="2262241" cy="430887"/>
          </a:xfrm>
        </p:grpSpPr>
        <p:sp>
          <p:nvSpPr>
            <p:cNvPr id="2" name="Rectangle 1"/>
            <p:cNvSpPr/>
            <p:nvPr/>
          </p:nvSpPr>
          <p:spPr>
            <a:xfrm>
              <a:off x="3933166" y="3690473"/>
              <a:ext cx="2217566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fr-FR" sz="1100" b="1" dirty="0"/>
                <a:t>     Phase 1 UPSM : création de </a:t>
              </a:r>
            </a:p>
            <a:p>
              <a:r>
                <a:rPr lang="fr-FR" sz="1100" b="1" dirty="0"/>
                <a:t>15 lits dans le MMS</a:t>
              </a:r>
            </a:p>
          </p:txBody>
        </p:sp>
        <p:pic>
          <p:nvPicPr>
            <p:cNvPr id="48" name="Image 47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888491" y="3693695"/>
              <a:ext cx="203151" cy="251976"/>
            </a:xfrm>
            <a:prstGeom prst="rect">
              <a:avLst/>
            </a:prstGeom>
          </p:spPr>
        </p:pic>
      </p:grpSp>
      <p:pic>
        <p:nvPicPr>
          <p:cNvPr id="54" name="Image 5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10952" y="5257861"/>
            <a:ext cx="1077014" cy="200156"/>
          </a:xfrm>
          <a:prstGeom prst="rect">
            <a:avLst/>
          </a:prstGeom>
        </p:spPr>
      </p:pic>
      <p:pic>
        <p:nvPicPr>
          <p:cNvPr id="55" name="Image 5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5686" y="5614428"/>
            <a:ext cx="1304302" cy="200662"/>
          </a:xfrm>
          <a:prstGeom prst="rect">
            <a:avLst/>
          </a:prstGeom>
        </p:spPr>
      </p:pic>
      <p:grpSp>
        <p:nvGrpSpPr>
          <p:cNvPr id="60" name="Groupe 59"/>
          <p:cNvGrpSpPr/>
          <p:nvPr/>
        </p:nvGrpSpPr>
        <p:grpSpPr>
          <a:xfrm>
            <a:off x="4434322" y="5199722"/>
            <a:ext cx="2652541" cy="430887"/>
            <a:chOff x="5684327" y="5337001"/>
            <a:chExt cx="1782192" cy="430887"/>
          </a:xfrm>
        </p:grpSpPr>
        <p:pic>
          <p:nvPicPr>
            <p:cNvPr id="57" name="Image 56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684327" y="5348358"/>
              <a:ext cx="162976" cy="270275"/>
            </a:xfrm>
            <a:prstGeom prst="rect">
              <a:avLst/>
            </a:prstGeom>
          </p:spPr>
        </p:pic>
        <p:sp>
          <p:nvSpPr>
            <p:cNvPr id="58" name="Rectangle 57"/>
            <p:cNvSpPr/>
            <p:nvPr/>
          </p:nvSpPr>
          <p:spPr>
            <a:xfrm>
              <a:off x="5847303" y="5337001"/>
              <a:ext cx="1619216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fr-FR" sz="1100" b="1" dirty="0"/>
                <a:t>Création d’un plateau ambulatoire au RDC et augmentation places en HDJ</a:t>
              </a:r>
            </a:p>
          </p:txBody>
        </p:sp>
      </p:grpSp>
      <p:sp>
        <p:nvSpPr>
          <p:cNvPr id="59" name="ZoneTexte 58"/>
          <p:cNvSpPr txBox="1"/>
          <p:nvPr/>
        </p:nvSpPr>
        <p:spPr>
          <a:xfrm>
            <a:off x="4616951" y="5609790"/>
            <a:ext cx="23142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i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Développement d’activité : </a:t>
            </a:r>
          </a:p>
          <a:p>
            <a:r>
              <a:rPr lang="fr-FR" sz="1000" i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</a:t>
            </a:r>
            <a:r>
              <a:rPr lang="fr-FR" sz="1000" i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+ 3 places HDJ </a:t>
            </a:r>
            <a:r>
              <a:rPr lang="fr-FR" sz="1000" i="1" dirty="0" err="1">
                <a:solidFill>
                  <a:schemeClr val="accent6">
                    <a:lumMod val="60000"/>
                    <a:lumOff val="40000"/>
                  </a:schemeClr>
                </a:solidFill>
              </a:rPr>
              <a:t>Onco</a:t>
            </a:r>
            <a:r>
              <a:rPr lang="fr-FR" sz="1000" i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Hémato/ création HDJ Pneumo / création HDJ Diagnostic Cognitif/ développement consultations) </a:t>
            </a:r>
          </a:p>
        </p:txBody>
      </p:sp>
      <p:grpSp>
        <p:nvGrpSpPr>
          <p:cNvPr id="61" name="Groupe 60"/>
          <p:cNvGrpSpPr/>
          <p:nvPr/>
        </p:nvGrpSpPr>
        <p:grpSpPr>
          <a:xfrm>
            <a:off x="7161139" y="5194357"/>
            <a:ext cx="3518281" cy="430887"/>
            <a:chOff x="5741371" y="5294290"/>
            <a:chExt cx="1623092" cy="430887"/>
          </a:xfrm>
        </p:grpSpPr>
        <p:pic>
          <p:nvPicPr>
            <p:cNvPr id="62" name="Image 61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741371" y="5311012"/>
              <a:ext cx="122175" cy="261494"/>
            </a:xfrm>
            <a:prstGeom prst="rect">
              <a:avLst/>
            </a:prstGeom>
          </p:spPr>
        </p:pic>
        <p:sp>
          <p:nvSpPr>
            <p:cNvPr id="63" name="Rectangle 62"/>
            <p:cNvSpPr/>
            <p:nvPr/>
          </p:nvSpPr>
          <p:spPr>
            <a:xfrm>
              <a:off x="5849840" y="5294290"/>
              <a:ext cx="1514623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fr-FR" sz="1100" b="1" dirty="0"/>
                <a:t>Augmentation de l’offre en </a:t>
              </a:r>
              <a:r>
                <a:rPr lang="fr-FR" sz="1100" b="1" dirty="0" smtClean="0"/>
                <a:t>HC </a:t>
              </a:r>
            </a:p>
            <a:p>
              <a:r>
                <a:rPr lang="fr-FR" sz="1100" b="1" dirty="0" smtClean="0"/>
                <a:t>2</a:t>
              </a:r>
              <a:r>
                <a:rPr lang="fr-FR" sz="1100" b="1" baseline="30000" dirty="0" smtClean="0"/>
                <a:t>ème</a:t>
              </a:r>
              <a:r>
                <a:rPr lang="fr-FR" sz="1100" b="1" dirty="0" smtClean="0"/>
                <a:t> étage + 1</a:t>
              </a:r>
              <a:r>
                <a:rPr lang="fr-FR" sz="1100" b="1" baseline="30000" dirty="0" smtClean="0"/>
                <a:t>er</a:t>
              </a:r>
              <a:r>
                <a:rPr lang="fr-FR" sz="1100" b="1" dirty="0" smtClean="0"/>
                <a:t> étage en réflexion </a:t>
              </a:r>
              <a:endParaRPr lang="fr-FR" sz="1100" b="1" dirty="0"/>
            </a:p>
          </p:txBody>
        </p:sp>
      </p:grpSp>
      <p:sp>
        <p:nvSpPr>
          <p:cNvPr id="64" name="ZoneTexte 63"/>
          <p:cNvSpPr txBox="1"/>
          <p:nvPr/>
        </p:nvSpPr>
        <p:spPr>
          <a:xfrm>
            <a:off x="7396261" y="5606059"/>
            <a:ext cx="41747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i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Développement d’activité :</a:t>
            </a:r>
          </a:p>
          <a:p>
            <a:r>
              <a:rPr lang="fr-FR" sz="1000" i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</a:t>
            </a:r>
            <a:r>
              <a:rPr lang="fr-FR" sz="1000" i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    + </a:t>
            </a:r>
            <a:r>
              <a:rPr lang="fr-FR" sz="1000" i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6 lits au </a:t>
            </a:r>
            <a:r>
              <a:rPr lang="fr-FR" sz="1000" i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2</a:t>
            </a:r>
            <a:r>
              <a:rPr lang="fr-FR" sz="1000" i="1" baseline="300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ème</a:t>
            </a:r>
            <a:r>
              <a:rPr lang="fr-FR" sz="1000" i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</a:t>
            </a:r>
            <a:r>
              <a:rPr lang="fr-FR" sz="1000" i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(locaux </a:t>
            </a:r>
            <a:r>
              <a:rPr lang="fr-FR" sz="1000" i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libérés </a:t>
            </a:r>
            <a:r>
              <a:rPr lang="fr-FR" sz="1000" i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par HDJ et SP) </a:t>
            </a:r>
            <a:endParaRPr lang="fr-FR" sz="1000" i="1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r>
              <a:rPr lang="fr-FR" sz="1000" i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     + </a:t>
            </a:r>
            <a:r>
              <a:rPr lang="fr-FR" sz="1000" i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25 lits </a:t>
            </a:r>
            <a:r>
              <a:rPr lang="fr-FR" sz="1000" i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au 1</a:t>
            </a:r>
            <a:r>
              <a:rPr lang="fr-FR" sz="1000" i="1" baseline="300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er</a:t>
            </a:r>
            <a:r>
              <a:rPr lang="fr-FR" sz="1000" i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</a:t>
            </a:r>
            <a:r>
              <a:rPr lang="fr-FR" sz="1000" i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(locaux libérés par UGECAM</a:t>
            </a:r>
            <a:r>
              <a:rPr lang="fr-FR" sz="1000" i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) ; MPU ? MED GER ? MPO ?</a:t>
            </a:r>
            <a:endParaRPr lang="fr-FR" sz="1000" i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endParaRPr lang="fr-FR" sz="1000" i="1" dirty="0">
              <a:solidFill>
                <a:schemeClr val="accent6"/>
              </a:solidFill>
            </a:endParaRPr>
          </a:p>
        </p:txBody>
      </p:sp>
      <p:sp>
        <p:nvSpPr>
          <p:cNvPr id="67" name="ZoneTexte 66"/>
          <p:cNvSpPr txBox="1"/>
          <p:nvPr/>
        </p:nvSpPr>
        <p:spPr>
          <a:xfrm>
            <a:off x="2213936" y="4343809"/>
            <a:ext cx="15582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2023 / 2024</a:t>
            </a:r>
          </a:p>
        </p:txBody>
      </p:sp>
      <p:sp>
        <p:nvSpPr>
          <p:cNvPr id="68" name="ZoneTexte 67"/>
          <p:cNvSpPr txBox="1"/>
          <p:nvPr/>
        </p:nvSpPr>
        <p:spPr>
          <a:xfrm>
            <a:off x="6399624" y="4329298"/>
            <a:ext cx="15582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2025</a:t>
            </a:r>
          </a:p>
        </p:txBody>
      </p:sp>
      <p:sp>
        <p:nvSpPr>
          <p:cNvPr id="49" name="ZoneTexte 48"/>
          <p:cNvSpPr txBox="1"/>
          <p:nvPr/>
        </p:nvSpPr>
        <p:spPr>
          <a:xfrm>
            <a:off x="6399624" y="2678501"/>
            <a:ext cx="21611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i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Développement d’activité 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i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Création HDJ longévité +3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i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Création HDJ lombalgie +3</a:t>
            </a:r>
          </a:p>
          <a:p>
            <a:r>
              <a:rPr lang="fr-FR" sz="1000" i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Suppression 2 places HDJ </a:t>
            </a:r>
            <a:r>
              <a:rPr lang="fr-FR" sz="1000" i="1" dirty="0" err="1">
                <a:solidFill>
                  <a:schemeClr val="accent6">
                    <a:lumMod val="60000"/>
                    <a:lumOff val="40000"/>
                  </a:schemeClr>
                </a:solidFill>
              </a:rPr>
              <a:t>bariatrique</a:t>
            </a:r>
            <a:r>
              <a:rPr lang="fr-FR" sz="1000" i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</a:t>
            </a:r>
          </a:p>
        </p:txBody>
      </p:sp>
      <p:sp>
        <p:nvSpPr>
          <p:cNvPr id="51" name="Espace réservé du texte 2"/>
          <p:cNvSpPr>
            <a:spLocks noGrp="1"/>
          </p:cNvSpPr>
          <p:nvPr>
            <p:ph type="body" sz="quarter" idx="12"/>
          </p:nvPr>
        </p:nvSpPr>
        <p:spPr>
          <a:xfrm>
            <a:off x="10412626" y="6292711"/>
            <a:ext cx="1631092" cy="429363"/>
          </a:xfrm>
        </p:spPr>
        <p:txBody>
          <a:bodyPr>
            <a:normAutofit fontScale="92500" lnSpcReduction="10000"/>
          </a:bodyPr>
          <a:lstStyle/>
          <a:p>
            <a:endParaRPr lang="fr-FR" dirty="0"/>
          </a:p>
        </p:txBody>
      </p:sp>
      <p:sp>
        <p:nvSpPr>
          <p:cNvPr id="52" name="Espace réservé du texte 4"/>
          <p:cNvSpPr>
            <a:spLocks noGrp="1"/>
          </p:cNvSpPr>
          <p:nvPr>
            <p:ph type="body" sz="quarter" idx="14"/>
          </p:nvPr>
        </p:nvSpPr>
        <p:spPr>
          <a:xfrm>
            <a:off x="180975" y="6292710"/>
            <a:ext cx="1137079" cy="429364"/>
          </a:xfrm>
        </p:spPr>
        <p:txBody>
          <a:bodyPr>
            <a:normAutofit fontScale="92500" lnSpcReduction="10000"/>
          </a:bodyPr>
          <a:lstStyle/>
          <a:p>
            <a:endParaRPr lang="fr-FR" dirty="0"/>
          </a:p>
        </p:txBody>
      </p:sp>
      <p:pic>
        <p:nvPicPr>
          <p:cNvPr id="53" name="Image 52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226331" y="1985172"/>
            <a:ext cx="2131656" cy="731520"/>
          </a:xfrm>
          <a:prstGeom prst="rect">
            <a:avLst/>
          </a:prstGeom>
        </p:spPr>
      </p:pic>
      <p:sp>
        <p:nvSpPr>
          <p:cNvPr id="65" name="ZoneTexte 64"/>
          <p:cNvSpPr txBox="1"/>
          <p:nvPr/>
        </p:nvSpPr>
        <p:spPr>
          <a:xfrm>
            <a:off x="9232821" y="2663642"/>
            <a:ext cx="247005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i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Développement d’activité :</a:t>
            </a:r>
          </a:p>
          <a:p>
            <a:r>
              <a:rPr lang="fr-FR" sz="1000" i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+ 3 </a:t>
            </a:r>
            <a:r>
              <a:rPr lang="fr-FR" sz="1000" i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salles de bloc local </a:t>
            </a:r>
          </a:p>
          <a:p>
            <a:r>
              <a:rPr lang="fr-FR" sz="1000" i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+ 1 salle bloc opératoire (activité dégagée) </a:t>
            </a:r>
          </a:p>
          <a:p>
            <a:r>
              <a:rPr lang="fr-FR" sz="1000" i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+ 1 salle d'imagerie vasculaire</a:t>
            </a:r>
          </a:p>
          <a:p>
            <a:endParaRPr lang="fr-FR" sz="1000" i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70" name="Groupe 69"/>
          <p:cNvGrpSpPr/>
          <p:nvPr/>
        </p:nvGrpSpPr>
        <p:grpSpPr>
          <a:xfrm>
            <a:off x="8811747" y="3471506"/>
            <a:ext cx="2262241" cy="261610"/>
            <a:chOff x="3888491" y="3690473"/>
            <a:chExt cx="2262241" cy="261610"/>
          </a:xfrm>
        </p:grpSpPr>
        <p:sp>
          <p:nvSpPr>
            <p:cNvPr id="71" name="Rectangle 70"/>
            <p:cNvSpPr/>
            <p:nvPr/>
          </p:nvSpPr>
          <p:spPr>
            <a:xfrm>
              <a:off x="3933166" y="3690473"/>
              <a:ext cx="2217566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fr-FR" sz="1050" b="1" dirty="0"/>
                <a:t>    </a:t>
              </a:r>
              <a:r>
                <a:rPr lang="fr-FR" sz="1100" b="1" dirty="0" smtClean="0"/>
                <a:t>Scanner interventionnel</a:t>
              </a:r>
              <a:endParaRPr lang="fr-FR" sz="1050" b="1" dirty="0"/>
            </a:p>
          </p:txBody>
        </p:sp>
        <p:pic>
          <p:nvPicPr>
            <p:cNvPr id="72" name="Image 71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888491" y="3693695"/>
              <a:ext cx="203151" cy="251976"/>
            </a:xfrm>
            <a:prstGeom prst="rect">
              <a:avLst/>
            </a:prstGeom>
          </p:spPr>
        </p:pic>
      </p:grpSp>
      <p:sp>
        <p:nvSpPr>
          <p:cNvPr id="45" name="ZoneTexte 44"/>
          <p:cNvSpPr txBox="1"/>
          <p:nvPr/>
        </p:nvSpPr>
        <p:spPr>
          <a:xfrm>
            <a:off x="7823605" y="1175190"/>
            <a:ext cx="15582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2026</a:t>
            </a:r>
            <a:endParaRPr lang="fr-FR" dirty="0"/>
          </a:p>
        </p:txBody>
      </p:sp>
      <p:grpSp>
        <p:nvGrpSpPr>
          <p:cNvPr id="46" name="Groupe 45"/>
          <p:cNvGrpSpPr/>
          <p:nvPr/>
        </p:nvGrpSpPr>
        <p:grpSpPr>
          <a:xfrm>
            <a:off x="4258127" y="3804107"/>
            <a:ext cx="2262241" cy="276999"/>
            <a:chOff x="3888491" y="3690473"/>
            <a:chExt cx="2262241" cy="276999"/>
          </a:xfrm>
        </p:grpSpPr>
        <p:sp>
          <p:nvSpPr>
            <p:cNvPr id="50" name="Rectangle 49"/>
            <p:cNvSpPr/>
            <p:nvPr/>
          </p:nvSpPr>
          <p:spPr>
            <a:xfrm>
              <a:off x="3933166" y="3690473"/>
              <a:ext cx="221756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fr-FR" sz="1200" b="1" dirty="0"/>
                <a:t>     </a:t>
              </a:r>
              <a:r>
                <a:rPr lang="fr-FR" sz="1100" b="1" dirty="0" smtClean="0"/>
                <a:t>UPCC</a:t>
              </a:r>
              <a:endParaRPr lang="fr-FR" sz="1100" b="1" dirty="0"/>
            </a:p>
          </p:txBody>
        </p:sp>
        <p:pic>
          <p:nvPicPr>
            <p:cNvPr id="56" name="Image 55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888491" y="3693695"/>
              <a:ext cx="203151" cy="251976"/>
            </a:xfrm>
            <a:prstGeom prst="rect">
              <a:avLst/>
            </a:prstGeom>
          </p:spPr>
        </p:pic>
      </p:grpSp>
      <p:sp>
        <p:nvSpPr>
          <p:cNvPr id="69" name="Rectangle 68"/>
          <p:cNvSpPr/>
          <p:nvPr/>
        </p:nvSpPr>
        <p:spPr>
          <a:xfrm>
            <a:off x="8987122" y="3690498"/>
            <a:ext cx="211464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000" i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Autorisation Décembre 2026</a:t>
            </a:r>
            <a:endParaRPr lang="fr-FR" sz="1000" i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4" name="ZoneTexte 73"/>
          <p:cNvSpPr txBox="1"/>
          <p:nvPr/>
        </p:nvSpPr>
        <p:spPr>
          <a:xfrm>
            <a:off x="9232239" y="4335123"/>
            <a:ext cx="15582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2027</a:t>
            </a:r>
            <a:endParaRPr lang="fr-FR" dirty="0"/>
          </a:p>
        </p:txBody>
      </p:sp>
      <p:sp>
        <p:nvSpPr>
          <p:cNvPr id="75" name="ZoneTexte 74"/>
          <p:cNvSpPr txBox="1"/>
          <p:nvPr/>
        </p:nvSpPr>
        <p:spPr>
          <a:xfrm>
            <a:off x="7781689" y="4328164"/>
            <a:ext cx="15582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2026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390040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Calendrier indicatif : principaux jalons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379372B9-B7A2-A5B5-FC36-20FDFD4A9A2C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8782051" cy="347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1" i="0" u="none" strike="noStrike" kern="1200" cap="none" spc="0" normalizeH="0" baseline="0" noProof="0" dirty="0">
              <a:ln>
                <a:noFill/>
              </a:ln>
              <a:solidFill>
                <a:srgbClr val="008795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128" y="1777725"/>
            <a:ext cx="11066978" cy="3184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37962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1" id="{ADE4F99C-E61C-4EF2-82C4-02298DDDBCF3}" vid="{D9884857-7CF3-4A67-90EE-E9D6BE13ECC4}"/>
    </a:ext>
  </a:extLst>
</a:theme>
</file>

<file path=ppt/theme/theme2.xml><?xml version="1.0" encoding="utf-8"?>
<a:theme xmlns:a="http://schemas.openxmlformats.org/drawingml/2006/main" name="A2MO_2016 / 3">
  <a:themeElements>
    <a:clrScheme name="A2MO_2016-charte_graphique">
      <a:dk1>
        <a:srgbClr val="006666"/>
      </a:dk1>
      <a:lt1>
        <a:srgbClr val="FFFFFF"/>
      </a:lt1>
      <a:dk2>
        <a:srgbClr val="667886"/>
      </a:dk2>
      <a:lt2>
        <a:srgbClr val="D9D9D9"/>
      </a:lt2>
      <a:accent1>
        <a:srgbClr val="008795"/>
      </a:accent1>
      <a:accent2>
        <a:srgbClr val="8DC123"/>
      </a:accent2>
      <a:accent3>
        <a:srgbClr val="598600"/>
      </a:accent3>
      <a:accent4>
        <a:srgbClr val="006666"/>
      </a:accent4>
      <a:accent5>
        <a:srgbClr val="295376"/>
      </a:accent5>
      <a:accent6>
        <a:srgbClr val="000000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odele_Présentation_20160629.potx [Dernier enregistrement effectué par l'utilisateur]" id="{4DCD30B7-E2DB-495A-BB2F-086630381E56}" vid="{FBCF4949-0EF2-42DB-86CF-B57FB38D59BB}"/>
    </a:ext>
  </a:extLst>
</a:theme>
</file>

<file path=ppt/theme/theme3.xml><?xml version="1.0" encoding="utf-8"?>
<a:theme xmlns:a="http://schemas.openxmlformats.org/drawingml/2006/main" name="1_A2MO_2016 / 3">
  <a:themeElements>
    <a:clrScheme name="A2MO_2016-charte_graphique">
      <a:dk1>
        <a:srgbClr val="006666"/>
      </a:dk1>
      <a:lt1>
        <a:srgbClr val="FFFFFF"/>
      </a:lt1>
      <a:dk2>
        <a:srgbClr val="667886"/>
      </a:dk2>
      <a:lt2>
        <a:srgbClr val="D9D9D9"/>
      </a:lt2>
      <a:accent1>
        <a:srgbClr val="008795"/>
      </a:accent1>
      <a:accent2>
        <a:srgbClr val="8DC123"/>
      </a:accent2>
      <a:accent3>
        <a:srgbClr val="598600"/>
      </a:accent3>
      <a:accent4>
        <a:srgbClr val="006666"/>
      </a:accent4>
      <a:accent5>
        <a:srgbClr val="295376"/>
      </a:accent5>
      <a:accent6>
        <a:srgbClr val="000000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odele_Présentation_20160629.potx [Dernier enregistrement effectué par l'utilisateur]" id="{4DCD30B7-E2DB-495A-BB2F-086630381E56}" vid="{FBCF4949-0EF2-42DB-86CF-B57FB38D59BB}"/>
    </a:ext>
  </a:extLst>
</a:theme>
</file>

<file path=ppt/theme/theme4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02_2023_Modèle_PPT_CH_Cornouaille</Template>
  <TotalTime>1136</TotalTime>
  <Words>822</Words>
  <Application>Microsoft Office PowerPoint</Application>
  <PresentationFormat>Grand écran</PresentationFormat>
  <Paragraphs>169</Paragraphs>
  <Slides>10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5</vt:i4>
      </vt:variant>
      <vt:variant>
        <vt:lpstr>Titres des diapositives</vt:lpstr>
      </vt:variant>
      <vt:variant>
        <vt:i4>10</vt:i4>
      </vt:variant>
    </vt:vector>
  </HeadingPairs>
  <TitlesOfParts>
    <vt:vector size="20" baseType="lpstr">
      <vt:lpstr>Arial</vt:lpstr>
      <vt:lpstr>Calibri</vt:lpstr>
      <vt:lpstr>Calibri Light</vt:lpstr>
      <vt:lpstr>Wingdings</vt:lpstr>
      <vt:lpstr>Wingdings 3</vt:lpstr>
      <vt:lpstr>Thème Office</vt:lpstr>
      <vt:lpstr>A2MO_2016 / 3</vt:lpstr>
      <vt:lpstr>1_A2MO_2016 / 3</vt:lpstr>
      <vt:lpstr>1_Office Theme</vt:lpstr>
      <vt:lpstr>Office Theme</vt:lpstr>
      <vt:lpstr>Présentation PowerPoint</vt:lpstr>
      <vt:lpstr>Contexte</vt:lpstr>
      <vt:lpstr>Opérations prévues </vt:lpstr>
      <vt:lpstr>Site de Quimper Organisation du RDC Fontenoy</vt:lpstr>
      <vt:lpstr>Site de Quimper Organisation du R+1 Fontenoy</vt:lpstr>
      <vt:lpstr>Site de Concarneau Organisation du RDC Haut &amp; Etages</vt:lpstr>
      <vt:lpstr>UN INVESTISSEMENT FINANCIER MAJEUR</vt:lpstr>
      <vt:lpstr>PHASE 0</vt:lpstr>
      <vt:lpstr>Calendrier indicatif : principaux jalons</vt:lpstr>
      <vt:lpstr>Calendrier indicatif : principaux jalons</vt:lpstr>
    </vt:vector>
  </TitlesOfParts>
  <Company>CHIC Cornouaille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LESTIDEAU Nathalie</dc:creator>
  <cp:lastModifiedBy>PHILIPPE Caroline</cp:lastModifiedBy>
  <cp:revision>63</cp:revision>
  <dcterms:created xsi:type="dcterms:W3CDTF">2024-09-05T02:25:01Z</dcterms:created>
  <dcterms:modified xsi:type="dcterms:W3CDTF">2024-10-28T14:58:44Z</dcterms:modified>
</cp:coreProperties>
</file>