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3" r:id="rId1"/>
  </p:sldMasterIdLst>
  <p:notesMasterIdLst>
    <p:notesMasterId r:id="rId6"/>
  </p:notesMasterIdLst>
  <p:handoutMasterIdLst>
    <p:handoutMasterId r:id="rId7"/>
  </p:handoutMasterIdLst>
  <p:sldIdLst>
    <p:sldId id="409" r:id="rId2"/>
    <p:sldId id="412" r:id="rId3"/>
    <p:sldId id="413" r:id="rId4"/>
    <p:sldId id="414" r:id="rId5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ste 18" initials="P1" lastIdx="17" clrIdx="0">
    <p:extLst>
      <p:ext uri="{19B8F6BF-5375-455C-9EA6-DF929625EA0E}">
        <p15:presenceInfo xmlns:p15="http://schemas.microsoft.com/office/powerpoint/2012/main" userId="e35ac9df69dc82e1" providerId="Windows Live"/>
      </p:ext>
    </p:extLst>
  </p:cmAuthor>
  <p:cmAuthor id="2" name="poste12 poste12" initials="pp" lastIdx="130" clrIdx="1">
    <p:extLst>
      <p:ext uri="{19B8F6BF-5375-455C-9EA6-DF929625EA0E}">
        <p15:presenceInfo xmlns:p15="http://schemas.microsoft.com/office/powerpoint/2012/main" userId="1c2459e685da36c7" providerId="Windows Live"/>
      </p:ext>
    </p:extLst>
  </p:cmAuthor>
  <p:cmAuthor id="3" name="poste26 poste26" initials="pp" lastIdx="3" clrIdx="2">
    <p:extLst>
      <p:ext uri="{19B8F6BF-5375-455C-9EA6-DF929625EA0E}">
        <p15:presenceInfo xmlns:p15="http://schemas.microsoft.com/office/powerpoint/2012/main" userId="75baa300078d8e10" providerId="Windows Live"/>
      </p:ext>
    </p:extLst>
  </p:cmAuthor>
  <p:cmAuthor id="4" name="Poste 14" initials="P1" lastIdx="4" clrIdx="3">
    <p:extLst>
      <p:ext uri="{19B8F6BF-5375-455C-9EA6-DF929625EA0E}">
        <p15:presenceInfo xmlns:p15="http://schemas.microsoft.com/office/powerpoint/2012/main" userId="e547aba4b9d98649" providerId="Windows Live"/>
      </p:ext>
    </p:extLst>
  </p:cmAuthor>
  <p:cmAuthor id="5" name="L-Hullier Sebastien" initials="LS" lastIdx="2" clrIdx="4">
    <p:extLst>
      <p:ext uri="{19B8F6BF-5375-455C-9EA6-DF929625EA0E}">
        <p15:presenceInfo xmlns:p15="http://schemas.microsoft.com/office/powerpoint/2012/main" userId="S-1-5-21-2985703520-769351768-3847456199-67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8BAF1A"/>
    <a:srgbClr val="668B2D"/>
    <a:srgbClr val="FFCC66"/>
    <a:srgbClr val="EDEFF6"/>
    <a:srgbClr val="21416E"/>
    <a:srgbClr val="A3AED1"/>
    <a:srgbClr val="DAEAD2"/>
    <a:srgbClr val="E7335C"/>
    <a:srgbClr val="A4C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38" autoAdjust="0"/>
    <p:restoredTop sz="95297" autoAdjust="0"/>
  </p:normalViewPr>
  <p:slideViewPr>
    <p:cSldViewPr snapToGrid="0">
      <p:cViewPr varScale="1">
        <p:scale>
          <a:sx n="109" d="100"/>
          <a:sy n="109" d="100"/>
        </p:scale>
        <p:origin x="146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124C114-2BF4-4ADE-AAF0-26E6E0E16B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6E0C770-FD04-4689-8221-206C831B37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914BF-1190-4BED-9DD7-26ED49B1B51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7DD359C-9A85-4DB0-A6E6-52DB2DD684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D477CB-07E8-4E2A-B273-09A7459CC9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059A1-2213-4EC6-8615-4B943E9231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693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743D-5FD6-423A-AF9E-5D8CA23F0AA5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ABD2C-6E59-4B96-B33C-F7058C2E98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165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837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085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739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290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.1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02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03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0270CF06-8ED7-4DBF-BD7F-7E33BDCA7E0F}"/>
              </a:ext>
            </a:extLst>
          </p:cNvPr>
          <p:cNvSpPr txBox="1">
            <a:spLocks/>
          </p:cNvSpPr>
          <p:nvPr/>
        </p:nvSpPr>
        <p:spPr>
          <a:xfrm>
            <a:off x="423226" y="717440"/>
            <a:ext cx="9083675" cy="792000"/>
          </a:xfrm>
          <a:prstGeom prst="rect">
            <a:avLst/>
          </a:prstGeom>
          <a:noFill/>
          <a:ln>
            <a:noFill/>
          </a:ln>
        </p:spPr>
        <p:txBody>
          <a:bodyPr vert="horz" anchor="ctr" anchorCtr="0"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Neue BoldCond"/>
                <a:ea typeface="ＭＳ Ｐゴシック" charset="-128"/>
                <a:cs typeface="HelveticaNeue BoldCond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Marianne" panose="02000000000000000000" pitchFamily="50" charset="0"/>
                <a:cs typeface="Arial" panose="020B0604020202020204" pitchFamily="34" charset="0"/>
              </a:rPr>
              <a:t>ÉQUIPE : </a:t>
            </a: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uLnTx/>
                <a:uFillTx/>
                <a:latin typeface="Marianne" panose="02000000000000000000" pitchFamily="50" charset="0"/>
                <a:cs typeface="Arial" panose="020B0604020202020204" pitchFamily="34" charset="0"/>
              </a:rPr>
              <a:t>NOM DU MANDATAIRE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3396EF4-B48A-41E9-AA5C-1F311BA2D43D}"/>
              </a:ext>
            </a:extLst>
          </p:cNvPr>
          <p:cNvCxnSpPr>
            <a:cxnSpLocks/>
          </p:cNvCxnSpPr>
          <p:nvPr/>
        </p:nvCxnSpPr>
        <p:spPr bwMode="auto">
          <a:xfrm>
            <a:off x="423226" y="1580709"/>
            <a:ext cx="908367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EE1FBD57-E0EE-4006-BF1A-8301A10034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295305"/>
              </p:ext>
            </p:extLst>
          </p:nvPr>
        </p:nvGraphicFramePr>
        <p:xfrm>
          <a:off x="423226" y="1862578"/>
          <a:ext cx="9083675" cy="427798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196112">
                  <a:extLst>
                    <a:ext uri="{9D8B030D-6E8A-4147-A177-3AD203B41FA5}">
                      <a16:colId xmlns:a16="http://schemas.microsoft.com/office/drawing/2014/main" val="1953635992"/>
                    </a:ext>
                  </a:extLst>
                </a:gridCol>
                <a:gridCol w="535233">
                  <a:extLst>
                    <a:ext uri="{9D8B030D-6E8A-4147-A177-3AD203B41FA5}">
                      <a16:colId xmlns:a16="http://schemas.microsoft.com/office/drawing/2014/main" val="720596977"/>
                    </a:ext>
                  </a:extLst>
                </a:gridCol>
                <a:gridCol w="535233">
                  <a:extLst>
                    <a:ext uri="{9D8B030D-6E8A-4147-A177-3AD203B41FA5}">
                      <a16:colId xmlns:a16="http://schemas.microsoft.com/office/drawing/2014/main" val="1134186963"/>
                    </a:ext>
                  </a:extLst>
                </a:gridCol>
                <a:gridCol w="535233">
                  <a:extLst>
                    <a:ext uri="{9D8B030D-6E8A-4147-A177-3AD203B41FA5}">
                      <a16:colId xmlns:a16="http://schemas.microsoft.com/office/drawing/2014/main" val="1268417416"/>
                    </a:ext>
                  </a:extLst>
                </a:gridCol>
                <a:gridCol w="535233">
                  <a:extLst>
                    <a:ext uri="{9D8B030D-6E8A-4147-A177-3AD203B41FA5}">
                      <a16:colId xmlns:a16="http://schemas.microsoft.com/office/drawing/2014/main" val="2170719614"/>
                    </a:ext>
                  </a:extLst>
                </a:gridCol>
                <a:gridCol w="535233">
                  <a:extLst>
                    <a:ext uri="{9D8B030D-6E8A-4147-A177-3AD203B41FA5}">
                      <a16:colId xmlns:a16="http://schemas.microsoft.com/office/drawing/2014/main" val="1072142381"/>
                    </a:ext>
                  </a:extLst>
                </a:gridCol>
                <a:gridCol w="535233">
                  <a:extLst>
                    <a:ext uri="{9D8B030D-6E8A-4147-A177-3AD203B41FA5}">
                      <a16:colId xmlns:a16="http://schemas.microsoft.com/office/drawing/2014/main" val="3044688426"/>
                    </a:ext>
                  </a:extLst>
                </a:gridCol>
                <a:gridCol w="535233">
                  <a:extLst>
                    <a:ext uri="{9D8B030D-6E8A-4147-A177-3AD203B41FA5}">
                      <a16:colId xmlns:a16="http://schemas.microsoft.com/office/drawing/2014/main" val="1331047250"/>
                    </a:ext>
                  </a:extLst>
                </a:gridCol>
                <a:gridCol w="535233">
                  <a:extLst>
                    <a:ext uri="{9D8B030D-6E8A-4147-A177-3AD203B41FA5}">
                      <a16:colId xmlns:a16="http://schemas.microsoft.com/office/drawing/2014/main" val="3237739385"/>
                    </a:ext>
                  </a:extLst>
                </a:gridCol>
                <a:gridCol w="535233">
                  <a:extLst>
                    <a:ext uri="{9D8B030D-6E8A-4147-A177-3AD203B41FA5}">
                      <a16:colId xmlns:a16="http://schemas.microsoft.com/office/drawing/2014/main" val="1212007785"/>
                    </a:ext>
                  </a:extLst>
                </a:gridCol>
                <a:gridCol w="535233">
                  <a:extLst>
                    <a:ext uri="{9D8B030D-6E8A-4147-A177-3AD203B41FA5}">
                      <a16:colId xmlns:a16="http://schemas.microsoft.com/office/drawing/2014/main" val="1847814017"/>
                    </a:ext>
                  </a:extLst>
                </a:gridCol>
                <a:gridCol w="535233">
                  <a:extLst>
                    <a:ext uri="{9D8B030D-6E8A-4147-A177-3AD203B41FA5}">
                      <a16:colId xmlns:a16="http://schemas.microsoft.com/office/drawing/2014/main" val="768317506"/>
                    </a:ext>
                  </a:extLst>
                </a:gridCol>
              </a:tblGrid>
              <a:tr h="1397982">
                <a:tc>
                  <a:txBody>
                    <a:bodyPr/>
                    <a:lstStyle/>
                    <a:p>
                      <a:pPr algn="ctr"/>
                      <a:endParaRPr lang="fr-FR" sz="1100" dirty="0">
                        <a:latin typeface="Marianne" panose="02000000000000000000" pitchFamily="50" charset="0"/>
                      </a:endParaRPr>
                    </a:p>
                  </a:txBody>
                  <a:tcPr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Marianne" panose="02000000000000000000" pitchFamily="50" charset="0"/>
                        </a:rPr>
                        <a:t>Architecture</a:t>
                      </a:r>
                    </a:p>
                  </a:txBody>
                  <a:tcPr vert="vert27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Marianne" panose="02000000000000000000" pitchFamily="50" charset="0"/>
                        </a:rPr>
                        <a:t>Économie de la construction</a:t>
                      </a:r>
                    </a:p>
                  </a:txBody>
                  <a:tcPr vert="vert27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Marianne" panose="02000000000000000000" pitchFamily="50" charset="0"/>
                        </a:rPr>
                        <a:t>Ingénierie restauration collective</a:t>
                      </a:r>
                    </a:p>
                  </a:txBody>
                  <a:tcPr vert="vert27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Marianne" panose="02000000000000000000" pitchFamily="50" charset="0"/>
                        </a:rPr>
                        <a:t>Ingénierie Structure</a:t>
                      </a:r>
                    </a:p>
                  </a:txBody>
                  <a:tcPr vert="vert27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Marianne" panose="02000000000000000000" pitchFamily="50" charset="0"/>
                          <a:ea typeface="+mn-ea"/>
                          <a:cs typeface="+mn-cs"/>
                        </a:rPr>
                        <a:t>Ingénierie thermique et énergétique </a:t>
                      </a:r>
                      <a:endParaRPr lang="fr-FR" sz="1000" dirty="0">
                        <a:latin typeface="Marianne" panose="02000000000000000000" pitchFamily="50" charset="0"/>
                      </a:endParaRPr>
                    </a:p>
                  </a:txBody>
                  <a:tcPr vert="vert27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kern="1200">
                          <a:solidFill>
                            <a:schemeClr val="lt1"/>
                          </a:solidFill>
                          <a:effectLst/>
                          <a:latin typeface="Marianne" panose="02000000000000000000" pitchFamily="50" charset="0"/>
                          <a:ea typeface="+mn-ea"/>
                          <a:cs typeface="+mn-cs"/>
                        </a:rPr>
                        <a:t>Ingénierie électricité CFA/CFO</a:t>
                      </a:r>
                      <a:endParaRPr lang="fr-FR" sz="1000" dirty="0">
                        <a:latin typeface="Marianne" panose="02000000000000000000" pitchFamily="50" charset="0"/>
                      </a:endParaRPr>
                    </a:p>
                  </a:txBody>
                  <a:tcPr vert="vert27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Marianne" panose="02000000000000000000" pitchFamily="50" charset="0"/>
                          <a:ea typeface="+mn-ea"/>
                          <a:cs typeface="+mn-cs"/>
                        </a:rPr>
                        <a:t>Ingénierie installations sanitaires</a:t>
                      </a:r>
                      <a:endParaRPr lang="fr-FR" sz="1000" dirty="0">
                        <a:latin typeface="Marianne" panose="02000000000000000000" pitchFamily="50" charset="0"/>
                      </a:endParaRPr>
                    </a:p>
                  </a:txBody>
                  <a:tcPr vert="vert27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Marianne" panose="02000000000000000000" pitchFamily="50" charset="0"/>
                          <a:ea typeface="+mn-ea"/>
                          <a:cs typeface="+mn-cs"/>
                        </a:rPr>
                        <a:t>Ingénierie acoustique</a:t>
                      </a:r>
                      <a:endParaRPr lang="fr-FR" sz="1000" dirty="0">
                        <a:latin typeface="Marianne" panose="02000000000000000000" pitchFamily="50" charset="0"/>
                      </a:endParaRPr>
                    </a:p>
                  </a:txBody>
                  <a:tcPr vert="vert27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Marianne" panose="02000000000000000000" pitchFamily="50" charset="0"/>
                          <a:ea typeface="+mn-ea"/>
                          <a:cs typeface="+mn-cs"/>
                        </a:rPr>
                        <a:t>Ingénierie Voirie réseaux divers</a:t>
                      </a:r>
                      <a:endParaRPr lang="fr-FR" sz="1000" dirty="0">
                        <a:latin typeface="Marianne" panose="02000000000000000000" pitchFamily="50" charset="0"/>
                      </a:endParaRPr>
                    </a:p>
                  </a:txBody>
                  <a:tcPr vert="vert27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Marianne" panose="02000000000000000000" pitchFamily="50" charset="0"/>
                          <a:ea typeface="+mn-ea"/>
                          <a:cs typeface="+mn-cs"/>
                        </a:rPr>
                        <a:t>Ordonnancement, pilotage et coordination</a:t>
                      </a:r>
                      <a:endParaRPr lang="fr-FR" sz="1000" dirty="0">
                        <a:latin typeface="Marianne" panose="02000000000000000000" pitchFamily="50" charset="0"/>
                      </a:endParaRPr>
                    </a:p>
                  </a:txBody>
                  <a:tcPr vert="vert27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Marianne" panose="02000000000000000000" pitchFamily="50" charset="0"/>
                          <a:ea typeface="+mn-ea"/>
                          <a:cs typeface="+mn-cs"/>
                        </a:rPr>
                        <a:t>Coordination système de sécurité incendie</a:t>
                      </a:r>
                      <a:endParaRPr lang="fr-FR" sz="1000" dirty="0">
                        <a:latin typeface="Marianne" panose="02000000000000000000" pitchFamily="50" charset="0"/>
                      </a:endParaRPr>
                    </a:p>
                  </a:txBody>
                  <a:tcPr vert="vert27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4028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</a:rPr>
                        <a:t>NOM DU COTRAITANT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bg2"/>
                          </a:solidFill>
                        </a:rPr>
                        <a:t>X</a:t>
                      </a:r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483551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</a:rPr>
                        <a:t>NOM DU COTRAITANT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bg2"/>
                          </a:solidFill>
                        </a:rPr>
                        <a:t>X</a:t>
                      </a:r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bg2"/>
                          </a:solidFill>
                        </a:rPr>
                        <a:t>X</a:t>
                      </a:r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22917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684816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fr-FR" sz="11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787003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546442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371868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2474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fr-FR" sz="11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2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4769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7398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348794" y="3159595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 dirty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Marianne" panose="02000000000000000000" pitchFamily="50" charset="0"/>
                <a:cs typeface="Arial" pitchFamily="34" charset="0"/>
              </a:rPr>
              <a:t>NOM DU MANDATAIRE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19936305">
            <a:off x="1419740" y="4018155"/>
            <a:ext cx="6858001" cy="599770"/>
          </a:xfrm>
          <a:prstGeom prst="rect">
            <a:avLst/>
          </a:prstGeom>
          <a:noFill/>
        </p:spPr>
        <p:txBody>
          <a:bodyPr>
            <a:normAutofit fontScale="85000"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lang="fr-FR"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IMAGES (photographies ou autres pièces graphiques)</a:t>
            </a:r>
            <a:endParaRPr sz="2400" dirty="0">
              <a:solidFill>
                <a:srgbClr val="808080">
                  <a:lumMod val="75000"/>
                </a:srgb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356922"/>
              </p:ext>
            </p:extLst>
          </p:nvPr>
        </p:nvGraphicFramePr>
        <p:xfrm>
          <a:off x="0" y="475954"/>
          <a:ext cx="4366390" cy="172212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888363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COMMUNE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4307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MOE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 AVEC LES NOMS DE TOUS LES COTRAITANTS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>
                        <a:solidFill>
                          <a:schemeClr val="bg2"/>
                        </a:solidFill>
                        <a:latin typeface="Marianne" panose="02000000000000000000" pitchFamily="50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478420"/>
                  </a:ext>
                </a:extLst>
              </a:tr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SURFACE (m² SDP)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latin typeface="Marianne" panose="02000000000000000000" pitchFamily="50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</a:t>
                      </a:r>
                      <a:endParaRPr lang="fr-FR" sz="1000" b="1" i="1" dirty="0">
                        <a:solidFill>
                          <a:schemeClr val="bg2"/>
                        </a:solidFill>
                        <a:latin typeface="Marianne" panose="02000000000000000000" pitchFamily="50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510834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7C341912-4FDE-4A3F-BE2C-33A3CD924404}"/>
              </a:ext>
            </a:extLst>
          </p:cNvPr>
          <p:cNvSpPr txBox="1"/>
          <p:nvPr/>
        </p:nvSpPr>
        <p:spPr>
          <a:xfrm>
            <a:off x="4471906" y="551881"/>
            <a:ext cx="49159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chemeClr val="bg2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Présentation succincte</a:t>
            </a:r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0CE79ECC-7B5A-4F13-A387-DD1F38A22A41}"/>
              </a:ext>
            </a:extLst>
          </p:cNvPr>
          <p:cNvCxnSpPr>
            <a:cxnSpLocks/>
          </p:cNvCxnSpPr>
          <p:nvPr/>
        </p:nvCxnSpPr>
        <p:spPr>
          <a:xfrm>
            <a:off x="-10196" y="2210383"/>
            <a:ext cx="951858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3242B26-90FA-4021-A942-C3043CDE7A3E}"/>
              </a:ext>
            </a:extLst>
          </p:cNvPr>
          <p:cNvCxnSpPr>
            <a:cxnSpLocks/>
          </p:cNvCxnSpPr>
          <p:nvPr/>
        </p:nvCxnSpPr>
        <p:spPr>
          <a:xfrm>
            <a:off x="-10196" y="463644"/>
            <a:ext cx="951858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F9F3DF15-D2C7-43BB-9413-CA59FD248E56}"/>
              </a:ext>
            </a:extLst>
          </p:cNvPr>
          <p:cNvSpPr txBox="1">
            <a:spLocks/>
          </p:cNvSpPr>
          <p:nvPr/>
        </p:nvSpPr>
        <p:spPr>
          <a:xfrm>
            <a:off x="131885" y="105510"/>
            <a:ext cx="9376505" cy="363998"/>
          </a:xfrm>
          <a:prstGeom prst="rect">
            <a:avLst/>
          </a:prstGeom>
          <a:noFill/>
          <a:ln>
            <a:noFill/>
          </a:ln>
        </p:spPr>
        <p:txBody>
          <a:bodyPr vert="horz" anchor="ctr" anchorCtr="0"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Neue BoldCond"/>
                <a:ea typeface="ＭＳ Ｐゴシック" charset="-128"/>
                <a:cs typeface="HelveticaNeue BoldCond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REF. 1</a:t>
            </a: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Marianne" panose="02000000000000000000" pitchFamily="50" charset="0"/>
                <a:cs typeface="Arial" panose="020B0604020202020204" pitchFamily="34" charset="0"/>
              </a:rPr>
              <a:t> : </a:t>
            </a:r>
            <a:r>
              <a:rPr lang="fr-FR" sz="2000" b="1" dirty="0">
                <a:solidFill>
                  <a:schemeClr val="bg2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TITRE DU PROJET</a:t>
            </a: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arianne" panose="02000000000000000000" pitchFamily="50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08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348794" y="3159595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 dirty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Marianne" panose="02000000000000000000" pitchFamily="50" charset="0"/>
                <a:cs typeface="Arial" pitchFamily="34" charset="0"/>
              </a:rPr>
              <a:t>NOM DU MANDATAIRE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19936305">
            <a:off x="1419740" y="4018155"/>
            <a:ext cx="6858001" cy="599770"/>
          </a:xfrm>
          <a:prstGeom prst="rect">
            <a:avLst/>
          </a:prstGeom>
          <a:noFill/>
        </p:spPr>
        <p:txBody>
          <a:bodyPr>
            <a:normAutofit fontScale="85000"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lang="fr-FR"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IMAGES (photographies ou autres pièces graphiques)</a:t>
            </a:r>
            <a:endParaRPr sz="2400" dirty="0">
              <a:solidFill>
                <a:srgbClr val="808080">
                  <a:lumMod val="75000"/>
                </a:srgb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0" y="475954"/>
          <a:ext cx="4366390" cy="172212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888363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COMMUNE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4307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MOE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 AVEC LES NOMS DE TOUS LES COTRAITANTS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>
                        <a:solidFill>
                          <a:schemeClr val="bg2"/>
                        </a:solidFill>
                        <a:latin typeface="Marianne" panose="02000000000000000000" pitchFamily="50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478420"/>
                  </a:ext>
                </a:extLst>
              </a:tr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SURFACE (m² SDP)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latin typeface="Marianne" panose="02000000000000000000" pitchFamily="50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</a:t>
                      </a:r>
                      <a:endParaRPr lang="fr-FR" sz="1000" b="1" i="1" dirty="0">
                        <a:solidFill>
                          <a:schemeClr val="bg2"/>
                        </a:solidFill>
                        <a:latin typeface="Marianne" panose="02000000000000000000" pitchFamily="50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510834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7C341912-4FDE-4A3F-BE2C-33A3CD924404}"/>
              </a:ext>
            </a:extLst>
          </p:cNvPr>
          <p:cNvSpPr txBox="1"/>
          <p:nvPr/>
        </p:nvSpPr>
        <p:spPr>
          <a:xfrm>
            <a:off x="4471906" y="551881"/>
            <a:ext cx="49159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chemeClr val="bg2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Présentation succincte</a:t>
            </a:r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0CE79ECC-7B5A-4F13-A387-DD1F38A22A41}"/>
              </a:ext>
            </a:extLst>
          </p:cNvPr>
          <p:cNvCxnSpPr>
            <a:cxnSpLocks/>
          </p:cNvCxnSpPr>
          <p:nvPr/>
        </p:nvCxnSpPr>
        <p:spPr>
          <a:xfrm>
            <a:off x="-10196" y="2210383"/>
            <a:ext cx="951858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3242B26-90FA-4021-A942-C3043CDE7A3E}"/>
              </a:ext>
            </a:extLst>
          </p:cNvPr>
          <p:cNvCxnSpPr>
            <a:cxnSpLocks/>
          </p:cNvCxnSpPr>
          <p:nvPr/>
        </p:nvCxnSpPr>
        <p:spPr>
          <a:xfrm>
            <a:off x="-10196" y="463644"/>
            <a:ext cx="951858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F9F3DF15-D2C7-43BB-9413-CA59FD248E56}"/>
              </a:ext>
            </a:extLst>
          </p:cNvPr>
          <p:cNvSpPr txBox="1">
            <a:spLocks/>
          </p:cNvSpPr>
          <p:nvPr/>
        </p:nvSpPr>
        <p:spPr>
          <a:xfrm>
            <a:off x="131885" y="105510"/>
            <a:ext cx="9376505" cy="363998"/>
          </a:xfrm>
          <a:prstGeom prst="rect">
            <a:avLst/>
          </a:prstGeom>
          <a:noFill/>
          <a:ln>
            <a:noFill/>
          </a:ln>
        </p:spPr>
        <p:txBody>
          <a:bodyPr vert="horz" anchor="ctr" anchorCtr="0"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Neue BoldCond"/>
                <a:ea typeface="ＭＳ Ｐゴシック" charset="-128"/>
                <a:cs typeface="HelveticaNeue BoldCond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REF. 1</a:t>
            </a: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Marianne" panose="02000000000000000000" pitchFamily="50" charset="0"/>
                <a:cs typeface="Arial" panose="020B0604020202020204" pitchFamily="34" charset="0"/>
              </a:rPr>
              <a:t> : </a:t>
            </a:r>
            <a:r>
              <a:rPr lang="fr-FR" sz="2000" b="1" dirty="0">
                <a:solidFill>
                  <a:schemeClr val="bg2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TITRE DU PROJET</a:t>
            </a: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arianne" panose="02000000000000000000" pitchFamily="50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335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348794" y="3159595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 dirty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Marianne" panose="02000000000000000000" pitchFamily="50" charset="0"/>
                <a:cs typeface="Arial" pitchFamily="34" charset="0"/>
              </a:rPr>
              <a:t>NOM DU MANDATAIRE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19936305">
            <a:off x="1419740" y="4018155"/>
            <a:ext cx="6858001" cy="599770"/>
          </a:xfrm>
          <a:prstGeom prst="rect">
            <a:avLst/>
          </a:prstGeom>
          <a:noFill/>
        </p:spPr>
        <p:txBody>
          <a:bodyPr>
            <a:normAutofit fontScale="85000"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lang="fr-FR"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IMAGES (photographies ou autres pièces graphiques)</a:t>
            </a:r>
            <a:endParaRPr sz="2400" dirty="0">
              <a:solidFill>
                <a:srgbClr val="808080">
                  <a:lumMod val="75000"/>
                </a:srgb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0" y="475954"/>
          <a:ext cx="4366390" cy="172212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888363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COMMUNE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4307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MOE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 AVEC LES NOMS DE TOUS LES COTRAITANTS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>
                        <a:solidFill>
                          <a:schemeClr val="bg2"/>
                        </a:solidFill>
                        <a:latin typeface="Marianne" panose="02000000000000000000" pitchFamily="50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478420"/>
                  </a:ext>
                </a:extLst>
              </a:tr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SURFACE (m² SDP)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latin typeface="Marianne" panose="02000000000000000000" pitchFamily="50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/>
                          </a:solidFill>
                          <a:latin typeface="Marianne" panose="02000000000000000000" pitchFamily="50" charset="0"/>
                          <a:cs typeface="Arial" panose="020B0604020202020204" pitchFamily="34" charset="0"/>
                        </a:rPr>
                        <a:t>A COMPLETER</a:t>
                      </a:r>
                      <a:endParaRPr lang="fr-FR" sz="1000" b="1" i="1" dirty="0">
                        <a:solidFill>
                          <a:schemeClr val="bg2"/>
                        </a:solidFill>
                        <a:latin typeface="Marianne" panose="02000000000000000000" pitchFamily="50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510834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7C341912-4FDE-4A3F-BE2C-33A3CD924404}"/>
              </a:ext>
            </a:extLst>
          </p:cNvPr>
          <p:cNvSpPr txBox="1"/>
          <p:nvPr/>
        </p:nvSpPr>
        <p:spPr>
          <a:xfrm>
            <a:off x="4471906" y="551881"/>
            <a:ext cx="49159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chemeClr val="bg2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Présentation succincte</a:t>
            </a:r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  <a:p>
            <a:endParaRPr lang="fr-FR" sz="1000" dirty="0">
              <a:latin typeface="Marianne" panose="02000000000000000000" pitchFamily="50" charset="0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0CE79ECC-7B5A-4F13-A387-DD1F38A22A41}"/>
              </a:ext>
            </a:extLst>
          </p:cNvPr>
          <p:cNvCxnSpPr>
            <a:cxnSpLocks/>
          </p:cNvCxnSpPr>
          <p:nvPr/>
        </p:nvCxnSpPr>
        <p:spPr>
          <a:xfrm>
            <a:off x="-10196" y="2210383"/>
            <a:ext cx="951858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3242B26-90FA-4021-A942-C3043CDE7A3E}"/>
              </a:ext>
            </a:extLst>
          </p:cNvPr>
          <p:cNvCxnSpPr>
            <a:cxnSpLocks/>
          </p:cNvCxnSpPr>
          <p:nvPr/>
        </p:nvCxnSpPr>
        <p:spPr>
          <a:xfrm>
            <a:off x="-10196" y="463644"/>
            <a:ext cx="951858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F9F3DF15-D2C7-43BB-9413-CA59FD248E56}"/>
              </a:ext>
            </a:extLst>
          </p:cNvPr>
          <p:cNvSpPr txBox="1">
            <a:spLocks/>
          </p:cNvSpPr>
          <p:nvPr/>
        </p:nvSpPr>
        <p:spPr>
          <a:xfrm>
            <a:off x="131885" y="105510"/>
            <a:ext cx="9376505" cy="363998"/>
          </a:xfrm>
          <a:prstGeom prst="rect">
            <a:avLst/>
          </a:prstGeom>
          <a:noFill/>
          <a:ln>
            <a:noFill/>
          </a:ln>
        </p:spPr>
        <p:txBody>
          <a:bodyPr vert="horz" anchor="ctr" anchorCtr="0"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Neue BoldCond"/>
                <a:ea typeface="ＭＳ Ｐゴシック" charset="-128"/>
                <a:cs typeface="HelveticaNeue BoldCond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REF. 1</a:t>
            </a: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Marianne" panose="02000000000000000000" pitchFamily="50" charset="0"/>
                <a:cs typeface="Arial" panose="020B0604020202020204" pitchFamily="34" charset="0"/>
              </a:rPr>
              <a:t> : </a:t>
            </a:r>
            <a:r>
              <a:rPr lang="fr-FR" sz="2000" b="1" dirty="0">
                <a:solidFill>
                  <a:schemeClr val="bg2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TITRE DU PROJET</a:t>
            </a: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arianne" panose="02000000000000000000" pitchFamily="50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250825"/>
      </p:ext>
    </p:extLst>
  </p:cSld>
  <p:clrMapOvr>
    <a:masterClrMapping/>
  </p:clrMapOvr>
</p:sld>
</file>

<file path=ppt/theme/theme1.xml><?xml version="1.0" encoding="utf-8"?>
<a:theme xmlns:a="http://schemas.openxmlformats.org/drawingml/2006/main" name="1. TITRE">
  <a:themeElements>
    <a:clrScheme name="Nouvelle charte">
      <a:dk1>
        <a:srgbClr val="668B2D"/>
      </a:dk1>
      <a:lt1>
        <a:sysClr val="window" lastClr="FFFFFF"/>
      </a:lt1>
      <a:dk2>
        <a:srgbClr val="8BAF1A"/>
      </a:dk2>
      <a:lt2>
        <a:srgbClr val="000000"/>
      </a:lt2>
      <a:accent1>
        <a:srgbClr val="AEC290"/>
      </a:accent1>
      <a:accent2>
        <a:srgbClr val="CEDE8F"/>
      </a:accent2>
      <a:accent3>
        <a:srgbClr val="A3AED1"/>
      </a:accent3>
      <a:accent4>
        <a:srgbClr val="2C5793"/>
      </a:accent4>
      <a:accent5>
        <a:srgbClr val="E7335C"/>
      </a:accent5>
      <a:accent6>
        <a:srgbClr val="F6B8BA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16722</TotalTime>
  <Words>221</Words>
  <Application>Microsoft Office PowerPoint</Application>
  <PresentationFormat>Format A4 (210 x 297 mm)</PresentationFormat>
  <Paragraphs>87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Marianne</vt:lpstr>
      <vt:lpstr>1. TITRE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poste8 poste8</dc:creator>
  <cp:lastModifiedBy>L-Hullier Sebastien</cp:lastModifiedBy>
  <cp:revision>875</cp:revision>
  <dcterms:created xsi:type="dcterms:W3CDTF">2019-07-23T08:08:16Z</dcterms:created>
  <dcterms:modified xsi:type="dcterms:W3CDTF">2025-02-28T10:53:20Z</dcterms:modified>
</cp:coreProperties>
</file>