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4"/>
  </p:sldMasterIdLst>
  <p:notesMasterIdLst>
    <p:notesMasterId r:id="rId30"/>
  </p:notesMasterIdLst>
  <p:handoutMasterIdLst>
    <p:handoutMasterId r:id="rId31"/>
  </p:handoutMasterIdLst>
  <p:sldIdLst>
    <p:sldId id="256" r:id="rId5"/>
    <p:sldId id="359" r:id="rId6"/>
    <p:sldId id="305" r:id="rId7"/>
    <p:sldId id="400" r:id="rId8"/>
    <p:sldId id="404" r:id="rId9"/>
    <p:sldId id="405" r:id="rId10"/>
    <p:sldId id="397" r:id="rId11"/>
    <p:sldId id="403" r:id="rId12"/>
    <p:sldId id="401" r:id="rId13"/>
    <p:sldId id="402" r:id="rId14"/>
    <p:sldId id="406" r:id="rId15"/>
    <p:sldId id="407" r:id="rId16"/>
    <p:sldId id="408" r:id="rId17"/>
    <p:sldId id="416" r:id="rId18"/>
    <p:sldId id="417" r:id="rId19"/>
    <p:sldId id="414" r:id="rId20"/>
    <p:sldId id="415" r:id="rId21"/>
    <p:sldId id="410" r:id="rId22"/>
    <p:sldId id="412" r:id="rId23"/>
    <p:sldId id="388" r:id="rId24"/>
    <p:sldId id="389" r:id="rId25"/>
    <p:sldId id="409" r:id="rId26"/>
    <p:sldId id="413" r:id="rId27"/>
    <p:sldId id="418" r:id="rId28"/>
    <p:sldId id="419" r:id="rId29"/>
  </p:sldIdLst>
  <p:sldSz cx="9144000" cy="6858000" type="screen4x3"/>
  <p:notesSz cx="6724650" cy="97742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7724F7E-1D40-49BB-BA74-57D4DFA111B8}">
          <p14:sldIdLst>
            <p14:sldId id="256"/>
            <p14:sldId id="359"/>
            <p14:sldId id="305"/>
            <p14:sldId id="400"/>
            <p14:sldId id="404"/>
            <p14:sldId id="405"/>
            <p14:sldId id="397"/>
            <p14:sldId id="403"/>
            <p14:sldId id="401"/>
            <p14:sldId id="402"/>
            <p14:sldId id="406"/>
            <p14:sldId id="407"/>
            <p14:sldId id="408"/>
            <p14:sldId id="416"/>
            <p14:sldId id="417"/>
            <p14:sldId id="414"/>
            <p14:sldId id="415"/>
          </p14:sldIdLst>
        </p14:section>
        <p14:section name="Section sans titre" id="{E9738A9C-0C83-4BF2-88A2-4E43F6BB60EF}">
          <p14:sldIdLst>
            <p14:sldId id="410"/>
            <p14:sldId id="412"/>
            <p14:sldId id="388"/>
            <p14:sldId id="389"/>
            <p14:sldId id="409"/>
            <p14:sldId id="413"/>
            <p14:sldId id="418"/>
            <p14:sldId id="4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rome Labbaye" initials="" lastIdx="3" clrIdx="0"/>
  <p:cmAuthor id="1" name="Sebastien Hermary" initials="SH" lastIdx="1" clrIdx="1">
    <p:extLst>
      <p:ext uri="{19B8F6BF-5375-455C-9EA6-DF929625EA0E}">
        <p15:presenceInfo xmlns:p15="http://schemas.microsoft.com/office/powerpoint/2012/main" userId="S-1-5-21-1614895754-776561741-839522115-8266" providerId="AD"/>
      </p:ext>
    </p:extLst>
  </p:cmAuthor>
  <p:cmAuthor id="2" name="Jerome ANDRE" initials="JA" lastIdx="7" clrIdx="2">
    <p:extLst>
      <p:ext uri="{19B8F6BF-5375-455C-9EA6-DF929625EA0E}">
        <p15:presenceInfo xmlns:p15="http://schemas.microsoft.com/office/powerpoint/2012/main" userId="94ebea1ab9b862c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1" autoAdjust="0"/>
    <p:restoredTop sz="96340" autoAdjust="0"/>
  </p:normalViewPr>
  <p:slideViewPr>
    <p:cSldViewPr snapToGrid="0" snapToObjects="1">
      <p:cViewPr varScale="1">
        <p:scale>
          <a:sx n="106" d="100"/>
          <a:sy n="106" d="100"/>
        </p:scale>
        <p:origin x="21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132" y="84"/>
      </p:cViewPr>
      <p:guideLst>
        <p:guide orient="horz" pos="3079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3B8B056D-C5B2-E343-B144-47A9A31A2D03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D094B511-609A-924E-9801-F67BFDC820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62500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1A1501AB-6C7C-8C44-B536-2C53AC17F75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79" tIns="45139" rIns="90279" bIns="4513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90279" tIns="45139" rIns="90279" bIns="45139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3969D0E8-67D6-C447-8695-8652326D6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91141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14F44195-C466-4D8C-9BB0-1F9A2CF90D4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19533468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12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277116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13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713008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50AD67-090F-56EA-4283-DF5AEC65C2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>
            <a:extLst>
              <a:ext uri="{FF2B5EF4-FFF2-40B4-BE49-F238E27FC236}">
                <a16:creationId xmlns:a16="http://schemas.microsoft.com/office/drawing/2014/main" id="{4764AD77-125E-6CD4-9B0F-804A7E017D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4AAE5D7A-4C5C-F1A1-9925-9840D460C4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0E3951-2A25-5E35-7D21-28850B7AA6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14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CA5911C8-9ACB-E632-3B19-95CDDBEF0CD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4023131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37FCE-A259-7443-62A5-0C1B1F657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>
            <a:extLst>
              <a:ext uri="{FF2B5EF4-FFF2-40B4-BE49-F238E27FC236}">
                <a16:creationId xmlns:a16="http://schemas.microsoft.com/office/drawing/2014/main" id="{3097B459-32D0-0B37-053F-53B0BEB129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5571F6DD-AE5F-5FD9-D592-320EFD6024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0D0DCA-6D55-3AD7-477A-8BE47A7D32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15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626E3963-65AE-4A48-8D90-B770388A309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11422337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16D92-CCD4-7417-24DC-15E0D8E9A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>
            <a:extLst>
              <a:ext uri="{FF2B5EF4-FFF2-40B4-BE49-F238E27FC236}">
                <a16:creationId xmlns:a16="http://schemas.microsoft.com/office/drawing/2014/main" id="{BBA28054-0AAD-B70C-51BC-C7FBC1EFE2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3296CB5D-14C5-A33A-8D5A-36CF201CC5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661EC53-375B-C994-5E04-194F7114FC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16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FA9CD7FA-0044-28B4-8522-E182A5CF6C7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17685243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20DA5-B970-1F3D-8301-8F3CE4A9C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>
            <a:extLst>
              <a:ext uri="{FF2B5EF4-FFF2-40B4-BE49-F238E27FC236}">
                <a16:creationId xmlns:a16="http://schemas.microsoft.com/office/drawing/2014/main" id="{79DB7F70-4451-7B3D-7D7C-09A5FD4032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32578560-B05F-6452-8178-06BDB27CB0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9AE95F-5434-B3A9-BFBF-FB175477B8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17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D21D020C-3FA9-41D4-13B9-642CE038C97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708469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2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6CAA906E-250E-4E53-824D-AC74F06CBB8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4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16F05FCE-2830-4FC9-ABD4-4A0900C6A1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188195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5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09CA568A-3899-4DDF-BE15-C8385A3DF0F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781140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2E9FA9C6-AAFD-47AC-8739-16845E26F9C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452431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8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A46FF9AF-1D85-495D-96B3-95A2406E353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096332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9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495BDF0F-6E92-4A1E-A914-5E56FACE2E1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904726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10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524119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11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E5AD925C-6C56-4EA9-BA8F-E6C09938E5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2169142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Century Gothic" panose="020B0502020202020204" pitchFamily="34" charset="0"/>
              </a:defRPr>
            </a:lvl1pPr>
          </a:lstStyle>
          <a:p>
            <a:fld id="{DD4F3027-F7CE-455C-8A33-B67854D50F56}" type="datetime1">
              <a:rPr lang="fr-FR" smtClean="0"/>
              <a:t>28/02/2025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53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BA66EFC-28AA-46B0-98FD-60763ED24AF9}" type="datetime1">
              <a:rPr lang="fr-FR" smtClean="0"/>
              <a:t>28/02/2025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7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8E5D541-FB03-4E18-8D2A-854279D5C778}" type="datetime1">
              <a:rPr lang="fr-FR" smtClean="0"/>
              <a:t>28/02/2025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590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>
            <a:normAutofit/>
          </a:bodyPr>
          <a:lstStyle>
            <a:lvl1pPr>
              <a:defRPr sz="3200" b="0"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100">
                <a:latin typeface="Century Gothic" panose="020B0502020202020204" pitchFamily="34" charset="0"/>
              </a:defRPr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Requalification de logements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1391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</a:defRPr>
            </a:lvl1pPr>
            <a:lvl2pPr marL="457200" indent="0">
              <a:buNone/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solidFill>
                  <a:srgbClr val="008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Construction neuve</a:t>
            </a:r>
          </a:p>
        </p:txBody>
      </p:sp>
    </p:spTree>
    <p:extLst>
      <p:ext uri="{BB962C8B-B14F-4D97-AF65-F5344CB8AC3E}">
        <p14:creationId xmlns:p14="http://schemas.microsoft.com/office/powerpoint/2010/main" val="41093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95D784F1-5AD9-4F62-8292-7308DD280AE1}" type="datetime1">
              <a:rPr lang="fr-FR" smtClean="0"/>
              <a:t>28/02/2025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5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792C1B7-0C3A-452B-89C2-D73109875FE5}" type="datetime1">
              <a:rPr lang="fr-FR" smtClean="0"/>
              <a:t>28/02/2025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1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5BC2AE1-5E42-47BD-9CE1-4565A3828CDC}" type="datetime1">
              <a:rPr lang="fr-FR" smtClean="0"/>
              <a:t>28/02/2025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457200" y="1600200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entury Gothic" panose="020B0502020202020204" pitchFamily="34" charset="0"/>
              </a:rPr>
              <a:t>XXXXXXXXXXX</a:t>
            </a:r>
          </a:p>
        </p:txBody>
      </p:sp>
    </p:spTree>
    <p:extLst>
      <p:ext uri="{BB962C8B-B14F-4D97-AF65-F5344CB8AC3E}">
        <p14:creationId xmlns:p14="http://schemas.microsoft.com/office/powerpoint/2010/main" val="92803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F724909-0225-4092-AB12-82F856912829}" type="datetime1">
              <a:rPr lang="fr-FR" smtClean="0"/>
              <a:t>28/02/2025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58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EBF84A81-4DD8-4D99-957A-0B059C9A8CDF}" type="datetime1">
              <a:rPr lang="fr-FR" smtClean="0"/>
              <a:t>28/02/2025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25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C27ECE-CD3A-45D8-BAA3-34CAC617B79C}" type="datetime1">
              <a:rPr lang="fr-FR" smtClean="0"/>
              <a:t>28/02/2025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70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1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500">
                <a:latin typeface="Century Gothic" panose="020B0502020202020204" pitchFamily="34" charset="0"/>
              </a:defRPr>
            </a:lvl4pPr>
            <a:lvl5pPr>
              <a:defRPr sz="1500">
                <a:latin typeface="Century Gothic" panose="020B0502020202020204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2A0B685C-16E0-4CFF-825B-DF5680C46CE6}" type="datetime1">
              <a:rPr lang="fr-FR" smtClean="0"/>
              <a:t>28/02/2025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3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>
                <a:latin typeface="Century Gothic" panose="020B0502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F7BA20B-1960-44B3-87A5-1897A55F0A4D}" type="datetime1">
              <a:rPr lang="fr-FR" smtClean="0"/>
              <a:t>28/02/2025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9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t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56351"/>
            <a:ext cx="749300" cy="446012"/>
          </a:xfrm>
          <a:prstGeom prst="rect">
            <a:avLst/>
          </a:prstGeom>
        </p:spPr>
      </p:pic>
      <p:pic>
        <p:nvPicPr>
          <p:cNvPr id="8" name="Image 7"/>
          <p:cNvPicPr/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57" y="18281"/>
            <a:ext cx="949643" cy="69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661" r:id="rId1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27738"/>
            <a:ext cx="7913076" cy="1267608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  <a:t>Marché de maîtrise d’</a:t>
            </a:r>
            <a:r>
              <a:rPr lang="fr-FR" sz="3600" b="1" dirty="0" err="1">
                <a:latin typeface="Century Gothic" charset="0"/>
                <a:ea typeface="Century Gothic" charset="0"/>
                <a:cs typeface="Century Gothic" charset="0"/>
              </a:rPr>
              <a:t>oeuvre</a:t>
            </a:r>
            <a:endParaRPr lang="fr-FR" sz="3600" b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148" y="3552906"/>
            <a:ext cx="8714225" cy="2455910"/>
          </a:xfrm>
        </p:spPr>
        <p:txBody>
          <a:bodyPr>
            <a:normAutofit/>
          </a:bodyPr>
          <a:lstStyle/>
          <a:p>
            <a:pPr algn="ctr">
              <a:lnSpc>
                <a:spcPts val="1625"/>
              </a:lnSpc>
            </a:pPr>
            <a:r>
              <a:rPr lang="fr-FR" sz="1800" b="1" dirty="0">
                <a:effectLst/>
                <a:latin typeface="Calibri" panose="020F0502020204030204" pitchFamily="34" charset="0"/>
                <a:ea typeface="Trebuchet MS" panose="020B0603020202020204" pitchFamily="34" charset="0"/>
              </a:rPr>
              <a:t>RENOVATION DES SOINS EXTERNES D’UROLOGIE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ts val="1625"/>
              </a:lnSpc>
            </a:pPr>
            <a:r>
              <a:rPr lang="fr-FR" sz="1800" b="1" dirty="0">
                <a:effectLst/>
                <a:latin typeface="Calibri" panose="020F0502020204030204" pitchFamily="34" charset="0"/>
                <a:ea typeface="Trebuchet MS" panose="020B0603020202020204" pitchFamily="34" charset="0"/>
              </a:rPr>
              <a:t>11</a:t>
            </a:r>
            <a:r>
              <a:rPr lang="fr-FR" sz="1800" b="1" baseline="30000" dirty="0">
                <a:effectLst/>
                <a:latin typeface="Calibri" panose="020F0502020204030204" pitchFamily="34" charset="0"/>
                <a:ea typeface="Trebuchet MS" panose="020B0603020202020204" pitchFamily="34" charset="0"/>
              </a:rPr>
              <a:t>ème</a:t>
            </a:r>
            <a:r>
              <a:rPr lang="fr-FR" sz="1800" b="1" dirty="0">
                <a:effectLst/>
                <a:latin typeface="Calibri" panose="020F0502020204030204" pitchFamily="34" charset="0"/>
                <a:ea typeface="Trebuchet MS" panose="020B0603020202020204" pitchFamily="34" charset="0"/>
              </a:rPr>
              <a:t> ETAGE – AILES 1 et 2 et NOYAU CENTRAL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200A21-3EBA-4A82-B118-BF0BADA9AB88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FB3CE10E-F891-4F71-8872-B6E829213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4EC2E70-1F2B-DC26-82B7-05BD49B6F2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75" y="37315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335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301817" y="-8857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 CVC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1487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20953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CVC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240976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OPC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905684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OPC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950256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C6601-E8C1-A65D-4662-09ADBC733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7F6198-6EEA-B966-66AE-F08FF8DE29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9ADF1-E851-E12E-1157-C69CD1B34F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E54F1159-03BE-5317-1957-C17C16A1144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E3E7D682-07C8-0F8F-CAF2-00FCDE53A1D3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8231277-04EC-3D98-5C06-2292E96ACC61}"/>
              </a:ext>
            </a:extLst>
          </p:cNvPr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CSSI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D88D1F91-C7EB-E791-995E-2F334BB28F27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1750A37F-A61B-661E-86B4-EF5D76F4823A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001724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C18B0-086A-B03F-0699-E53E35763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7A203D2-DA60-798B-EE6A-328B3398FE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376687D-5F72-C228-5099-F43DF115BB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329D5F3C-CB1A-39DB-5402-17B4D2D531C3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ACA02800-FF9E-CEC5-2F4B-0DD02A1EB458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AA8B5640-F2BA-89DB-985C-333155B25188}"/>
              </a:ext>
            </a:extLst>
          </p:cNvPr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CSSI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A0E800E0-E26F-64DF-109F-801B559C19B0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15AFAE9B-C0B3-7F77-8D1C-D8D6469B697E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346568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8922E-63A6-887A-B7D7-B850B2919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FD7472-0A2C-A80D-A8A7-E111A647B0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E6F2B4C-3388-4176-F392-A20B34B383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26238A72-5F53-01EB-0840-1E2A9E4C208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1170E3F9-D9C4-288E-D82A-D9B75F310891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72F9DDE1-C9B9-898E-6379-196BEE75C887}"/>
              </a:ext>
            </a:extLst>
          </p:cNvPr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BIM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BD58432-5A33-3B75-3122-F5DB4D23491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A9214880-3F5A-85D3-30CD-EBD6E941D995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1416025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5D9D5-B85A-8651-C33E-01973AD95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7B1AF1D-4D89-28D9-4C8F-14352588E7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9D7FD77-E3CA-F136-6462-15F117A16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EED326CF-BFC6-C4A6-9F80-C41D8F5B2AA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02EB2738-4ED4-1321-9AB2-D9BF24168BBE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CE2B972-E671-F010-67E9-D672795C864C}"/>
              </a:ext>
            </a:extLst>
          </p:cNvPr>
          <p:cNvSpPr txBox="1">
            <a:spLocks/>
          </p:cNvSpPr>
          <p:nvPr/>
        </p:nvSpPr>
        <p:spPr>
          <a:xfrm>
            <a:off x="-702892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BIM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F3D4EE3E-8535-53D0-03E1-F9174F6D5F46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AE8C513-4268-8D76-B5BA-A9DD10BAEE27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441669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1F82205-3C23-4A76-9E7E-19D784819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2CAA91-8AB1-EBF1-C948-758A1E263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D4C15929-5701-03A0-A961-FE1CB202B12D}"/>
              </a:ext>
            </a:extLst>
          </p:cNvPr>
          <p:cNvSpPr txBox="1">
            <a:spLocks/>
          </p:cNvSpPr>
          <p:nvPr/>
        </p:nvSpPr>
        <p:spPr>
          <a:xfrm>
            <a:off x="722312" y="3458111"/>
            <a:ext cx="7242367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</a:rPr>
              <a:t>Analyse du programme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C2C6E4-09A2-1E5F-3C64-0F732CDBAAA6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BB23068-31D9-62C8-941D-EF7A92279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18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8886809-8CBE-84B8-931E-867198EB71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236963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7395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EA3F0A9-26B0-2C11-E695-C5DDE83959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E829EAB-EC19-F81C-E443-BACFC12CA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BC8ED58-0E98-B004-3A82-F8DA797B6939}"/>
              </a:ext>
            </a:extLst>
          </p:cNvPr>
          <p:cNvSpPr txBox="1"/>
          <p:nvPr/>
        </p:nvSpPr>
        <p:spPr>
          <a:xfrm>
            <a:off x="299240" y="1023135"/>
            <a:ext cx="78644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600" i="1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Analyse du programme </a:t>
            </a:r>
            <a:r>
              <a:rPr lang="fr-FR" sz="1600" b="1" dirty="0">
                <a:latin typeface="Century Gothic" charset="0"/>
                <a:ea typeface="Century Gothic" charset="0"/>
                <a:cs typeface="Century Gothic" charset="0"/>
              </a:rPr>
              <a:t>(4 diapositives maximum )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:</a:t>
            </a:r>
          </a:p>
          <a:p>
            <a:endParaRPr lang="fr-FR" sz="1600" dirty="0">
              <a:solidFill>
                <a:srgbClr val="FF0000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200" b="1" dirty="0"/>
              <a:t>Approche architecturale et technique</a:t>
            </a:r>
          </a:p>
          <a:p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L'équipe de maîtrise d'œuvre devra indiquer quels sont les enjeux qu’elle retient à la lecture du programme pour: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Concevoir une architecturale adaptée et intégrée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Proposer des solutions techniques pertinentes et durables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Maîtriser l’approche énergétique et intégration la stratégie de décarbonation,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Maitrise le coût global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/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7D3CA5-5EAD-F634-DD01-8B7ACEDF6A52}"/>
              </a:ext>
            </a:extLst>
          </p:cNvPr>
          <p:cNvSpPr/>
          <p:nvPr/>
        </p:nvSpPr>
        <p:spPr>
          <a:xfrm>
            <a:off x="0" y="6498076"/>
            <a:ext cx="428018" cy="2875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CF695B2-A150-4448-EC3C-BAE160A15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19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07A6D31-AD72-71E9-C9F9-CCCDB97AB7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116162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599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3835" y="116382"/>
            <a:ext cx="7413929" cy="929093"/>
          </a:xfrm>
        </p:spPr>
        <p:txBody>
          <a:bodyPr>
            <a:normAutofit/>
          </a:bodyPr>
          <a:lstStyle/>
          <a:p>
            <a:pPr algn="ctr"/>
            <a:r>
              <a:rPr lang="fr-FR" sz="2000" dirty="0">
                <a:latin typeface="Century Gothic" charset="0"/>
                <a:ea typeface="Century Gothic" charset="0"/>
                <a:cs typeface="Century Gothic" charset="0"/>
              </a:rPr>
              <a:t>Mode d’emploi  du cadre de réponse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45512" y="997272"/>
            <a:ext cx="8254605" cy="48581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Le power point est à remettre </a:t>
            </a:r>
            <a:r>
              <a:rPr lang="fr-FR" sz="1400" b="1" u="sng" dirty="0">
                <a:latin typeface="Century Gothic" charset="0"/>
                <a:ea typeface="Century Gothic" charset="0"/>
                <a:cs typeface="Century Gothic" charset="0"/>
              </a:rPr>
              <a:t>impérativement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 au format natif </a:t>
            </a:r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(.pptx) et PDF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Il convient de produire :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(ou plusieurs) architectes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3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bureau d’études </a:t>
            </a:r>
            <a:r>
              <a:rPr lang="fr-FR" sz="1400" dirty="0">
                <a:latin typeface="Century Gothic" charset="0"/>
              </a:rPr>
              <a:t>ELEC CFO CFA 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bureau d’études </a:t>
            </a:r>
            <a:r>
              <a:rPr lang="fr-FR" sz="1400" dirty="0">
                <a:latin typeface="Century Gothic" charset="0"/>
              </a:rPr>
              <a:t>CVC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marR="0" lvl="0" indent="-18097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Un coordinateur OPC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kumimoji="0" lang="fr-FR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  <a:defRPr/>
            </a:pPr>
            <a:r>
              <a:rPr lang="fr-FR" sz="1400" dirty="0">
                <a:latin typeface="Century Gothic" charset="0"/>
              </a:rPr>
              <a:t>Un CSSI (2 diapositives au maximum par compétence)</a:t>
            </a:r>
          </a:p>
          <a:p>
            <a:pPr marL="271463" indent="-180975">
              <a:buFont typeface="Wingdings" panose="05000000000000000000" pitchFamily="2" charset="2"/>
              <a:buChar char="ü"/>
              <a:defRPr/>
            </a:pPr>
            <a:r>
              <a:rPr lang="fr-FR" sz="14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Un BIM manager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kumimoji="0" lang="fr-FR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Autre compétence jugée utile (</a:t>
            </a:r>
            <a:r>
              <a:rPr lang="fr-FR" sz="1400" u="sng" dirty="0">
                <a:latin typeface="Century Gothic" charset="0"/>
                <a:ea typeface="Century Gothic" charset="0"/>
                <a:cs typeface="Century Gothic" charset="0"/>
              </a:rPr>
              <a:t>2 diapositives au maximum par compétence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)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fr-FR" sz="1600" b="1" dirty="0">
                <a:latin typeface="Century Gothic" charset="0"/>
                <a:ea typeface="Century Gothic" charset="0"/>
                <a:cs typeface="Century Gothic" charset="0"/>
              </a:rPr>
              <a:t>La trame de présentation du power point est à conserver strictement</a:t>
            </a:r>
          </a:p>
          <a:p>
            <a:pPr algn="ctr"/>
            <a:endParaRPr lang="fr-FR" sz="16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Annexes interdites sauf celles mentionnées dans le support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ppt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(exemple les CV)</a:t>
            </a:r>
            <a:endParaRPr lang="fr-FR" sz="16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1F0879-7C6E-41B9-8FC7-156D8E5446E0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53D7161-5255-4C8B-BB8F-3980D355A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2590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22312" y="3458111"/>
            <a:ext cx="7242367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 err="1">
                <a:solidFill>
                  <a:schemeClr val="tx1"/>
                </a:solidFill>
                <a:latin typeface="Century Gothic" charset="0"/>
              </a:rPr>
              <a:t>Méthologie</a:t>
            </a:r>
            <a:r>
              <a:rPr lang="fr-FR" sz="3600" b="0" dirty="0">
                <a:solidFill>
                  <a:schemeClr val="tx1"/>
                </a:solidFill>
                <a:latin typeface="Century Gothic" charset="0"/>
              </a:rPr>
              <a:t> envisagée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5E2284-E023-4A4A-80A5-7631680B2ACE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D11620E-289C-43C2-A8F5-FD9843E7B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20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ED3708B-AA84-04EB-A74D-C45A004669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227236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7653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43882" y="1505471"/>
            <a:ext cx="786448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Méthodologie </a:t>
            </a:r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(6 diapositives maximum )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:</a:t>
            </a:r>
          </a:p>
          <a:p>
            <a:endParaRPr lang="fr-FR" sz="1400" dirty="0"/>
          </a:p>
          <a:p>
            <a:pPr>
              <a:buFont typeface="Arial" panose="020B0604020202020204" pitchFamily="34" charset="0"/>
              <a:buChar char="•"/>
            </a:pPr>
            <a:endParaRPr lang="fr-FR" sz="10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900" b="1" dirty="0"/>
              <a:t>Approche environnementale et énergétique:</a:t>
            </a:r>
          </a:p>
          <a:p>
            <a:r>
              <a:rPr lang="fr-FR" sz="900" dirty="0"/>
              <a:t>L'équipe de maîtrise d'œuvre devra indiquer comment elle envisage une démarche environnementale ambitieuse , en s'appuyant sur :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Une optimisation des consommations énergétiques et l'intégration des énergies renouvelables,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L'utilisation de matériaux biosourcés ou à faible impact carbone,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La gestion des déchets de chantier et la mise en place de dispositifs pour limiter les nuisances écologiques.</a:t>
            </a:r>
          </a:p>
          <a:p>
            <a:pPr marL="447675">
              <a:defRPr/>
            </a:pPr>
            <a:endParaRPr lang="fr-FR" sz="9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Analyse des contraintes et organisation du projet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candidats démontreront leur compréhension des enjeux hospitaliers au travers leur manière d’intégrer dans leur approche du projet :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respect du programme;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contraintes de site occupé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maîtrise des coûts de réalisation et de d’exploitation (vision coût global)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flux de circulation des patients, du personnel et des visiteurs , 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L’intégration des normes spécifiques aux établissement hospitaliers.</a:t>
            </a:r>
          </a:p>
          <a:p>
            <a:pPr marL="719138" marR="0" lvl="0" indent="-27146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sz="9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900" b="1" dirty="0"/>
              <a:t>Phase des travaux et gestion de la coactivité</a:t>
            </a:r>
          </a:p>
          <a:p>
            <a:r>
              <a:rPr lang="fr-FR" sz="900" dirty="0"/>
              <a:t>L'équipe de maîtrise d'œuvre devra indiquer comment elle envisage :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Le phasage des travaux en garantissant la continuité des soins et les délais contractuels,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Une gestion efficace des nuisances, une planification détaillée , incluant les périodes critiques et les interventions spécifiques.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De mettre en place des protocoles de communication avec l'établissement hospitalier,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D’anticiper éventuellement les besoins en « relogement » temporaire des services impactés par les travaux.</a:t>
            </a:r>
          </a:p>
          <a:p>
            <a:endParaRPr lang="fr-FR" sz="9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fr-FR" sz="900" b="1" dirty="0"/>
              <a:t>Intégration du BIM et outils numériques :</a:t>
            </a:r>
          </a:p>
          <a:p>
            <a:r>
              <a:rPr lang="fr-FR" sz="900" dirty="0"/>
              <a:t>L'équipe de maîtrise d'œuvre devra indiquer comment elle envisage une approche </a:t>
            </a:r>
            <a:r>
              <a:rPr lang="fr-FR" sz="900" b="1" dirty="0"/>
              <a:t>BIM (Building Information Modeling)</a:t>
            </a:r>
            <a:r>
              <a:rPr lang="fr-FR" sz="900" dirty="0"/>
              <a:t> pour :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Améliorer la gestion du projet et faciliter les échanges entre intervenants.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Suivre l'évolution des travaux en temps réel et optimiser la maintenance post-travaux.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900" dirty="0">
                <a:solidFill>
                  <a:prstClr val="black"/>
                </a:solidFill>
                <a:latin typeface="Calibri" panose="020F0502020204030204"/>
              </a:rPr>
              <a:t>Offrir une visualisation numérique du projet pour aider à la prise de décision.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140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343B0CF-D1F2-46C6-8D47-9235483A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21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F5C153E-DF88-07F2-FA97-5AB9C3E11D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60" y="24669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2983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1FDA08E-F993-9D28-7CA4-B66F45958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EA945B-3D1A-68A6-5193-ACAC3C71A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171AD5A3-8611-7037-1ABA-B453C7841E73}"/>
              </a:ext>
            </a:extLst>
          </p:cNvPr>
          <p:cNvSpPr txBox="1">
            <a:spLocks/>
          </p:cNvSpPr>
          <p:nvPr/>
        </p:nvSpPr>
        <p:spPr>
          <a:xfrm>
            <a:off x="722312" y="3458111"/>
            <a:ext cx="7242367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</a:rPr>
              <a:t>Moyens humains affectés à l'opération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5E548A-A8E8-5252-B91A-A5143C0E449F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1E4E4ED-DCDE-C108-7F6C-65B0B1B92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22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F3D119C-2B15-F6A0-C748-FAD1154981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135690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8858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53DBC1A-21C0-AE57-F648-55C041D2E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8E7349-E074-A7CF-E740-4E8AF7978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390A433-425B-12B0-7C03-1BE1E92353B1}"/>
              </a:ext>
            </a:extLst>
          </p:cNvPr>
          <p:cNvSpPr txBox="1"/>
          <p:nvPr/>
        </p:nvSpPr>
        <p:spPr>
          <a:xfrm>
            <a:off x="360062" y="1537891"/>
            <a:ext cx="78644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i="1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Moyens humains </a:t>
            </a:r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(2 diapositives maximum )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:</a:t>
            </a:r>
          </a:p>
          <a:p>
            <a:endParaRPr lang="fr-FR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719138" marR="0" lvl="0" indent="-27146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Moyens humains AFFECTES à l’opération (possibilité de mettre les cv en annexe)</a:t>
            </a:r>
          </a:p>
          <a:p>
            <a:pPr marL="719138" marR="0" lvl="0" indent="-27146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Expérience commune entre co-traitants (point à particulièrement développer)</a:t>
            </a:r>
          </a:p>
          <a:p>
            <a:pPr marL="719138" indent="-271463"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….</a:t>
            </a:r>
          </a:p>
          <a:p>
            <a:pPr marL="285750" indent="-285750">
              <a:buFont typeface="Arial" charset="0"/>
              <a:buChar char="•"/>
            </a:pPr>
            <a:endParaRPr lang="fr-FR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9F0F12-32BC-3D8D-D16F-CE59D2D86466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C9F7DCB-545A-2AFF-99D4-85B3653CE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23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6A90B5A-3790-9B73-B74C-10BFE7E151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28560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65876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47AC0B4-504F-F809-68EE-D67A345806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C7916B-33DA-9BFB-2495-10B36713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AE62B81B-C10A-B312-FFA3-9CAA537F1F01}"/>
              </a:ext>
            </a:extLst>
          </p:cNvPr>
          <p:cNvSpPr txBox="1">
            <a:spLocks/>
          </p:cNvSpPr>
          <p:nvPr/>
        </p:nvSpPr>
        <p:spPr>
          <a:xfrm>
            <a:off x="722312" y="3458111"/>
            <a:ext cx="7242367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</a:rPr>
              <a:t>Temps passé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4F9733-DA57-961C-8EE3-22E085365A9E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11E4281-4ECF-8A9A-61DD-149C3E202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24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A2C17D1-9E9B-5E4F-5992-7929C90176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135690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33248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F3A226C-0B47-8338-6AFD-E2BDC9377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9FCD44-A5E5-CE92-52DA-788C2E187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7CE4576-454B-2774-4E0A-60231C8CBC87}"/>
              </a:ext>
            </a:extLst>
          </p:cNvPr>
          <p:cNvSpPr txBox="1"/>
          <p:nvPr/>
        </p:nvSpPr>
        <p:spPr>
          <a:xfrm>
            <a:off x="722199" y="211147"/>
            <a:ext cx="7864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i="1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charset="0"/>
              <a:buChar char="•"/>
            </a:pPr>
            <a:endParaRPr lang="fr-FR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Colonne « Temps passé en jour » à compléter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FA50AA-1F20-45E8-5A34-F4D9AB3296B3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2E7E750-1E42-3D4D-F47B-51150A697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25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E97A680-3CF7-2FBB-B165-5BECBA6041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285601"/>
            <a:ext cx="1418590" cy="66421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DD85ACEE-744E-C97F-EFFC-959673FC6C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029198"/>
              </p:ext>
            </p:extLst>
          </p:nvPr>
        </p:nvGraphicFramePr>
        <p:xfrm>
          <a:off x="837901" y="2194957"/>
          <a:ext cx="6908801" cy="3295650"/>
        </p:xfrm>
        <a:graphic>
          <a:graphicData uri="http://schemas.openxmlformats.org/drawingml/2006/table">
            <a:tbl>
              <a:tblPr/>
              <a:tblGrid>
                <a:gridCol w="1129955">
                  <a:extLst>
                    <a:ext uri="{9D8B030D-6E8A-4147-A177-3AD203B41FA5}">
                      <a16:colId xmlns:a16="http://schemas.microsoft.com/office/drawing/2014/main" val="2182479880"/>
                    </a:ext>
                  </a:extLst>
                </a:gridCol>
                <a:gridCol w="2308616">
                  <a:extLst>
                    <a:ext uri="{9D8B030D-6E8A-4147-A177-3AD203B41FA5}">
                      <a16:colId xmlns:a16="http://schemas.microsoft.com/office/drawing/2014/main" val="1192784621"/>
                    </a:ext>
                  </a:extLst>
                </a:gridCol>
                <a:gridCol w="2308616">
                  <a:extLst>
                    <a:ext uri="{9D8B030D-6E8A-4147-A177-3AD203B41FA5}">
                      <a16:colId xmlns:a16="http://schemas.microsoft.com/office/drawing/2014/main" val="1401076872"/>
                    </a:ext>
                  </a:extLst>
                </a:gridCol>
                <a:gridCol w="1161614">
                  <a:extLst>
                    <a:ext uri="{9D8B030D-6E8A-4147-A177-3AD203B41FA5}">
                      <a16:colId xmlns:a16="http://schemas.microsoft.com/office/drawing/2014/main" val="364263075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Tranche(s)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Mission(s)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Désignation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Temps passé en jour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436659"/>
                  </a:ext>
                </a:extLst>
              </a:tr>
              <a:tr h="19050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Tranche ferme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Diagnostic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263397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Avant-projet sommaire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375322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Avant-projet définitif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858334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Etudes de projet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047517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Assistance pour la passation des contrats de travaux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701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PSE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Ordonnancement, pilotage et coordination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43458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PSE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Coordonnateur des Systèmes de Sécurité Incendie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4199541"/>
                  </a:ext>
                </a:extLst>
              </a:tr>
              <a:tr h="190500"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Tranche optionnelle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Direction de l’exécution des contrats de travaux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724335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Validation des études d’exécution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19140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Assistance aux Opération de Réception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50939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Tranche(s)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Mission(s)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Désignation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Temps passé en jour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965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Tranche optionnelle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Ordonnancement, pilotage et coordination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9817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Tranche optionnelle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Coordonnateur des Systèmes de Sécurité Incendie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56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1206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22313" y="3462915"/>
            <a:ext cx="7612062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Références de l’architecte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2F5FFB-4669-4A87-AEDD-6D790CE679DD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33913AA-EB8C-47DE-9D8F-971E8C0D8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3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B7E0E3-A837-DDBA-EE9E-5802E58EA5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168869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279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3918314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1324151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lang="fr-FR" sz="9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Mission PRECISE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lvl="1"/>
            <a:r>
              <a:rPr lang="fr-FR" sz="1000" i="1" dirty="0"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3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-64278"/>
            <a:ext cx="6911266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« nom Architecte»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48854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7" name="Espace réservé du texte 2"/>
          <p:cNvSpPr txBox="1">
            <a:spLocks/>
          </p:cNvSpPr>
          <p:nvPr/>
        </p:nvSpPr>
        <p:spPr>
          <a:xfrm>
            <a:off x="765969" y="3210015"/>
            <a:ext cx="7612062" cy="12544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Références co-traitant</a:t>
            </a:r>
          </a:p>
          <a:p>
            <a:r>
              <a:rPr lang="fr-FR" sz="24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 </a:t>
            </a:r>
            <a:r>
              <a:rPr lang="fr-FR" sz="2400" b="0" dirty="0">
                <a:solidFill>
                  <a:schemeClr val="tx1"/>
                </a:solidFill>
                <a:latin typeface="Century Gothic" charset="0"/>
              </a:rPr>
              <a:t>minima le BE ELEC CFO CFA, le BE CVC, </a:t>
            </a:r>
            <a:r>
              <a:rPr lang="fr-FR" sz="2400" b="0" dirty="0" err="1">
                <a:solidFill>
                  <a:schemeClr val="tx1"/>
                </a:solidFill>
                <a:latin typeface="Century Gothic" charset="0"/>
              </a:rPr>
              <a:t>leOPC</a:t>
            </a:r>
            <a:r>
              <a:rPr lang="fr-FR" sz="2400" b="0" dirty="0">
                <a:solidFill>
                  <a:schemeClr val="tx1"/>
                </a:solidFill>
                <a:latin typeface="Century Gothic" charset="0"/>
              </a:rPr>
              <a:t>, le CSSI et le </a:t>
            </a:r>
            <a:r>
              <a:rPr lang="fr-FR" sz="24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BIM MANAGER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2F5FFB-4669-4A87-AEDD-6D790CE679DD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85789EA-74CE-4AE3-96E6-DFC91B9FA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7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604DB5F-2FFC-C630-D36B-8045EEB849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4" y="159142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8005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526471" y="-20953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BE ELEC CFO CFA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611605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045602"/>
            <a:ext cx="6593082" cy="3472031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extérieure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7354" y="614790"/>
            <a:ext cx="2260859" cy="6137702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Nature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Surfaces : 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SH, SU / SDP ou SHON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Mission </a:t>
            </a:r>
            <a:r>
              <a:rPr lang="fr-FR" sz="10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PRECISE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 la mission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Montant des travaux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€ HT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Date début et fin de travaux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Spécificité de l’opération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Avancement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Référent chez le MOA</a:t>
            </a:r>
          </a:p>
          <a:p>
            <a:pPr marL="4572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(À compléter)</a:t>
            </a:r>
          </a:p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>
          <a:xfrm>
            <a:off x="8581292" y="8308"/>
            <a:ext cx="562708" cy="484062"/>
          </a:xfrm>
        </p:spPr>
        <p:txBody>
          <a:bodyPr>
            <a:normAutofit fontScale="55000" lnSpcReduction="20000"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614789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pPr marL="0" lvl="1" indent="0">
              <a:spcBef>
                <a:spcPts val="750"/>
              </a:spcBef>
              <a:buNone/>
            </a:pP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sz="16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sz="1800" dirty="0">
                <a:latin typeface="Century Gothic" charset="0"/>
                <a:ea typeface="Century Gothic" charset="0"/>
                <a:cs typeface="Century Gothic" charset="0"/>
              </a:rPr>
              <a:t>Nom de l’opération »</a:t>
            </a:r>
          </a:p>
          <a:p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-403379" y="-32354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latin typeface="Century Gothic" charset="0"/>
                <a:ea typeface="Century Gothic" charset="0"/>
                <a:cs typeface="Century Gothic" charset="0"/>
              </a:rPr>
              <a:t>Références BE ELEC CFO CFA </a:t>
            </a:r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« co-traitant»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8FA2FC8-4507-4478-B8E8-BB4D1F52D29D}"/>
              </a:ext>
            </a:extLst>
          </p:cNvPr>
          <p:cNvSpPr txBox="1">
            <a:spLocks/>
          </p:cNvSpPr>
          <p:nvPr/>
        </p:nvSpPr>
        <p:spPr>
          <a:xfrm>
            <a:off x="115367" y="4517633"/>
            <a:ext cx="3086100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Vue intérieure	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A4AD51F-D050-485C-9D8B-1286F2AD5216}"/>
              </a:ext>
            </a:extLst>
          </p:cNvPr>
          <p:cNvSpPr txBox="1">
            <a:spLocks/>
          </p:cNvSpPr>
          <p:nvPr/>
        </p:nvSpPr>
        <p:spPr>
          <a:xfrm>
            <a:off x="3201467" y="4518494"/>
            <a:ext cx="3506982" cy="2233997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Espace intérieure </a:t>
            </a:r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Photographie de l’opération en cours ou réalisée ou à défaut image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10590714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DD6FB597564458181716DCF29E531" ma:contentTypeVersion="12" ma:contentTypeDescription="Crée un document." ma:contentTypeScope="" ma:versionID="3e1ae674fce48319e38b303f8cabf35f">
  <xsd:schema xmlns:xsd="http://www.w3.org/2001/XMLSchema" xmlns:xs="http://www.w3.org/2001/XMLSchema" xmlns:p="http://schemas.microsoft.com/office/2006/metadata/properties" xmlns:ns2="2697cc75-1aaa-4b68-a48e-593aa534b56d" xmlns:ns3="a8616a7f-141c-4ed7-8436-c49acd6d9e48" targetNamespace="http://schemas.microsoft.com/office/2006/metadata/properties" ma:root="true" ma:fieldsID="b047950350c2ec377f3b87cbf1bde3ea" ns2:_="" ns3:_="">
    <xsd:import namespace="2697cc75-1aaa-4b68-a48e-593aa534b56d"/>
    <xsd:import namespace="a8616a7f-141c-4ed7-8436-c49acd6d9e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7cc75-1aaa-4b68-a48e-593aa534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b506004d-0bbe-47a6-bbcf-da7378ed4d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16a7f-141c-4ed7-8436-c49acd6d9e4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f1aa032-8f29-4be2-acf2-86a7db7eb9f4}" ma:internalName="TaxCatchAll" ma:showField="CatchAllData" ma:web="a8616a7f-141c-4ed7-8436-c49acd6d9e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697cc75-1aaa-4b68-a48e-593aa534b56d">
      <Terms xmlns="http://schemas.microsoft.com/office/infopath/2007/PartnerControls"/>
    </lcf76f155ced4ddcb4097134ff3c332f>
    <TaxCatchAll xmlns="a8616a7f-141c-4ed7-8436-c49acd6d9e48" xsi:nil="true"/>
  </documentManagement>
</p:properties>
</file>

<file path=customXml/itemProps1.xml><?xml version="1.0" encoding="utf-8"?>
<ds:datastoreItem xmlns:ds="http://schemas.openxmlformats.org/officeDocument/2006/customXml" ds:itemID="{C75C8438-8AC3-416A-B4CE-D34D850F40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5405BA-CB02-4D8E-8D6B-DA759A4757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97cc75-1aaa-4b68-a48e-593aa534b56d"/>
    <ds:schemaRef ds:uri="a8616a7f-141c-4ed7-8436-c49acd6d9e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7C1E64A-E709-4894-ADF4-E28A72C016E2}">
  <ds:schemaRefs>
    <ds:schemaRef ds:uri="http://schemas.microsoft.com/office/2006/metadata/properties"/>
    <ds:schemaRef ds:uri="http://schemas.microsoft.com/office/infopath/2007/PartnerControls"/>
    <ds:schemaRef ds:uri="2697cc75-1aaa-4b68-a48e-593aa534b56d"/>
    <ds:schemaRef ds:uri="a8616a7f-141c-4ed7-8436-c49acd6d9e4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2844</Words>
  <Application>Microsoft Office PowerPoint</Application>
  <PresentationFormat>Affichage à l'écran (4:3)</PresentationFormat>
  <Paragraphs>880</Paragraphs>
  <Slides>25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Century Gothic</vt:lpstr>
      <vt:lpstr>Times New Roman</vt:lpstr>
      <vt:lpstr>Wingdings</vt:lpstr>
      <vt:lpstr>Thème Office</vt:lpstr>
      <vt:lpstr>Marché de maîtrise d’oeuvre</vt:lpstr>
      <vt:lpstr>Mode d’emploi  du cadre de réponse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Itaq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Cadre de réponse LMH</dc:title>
  <dc:creator>Jerome Labbaye</dc:creator>
  <cp:lastModifiedBy>Jerome ANDRE</cp:lastModifiedBy>
  <cp:revision>148</cp:revision>
  <cp:lastPrinted>2019-05-06T08:45:52Z</cp:lastPrinted>
  <dcterms:created xsi:type="dcterms:W3CDTF">2014-09-24T15:37:46Z</dcterms:created>
  <dcterms:modified xsi:type="dcterms:W3CDTF">2025-02-28T15:52:48Z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0x010100F3CDD6FB597564458181716DCF29E531</vt:lpwstr>
  </property>
</Properties>
</file>