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5" r:id="rId2"/>
    <p:sldId id="258" r:id="rId3"/>
    <p:sldId id="267" r:id="rId4"/>
    <p:sldId id="274" r:id="rId5"/>
    <p:sldId id="1549" r:id="rId6"/>
    <p:sldId id="351" r:id="rId7"/>
    <p:sldId id="1535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C9D120D-F603-5D50-E7B1-2B44F729526C}" name="LAMBERT Christophe" initials="CL" userId="S::lambert@apij-justice.fr::8162fb7b-7027-4503-872c-8d330a1594c1" providerId="AD"/>
  <p188:author id="{949EF61E-064E-F6F0-DF51-07E752FA1538}" name="LIENHART Jean-Baptiste" initials="JL" userId="S::jean-baptiste.lienhart@apij-justice.fr::7f34aeea-1aef-483e-a8e6-77cb9eae2eab" providerId="AD"/>
  <p188:author id="{DC04F8BB-72B2-A1F4-8409-D091DADCA601}" name="MARGOTTIN Christel" initials="CM" userId="S::christel.margottin@apij-justice.fr::3f5db2fb-9f09-4f9d-9f92-b1ffdd3579a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D772B"/>
    <a:srgbClr val="9DC5C7"/>
    <a:srgbClr val="C80808"/>
    <a:srgbClr val="23717B"/>
    <a:srgbClr val="D0A0C0"/>
    <a:srgbClr val="BBD664"/>
    <a:srgbClr val="6A0C30"/>
    <a:srgbClr val="D1195F"/>
    <a:srgbClr val="8D11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A41DF-5E09-40E9-8441-F8DE5225B7ED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A99EB-4F55-4B24-9B81-19FCC51495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8387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DF30F-133A-451D-B582-2355178F761E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200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CCD622-1440-1E9A-F105-4014274499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906615C-956E-F2E6-EF1A-0AD8CFCD80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7059E1-8921-71AC-F09E-310F3BAB6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4EC1C3-2369-E630-D211-631F1333D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FF949A-2DEE-E338-F3C3-76C092D11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95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F1B2F0-3346-92B4-242F-775D6A77A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4F3DB10-37BE-6BC2-704F-8C1C6C287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7CEABF1-9208-0C2B-A48A-BF15B96DD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A2D95F-A855-5C31-35C0-7A521763E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037280-D29F-A894-4743-0BE5F7717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493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349D9AC-03AB-D199-2944-C828570DE4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F9E9650-2D6D-3897-23C1-C1EC6F5AE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EFD0ED-9CC7-69AB-5A25-92CD7194C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63D614-07B7-92BD-F486-A32515606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E8CC3C-6D74-3A31-1402-9EA7EDED9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692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éamb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18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58A24D-0E11-847D-90F4-53DFE718E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270540-7D17-A377-2549-8A968BE169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C277D7-993F-FE70-5B7A-EE204E42D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D5C203-994B-1D39-D6BB-3B4D50519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DA3D1E-193D-5D77-4BC3-4C4684710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907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6DDB28-B462-97C3-E7A5-DEC9BEE98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BA0603-FC3F-FA34-EE74-58EE17C97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94511A-D553-35F7-BDF1-66B6FF5F5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D02F18-E5F4-E99F-47B1-EC62D5EA4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C2DD2B-FB9A-937C-5549-06265F69A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6033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DCC77B-0A9D-BD66-FD2A-5A95A16F9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5844EF-E0BF-995C-8E2D-B3C622D59E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5B443C9-9832-C638-E956-B0A6AFF9E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5944B45-39E4-301F-AD2B-A12DFB2C2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F530B2B-5A71-1FCA-C385-A5E0BD528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FA4ABE-0E0A-E6D8-1F90-EDB6BD231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310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526F49-04E9-F426-51CF-1E2C9D76A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A17AD7-BBD6-F8D8-A8E8-4D2A409DF2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D33040F-5E54-38C4-C34E-58D7CE6F8B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5BD2803-A034-3772-9876-4E88E19840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6CEF913-23CA-D3EA-36A9-799600DF7F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624B879-0D2F-0525-B971-B29FB13F8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2AD0AFF-F891-A4AB-BB25-5D7CA8E77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814320-DA25-39F1-61A2-D7C20F011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008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571819-B0D7-000E-932E-225D77E96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513847-D8FA-FAEA-CAFA-554B02338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C3E056A-AC36-D0AE-255B-A2D40815D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8311726-3E81-76A6-816E-28E9324E4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76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A32255-B302-E7C0-7513-D3B8E9426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E333042-8DC6-D1D2-F48F-856FA5BDC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DEA552-FB65-7B3E-C313-F3DF0D008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397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477988-2799-8A8C-37D7-BC7744B50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FD72A2-2DE8-977C-42AC-CFC8D5EB2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58DFF39-337C-C080-76AF-CFF04B6F88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764F7CA-73E4-755D-BF35-F9C27DAC2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00F503-67F7-D687-6C04-0A3D585CC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5B8F07-812E-A20E-7C58-85B2C4E3F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058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3F2A58-5DC2-7B29-08FC-4FE7FD274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B6CCA85-C9AE-0F55-9EBB-20A6A71F7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D4E01E-7EDB-7E60-2067-EFDDC9FEC2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2346C5-05C1-264B-E6E7-1437671A6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216CDC-86CB-7689-9231-46BA632EC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9267E39-75CB-2085-A7B7-7829682A6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33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E772560-BED7-5055-440C-DFCCBC9B8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7661CBC-268C-9288-837C-B424BF5562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412489-7AEB-36DA-811D-F54D1471F8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98863-AC4F-400D-83A0-F7DF576D7148}" type="datetimeFigureOut">
              <a:rPr lang="fr-FR" smtClean="0"/>
              <a:t>20/03/2024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F9908D-3D82-0E02-00F3-3FE9D5DB07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B02444-9F06-EF7C-EC2A-C1076C61E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E2B38-C313-4AE0-8C11-79B29CCB94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648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20">
            <a:extLst>
              <a:ext uri="{FF2B5EF4-FFF2-40B4-BE49-F238E27FC236}">
                <a16:creationId xmlns:a16="http://schemas.microsoft.com/office/drawing/2014/main" id="{0AFC705A-1241-A1EA-A59B-7AF4BAACCAC2}"/>
              </a:ext>
            </a:extLst>
          </p:cNvPr>
          <p:cNvSpPr txBox="1"/>
          <p:nvPr/>
        </p:nvSpPr>
        <p:spPr>
          <a:xfrm>
            <a:off x="1058410" y="419450"/>
            <a:ext cx="10075179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MAITRISE D’OUVRAGE :</a:t>
            </a:r>
          </a:p>
          <a:p>
            <a:pPr algn="ctr"/>
            <a:r>
              <a:rPr lang="fr-FR" sz="1600" b="1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FR" sz="1600" dirty="0">
              <a:effectLst/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r>
              <a:rPr lang="fr-FR" sz="1600" b="1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APIJ-AGENCE PUBLIQUE POUR L’IMMOBILIER DE LA JUSTICE</a:t>
            </a:r>
            <a:endParaRPr lang="fr-FR" sz="1600" dirty="0">
              <a:effectLst/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endParaRPr lang="fr-FR" sz="1600" b="1" dirty="0"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endParaRPr lang="fr-FR" sz="1600" dirty="0">
              <a:effectLst/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endParaRPr lang="fr-FR" sz="1600" dirty="0">
              <a:effectLst/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HAUT-RHIN</a:t>
            </a:r>
          </a:p>
          <a:p>
            <a:pPr algn="ctr"/>
            <a:r>
              <a:rPr lang="fr-FR" sz="1600" b="1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COLMAR</a:t>
            </a:r>
            <a:endParaRPr lang="fr-FR" sz="1600" dirty="0">
              <a:effectLst/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fr-FR" sz="2800" b="1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CITE JUDICIAIRE DE COLMAR</a:t>
            </a:r>
            <a:endParaRPr lang="fr-FR" sz="2800" dirty="0">
              <a:effectLst/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 &amp; 5 &amp; 10 rue des Augustins / 58 Grand ‘Rue / 23 rue Berthe Molly, 68 000 COLMAR</a:t>
            </a:r>
          </a:p>
          <a:p>
            <a:pPr algn="ctr"/>
            <a:r>
              <a:rPr lang="fr-FR" sz="1600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fr-FR" sz="1600" b="1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RÉHABILITATION, CONSTRUCTION DE LA MAISON CITÉ JUDICIAIRE</a:t>
            </a:r>
            <a:endParaRPr lang="fr-FR" sz="1600" dirty="0">
              <a:effectLst/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</a:p>
          <a:p>
            <a:endParaRPr lang="fr-FR" dirty="0"/>
          </a:p>
        </p:txBody>
      </p:sp>
      <p:pic>
        <p:nvPicPr>
          <p:cNvPr id="3" name="Image 2" descr="Une image contenant logo&#10;&#10;Description générée automatiquement">
            <a:extLst>
              <a:ext uri="{FF2B5EF4-FFF2-40B4-BE49-F238E27FC236}">
                <a16:creationId xmlns:a16="http://schemas.microsoft.com/office/drawing/2014/main" id="{A093A665-09D9-690F-94EA-AB912A83BD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58" y="242761"/>
            <a:ext cx="770295" cy="66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934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C2ACA0D-60B1-2D77-9C23-07D94BDDA4D0}"/>
              </a:ext>
            </a:extLst>
          </p:cNvPr>
          <p:cNvSpPr txBox="1"/>
          <p:nvPr/>
        </p:nvSpPr>
        <p:spPr>
          <a:xfrm>
            <a:off x="1789889" y="184558"/>
            <a:ext cx="8462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Sommaire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E8A9B8C-1A5F-A5A0-0144-598E394F59EB}"/>
              </a:ext>
            </a:extLst>
          </p:cNvPr>
          <p:cNvCxnSpPr/>
          <p:nvPr/>
        </p:nvCxnSpPr>
        <p:spPr>
          <a:xfrm>
            <a:off x="0" y="6502723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80EECAFC-C917-A019-16C4-2616C6D510EA}"/>
              </a:ext>
            </a:extLst>
          </p:cNvPr>
          <p:cNvSpPr txBox="1"/>
          <p:nvPr/>
        </p:nvSpPr>
        <p:spPr>
          <a:xfrm>
            <a:off x="177566" y="6585142"/>
            <a:ext cx="50375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APIJ-Agence Publique Pour Immobilier de la Justice</a:t>
            </a:r>
            <a:endParaRPr lang="fr-FR" sz="900" b="1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E30D6BE-C69F-1389-0544-904724362F62}"/>
              </a:ext>
            </a:extLst>
          </p:cNvPr>
          <p:cNvSpPr txBox="1"/>
          <p:nvPr/>
        </p:nvSpPr>
        <p:spPr>
          <a:xfrm>
            <a:off x="6095999" y="6585142"/>
            <a:ext cx="23265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Century Gothic" panose="020B0502020202020204" pitchFamily="34" charset="0"/>
              </a:rPr>
              <a:t>La Cité judiciaire de Colmar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A980FF3-AFC8-F3E7-3831-4DF373A20D3D}"/>
              </a:ext>
            </a:extLst>
          </p:cNvPr>
          <p:cNvSpPr txBox="1"/>
          <p:nvPr/>
        </p:nvSpPr>
        <p:spPr>
          <a:xfrm>
            <a:off x="10965813" y="6591926"/>
            <a:ext cx="16945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Century Gothic" panose="020B0502020202020204" pitchFamily="34" charset="0"/>
              </a:rPr>
              <a:t>COPIL Février 2024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AD27DCE-B096-821F-D324-5609C1306186}"/>
              </a:ext>
            </a:extLst>
          </p:cNvPr>
          <p:cNvSpPr txBox="1"/>
          <p:nvPr/>
        </p:nvSpPr>
        <p:spPr>
          <a:xfrm>
            <a:off x="1789890" y="605530"/>
            <a:ext cx="8462854" cy="3461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600" dirty="0">
              <a:effectLst/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fr-FR" sz="1600" dirty="0">
              <a:effectLst/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fr-FR" sz="1600" b="1" dirty="0"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Plan de situation et de repérage du site centre-ville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fr-FR" sz="1600" dirty="0"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Rappel des étapes précédentes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fr-FR" sz="1600" dirty="0"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Exigences du programme générique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fr-FR" sz="1600" dirty="0"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Exigences fonctionnelles de la faisabilité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fr-FR" sz="1600" dirty="0"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Exigences patrimoniales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fr-FR" sz="1600" dirty="0"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Planning</a:t>
            </a:r>
            <a:endParaRPr lang="fr-FR" sz="1800" dirty="0"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014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E8A9B8C-1A5F-A5A0-0144-598E394F59EB}"/>
              </a:ext>
            </a:extLst>
          </p:cNvPr>
          <p:cNvCxnSpPr/>
          <p:nvPr/>
        </p:nvCxnSpPr>
        <p:spPr>
          <a:xfrm>
            <a:off x="0" y="6502723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80EECAFC-C917-A019-16C4-2616C6D510EA}"/>
              </a:ext>
            </a:extLst>
          </p:cNvPr>
          <p:cNvSpPr txBox="1"/>
          <p:nvPr/>
        </p:nvSpPr>
        <p:spPr>
          <a:xfrm>
            <a:off x="177566" y="6585142"/>
            <a:ext cx="50375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APIJ-Agence Publique Pour Immobilier de la Justice</a:t>
            </a:r>
            <a:endParaRPr lang="fr-FR" sz="900" b="1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E30D6BE-C69F-1389-0544-904724362F62}"/>
              </a:ext>
            </a:extLst>
          </p:cNvPr>
          <p:cNvSpPr txBox="1"/>
          <p:nvPr/>
        </p:nvSpPr>
        <p:spPr>
          <a:xfrm>
            <a:off x="6095999" y="6585142"/>
            <a:ext cx="23265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Century Gothic" panose="020B0502020202020204" pitchFamily="34" charset="0"/>
              </a:rPr>
              <a:t>La Cité judiciaire de Colmar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A980FF3-AFC8-F3E7-3831-4DF373A20D3D}"/>
              </a:ext>
            </a:extLst>
          </p:cNvPr>
          <p:cNvSpPr txBox="1"/>
          <p:nvPr/>
        </p:nvSpPr>
        <p:spPr>
          <a:xfrm>
            <a:off x="10965813" y="6591926"/>
            <a:ext cx="16945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Century Gothic" panose="020B0502020202020204" pitchFamily="34" charset="0"/>
              </a:rPr>
              <a:t>COPIL Février 2024</a:t>
            </a:r>
          </a:p>
        </p:txBody>
      </p:sp>
      <p:sp>
        <p:nvSpPr>
          <p:cNvPr id="38" name="Zone de texte 2">
            <a:extLst>
              <a:ext uri="{FF2B5EF4-FFF2-40B4-BE49-F238E27FC236}">
                <a16:creationId xmlns:a16="http://schemas.microsoft.com/office/drawing/2014/main" id="{1B07C562-BFE9-E614-7A43-418E62D6F6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355" y="5496847"/>
            <a:ext cx="3491988" cy="3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/>
            <a:r>
              <a:rPr lang="fr-FR" sz="9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1.</a:t>
            </a:r>
            <a:r>
              <a:rPr lang="fr-FR" sz="9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9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Extrait de la </a:t>
            </a:r>
            <a:r>
              <a:rPr lang="fr-FR" sz="900" b="1" i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carte routière et touristique.</a:t>
            </a:r>
            <a:r>
              <a:rPr lang="fr-FR" sz="900" i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9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Ed. Michelin, NATIONAL. Sans échelle.</a:t>
            </a:r>
          </a:p>
          <a:p>
            <a:pPr algn="just"/>
            <a:endParaRPr lang="fr-FR" sz="900" dirty="0">
              <a:effectLst/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Zone de texte 2">
            <a:extLst>
              <a:ext uri="{FF2B5EF4-FFF2-40B4-BE49-F238E27FC236}">
                <a16:creationId xmlns:a16="http://schemas.microsoft.com/office/drawing/2014/main" id="{C0820649-90C8-ECAC-1CE5-F5D94CEF71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4782" y="5510445"/>
            <a:ext cx="3491988" cy="3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/>
            <a:r>
              <a:rPr lang="fr-FR" sz="9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Plan cadastral </a:t>
            </a:r>
            <a:r>
              <a:rPr lang="fr-FR" sz="9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(Extrait), sans échelle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A1C9A34C-487F-8D2A-51EF-AE860742C764}"/>
              </a:ext>
            </a:extLst>
          </p:cNvPr>
          <p:cNvGrpSpPr/>
          <p:nvPr/>
        </p:nvGrpSpPr>
        <p:grpSpPr>
          <a:xfrm>
            <a:off x="1828356" y="1309107"/>
            <a:ext cx="3628860" cy="4118916"/>
            <a:chOff x="252495" y="786377"/>
            <a:chExt cx="4770313" cy="5414516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9A13208A-89FD-7A98-74AA-03AB663D73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11733"/>
            <a:stretch/>
          </p:blipFill>
          <p:spPr bwMode="auto">
            <a:xfrm>
              <a:off x="252495" y="786377"/>
              <a:ext cx="4770313" cy="541451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B556E95-509B-6891-D892-33DAD8DCA84C}"/>
                </a:ext>
              </a:extLst>
            </p:cNvPr>
            <p:cNvSpPr/>
            <p:nvPr/>
          </p:nvSpPr>
          <p:spPr>
            <a:xfrm>
              <a:off x="2731362" y="3210607"/>
              <a:ext cx="474345" cy="491490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F3A4734A-42F8-EAB9-037F-82AC000B53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785" y="800111"/>
            <a:ext cx="5569279" cy="4627916"/>
          </a:xfrm>
          <a:prstGeom prst="rect">
            <a:avLst/>
          </a:prstGeom>
          <a:noFill/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2587C07-E165-579D-9DB3-C8301143E1B8}"/>
              </a:ext>
            </a:extLst>
          </p:cNvPr>
          <p:cNvSpPr txBox="1"/>
          <p:nvPr/>
        </p:nvSpPr>
        <p:spPr>
          <a:xfrm>
            <a:off x="1703389" y="451769"/>
            <a:ext cx="5508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  <a:cs typeface="Arial" panose="020B0604020202020204" pitchFamily="34" charset="0"/>
              </a:rPr>
              <a:t>Plan de situation et de repérage</a:t>
            </a:r>
          </a:p>
        </p:txBody>
      </p:sp>
    </p:spTree>
    <p:extLst>
      <p:ext uri="{BB962C8B-B14F-4D97-AF65-F5344CB8AC3E}">
        <p14:creationId xmlns:p14="http://schemas.microsoft.com/office/powerpoint/2010/main" val="1147891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3C2DFAC-F0CC-FC3B-8AB6-8C32591EFF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30"/>
          <a:stretch/>
        </p:blipFill>
        <p:spPr>
          <a:xfrm>
            <a:off x="2013182" y="733561"/>
            <a:ext cx="8475429" cy="5390877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E8A9B8C-1A5F-A5A0-0144-598E394F59EB}"/>
              </a:ext>
            </a:extLst>
          </p:cNvPr>
          <p:cNvCxnSpPr/>
          <p:nvPr/>
        </p:nvCxnSpPr>
        <p:spPr>
          <a:xfrm>
            <a:off x="0" y="6502723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80EECAFC-C917-A019-16C4-2616C6D510EA}"/>
              </a:ext>
            </a:extLst>
          </p:cNvPr>
          <p:cNvSpPr txBox="1"/>
          <p:nvPr/>
        </p:nvSpPr>
        <p:spPr>
          <a:xfrm>
            <a:off x="177566" y="6585142"/>
            <a:ext cx="50375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APIJ-Agence Publique Pour Immobilier de la Justice</a:t>
            </a:r>
            <a:endParaRPr lang="fr-FR" sz="900" b="1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E30D6BE-C69F-1389-0544-904724362F62}"/>
              </a:ext>
            </a:extLst>
          </p:cNvPr>
          <p:cNvSpPr txBox="1"/>
          <p:nvPr/>
        </p:nvSpPr>
        <p:spPr>
          <a:xfrm>
            <a:off x="6095999" y="6585142"/>
            <a:ext cx="23265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Century Gothic" panose="020B0502020202020204" pitchFamily="34" charset="0"/>
              </a:rPr>
              <a:t>La Cité judiciaire de Colmar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A980FF3-AFC8-F3E7-3831-4DF373A20D3D}"/>
              </a:ext>
            </a:extLst>
          </p:cNvPr>
          <p:cNvSpPr txBox="1"/>
          <p:nvPr/>
        </p:nvSpPr>
        <p:spPr>
          <a:xfrm>
            <a:off x="10965813" y="6591926"/>
            <a:ext cx="16945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Century Gothic" panose="020B0502020202020204" pitchFamily="34" charset="0"/>
              </a:rPr>
              <a:t>COPIL Février 2024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ACA8E79-0170-521F-E0BB-F5D8895EA063}"/>
              </a:ext>
            </a:extLst>
          </p:cNvPr>
          <p:cNvSpPr txBox="1"/>
          <p:nvPr/>
        </p:nvSpPr>
        <p:spPr>
          <a:xfrm>
            <a:off x="1703389" y="451769"/>
            <a:ext cx="5508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  <a:cs typeface="Arial" panose="020B0604020202020204" pitchFamily="34" charset="0"/>
              </a:rPr>
              <a:t>Plan de repérage des bâtiments</a:t>
            </a:r>
          </a:p>
        </p:txBody>
      </p:sp>
    </p:spTree>
    <p:extLst>
      <p:ext uri="{BB962C8B-B14F-4D97-AF65-F5344CB8AC3E}">
        <p14:creationId xmlns:p14="http://schemas.microsoft.com/office/powerpoint/2010/main" val="3780166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C2ACA0D-60B1-2D77-9C23-07D94BDDA4D0}"/>
              </a:ext>
            </a:extLst>
          </p:cNvPr>
          <p:cNvSpPr txBox="1"/>
          <p:nvPr/>
        </p:nvSpPr>
        <p:spPr>
          <a:xfrm>
            <a:off x="1212715" y="1151415"/>
            <a:ext cx="9766570" cy="499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9900" indent="-285750" algn="just">
              <a:lnSpc>
                <a:spcPct val="107000"/>
              </a:lnSpc>
              <a:spcBef>
                <a:spcPts val="1200"/>
              </a:spcBef>
              <a:buClr>
                <a:srgbClr val="38A5B1"/>
              </a:buClr>
              <a:buFont typeface="Arial" panose="020B0604020202020204" pitchFamily="34" charset="0"/>
              <a:buChar char="•"/>
            </a:pPr>
            <a:r>
              <a:rPr lang="fr-FR" sz="1400" b="1" dirty="0">
                <a:latin typeface="Century Gothic" panose="020B0502020202020204" pitchFamily="34" charset="0"/>
                <a:cs typeface="Arial" panose="020B0604020202020204" pitchFamily="34" charset="0"/>
              </a:rPr>
              <a:t>Centralisation de l’accueil :</a:t>
            </a: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 pour une meilleure prise en charge du justiciable à son arrivée dans le palais.</a:t>
            </a:r>
          </a:p>
          <a:p>
            <a:pPr marL="469900" indent="-285750" algn="just">
              <a:lnSpc>
                <a:spcPct val="107000"/>
              </a:lnSpc>
              <a:spcBef>
                <a:spcPts val="1200"/>
              </a:spcBef>
              <a:buClr>
                <a:srgbClr val="38A5B1"/>
              </a:buClr>
              <a:buFont typeface="Arial" panose="020B0604020202020204" pitchFamily="34" charset="0"/>
              <a:buChar char="•"/>
            </a:pPr>
            <a:r>
              <a:rPr lang="fr-FR" sz="1400" b="1" dirty="0">
                <a:latin typeface="Century Gothic" panose="020B0502020202020204" pitchFamily="34" charset="0"/>
                <a:cs typeface="Arial" panose="020B0604020202020204" pitchFamily="34" charset="0"/>
              </a:rPr>
              <a:t>Séparation</a:t>
            </a: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 claire des accès et des circuits, avec contrôles formalisés à chaque changement de zone et </a:t>
            </a:r>
            <a:r>
              <a:rPr lang="fr-FR" sz="1400" b="1" dirty="0">
                <a:latin typeface="Century Gothic" panose="020B0502020202020204" pitchFamily="34" charset="0"/>
                <a:cs typeface="Arial" panose="020B0604020202020204" pitchFamily="34" charset="0"/>
              </a:rPr>
              <a:t>suppression</a:t>
            </a: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 des flux publics dans les espaces tertiaires afin de sécuriser ces espaces et assurer des conditions de travail optimales.</a:t>
            </a:r>
          </a:p>
          <a:p>
            <a:pPr marL="469900" indent="-285750" algn="just">
              <a:lnSpc>
                <a:spcPct val="107000"/>
              </a:lnSpc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1400" b="1" dirty="0">
                <a:latin typeface="Century Gothic" panose="020B0502020202020204" pitchFamily="34" charset="0"/>
                <a:cs typeface="Arial" panose="020B0604020202020204" pitchFamily="34" charset="0"/>
              </a:rPr>
              <a:t>Nouvelle organisation des salles d’audiences :</a:t>
            </a:r>
          </a:p>
          <a:p>
            <a:pPr marL="927100" lvl="2" indent="-285750" algn="just">
              <a:lnSpc>
                <a:spcPct val="107000"/>
              </a:lnSpc>
              <a:spcBef>
                <a:spcPts val="300"/>
              </a:spcBef>
              <a:buClr>
                <a:srgbClr val="38A5B1"/>
              </a:buClr>
              <a:buFont typeface="Arial" panose="020B0604020202020204" pitchFamily="34" charset="0"/>
              <a:buChar char="•"/>
            </a:pP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Mutualisation des salles d’audiences publiques ;</a:t>
            </a:r>
          </a:p>
          <a:p>
            <a:pPr marL="927100" lvl="2" indent="-285750" algn="just">
              <a:lnSpc>
                <a:spcPct val="107000"/>
              </a:lnSpc>
              <a:spcBef>
                <a:spcPts val="300"/>
              </a:spcBef>
              <a:buClr>
                <a:srgbClr val="38A5B1"/>
              </a:buClr>
              <a:buFont typeface="Arial" panose="020B0604020202020204" pitchFamily="34" charset="0"/>
              <a:buChar char="•"/>
            </a:pP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Importance accrue des salles d’audiences de cabinet ;</a:t>
            </a:r>
          </a:p>
          <a:p>
            <a:pPr marL="469900" indent="-285750" algn="just">
              <a:lnSpc>
                <a:spcPct val="107000"/>
              </a:lnSpc>
              <a:spcBef>
                <a:spcPts val="1200"/>
              </a:spcBef>
              <a:buClr>
                <a:srgbClr val="38A5B1"/>
              </a:buClr>
              <a:buFont typeface="Arial" panose="020B0604020202020204" pitchFamily="34" charset="0"/>
              <a:buChar char="•"/>
            </a:pP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Définition d’un </a:t>
            </a:r>
            <a:r>
              <a:rPr lang="fr-FR" sz="1400" b="1" dirty="0">
                <a:latin typeface="Century Gothic" panose="020B0502020202020204" pitchFamily="34" charset="0"/>
                <a:cs typeface="Arial" panose="020B0604020202020204" pitchFamily="34" charset="0"/>
              </a:rPr>
              <a:t>périmètre de fonctionnement restreint </a:t>
            </a: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pour les situations de permanence et les audiences de week-end. </a:t>
            </a:r>
          </a:p>
          <a:p>
            <a:pPr marL="469900" indent="-285750" algn="just">
              <a:lnSpc>
                <a:spcPct val="107000"/>
              </a:lnSpc>
              <a:spcBef>
                <a:spcPts val="1200"/>
              </a:spcBef>
              <a:buClr>
                <a:srgbClr val="38A5B1"/>
              </a:buClr>
              <a:buFont typeface="Arial" panose="020B0604020202020204" pitchFamily="34" charset="0"/>
              <a:buChar char="•"/>
            </a:pPr>
            <a:r>
              <a:rPr lang="fr-FR" sz="1400" b="1" dirty="0">
                <a:latin typeface="Century Gothic" panose="020B0502020202020204" pitchFamily="34" charset="0"/>
                <a:cs typeface="Arial" panose="020B0604020202020204" pitchFamily="34" charset="0"/>
              </a:rPr>
              <a:t>Regroupement</a:t>
            </a: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 :</a:t>
            </a:r>
          </a:p>
          <a:p>
            <a:pPr marL="927100" lvl="2" indent="-285750" algn="just">
              <a:lnSpc>
                <a:spcPct val="107000"/>
              </a:lnSpc>
              <a:spcBef>
                <a:spcPts val="300"/>
              </a:spcBef>
              <a:buClr>
                <a:srgbClr val="38A5B1"/>
              </a:buClr>
              <a:buFont typeface="Arial" panose="020B0604020202020204" pitchFamily="34" charset="0"/>
              <a:buChar char="•"/>
            </a:pP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Des espaces tertiaires avec identification des juridictions en interne ;</a:t>
            </a:r>
          </a:p>
          <a:p>
            <a:pPr marL="927100" lvl="2" indent="-285750" algn="just">
              <a:lnSpc>
                <a:spcPct val="107000"/>
              </a:lnSpc>
              <a:spcBef>
                <a:spcPts val="300"/>
              </a:spcBef>
              <a:buClr>
                <a:srgbClr val="38A5B1"/>
              </a:buClr>
              <a:buFont typeface="Arial" panose="020B0604020202020204" pitchFamily="34" charset="0"/>
              <a:buChar char="•"/>
            </a:pP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Des stockages des archives et des scellés ;</a:t>
            </a:r>
          </a:p>
          <a:p>
            <a:pPr marL="469900" indent="-285750" algn="just">
              <a:lnSpc>
                <a:spcPct val="107000"/>
              </a:lnSpc>
              <a:spcBef>
                <a:spcPts val="1200"/>
              </a:spcBef>
              <a:buClr>
                <a:srgbClr val="38A5B1"/>
              </a:buClr>
              <a:buFont typeface="Arial" panose="020B0604020202020204" pitchFamily="34" charset="0"/>
              <a:buChar char="•"/>
            </a:pPr>
            <a:r>
              <a:rPr lang="fr-FR" sz="1400" b="1" dirty="0">
                <a:latin typeface="Century Gothic" panose="020B0502020202020204" pitchFamily="34" charset="0"/>
                <a:cs typeface="Arial" panose="020B0604020202020204" pitchFamily="34" charset="0"/>
              </a:rPr>
              <a:t>Centralisation</a:t>
            </a: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 des commandes de sûreté </a:t>
            </a:r>
            <a:r>
              <a:rPr lang="fr-FR" sz="1400" b="1" dirty="0">
                <a:latin typeface="Century Gothic" panose="020B0502020202020204" pitchFamily="34" charset="0"/>
                <a:cs typeface="Arial" panose="020B0604020202020204" pitchFamily="34" charset="0"/>
              </a:rPr>
              <a:t>Étanchéité</a:t>
            </a: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 de la zone des attentes gardées et du circuit sécurisé. </a:t>
            </a:r>
          </a:p>
          <a:p>
            <a:pPr marL="469900" indent="-285750" algn="just">
              <a:lnSpc>
                <a:spcPct val="107000"/>
              </a:lnSpc>
              <a:spcBef>
                <a:spcPts val="1200"/>
              </a:spcBef>
              <a:buClr>
                <a:srgbClr val="38A5B1"/>
              </a:buClr>
              <a:buFont typeface="Arial" panose="020B0604020202020204" pitchFamily="34" charset="0"/>
              <a:buChar char="•"/>
            </a:pPr>
            <a:r>
              <a:rPr lang="fr-FR" sz="1400" b="1" dirty="0">
                <a:latin typeface="Century Gothic" panose="020B0502020202020204" pitchFamily="34" charset="0"/>
                <a:cs typeface="Arial" panose="020B0604020202020204" pitchFamily="34" charset="0"/>
              </a:rPr>
              <a:t>Mutualisation</a:t>
            </a: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 des services logistiques. </a:t>
            </a:r>
          </a:p>
          <a:p>
            <a:pPr marL="469900" indent="-285750" algn="just">
              <a:lnSpc>
                <a:spcPct val="107000"/>
              </a:lnSpc>
              <a:spcBef>
                <a:spcPts val="1200"/>
              </a:spcBef>
              <a:buClr>
                <a:srgbClr val="38A5B1"/>
              </a:buClr>
              <a:buFont typeface="Arial" panose="020B0604020202020204" pitchFamily="34" charset="0"/>
              <a:buChar char="•"/>
            </a:pP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Principes d’extension future des nouveaux palais: </a:t>
            </a:r>
            <a:r>
              <a:rPr lang="fr-FR" sz="1400" b="1" dirty="0">
                <a:latin typeface="Century Gothic" panose="020B0502020202020204" pitchFamily="34" charset="0"/>
                <a:cs typeface="Arial" panose="020B0604020202020204" pitchFamily="34" charset="0"/>
              </a:rPr>
              <a:t>+15% des SU </a:t>
            </a:r>
            <a:r>
              <a:rPr lang="fr-FR" sz="1400" dirty="0">
                <a:latin typeface="Century Gothic" panose="020B0502020202020204" pitchFamily="34" charset="0"/>
                <a:cs typeface="Arial" panose="020B0604020202020204" pitchFamily="34" charset="0"/>
              </a:rPr>
              <a:t>des espaces publics et tertiaires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E8A9B8C-1A5F-A5A0-0144-598E394F59EB}"/>
              </a:ext>
            </a:extLst>
          </p:cNvPr>
          <p:cNvCxnSpPr/>
          <p:nvPr/>
        </p:nvCxnSpPr>
        <p:spPr>
          <a:xfrm>
            <a:off x="0" y="6502723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80EECAFC-C917-A019-16C4-2616C6D510EA}"/>
              </a:ext>
            </a:extLst>
          </p:cNvPr>
          <p:cNvSpPr txBox="1"/>
          <p:nvPr/>
        </p:nvSpPr>
        <p:spPr>
          <a:xfrm>
            <a:off x="177566" y="6585142"/>
            <a:ext cx="50375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APIJ-Agence Publique Pour Immobilier de la Justice</a:t>
            </a:r>
            <a:endParaRPr lang="fr-FR" sz="900" b="1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E30D6BE-C69F-1389-0544-904724362F62}"/>
              </a:ext>
            </a:extLst>
          </p:cNvPr>
          <p:cNvSpPr txBox="1"/>
          <p:nvPr/>
        </p:nvSpPr>
        <p:spPr>
          <a:xfrm>
            <a:off x="6095999" y="6585142"/>
            <a:ext cx="23265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Century Gothic" panose="020B0502020202020204" pitchFamily="34" charset="0"/>
              </a:rPr>
              <a:t>La Cité judiciaire de Colmar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A980FF3-AFC8-F3E7-3831-4DF373A20D3D}"/>
              </a:ext>
            </a:extLst>
          </p:cNvPr>
          <p:cNvSpPr txBox="1"/>
          <p:nvPr/>
        </p:nvSpPr>
        <p:spPr>
          <a:xfrm>
            <a:off x="10965813" y="6591926"/>
            <a:ext cx="16945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Century Gothic" panose="020B0502020202020204" pitchFamily="34" charset="0"/>
              </a:rPr>
              <a:t>COPIL Février 2024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30D0ABC-0556-DF66-2F88-D5B6B3D47623}"/>
              </a:ext>
            </a:extLst>
          </p:cNvPr>
          <p:cNvSpPr txBox="1"/>
          <p:nvPr/>
        </p:nvSpPr>
        <p:spPr>
          <a:xfrm>
            <a:off x="1703389" y="451769"/>
            <a:ext cx="5508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Les grands principes fonctionnels génériques</a:t>
            </a:r>
            <a:endParaRPr lang="fr-FR" b="1" dirty="0">
              <a:effectLst/>
              <a:latin typeface="Century Gothic" panose="020B0502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685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E8A9B8C-1A5F-A5A0-0144-598E394F59EB}"/>
              </a:ext>
            </a:extLst>
          </p:cNvPr>
          <p:cNvCxnSpPr/>
          <p:nvPr/>
        </p:nvCxnSpPr>
        <p:spPr>
          <a:xfrm>
            <a:off x="0" y="6502723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80EECAFC-C917-A019-16C4-2616C6D510EA}"/>
              </a:ext>
            </a:extLst>
          </p:cNvPr>
          <p:cNvSpPr txBox="1"/>
          <p:nvPr/>
        </p:nvSpPr>
        <p:spPr>
          <a:xfrm>
            <a:off x="177566" y="6585142"/>
            <a:ext cx="50375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effectLst/>
                <a:latin typeface="Century Gothic" panose="020B0502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APIJ-Agence Publique Pour Immobilier de la Justice</a:t>
            </a:r>
            <a:endParaRPr lang="fr-FR" sz="900" b="1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E30D6BE-C69F-1389-0544-904724362F62}"/>
              </a:ext>
            </a:extLst>
          </p:cNvPr>
          <p:cNvSpPr txBox="1"/>
          <p:nvPr/>
        </p:nvSpPr>
        <p:spPr>
          <a:xfrm>
            <a:off x="6095999" y="6585142"/>
            <a:ext cx="23265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Century Gothic" panose="020B0502020202020204" pitchFamily="34" charset="0"/>
              </a:rPr>
              <a:t>La Cité judiciaire de Colmar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A980FF3-AFC8-F3E7-3831-4DF373A20D3D}"/>
              </a:ext>
            </a:extLst>
          </p:cNvPr>
          <p:cNvSpPr txBox="1"/>
          <p:nvPr/>
        </p:nvSpPr>
        <p:spPr>
          <a:xfrm>
            <a:off x="10965813" y="6591926"/>
            <a:ext cx="16945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Century Gothic" panose="020B0502020202020204" pitchFamily="34" charset="0"/>
              </a:rPr>
              <a:t>COPIL Février 2024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5C2EAA-8553-4BC1-D4C7-6AC03BDA1D66}"/>
              </a:ext>
            </a:extLst>
          </p:cNvPr>
          <p:cNvSpPr/>
          <p:nvPr/>
        </p:nvSpPr>
        <p:spPr>
          <a:xfrm>
            <a:off x="287381" y="6174377"/>
            <a:ext cx="3115037" cy="2871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A0B4295-5FE4-DDCB-59C6-098E23A657F4}"/>
              </a:ext>
            </a:extLst>
          </p:cNvPr>
          <p:cNvSpPr txBox="1"/>
          <p:nvPr/>
        </p:nvSpPr>
        <p:spPr>
          <a:xfrm>
            <a:off x="1580171" y="140234"/>
            <a:ext cx="6783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  <a:cs typeface="Arial" panose="020B0604020202020204" pitchFamily="34" charset="0"/>
              </a:rPr>
              <a:t>Le schéma de fonctionnement général de la Cité Judiciaire </a:t>
            </a:r>
          </a:p>
        </p:txBody>
      </p:sp>
      <p:pic>
        <p:nvPicPr>
          <p:cNvPr id="4" name="Image 3" descr="Une image contenant texte, capture d’écran, diagramme, logiciel&#10;&#10;Description générée automatiquement">
            <a:extLst>
              <a:ext uri="{FF2B5EF4-FFF2-40B4-BE49-F238E27FC236}">
                <a16:creationId xmlns:a16="http://schemas.microsoft.com/office/drawing/2014/main" id="{D2B07BE9-490B-389C-B99C-27CC93D1B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491" y="515150"/>
            <a:ext cx="6807615" cy="580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518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05D776EC-90B2-9051-A9C3-5267798B7F66}"/>
              </a:ext>
            </a:extLst>
          </p:cNvPr>
          <p:cNvSpPr txBox="1"/>
          <p:nvPr/>
        </p:nvSpPr>
        <p:spPr>
          <a:xfrm>
            <a:off x="1703389" y="451769"/>
            <a:ext cx="5508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  <a:cs typeface="Arial" panose="020B0604020202020204" pitchFamily="34" charset="0"/>
              </a:rPr>
              <a:t>La synthèse des effectifs actuels et projetés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AA78E36-0A91-0C67-178C-0084AA6B2D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4829"/>
          <a:stretch/>
        </p:blipFill>
        <p:spPr>
          <a:xfrm>
            <a:off x="1819003" y="2145667"/>
            <a:ext cx="8031480" cy="207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0358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</TotalTime>
  <Words>365</Words>
  <Application>Microsoft Office PowerPoint</Application>
  <PresentationFormat>Grand écran</PresentationFormat>
  <Paragraphs>58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nimrod</dc:creator>
  <cp:lastModifiedBy>LAMBERT Christophe</cp:lastModifiedBy>
  <cp:revision>131</cp:revision>
  <dcterms:created xsi:type="dcterms:W3CDTF">2023-04-03T10:14:25Z</dcterms:created>
  <dcterms:modified xsi:type="dcterms:W3CDTF">2024-03-20T13:44:59Z</dcterms:modified>
</cp:coreProperties>
</file>